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7" name="SeukWon K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07-05T21:53:13.028">
    <p:pos x="6000" y="0"/>
    <p:text>종류별로 1개씩만 배치되면 레이드 몬스터는 대륙에 단 2마리 만 존재?</p:text>
  </p:cm>
  <p:cm authorId="0" idx="2" dt="2016-07-05T21:51:57.342">
    <p:pos x="6000" y="100"/>
    <p:text>전투력이 같은데 병력구성이 다를수 있다고?</p:text>
  </p:cm>
  <p:cm authorId="0" idx="3" dt="2016-07-05T21:50:47.038">
    <p:pos x="6000" y="200"/>
    <p:text>설원 타일 , 사막 타일의 정의가 필요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 dt="2016-07-05T21:56:52.302">
    <p:pos x="6000" y="0"/>
    <p:text>대륙 지도 기획서에 넣어 주세요.</p:text>
  </p:cm>
  <p:cm authorId="0" idx="5" dt="2016-07-05T21:56:03.755">
    <p:pos x="6000" y="100"/>
    <p:text>전서버 노티는 공짜가 아님.</p:text>
  </p:cm>
  <p:cm authorId="0" idx="6" dt="2016-07-05T21:49:28.999">
    <p:pos x="6000" y="200"/>
    <p:text>레이드 몬스터를 생성하기 위해 다른 FO를 삭제하는 것은 아마 어려울듯 .
꽤 복잡한 룰들이 필요할듯 하여. 
( 일단 비어 있어야 하고 . 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7" dt="2016-07-05T21:48:05.884">
    <p:pos x="6000" y="0"/>
    <p:text>스테미너 소모 : 집결에 참여하는 모든 영주?
스테미너 소모 시접은 각 영주가 집결을 위해 자기 타운을 출밯하는 시점?
집결에 실패해도 스테미너는 돌려 주지 않음?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9" name="Shape 94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2" name="Shape 10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Relationship Id="rId4" Type="http://schemas.openxmlformats.org/officeDocument/2006/relationships/image" Target="../media/image07.png"/><Relationship Id="rId5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06.png"/><Relationship Id="rId5" Type="http://schemas.openxmlformats.org/officeDocument/2006/relationships/image" Target="../media/image10.png"/><Relationship Id="rId6" Type="http://schemas.openxmlformats.org/officeDocument/2006/relationships/image" Target="../media/image08.png"/><Relationship Id="rId7" Type="http://schemas.openxmlformats.org/officeDocument/2006/relationships/image" Target="../media/image09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jpg"/><Relationship Id="rId4" Type="http://schemas.openxmlformats.org/officeDocument/2006/relationships/image" Target="../media/image11.png"/><Relationship Id="rId5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jpg"/><Relationship Id="rId4" Type="http://schemas.openxmlformats.org/officeDocument/2006/relationships/image" Target="../media/image11.png"/><Relationship Id="rId5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jp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jpg"/><Relationship Id="rId4" Type="http://schemas.openxmlformats.org/officeDocument/2006/relationships/image" Target="../media/image11.png"/><Relationship Id="rId5" Type="http://schemas.openxmlformats.org/officeDocument/2006/relationships/image" Target="../media/image05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jp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jp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jp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jpg"/><Relationship Id="rId4" Type="http://schemas.openxmlformats.org/officeDocument/2006/relationships/image" Target="../media/image16.png"/><Relationship Id="rId5" Type="http://schemas.openxmlformats.org/officeDocument/2006/relationships/image" Target="../media/image05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3.jpg"/><Relationship Id="rId4" Type="http://schemas.openxmlformats.org/officeDocument/2006/relationships/image" Target="../media/image16.png"/><Relationship Id="rId5" Type="http://schemas.openxmlformats.org/officeDocument/2006/relationships/image" Target="../media/image05.png"/><Relationship Id="rId6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3.jpg"/><Relationship Id="rId4" Type="http://schemas.openxmlformats.org/officeDocument/2006/relationships/image" Target="../media/image16.png"/><Relationship Id="rId5" Type="http://schemas.openxmlformats.org/officeDocument/2006/relationships/image" Target="../media/image05.png"/><Relationship Id="rId6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0.jpg"/><Relationship Id="rId4" Type="http://schemas.openxmlformats.org/officeDocument/2006/relationships/image" Target="../media/image11.png"/><Relationship Id="rId5" Type="http://schemas.openxmlformats.org/officeDocument/2006/relationships/image" Target="../media/image0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3.jpg"/><Relationship Id="rId4" Type="http://schemas.openxmlformats.org/officeDocument/2006/relationships/image" Target="../media/image16.png"/><Relationship Id="rId5" Type="http://schemas.openxmlformats.org/officeDocument/2006/relationships/image" Target="../media/image05.png"/><Relationship Id="rId6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3.jp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3.jp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레이드 몬스터 전투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690464" y="289248"/>
            <a:ext cx="2969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플로우</a:t>
            </a:r>
          </a:p>
        </p:txBody>
      </p:sp>
      <p:sp>
        <p:nvSpPr>
          <p:cNvPr id="144" name="Shape 144"/>
          <p:cNvSpPr/>
          <p:nvPr/>
        </p:nvSpPr>
        <p:spPr>
          <a:xfrm>
            <a:off x="318282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버튼 터치</a:t>
            </a:r>
          </a:p>
        </p:txBody>
      </p:sp>
      <p:sp>
        <p:nvSpPr>
          <p:cNvPr id="145" name="Shape 145"/>
          <p:cNvSpPr/>
          <p:nvPr/>
        </p:nvSpPr>
        <p:spPr>
          <a:xfrm>
            <a:off x="318281" y="19166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146" name="Shape 146"/>
          <p:cNvSpPr/>
          <p:nvPr/>
        </p:nvSpPr>
        <p:spPr>
          <a:xfrm>
            <a:off x="318280" y="268837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47" name="Shape 147"/>
          <p:cNvSpPr/>
          <p:nvPr/>
        </p:nvSpPr>
        <p:spPr>
          <a:xfrm>
            <a:off x="4920392" y="114766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안내 팝업</a:t>
            </a:r>
          </a:p>
        </p:txBody>
      </p:sp>
      <p:sp>
        <p:nvSpPr>
          <p:cNvPr id="148" name="Shape 148"/>
          <p:cNvSpPr/>
          <p:nvPr/>
        </p:nvSpPr>
        <p:spPr>
          <a:xfrm>
            <a:off x="2585617" y="1144950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49" name="Shape 149"/>
          <p:cNvSpPr/>
          <p:nvPr/>
        </p:nvSpPr>
        <p:spPr>
          <a:xfrm>
            <a:off x="2585616" y="190849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&amp;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불가 안내 팝업</a:t>
            </a:r>
          </a:p>
        </p:txBody>
      </p:sp>
      <p:sp>
        <p:nvSpPr>
          <p:cNvPr id="150" name="Shape 150"/>
          <p:cNvSpPr/>
          <p:nvPr/>
        </p:nvSpPr>
        <p:spPr>
          <a:xfrm>
            <a:off x="2585615" y="342210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(원드맵 상태 유지)</a:t>
            </a:r>
          </a:p>
        </p:txBody>
      </p:sp>
      <p:sp>
        <p:nvSpPr>
          <p:cNvPr id="151" name="Shape 151"/>
          <p:cNvSpPr/>
          <p:nvPr/>
        </p:nvSpPr>
        <p:spPr>
          <a:xfrm>
            <a:off x="4920392" y="194606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[공격] 버튼 터치</a:t>
            </a:r>
          </a:p>
        </p:txBody>
      </p:sp>
      <p:sp>
        <p:nvSpPr>
          <p:cNvPr id="152" name="Shape 152"/>
          <p:cNvSpPr/>
          <p:nvPr/>
        </p:nvSpPr>
        <p:spPr>
          <a:xfrm>
            <a:off x="2585616" y="265856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 닫기</a:t>
            </a:r>
          </a:p>
        </p:txBody>
      </p:sp>
      <p:sp>
        <p:nvSpPr>
          <p:cNvPr id="153" name="Shape 153"/>
          <p:cNvSpPr/>
          <p:nvPr/>
        </p:nvSpPr>
        <p:spPr>
          <a:xfrm>
            <a:off x="4920391" y="357648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가능?</a:t>
            </a:r>
          </a:p>
        </p:txBody>
      </p:sp>
      <p:sp>
        <p:nvSpPr>
          <p:cNvPr id="154" name="Shape 154"/>
          <p:cNvSpPr/>
          <p:nvPr/>
        </p:nvSpPr>
        <p:spPr>
          <a:xfrm>
            <a:off x="7139334" y="234080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</a:t>
            </a:r>
          </a:p>
        </p:txBody>
      </p:sp>
      <p:sp>
        <p:nvSpPr>
          <p:cNvPr id="155" name="Shape 155"/>
          <p:cNvSpPr/>
          <p:nvPr/>
        </p:nvSpPr>
        <p:spPr>
          <a:xfrm>
            <a:off x="4920389" y="437488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병역 출진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sp>
        <p:nvSpPr>
          <p:cNvPr id="156" name="Shape 156"/>
          <p:cNvSpPr/>
          <p:nvPr/>
        </p:nvSpPr>
        <p:spPr>
          <a:xfrm>
            <a:off x="7139335" y="169892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병력 선택 화면</a:t>
            </a:r>
          </a:p>
        </p:txBody>
      </p:sp>
      <p:sp>
        <p:nvSpPr>
          <p:cNvPr id="157" name="Shape 157"/>
          <p:cNvSpPr/>
          <p:nvPr/>
        </p:nvSpPr>
        <p:spPr>
          <a:xfrm>
            <a:off x="7144775" y="432389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몬스터를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향해 병력 이동</a:t>
            </a:r>
          </a:p>
        </p:txBody>
      </p:sp>
      <p:sp>
        <p:nvSpPr>
          <p:cNvPr id="158" name="Shape 158"/>
          <p:cNvSpPr/>
          <p:nvPr/>
        </p:nvSpPr>
        <p:spPr>
          <a:xfrm>
            <a:off x="7144775" y="496442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몬스터에 도달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 플로우</a:t>
            </a:r>
          </a:p>
        </p:txBody>
      </p:sp>
      <p:sp>
        <p:nvSpPr>
          <p:cNvPr id="160" name="Shape 160"/>
          <p:cNvSpPr/>
          <p:nvPr/>
        </p:nvSpPr>
        <p:spPr>
          <a:xfrm>
            <a:off x="9107503" y="1699573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출정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 버튼 터치)</a:t>
            </a:r>
          </a:p>
        </p:txBody>
      </p:sp>
      <p:sp>
        <p:nvSpPr>
          <p:cNvPr id="161" name="Shape 161"/>
          <p:cNvSpPr/>
          <p:nvPr/>
        </p:nvSpPr>
        <p:spPr>
          <a:xfrm>
            <a:off x="9107500" y="234232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cxnSp>
        <p:nvCxnSpPr>
          <p:cNvPr id="162" name="Shape 162"/>
          <p:cNvCxnSpPr>
            <a:stCxn id="144" idx="2"/>
            <a:endCxn id="145" idx="0"/>
          </p:cNvCxnSpPr>
          <p:nvPr/>
        </p:nvCxnSpPr>
        <p:spPr>
          <a:xfrm>
            <a:off x="1016149" y="1579584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3" name="Shape 163"/>
          <p:cNvCxnSpPr>
            <a:stCxn id="145" idx="2"/>
            <a:endCxn id="146" idx="0"/>
          </p:cNvCxnSpPr>
          <p:nvPr/>
        </p:nvCxnSpPr>
        <p:spPr>
          <a:xfrm>
            <a:off x="1016148" y="2351298"/>
            <a:ext cx="0" cy="33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4" name="Shape 164"/>
          <p:cNvCxnSpPr>
            <a:stCxn id="146" idx="3"/>
            <a:endCxn id="148" idx="1"/>
          </p:cNvCxnSpPr>
          <p:nvPr/>
        </p:nvCxnSpPr>
        <p:spPr>
          <a:xfrm flipH="1" rot="10800000">
            <a:off x="1714015" y="1362193"/>
            <a:ext cx="871500" cy="15434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5" name="Shape 165"/>
          <p:cNvCxnSpPr>
            <a:stCxn id="148" idx="2"/>
            <a:endCxn id="149" idx="0"/>
          </p:cNvCxnSpPr>
          <p:nvPr/>
        </p:nvCxnSpPr>
        <p:spPr>
          <a:xfrm>
            <a:off x="3283485" y="1579584"/>
            <a:ext cx="0" cy="3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6" name="Shape 166"/>
          <p:cNvCxnSpPr>
            <a:stCxn id="149" idx="2"/>
            <a:endCxn id="152" idx="0"/>
          </p:cNvCxnSpPr>
          <p:nvPr/>
        </p:nvCxnSpPr>
        <p:spPr>
          <a:xfrm>
            <a:off x="3283484" y="2343126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7" name="Shape 167"/>
          <p:cNvCxnSpPr>
            <a:stCxn id="152" idx="2"/>
            <a:endCxn id="150" idx="0"/>
          </p:cNvCxnSpPr>
          <p:nvPr/>
        </p:nvCxnSpPr>
        <p:spPr>
          <a:xfrm>
            <a:off x="3283483" y="3093199"/>
            <a:ext cx="0" cy="328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8" name="Shape 168"/>
          <p:cNvCxnSpPr>
            <a:endCxn id="147" idx="1"/>
          </p:cNvCxnSpPr>
          <p:nvPr/>
        </p:nvCxnSpPr>
        <p:spPr>
          <a:xfrm>
            <a:off x="3981392" y="1362279"/>
            <a:ext cx="9390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9" name="Shape 169"/>
          <p:cNvCxnSpPr>
            <a:stCxn id="147" idx="2"/>
            <a:endCxn id="151" idx="0"/>
          </p:cNvCxnSpPr>
          <p:nvPr/>
        </p:nvCxnSpPr>
        <p:spPr>
          <a:xfrm>
            <a:off x="5618260" y="1582296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0" name="Shape 170"/>
          <p:cNvCxnSpPr>
            <a:stCxn id="151" idx="2"/>
          </p:cNvCxnSpPr>
          <p:nvPr/>
        </p:nvCxnSpPr>
        <p:spPr>
          <a:xfrm>
            <a:off x="5618259" y="2380694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1" name="Shape 171"/>
          <p:cNvCxnSpPr>
            <a:stCxn id="153" idx="2"/>
            <a:endCxn id="155" idx="0"/>
          </p:cNvCxnSpPr>
          <p:nvPr/>
        </p:nvCxnSpPr>
        <p:spPr>
          <a:xfrm>
            <a:off x="5618258" y="4011119"/>
            <a:ext cx="0" cy="3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2" name="Shape 172"/>
          <p:cNvCxnSpPr>
            <a:stCxn id="153" idx="3"/>
          </p:cNvCxnSpPr>
          <p:nvPr/>
        </p:nvCxnSpPr>
        <p:spPr>
          <a:xfrm flipH="1" rot="10800000">
            <a:off x="6316125" y="1340102"/>
            <a:ext cx="821400" cy="245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3" name="Shape 173"/>
          <p:cNvCxnSpPr>
            <a:stCxn id="156" idx="2"/>
            <a:endCxn id="154" idx="0"/>
          </p:cNvCxnSpPr>
          <p:nvPr/>
        </p:nvCxnSpPr>
        <p:spPr>
          <a:xfrm>
            <a:off x="7837202" y="2133555"/>
            <a:ext cx="0" cy="20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4" name="Shape 174"/>
          <p:cNvCxnSpPr>
            <a:stCxn id="154" idx="2"/>
          </p:cNvCxnSpPr>
          <p:nvPr/>
        </p:nvCxnSpPr>
        <p:spPr>
          <a:xfrm>
            <a:off x="7837201" y="2775434"/>
            <a:ext cx="5400" cy="18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5" name="Shape 175"/>
          <p:cNvCxnSpPr>
            <a:stCxn id="156" idx="3"/>
            <a:endCxn id="160" idx="1"/>
          </p:cNvCxnSpPr>
          <p:nvPr/>
        </p:nvCxnSpPr>
        <p:spPr>
          <a:xfrm>
            <a:off x="8535070" y="1916238"/>
            <a:ext cx="5724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6" name="Shape 176"/>
          <p:cNvCxnSpPr>
            <a:stCxn id="160" idx="2"/>
            <a:endCxn id="161" idx="0"/>
          </p:cNvCxnSpPr>
          <p:nvPr/>
        </p:nvCxnSpPr>
        <p:spPr>
          <a:xfrm>
            <a:off x="9805370" y="2134207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7" name="Shape 177"/>
          <p:cNvCxnSpPr>
            <a:stCxn id="157" idx="2"/>
            <a:endCxn id="158" idx="0"/>
          </p:cNvCxnSpPr>
          <p:nvPr/>
        </p:nvCxnSpPr>
        <p:spPr>
          <a:xfrm>
            <a:off x="7842643" y="4758528"/>
            <a:ext cx="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8" name="Shape 178"/>
          <p:cNvCxnSpPr>
            <a:stCxn id="158" idx="2"/>
          </p:cNvCxnSpPr>
          <p:nvPr/>
        </p:nvCxnSpPr>
        <p:spPr>
          <a:xfrm flipH="1">
            <a:off x="7837243" y="5399060"/>
            <a:ext cx="5400" cy="1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8930399" y="4377939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180" name="Shape 180"/>
          <p:cNvCxnSpPr>
            <a:stCxn id="179" idx="1"/>
            <a:endCxn id="157" idx="3"/>
          </p:cNvCxnSpPr>
          <p:nvPr/>
        </p:nvCxnSpPr>
        <p:spPr>
          <a:xfrm rot="10800000">
            <a:off x="8540399" y="4541212"/>
            <a:ext cx="390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1" name="Shape 181"/>
          <p:cNvSpPr/>
          <p:nvPr/>
        </p:nvSpPr>
        <p:spPr>
          <a:xfrm>
            <a:off x="4920389" y="5167998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버튼 터치</a:t>
            </a:r>
          </a:p>
        </p:txBody>
      </p:sp>
      <p:sp>
        <p:nvSpPr>
          <p:cNvPr id="182" name="Shape 182"/>
          <p:cNvSpPr/>
          <p:nvPr/>
        </p:nvSpPr>
        <p:spPr>
          <a:xfrm>
            <a:off x="4920389" y="596111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공격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(월드맵 상태 유지)</a:t>
            </a:r>
          </a:p>
        </p:txBody>
      </p:sp>
      <p:sp>
        <p:nvSpPr>
          <p:cNvPr id="183" name="Shape 183"/>
          <p:cNvSpPr/>
          <p:nvPr/>
        </p:nvSpPr>
        <p:spPr>
          <a:xfrm>
            <a:off x="3113050" y="5167998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/ 기술 연구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184" name="Shape 184"/>
          <p:cNvSpPr/>
          <p:nvPr/>
        </p:nvSpPr>
        <p:spPr>
          <a:xfrm>
            <a:off x="3113050" y="596111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화면으로 이동</a:t>
            </a:r>
          </a:p>
        </p:txBody>
      </p:sp>
      <p:cxnSp>
        <p:nvCxnSpPr>
          <p:cNvPr id="185" name="Shape 185"/>
          <p:cNvCxnSpPr>
            <a:stCxn id="155" idx="2"/>
            <a:endCxn id="183" idx="0"/>
          </p:cNvCxnSpPr>
          <p:nvPr/>
        </p:nvCxnSpPr>
        <p:spPr>
          <a:xfrm rot="5400000">
            <a:off x="4535407" y="4085167"/>
            <a:ext cx="358500" cy="180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55" idx="2"/>
            <a:endCxn id="181" idx="0"/>
          </p:cNvCxnSpPr>
          <p:nvPr/>
        </p:nvCxnSpPr>
        <p:spPr>
          <a:xfrm>
            <a:off x="5618257" y="4809517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81" idx="2"/>
            <a:endCxn id="182" idx="0"/>
          </p:cNvCxnSpPr>
          <p:nvPr/>
        </p:nvCxnSpPr>
        <p:spPr>
          <a:xfrm>
            <a:off x="5618257" y="5602632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83" idx="2"/>
            <a:endCxn id="184" idx="0"/>
          </p:cNvCxnSpPr>
          <p:nvPr/>
        </p:nvCxnSpPr>
        <p:spPr>
          <a:xfrm>
            <a:off x="3810917" y="5602632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4104507" y="1112287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286012" y="1609919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323451" y="2721910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71730" y="3210360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193" name="Shape 193"/>
          <p:cNvSpPr/>
          <p:nvPr/>
        </p:nvSpPr>
        <p:spPr>
          <a:xfrm>
            <a:off x="9173406" y="5231251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수행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(승 / 패 판정)</a:t>
            </a:r>
          </a:p>
        </p:txBody>
      </p:sp>
      <p:sp>
        <p:nvSpPr>
          <p:cNvPr id="194" name="Shape 194"/>
          <p:cNvSpPr/>
          <p:nvPr/>
        </p:nvSpPr>
        <p:spPr>
          <a:xfrm>
            <a:off x="9173406" y="5876635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왕국을 향해 귀환</a:t>
            </a:r>
          </a:p>
        </p:txBody>
      </p:sp>
      <p:cxnSp>
        <p:nvCxnSpPr>
          <p:cNvPr id="195" name="Shape 195"/>
          <p:cNvCxnSpPr>
            <a:stCxn id="193" idx="2"/>
            <a:endCxn id="194" idx="0"/>
          </p:cNvCxnSpPr>
          <p:nvPr/>
        </p:nvCxnSpPr>
        <p:spPr>
          <a:xfrm>
            <a:off x="9871273" y="5665885"/>
            <a:ext cx="0" cy="21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9437952" y="6467962"/>
            <a:ext cx="866641" cy="32654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적용 가능</a:t>
            </a:r>
          </a:p>
        </p:txBody>
      </p:sp>
      <p:cxnSp>
        <p:nvCxnSpPr>
          <p:cNvPr id="197" name="Shape 197"/>
          <p:cNvCxnSpPr>
            <a:stCxn id="196" idx="0"/>
            <a:endCxn id="194" idx="2"/>
          </p:cNvCxnSpPr>
          <p:nvPr/>
        </p:nvCxnSpPr>
        <p:spPr>
          <a:xfrm rot="10800000">
            <a:off x="9871272" y="6311362"/>
            <a:ext cx="0" cy="1566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" name="Shape 198"/>
          <p:cNvSpPr/>
          <p:nvPr/>
        </p:nvSpPr>
        <p:spPr>
          <a:xfrm>
            <a:off x="7139334" y="5544291"/>
            <a:ext cx="1395735" cy="434634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가능?</a:t>
            </a:r>
          </a:p>
        </p:txBody>
      </p:sp>
      <p:sp>
        <p:nvSpPr>
          <p:cNvPr id="199" name="Shape 199"/>
          <p:cNvSpPr/>
          <p:nvPr/>
        </p:nvSpPr>
        <p:spPr>
          <a:xfrm>
            <a:off x="7139334" y="6248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</a:p>
        </p:txBody>
      </p:sp>
      <p:cxnSp>
        <p:nvCxnSpPr>
          <p:cNvPr id="200" name="Shape 200"/>
          <p:cNvCxnSpPr>
            <a:stCxn id="198" idx="2"/>
            <a:endCxn id="199" idx="0"/>
          </p:cNvCxnSpPr>
          <p:nvPr/>
        </p:nvCxnSpPr>
        <p:spPr>
          <a:xfrm>
            <a:off x="7837201" y="5978925"/>
            <a:ext cx="0" cy="26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8488542" y="5479521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842642" y="5932207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03" name="Shape 203"/>
          <p:cNvSpPr/>
          <p:nvPr/>
        </p:nvSpPr>
        <p:spPr>
          <a:xfrm>
            <a:off x="4920389" y="273917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가능?</a:t>
            </a:r>
          </a:p>
        </p:txBody>
      </p:sp>
      <p:cxnSp>
        <p:nvCxnSpPr>
          <p:cNvPr id="204" name="Shape 204"/>
          <p:cNvCxnSpPr>
            <a:stCxn id="203" idx="2"/>
            <a:endCxn id="153" idx="0"/>
          </p:cNvCxnSpPr>
          <p:nvPr/>
        </p:nvCxnSpPr>
        <p:spPr>
          <a:xfrm>
            <a:off x="5618257" y="3173808"/>
            <a:ext cx="0" cy="40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4363687" y="3417103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cxnSp>
        <p:nvCxnSpPr>
          <p:cNvPr id="206" name="Shape 206"/>
          <p:cNvCxnSpPr>
            <a:stCxn id="203" idx="1"/>
          </p:cNvCxnSpPr>
          <p:nvPr/>
        </p:nvCxnSpPr>
        <p:spPr>
          <a:xfrm flipH="1">
            <a:off x="4656989" y="2956491"/>
            <a:ext cx="263400" cy="1335299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3261119" y="407458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불가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연맹/연합 가입 안내</a:t>
            </a:r>
          </a:p>
        </p:txBody>
      </p:sp>
      <p:sp>
        <p:nvSpPr>
          <p:cNvPr id="208" name="Shape 208"/>
          <p:cNvSpPr/>
          <p:nvPr/>
        </p:nvSpPr>
        <p:spPr>
          <a:xfrm>
            <a:off x="1617554" y="469173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 버튼 터치</a:t>
            </a:r>
          </a:p>
        </p:txBody>
      </p:sp>
      <p:sp>
        <p:nvSpPr>
          <p:cNvPr id="209" name="Shape 209"/>
          <p:cNvSpPr/>
          <p:nvPr/>
        </p:nvSpPr>
        <p:spPr>
          <a:xfrm>
            <a:off x="83100" y="4074582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UI로 이동</a:t>
            </a:r>
          </a:p>
        </p:txBody>
      </p:sp>
      <p:sp>
        <p:nvSpPr>
          <p:cNvPr id="210" name="Shape 210"/>
          <p:cNvSpPr/>
          <p:nvPr/>
        </p:nvSpPr>
        <p:spPr>
          <a:xfrm>
            <a:off x="1612913" y="407655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하기</a:t>
            </a:r>
          </a:p>
        </p:txBody>
      </p:sp>
      <p:cxnSp>
        <p:nvCxnSpPr>
          <p:cNvPr id="211" name="Shape 211"/>
          <p:cNvCxnSpPr>
            <a:stCxn id="207" idx="1"/>
            <a:endCxn id="208" idx="3"/>
          </p:cNvCxnSpPr>
          <p:nvPr/>
        </p:nvCxnSpPr>
        <p:spPr>
          <a:xfrm flipH="1">
            <a:off x="3013319" y="4291899"/>
            <a:ext cx="247800" cy="617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2" name="Shape 212"/>
          <p:cNvCxnSpPr>
            <a:stCxn id="210" idx="1"/>
            <a:endCxn id="209" idx="3"/>
          </p:cNvCxnSpPr>
          <p:nvPr/>
        </p:nvCxnSpPr>
        <p:spPr>
          <a:xfrm rot="10800000">
            <a:off x="1478813" y="4291774"/>
            <a:ext cx="134100" cy="21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3" name="Shape 213"/>
          <p:cNvCxnSpPr>
            <a:stCxn id="207" idx="1"/>
            <a:endCxn id="210" idx="3"/>
          </p:cNvCxnSpPr>
          <p:nvPr/>
        </p:nvCxnSpPr>
        <p:spPr>
          <a:xfrm flipH="1">
            <a:off x="3008519" y="4291899"/>
            <a:ext cx="252600" cy="21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" name="Shape 214"/>
          <p:cNvSpPr/>
          <p:nvPr/>
        </p:nvSpPr>
        <p:spPr>
          <a:xfrm>
            <a:off x="7137450" y="112288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선택</a:t>
            </a:r>
          </a:p>
        </p:txBody>
      </p:sp>
      <p:sp>
        <p:nvSpPr>
          <p:cNvPr id="215" name="Shape 215"/>
          <p:cNvSpPr/>
          <p:nvPr/>
        </p:nvSpPr>
        <p:spPr>
          <a:xfrm>
            <a:off x="9107502" y="1119679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취소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(Back 버튼 터치)</a:t>
            </a:r>
          </a:p>
        </p:txBody>
      </p:sp>
      <p:cxnSp>
        <p:nvCxnSpPr>
          <p:cNvPr id="216" name="Shape 216"/>
          <p:cNvCxnSpPr>
            <a:stCxn id="214" idx="3"/>
            <a:endCxn id="215" idx="1"/>
          </p:cNvCxnSpPr>
          <p:nvPr/>
        </p:nvCxnSpPr>
        <p:spPr>
          <a:xfrm flipH="1" rot="10800000">
            <a:off x="8533185" y="1336904"/>
            <a:ext cx="574200" cy="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7" name="Shape 217"/>
          <p:cNvCxnSpPr>
            <a:stCxn id="215" idx="3"/>
            <a:endCxn id="161" idx="3"/>
          </p:cNvCxnSpPr>
          <p:nvPr/>
        </p:nvCxnSpPr>
        <p:spPr>
          <a:xfrm>
            <a:off x="10503237" y="1336996"/>
            <a:ext cx="600" cy="12225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8" name="Shape 218"/>
          <p:cNvCxnSpPr>
            <a:stCxn id="214" idx="2"/>
            <a:endCxn id="156" idx="0"/>
          </p:cNvCxnSpPr>
          <p:nvPr/>
        </p:nvCxnSpPr>
        <p:spPr>
          <a:xfrm flipH="1" rot="-5400000">
            <a:off x="7765567" y="1627271"/>
            <a:ext cx="141299" cy="1800"/>
          </a:xfrm>
          <a:prstGeom prst="bentConnector3">
            <a:avLst>
              <a:gd fmla="val 5003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/>
          <p:nvPr/>
        </p:nvSpPr>
        <p:spPr>
          <a:xfrm>
            <a:off x="7144775" y="2959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</a:t>
            </a:r>
          </a:p>
        </p:txBody>
      </p:sp>
      <p:cxnSp>
        <p:nvCxnSpPr>
          <p:cNvPr id="220" name="Shape 220"/>
          <p:cNvCxnSpPr>
            <a:stCxn id="219" idx="2"/>
          </p:cNvCxnSpPr>
          <p:nvPr/>
        </p:nvCxnSpPr>
        <p:spPr>
          <a:xfrm>
            <a:off x="7842643" y="3394078"/>
            <a:ext cx="0" cy="25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1" name="Shape 221"/>
          <p:cNvCxnSpPr>
            <a:stCxn id="198" idx="3"/>
            <a:endCxn id="193" idx="1"/>
          </p:cNvCxnSpPr>
          <p:nvPr/>
        </p:nvCxnSpPr>
        <p:spPr>
          <a:xfrm flipH="1" rot="10800000">
            <a:off x="8535069" y="5448708"/>
            <a:ext cx="638400" cy="3129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2" name="Shape 222"/>
          <p:cNvSpPr/>
          <p:nvPr/>
        </p:nvSpPr>
        <p:spPr>
          <a:xfrm>
            <a:off x="7144775" y="3649955"/>
            <a:ext cx="1395734" cy="434633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행군 가능?</a:t>
            </a:r>
          </a:p>
        </p:txBody>
      </p:sp>
      <p:cxnSp>
        <p:nvCxnSpPr>
          <p:cNvPr id="223" name="Shape 223"/>
          <p:cNvCxnSpPr>
            <a:stCxn id="222" idx="2"/>
            <a:endCxn id="157" idx="0"/>
          </p:cNvCxnSpPr>
          <p:nvPr/>
        </p:nvCxnSpPr>
        <p:spPr>
          <a:xfrm>
            <a:off x="7842643" y="4084589"/>
            <a:ext cx="0" cy="23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7845079" y="4069891"/>
            <a:ext cx="40427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</a:p>
        </p:txBody>
      </p:sp>
      <p:sp>
        <p:nvSpPr>
          <p:cNvPr id="225" name="Shape 225"/>
          <p:cNvSpPr/>
          <p:nvPr/>
        </p:nvSpPr>
        <p:spPr>
          <a:xfrm>
            <a:off x="9091024" y="295944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취소 선택</a:t>
            </a:r>
          </a:p>
        </p:txBody>
      </p:sp>
      <p:cxnSp>
        <p:nvCxnSpPr>
          <p:cNvPr id="226" name="Shape 226"/>
          <p:cNvCxnSpPr>
            <a:stCxn id="219" idx="3"/>
            <a:endCxn id="225" idx="1"/>
          </p:cNvCxnSpPr>
          <p:nvPr/>
        </p:nvCxnSpPr>
        <p:spPr>
          <a:xfrm>
            <a:off x="8540510" y="3176761"/>
            <a:ext cx="55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10764895" y="320479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취소</a:t>
            </a:r>
          </a:p>
        </p:txBody>
      </p:sp>
      <p:cxnSp>
        <p:nvCxnSpPr>
          <p:cNvPr id="228" name="Shape 228"/>
          <p:cNvCxnSpPr>
            <a:stCxn id="222" idx="3"/>
          </p:cNvCxnSpPr>
          <p:nvPr/>
        </p:nvCxnSpPr>
        <p:spPr>
          <a:xfrm flipH="1" rot="10800000">
            <a:off x="8540510" y="3865472"/>
            <a:ext cx="5505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9091022" y="3648107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실패 알림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8542132" y="3672857"/>
            <a:ext cx="38664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231" name="Shape 231"/>
          <p:cNvSpPr/>
          <p:nvPr/>
        </p:nvSpPr>
        <p:spPr>
          <a:xfrm>
            <a:off x="10764896" y="4329766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 회군</a:t>
            </a:r>
          </a:p>
        </p:txBody>
      </p:sp>
      <p:cxnSp>
        <p:nvCxnSpPr>
          <p:cNvPr id="232" name="Shape 232"/>
          <p:cNvCxnSpPr>
            <a:stCxn id="229" idx="3"/>
            <a:endCxn id="227" idx="1"/>
          </p:cNvCxnSpPr>
          <p:nvPr/>
        </p:nvCxnSpPr>
        <p:spPr>
          <a:xfrm flipH="1" rot="10800000">
            <a:off x="10486757" y="3422024"/>
            <a:ext cx="278100" cy="443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3" name="Shape 233"/>
          <p:cNvCxnSpPr>
            <a:stCxn id="225" idx="3"/>
            <a:endCxn id="227" idx="1"/>
          </p:cNvCxnSpPr>
          <p:nvPr/>
        </p:nvCxnSpPr>
        <p:spPr>
          <a:xfrm>
            <a:off x="10486759" y="3176761"/>
            <a:ext cx="278100" cy="245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4" name="Shape 234"/>
          <p:cNvCxnSpPr>
            <a:stCxn id="227" idx="2"/>
            <a:endCxn id="231" idx="0"/>
          </p:cNvCxnSpPr>
          <p:nvPr/>
        </p:nvCxnSpPr>
        <p:spPr>
          <a:xfrm>
            <a:off x="11462762" y="3639424"/>
            <a:ext cx="0" cy="69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" name="Shape 235"/>
          <p:cNvCxnSpPr>
            <a:stCxn id="179" idx="3"/>
            <a:endCxn id="231" idx="1"/>
          </p:cNvCxnSpPr>
          <p:nvPr/>
        </p:nvCxnSpPr>
        <p:spPr>
          <a:xfrm>
            <a:off x="9797040" y="4541212"/>
            <a:ext cx="967800" cy="6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690464" y="289248"/>
            <a:ext cx="2194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플로우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13629" y="667910"/>
            <a:ext cx="11178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부가 기능(아이템 사용) 플로우</a:t>
            </a:r>
          </a:p>
        </p:txBody>
      </p:sp>
      <p:sp>
        <p:nvSpPr>
          <p:cNvPr id="242" name="Shape 242"/>
          <p:cNvSpPr/>
          <p:nvPr/>
        </p:nvSpPr>
        <p:spPr>
          <a:xfrm>
            <a:off x="1331541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43" name="Shape 243"/>
          <p:cNvSpPr/>
          <p:nvPr/>
        </p:nvSpPr>
        <p:spPr>
          <a:xfrm>
            <a:off x="3216325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[소환] 기능 선택</a:t>
            </a:r>
          </a:p>
        </p:txBody>
      </p:sp>
      <p:sp>
        <p:nvSpPr>
          <p:cNvPr id="244" name="Shape 244"/>
          <p:cNvSpPr/>
          <p:nvPr/>
        </p:nvSpPr>
        <p:spPr>
          <a:xfrm>
            <a:off x="3216325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45" name="Shape 245"/>
          <p:cNvSpPr/>
          <p:nvPr/>
        </p:nvSpPr>
        <p:spPr>
          <a:xfrm>
            <a:off x="5101108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46" name="Shape 246"/>
          <p:cNvSpPr/>
          <p:nvPr/>
        </p:nvSpPr>
        <p:spPr>
          <a:xfrm>
            <a:off x="6985892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47" name="Shape 247"/>
          <p:cNvSpPr/>
          <p:nvPr/>
        </p:nvSpPr>
        <p:spPr>
          <a:xfrm>
            <a:off x="8870677" y="11449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(강제 소환)</a:t>
            </a:r>
          </a:p>
        </p:txBody>
      </p:sp>
      <p:sp>
        <p:nvSpPr>
          <p:cNvPr id="248" name="Shape 248"/>
          <p:cNvSpPr/>
          <p:nvPr/>
        </p:nvSpPr>
        <p:spPr>
          <a:xfrm>
            <a:off x="510110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49" name="Shape 249"/>
          <p:cNvSpPr/>
          <p:nvPr/>
        </p:nvSpPr>
        <p:spPr>
          <a:xfrm>
            <a:off x="6985893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50" name="Shape 250"/>
          <p:cNvSpPr/>
          <p:nvPr/>
        </p:nvSpPr>
        <p:spPr>
          <a:xfrm>
            <a:off x="8870678" y="20593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cxnSp>
        <p:nvCxnSpPr>
          <p:cNvPr id="251" name="Shape 251"/>
          <p:cNvCxnSpPr>
            <a:stCxn id="242" idx="3"/>
            <a:endCxn id="244" idx="1"/>
          </p:cNvCxnSpPr>
          <p:nvPr/>
        </p:nvCxnSpPr>
        <p:spPr>
          <a:xfrm>
            <a:off x="2727276" y="1362267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2" name="Shape 252"/>
          <p:cNvCxnSpPr>
            <a:stCxn id="242" idx="3"/>
            <a:endCxn id="243" idx="1"/>
          </p:cNvCxnSpPr>
          <p:nvPr/>
        </p:nvCxnSpPr>
        <p:spPr>
          <a:xfrm>
            <a:off x="2727276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3" name="Shape 253"/>
          <p:cNvCxnSpPr>
            <a:stCxn id="243" idx="3"/>
            <a:endCxn id="245" idx="1"/>
          </p:cNvCxnSpPr>
          <p:nvPr/>
        </p:nvCxnSpPr>
        <p:spPr>
          <a:xfrm>
            <a:off x="4612060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4" name="Shape 254"/>
          <p:cNvCxnSpPr>
            <a:stCxn id="244" idx="3"/>
            <a:endCxn id="248" idx="1"/>
          </p:cNvCxnSpPr>
          <p:nvPr/>
        </p:nvCxnSpPr>
        <p:spPr>
          <a:xfrm>
            <a:off x="4612060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5" name="Shape 255"/>
          <p:cNvCxnSpPr>
            <a:stCxn id="245" idx="3"/>
            <a:endCxn id="246" idx="1"/>
          </p:cNvCxnSpPr>
          <p:nvPr/>
        </p:nvCxnSpPr>
        <p:spPr>
          <a:xfrm>
            <a:off x="6496844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stCxn id="248" idx="3"/>
            <a:endCxn id="249" idx="1"/>
          </p:cNvCxnSpPr>
          <p:nvPr/>
        </p:nvCxnSpPr>
        <p:spPr>
          <a:xfrm>
            <a:off x="6496844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7" name="Shape 257"/>
          <p:cNvCxnSpPr>
            <a:stCxn id="246" idx="3"/>
            <a:endCxn id="247" idx="1"/>
          </p:cNvCxnSpPr>
          <p:nvPr/>
        </p:nvCxnSpPr>
        <p:spPr>
          <a:xfrm>
            <a:off x="8381627" y="13622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8" name="Shape 258"/>
          <p:cNvCxnSpPr>
            <a:stCxn id="249" idx="3"/>
            <a:endCxn id="250" idx="1"/>
          </p:cNvCxnSpPr>
          <p:nvPr/>
        </p:nvCxnSpPr>
        <p:spPr>
          <a:xfrm>
            <a:off x="8381628" y="22766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3216324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60" name="Shape 260"/>
          <p:cNvSpPr/>
          <p:nvPr/>
        </p:nvSpPr>
        <p:spPr>
          <a:xfrm>
            <a:off x="5101108" y="2973750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61" name="Shape 261"/>
          <p:cNvCxnSpPr>
            <a:stCxn id="242" idx="3"/>
            <a:endCxn id="259" idx="1"/>
          </p:cNvCxnSpPr>
          <p:nvPr/>
        </p:nvCxnSpPr>
        <p:spPr>
          <a:xfrm>
            <a:off x="2727276" y="1362267"/>
            <a:ext cx="489000" cy="182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2" name="Shape 262"/>
          <p:cNvCxnSpPr>
            <a:stCxn id="259" idx="3"/>
            <a:endCxn id="260" idx="1"/>
          </p:cNvCxnSpPr>
          <p:nvPr/>
        </p:nvCxnSpPr>
        <p:spPr>
          <a:xfrm>
            <a:off x="4612059" y="3191067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3" name="Shape 263"/>
          <p:cNvSpPr/>
          <p:nvPr/>
        </p:nvSpPr>
        <p:spPr>
          <a:xfrm>
            <a:off x="1331541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이동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선택</a:t>
            </a:r>
          </a:p>
        </p:txBody>
      </p:sp>
      <p:sp>
        <p:nvSpPr>
          <p:cNvPr id="264" name="Shape 264"/>
          <p:cNvSpPr/>
          <p:nvPr/>
        </p:nvSpPr>
        <p:spPr>
          <a:xfrm>
            <a:off x="3216325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[가속] 기능 선택</a:t>
            </a:r>
          </a:p>
        </p:txBody>
      </p:sp>
      <p:sp>
        <p:nvSpPr>
          <p:cNvPr id="265" name="Shape 265"/>
          <p:cNvSpPr/>
          <p:nvPr/>
        </p:nvSpPr>
        <p:spPr>
          <a:xfrm>
            <a:off x="510110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가능 아이템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목록 표시</a:t>
            </a:r>
          </a:p>
        </p:txBody>
      </p:sp>
      <p:sp>
        <p:nvSpPr>
          <p:cNvPr id="266" name="Shape 266"/>
          <p:cNvSpPr/>
          <p:nvPr/>
        </p:nvSpPr>
        <p:spPr>
          <a:xfrm>
            <a:off x="6985893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267" name="Shape 267"/>
          <p:cNvSpPr/>
          <p:nvPr/>
        </p:nvSpPr>
        <p:spPr>
          <a:xfrm>
            <a:off x="8870678" y="41054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효과 적용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(행군 속도 상승)</a:t>
            </a:r>
          </a:p>
        </p:txBody>
      </p:sp>
      <p:sp>
        <p:nvSpPr>
          <p:cNvPr id="268" name="Shape 268"/>
          <p:cNvSpPr/>
          <p:nvPr/>
        </p:nvSpPr>
        <p:spPr>
          <a:xfrm>
            <a:off x="3216324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[부대] 기능 선택</a:t>
            </a:r>
          </a:p>
        </p:txBody>
      </p:sp>
      <p:sp>
        <p:nvSpPr>
          <p:cNvPr id="269" name="Shape 269"/>
          <p:cNvSpPr/>
          <p:nvPr/>
        </p:nvSpPr>
        <p:spPr>
          <a:xfrm>
            <a:off x="5101108" y="5019864"/>
            <a:ext cx="1395735" cy="4346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출정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구성 정보 표시</a:t>
            </a:r>
          </a:p>
        </p:txBody>
      </p:sp>
      <p:cxnSp>
        <p:nvCxnSpPr>
          <p:cNvPr id="270" name="Shape 270"/>
          <p:cNvCxnSpPr>
            <a:stCxn id="263" idx="3"/>
            <a:endCxn id="268" idx="1"/>
          </p:cNvCxnSpPr>
          <p:nvPr/>
        </p:nvCxnSpPr>
        <p:spPr>
          <a:xfrm>
            <a:off x="2727276" y="4322781"/>
            <a:ext cx="4890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1" name="Shape 271"/>
          <p:cNvCxnSpPr>
            <a:stCxn id="263" idx="3"/>
            <a:endCxn id="264" idx="1"/>
          </p:cNvCxnSpPr>
          <p:nvPr/>
        </p:nvCxnSpPr>
        <p:spPr>
          <a:xfrm>
            <a:off x="2727276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2" name="Shape 272"/>
          <p:cNvCxnSpPr>
            <a:stCxn id="264" idx="3"/>
            <a:endCxn id="265" idx="1"/>
          </p:cNvCxnSpPr>
          <p:nvPr/>
        </p:nvCxnSpPr>
        <p:spPr>
          <a:xfrm>
            <a:off x="4612060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3" name="Shape 273"/>
          <p:cNvCxnSpPr>
            <a:stCxn id="265" idx="3"/>
            <a:endCxn id="266" idx="1"/>
          </p:cNvCxnSpPr>
          <p:nvPr/>
        </p:nvCxnSpPr>
        <p:spPr>
          <a:xfrm>
            <a:off x="6496844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4" name="Shape 274"/>
          <p:cNvCxnSpPr>
            <a:stCxn id="266" idx="3"/>
            <a:endCxn id="267" idx="1"/>
          </p:cNvCxnSpPr>
          <p:nvPr/>
        </p:nvCxnSpPr>
        <p:spPr>
          <a:xfrm>
            <a:off x="8381628" y="43227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5" name="Shape 275"/>
          <p:cNvCxnSpPr>
            <a:stCxn id="268" idx="3"/>
            <a:endCxn id="269" idx="1"/>
          </p:cNvCxnSpPr>
          <p:nvPr/>
        </p:nvCxnSpPr>
        <p:spPr>
          <a:xfrm>
            <a:off x="4612059" y="5237181"/>
            <a:ext cx="4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491198" y="2248677"/>
            <a:ext cx="3210461" cy="2811969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Shape 284"/>
          <p:cNvCxnSpPr/>
          <p:nvPr/>
        </p:nvCxnSpPr>
        <p:spPr>
          <a:xfrm>
            <a:off x="4481446" y="2208772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5" name="Shape 285"/>
          <p:cNvSpPr/>
          <p:nvPr/>
        </p:nvSpPr>
        <p:spPr>
          <a:xfrm>
            <a:off x="5470846" y="4897498"/>
            <a:ext cx="1405815" cy="304967"/>
          </a:xfrm>
          <a:prstGeom prst="roundRect">
            <a:avLst>
              <a:gd fmla="val 1459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776839" y="2266601"/>
            <a:ext cx="82394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이름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6219919" y="2506277"/>
            <a:ext cx="147587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6411982" y="2802325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대사 표시!!</a:t>
            </a:r>
          </a:p>
        </p:txBody>
      </p:sp>
      <p:sp>
        <p:nvSpPr>
          <p:cNvPr id="289" name="Shape 289"/>
          <p:cNvSpPr/>
          <p:nvPr/>
        </p:nvSpPr>
        <p:spPr>
          <a:xfrm>
            <a:off x="4599978" y="3154648"/>
            <a:ext cx="3000805" cy="1212074"/>
          </a:xfrm>
          <a:prstGeom prst="roundRect">
            <a:avLst>
              <a:gd fmla="val 5419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 보상</a:t>
            </a:r>
          </a:p>
        </p:txBody>
      </p:sp>
      <p:sp>
        <p:nvSpPr>
          <p:cNvPr id="290" name="Shape 290"/>
          <p:cNvSpPr/>
          <p:nvPr/>
        </p:nvSpPr>
        <p:spPr>
          <a:xfrm>
            <a:off x="4721775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91" name="Shape 291"/>
          <p:cNvSpPr/>
          <p:nvPr/>
        </p:nvSpPr>
        <p:spPr>
          <a:xfrm>
            <a:off x="5470846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92" name="Shape 292"/>
          <p:cNvSpPr/>
          <p:nvPr/>
        </p:nvSpPr>
        <p:spPr>
          <a:xfrm>
            <a:off x="6219919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93" name="Shape 293"/>
          <p:cNvSpPr/>
          <p:nvPr/>
        </p:nvSpPr>
        <p:spPr>
          <a:xfrm>
            <a:off x="6968990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783682" y="4058467"/>
            <a:ext cx="4616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장비재료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391835" y="4049137"/>
            <a:ext cx="7325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벌목장 생산량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6252089" y="4058467"/>
            <a:ext cx="47288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골드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929025" y="4058467"/>
            <a:ext cx="61715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경험치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481446" y="4406587"/>
            <a:ext cx="321434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단계에 의한 부가 기능 사용 안내 텍스트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2줄까지 표시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가능 몬스터 정보</a:t>
            </a:r>
          </a:p>
        </p:txBody>
      </p:sp>
      <p:sp>
        <p:nvSpPr>
          <p:cNvPr id="300" name="Shape 300"/>
          <p:cNvSpPr/>
          <p:nvPr/>
        </p:nvSpPr>
        <p:spPr>
          <a:xfrm>
            <a:off x="8171364" y="944590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몬스터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sp>
        <p:nvSpPr>
          <p:cNvPr id="301" name="Shape 301"/>
          <p:cNvSpPr/>
          <p:nvPr/>
        </p:nvSpPr>
        <p:spPr>
          <a:xfrm>
            <a:off x="8171364" y="2125669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명칭 / 레벨 정보</a:t>
            </a:r>
          </a:p>
        </p:txBody>
      </p:sp>
      <p:sp>
        <p:nvSpPr>
          <p:cNvPr id="302" name="Shape 302"/>
          <p:cNvSpPr/>
          <p:nvPr/>
        </p:nvSpPr>
        <p:spPr>
          <a:xfrm>
            <a:off x="8171364" y="2792101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대사</a:t>
            </a:r>
          </a:p>
        </p:txBody>
      </p:sp>
      <p:sp>
        <p:nvSpPr>
          <p:cNvPr id="303" name="Shape 303"/>
          <p:cNvSpPr/>
          <p:nvPr/>
        </p:nvSpPr>
        <p:spPr>
          <a:xfrm>
            <a:off x="2685581" y="2056685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캐릭터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</a:p>
        </p:txBody>
      </p:sp>
      <p:sp>
        <p:nvSpPr>
          <p:cNvPr id="304" name="Shape 304"/>
          <p:cNvSpPr/>
          <p:nvPr/>
        </p:nvSpPr>
        <p:spPr>
          <a:xfrm>
            <a:off x="2685581" y="3527419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클리어 보상 정보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(좌우 스크롤)</a:t>
            </a:r>
          </a:p>
        </p:txBody>
      </p:sp>
      <p:sp>
        <p:nvSpPr>
          <p:cNvPr id="305" name="Shape 305"/>
          <p:cNvSpPr/>
          <p:nvPr/>
        </p:nvSpPr>
        <p:spPr>
          <a:xfrm>
            <a:off x="2685581" y="4373376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부가 효과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표시</a:t>
            </a:r>
          </a:p>
        </p:txBody>
      </p:sp>
      <p:sp>
        <p:nvSpPr>
          <p:cNvPr id="306" name="Shape 306"/>
          <p:cNvSpPr/>
          <p:nvPr/>
        </p:nvSpPr>
        <p:spPr>
          <a:xfrm>
            <a:off x="8171364" y="4816716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버튼</a:t>
            </a:r>
          </a:p>
        </p:txBody>
      </p:sp>
      <p:cxnSp>
        <p:nvCxnSpPr>
          <p:cNvPr id="307" name="Shape 307"/>
          <p:cNvCxnSpPr>
            <a:stCxn id="303" idx="3"/>
          </p:cNvCxnSpPr>
          <p:nvPr/>
        </p:nvCxnSpPr>
        <p:spPr>
          <a:xfrm>
            <a:off x="3991867" y="2289951"/>
            <a:ext cx="79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8" name="Shape 308"/>
          <p:cNvCxnSpPr>
            <a:stCxn id="304" idx="3"/>
            <a:endCxn id="289" idx="1"/>
          </p:cNvCxnSpPr>
          <p:nvPr/>
        </p:nvCxnSpPr>
        <p:spPr>
          <a:xfrm>
            <a:off x="3991867" y="3760684"/>
            <a:ext cx="60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9" name="Shape 309"/>
          <p:cNvCxnSpPr>
            <a:stCxn id="305" idx="3"/>
          </p:cNvCxnSpPr>
          <p:nvPr/>
        </p:nvCxnSpPr>
        <p:spPr>
          <a:xfrm flipH="1" rot="10800000">
            <a:off x="3991867" y="4498041"/>
            <a:ext cx="786000" cy="1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0" name="Shape 310"/>
          <p:cNvCxnSpPr>
            <a:stCxn id="306" idx="1"/>
            <a:endCxn id="285" idx="3"/>
          </p:cNvCxnSpPr>
          <p:nvPr/>
        </p:nvCxnSpPr>
        <p:spPr>
          <a:xfrm rot="10800000">
            <a:off x="6876564" y="5049981"/>
            <a:ext cx="1294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1" name="Shape 311"/>
          <p:cNvCxnSpPr>
            <a:stCxn id="302" idx="1"/>
            <a:endCxn id="288" idx="3"/>
          </p:cNvCxnSpPr>
          <p:nvPr/>
        </p:nvCxnSpPr>
        <p:spPr>
          <a:xfrm rot="10800000">
            <a:off x="7657764" y="2925467"/>
            <a:ext cx="513600" cy="9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2" name="Shape 312"/>
          <p:cNvCxnSpPr>
            <a:stCxn id="301" idx="1"/>
          </p:cNvCxnSpPr>
          <p:nvPr/>
        </p:nvCxnSpPr>
        <p:spPr>
          <a:xfrm flipH="1">
            <a:off x="7697664" y="2358935"/>
            <a:ext cx="4737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3" name="Shape 313"/>
          <p:cNvCxnSpPr>
            <a:stCxn id="300" idx="1"/>
          </p:cNvCxnSpPr>
          <p:nvPr/>
        </p:nvCxnSpPr>
        <p:spPr>
          <a:xfrm flipH="1">
            <a:off x="6968964" y="1177855"/>
            <a:ext cx="1202400" cy="103079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upload.inven.co.kr/upload/2014/01/20/bbs/i1274992881.jpg" id="314" name="Shape 314"/>
          <p:cNvPicPr preferRelativeResize="0"/>
          <p:nvPr/>
        </p:nvPicPr>
        <p:blipFill rotWithShape="1">
          <a:blip r:embed="rId4">
            <a:alphaModFix/>
          </a:blip>
          <a:srcRect b="18237" l="38143" r="4958" t="6755"/>
          <a:stretch/>
        </p:blipFill>
        <p:spPr>
          <a:xfrm>
            <a:off x="4504757" y="1024436"/>
            <a:ext cx="2003133" cy="21360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4627844" y="2890059"/>
            <a:ext cx="1368053" cy="269259"/>
            <a:chOff x="4627844" y="2890059"/>
            <a:chExt cx="1368053" cy="269259"/>
          </a:xfrm>
        </p:grpSpPr>
        <p:sp>
          <p:nvSpPr>
            <p:cNvPr id="316" name="Shape 316"/>
            <p:cNvSpPr/>
            <p:nvPr/>
          </p:nvSpPr>
          <p:spPr>
            <a:xfrm>
              <a:off x="4827532" y="2964275"/>
              <a:ext cx="1146876" cy="12082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845189" y="2977769"/>
              <a:ext cx="947831" cy="1061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627844" y="2890059"/>
              <a:ext cx="280086" cy="26925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9" name="Shape 319"/>
            <p:cNvPicPr preferRelativeResize="0"/>
            <p:nvPr/>
          </p:nvPicPr>
          <p:blipFill rotWithShape="1">
            <a:blip r:embed="rId5">
              <a:alphaModFix/>
            </a:blip>
            <a:srcRect b="17511" l="24292" r="20701" t="17554"/>
            <a:stretch/>
          </p:blipFill>
          <p:spPr>
            <a:xfrm flipH="1">
              <a:off x="4650901" y="2926150"/>
              <a:ext cx="245432" cy="217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Shape 320"/>
            <p:cNvSpPr txBox="1"/>
            <p:nvPr/>
          </p:nvSpPr>
          <p:spPr>
            <a:xfrm>
              <a:off x="5287444" y="2917433"/>
              <a:ext cx="708454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78%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690464" y="289248"/>
            <a:ext cx="2598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491198" y="2248676"/>
            <a:ext cx="3210461" cy="2836507"/>
          </a:xfrm>
          <a:prstGeom prst="rect">
            <a:avLst/>
          </a:prstGeom>
          <a:gradFill>
            <a:gsLst>
              <a:gs pos="0">
                <a:srgbClr val="000000">
                  <a:alpha val="40000"/>
                </a:srgbClr>
              </a:gs>
              <a:gs pos="25000">
                <a:srgbClr val="000000">
                  <a:alpha val="80000"/>
                </a:srgbClr>
              </a:gs>
              <a:gs pos="50000">
                <a:schemeClr val="dk1"/>
              </a:gs>
              <a:gs pos="75000">
                <a:srgbClr val="000000">
                  <a:alpha val="80000"/>
                </a:srgbClr>
              </a:gs>
              <a:gs pos="100000">
                <a:srgbClr val="00000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Shape 329"/>
          <p:cNvCxnSpPr/>
          <p:nvPr/>
        </p:nvCxnSpPr>
        <p:spPr>
          <a:xfrm>
            <a:off x="4481446" y="2208772"/>
            <a:ext cx="321920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0" name="Shape 330"/>
          <p:cNvSpPr txBox="1"/>
          <p:nvPr/>
        </p:nvSpPr>
        <p:spPr>
          <a:xfrm>
            <a:off x="6393460" y="2266602"/>
            <a:ext cx="126695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이름 Lv 99</a:t>
            </a:r>
          </a:p>
        </p:txBody>
      </p:sp>
      <p:cxnSp>
        <p:nvCxnSpPr>
          <p:cNvPr id="331" name="Shape 331"/>
          <p:cNvCxnSpPr/>
          <p:nvPr/>
        </p:nvCxnSpPr>
        <p:spPr>
          <a:xfrm>
            <a:off x="6219919" y="2506277"/>
            <a:ext cx="147587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 txBox="1"/>
          <p:nvPr/>
        </p:nvSpPr>
        <p:spPr>
          <a:xfrm>
            <a:off x="6418451" y="2777097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대사 표시!!</a:t>
            </a:r>
          </a:p>
        </p:txBody>
      </p:sp>
      <p:sp>
        <p:nvSpPr>
          <p:cNvPr id="333" name="Shape 333"/>
          <p:cNvSpPr/>
          <p:nvPr/>
        </p:nvSpPr>
        <p:spPr>
          <a:xfrm>
            <a:off x="4599978" y="3154648"/>
            <a:ext cx="3000805" cy="1212074"/>
          </a:xfrm>
          <a:prstGeom prst="roundRect">
            <a:avLst>
              <a:gd fmla="val 5419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획득 가능 보상</a:t>
            </a:r>
          </a:p>
        </p:txBody>
      </p:sp>
      <p:sp>
        <p:nvSpPr>
          <p:cNvPr id="334" name="Shape 334"/>
          <p:cNvSpPr/>
          <p:nvPr/>
        </p:nvSpPr>
        <p:spPr>
          <a:xfrm>
            <a:off x="4721775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5" name="Shape 335"/>
          <p:cNvSpPr/>
          <p:nvPr/>
        </p:nvSpPr>
        <p:spPr>
          <a:xfrm>
            <a:off x="5470846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6" name="Shape 336"/>
          <p:cNvSpPr/>
          <p:nvPr/>
        </p:nvSpPr>
        <p:spPr>
          <a:xfrm>
            <a:off x="6219919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7" name="Shape 337"/>
          <p:cNvSpPr/>
          <p:nvPr/>
        </p:nvSpPr>
        <p:spPr>
          <a:xfrm>
            <a:off x="6968990" y="3484676"/>
            <a:ext cx="537227" cy="536467"/>
          </a:xfrm>
          <a:prstGeom prst="roundRect">
            <a:avLst>
              <a:gd fmla="val 5419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보상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783682" y="4058467"/>
            <a:ext cx="4616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장비재료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391835" y="4049137"/>
            <a:ext cx="7325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벌목장 생산량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증가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252089" y="4058467"/>
            <a:ext cx="47288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골드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929027" y="4058467"/>
            <a:ext cx="61715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영우 경험치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481446" y="4406587"/>
            <a:ext cx="321434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단계에 의한 부가 기능 사용 안내 텍스트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2줄까지 표시 됩이다.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불가능 레이드 몬스터 정보</a:t>
            </a:r>
          </a:p>
        </p:txBody>
      </p:sp>
      <p:sp>
        <p:nvSpPr>
          <p:cNvPr id="344" name="Shape 344"/>
          <p:cNvSpPr/>
          <p:nvPr/>
        </p:nvSpPr>
        <p:spPr>
          <a:xfrm>
            <a:off x="2609172" y="4818907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표시</a:t>
            </a:r>
          </a:p>
        </p:txBody>
      </p:sp>
      <p:cxnSp>
        <p:nvCxnSpPr>
          <p:cNvPr id="345" name="Shape 345"/>
          <p:cNvCxnSpPr>
            <a:stCxn id="344" idx="3"/>
          </p:cNvCxnSpPr>
          <p:nvPr/>
        </p:nvCxnSpPr>
        <p:spPr>
          <a:xfrm>
            <a:off x="3915458" y="5052173"/>
            <a:ext cx="837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6" name="Shape 346"/>
          <p:cNvSpPr/>
          <p:nvPr/>
        </p:nvSpPr>
        <p:spPr>
          <a:xfrm>
            <a:off x="2609172" y="4188019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부가 효과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표시</a:t>
            </a:r>
          </a:p>
        </p:txBody>
      </p:sp>
      <p:cxnSp>
        <p:nvCxnSpPr>
          <p:cNvPr id="347" name="Shape 347"/>
          <p:cNvCxnSpPr>
            <a:stCxn id="346" idx="3"/>
          </p:cNvCxnSpPr>
          <p:nvPr/>
        </p:nvCxnSpPr>
        <p:spPr>
          <a:xfrm>
            <a:off x="3915458" y="4421284"/>
            <a:ext cx="792000" cy="11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8" name="Shape 348"/>
          <p:cNvSpPr/>
          <p:nvPr/>
        </p:nvSpPr>
        <p:spPr>
          <a:xfrm>
            <a:off x="4753410" y="4870226"/>
            <a:ext cx="2792773" cy="3638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4783594" y="4884867"/>
            <a:ext cx="1746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가입해야 집결 공격이 가능합니다.</a:t>
            </a:r>
          </a:p>
        </p:txBody>
      </p:sp>
      <p:sp>
        <p:nvSpPr>
          <p:cNvPr id="350" name="Shape 350"/>
          <p:cNvSpPr/>
          <p:nvPr/>
        </p:nvSpPr>
        <p:spPr>
          <a:xfrm>
            <a:off x="6718256" y="4935739"/>
            <a:ext cx="735425" cy="2388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찾기</a:t>
            </a:r>
          </a:p>
        </p:txBody>
      </p:sp>
      <p:sp>
        <p:nvSpPr>
          <p:cNvPr id="351" name="Shape 351"/>
          <p:cNvSpPr/>
          <p:nvPr/>
        </p:nvSpPr>
        <p:spPr>
          <a:xfrm>
            <a:off x="8106050" y="4818907"/>
            <a:ext cx="1306286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찾기 버튼</a:t>
            </a:r>
          </a:p>
        </p:txBody>
      </p:sp>
      <p:cxnSp>
        <p:nvCxnSpPr>
          <p:cNvPr id="352" name="Shape 352"/>
          <p:cNvCxnSpPr>
            <a:stCxn id="351" idx="1"/>
            <a:endCxn id="350" idx="3"/>
          </p:cNvCxnSpPr>
          <p:nvPr/>
        </p:nvCxnSpPr>
        <p:spPr>
          <a:xfrm flipH="1">
            <a:off x="7453550" y="5052173"/>
            <a:ext cx="652500" cy="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3" name="Shape 353"/>
          <p:cNvSpPr/>
          <p:nvPr/>
        </p:nvSpPr>
        <p:spPr>
          <a:xfrm>
            <a:off x="7889859" y="5630671"/>
            <a:ext cx="1738667" cy="46653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리스트 및 연맹 가입 UI로 이동</a:t>
            </a:r>
          </a:p>
        </p:txBody>
      </p:sp>
      <p:cxnSp>
        <p:nvCxnSpPr>
          <p:cNvPr id="354" name="Shape 354"/>
          <p:cNvCxnSpPr>
            <a:stCxn id="353" idx="0"/>
            <a:endCxn id="351" idx="2"/>
          </p:cNvCxnSpPr>
          <p:nvPr/>
        </p:nvCxnSpPr>
        <p:spPr>
          <a:xfrm rot="10800000">
            <a:off x="8759193" y="5285371"/>
            <a:ext cx="0" cy="345300"/>
          </a:xfrm>
          <a:prstGeom prst="straightConnector1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://upload.inven.co.kr/upload/2014/01/20/bbs/i1274992881.jpg" id="355" name="Shape 355"/>
          <p:cNvPicPr preferRelativeResize="0"/>
          <p:nvPr/>
        </p:nvPicPr>
        <p:blipFill rotWithShape="1">
          <a:blip r:embed="rId4">
            <a:alphaModFix/>
          </a:blip>
          <a:srcRect b="18237" l="38143" r="4958" t="6755"/>
          <a:stretch/>
        </p:blipFill>
        <p:spPr>
          <a:xfrm>
            <a:off x="4504757" y="1024436"/>
            <a:ext cx="2003133" cy="21360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Shape 356"/>
          <p:cNvGrpSpPr/>
          <p:nvPr/>
        </p:nvGrpSpPr>
        <p:grpSpPr>
          <a:xfrm>
            <a:off x="4627844" y="2890059"/>
            <a:ext cx="1368053" cy="269259"/>
            <a:chOff x="4627844" y="2890059"/>
            <a:chExt cx="1368053" cy="269259"/>
          </a:xfrm>
        </p:grpSpPr>
        <p:sp>
          <p:nvSpPr>
            <p:cNvPr id="357" name="Shape 357"/>
            <p:cNvSpPr/>
            <p:nvPr/>
          </p:nvSpPr>
          <p:spPr>
            <a:xfrm>
              <a:off x="4827532" y="2964275"/>
              <a:ext cx="1146876" cy="12082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4845189" y="2977769"/>
              <a:ext cx="947831" cy="1061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627844" y="2890059"/>
              <a:ext cx="280086" cy="269259"/>
            </a:xfrm>
            <a:prstGeom prst="ellipse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0" name="Shape 360"/>
            <p:cNvPicPr preferRelativeResize="0"/>
            <p:nvPr/>
          </p:nvPicPr>
          <p:blipFill rotWithShape="1">
            <a:blip r:embed="rId5">
              <a:alphaModFix/>
            </a:blip>
            <a:srcRect b="17511" l="24292" r="20701" t="17554"/>
            <a:stretch/>
          </p:blipFill>
          <p:spPr>
            <a:xfrm flipH="1">
              <a:off x="4650901" y="2926150"/>
              <a:ext cx="245432" cy="217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Shape 361"/>
            <p:cNvSpPr txBox="1"/>
            <p:nvPr/>
          </p:nvSpPr>
          <p:spPr>
            <a:xfrm>
              <a:off x="5287444" y="2917433"/>
              <a:ext cx="708454" cy="215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78%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013629" y="667910"/>
            <a:ext cx="3073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대기시간 선택 팝업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370" name="Shape 37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Shape 37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3" name="Shape 373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374" name="Shape 374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375" name="Shape 37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76" name="Shape 37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8263721" y="3302183"/>
            <a:ext cx="2474864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부대를 기다릴 대기시간을 선택한다. </a:t>
            </a:r>
          </a:p>
        </p:txBody>
      </p:sp>
      <p:sp>
        <p:nvSpPr>
          <p:cNvPr id="378" name="Shape 378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Shape 379"/>
          <p:cNvCxnSpPr/>
          <p:nvPr/>
        </p:nvCxnSpPr>
        <p:spPr>
          <a:xfrm>
            <a:off x="4491198" y="2034073"/>
            <a:ext cx="3210461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0" name="Shape 380"/>
          <p:cNvSpPr/>
          <p:nvPr/>
        </p:nvSpPr>
        <p:spPr>
          <a:xfrm>
            <a:off x="4515419" y="2052733"/>
            <a:ext cx="3186240" cy="19618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Shape 381"/>
          <p:cNvCxnSpPr/>
          <p:nvPr/>
        </p:nvCxnSpPr>
        <p:spPr>
          <a:xfrm>
            <a:off x="4491198" y="4023662"/>
            <a:ext cx="3210461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5697478" y="2036398"/>
            <a:ext cx="1191236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</a:t>
            </a:r>
          </a:p>
        </p:txBody>
      </p:sp>
      <p:cxnSp>
        <p:nvCxnSpPr>
          <p:cNvPr id="383" name="Shape 383"/>
          <p:cNvCxnSpPr/>
          <p:nvPr/>
        </p:nvCxnSpPr>
        <p:spPr>
          <a:xfrm>
            <a:off x="4637126" y="2287963"/>
            <a:ext cx="2918604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4" name="Shape 384"/>
          <p:cNvCxnSpPr/>
          <p:nvPr/>
        </p:nvCxnSpPr>
        <p:spPr>
          <a:xfrm>
            <a:off x="4653783" y="2929140"/>
            <a:ext cx="291860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5" name="Shape 385"/>
          <p:cNvSpPr txBox="1"/>
          <p:nvPr/>
        </p:nvSpPr>
        <p:spPr>
          <a:xfrm>
            <a:off x="4515419" y="2335178"/>
            <a:ext cx="3260128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집결은 연맹/연합원이 파티를 이루어 공격하는 모드입니다.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집결시간을 선택한 후 연맹/연합원들이 집결시간 내에 부대를 보내 함께 공격을 진행 할 수 있습니다.</a:t>
            </a:r>
          </a:p>
        </p:txBody>
      </p:sp>
      <p:sp>
        <p:nvSpPr>
          <p:cNvPr id="386" name="Shape 386"/>
          <p:cNvSpPr/>
          <p:nvPr/>
        </p:nvSpPr>
        <p:spPr>
          <a:xfrm>
            <a:off x="4783078" y="3030726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5분</a:t>
            </a:r>
          </a:p>
        </p:txBody>
      </p:sp>
      <p:sp>
        <p:nvSpPr>
          <p:cNvPr id="387" name="Shape 387"/>
          <p:cNvSpPr/>
          <p:nvPr/>
        </p:nvSpPr>
        <p:spPr>
          <a:xfrm>
            <a:off x="4783078" y="3535450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30분</a:t>
            </a:r>
          </a:p>
        </p:txBody>
      </p:sp>
      <p:sp>
        <p:nvSpPr>
          <p:cNvPr id="388" name="Shape 388"/>
          <p:cNvSpPr/>
          <p:nvPr/>
        </p:nvSpPr>
        <p:spPr>
          <a:xfrm>
            <a:off x="6318628" y="3030726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10분</a:t>
            </a:r>
          </a:p>
        </p:txBody>
      </p:sp>
      <p:sp>
        <p:nvSpPr>
          <p:cNvPr id="389" name="Shape 389"/>
          <p:cNvSpPr/>
          <p:nvPr/>
        </p:nvSpPr>
        <p:spPr>
          <a:xfrm>
            <a:off x="6318628" y="3535450"/>
            <a:ext cx="1131159" cy="41477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60분</a:t>
            </a:r>
          </a:p>
        </p:txBody>
      </p:sp>
      <p:sp>
        <p:nvSpPr>
          <p:cNvPr id="390" name="Shape 390"/>
          <p:cNvSpPr/>
          <p:nvPr/>
        </p:nvSpPr>
        <p:spPr>
          <a:xfrm>
            <a:off x="8263721" y="2263694"/>
            <a:ext cx="2474864" cy="4665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집결에 대한 간략한 설명 텍스트</a:t>
            </a:r>
          </a:p>
        </p:txBody>
      </p:sp>
      <p:cxnSp>
        <p:nvCxnSpPr>
          <p:cNvPr id="391" name="Shape 391"/>
          <p:cNvCxnSpPr>
            <a:stCxn id="390" idx="1"/>
          </p:cNvCxnSpPr>
          <p:nvPr/>
        </p:nvCxnSpPr>
        <p:spPr>
          <a:xfrm flipH="1">
            <a:off x="7518521" y="2496960"/>
            <a:ext cx="7452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2" name="Shape 392"/>
          <p:cNvCxnSpPr>
            <a:stCxn id="377" idx="1"/>
          </p:cNvCxnSpPr>
          <p:nvPr/>
        </p:nvCxnSpPr>
        <p:spPr>
          <a:xfrm rot="10800000">
            <a:off x="7323521" y="3361149"/>
            <a:ext cx="940200" cy="17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3" name="Shape 393"/>
          <p:cNvSpPr/>
          <p:nvPr/>
        </p:nvSpPr>
        <p:spPr>
          <a:xfrm>
            <a:off x="8639502" y="4107407"/>
            <a:ext cx="1738667" cy="46653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선택 시 병력 선택 UI로 이동한다.</a:t>
            </a:r>
          </a:p>
        </p:txBody>
      </p:sp>
      <p:cxnSp>
        <p:nvCxnSpPr>
          <p:cNvPr id="394" name="Shape 394"/>
          <p:cNvCxnSpPr>
            <a:stCxn id="393" idx="0"/>
            <a:endCxn id="377" idx="2"/>
          </p:cNvCxnSpPr>
          <p:nvPr/>
        </p:nvCxnSpPr>
        <p:spPr>
          <a:xfrm rot="10800000">
            <a:off x="9501036" y="3768707"/>
            <a:ext cx="7800" cy="338700"/>
          </a:xfrm>
          <a:prstGeom prst="straightConnector1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출정하려는 병력 선택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7903028" y="5775648"/>
            <a:ext cx="3316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출정 병력 선택과 동일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4304321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410" name="Shape 410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412" name="Shape 412"/>
          <p:cNvSpPr/>
          <p:nvPr/>
        </p:nvSpPr>
        <p:spPr>
          <a:xfrm>
            <a:off x="4336028" y="1101091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5824857" y="1351637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226273" y="1355204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336028" y="830425"/>
            <a:ext cx="3520799" cy="251925"/>
          </a:xfrm>
          <a:prstGeom prst="roundRect">
            <a:avLst>
              <a:gd fmla="val 8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집결중 : 00:04:25</a:t>
            </a:r>
          </a:p>
        </p:txBody>
      </p:sp>
      <p:sp>
        <p:nvSpPr>
          <p:cNvPr id="416" name="Shape 416"/>
          <p:cNvSpPr/>
          <p:nvPr/>
        </p:nvSpPr>
        <p:spPr>
          <a:xfrm>
            <a:off x="5558337" y="649341"/>
            <a:ext cx="1106424" cy="211469"/>
          </a:xfrm>
          <a:prstGeom prst="roundRect">
            <a:avLst>
              <a:gd fmla="val 2993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35000" y="1332209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19" name="Shape 419"/>
          <p:cNvSpPr/>
          <p:nvPr/>
        </p:nvSpPr>
        <p:spPr>
          <a:xfrm>
            <a:off x="215538" y="142595"/>
            <a:ext cx="3260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 – 집결</a:t>
            </a:r>
          </a:p>
        </p:txBody>
      </p:sp>
      <p:cxnSp>
        <p:nvCxnSpPr>
          <p:cNvPr id="420" name="Shape 420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1" name="Shape 421"/>
          <p:cNvSpPr/>
          <p:nvPr/>
        </p:nvSpPr>
        <p:spPr>
          <a:xfrm>
            <a:off x="4391100" y="1115244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Shape 422"/>
          <p:cNvCxnSpPr/>
          <p:nvPr/>
        </p:nvCxnSpPr>
        <p:spPr>
          <a:xfrm>
            <a:off x="4391100" y="1962976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423" name="Shape 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96617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4561437" y="1956588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25" name="Shape 425"/>
          <p:cNvSpPr/>
          <p:nvPr/>
        </p:nvSpPr>
        <p:spPr>
          <a:xfrm>
            <a:off x="4421280" y="2115663"/>
            <a:ext cx="89960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몬스터 이름</a:t>
            </a:r>
          </a:p>
        </p:txBody>
      </p:sp>
      <p:sp>
        <p:nvSpPr>
          <p:cNvPr id="426" name="Shape 426"/>
          <p:cNvSpPr/>
          <p:nvPr/>
        </p:nvSpPr>
        <p:spPr>
          <a:xfrm>
            <a:off x="5708517" y="1036841"/>
            <a:ext cx="10070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</p:txBody>
      </p:sp>
      <p:pic>
        <p:nvPicPr>
          <p:cNvPr descr="https://openclipart.org/image/2400px/svg_to_png/202776/pawn.png" id="427" name="Shape 4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7910" y="113630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7582852" y="1076642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5471782" y="1397000"/>
            <a:ext cx="290889" cy="29394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430" name="Shape 4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431" name="Shape 4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" name="Shape 432"/>
          <p:cNvSpPr/>
          <p:nvPr/>
        </p:nvSpPr>
        <p:spPr>
          <a:xfrm>
            <a:off x="6261885" y="1388079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집결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연맹/연합원이 공격하고자 하는 레이드 몬스터를 보여준다.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05516" y="1720133"/>
            <a:ext cx="3441613" cy="5924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목표를 선택 시 해당 하는 오픈월드 좌표로 이동을 하게 되어집니다</a:t>
            </a:r>
          </a:p>
        </p:txBody>
      </p:sp>
      <p:cxnSp>
        <p:nvCxnSpPr>
          <p:cNvPr id="435" name="Shape 435"/>
          <p:cNvCxnSpPr>
            <a:stCxn id="434" idx="3"/>
            <a:endCxn id="421" idx="1"/>
          </p:cNvCxnSpPr>
          <p:nvPr/>
        </p:nvCxnSpPr>
        <p:spPr>
          <a:xfrm flipH="1" rot="10800000">
            <a:off x="3847130" y="1730141"/>
            <a:ext cx="543900" cy="286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6" name="Shape 436"/>
          <p:cNvSpPr/>
          <p:nvPr/>
        </p:nvSpPr>
        <p:spPr>
          <a:xfrm>
            <a:off x="8264857" y="1001792"/>
            <a:ext cx="3441613" cy="4000142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인원 / 집결 방어 인원에 대한 정보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공격, 방어의 참가한 영주 아이콘을 보여주도록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집결 인원을 표기 해줍니다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   공격연맹 아이콘       방어연맹 아이콘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가능 아이콘(최대5개 표시)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오픈월드 좌표 아이콘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닉네임 표시(닉네임은 최대 6자리 까지 표기 하고 닉네임이 7개 이상인 경우 …으로 표기 해주도록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★ 공격 도시를 제외한 영역을 터치 시 상세 정보 화면으로 이동 하게 되어집니다.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이후 영역은 연맹 전쟁_집결공격과 동일한 기능을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Shape 437"/>
          <p:cNvCxnSpPr>
            <a:stCxn id="436" idx="1"/>
          </p:cNvCxnSpPr>
          <p:nvPr/>
        </p:nvCxnSpPr>
        <p:spPr>
          <a:xfrm rot="10800000">
            <a:off x="7189957" y="1655764"/>
            <a:ext cx="1074900" cy="134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s://openclipart.org/image/2400px/svg_to_png/202776/pawn.png" id="438" name="Shape 4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5742" y="1828980"/>
            <a:ext cx="124860" cy="160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439" name="Shape 4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1482" y="2166947"/>
            <a:ext cx="199349" cy="199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Shape 440"/>
          <p:cNvGrpSpPr/>
          <p:nvPr/>
        </p:nvGrpSpPr>
        <p:grpSpPr>
          <a:xfrm>
            <a:off x="8530494" y="2178003"/>
            <a:ext cx="180619" cy="18251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441" name="Shape 4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442" name="Shape 4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Shape 443"/>
          <p:cNvSpPr/>
          <p:nvPr/>
        </p:nvSpPr>
        <p:spPr>
          <a:xfrm>
            <a:off x="8480686" y="249463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file237.uf.daum.net/image/2141EF37536C9632195643" id="444" name="Shape 4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964" y="2888468"/>
            <a:ext cx="226790" cy="2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8090760" y="364465"/>
            <a:ext cx="3265715" cy="45649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레이드 몬스터 집결은 공격 탭에 표기 한다.</a:t>
            </a:r>
          </a:p>
        </p:txBody>
      </p:sp>
      <p:cxnSp>
        <p:nvCxnSpPr>
          <p:cNvPr id="446" name="Shape 446"/>
          <p:cNvCxnSpPr>
            <a:stCxn id="416" idx="3"/>
            <a:endCxn id="445" idx="1"/>
          </p:cNvCxnSpPr>
          <p:nvPr/>
        </p:nvCxnSpPr>
        <p:spPr>
          <a:xfrm flipH="1" rot="10800000">
            <a:off x="6664761" y="592776"/>
            <a:ext cx="1425900" cy="162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7" name="Shape 447"/>
          <p:cNvSpPr/>
          <p:nvPr/>
        </p:nvSpPr>
        <p:spPr>
          <a:xfrm>
            <a:off x="4594948" y="1088712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448" name="Shape 448"/>
          <p:cNvSpPr/>
          <p:nvPr/>
        </p:nvSpPr>
        <p:spPr>
          <a:xfrm>
            <a:off x="8264857" y="5105914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아이콘은 최대 5개 까지 표시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가 되어지며 집결 순서대로 보여주면 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니다</a:t>
            </a:r>
          </a:p>
        </p:txBody>
      </p:sp>
      <p:sp>
        <p:nvSpPr>
          <p:cNvPr id="449" name="Shape 449"/>
          <p:cNvSpPr/>
          <p:nvPr/>
        </p:nvSpPr>
        <p:spPr>
          <a:xfrm>
            <a:off x="8332377" y="529086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pload.inven.co.kr/upload/2014/01/20/bbs/i1274992881.jpg" id="450" name="Shape 450"/>
          <p:cNvPicPr preferRelativeResize="0"/>
          <p:nvPr/>
        </p:nvPicPr>
        <p:blipFill rotWithShape="1">
          <a:blip r:embed="rId8">
            <a:alphaModFix/>
          </a:blip>
          <a:srcRect b="18237" l="38143" r="4958" t="6755"/>
          <a:stretch/>
        </p:blipFill>
        <p:spPr>
          <a:xfrm>
            <a:off x="4564287" y="1367341"/>
            <a:ext cx="546816" cy="58310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/>
          <p:nvPr/>
        </p:nvSpPr>
        <p:spPr>
          <a:xfrm>
            <a:off x="2619817" y="4114998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일반 집결공격과 다르게 방어측 표시가 나오지 않는다.</a:t>
            </a:r>
          </a:p>
        </p:txBody>
      </p:sp>
      <p:cxnSp>
        <p:nvCxnSpPr>
          <p:cNvPr id="452" name="Shape 452"/>
          <p:cNvCxnSpPr>
            <a:stCxn id="451" idx="0"/>
          </p:cNvCxnSpPr>
          <p:nvPr/>
        </p:nvCxnSpPr>
        <p:spPr>
          <a:xfrm flipH="1" rot="10800000">
            <a:off x="4252675" y="2177898"/>
            <a:ext cx="1705200" cy="193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1013629" y="667910"/>
            <a:ext cx="307317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대기시 메인UI 표시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Shape 46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461" name="Shape 46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462" name="Shape 46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Shape 46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Shape 465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중hh:mm:ss</a:t>
              </a:r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4515419" y="2150221"/>
            <a:ext cx="666844" cy="774062"/>
            <a:chOff x="4515419" y="1260009"/>
            <a:chExt cx="666844" cy="774062"/>
          </a:xfrm>
        </p:grpSpPr>
        <p:grpSp>
          <p:nvGrpSpPr>
            <p:cNvPr id="467" name="Shape 467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Shape 469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0" name="Shape 470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471" name="Shape 471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472" name="Shape 47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73" name="Shape 473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 대기hh:mm:ss</a:t>
              </a:r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515419" y="3029878"/>
            <a:ext cx="666844" cy="774062"/>
            <a:chOff x="4515419" y="1260009"/>
            <a:chExt cx="666844" cy="774062"/>
          </a:xfrm>
        </p:grpSpPr>
        <p:grpSp>
          <p:nvGrpSpPr>
            <p:cNvPr id="475" name="Shape 475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Shape 477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Shape 478"/>
              <p:cNvSpPr/>
              <p:nvPr/>
            </p:nvSpPr>
            <p:spPr>
              <a:xfrm>
                <a:off x="2686057" y="3015563"/>
                <a:ext cx="352540" cy="352540"/>
              </a:xfrm>
              <a:prstGeom prst="ellipse">
                <a:avLst/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" name="Shape 479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중hh:mm:ss</a:t>
              </a:r>
            </a:p>
          </p:txBody>
        </p:sp>
      </p:grpSp>
      <p:pic>
        <p:nvPicPr>
          <p:cNvPr descr="http://upload.inven.co.kr/upload/2014/01/20/bbs/i1274992881.jpg" id="480" name="Shape 480"/>
          <p:cNvPicPr preferRelativeResize="0"/>
          <p:nvPr/>
        </p:nvPicPr>
        <p:blipFill rotWithShape="1">
          <a:blip r:embed="rId5">
            <a:alphaModFix/>
          </a:blip>
          <a:srcRect b="18237" l="38143" r="4958" t="6755"/>
          <a:stretch/>
        </p:blipFill>
        <p:spPr>
          <a:xfrm>
            <a:off x="4717803" y="3125747"/>
            <a:ext cx="262077" cy="27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 rotWithShape="1">
          <a:blip r:embed="rId6">
            <a:alphaModFix/>
          </a:blip>
          <a:srcRect b="14557" l="20159" r="9910" t="17823"/>
          <a:stretch/>
        </p:blipFill>
        <p:spPr>
          <a:xfrm>
            <a:off x="4664150" y="1295662"/>
            <a:ext cx="383100" cy="37043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526924" y="1439495"/>
            <a:ext cx="3441613" cy="88880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집결자의 성으로 이동하고 있을 때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타운까지 도착하는 시간을 표시 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대상자의 타운을 표시한다.</a:t>
            </a:r>
          </a:p>
        </p:txBody>
      </p:sp>
      <p:cxnSp>
        <p:nvCxnSpPr>
          <p:cNvPr id="483" name="Shape 483"/>
          <p:cNvCxnSpPr>
            <a:stCxn id="482" idx="3"/>
            <a:endCxn id="462" idx="2"/>
          </p:cNvCxnSpPr>
          <p:nvPr/>
        </p:nvCxnSpPr>
        <p:spPr>
          <a:xfrm flipH="1" rot="10800000">
            <a:off x="3968537" y="1495697"/>
            <a:ext cx="636300" cy="38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4" name="Shape 484"/>
          <p:cNvSpPr/>
          <p:nvPr/>
        </p:nvSpPr>
        <p:spPr>
          <a:xfrm>
            <a:off x="6030419" y="2035481"/>
            <a:ext cx="3441613" cy="109026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 장소에 도착 후 대기 중일 때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대기시간을 표기한다.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대기 아이콘을 표시한다.</a:t>
            </a:r>
          </a:p>
        </p:txBody>
      </p:sp>
      <p:cxnSp>
        <p:nvCxnSpPr>
          <p:cNvPr id="485" name="Shape 485"/>
          <p:cNvCxnSpPr>
            <a:stCxn id="484" idx="1"/>
          </p:cNvCxnSpPr>
          <p:nvPr/>
        </p:nvCxnSpPr>
        <p:spPr>
          <a:xfrm rot="10800000">
            <a:off x="5035919" y="2419814"/>
            <a:ext cx="994500" cy="16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6" name="Shape 486"/>
          <p:cNvSpPr/>
          <p:nvPr/>
        </p:nvSpPr>
        <p:spPr>
          <a:xfrm>
            <a:off x="526924" y="3303858"/>
            <a:ext cx="3441613" cy="111985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부대가 집결 목표로 행군을 시작할때 보여진다.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목표의 아이콘 표기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중임을 표시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목적지까지 도착하는 시간 표시</a:t>
            </a:r>
          </a:p>
        </p:txBody>
      </p:sp>
      <p:cxnSp>
        <p:nvCxnSpPr>
          <p:cNvPr id="487" name="Shape 487"/>
          <p:cNvCxnSpPr>
            <a:stCxn id="486" idx="3"/>
          </p:cNvCxnSpPr>
          <p:nvPr/>
        </p:nvCxnSpPr>
        <p:spPr>
          <a:xfrm flipH="1" rot="10800000">
            <a:off x="3968537" y="3405088"/>
            <a:ext cx="685800" cy="45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1013629" y="667910"/>
            <a:ext cx="322246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실패 알림 팝업</a:t>
            </a:r>
          </a:p>
        </p:txBody>
      </p:sp>
      <p:grpSp>
        <p:nvGrpSpPr>
          <p:cNvPr id="495" name="Shape 495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496" name="Shape 4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Shape 4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Shape 4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Shape 4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" name="Shape 50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501" name="Shape 50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502" name="Shape 50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Shape 50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4" name="Shape 504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505" name="Shape 505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506" name="Shape 5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07" name="Shape 50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508" name="Shape 508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510" name="Shape 510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최소 집결인원이 부족하여 집결에 실패하였습니다.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레이드 몬스터를 공격하기 위해서는 최소 2명 이상의 영주님이 집결에 참여 해야 합니다.</a:t>
              </a:r>
            </a:p>
          </p:txBody>
        </p:sp>
        <p:cxnSp>
          <p:nvCxnSpPr>
            <p:cNvPr id="511" name="Shape 511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12" name="Shape 512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13" name="Shape 513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최소 인원 부족으로 집결 취소된 경우</a:t>
            </a:r>
          </a:p>
        </p:txBody>
      </p:sp>
      <p:cxnSp>
        <p:nvCxnSpPr>
          <p:cNvPr id="514" name="Shape 514"/>
          <p:cNvCxnSpPr>
            <a:stCxn id="513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15" name="Shape 515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516" name="Shape 516"/>
          <p:cNvCxnSpPr>
            <a:stCxn id="515" idx="1"/>
            <a:endCxn id="513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690464" y="289248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UI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1013629" y="667910"/>
            <a:ext cx="322246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집결자의 집결 취소</a:t>
            </a:r>
          </a:p>
        </p:txBody>
      </p:sp>
      <p:grpSp>
        <p:nvGrpSpPr>
          <p:cNvPr id="524" name="Shape 524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525" name="Shape 5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6" name="Shape 5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Shape 5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Shape 5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" name="Shape 529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530" name="Shape 530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Shape 532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3" name="Shape 533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534" name="Shape 534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535" name="Shape 53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36" name="Shape 536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537" name="Shape 537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Shape 538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539" name="Shape 539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집결이 취소되어 집결 부대가 해산 되었습니다.</a:t>
              </a:r>
            </a:p>
          </p:txBody>
        </p:sp>
        <p:cxnSp>
          <p:nvCxnSpPr>
            <p:cNvPr id="540" name="Shape 540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41" name="Shape 541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42" name="Shape 542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집결자가 집결을 취소한 경우</a:t>
            </a:r>
          </a:p>
        </p:txBody>
      </p:sp>
      <p:cxnSp>
        <p:nvCxnSpPr>
          <p:cNvPr id="543" name="Shape 543"/>
          <p:cNvCxnSpPr>
            <a:stCxn id="542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4" name="Shape 544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545" name="Shape 545"/>
          <p:cNvCxnSpPr>
            <a:stCxn id="544" idx="1"/>
            <a:endCxn id="542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2016.03.15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0000.00.00 내용 누락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2016.07.05 몬스터 생성 규칙 수정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269" y="673227"/>
            <a:ext cx="3220000" cy="572444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Shape 55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1013629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체력(행동력) 부족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수행 시, 영주의 체력(행동력)이 부족할 경우</a:t>
            </a:r>
          </a:p>
        </p:txBody>
      </p:sp>
      <p:sp>
        <p:nvSpPr>
          <p:cNvPr id="553" name="Shape 553"/>
          <p:cNvSpPr/>
          <p:nvPr/>
        </p:nvSpPr>
        <p:spPr>
          <a:xfrm>
            <a:off x="4491198" y="667910"/>
            <a:ext cx="3210461" cy="5729763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Shape 554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555" name="Shape 555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부대를 출정하기 위한 체력이 부족합니다.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영주의 체력을 보충해 주십시오.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Shape 556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57" name="Shape 557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58" name="Shape 558"/>
          <p:cNvSpPr/>
          <p:nvPr/>
        </p:nvSpPr>
        <p:spPr>
          <a:xfrm>
            <a:off x="5225144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</a:t>
            </a:r>
          </a:p>
        </p:txBody>
      </p:sp>
      <p:sp>
        <p:nvSpPr>
          <p:cNvPr id="559" name="Shape 559"/>
          <p:cNvSpPr/>
          <p:nvPr/>
        </p:nvSpPr>
        <p:spPr>
          <a:xfrm>
            <a:off x="6204857" y="3674535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</a:t>
            </a:r>
          </a:p>
        </p:txBody>
      </p:sp>
      <p:sp>
        <p:nvSpPr>
          <p:cNvPr id="560" name="Shape 560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체력 부족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알림 팝업</a:t>
            </a:r>
          </a:p>
        </p:txBody>
      </p:sp>
      <p:cxnSp>
        <p:nvCxnSpPr>
          <p:cNvPr id="561" name="Shape 561"/>
          <p:cNvCxnSpPr>
            <a:stCxn id="560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2" name="Shape 562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취소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화면으로 이동</a:t>
            </a:r>
          </a:p>
        </p:txBody>
      </p:sp>
      <p:cxnSp>
        <p:nvCxnSpPr>
          <p:cNvPr id="563" name="Shape 563"/>
          <p:cNvCxnSpPr>
            <a:stCxn id="562" idx="1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64" name="Shape 564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보충 아이템 사용 화면으로 이동</a:t>
            </a:r>
          </a:p>
        </p:txBody>
      </p:sp>
      <p:cxnSp>
        <p:nvCxnSpPr>
          <p:cNvPr id="565" name="Shape 565"/>
          <p:cNvCxnSpPr>
            <a:stCxn id="564" idx="3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571" name="Shape 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1013629" y="667910"/>
            <a:ext cx="342608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체력 보충 아이템 사용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보유하고 있는 영주 체력(행동력) 회복 아이템 사용 화면</a:t>
            </a:r>
          </a:p>
        </p:txBody>
      </p:sp>
      <p:cxnSp>
        <p:nvCxnSpPr>
          <p:cNvPr id="573" name="Shape 573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sp>
        <p:nvSpPr>
          <p:cNvPr id="574" name="Shape 574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사용</a:t>
            </a:r>
          </a:p>
        </p:txBody>
      </p:sp>
      <p:sp>
        <p:nvSpPr>
          <p:cNvPr id="576" name="Shape 576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578" name="Shape 578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579" name="Shape 579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582" name="Shape 582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584" name="Shape 584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585" name="Shape 585"/>
          <p:cNvCxnSpPr>
            <a:stCxn id="584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6" name="Shape 586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587" name="Shape 587"/>
          <p:cNvCxnSpPr>
            <a:stCxn id="586" idx="0"/>
            <a:endCxn id="583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8" name="Shape 588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589" name="Shape 589"/>
          <p:cNvCxnSpPr>
            <a:stCxn id="588" idx="0"/>
            <a:endCxn id="581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0" name="Shape 590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591" name="Shape 591"/>
          <p:cNvCxnSpPr>
            <a:stCxn id="590" idx="0"/>
            <a:endCxn id="582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92" name="Shape 592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</a:t>
            </a:r>
          </a:p>
        </p:txBody>
      </p:sp>
      <p:cxnSp>
        <p:nvCxnSpPr>
          <p:cNvPr id="593" name="Shape 593"/>
          <p:cNvCxnSpPr>
            <a:stCxn id="592" idx="3"/>
            <a:endCxn id="577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실패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부대 부족 알림 팝업</a:t>
            </a:r>
          </a:p>
        </p:txBody>
      </p:sp>
      <p:grpSp>
        <p:nvGrpSpPr>
          <p:cNvPr id="601" name="Shape 601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602" name="Shape 6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Shape 6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Shape 6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Shape 6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Shape 606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7" name="Shape 607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608" name="Shape 608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현재 n개의 부대만 출정할 수 있습니다.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VIP 8이상의 VIP를 활성화하거나 기술 연구를 통해 행군부대를 1개 추가할 수 있습니다.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Shape 609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10" name="Shape 610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611" name="Shape 611"/>
          <p:cNvSpPr/>
          <p:nvPr/>
        </p:nvSpPr>
        <p:spPr>
          <a:xfrm>
            <a:off x="5187819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612" name="Shape 612"/>
          <p:cNvSpPr/>
          <p:nvPr/>
        </p:nvSpPr>
        <p:spPr>
          <a:xfrm>
            <a:off x="6167533" y="3702528"/>
            <a:ext cx="849085" cy="27403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</a:t>
            </a:r>
          </a:p>
        </p:txBody>
      </p:sp>
      <p:sp>
        <p:nvSpPr>
          <p:cNvPr id="613" name="Shape 613"/>
          <p:cNvSpPr/>
          <p:nvPr/>
        </p:nvSpPr>
        <p:spPr>
          <a:xfrm>
            <a:off x="8073789" y="2205211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출정 불가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안내 팝업</a:t>
            </a:r>
          </a:p>
        </p:txBody>
      </p:sp>
      <p:cxnSp>
        <p:nvCxnSpPr>
          <p:cNvPr id="614" name="Shape 614"/>
          <p:cNvCxnSpPr>
            <a:stCxn id="613" idx="1"/>
          </p:cNvCxnSpPr>
          <p:nvPr/>
        </p:nvCxnSpPr>
        <p:spPr>
          <a:xfrm flipH="1">
            <a:off x="7399089" y="2438477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5" name="Shape 615"/>
          <p:cNvSpPr/>
          <p:nvPr/>
        </p:nvSpPr>
        <p:spPr>
          <a:xfrm>
            <a:off x="756487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기술 연구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616" name="Shape 616"/>
          <p:cNvCxnSpPr>
            <a:stCxn id="615" idx="1"/>
            <a:endCxn id="612" idx="2"/>
          </p:cNvCxnSpPr>
          <p:nvPr/>
        </p:nvCxnSpPr>
        <p:spPr>
          <a:xfrm rot="10800000">
            <a:off x="6591974" y="3976608"/>
            <a:ext cx="9729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7" name="Shape 617"/>
          <p:cNvSpPr/>
          <p:nvPr/>
        </p:nvSpPr>
        <p:spPr>
          <a:xfrm>
            <a:off x="3427494" y="4519742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정보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618" name="Shape 618"/>
          <p:cNvCxnSpPr>
            <a:stCxn id="617" idx="3"/>
            <a:endCxn id="611" idx="2"/>
          </p:cNvCxnSpPr>
          <p:nvPr/>
        </p:nvCxnSpPr>
        <p:spPr>
          <a:xfrm flipH="1" rot="10800000">
            <a:off x="4733780" y="3976608"/>
            <a:ext cx="878700" cy="776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624" name="Shape 6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Shape 625"/>
          <p:cNvSpPr txBox="1"/>
          <p:nvPr/>
        </p:nvSpPr>
        <p:spPr>
          <a:xfrm>
            <a:off x="1013629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출정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중 부대 선택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시 자동으로 선택됨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</a:t>
            </a:r>
          </a:p>
        </p:txBody>
      </p:sp>
      <p:cxnSp>
        <p:nvCxnSpPr>
          <p:cNvPr id="626" name="Shape 626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27" name="Shape 627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28" name="Shape 628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29" name="Shape 629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630" name="Shape 630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631" name="Shape 6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Shape 6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Shape 6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Shape 6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5" name="Shape 635"/>
          <p:cNvSpPr/>
          <p:nvPr/>
        </p:nvSpPr>
        <p:spPr>
          <a:xfrm>
            <a:off x="5957369" y="2882849"/>
            <a:ext cx="914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381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5709966" y="3733214"/>
            <a:ext cx="1405093" cy="489048"/>
          </a:xfrm>
          <a:prstGeom prst="roundRect">
            <a:avLst>
              <a:gd fmla="val 22391" name="adj"/>
            </a:avLst>
          </a:prstGeom>
          <a:solidFill>
            <a:schemeClr val="dk1">
              <a:alpha val="80000"/>
            </a:scheme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 호롤룰루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X:9999, Y:9999</a:t>
            </a:r>
          </a:p>
        </p:txBody>
      </p:sp>
      <p:sp>
        <p:nvSpPr>
          <p:cNvPr id="637" name="Shape 637"/>
          <p:cNvSpPr/>
          <p:nvPr/>
        </p:nvSpPr>
        <p:spPr>
          <a:xfrm>
            <a:off x="6180251" y="2526443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638" name="Shape 638"/>
          <p:cNvSpPr/>
          <p:nvPr/>
        </p:nvSpPr>
        <p:spPr>
          <a:xfrm>
            <a:off x="5601066" y="3118924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sp>
        <p:nvSpPr>
          <p:cNvPr id="639" name="Shape 639"/>
          <p:cNvSpPr/>
          <p:nvPr/>
        </p:nvSpPr>
        <p:spPr>
          <a:xfrm>
            <a:off x="6759072" y="3092075"/>
            <a:ext cx="469233" cy="469233"/>
          </a:xfrm>
          <a:prstGeom prst="ellips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가속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641" name="Shape 641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Shape 643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4" name="Shape 644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645" name="Shape 645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646" name="Shape 64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647" name="Shape 647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648" name="Shape 648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649" name="Shape 649"/>
          <p:cNvCxnSpPr>
            <a:stCxn id="648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0" name="Shape 650"/>
          <p:cNvSpPr/>
          <p:nvPr/>
        </p:nvSpPr>
        <p:spPr>
          <a:xfrm>
            <a:off x="7770525" y="3094507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행군 속도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아이템 사용</a:t>
            </a:r>
          </a:p>
        </p:txBody>
      </p:sp>
      <p:cxnSp>
        <p:nvCxnSpPr>
          <p:cNvPr id="651" name="Shape 651"/>
          <p:cNvCxnSpPr>
            <a:stCxn id="650" idx="1"/>
            <a:endCxn id="639" idx="6"/>
          </p:cNvCxnSpPr>
          <p:nvPr/>
        </p:nvCxnSpPr>
        <p:spPr>
          <a:xfrm rot="10800000">
            <a:off x="7228425" y="3326572"/>
            <a:ext cx="542100" cy="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2" name="Shape 652"/>
          <p:cNvSpPr/>
          <p:nvPr/>
        </p:nvSpPr>
        <p:spPr>
          <a:xfrm>
            <a:off x="3823680" y="3121625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병력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653" name="Shape 653"/>
          <p:cNvCxnSpPr>
            <a:stCxn id="652" idx="3"/>
            <a:endCxn id="638" idx="2"/>
          </p:cNvCxnSpPr>
          <p:nvPr/>
        </p:nvCxnSpPr>
        <p:spPr>
          <a:xfrm flipH="1" rot="10800000">
            <a:off x="5129966" y="3353391"/>
            <a:ext cx="471000" cy="1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4" name="Shape 654"/>
          <p:cNvSpPr/>
          <p:nvPr/>
        </p:nvSpPr>
        <p:spPr>
          <a:xfrm>
            <a:off x="5766573" y="173975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부대 즉시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아이템 사용</a:t>
            </a:r>
          </a:p>
        </p:txBody>
      </p:sp>
      <p:cxnSp>
        <p:nvCxnSpPr>
          <p:cNvPr id="655" name="Shape 655"/>
          <p:cNvCxnSpPr>
            <a:stCxn id="654" idx="2"/>
            <a:endCxn id="637" idx="0"/>
          </p:cNvCxnSpPr>
          <p:nvPr/>
        </p:nvCxnSpPr>
        <p:spPr>
          <a:xfrm flipH="1">
            <a:off x="6414916" y="2206289"/>
            <a:ext cx="4800" cy="320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6" name="Shape 656"/>
          <p:cNvSpPr/>
          <p:nvPr/>
        </p:nvSpPr>
        <p:spPr>
          <a:xfrm>
            <a:off x="5695196" y="454348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및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좌표 정보 표시</a:t>
            </a:r>
          </a:p>
        </p:txBody>
      </p:sp>
      <p:cxnSp>
        <p:nvCxnSpPr>
          <p:cNvPr id="657" name="Shape 657"/>
          <p:cNvCxnSpPr>
            <a:stCxn id="656" idx="0"/>
            <a:endCxn id="636" idx="2"/>
          </p:cNvCxnSpPr>
          <p:nvPr/>
        </p:nvCxnSpPr>
        <p:spPr>
          <a:xfrm rot="10800000">
            <a:off x="6412453" y="4222189"/>
            <a:ext cx="1200" cy="3213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58" name="Shape 658"/>
          <p:cNvSpPr/>
          <p:nvPr/>
        </p:nvSpPr>
        <p:spPr>
          <a:xfrm>
            <a:off x="8292922" y="4422914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선 표시</a:t>
            </a:r>
          </a:p>
        </p:txBody>
      </p:sp>
      <p:cxnSp>
        <p:nvCxnSpPr>
          <p:cNvPr id="659" name="Shape 659"/>
          <p:cNvCxnSpPr>
            <a:stCxn id="658" idx="1"/>
          </p:cNvCxnSpPr>
          <p:nvPr/>
        </p:nvCxnSpPr>
        <p:spPr>
          <a:xfrm rot="10800000">
            <a:off x="7638022" y="4495680"/>
            <a:ext cx="654900" cy="1605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0" name="Shape 660"/>
          <p:cNvSpPr/>
          <p:nvPr/>
        </p:nvSpPr>
        <p:spPr>
          <a:xfrm>
            <a:off x="5512208" y="60015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소모 시간 표시</a:t>
            </a:r>
          </a:p>
        </p:txBody>
      </p:sp>
      <p:cxnSp>
        <p:nvCxnSpPr>
          <p:cNvPr id="661" name="Shape 661"/>
          <p:cNvCxnSpPr>
            <a:stCxn id="660" idx="1"/>
          </p:cNvCxnSpPr>
          <p:nvPr/>
        </p:nvCxnSpPr>
        <p:spPr>
          <a:xfrm flipH="1">
            <a:off x="5035808" y="833417"/>
            <a:ext cx="476400" cy="518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662" name="Shape 662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663" name="Shape 6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4" name="Shape 6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Shape 6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Shape 6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674" name="Shape 674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75" name="Shape 675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76" name="Shape 676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677" name="Shape 677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678" name="Shape 678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679" name="Shape 679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680" name="Shape 680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Shape 681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2" name="Shape 682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683" name="Shape 683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684" name="Shape 68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685" name="Shape 685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6042050" y="3067000"/>
            <a:ext cx="644851" cy="596412"/>
            <a:chOff x="6042050" y="3067000"/>
            <a:chExt cx="644851" cy="596412"/>
          </a:xfrm>
        </p:grpSpPr>
        <p:pic>
          <p:nvPicPr>
            <p:cNvPr id="687" name="Shape 6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8" name="Shape 6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Shape 6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Shape 6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696" name="Shape 6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 txBox="1"/>
          <p:nvPr/>
        </p:nvSpPr>
        <p:spPr>
          <a:xfrm>
            <a:off x="1013629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소환 아이템 사용 선택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소환의 경우 특수 소환 아이템 필요</a:t>
            </a:r>
          </a:p>
        </p:txBody>
      </p:sp>
      <p:cxnSp>
        <p:nvCxnSpPr>
          <p:cNvPr id="698" name="Shape 698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699" name="Shape 699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700" name="Shape 700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701" name="Shape 7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2" name="Shape 70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3" name="Shape 7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4" name="Shape 70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5" name="Shape 705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08" name="Shape 708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710" name="Shape 710"/>
          <p:cNvSpPr/>
          <p:nvPr/>
        </p:nvSpPr>
        <p:spPr>
          <a:xfrm>
            <a:off x="1480258" y="2126494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 txBox="1"/>
          <p:nvPr/>
        </p:nvSpPr>
        <p:spPr>
          <a:xfrm>
            <a:off x="839754" y="211805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712" name="Shape 712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소환</a:t>
            </a:r>
          </a:p>
        </p:txBody>
      </p:sp>
      <p:sp>
        <p:nvSpPr>
          <p:cNvPr id="714" name="Shape 714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716" name="Shape 716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717" name="Shape 717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19" name="Shape 719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721" name="Shape 721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  <p:sp>
        <p:nvSpPr>
          <p:cNvPr id="722" name="Shape 722"/>
          <p:cNvSpPr/>
          <p:nvPr/>
        </p:nvSpPr>
        <p:spPr>
          <a:xfrm>
            <a:off x="8088671" y="516291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아이템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723" name="Shape 723"/>
          <p:cNvCxnSpPr>
            <a:stCxn id="722" idx="1"/>
          </p:cNvCxnSpPr>
          <p:nvPr/>
        </p:nvCxnSpPr>
        <p:spPr>
          <a:xfrm flipH="1">
            <a:off x="7709471" y="749557"/>
            <a:ext cx="379200" cy="2144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24" name="Shape 724"/>
          <p:cNvSpPr/>
          <p:nvPr/>
        </p:nvSpPr>
        <p:spPr>
          <a:xfrm>
            <a:off x="6555346" y="20824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 사용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cxnSp>
        <p:nvCxnSpPr>
          <p:cNvPr id="725" name="Shape 725"/>
          <p:cNvCxnSpPr>
            <a:stCxn id="724" idx="0"/>
            <a:endCxn id="721" idx="2"/>
          </p:cNvCxnSpPr>
          <p:nvPr/>
        </p:nvCxnSpPr>
        <p:spPr>
          <a:xfrm rot="10800000">
            <a:off x="7273803" y="1511575"/>
            <a:ext cx="0" cy="57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26" name="Shape 726"/>
          <p:cNvSpPr/>
          <p:nvPr/>
        </p:nvSpPr>
        <p:spPr>
          <a:xfrm>
            <a:off x="4120992" y="2102292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수량 표시</a:t>
            </a:r>
          </a:p>
        </p:txBody>
      </p:sp>
      <p:cxnSp>
        <p:nvCxnSpPr>
          <p:cNvPr id="727" name="Shape 727"/>
          <p:cNvCxnSpPr>
            <a:stCxn id="726" idx="0"/>
            <a:endCxn id="719" idx="2"/>
          </p:cNvCxnSpPr>
          <p:nvPr/>
        </p:nvCxnSpPr>
        <p:spPr>
          <a:xfrm flipH="1" rot="10800000">
            <a:off x="4839450" y="1767192"/>
            <a:ext cx="6300" cy="33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28" name="Shape 728"/>
          <p:cNvSpPr/>
          <p:nvPr/>
        </p:nvSpPr>
        <p:spPr>
          <a:xfrm>
            <a:off x="5345003" y="2875575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명칭 /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효과 설명</a:t>
            </a:r>
          </a:p>
        </p:txBody>
      </p:sp>
      <p:cxnSp>
        <p:nvCxnSpPr>
          <p:cNvPr id="729" name="Shape 729"/>
          <p:cNvCxnSpPr>
            <a:stCxn id="728" idx="0"/>
            <a:endCxn id="720" idx="2"/>
          </p:cNvCxnSpPr>
          <p:nvPr/>
        </p:nvCxnSpPr>
        <p:spPr>
          <a:xfrm rot="10800000">
            <a:off x="5851660" y="1702875"/>
            <a:ext cx="211800" cy="117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0" name="Shape 730"/>
          <p:cNvSpPr/>
          <p:nvPr/>
        </p:nvSpPr>
        <p:spPr>
          <a:xfrm>
            <a:off x="2667269" y="6081553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 화면으로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731" name="Shape 731"/>
          <p:cNvCxnSpPr>
            <a:stCxn id="730" idx="3"/>
            <a:endCxn id="715" idx="1"/>
          </p:cNvCxnSpPr>
          <p:nvPr/>
        </p:nvCxnSpPr>
        <p:spPr>
          <a:xfrm>
            <a:off x="4104184" y="6314818"/>
            <a:ext cx="450900" cy="18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Shape 738"/>
          <p:cNvSpPr txBox="1"/>
          <p:nvPr/>
        </p:nvSpPr>
        <p:spPr>
          <a:xfrm>
            <a:off x="1013629" y="667910"/>
            <a:ext cx="33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 중 부가 기능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가속 아이템 사용 선택</a:t>
            </a:r>
          </a:p>
        </p:txBody>
      </p:sp>
      <p:cxnSp>
        <p:nvCxnSpPr>
          <p:cNvPr id="739" name="Shape 739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740" name="Shape 740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741" name="Shape 741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742" name="Shape 7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3" name="Shape 7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" name="Shape 7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5" name="Shape 7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6" name="Shape 746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748" name="Shape 748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49" name="Shape 749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50" name="Shape 750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751" name="Shape 751"/>
          <p:cNvSpPr/>
          <p:nvPr/>
        </p:nvSpPr>
        <p:spPr>
          <a:xfrm flipH="1">
            <a:off x="2968408" y="2711148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 txBox="1"/>
          <p:nvPr/>
        </p:nvSpPr>
        <p:spPr>
          <a:xfrm>
            <a:off x="3426292" y="268602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753" name="Shape 753"/>
          <p:cNvSpPr/>
          <p:nvPr/>
        </p:nvSpPr>
        <p:spPr>
          <a:xfrm>
            <a:off x="4491198" y="569474"/>
            <a:ext cx="3210461" cy="593195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/>
          <p:nvPr/>
        </p:nvSpPr>
        <p:spPr>
          <a:xfrm>
            <a:off x="4483514" y="569474"/>
            <a:ext cx="3218145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가속</a:t>
            </a:r>
          </a:p>
        </p:txBody>
      </p:sp>
      <p:sp>
        <p:nvSpPr>
          <p:cNvPr id="755" name="Shape 755"/>
          <p:cNvSpPr/>
          <p:nvPr/>
        </p:nvSpPr>
        <p:spPr>
          <a:xfrm>
            <a:off x="4491196" y="6144012"/>
            <a:ext cx="3208814" cy="36358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Shape 756"/>
          <p:cNvSpPr/>
          <p:nvPr/>
        </p:nvSpPr>
        <p:spPr>
          <a:xfrm>
            <a:off x="4555064" y="6164587"/>
            <a:ext cx="311996" cy="303777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grpSp>
        <p:nvGrpSpPr>
          <p:cNvPr id="757" name="Shape 757"/>
          <p:cNvGrpSpPr/>
          <p:nvPr/>
        </p:nvGrpSpPr>
        <p:grpSpPr>
          <a:xfrm>
            <a:off x="4517743" y="951720"/>
            <a:ext cx="3152020" cy="815391"/>
            <a:chOff x="4508412" y="951720"/>
            <a:chExt cx="3152020" cy="815391"/>
          </a:xfrm>
        </p:grpSpPr>
        <p:sp>
          <p:nvSpPr>
            <p:cNvPr id="758" name="Shape 758"/>
            <p:cNvSpPr/>
            <p:nvPr/>
          </p:nvSpPr>
          <p:spPr>
            <a:xfrm>
              <a:off x="4508412" y="951720"/>
              <a:ext cx="3152020" cy="774441"/>
            </a:xfrm>
            <a:prstGeom prst="roundRect">
              <a:avLst>
                <a:gd fmla="val 4667" name="adj"/>
              </a:avLst>
            </a:prstGeom>
            <a:solidFill>
              <a:srgbClr val="7B7B7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548844" y="1001484"/>
              <a:ext cx="554998" cy="538066"/>
            </a:xfrm>
            <a:prstGeom prst="roundRect">
              <a:avLst>
                <a:gd fmla="val 4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60" name="Shape 760"/>
            <p:cNvSpPr txBox="1"/>
            <p:nvPr/>
          </p:nvSpPr>
          <p:spPr>
            <a:xfrm>
              <a:off x="4525346" y="1520891"/>
              <a:ext cx="622285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보유:99</a:t>
              </a:r>
            </a:p>
          </p:txBody>
        </p:sp>
        <p:sp>
          <p:nvSpPr>
            <p:cNvPr id="761" name="Shape 761"/>
            <p:cNvSpPr txBox="1"/>
            <p:nvPr/>
          </p:nvSpPr>
          <p:spPr>
            <a:xfrm>
              <a:off x="5197850" y="964161"/>
              <a:ext cx="1288814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관련 설명 표시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2줄까지 표현합니다.</a:t>
              </a:r>
            </a:p>
          </p:txBody>
        </p:sp>
        <p:sp>
          <p:nvSpPr>
            <p:cNvPr id="762" name="Shape 762"/>
            <p:cNvSpPr/>
            <p:nvPr/>
          </p:nvSpPr>
          <p:spPr>
            <a:xfrm>
              <a:off x="6986974" y="1177388"/>
              <a:ext cx="554998" cy="334095"/>
            </a:xfrm>
            <a:prstGeom prst="roundRect">
              <a:avLst>
                <a:gd fmla="val 4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사용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768" name="Shape 7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닫은 상태</a:t>
            </a:r>
          </a:p>
        </p:txBody>
      </p:sp>
      <p:cxnSp>
        <p:nvCxnSpPr>
          <p:cNvPr id="770" name="Shape 770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771" name="Shape 771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772" name="Shape 772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773" name="Shape 773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774" name="Shape 774"/>
          <p:cNvGrpSpPr/>
          <p:nvPr/>
        </p:nvGrpSpPr>
        <p:grpSpPr>
          <a:xfrm>
            <a:off x="6186396" y="2970048"/>
            <a:ext cx="522880" cy="746645"/>
            <a:chOff x="6382339" y="3119338"/>
            <a:chExt cx="522880" cy="746645"/>
          </a:xfrm>
        </p:grpSpPr>
        <p:pic>
          <p:nvPicPr>
            <p:cNvPr id="775" name="Shape 7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Shape 7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Shape 7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Shape 7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9" name="Shape 779"/>
          <p:cNvGrpSpPr/>
          <p:nvPr/>
        </p:nvGrpSpPr>
        <p:grpSpPr>
          <a:xfrm>
            <a:off x="1396567" y="2079772"/>
            <a:ext cx="1627239" cy="1695818"/>
            <a:chOff x="5753466" y="2678843"/>
            <a:chExt cx="1627239" cy="1695818"/>
          </a:xfrm>
        </p:grpSpPr>
        <p:grpSp>
          <p:nvGrpSpPr>
            <p:cNvPr id="780" name="Shape 780"/>
            <p:cNvGrpSpPr/>
            <p:nvPr/>
          </p:nvGrpSpPr>
          <p:grpSpPr>
            <a:xfrm>
              <a:off x="6338796" y="3122448"/>
              <a:ext cx="522880" cy="746645"/>
              <a:chOff x="6382339" y="3119338"/>
              <a:chExt cx="522880" cy="746645"/>
            </a:xfrm>
          </p:grpSpPr>
          <p:pic>
            <p:nvPicPr>
              <p:cNvPr id="781" name="Shape 78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15660" y="320304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2" name="Shape 7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426610" y="3119338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3" name="Shape 78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82339" y="3340317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4" name="Shape 78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71389" y="3424023"/>
                <a:ext cx="289559" cy="4419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5" name="Shape 785"/>
            <p:cNvSpPr/>
            <p:nvPr/>
          </p:nvSpPr>
          <p:spPr>
            <a:xfrm>
              <a:off x="6109769" y="3035249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862366" y="388561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출정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787" name="Shape 787"/>
            <p:cNvSpPr/>
            <p:nvPr/>
          </p:nvSpPr>
          <p:spPr>
            <a:xfrm>
              <a:off x="6332651" y="267884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소환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88" name="Shape 788"/>
            <p:cNvSpPr/>
            <p:nvPr/>
          </p:nvSpPr>
          <p:spPr>
            <a:xfrm>
              <a:off x="5753466" y="3271324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89" name="Shape 789"/>
            <p:cNvSpPr/>
            <p:nvPr/>
          </p:nvSpPr>
          <p:spPr>
            <a:xfrm>
              <a:off x="6911472" y="3244475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sp>
        <p:nvSpPr>
          <p:cNvPr id="790" name="Shape 790"/>
          <p:cNvSpPr/>
          <p:nvPr/>
        </p:nvSpPr>
        <p:spPr>
          <a:xfrm>
            <a:off x="930816" y="2744357"/>
            <a:ext cx="495495" cy="3564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 txBox="1"/>
          <p:nvPr/>
        </p:nvSpPr>
        <p:spPr>
          <a:xfrm>
            <a:off x="290312" y="273591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</a:p>
        </p:txBody>
      </p:sp>
      <p:sp>
        <p:nvSpPr>
          <p:cNvPr id="792" name="Shape 792"/>
          <p:cNvSpPr/>
          <p:nvPr/>
        </p:nvSpPr>
        <p:spPr>
          <a:xfrm>
            <a:off x="4554614" y="2436177"/>
            <a:ext cx="3085881" cy="2509045"/>
          </a:xfrm>
          <a:prstGeom prst="roundRect">
            <a:avLst>
              <a:gd fmla="val 319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4554614" y="2437432"/>
            <a:ext cx="3085881" cy="376758"/>
          </a:xfrm>
          <a:custGeom>
            <a:pathLst>
              <a:path extrusionOk="0" h="120000" w="120000">
                <a:moveTo>
                  <a:pt x="2836" y="0"/>
                </a:moveTo>
                <a:lnTo>
                  <a:pt x="117163" y="0"/>
                </a:lnTo>
                <a:cubicBezTo>
                  <a:pt x="118730" y="0"/>
                  <a:pt x="120000" y="10401"/>
                  <a:pt x="120000" y="23232"/>
                </a:cubicBezTo>
                <a:lnTo>
                  <a:pt x="120000" y="120000"/>
                </a:lnTo>
                <a:lnTo>
                  <a:pt x="0" y="120000"/>
                </a:lnTo>
                <a:lnTo>
                  <a:pt x="0" y="23232"/>
                </a:lnTo>
                <a:cubicBezTo>
                  <a:pt x="0" y="10401"/>
                  <a:pt x="1269" y="0"/>
                  <a:pt x="2836" y="0"/>
                </a:cubicBez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정보</a:t>
            </a:r>
          </a:p>
        </p:txBody>
      </p:sp>
      <p:sp>
        <p:nvSpPr>
          <p:cNvPr id="794" name="Shape 794"/>
          <p:cNvSpPr/>
          <p:nvPr/>
        </p:nvSpPr>
        <p:spPr>
          <a:xfrm>
            <a:off x="4614819" y="2852839"/>
            <a:ext cx="2965471" cy="301193"/>
          </a:xfrm>
          <a:prstGeom prst="rect">
            <a:avLst/>
          </a:prstGeom>
          <a:solidFill>
            <a:srgbClr val="833C0B">
              <a:alpha val="80000"/>
            </a:srgbClr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호롤룰루                  병사총수:99999</a:t>
            </a:r>
          </a:p>
        </p:txBody>
      </p:sp>
      <p:grpSp>
        <p:nvGrpSpPr>
          <p:cNvPr id="795" name="Shape 795"/>
          <p:cNvGrpSpPr/>
          <p:nvPr/>
        </p:nvGrpSpPr>
        <p:grpSpPr>
          <a:xfrm>
            <a:off x="4637988" y="3192680"/>
            <a:ext cx="1318626" cy="709013"/>
            <a:chOff x="4637988" y="3192680"/>
            <a:chExt cx="1318626" cy="709013"/>
          </a:xfrm>
        </p:grpSpPr>
        <p:grpSp>
          <p:nvGrpSpPr>
            <p:cNvPr id="796" name="Shape 796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797" name="Shape 797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98" name="Shape 79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9" name="Shape 799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800" name="Shape 800"/>
          <p:cNvGrpSpPr/>
          <p:nvPr/>
        </p:nvGrpSpPr>
        <p:grpSpPr>
          <a:xfrm>
            <a:off x="6256390" y="3195115"/>
            <a:ext cx="1318626" cy="709013"/>
            <a:chOff x="4637988" y="3192680"/>
            <a:chExt cx="1318626" cy="709013"/>
          </a:xfrm>
        </p:grpSpPr>
        <p:grpSp>
          <p:nvGrpSpPr>
            <p:cNvPr id="801" name="Shape 801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802" name="Shape 802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03" name="Shape 80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4" name="Shape 804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4636431" y="3948059"/>
            <a:ext cx="1318626" cy="709013"/>
            <a:chOff x="4637988" y="3192680"/>
            <a:chExt cx="1318626" cy="709013"/>
          </a:xfrm>
        </p:grpSpPr>
        <p:grpSp>
          <p:nvGrpSpPr>
            <p:cNvPr id="806" name="Shape 806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807" name="Shape 807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08" name="Shape 80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9" name="Shape 809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6254833" y="3950494"/>
            <a:ext cx="1318626" cy="709013"/>
            <a:chOff x="4637988" y="3192680"/>
            <a:chExt cx="1318626" cy="709013"/>
          </a:xfrm>
        </p:grpSpPr>
        <p:grpSp>
          <p:nvGrpSpPr>
            <p:cNvPr id="811" name="Shape 811"/>
            <p:cNvGrpSpPr/>
            <p:nvPr/>
          </p:nvGrpSpPr>
          <p:grpSpPr>
            <a:xfrm>
              <a:off x="4637988" y="3192680"/>
              <a:ext cx="661041" cy="709013"/>
              <a:chOff x="4594137" y="2864611"/>
              <a:chExt cx="661041" cy="709013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4594137" y="2864611"/>
                <a:ext cx="661041" cy="709012"/>
              </a:xfrm>
              <a:prstGeom prst="roundRect">
                <a:avLst>
                  <a:gd fmla="val 350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13" name="Shape 8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6698" y="2877284"/>
                <a:ext cx="606437" cy="6963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4" name="Shape 814"/>
            <p:cNvSpPr txBox="1"/>
            <p:nvPr/>
          </p:nvSpPr>
          <p:spPr>
            <a:xfrm>
              <a:off x="5310283" y="3239291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도끼병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</a:t>
              </a:r>
            </a:p>
          </p:txBody>
        </p:sp>
      </p:grpSp>
      <p:sp>
        <p:nvSpPr>
          <p:cNvPr id="815" name="Shape 815"/>
          <p:cNvSpPr/>
          <p:nvPr/>
        </p:nvSpPr>
        <p:spPr>
          <a:xfrm>
            <a:off x="4637673" y="4704855"/>
            <a:ext cx="661041" cy="233057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344"/>
                  <a:pt x="119999" y="11936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1936"/>
                </a:lnTo>
                <a:cubicBezTo>
                  <a:pt x="0" y="5344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Shape 8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0233" y="4708198"/>
            <a:ext cx="606437" cy="22769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Shape 817"/>
          <p:cNvSpPr txBox="1"/>
          <p:nvPr/>
        </p:nvSpPr>
        <p:spPr>
          <a:xfrm>
            <a:off x="5309969" y="4723473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</p:txBody>
      </p:sp>
      <p:sp>
        <p:nvSpPr>
          <p:cNvPr id="818" name="Shape 818"/>
          <p:cNvSpPr/>
          <p:nvPr/>
        </p:nvSpPr>
        <p:spPr>
          <a:xfrm>
            <a:off x="6256075" y="4707291"/>
            <a:ext cx="661041" cy="230511"/>
          </a:xfrm>
          <a:custGeom>
            <a:pathLst>
              <a:path extrusionOk="0" h="120000" w="120000">
                <a:moveTo>
                  <a:pt x="4208" y="0"/>
                </a:moveTo>
                <a:lnTo>
                  <a:pt x="115791" y="0"/>
                </a:lnTo>
                <a:cubicBezTo>
                  <a:pt x="118115" y="0"/>
                  <a:pt x="119999" y="5403"/>
                  <a:pt x="119999" y="12068"/>
                </a:cubicBezTo>
                <a:lnTo>
                  <a:pt x="119999" y="120000"/>
                </a:lnTo>
                <a:lnTo>
                  <a:pt x="0" y="120000"/>
                </a:lnTo>
                <a:lnTo>
                  <a:pt x="0" y="12068"/>
                </a:lnTo>
                <a:cubicBezTo>
                  <a:pt x="0" y="5403"/>
                  <a:pt x="1884" y="0"/>
                  <a:pt x="4208" y="0"/>
                </a:cubicBezTo>
                <a:close/>
              </a:path>
            </a:pathLst>
          </a:cu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" name="Shape 8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8635" y="4719964"/>
            <a:ext cx="606437" cy="2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Shape 820"/>
          <p:cNvSpPr txBox="1"/>
          <p:nvPr/>
        </p:nvSpPr>
        <p:spPr>
          <a:xfrm>
            <a:off x="6928371" y="4725908"/>
            <a:ext cx="64633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도끼병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Shape 821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22" name="Shape 822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23" name="Shape 823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Shape 824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9207176" name="adj2"/>
                  <a:gd fmla="val 22523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5" name="Shape 825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826" name="Shape 826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827" name="Shape 827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28" name="Shape 828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행군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829" name="Shape 829"/>
          <p:cNvSpPr/>
          <p:nvPr/>
        </p:nvSpPr>
        <p:spPr>
          <a:xfrm>
            <a:off x="6520226" y="170310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부대 병력 구성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팝업</a:t>
            </a:r>
          </a:p>
        </p:txBody>
      </p:sp>
      <p:cxnSp>
        <p:nvCxnSpPr>
          <p:cNvPr id="830" name="Shape 830"/>
          <p:cNvCxnSpPr>
            <a:stCxn id="829" idx="2"/>
          </p:cNvCxnSpPr>
          <p:nvPr/>
        </p:nvCxnSpPr>
        <p:spPr>
          <a:xfrm flipH="1">
            <a:off x="7007384" y="2169637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1" name="Shape 831"/>
          <p:cNvSpPr/>
          <p:nvPr/>
        </p:nvSpPr>
        <p:spPr>
          <a:xfrm>
            <a:off x="8106050" y="277276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/ 총 병력 수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</a:t>
            </a:r>
          </a:p>
        </p:txBody>
      </p:sp>
      <p:cxnSp>
        <p:nvCxnSpPr>
          <p:cNvPr id="832" name="Shape 832"/>
          <p:cNvCxnSpPr>
            <a:stCxn id="831" idx="1"/>
            <a:endCxn id="794" idx="3"/>
          </p:cNvCxnSpPr>
          <p:nvPr/>
        </p:nvCxnSpPr>
        <p:spPr>
          <a:xfrm rot="10800000">
            <a:off x="7580150" y="300332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3" name="Shape 833"/>
          <p:cNvSpPr/>
          <p:nvPr/>
        </p:nvSpPr>
        <p:spPr>
          <a:xfrm>
            <a:off x="8171642" y="3408130"/>
            <a:ext cx="1653492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구성되어 있는 병과 목록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(상하 스크롤)</a:t>
            </a:r>
          </a:p>
        </p:txBody>
      </p:sp>
      <p:cxnSp>
        <p:nvCxnSpPr>
          <p:cNvPr id="834" name="Shape 834"/>
          <p:cNvCxnSpPr>
            <a:stCxn id="833" idx="1"/>
          </p:cNvCxnSpPr>
          <p:nvPr/>
        </p:nvCxnSpPr>
        <p:spPr>
          <a:xfrm rot="10800000">
            <a:off x="7645742" y="3638696"/>
            <a:ext cx="525900" cy="2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5" name="Shape 835"/>
          <p:cNvSpPr/>
          <p:nvPr/>
        </p:nvSpPr>
        <p:spPr>
          <a:xfrm>
            <a:off x="8065407" y="4051000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명칭</a:t>
            </a:r>
          </a:p>
        </p:txBody>
      </p:sp>
      <p:cxnSp>
        <p:nvCxnSpPr>
          <p:cNvPr id="836" name="Shape 836"/>
          <p:cNvCxnSpPr>
            <a:stCxn id="835" idx="1"/>
          </p:cNvCxnSpPr>
          <p:nvPr/>
        </p:nvCxnSpPr>
        <p:spPr>
          <a:xfrm rot="10800000">
            <a:off x="7469307" y="4192165"/>
            <a:ext cx="596100" cy="92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7" name="Shape 837"/>
          <p:cNvSpPr/>
          <p:nvPr/>
        </p:nvSpPr>
        <p:spPr>
          <a:xfrm>
            <a:off x="8065407" y="4613939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구성 병력 수</a:t>
            </a:r>
          </a:p>
        </p:txBody>
      </p:sp>
      <p:cxnSp>
        <p:nvCxnSpPr>
          <p:cNvPr id="838" name="Shape 838"/>
          <p:cNvCxnSpPr>
            <a:stCxn id="837" idx="1"/>
          </p:cNvCxnSpPr>
          <p:nvPr/>
        </p:nvCxnSpPr>
        <p:spPr>
          <a:xfrm rot="10800000">
            <a:off x="7335507" y="4516005"/>
            <a:ext cx="729900" cy="331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39" name="Shape 839"/>
          <p:cNvSpPr/>
          <p:nvPr/>
        </p:nvSpPr>
        <p:spPr>
          <a:xfrm>
            <a:off x="2877341" y="4159426"/>
            <a:ext cx="1436914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병과 이미지</a:t>
            </a:r>
          </a:p>
        </p:txBody>
      </p:sp>
      <p:cxnSp>
        <p:nvCxnSpPr>
          <p:cNvPr id="840" name="Shape 840"/>
          <p:cNvCxnSpPr>
            <a:stCxn id="839" idx="3"/>
            <a:endCxn id="808" idx="1"/>
          </p:cNvCxnSpPr>
          <p:nvPr/>
        </p:nvCxnSpPr>
        <p:spPr>
          <a:xfrm flipH="1" rot="10800000">
            <a:off x="4314255" y="4308992"/>
            <a:ext cx="374700" cy="837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1" name="Shape 841"/>
          <p:cNvSpPr/>
          <p:nvPr/>
        </p:nvSpPr>
        <p:spPr>
          <a:xfrm>
            <a:off x="2833559" y="5326482"/>
            <a:ext cx="1436914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화면 터치 시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 닫기 수행</a:t>
            </a:r>
          </a:p>
        </p:txBody>
      </p:sp>
      <p:cxnSp>
        <p:nvCxnSpPr>
          <p:cNvPr id="842" name="Shape 842"/>
          <p:cNvCxnSpPr>
            <a:stCxn id="841" idx="3"/>
          </p:cNvCxnSpPr>
          <p:nvPr/>
        </p:nvCxnSpPr>
        <p:spPr>
          <a:xfrm flipH="1" rot="10800000">
            <a:off x="4270474" y="5425047"/>
            <a:ext cx="911700" cy="1347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Shape 8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8" name="Shape 848"/>
          <p:cNvGrpSpPr/>
          <p:nvPr/>
        </p:nvGrpSpPr>
        <p:grpSpPr>
          <a:xfrm>
            <a:off x="6152821" y="3052272"/>
            <a:ext cx="504676" cy="583123"/>
            <a:chOff x="1775410" y="2996255"/>
            <a:chExt cx="504676" cy="583123"/>
          </a:xfrm>
        </p:grpSpPr>
        <p:pic>
          <p:nvPicPr>
            <p:cNvPr id="849" name="Shape 8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8143" y="3023696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Shape 8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7491" y="2996255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Shape 8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80822" y="3178161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2" name="Shape 8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75410" y="3170240"/>
              <a:ext cx="242595" cy="4012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3" name="Shape 853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1013629" y="667910"/>
            <a:ext cx="3222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좌표에 도착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 목적지로 지정된 좌표에 도착</a:t>
            </a:r>
          </a:p>
        </p:txBody>
      </p:sp>
      <p:grpSp>
        <p:nvGrpSpPr>
          <p:cNvPr id="855" name="Shape 855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856" name="Shape 8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" name="Shape 8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Shape 8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9" name="Shape 8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0" name="Shape 860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861" name="Shape 861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이동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목적지에 도착하였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습니다.</a:t>
              </a:r>
            </a:p>
          </p:txBody>
        </p:sp>
        <p:cxnSp>
          <p:nvCxnSpPr>
            <p:cNvPr id="862" name="Shape 862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63" name="Shape 863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864" name="Shape 864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865" name="Shape 865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866" name="Shape 8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7" name="Shape 867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868" name="Shape 868"/>
          <p:cNvCxnSpPr>
            <a:stCxn id="867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69" name="Shape 869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행군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870" name="Shape 870"/>
          <p:cNvCxnSpPr>
            <a:stCxn id="869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871" name="Shape 871"/>
          <p:cNvGrpSpPr/>
          <p:nvPr/>
        </p:nvGrpSpPr>
        <p:grpSpPr>
          <a:xfrm>
            <a:off x="5387000" y="2268387"/>
            <a:ext cx="644851" cy="596412"/>
            <a:chOff x="6042050" y="3067000"/>
            <a:chExt cx="644851" cy="596412"/>
          </a:xfrm>
        </p:grpSpPr>
        <p:pic>
          <p:nvPicPr>
            <p:cNvPr id="872" name="Shape 8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" name="Shape 8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4" name="Shape 8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" name="Shape 8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몬스터와의 전투 연출 표시</a:t>
            </a:r>
          </a:p>
        </p:txBody>
      </p:sp>
      <p:grpSp>
        <p:nvGrpSpPr>
          <p:cNvPr id="883" name="Shape 883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884" name="Shape 8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Shape 8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6" name="Shape 8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7" name="Shape 8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8" name="Shape 888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889" name="Shape 889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890" name="Shape 890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Shape 891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2" name="Shape 892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893" name="Shape 893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894" name="Shape 89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895" name="Shape 895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896" name="Shape 896"/>
          <p:cNvSpPr/>
          <p:nvPr/>
        </p:nvSpPr>
        <p:spPr>
          <a:xfrm>
            <a:off x="6454882" y="224103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몬스터와 전투 연출</a:t>
            </a:r>
          </a:p>
        </p:txBody>
      </p:sp>
      <p:cxnSp>
        <p:nvCxnSpPr>
          <p:cNvPr id="897" name="Shape 897"/>
          <p:cNvCxnSpPr>
            <a:stCxn id="896" idx="1"/>
          </p:cNvCxnSpPr>
          <p:nvPr/>
        </p:nvCxnSpPr>
        <p:spPr>
          <a:xfrm rot="10800000">
            <a:off x="5942782" y="2450898"/>
            <a:ext cx="512100" cy="234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98" name="Shape 898"/>
          <p:cNvSpPr/>
          <p:nvPr/>
        </p:nvSpPr>
        <p:spPr>
          <a:xfrm>
            <a:off x="6454882" y="2928543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시간에 연출 시간이 포함</a:t>
            </a:r>
          </a:p>
        </p:txBody>
      </p:sp>
      <p:cxnSp>
        <p:nvCxnSpPr>
          <p:cNvPr id="899" name="Shape 899"/>
          <p:cNvCxnSpPr>
            <a:stCxn id="898" idx="0"/>
            <a:endCxn id="896" idx="2"/>
          </p:cNvCxnSpPr>
          <p:nvPr/>
        </p:nvCxnSpPr>
        <p:spPr>
          <a:xfrm rot="10800000">
            <a:off x="7245186" y="2707443"/>
            <a:ext cx="0" cy="22110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0" name="Shape 900"/>
          <p:cNvSpPr/>
          <p:nvPr/>
        </p:nvSpPr>
        <p:spPr>
          <a:xfrm>
            <a:off x="2598831" y="1567541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진행 상황 표시</a:t>
            </a:r>
          </a:p>
        </p:txBody>
      </p:sp>
      <p:cxnSp>
        <p:nvCxnSpPr>
          <p:cNvPr id="901" name="Shape 901"/>
          <p:cNvCxnSpPr>
            <a:stCxn id="900" idx="3"/>
            <a:endCxn id="890" idx="2"/>
          </p:cNvCxnSpPr>
          <p:nvPr/>
        </p:nvCxnSpPr>
        <p:spPr>
          <a:xfrm flipH="1" rot="10800000">
            <a:off x="4179438" y="1495707"/>
            <a:ext cx="425400" cy="3051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902" name="Shape 902"/>
          <p:cNvGrpSpPr/>
          <p:nvPr/>
        </p:nvGrpSpPr>
        <p:grpSpPr>
          <a:xfrm>
            <a:off x="5347970" y="2221641"/>
            <a:ext cx="644851" cy="596412"/>
            <a:chOff x="6042050" y="3067000"/>
            <a:chExt cx="644851" cy="596412"/>
          </a:xfrm>
        </p:grpSpPr>
        <p:pic>
          <p:nvPicPr>
            <p:cNvPr id="903" name="Shape 90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4" name="Shape 90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5" name="Shape 9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6" name="Shape 9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7" name="Shape 907"/>
          <p:cNvSpPr/>
          <p:nvPr/>
        </p:nvSpPr>
        <p:spPr>
          <a:xfrm>
            <a:off x="5066521" y="2146076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/>
          <p:nvPr/>
        </p:nvSpPr>
        <p:spPr>
          <a:xfrm>
            <a:off x="5400351" y="1852333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5347969" y="2238614"/>
            <a:ext cx="397614" cy="525665"/>
          </a:xfrm>
          <a:prstGeom prst="irregularSeal1">
            <a:avLst/>
          </a:prstGeom>
          <a:solidFill>
            <a:srgbClr val="C0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690464" y="28924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3629" y="667910"/>
            <a:ext cx="11178369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월드맵 내에 특정 시간, 특정 구역에서 등장하는 강력한 몬스터를 연맹/연합원끼리 힘을 합쳐 함께 물리치는 컨텐츠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013629" y="3592342"/>
            <a:ext cx="111783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강력한 몬스터를 다른 유저와 힘을 합쳐 토벌하도록 하여 연맹/연합간의 유대관계와 협력관계를 더욱 긴밀히 하도록 한다.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915" name="Shape 9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Shape 916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승리 알림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918" name="Shape 9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9" name="Shape 9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0" name="Shape 9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" name="Shape 9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2" name="Shape 922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923" name="Shape 923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전투 승리</a:t>
              </a:r>
            </a:p>
          </p:txBody>
        </p:sp>
        <p:cxnSp>
          <p:nvCxnSpPr>
            <p:cNvPr id="924" name="Shape 924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25" name="Shape 925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26" name="Shape 926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927" name="Shape 9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8" name="Shape 928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929" name="Shape 929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930" name="Shape 930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Shape 931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2" name="Shape 932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933" name="Shape 933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934" name="Shape 93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935" name="Shape 935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936" name="Shape 936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937" name="Shape 937"/>
          <p:cNvCxnSpPr>
            <a:stCxn id="936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8" name="Shape 938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승리 텍스트</a:t>
            </a:r>
          </a:p>
        </p:txBody>
      </p:sp>
      <p:cxnSp>
        <p:nvCxnSpPr>
          <p:cNvPr id="939" name="Shape 939"/>
          <p:cNvCxnSpPr>
            <a:stCxn id="938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0" name="Shape 940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941" name="Shape 941"/>
          <p:cNvCxnSpPr>
            <a:stCxn id="940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942" name="Shape 942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943" name="Shape 9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4" name="Shape 9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5" name="Shape 9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6" name="Shape 9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952" name="Shape 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Shape 953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패배 알림</a:t>
            </a:r>
          </a:p>
        </p:txBody>
      </p:sp>
      <p:grpSp>
        <p:nvGrpSpPr>
          <p:cNvPr id="954" name="Shape 954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955" name="Shape 9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6" name="Shape 9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7" name="Shape 9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8" name="Shape 9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9" name="Shape 959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960" name="Shape 960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전투 결과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 몬스터 명칭 Lv99         </a:t>
              </a:r>
              <a:r>
                <a:rPr b="1" lang="en-US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전투 패배</a:t>
              </a:r>
            </a:p>
          </p:txBody>
        </p:sp>
        <p:cxnSp>
          <p:nvCxnSpPr>
            <p:cNvPr id="961" name="Shape 961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62" name="Shape 962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63" name="Shape 963"/>
          <p:cNvSpPr/>
          <p:nvPr/>
        </p:nvSpPr>
        <p:spPr>
          <a:xfrm>
            <a:off x="4529669" y="3180622"/>
            <a:ext cx="469231" cy="469231"/>
          </a:xfrm>
          <a:prstGeom prst="ellipse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buntuhandbook.org/wp-content/uploads/2014/12/battle-for-wesnoth-icon1.png" id="964" name="Shape 9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8676" y="3134883"/>
            <a:ext cx="614515" cy="6145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5" name="Shape 965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966" name="Shape 966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967" name="Shape 967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Shape 968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9" name="Shape 969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970" name="Shape 970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971" name="Shape 97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972" name="Shape 972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973" name="Shape 973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패배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974" name="Shape 974"/>
          <p:cNvCxnSpPr>
            <a:stCxn id="973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5" name="Shape 975"/>
          <p:cNvSpPr/>
          <p:nvPr/>
        </p:nvSpPr>
        <p:spPr>
          <a:xfrm>
            <a:off x="7671656" y="3942623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패배 텍스트</a:t>
            </a:r>
          </a:p>
        </p:txBody>
      </p:sp>
      <p:cxnSp>
        <p:nvCxnSpPr>
          <p:cNvPr id="976" name="Shape 976"/>
          <p:cNvCxnSpPr>
            <a:stCxn id="975" idx="1"/>
          </p:cNvCxnSpPr>
          <p:nvPr/>
        </p:nvCxnSpPr>
        <p:spPr>
          <a:xfrm rot="10800000">
            <a:off x="7035356" y="3649989"/>
            <a:ext cx="636300" cy="525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7" name="Shape 977"/>
          <p:cNvSpPr/>
          <p:nvPr/>
        </p:nvSpPr>
        <p:spPr>
          <a:xfrm>
            <a:off x="4317869" y="4002794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전투를 진행한 몬스터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</a:t>
            </a:r>
          </a:p>
        </p:txBody>
      </p:sp>
      <p:cxnSp>
        <p:nvCxnSpPr>
          <p:cNvPr id="978" name="Shape 978"/>
          <p:cNvCxnSpPr>
            <a:stCxn id="977" idx="0"/>
          </p:cNvCxnSpPr>
          <p:nvPr/>
        </p:nvCxnSpPr>
        <p:spPr>
          <a:xfrm flipH="1" rot="10800000">
            <a:off x="5108173" y="3632894"/>
            <a:ext cx="311700" cy="369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979" name="Shape 979"/>
          <p:cNvGrpSpPr/>
          <p:nvPr/>
        </p:nvGrpSpPr>
        <p:grpSpPr>
          <a:xfrm>
            <a:off x="5330760" y="2277618"/>
            <a:ext cx="644851" cy="596412"/>
            <a:chOff x="6042050" y="3067000"/>
            <a:chExt cx="644851" cy="596412"/>
          </a:xfrm>
        </p:grpSpPr>
        <p:pic>
          <p:nvPicPr>
            <p:cNvPr id="980" name="Shape 9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1" name="Shape 9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2" name="Shape 9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Shape 98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989" name="Shape 9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Shape 990"/>
          <p:cNvSpPr txBox="1"/>
          <p:nvPr/>
        </p:nvSpPr>
        <p:spPr>
          <a:xfrm>
            <a:off x="1013629" y="667910"/>
            <a:ext cx="32224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진행 불가 안내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정보 없음 알림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플레이어가 먼저 해당 몬스터 제거</a:t>
            </a:r>
          </a:p>
        </p:txBody>
      </p:sp>
      <p:grpSp>
        <p:nvGrpSpPr>
          <p:cNvPr id="991" name="Shape 991"/>
          <p:cNvGrpSpPr/>
          <p:nvPr/>
        </p:nvGrpSpPr>
        <p:grpSpPr>
          <a:xfrm>
            <a:off x="5419866" y="2146077"/>
            <a:ext cx="522880" cy="746645"/>
            <a:chOff x="6382339" y="3119338"/>
            <a:chExt cx="522880" cy="746645"/>
          </a:xfrm>
        </p:grpSpPr>
        <p:pic>
          <p:nvPicPr>
            <p:cNvPr id="992" name="Shape 9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3" name="Shape 9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4" name="Shape 9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5" name="Shape 9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6" name="Shape 996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997" name="Shape 997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998" name="Shape 998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Shape 999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1175721" name="adj2"/>
                  <a:gd fmla="val 14104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0" name="Shape 1000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001" name="Shape 1001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002" name="Shape 100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03" name="Shape 1003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004" name="Shape 1004"/>
          <p:cNvSpPr/>
          <p:nvPr/>
        </p:nvSpPr>
        <p:spPr>
          <a:xfrm>
            <a:off x="4491198" y="569472"/>
            <a:ext cx="3210461" cy="59319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Shape 1005"/>
          <p:cNvGrpSpPr/>
          <p:nvPr/>
        </p:nvGrpSpPr>
        <p:grpSpPr>
          <a:xfrm>
            <a:off x="4481446" y="2927228"/>
            <a:ext cx="3228959" cy="1129246"/>
            <a:chOff x="4481446" y="2078141"/>
            <a:chExt cx="3228959" cy="1129246"/>
          </a:xfrm>
        </p:grpSpPr>
        <p:sp>
          <p:nvSpPr>
            <p:cNvPr id="1006" name="Shape 1006"/>
            <p:cNvSpPr/>
            <p:nvPr/>
          </p:nvSpPr>
          <p:spPr>
            <a:xfrm>
              <a:off x="4491198" y="2097206"/>
              <a:ext cx="3210461" cy="1093864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몬스터가 이미 제거되어 전투를 진행 할 수 없습니다.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 병력 모두 도시로 회군을 시작합니다.</a:t>
              </a:r>
            </a:p>
          </p:txBody>
        </p:sp>
        <p:cxnSp>
          <p:nvCxnSpPr>
            <p:cNvPr id="1007" name="Shape 1007"/>
            <p:cNvCxnSpPr/>
            <p:nvPr/>
          </p:nvCxnSpPr>
          <p:spPr>
            <a:xfrm>
              <a:off x="4481446" y="2078141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08" name="Shape 1008"/>
            <p:cNvCxnSpPr/>
            <p:nvPr/>
          </p:nvCxnSpPr>
          <p:spPr>
            <a:xfrm>
              <a:off x="4491198" y="3207388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09" name="Shape 1009"/>
          <p:cNvSpPr/>
          <p:nvPr/>
        </p:nvSpPr>
        <p:spPr>
          <a:xfrm>
            <a:off x="6833442" y="2183901"/>
            <a:ext cx="2103789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목적지 도착 시 해당 몬스터가 없을 경우 전투 수행 불가 안내 팝업</a:t>
            </a:r>
          </a:p>
        </p:txBody>
      </p:sp>
      <p:cxnSp>
        <p:nvCxnSpPr>
          <p:cNvPr id="1010" name="Shape 1010"/>
          <p:cNvCxnSpPr>
            <a:stCxn id="1009" idx="2"/>
          </p:cNvCxnSpPr>
          <p:nvPr/>
        </p:nvCxnSpPr>
        <p:spPr>
          <a:xfrm flipH="1">
            <a:off x="7654037" y="2650432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11" name="Shape 1011"/>
          <p:cNvSpPr/>
          <p:nvPr/>
        </p:nvSpPr>
        <p:spPr>
          <a:xfrm>
            <a:off x="9331425" y="2183901"/>
            <a:ext cx="1580606" cy="46653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표시 후 2초 뒤 자동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소멸</a:t>
            </a:r>
          </a:p>
        </p:txBody>
      </p:sp>
      <p:cxnSp>
        <p:nvCxnSpPr>
          <p:cNvPr id="1012" name="Shape 1012"/>
          <p:cNvCxnSpPr>
            <a:stCxn id="1011" idx="1"/>
            <a:endCxn id="1009" idx="3"/>
          </p:cNvCxnSpPr>
          <p:nvPr/>
        </p:nvCxnSpPr>
        <p:spPr>
          <a:xfrm rot="10800000">
            <a:off x="8937225" y="2417167"/>
            <a:ext cx="39420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18" name="Shape 10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Shape 1019"/>
          <p:cNvSpPr txBox="1"/>
          <p:nvPr/>
        </p:nvSpPr>
        <p:spPr>
          <a:xfrm>
            <a:off x="1013629" y="667910"/>
            <a:ext cx="30731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복귀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 메뉴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중 기본으로 메뉴 표시 안됨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부대 터치 시 표시</a:t>
            </a:r>
          </a:p>
        </p:txBody>
      </p:sp>
      <p:cxnSp>
        <p:nvCxnSpPr>
          <p:cNvPr id="1020" name="Shape 1020"/>
          <p:cNvCxnSpPr/>
          <p:nvPr/>
        </p:nvCxnSpPr>
        <p:spPr>
          <a:xfrm>
            <a:off x="5467739" y="2547257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1" name="Shape 1021"/>
          <p:cNvCxnSpPr/>
          <p:nvPr/>
        </p:nvCxnSpPr>
        <p:spPr>
          <a:xfrm>
            <a:off x="5515610" y="2491542"/>
            <a:ext cx="718657" cy="727476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2" name="Shape 1022"/>
          <p:cNvCxnSpPr/>
          <p:nvPr/>
        </p:nvCxnSpPr>
        <p:spPr>
          <a:xfrm>
            <a:off x="6548632" y="3579419"/>
            <a:ext cx="1153027" cy="114187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cxnSp>
        <p:nvCxnSpPr>
          <p:cNvPr id="1023" name="Shape 1023"/>
          <p:cNvCxnSpPr/>
          <p:nvPr/>
        </p:nvCxnSpPr>
        <p:spPr>
          <a:xfrm>
            <a:off x="6596504" y="3523705"/>
            <a:ext cx="1105154" cy="1085615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dot"/>
            <a:miter/>
            <a:headEnd len="med" w="med" type="none"/>
            <a:tailEnd len="med" w="med" type="none"/>
          </a:ln>
        </p:spPr>
      </p:cxnSp>
      <p:grpSp>
        <p:nvGrpSpPr>
          <p:cNvPr id="1024" name="Shape 1024"/>
          <p:cNvGrpSpPr/>
          <p:nvPr/>
        </p:nvGrpSpPr>
        <p:grpSpPr>
          <a:xfrm flipH="1">
            <a:off x="6186397" y="2970048"/>
            <a:ext cx="522880" cy="746645"/>
            <a:chOff x="6382339" y="3119338"/>
            <a:chExt cx="522880" cy="746645"/>
          </a:xfrm>
        </p:grpSpPr>
        <p:pic>
          <p:nvPicPr>
            <p:cNvPr id="1025" name="Shape 10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5660" y="320304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Shape 10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6610" y="3119338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Shape 10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2339" y="3340317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Shape 10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71389" y="3424023"/>
              <a:ext cx="289559" cy="441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9" name="Shape 1029"/>
          <p:cNvGrpSpPr/>
          <p:nvPr/>
        </p:nvGrpSpPr>
        <p:grpSpPr>
          <a:xfrm>
            <a:off x="5648293" y="2881990"/>
            <a:ext cx="1627240" cy="1339414"/>
            <a:chOff x="1396566" y="2436177"/>
            <a:chExt cx="1627240" cy="1339414"/>
          </a:xfrm>
        </p:grpSpPr>
        <p:sp>
          <p:nvSpPr>
            <p:cNvPr id="1030" name="Shape 1030"/>
            <p:cNvSpPr/>
            <p:nvPr/>
          </p:nvSpPr>
          <p:spPr>
            <a:xfrm>
              <a:off x="1752871" y="2436177"/>
              <a:ext cx="914400" cy="914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cap="flat" cmpd="sng" w="38100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505466" y="3286544"/>
              <a:ext cx="1405093" cy="489048"/>
            </a:xfrm>
            <a:prstGeom prst="roundRect">
              <a:avLst>
                <a:gd fmla="val 22391" name="adj"/>
              </a:avLst>
            </a:prstGeom>
            <a:solidFill>
              <a:schemeClr val="dk1">
                <a:alpha val="80000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 호롤룰루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복귀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To X:9999, Y:9999</a:t>
              </a: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396566" y="2672252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554574" y="2645403"/>
              <a:ext cx="469233" cy="469233"/>
            </a:xfrm>
            <a:prstGeom prst="ellipse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가속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</p:grpSp>
      <p:grpSp>
        <p:nvGrpSpPr>
          <p:cNvPr id="1034" name="Shape 1034"/>
          <p:cNvGrpSpPr/>
          <p:nvPr/>
        </p:nvGrpSpPr>
        <p:grpSpPr>
          <a:xfrm>
            <a:off x="4515419" y="1260009"/>
            <a:ext cx="666844" cy="774062"/>
            <a:chOff x="4515419" y="1260009"/>
            <a:chExt cx="666844" cy="774062"/>
          </a:xfrm>
        </p:grpSpPr>
        <p:grpSp>
          <p:nvGrpSpPr>
            <p:cNvPr id="1035" name="Shape 1035"/>
            <p:cNvGrpSpPr/>
            <p:nvPr/>
          </p:nvGrpSpPr>
          <p:grpSpPr>
            <a:xfrm>
              <a:off x="4602221" y="1260009"/>
              <a:ext cx="476660" cy="479748"/>
              <a:chOff x="2624128" y="2948850"/>
              <a:chExt cx="476660" cy="479748"/>
            </a:xfrm>
          </p:grpSpPr>
          <p:sp>
            <p:nvSpPr>
              <p:cNvPr id="1036" name="Shape 1036"/>
              <p:cNvSpPr/>
              <p:nvPr/>
            </p:nvSpPr>
            <p:spPr>
              <a:xfrm>
                <a:off x="2626669" y="2948850"/>
                <a:ext cx="471204" cy="471204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Shape 1037"/>
              <p:cNvSpPr/>
              <p:nvPr/>
            </p:nvSpPr>
            <p:spPr>
              <a:xfrm rot="5400000">
                <a:off x="2624128" y="2951939"/>
                <a:ext cx="476660" cy="476660"/>
              </a:xfrm>
              <a:prstGeom prst="blockArc">
                <a:avLst>
                  <a:gd fmla="val 10800000" name="adj1"/>
                  <a:gd fmla="val 18454473" name="adj2"/>
                  <a:gd fmla="val 15422" name="adj3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8" name="Shape 1038"/>
              <p:cNvGrpSpPr/>
              <p:nvPr/>
            </p:nvGrpSpPr>
            <p:grpSpPr>
              <a:xfrm>
                <a:off x="2676235" y="3010381"/>
                <a:ext cx="381566" cy="381566"/>
                <a:chOff x="4617003" y="1452170"/>
                <a:chExt cx="381566" cy="381566"/>
              </a:xfrm>
            </p:grpSpPr>
            <p:sp>
              <p:nvSpPr>
                <p:cNvPr id="1039" name="Shape 1039"/>
                <p:cNvSpPr/>
                <p:nvPr/>
              </p:nvSpPr>
              <p:spPr>
                <a:xfrm>
                  <a:off x="4626825" y="1457351"/>
                  <a:ext cx="352540" cy="352540"/>
                </a:xfrm>
                <a:prstGeom prst="ellipse">
                  <a:avLst/>
                </a:prstGeom>
                <a:gradFill>
                  <a:gsLst>
                    <a:gs pos="0">
                      <a:srgbClr val="AFAFAF"/>
                    </a:gs>
                    <a:gs pos="50000">
                      <a:schemeClr val="accent3"/>
                    </a:gs>
                    <a:gs pos="100000">
                      <a:srgbClr val="919191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descr="http://ubuntuhandbook.org/wp-content/uploads/2014/12/battle-for-wesnoth-icon1.png" id="1040" name="Shape 104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617003" y="1452170"/>
                  <a:ext cx="381566" cy="3815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041" name="Shape 1041"/>
            <p:cNvSpPr/>
            <p:nvPr/>
          </p:nvSpPr>
          <p:spPr>
            <a:xfrm>
              <a:off x="4515419" y="1758419"/>
              <a:ext cx="666844" cy="275652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 중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hh:mm:ss</a:t>
              </a:r>
            </a:p>
          </p:txBody>
        </p:sp>
      </p:grpSp>
      <p:sp>
        <p:nvSpPr>
          <p:cNvPr id="1042" name="Shape 1042"/>
          <p:cNvSpPr/>
          <p:nvPr/>
        </p:nvSpPr>
        <p:spPr>
          <a:xfrm>
            <a:off x="7444906" y="2262928"/>
            <a:ext cx="130628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행군 중 부대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 메뉴</a:t>
            </a:r>
          </a:p>
        </p:txBody>
      </p:sp>
      <p:cxnSp>
        <p:nvCxnSpPr>
          <p:cNvPr id="1043" name="Shape 1043"/>
          <p:cNvCxnSpPr>
            <a:stCxn id="1042" idx="1"/>
          </p:cNvCxnSpPr>
          <p:nvPr/>
        </p:nvCxnSpPr>
        <p:spPr>
          <a:xfrm flipH="1">
            <a:off x="6770206" y="2496194"/>
            <a:ext cx="674700" cy="45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4" name="Shape 1044"/>
          <p:cNvSpPr txBox="1"/>
          <p:nvPr/>
        </p:nvSpPr>
        <p:spPr>
          <a:xfrm>
            <a:off x="7903028" y="5775648"/>
            <a:ext cx="3860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부가 기능은 출정 시 부가 기능과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동일하게 구성</a:t>
            </a:r>
          </a:p>
        </p:txBody>
      </p:sp>
      <p:grpSp>
        <p:nvGrpSpPr>
          <p:cNvPr id="1045" name="Shape 1045"/>
          <p:cNvGrpSpPr/>
          <p:nvPr/>
        </p:nvGrpSpPr>
        <p:grpSpPr>
          <a:xfrm flipH="1">
            <a:off x="6093959" y="3068564"/>
            <a:ext cx="644851" cy="596412"/>
            <a:chOff x="6042050" y="3067000"/>
            <a:chExt cx="644851" cy="596412"/>
          </a:xfrm>
        </p:grpSpPr>
        <p:pic>
          <p:nvPicPr>
            <p:cNvPr id="1046" name="Shape 10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98512" y="3067000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7" name="Shape 10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42050" y="3160815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8" name="Shape 10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69385" y="3150992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9" name="Shape 10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46383" y="3244808"/>
              <a:ext cx="317515" cy="4186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55" name="Shape 10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1057" name="Shape 1057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058" name="Shape 1058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1059" name="Shape 1059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60" name="Shape 1060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61" name="Shape 1061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062" name="Shape 1062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063" name="Shape 10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4" name="Shape 1064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065" name="Shape 1065"/>
          <p:cNvCxnSpPr>
            <a:stCxn id="1064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6" name="Shape 1066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067" name="Shape 1067"/>
          <p:cNvCxnSpPr>
            <a:stCxn id="1066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전투 UI</a:t>
            </a:r>
          </a:p>
        </p:txBody>
      </p:sp>
      <p:pic>
        <p:nvPicPr>
          <p:cNvPr id="1073" name="Shape 10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1198" y="569474"/>
            <a:ext cx="3210461" cy="59319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Shape 1074"/>
          <p:cNvSpPr txBox="1"/>
          <p:nvPr/>
        </p:nvSpPr>
        <p:spPr>
          <a:xfrm>
            <a:off x="1013629" y="667910"/>
            <a:ext cx="30731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복귀 완료 알림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복귀 완료 안내 팝업</a:t>
            </a:r>
          </a:p>
        </p:txBody>
      </p:sp>
      <p:grpSp>
        <p:nvGrpSpPr>
          <p:cNvPr id="1075" name="Shape 1075"/>
          <p:cNvGrpSpPr/>
          <p:nvPr/>
        </p:nvGrpSpPr>
        <p:grpSpPr>
          <a:xfrm>
            <a:off x="4481446" y="3057858"/>
            <a:ext cx="3228959" cy="700027"/>
            <a:chOff x="4481446" y="2208772"/>
            <a:chExt cx="3228959" cy="700027"/>
          </a:xfrm>
        </p:grpSpPr>
        <p:sp>
          <p:nvSpPr>
            <p:cNvPr id="1076" name="Shape 1076"/>
            <p:cNvSpPr/>
            <p:nvPr/>
          </p:nvSpPr>
          <p:spPr>
            <a:xfrm>
              <a:off x="4491198" y="2230016"/>
              <a:ext cx="3210461" cy="662707"/>
            </a:xfrm>
            <a:prstGeom prst="rect">
              <a:avLst/>
            </a:prstGeom>
            <a:gradFill>
              <a:gsLst>
                <a:gs pos="0">
                  <a:srgbClr val="000000">
                    <a:alpha val="40000"/>
                  </a:srgbClr>
                </a:gs>
                <a:gs pos="25000">
                  <a:srgbClr val="000000">
                    <a:alpha val="80000"/>
                  </a:srgbClr>
                </a:gs>
                <a:gs pos="50000">
                  <a:schemeClr val="dk1"/>
                </a:gs>
                <a:gs pos="75000">
                  <a:srgbClr val="000000">
                    <a:alpha val="80000"/>
                  </a:srgbClr>
                </a:gs>
                <a:gs pos="100000">
                  <a:srgbClr val="000000">
                    <a:alpha val="4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병력 복귀 보고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호롤룰루님의 병력이 무사히 복귀를</a:t>
              </a: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  완료하였습니다.</a:t>
              </a:r>
            </a:p>
          </p:txBody>
        </p:sp>
        <p:cxnSp>
          <p:nvCxnSpPr>
            <p:cNvPr id="1077" name="Shape 1077"/>
            <p:cNvCxnSpPr/>
            <p:nvPr/>
          </p:nvCxnSpPr>
          <p:spPr>
            <a:xfrm>
              <a:off x="4481446" y="2208772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78" name="Shape 1078"/>
            <p:cNvCxnSpPr/>
            <p:nvPr/>
          </p:nvCxnSpPr>
          <p:spPr>
            <a:xfrm>
              <a:off x="4491198" y="2908800"/>
              <a:ext cx="3219208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1079" name="Shape 1079"/>
          <p:cNvGrpSpPr/>
          <p:nvPr/>
        </p:nvGrpSpPr>
        <p:grpSpPr>
          <a:xfrm>
            <a:off x="4529669" y="3180622"/>
            <a:ext cx="491876" cy="469231"/>
            <a:chOff x="4529669" y="3180622"/>
            <a:chExt cx="491876" cy="469231"/>
          </a:xfrm>
        </p:grpSpPr>
        <p:sp>
          <p:nvSpPr>
            <p:cNvPr id="1080" name="Shape 1080"/>
            <p:cNvSpPr/>
            <p:nvPr/>
          </p:nvSpPr>
          <p:spPr>
            <a:xfrm>
              <a:off x="4529669" y="3180622"/>
              <a:ext cx="469231" cy="469231"/>
            </a:xfrm>
            <a:prstGeom prst="ellipse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mg.sc115.com/uploads2/sc/png/qt_0605_9/flag%20red.png" id="1081" name="Shape 10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94223" y="3195355"/>
              <a:ext cx="427323" cy="427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2" name="Shape 1082"/>
          <p:cNvSpPr/>
          <p:nvPr/>
        </p:nvSpPr>
        <p:spPr>
          <a:xfrm>
            <a:off x="7129515" y="2337588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회군 완료 알림 팝업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(2초뒤 자동 소멸)</a:t>
            </a:r>
          </a:p>
        </p:txBody>
      </p:sp>
      <p:cxnSp>
        <p:nvCxnSpPr>
          <p:cNvPr id="1083" name="Shape 1083"/>
          <p:cNvCxnSpPr>
            <a:stCxn id="1082" idx="2"/>
          </p:cNvCxnSpPr>
          <p:nvPr/>
        </p:nvCxnSpPr>
        <p:spPr>
          <a:xfrm flipH="1">
            <a:off x="7688519" y="2804119"/>
            <a:ext cx="231300" cy="261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84" name="Shape 1084"/>
          <p:cNvSpPr/>
          <p:nvPr/>
        </p:nvSpPr>
        <p:spPr>
          <a:xfrm>
            <a:off x="2652491" y="1679546"/>
            <a:ext cx="1580606" cy="4665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도착 시, 회군 중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시간 표시 소멸</a:t>
            </a:r>
          </a:p>
        </p:txBody>
      </p:sp>
      <p:cxnSp>
        <p:nvCxnSpPr>
          <p:cNvPr id="1085" name="Shape 1085"/>
          <p:cNvCxnSpPr>
            <a:stCxn id="1084" idx="3"/>
          </p:cNvCxnSpPr>
          <p:nvPr/>
        </p:nvCxnSpPr>
        <p:spPr>
          <a:xfrm flipH="1" rot="10800000">
            <a:off x="4233098" y="1587611"/>
            <a:ext cx="574800" cy="325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2종류씩 존재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설원 타일에 등장하는 레이드 몬스터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999999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사막 타일에 등장하는 레이드 몬스터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전투력과 병력을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전투력은 테이블에서 구성된 레이드 몬스터의 병력 전투력의 총합으로 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소모된 레이드 몬스터의 전투력과 병력은 회복되지 않는다.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전투력은 레이드 몬스터의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종류와 상관없이 동일하다.(테이블에서 조정한다)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구성은 레이드 몬스터의 종류에 따라 다를 수 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HP를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HP는 전투력을 기준으로 하여 %로 표기 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몬스터를 공격/토벌에 대한 보상을 가지고 잇다.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보상 : 레이드 몬스터의 HP를 감소시킨 양에 따라 지급하는 보상(HP 1% 감소를 기준으로 한다)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병과가 준 데미지 * 병과에 포함된 자신의 병사 비율 로 계산한다.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위의 계산식에 따라 병과가 준 데미지가 몬스터의 HP 1% 미만일 경우 공격 보상을 받지 못한다.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 : 레이드 몬스터의 HP를 0으로 만든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집결 부대의 모든 영주에게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지급하는 보상.(토벌보상은 테이블로 아이템을 구성한다)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라이프 타임을 가진다.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N시간의 라이프 타임을 가진다(테이블에서 조정 하도록 개발)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된 이 후에 다음 재생성 시간까지 다시 생성되지 않는다.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종류별로 1개씩만 배치 된다.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이동하지 않으며 유저를 공격 하지 않는다.(근처를 지나는 부대를 공격하게 하면 어떨까? 포탑처럼..)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2*2의 타일을 점유 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013629" y="667910"/>
            <a:ext cx="11178369" cy="680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생성 및 삭제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15단계의 맵 구분 지역에 선택적으로 등장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테이블로 구역별 레이드 몬스터의 등장 확률을 조정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라이프 타임을 가진다.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라이프 타임을 모두 소모한 경우 몬스터는 삭제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최대 생성 개수가 정해져 있으며 필드 내에 최대 생성개수 만큼 레이드 몬스터가 존재하는 경우 필드에 추가적으로 생성 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필드에 이미 위치한 오브젝트 위에 생성되지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 레이드 몬스터가 생성될 자리가 없는 경우 자원지오브젝트(식량&gt;목재&gt;석재&gt;철광) 중 하나를 삭제하고 생성 시킨다.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 즉시 재생성 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토벌, 라이프타임 소멸로 사라진 경우 사라진 시점을 기준으로 n시간의 재생성 시간을 가진다.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재생성 시간전까지 레이드 몬스터는 생성하지 않는다.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알림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몬스터가 등장 할 경우 접속중인 유저에게 시스템 메시지를 통해 노티를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시점 기준으로 접속한 유저에게만 발송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시점 기준으로 비접속유저에겐 알려주지않는다.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유저에 의해 토벌 당하여 삭제 된 경우 접속중인 유저에게 시스템 메시지를 통해 노티를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토벌한 영주의 닉네임, 연맹 명, 연맹 약어 정보를 포함하여 함께 알려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라이프 타임 소멸로 삭제된 경우 노티를 주지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등장 위치 or 반경을 대륙지도에 표시하여 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등장 위치 표시는 레이드 몬스터의 등장 좌표를 기준으로 n의 랜덤 값을 더하거나 빼서 기준점을 정한다.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정해진 기준좌표를 중신으로 n만큼의 타일 영역을 표시해준다.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좌표 및 표시반경 n은 테이블에서 조정 한다.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13629" y="501831"/>
            <a:ext cx="111783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 조건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집결로만 공격 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집결을 할 수 없는 상황일 경우 레이드 몬스터를 공격 할 수 없다.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집결하는 부대의 최대 병사수는 집결자의 대사관 건물 레벨에 따른다.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집결하는 부대의 최대 참여 영주 수는 집결자의 연맹/연합 과학기술의 레벨에 따른다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집결인원 이상이 집결한 경우 공격 가능.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집결 인원은 테이블로 조정한다.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 내에 최소 집결인원 미만인 경우 공격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병력을 최소 출정 가능한 병력 이상 보유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병과 상관 없이 1 이상의 병력 보유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수에 여유 필요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가능 부대 수 이상 출정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스테미나를 필요 수량 이상 보유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스테미나가 부족한 경우 팝업을 통해 사용, 구매로 연결해준다.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</a:rPr>
              <a:t>집결에 참여하는 영주도 스테미너를 소모한다.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013629" y="658581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– 시작 행군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몬스터를 향해 집결 공격을 신청한 영주의 성으로 같은 연맹/연합의 유저들이 집결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 신청시 집결 시간을 설정 할 수 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공격에 참여할 영주는 집결 시간 이내에 집결신청 영주의 성에 도착해야 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 이내에 최소 집결 인원을 충족해야 출발이 가능 하다.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 이내에 도착하지 못한 부대는 집결이 출발하면 회군 행군을 한다.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시간내 도착하지 못해 회군하는 경우 부대가 출발하여 이동한 시간만큼 돌아간다.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돌아가는 부대는 회군 가속이 가능하다.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참여는 연맹 UI/대사관 건물을 통해서 할 수 있으며 연맹전쟁 룰을 따른다.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집결부대 중 버프 효과를 사용한 경우 버프를 사용한 영주의 부대에만 버프가 적용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공격 시에는 전술카드 사용이 불가능하다.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최초에 설정한 집결 시간이 만료된 순간 최소 집결 인원 이상일 경우 집결자의 타운에서 목표 레이드 몬스터를 향해 행군한다.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속도는 집결된 병사들 중 가장 느린 이동속도를 가진 병사를 기준으로 결정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몬스터를 향해 행군하는 집결 부대에는 시간 가속이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몬스터를 향한 집결 부대는 특수한 아이템을 사용해 회군이 가능하다.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시킬 시 이동한 시간 만큼 소모하여 다시 집결자의 성으로 돌아 온다.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 이후 집결자의 성에서 각각 영주의 병력들이 자신의 성으로 회군 행군을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몬스터를 향해 행군을 시작한 상태에서 다른 집결부대가 행군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먼저 도착한 순서로 레이드 몬스터와의 전투가 시작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집결로 행군하는 경우 회군스킬을 사용해도 적용 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013629" y="658581"/>
            <a:ext cx="11178369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부대와 레이드 몬스터가 조우하는 순간 전투가 발생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애니메이션을 출력 한다(2~3초).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부대가 도착한 순간 레이드 몬스터가 토벌/삭제 되어 없는 경우 집결부대는 회군 한다.(회군 내용은 다음 페이지에..)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결과는 시뮬레이션을 통해 진행 되며 그 결과로 승/패가 결정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몬스터와의 전투는 일반 전투 룰에 다른다(3페이즈 진행)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3페이즈 동안 몬스터의 HP를 0으로 만들지 못하면 토벌에 실패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결과 토벌에 실패한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상에서 유저의 손실/부상 병력의 1%만 실제 부상병으로 처리한다. (100미만일 경우, 최소값은 1)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병력은 100% 손실되며 다시 복구 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실패 즉시 유저의 병력은 각자의 타운으로 회군.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후 공격보상을 받는다.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결과 토벌에 성공한 경우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시뮬레이션 상에서 유저의 손실/부상 병력의 0.1%만 실제 부상병으로 처리한다.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각자의 성으로 회군행군을 시작한다.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자신이 보낸 부대가 레이드 몬스터에게 입힌 피해에 따라 공격 보상을 받는다.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집결에 참여한 모든 유저는 토벌 보상을 받는다.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몬스터는 즉시 삭제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HP는 토벌, 삭제 되기 전까지 감소된 상태를 유지하며 이후에 토벌부대는 감소된 HP의 레이드 몬스터를 상대하게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690464" y="289248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013629" y="658581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전투 종료 후 회군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전투가 종료되면 레이드 전투가 벌어진 지점에서 각각의 타운으로 부대가 회군 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전투에서 생존자가 없는 경우 부대행군을 하지 않는다.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행군 중 레이드 몬스터가 사라진 경우 레이드 몬스터가 있던 곳까지 이동 한 후에 각자의 타운으로 회군한다.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 하는 병력은 가속이 가능하다.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스킬을 통해 즉시 회군이 가능 하다.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회군하는 각각의 병력의 이동속도는 해당 부대의 가장 낮은 이동속도를 가진 병사를 기준으로 계산한다.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회군이 완료되면 시스템 알림 메시지로 알려준다.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013629" y="3961953"/>
            <a:ext cx="11178369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결과 및 보상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집결에 나간 부대가 타운으로 돌아온 시간에 결과 메일을 발송한다.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몬스터의 결과는 시스템 메일로 발송 된다.(시스템 탭)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결과 메일은 몬스터 레이드 공격 보상과 토벌 보상이 함께 포함된다.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토벌에 실패할 경우 공격 보상만 첨부된다.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부대가 레이드 몬스터의 HP 1% 미만으로 감소시킨 경우 결과 메일에 공격보상은 포함 되지 않는다.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토벌 보상은 레이드 몬스터 토벌에 성공한 집결 부대에게만 지급된다.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