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sanghwan ye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6-09-21T18:28:31.187">
    <p:pos x="6000" y="0"/>
    <p:text>아이템 사용 창인건가요?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버프 구성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2016.09.21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Edan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66170" y="184110"/>
            <a:ext cx="11865883" cy="6470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2016.09.21 초안 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버프의 정의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272706" y="506027"/>
            <a:ext cx="215977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7" name="Shape 97"/>
          <p:cNvSpPr txBox="1"/>
          <p:nvPr/>
        </p:nvSpPr>
        <p:spPr>
          <a:xfrm>
            <a:off x="245846" y="594800"/>
            <a:ext cx="11919294" cy="4293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버프의 기능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 시간동안 영주 혹은 연맹원에게 효과를 주는 것을 버프라고 정의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버프효과는 일반효과 ID를 통해 부여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버프는 버프 그룹타입을 가지며 같은 버프 그룹타입의 버프는 동시에 적용 될 수 없다.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그룹타입의 버프는 늦게 사용 되는 버프가 적용 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그룹 타입의 버프가 존재하는 경우 팝업 창으로 유저에게 경고한다.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팝업창에서 사용하기를 한 경우 늦게 사용한 효과를 적용 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상황에 따른 경고 팝업의 종류는 이후 페이지 참조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버프의 효과는 정의된 효과 ID에서만 사용 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추가적인 버프 효과가 필요한 경우 효과를 추가해야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버프의 효과 수치는 버프 테이블을 통해 따로 정의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1개의 버프는 1개의 효과만 가진다.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버프의 구성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272706" y="506027"/>
            <a:ext cx="215977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4" name="Shape 104"/>
          <p:cNvSpPr txBox="1"/>
          <p:nvPr/>
        </p:nvSpPr>
        <p:spPr>
          <a:xfrm>
            <a:off x="245846" y="594800"/>
            <a:ext cx="11919294" cy="4293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이펙트 ID (BuffEffectIDType)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버프를 구분하는 키가 되는 컬럼으로 모든 버프는 유니크한 버프 ID를 가진다.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중복된 버프 ID를 사용 할 수 없다.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 테이블에 정의한다.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이펙트 그룹 (BuffEffectGroupType)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동시에 적용이 불가능한 버프를 구분하는 컬럼이다.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1개의 버프 이펙트ID는 1개의 버프 그룹을 가진다.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동일한 버프효과를 가졌어도 그룹이 다르면 다른 ID를 생성해야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동일한 버프 그룹일 경우 버프 효과를 중첩시키지 않는다.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그룹이 같을 경우 버프 효과가 다르더라도 중첩시키지 않는다.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동일한 버프 그룹을 가진 버프의 경우 가장 늦게 적용한 효과를 적용 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이전에 적용된 버프효과는 삭제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 테이블에 정의한다.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버프의 구성</a:t>
            </a:r>
          </a:p>
        </p:txBody>
      </p:sp>
      <p:cxnSp>
        <p:nvCxnSpPr>
          <p:cNvPr id="110" name="Shape 110"/>
          <p:cNvCxnSpPr/>
          <p:nvPr/>
        </p:nvCxnSpPr>
        <p:spPr>
          <a:xfrm>
            <a:off x="272706" y="506027"/>
            <a:ext cx="215977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1" name="Shape 111"/>
          <p:cNvSpPr txBox="1"/>
          <p:nvPr/>
        </p:nvSpPr>
        <p:spPr>
          <a:xfrm>
            <a:off x="245846" y="594800"/>
            <a:ext cx="11919294" cy="623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이펙트타입 ID (EffectTypeID)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버프의 효과를 결정하는 컬럼이다.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1개의 버프에는 1개의 효과만 적용 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자체가 2가지 효과를 가질 수 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효과의 정보는 Effect_Atrribute 테이블에 정의 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테이블에 적용 되지 않은 이펙트타입 ID는 사용 할 수 없다.(에러처리)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 테이블에 정의한다.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옵션 값 (BuffEffectValue)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이펙트 타입 ID의 수치를 결정하는 컬럼.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소수 사용 가능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옵션 수치의 적용 단위, 합산방식은 효과ID의 Effect_Atrribute 테이블에 정의된 값을 따른다.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지속 시간 (BuffTimeSec)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버프를 지속시키는 지속시간을 표시한다.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버프의 시간은 초를 기준으로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버프는 지속시간 동안 유지되며 지속시간 이후에는 효과가 삭제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버프의 지속시간은 사용하는 아이템, 기술 등의 테이블에 작성 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효과의 시간을 컨트롤 하는 테이블에 필수적으로 해당 컬럼이 기제되어야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버프의 구성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272706" y="506027"/>
            <a:ext cx="215977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8" name="Shape 118"/>
          <p:cNvSpPr txBox="1"/>
          <p:nvPr/>
        </p:nvSpPr>
        <p:spPr>
          <a:xfrm>
            <a:off x="245846" y="594800"/>
            <a:ext cx="11919294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버프ID 시간 처리 (BuffTimeOverlap)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버프 그룹의 버프들은 효과가 중첩되지 않지만 버프 시간은 중첩 될 수 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컬럼의 값에 따라 시간을 중첩 시킬지 그렇지 않을 지를 결정한다.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: 중복 안함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: 시간 합산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횟수 (ApplyCount)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 적용 횟수가 있는 버프 일 경우 적용 회수를 작성한다.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횟수가 있는 경우 버프 적용 시간 내에 적용 횟수가 모두 소진되면 남은 시간에 상관 없이 버프가 종료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값이 미입력일 경우 적용횟수가 없는 버프(무제한)로 취급한다.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횟수는 버프를 사용하는 아이템, 기술 등의 테이블에 작성 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효과의 시간을 컨트롤 하는 테이블에 필수적으로 해당 컬럼이 기제되어야 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중복 버프 처리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272706" y="506027"/>
            <a:ext cx="215977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5" name="Shape 125"/>
          <p:cNvSpPr txBox="1"/>
          <p:nvPr/>
        </p:nvSpPr>
        <p:spPr>
          <a:xfrm>
            <a:off x="245846" y="594800"/>
            <a:ext cx="1191929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중복 타입 버프 활성화 팝업 처리 규칙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타입의 버프가 활성화 될 때에는 팝업 창을 출력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적용 중인 버프와 활성화 하려는 버프에 따라 팝업창 내용이 다르다.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8~9Page 참조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중복 버프 처리 UI</a:t>
            </a:r>
          </a:p>
        </p:txBody>
      </p:sp>
      <p:sp>
        <p:nvSpPr>
          <p:cNvPr id="131" name="Shape 131"/>
          <p:cNvSpPr/>
          <p:nvPr/>
        </p:nvSpPr>
        <p:spPr>
          <a:xfrm>
            <a:off x="274677" y="585733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274677" y="58573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133" name="Shape 133"/>
          <p:cNvSpPr/>
          <p:nvPr/>
        </p:nvSpPr>
        <p:spPr>
          <a:xfrm>
            <a:off x="274677" y="6269485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493671" y="6329737"/>
            <a:ext cx="1082807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공지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135" name="Shape 135"/>
          <p:cNvSpPr/>
          <p:nvPr/>
        </p:nvSpPr>
        <p:spPr>
          <a:xfrm>
            <a:off x="322416" y="6329737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36" name="Shape 136"/>
          <p:cNvSpPr/>
          <p:nvPr/>
        </p:nvSpPr>
        <p:spPr>
          <a:xfrm>
            <a:off x="2967676" y="999734"/>
            <a:ext cx="672339" cy="283997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</a:p>
        </p:txBody>
      </p:sp>
      <p:sp>
        <p:nvSpPr>
          <p:cNvPr id="137" name="Shape 137"/>
          <p:cNvSpPr/>
          <p:nvPr/>
        </p:nvSpPr>
        <p:spPr>
          <a:xfrm>
            <a:off x="350410" y="1005890"/>
            <a:ext cx="2555110" cy="283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Shape 138"/>
          <p:cNvCxnSpPr/>
          <p:nvPr/>
        </p:nvCxnSpPr>
        <p:spPr>
          <a:xfrm>
            <a:off x="309084" y="1353365"/>
            <a:ext cx="34449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39" name="Shape 139"/>
          <p:cNvGrpSpPr/>
          <p:nvPr/>
        </p:nvGrpSpPr>
        <p:grpSpPr>
          <a:xfrm>
            <a:off x="312419" y="1413617"/>
            <a:ext cx="1715825" cy="1119150"/>
            <a:chOff x="4373771" y="1106392"/>
            <a:chExt cx="1715825" cy="1119150"/>
          </a:xfrm>
        </p:grpSpPr>
        <p:sp>
          <p:nvSpPr>
            <p:cNvPr id="140" name="Shape 140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143" name="Shape 143"/>
            <p:cNvPicPr preferRelativeResize="0"/>
            <p:nvPr/>
          </p:nvPicPr>
          <p:blipFill/>
          <p:spPr>
            <a:xfrm>
              <a:off x="4373771" y="1106392"/>
              <a:ext cx="1059285" cy="9463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144" name="Shape 144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2106183" y="1398191"/>
            <a:ext cx="1587826" cy="1135397"/>
            <a:chOff x="6167535" y="1090966"/>
            <a:chExt cx="1587826" cy="1135397"/>
          </a:xfrm>
        </p:grpSpPr>
        <p:sp>
          <p:nvSpPr>
            <p:cNvPr id="146" name="Shape 146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7" name="Shape 147"/>
            <p:cNvPicPr preferRelativeResize="0"/>
            <p:nvPr/>
          </p:nvPicPr>
          <p:blipFill/>
          <p:spPr>
            <a:xfrm>
              <a:off x="6167535" y="1090966"/>
              <a:ext cx="1026380" cy="9617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148" name="Shape 148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444108" y="2541551"/>
            <a:ext cx="1585225" cy="1156559"/>
            <a:chOff x="4505460" y="2113023"/>
            <a:chExt cx="1585225" cy="1156559"/>
          </a:xfrm>
        </p:grpSpPr>
        <p:sp>
          <p:nvSpPr>
            <p:cNvPr id="152" name="Shape 152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3" name="Shape 153"/>
            <p:cNvPicPr preferRelativeResize="0"/>
            <p:nvPr/>
          </p:nvPicPr>
          <p:blipFill/>
          <p:spPr>
            <a:xfrm>
              <a:off x="4506685" y="2113023"/>
              <a:ext cx="1004586" cy="9847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154" name="Shape 154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55" name="Shape 155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57" name="Shape 157"/>
          <p:cNvGrpSpPr/>
          <p:nvPr/>
        </p:nvGrpSpPr>
        <p:grpSpPr>
          <a:xfrm>
            <a:off x="2106183" y="2490593"/>
            <a:ext cx="1587826" cy="1193999"/>
            <a:chOff x="6167535" y="2071396"/>
            <a:chExt cx="1587826" cy="1193999"/>
          </a:xfrm>
        </p:grpSpPr>
        <p:sp>
          <p:nvSpPr>
            <p:cNvPr id="158" name="Shape 158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" name="Shape 159"/>
            <p:cNvPicPr preferRelativeResize="0"/>
            <p:nvPr/>
          </p:nvPicPr>
          <p:blipFill/>
          <p:spPr>
            <a:xfrm>
              <a:off x="6167535" y="2071396"/>
              <a:ext cx="1239117" cy="10077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160" name="Shape 160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163" name="Shape 163"/>
          <p:cNvGrpSpPr/>
          <p:nvPr/>
        </p:nvGrpSpPr>
        <p:grpSpPr>
          <a:xfrm>
            <a:off x="322416" y="3711925"/>
            <a:ext cx="1715825" cy="1119150"/>
            <a:chOff x="4373771" y="1106392"/>
            <a:chExt cx="1715825" cy="1119150"/>
          </a:xfrm>
        </p:grpSpPr>
        <p:sp>
          <p:nvSpPr>
            <p:cNvPr id="164" name="Shape 164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167" name="Shape 167"/>
            <p:cNvPicPr preferRelativeResize="0"/>
            <p:nvPr/>
          </p:nvPicPr>
          <p:blipFill/>
          <p:spPr>
            <a:xfrm>
              <a:off x="4373771" y="1106392"/>
              <a:ext cx="1059285" cy="9463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168" name="Shape 168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169" name="Shape 169"/>
          <p:cNvGrpSpPr/>
          <p:nvPr/>
        </p:nvGrpSpPr>
        <p:grpSpPr>
          <a:xfrm>
            <a:off x="2116180" y="3696498"/>
            <a:ext cx="1587826" cy="1135397"/>
            <a:chOff x="6167535" y="1090966"/>
            <a:chExt cx="1587826" cy="1135397"/>
          </a:xfrm>
        </p:grpSpPr>
        <p:sp>
          <p:nvSpPr>
            <p:cNvPr id="170" name="Shape 170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1" name="Shape 171"/>
            <p:cNvPicPr preferRelativeResize="0"/>
            <p:nvPr/>
          </p:nvPicPr>
          <p:blipFill/>
          <p:spPr>
            <a:xfrm>
              <a:off x="6167535" y="1090966"/>
              <a:ext cx="1026380" cy="9617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172" name="Shape 172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75" name="Shape 175"/>
          <p:cNvGrpSpPr/>
          <p:nvPr/>
        </p:nvGrpSpPr>
        <p:grpSpPr>
          <a:xfrm>
            <a:off x="454105" y="4839858"/>
            <a:ext cx="1585225" cy="1156559"/>
            <a:chOff x="4505460" y="2113023"/>
            <a:chExt cx="1585225" cy="1156559"/>
          </a:xfrm>
        </p:grpSpPr>
        <p:sp>
          <p:nvSpPr>
            <p:cNvPr id="176" name="Shape 176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Shape 177"/>
            <p:cNvPicPr preferRelativeResize="0"/>
            <p:nvPr/>
          </p:nvPicPr>
          <p:blipFill/>
          <p:spPr>
            <a:xfrm>
              <a:off x="4506685" y="2113023"/>
              <a:ext cx="1004586" cy="9847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178" name="Shape 178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79" name="Shape 179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81" name="Shape 181"/>
          <p:cNvGrpSpPr/>
          <p:nvPr/>
        </p:nvGrpSpPr>
        <p:grpSpPr>
          <a:xfrm>
            <a:off x="2116180" y="4798231"/>
            <a:ext cx="1587826" cy="1193999"/>
            <a:chOff x="6167535" y="2071396"/>
            <a:chExt cx="1587826" cy="1193999"/>
          </a:xfrm>
        </p:grpSpPr>
        <p:sp>
          <p:nvSpPr>
            <p:cNvPr id="182" name="Shape 182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3" name="Shape 183"/>
            <p:cNvPicPr preferRelativeResize="0"/>
            <p:nvPr/>
          </p:nvPicPr>
          <p:blipFill/>
          <p:spPr>
            <a:xfrm>
              <a:off x="6167535" y="2071396"/>
              <a:ext cx="1239117" cy="10077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184" name="Shape 184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sp>
        <p:nvSpPr>
          <p:cNvPr id="187" name="Shape 187"/>
          <p:cNvSpPr/>
          <p:nvPr/>
        </p:nvSpPr>
        <p:spPr>
          <a:xfrm>
            <a:off x="272706" y="594800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39133" y="2199502"/>
            <a:ext cx="2829694" cy="211752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적용 중인 효과가 사라집니다.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버프 효과를 활성화 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448412" y="3826912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활성화</a:t>
            </a:r>
          </a:p>
        </p:txBody>
      </p:sp>
      <p:sp>
        <p:nvSpPr>
          <p:cNvPr id="190" name="Shape 190"/>
          <p:cNvSpPr/>
          <p:nvPr/>
        </p:nvSpPr>
        <p:spPr>
          <a:xfrm>
            <a:off x="3992928" y="2689391"/>
            <a:ext cx="1691179" cy="49041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유저가 새로 활성화 하려는 버프의 효과와 지속시간을 보여준다.</a:t>
            </a:r>
          </a:p>
        </p:txBody>
      </p:sp>
      <p:cxnSp>
        <p:nvCxnSpPr>
          <p:cNvPr id="191" name="Shape 191"/>
          <p:cNvCxnSpPr>
            <a:stCxn id="190" idx="1"/>
          </p:cNvCxnSpPr>
          <p:nvPr/>
        </p:nvCxnSpPr>
        <p:spPr>
          <a:xfrm rot="10800000">
            <a:off x="3385128" y="2805598"/>
            <a:ext cx="607800" cy="1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2" name="Shape 192"/>
          <p:cNvSpPr/>
          <p:nvPr/>
        </p:nvSpPr>
        <p:spPr>
          <a:xfrm>
            <a:off x="2160435" y="4593332"/>
            <a:ext cx="1475932" cy="49079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활성화 할 경우 변경 예정 버프효과를 적용 한다.</a:t>
            </a:r>
          </a:p>
        </p:txBody>
      </p:sp>
      <p:cxnSp>
        <p:nvCxnSpPr>
          <p:cNvPr id="193" name="Shape 193"/>
          <p:cNvCxnSpPr>
            <a:stCxn id="192" idx="0"/>
            <a:endCxn id="189" idx="2"/>
          </p:cNvCxnSpPr>
          <p:nvPr/>
        </p:nvCxnSpPr>
        <p:spPr>
          <a:xfrm rot="10800000">
            <a:off x="2048502" y="4197032"/>
            <a:ext cx="849900" cy="396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4" name="Shape 194"/>
          <p:cNvSpPr txBox="1"/>
          <p:nvPr/>
        </p:nvSpPr>
        <p:spPr>
          <a:xfrm>
            <a:off x="3878417" y="554668"/>
            <a:ext cx="61078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시간이 중첩되지 않는 버프효과 발동 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Shape 195"/>
          <p:cNvGrpSpPr/>
          <p:nvPr/>
        </p:nvGrpSpPr>
        <p:grpSpPr>
          <a:xfrm>
            <a:off x="622906" y="2261996"/>
            <a:ext cx="1323011" cy="1004120"/>
            <a:chOff x="622906" y="2261996"/>
            <a:chExt cx="1323011" cy="1004120"/>
          </a:xfrm>
        </p:grpSpPr>
        <p:sp>
          <p:nvSpPr>
            <p:cNvPr id="196" name="Shape 196"/>
            <p:cNvSpPr/>
            <p:nvPr/>
          </p:nvSpPr>
          <p:spPr>
            <a:xfrm>
              <a:off x="772714" y="2348439"/>
              <a:ext cx="1049370" cy="9144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22906" y="2261996"/>
              <a:ext cx="1323011" cy="1004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[현재 적용 중]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+ 999%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남은 시간 : 99:99:99</a:t>
              </a:r>
            </a:p>
          </p:txBody>
        </p:sp>
      </p:grpSp>
      <p:sp>
        <p:nvSpPr>
          <p:cNvPr id="198" name="Shape 198"/>
          <p:cNvSpPr/>
          <p:nvPr/>
        </p:nvSpPr>
        <p:spPr>
          <a:xfrm>
            <a:off x="1906736" y="2536159"/>
            <a:ext cx="379859" cy="4846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Shape 199"/>
          <p:cNvGrpSpPr/>
          <p:nvPr/>
        </p:nvGrpSpPr>
        <p:grpSpPr>
          <a:xfrm>
            <a:off x="2185857" y="2262006"/>
            <a:ext cx="1323011" cy="1004120"/>
            <a:chOff x="622906" y="2261996"/>
            <a:chExt cx="1323011" cy="1004120"/>
          </a:xfrm>
        </p:grpSpPr>
        <p:sp>
          <p:nvSpPr>
            <p:cNvPr id="200" name="Shape 200"/>
            <p:cNvSpPr/>
            <p:nvPr/>
          </p:nvSpPr>
          <p:spPr>
            <a:xfrm>
              <a:off x="772714" y="2348439"/>
              <a:ext cx="1049370" cy="9144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22906" y="2261996"/>
              <a:ext cx="1323011" cy="1004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[변경 예정]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부대 공격력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+ 999%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지속 시간 : 99:99:99</a:t>
              </a:r>
            </a:p>
          </p:txBody>
        </p:sp>
      </p:grpSp>
      <p:sp>
        <p:nvSpPr>
          <p:cNvPr id="202" name="Shape 202"/>
          <p:cNvSpPr/>
          <p:nvPr/>
        </p:nvSpPr>
        <p:spPr>
          <a:xfrm>
            <a:off x="320485" y="4593332"/>
            <a:ext cx="1691179" cy="49041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남은 지속시간은 팝업을 유지하고 있는 동안 계속 카운트 다운 된다..</a:t>
            </a:r>
          </a:p>
        </p:txBody>
      </p:sp>
      <p:cxnSp>
        <p:nvCxnSpPr>
          <p:cNvPr id="203" name="Shape 203"/>
          <p:cNvCxnSpPr>
            <a:stCxn id="202" idx="0"/>
          </p:cNvCxnSpPr>
          <p:nvPr/>
        </p:nvCxnSpPr>
        <p:spPr>
          <a:xfrm flipH="1" rot="10800000">
            <a:off x="1166075" y="3146732"/>
            <a:ext cx="117600" cy="1446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4" name="Shape 204"/>
          <p:cNvSpPr/>
          <p:nvPr/>
        </p:nvSpPr>
        <p:spPr>
          <a:xfrm>
            <a:off x="648614" y="1132140"/>
            <a:ext cx="1691179" cy="49041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이미 활성화 중인 버프효과와 남은 지속시간을 보여 준다.</a:t>
            </a:r>
          </a:p>
        </p:txBody>
      </p:sp>
      <p:cxnSp>
        <p:nvCxnSpPr>
          <p:cNvPr id="205" name="Shape 205"/>
          <p:cNvCxnSpPr>
            <a:stCxn id="204" idx="2"/>
          </p:cNvCxnSpPr>
          <p:nvPr/>
        </p:nvCxnSpPr>
        <p:spPr>
          <a:xfrm flipH="1">
            <a:off x="1318404" y="1622554"/>
            <a:ext cx="175800" cy="840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중복 버프 처리 UI</a:t>
            </a:r>
          </a:p>
        </p:txBody>
      </p:sp>
      <p:sp>
        <p:nvSpPr>
          <p:cNvPr id="211" name="Shape 211"/>
          <p:cNvSpPr/>
          <p:nvPr/>
        </p:nvSpPr>
        <p:spPr>
          <a:xfrm>
            <a:off x="274677" y="585733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274677" y="58573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213" name="Shape 213"/>
          <p:cNvSpPr/>
          <p:nvPr/>
        </p:nvSpPr>
        <p:spPr>
          <a:xfrm>
            <a:off x="274677" y="6269485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1493671" y="6329737"/>
            <a:ext cx="1082807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공지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215" name="Shape 215"/>
          <p:cNvSpPr/>
          <p:nvPr/>
        </p:nvSpPr>
        <p:spPr>
          <a:xfrm>
            <a:off x="322416" y="6329737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16" name="Shape 216"/>
          <p:cNvSpPr/>
          <p:nvPr/>
        </p:nvSpPr>
        <p:spPr>
          <a:xfrm>
            <a:off x="2967676" y="999734"/>
            <a:ext cx="672339" cy="283997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</a:p>
        </p:txBody>
      </p:sp>
      <p:sp>
        <p:nvSpPr>
          <p:cNvPr id="217" name="Shape 217"/>
          <p:cNvSpPr/>
          <p:nvPr/>
        </p:nvSpPr>
        <p:spPr>
          <a:xfrm>
            <a:off x="350410" y="1005890"/>
            <a:ext cx="2555110" cy="283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Shape 218"/>
          <p:cNvCxnSpPr/>
          <p:nvPr/>
        </p:nvCxnSpPr>
        <p:spPr>
          <a:xfrm>
            <a:off x="309084" y="1353365"/>
            <a:ext cx="34449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219" name="Shape 219"/>
          <p:cNvGrpSpPr/>
          <p:nvPr/>
        </p:nvGrpSpPr>
        <p:grpSpPr>
          <a:xfrm>
            <a:off x="312419" y="1413617"/>
            <a:ext cx="1715825" cy="1119150"/>
            <a:chOff x="4373771" y="1106392"/>
            <a:chExt cx="1715825" cy="1119150"/>
          </a:xfrm>
        </p:grpSpPr>
        <p:sp>
          <p:nvSpPr>
            <p:cNvPr id="220" name="Shape 220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223" name="Shape 223"/>
            <p:cNvPicPr preferRelativeResize="0"/>
            <p:nvPr/>
          </p:nvPicPr>
          <p:blipFill/>
          <p:spPr>
            <a:xfrm>
              <a:off x="4373771" y="1106392"/>
              <a:ext cx="1059285" cy="9463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224" name="Shape 224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225" name="Shape 225"/>
          <p:cNvGrpSpPr/>
          <p:nvPr/>
        </p:nvGrpSpPr>
        <p:grpSpPr>
          <a:xfrm>
            <a:off x="2106183" y="1398191"/>
            <a:ext cx="1587826" cy="1135397"/>
            <a:chOff x="6167535" y="1090966"/>
            <a:chExt cx="1587826" cy="1135397"/>
          </a:xfrm>
        </p:grpSpPr>
        <p:sp>
          <p:nvSpPr>
            <p:cNvPr id="226" name="Shape 226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7" name="Shape 227"/>
            <p:cNvPicPr preferRelativeResize="0"/>
            <p:nvPr/>
          </p:nvPicPr>
          <p:blipFill/>
          <p:spPr>
            <a:xfrm>
              <a:off x="6167535" y="1090966"/>
              <a:ext cx="1026380" cy="9617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228" name="Shape 228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444108" y="2541551"/>
            <a:ext cx="1585225" cy="1156559"/>
            <a:chOff x="4505460" y="2113023"/>
            <a:chExt cx="1585225" cy="1156559"/>
          </a:xfrm>
        </p:grpSpPr>
        <p:sp>
          <p:nvSpPr>
            <p:cNvPr id="232" name="Shape 232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3" name="Shape 233"/>
            <p:cNvPicPr preferRelativeResize="0"/>
            <p:nvPr/>
          </p:nvPicPr>
          <p:blipFill/>
          <p:spPr>
            <a:xfrm>
              <a:off x="4506685" y="2113023"/>
              <a:ext cx="1004586" cy="9847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234" name="Shape 234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35" name="Shape 235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37" name="Shape 237"/>
          <p:cNvGrpSpPr/>
          <p:nvPr/>
        </p:nvGrpSpPr>
        <p:grpSpPr>
          <a:xfrm>
            <a:off x="2106183" y="2490593"/>
            <a:ext cx="1587826" cy="1193999"/>
            <a:chOff x="6167535" y="2071396"/>
            <a:chExt cx="1587826" cy="1193999"/>
          </a:xfrm>
        </p:grpSpPr>
        <p:sp>
          <p:nvSpPr>
            <p:cNvPr id="238" name="Shape 238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Shape 239"/>
            <p:cNvPicPr preferRelativeResize="0"/>
            <p:nvPr/>
          </p:nvPicPr>
          <p:blipFill/>
          <p:spPr>
            <a:xfrm>
              <a:off x="6167535" y="2071396"/>
              <a:ext cx="1239117" cy="10077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240" name="Shape 240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243" name="Shape 243"/>
          <p:cNvGrpSpPr/>
          <p:nvPr/>
        </p:nvGrpSpPr>
        <p:grpSpPr>
          <a:xfrm>
            <a:off x="322416" y="3711925"/>
            <a:ext cx="1715825" cy="1119150"/>
            <a:chOff x="4373771" y="1106392"/>
            <a:chExt cx="1715825" cy="1119150"/>
          </a:xfrm>
        </p:grpSpPr>
        <p:sp>
          <p:nvSpPr>
            <p:cNvPr id="244" name="Shape 244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247" name="Shape 247"/>
            <p:cNvPicPr preferRelativeResize="0"/>
            <p:nvPr/>
          </p:nvPicPr>
          <p:blipFill/>
          <p:spPr>
            <a:xfrm>
              <a:off x="4373771" y="1106392"/>
              <a:ext cx="1059285" cy="9463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248" name="Shape 248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2116180" y="3696498"/>
            <a:ext cx="1587826" cy="1135397"/>
            <a:chOff x="6167535" y="1090966"/>
            <a:chExt cx="1587826" cy="1135397"/>
          </a:xfrm>
        </p:grpSpPr>
        <p:sp>
          <p:nvSpPr>
            <p:cNvPr id="250" name="Shape 250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1" name="Shape 251"/>
            <p:cNvPicPr preferRelativeResize="0"/>
            <p:nvPr/>
          </p:nvPicPr>
          <p:blipFill/>
          <p:spPr>
            <a:xfrm>
              <a:off x="6167535" y="1090966"/>
              <a:ext cx="1026380" cy="9617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252" name="Shape 252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454105" y="4839858"/>
            <a:ext cx="1585225" cy="1156559"/>
            <a:chOff x="4505460" y="2113023"/>
            <a:chExt cx="1585225" cy="1156559"/>
          </a:xfrm>
        </p:grpSpPr>
        <p:sp>
          <p:nvSpPr>
            <p:cNvPr id="256" name="Shape 256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7" name="Shape 257"/>
            <p:cNvPicPr preferRelativeResize="0"/>
            <p:nvPr/>
          </p:nvPicPr>
          <p:blipFill/>
          <p:spPr>
            <a:xfrm>
              <a:off x="4506685" y="2113023"/>
              <a:ext cx="1004586" cy="9847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258" name="Shape 258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59" name="Shape 259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61" name="Shape 261"/>
          <p:cNvGrpSpPr/>
          <p:nvPr/>
        </p:nvGrpSpPr>
        <p:grpSpPr>
          <a:xfrm>
            <a:off x="2116180" y="4798231"/>
            <a:ext cx="1587826" cy="1193999"/>
            <a:chOff x="6167535" y="2071396"/>
            <a:chExt cx="1587826" cy="1193999"/>
          </a:xfrm>
        </p:grpSpPr>
        <p:sp>
          <p:nvSpPr>
            <p:cNvPr id="262" name="Shape 262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3" name="Shape 263"/>
            <p:cNvPicPr preferRelativeResize="0"/>
            <p:nvPr/>
          </p:nvPicPr>
          <p:blipFill/>
          <p:spPr>
            <a:xfrm>
              <a:off x="6167535" y="2071396"/>
              <a:ext cx="1239117" cy="10077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264" name="Shape 264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sp>
        <p:nvSpPr>
          <p:cNvPr id="267" name="Shape 267"/>
          <p:cNvSpPr/>
          <p:nvPr/>
        </p:nvSpPr>
        <p:spPr>
          <a:xfrm>
            <a:off x="272706" y="594800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639133" y="2199502"/>
            <a:ext cx="2829694" cy="211752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중인 효과에 지속시간만 증가합니다. 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버프 효과를 활성화 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1448412" y="3826912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활성화</a:t>
            </a:r>
          </a:p>
        </p:txBody>
      </p:sp>
      <p:sp>
        <p:nvSpPr>
          <p:cNvPr id="270" name="Shape 270"/>
          <p:cNvSpPr/>
          <p:nvPr/>
        </p:nvSpPr>
        <p:spPr>
          <a:xfrm>
            <a:off x="2160435" y="4593332"/>
            <a:ext cx="1475932" cy="49079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활성화 할 경우 변경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버프 지속 시간만 추가 된다.</a:t>
            </a:r>
          </a:p>
        </p:txBody>
      </p:sp>
      <p:cxnSp>
        <p:nvCxnSpPr>
          <p:cNvPr id="271" name="Shape 271"/>
          <p:cNvCxnSpPr>
            <a:stCxn id="270" idx="0"/>
            <a:endCxn id="269" idx="2"/>
          </p:cNvCxnSpPr>
          <p:nvPr/>
        </p:nvCxnSpPr>
        <p:spPr>
          <a:xfrm rot="10800000">
            <a:off x="2048502" y="4197032"/>
            <a:ext cx="849900" cy="396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2" name="Shape 272"/>
          <p:cNvSpPr txBox="1"/>
          <p:nvPr/>
        </p:nvSpPr>
        <p:spPr>
          <a:xfrm>
            <a:off x="3878417" y="554668"/>
            <a:ext cx="61078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시간이 중첩되는 버프효과 발동 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Shape 273"/>
          <p:cNvGrpSpPr/>
          <p:nvPr/>
        </p:nvGrpSpPr>
        <p:grpSpPr>
          <a:xfrm>
            <a:off x="622906" y="2261996"/>
            <a:ext cx="1323011" cy="1004120"/>
            <a:chOff x="622906" y="2261996"/>
            <a:chExt cx="1323011" cy="1004120"/>
          </a:xfrm>
        </p:grpSpPr>
        <p:sp>
          <p:nvSpPr>
            <p:cNvPr id="274" name="Shape 274"/>
            <p:cNvSpPr/>
            <p:nvPr/>
          </p:nvSpPr>
          <p:spPr>
            <a:xfrm>
              <a:off x="772714" y="2348439"/>
              <a:ext cx="1049370" cy="9144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622906" y="2261996"/>
              <a:ext cx="1323011" cy="1004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[현재 적용 중]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+ 999%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남은 시간 : 99:99:99</a:t>
              </a:r>
            </a:p>
          </p:txBody>
        </p:sp>
      </p:grpSp>
      <p:sp>
        <p:nvSpPr>
          <p:cNvPr id="276" name="Shape 276"/>
          <p:cNvSpPr/>
          <p:nvPr/>
        </p:nvSpPr>
        <p:spPr>
          <a:xfrm>
            <a:off x="1906736" y="2536159"/>
            <a:ext cx="379859" cy="4846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Shape 277"/>
          <p:cNvGrpSpPr/>
          <p:nvPr/>
        </p:nvGrpSpPr>
        <p:grpSpPr>
          <a:xfrm>
            <a:off x="2185857" y="2262006"/>
            <a:ext cx="1323011" cy="1004120"/>
            <a:chOff x="622906" y="2261996"/>
            <a:chExt cx="1323011" cy="1004120"/>
          </a:xfrm>
        </p:grpSpPr>
        <p:sp>
          <p:nvSpPr>
            <p:cNvPr id="278" name="Shape 278"/>
            <p:cNvSpPr/>
            <p:nvPr/>
          </p:nvSpPr>
          <p:spPr>
            <a:xfrm>
              <a:off x="772714" y="2348439"/>
              <a:ext cx="1049370" cy="9144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622906" y="2261996"/>
              <a:ext cx="1323011" cy="1004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[변경 예정]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+ 999%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지속 시간 : 99:99:99</a:t>
              </a:r>
            </a:p>
          </p:txBody>
        </p:sp>
      </p:grpSp>
      <p:sp>
        <p:nvSpPr>
          <p:cNvPr id="280" name="Shape 280"/>
          <p:cNvSpPr/>
          <p:nvPr/>
        </p:nvSpPr>
        <p:spPr>
          <a:xfrm>
            <a:off x="320485" y="4593332"/>
            <a:ext cx="1691179" cy="49041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남은 지속시간은 팝업을 유지하고 있는 동안 계속 카운트 다운 된다..</a:t>
            </a:r>
          </a:p>
        </p:txBody>
      </p:sp>
      <p:cxnSp>
        <p:nvCxnSpPr>
          <p:cNvPr id="281" name="Shape 281"/>
          <p:cNvCxnSpPr>
            <a:stCxn id="280" idx="0"/>
          </p:cNvCxnSpPr>
          <p:nvPr/>
        </p:nvCxnSpPr>
        <p:spPr>
          <a:xfrm flipH="1" rot="10800000">
            <a:off x="1166075" y="3146732"/>
            <a:ext cx="117600" cy="1446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2" name="Shape 282"/>
          <p:cNvSpPr/>
          <p:nvPr/>
        </p:nvSpPr>
        <p:spPr>
          <a:xfrm>
            <a:off x="1217050" y="1388417"/>
            <a:ext cx="1691179" cy="49041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활성화 중인 버프효과를 보여 준다.</a:t>
            </a:r>
          </a:p>
        </p:txBody>
      </p:sp>
      <p:cxnSp>
        <p:nvCxnSpPr>
          <p:cNvPr id="283" name="Shape 283"/>
          <p:cNvCxnSpPr>
            <a:stCxn id="282" idx="2"/>
          </p:cNvCxnSpPr>
          <p:nvPr/>
        </p:nvCxnSpPr>
        <p:spPr>
          <a:xfrm flipH="1">
            <a:off x="1345640" y="1878831"/>
            <a:ext cx="717000" cy="499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4" name="Shape 284"/>
          <p:cNvSpPr/>
          <p:nvPr/>
        </p:nvSpPr>
        <p:spPr>
          <a:xfrm>
            <a:off x="3995091" y="3302080"/>
            <a:ext cx="1691179" cy="49041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적용 중인 버프 시간이 감소되는 것을 따라 같이 카운트 다운 된다.</a:t>
            </a:r>
          </a:p>
        </p:txBody>
      </p:sp>
      <p:cxnSp>
        <p:nvCxnSpPr>
          <p:cNvPr id="285" name="Shape 285"/>
          <p:cNvCxnSpPr>
            <a:stCxn id="282" idx="2"/>
          </p:cNvCxnSpPr>
          <p:nvPr/>
        </p:nvCxnSpPr>
        <p:spPr>
          <a:xfrm>
            <a:off x="2062640" y="1878831"/>
            <a:ext cx="749400" cy="50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86" name="Shape 286"/>
          <p:cNvCxnSpPr>
            <a:stCxn id="284" idx="1"/>
          </p:cNvCxnSpPr>
          <p:nvPr/>
        </p:nvCxnSpPr>
        <p:spPr>
          <a:xfrm rot="10800000">
            <a:off x="3311691" y="3180987"/>
            <a:ext cx="683400" cy="366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