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Relationship Id="rId5" Type="http://schemas.openxmlformats.org/officeDocument/2006/relationships/image" Target="../media/image01.png"/><Relationship Id="rId6" Type="http://schemas.openxmlformats.org/officeDocument/2006/relationships/image" Target="../media/image00.png"/><Relationship Id="rId7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8.png"/><Relationship Id="rId9" Type="http://schemas.openxmlformats.org/officeDocument/2006/relationships/image" Target="../media/image09.png"/><Relationship Id="rId5" Type="http://schemas.openxmlformats.org/officeDocument/2006/relationships/image" Target="../media/image06.png"/><Relationship Id="rId6" Type="http://schemas.openxmlformats.org/officeDocument/2006/relationships/image" Target="../media/image05.png"/><Relationship Id="rId7" Type="http://schemas.openxmlformats.org/officeDocument/2006/relationships/image" Target="../media/image07.png"/><Relationship Id="rId8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1771134" y="617837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82378" y="123566"/>
            <a:ext cx="11302313" cy="549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레이드, 공성, 자원 채집, 던전탐사, 보물상자 등의 게임 내 활동을 통해 랜덤하게 획득 불완전한 혹은 훼손된 유물을 획득 한다.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내 활동을 통해 불완전한 혹은 훼손된 유물을 획득하게 되고 영주는 이 것을 가공, 복원 하여 장비 할 수 있다.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가공된 유물은 고유의 옵션을 가진다.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가공된 유물을 장착하는 경우 고유의 유물 옵션을 적용 받는다.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유물은 현실의 유물을 기반으로 디자인한다.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내부의 국가 및 지도자에게 관련된 유물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내부에 존재하지 않는 국가나 다른 지역의 유물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복원용 재료를 지속적으로 획득 할 수 있는 장소.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유적을 발굴하는 행동으로 일정 시간을 소모하여 가공 가능한 유물 재료를 획득 할 수 있다.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컬렉션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지금까지 제작하고 보유한 유물을 보여주고 상세한 정보를 제공한다.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1771134" y="617837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82378" y="181223"/>
            <a:ext cx="11664778" cy="6324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유물의 타입과 속성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유물들은 공통 유물과 국가 유물로 구분 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공통 유물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유저간의 거래가 불가능 하다.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국가와 상관 없이 모든 국가 및 문명에서 장착이 가능하다.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 유물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유저와 거래 할 수 있다.(아이템 첨부 메일 or 자원 지원)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국가유물과 동일한 국가의 영주만이 국가 유물 착용 할 수 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 유물은 공통 유물 보다 더욱 좋은 효과를 가진다.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유물은 유물 속성을 가진다.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속성은 공통/국가 유물 모두 동일하게 가진다.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속성의 유물을 동시에 장착 할 수 없다.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도기 / 조각상 / 그림&amp;서적 / 장신구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유물은 시대를 가진다.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자신보다 빠르거나 같은 시대의 유물을 장착 할 수 없다.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유물은 영주의 시대에 따라 복원 가능한 유물을 컨트롤 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자신의 시대보다 빠르거나 같은 유물 등장 X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제작 가능한 유물은 영주의 과학기술에 영향을 받을 수 있다.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771134" y="617837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82378" y="181223"/>
            <a:ext cx="11664778" cy="6324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유물의 효과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유물은 고유의 효과를 가진다.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최소 1개 ~ 5개의 효과를 가진다.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유물은 각각 고유한 효과를 보유 하고 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유물은 등급에 따라 더 높은 효과 수치를 보유 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유물의 효과 수치는 등급별로 최소와 최대값을 가지며 장비를 제작했을 시 랜덤하게 부여 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복원 된 유물은 영주의 선택에 의해 최대 4개까지 장비 할 수 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타입의 유물을 중복적으로 장착 할 수 없다.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연관이 있는 유물을 함께 장착하면 추가 옵션효과가 발동한다.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옵션이 발동하는 조건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동일한 문명(동/서양)의 유물을 장착한 경우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동일한 국가의 유물을 장착한 경우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지정된 유물을 함께 장착한 경우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영주와 관련된 유물을 장착 한 경우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1771134" y="617837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82375" y="123573"/>
            <a:ext cx="11302200" cy="6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유물의 가공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복원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발굴 된 유물을 원래 그 유물이 가졌을 형태로 복원 하는 행위.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유적을 통해 유물을 발굴하고  복원용 재료를 사용하여 유물을 복원한다.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복원 재료는 직물, 목재, 금속, 시약, 광물로 구성한다.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복원 재료들은 다수의 동일 종류의 재료를 합성해 더욱 높은 등급의 재료로 만들 수 있다.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복원 방식 – 국가 유물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복원에는 복원할 특수(국가) 유물 + 복원재료를 필요로 한다.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유물은 복원 하기 위한 고유의 재료의 종류와 수량을 가진다.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복원의 주체가 되는 유물과 복원재료를 모두 충족하면 복원시작이 가능해 진다.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복원 시에는 유물의 종류, 등급에 따라 시간이 소모 된다.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복원 시에 소모되는 시간은 아이템, CROWN을 통해 단축, 즉시완료 등이 가능하다.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복원 방식 – 공통 유물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유적에서 채취한 복원 재료들을 이용하여 유물을 복원 한다.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복원 방식은 국가 유물과 동일 하다.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Shape 104"/>
          <p:cNvGrpSpPr/>
          <p:nvPr/>
        </p:nvGrpSpPr>
        <p:grpSpPr>
          <a:xfrm>
            <a:off x="7800517" y="387662"/>
            <a:ext cx="4128751" cy="2713821"/>
            <a:chOff x="3287655" y="3649362"/>
            <a:chExt cx="5125026" cy="3170721"/>
          </a:xfrm>
        </p:grpSpPr>
        <p:sp>
          <p:nvSpPr>
            <p:cNvPr id="105" name="Shape 105"/>
            <p:cNvSpPr/>
            <p:nvPr/>
          </p:nvSpPr>
          <p:spPr>
            <a:xfrm>
              <a:off x="7423954" y="4700123"/>
              <a:ext cx="840259" cy="863603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5565583" y="4687087"/>
              <a:ext cx="840259" cy="863603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 rot="1524643">
              <a:off x="3762490" y="4144676"/>
              <a:ext cx="1763875" cy="39541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4113650" y="4921182"/>
              <a:ext cx="1308618" cy="39541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 rot="-1457530">
              <a:off x="3948839" y="5603675"/>
              <a:ext cx="1600103" cy="39541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352800" y="3649362"/>
              <a:ext cx="840259" cy="863603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Shape 1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55283" y="3737373"/>
              <a:ext cx="635293" cy="6437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Shape 112"/>
            <p:cNvSpPr/>
            <p:nvPr/>
          </p:nvSpPr>
          <p:spPr>
            <a:xfrm>
              <a:off x="3352800" y="5724814"/>
              <a:ext cx="840259" cy="863603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3" name="Shape 1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93760" y="5836507"/>
              <a:ext cx="681887" cy="6818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Shape 114"/>
            <p:cNvSpPr/>
            <p:nvPr/>
          </p:nvSpPr>
          <p:spPr>
            <a:xfrm>
              <a:off x="3352800" y="4687087"/>
              <a:ext cx="840259" cy="863603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5" name="Shape 1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435480" y="4825519"/>
              <a:ext cx="678169" cy="5594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Shape 116"/>
            <p:cNvPicPr preferRelativeResize="0"/>
            <p:nvPr/>
          </p:nvPicPr>
          <p:blipFill rotWithShape="1">
            <a:blip r:embed="rId6">
              <a:alphaModFix/>
            </a:blip>
            <a:srcRect b="15009" l="10509" r="8898" t="28020"/>
            <a:stretch/>
          </p:blipFill>
          <p:spPr>
            <a:xfrm>
              <a:off x="5550666" y="4661778"/>
              <a:ext cx="836514" cy="8896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Shape 1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307070" y="4729562"/>
              <a:ext cx="1074029" cy="7514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Shape 118"/>
            <p:cNvSpPr/>
            <p:nvPr/>
          </p:nvSpPr>
          <p:spPr>
            <a:xfrm>
              <a:off x="6451375" y="4892526"/>
              <a:ext cx="855695" cy="39541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3287655" y="6543083"/>
              <a:ext cx="8547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복원 재료</a:t>
              </a:r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5455228" y="5501471"/>
              <a:ext cx="1060966" cy="3236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특수 유물</a:t>
              </a: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7351715" y="5480967"/>
              <a:ext cx="1060966" cy="5393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복원된 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국가 유물</a:t>
              </a:r>
            </a:p>
          </p:txBody>
        </p:sp>
      </p:grpSp>
      <p:grpSp>
        <p:nvGrpSpPr>
          <p:cNvPr id="122" name="Shape 122"/>
          <p:cNvGrpSpPr/>
          <p:nvPr/>
        </p:nvGrpSpPr>
        <p:grpSpPr>
          <a:xfrm>
            <a:off x="7800517" y="3895637"/>
            <a:ext cx="2771165" cy="2713821"/>
            <a:chOff x="3287655" y="3649362"/>
            <a:chExt cx="3439852" cy="3170721"/>
          </a:xfrm>
        </p:grpSpPr>
        <p:sp>
          <p:nvSpPr>
            <p:cNvPr id="123" name="Shape 123"/>
            <p:cNvSpPr/>
            <p:nvPr/>
          </p:nvSpPr>
          <p:spPr>
            <a:xfrm>
              <a:off x="5770362" y="4687087"/>
              <a:ext cx="840259" cy="863603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 rot="1524643">
              <a:off x="3762490" y="4144676"/>
              <a:ext cx="1763875" cy="39541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4113650" y="4921182"/>
              <a:ext cx="1308618" cy="39541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1457530">
              <a:off x="3948839" y="5603675"/>
              <a:ext cx="1600103" cy="39541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3352800" y="3649362"/>
              <a:ext cx="840259" cy="863603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8" name="Shape 1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55283" y="3737373"/>
              <a:ext cx="635293" cy="6437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Shape 129"/>
            <p:cNvSpPr/>
            <p:nvPr/>
          </p:nvSpPr>
          <p:spPr>
            <a:xfrm>
              <a:off x="3352800" y="5724814"/>
              <a:ext cx="840259" cy="863603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0" name="Shape 1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93760" y="5836507"/>
              <a:ext cx="681887" cy="6818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Shape 131"/>
            <p:cNvSpPr/>
            <p:nvPr/>
          </p:nvSpPr>
          <p:spPr>
            <a:xfrm>
              <a:off x="3352800" y="4687087"/>
              <a:ext cx="840259" cy="863603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2" name="Shape 1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435480" y="4825519"/>
              <a:ext cx="678169" cy="5594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Shape 13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653478" y="4716526"/>
              <a:ext cx="1074029" cy="7514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Shape 134"/>
            <p:cNvSpPr txBox="1"/>
            <p:nvPr/>
          </p:nvSpPr>
          <p:spPr>
            <a:xfrm>
              <a:off x="3287655" y="6543083"/>
              <a:ext cx="8547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복원 재료</a:t>
              </a: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5648264" y="5516603"/>
              <a:ext cx="1060966" cy="3236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공통 유물</a:t>
              </a:r>
            </a:p>
          </p:txBody>
        </p:sp>
      </p:grpSp>
      <p:sp>
        <p:nvSpPr>
          <p:cNvPr id="136" name="Shape 136"/>
          <p:cNvSpPr txBox="1"/>
          <p:nvPr/>
        </p:nvSpPr>
        <p:spPr>
          <a:xfrm>
            <a:off x="9482645" y="2673805"/>
            <a:ext cx="1733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 유물 복원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9169206" y="6003867"/>
            <a:ext cx="1733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공통 유물 복원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1771134" y="617837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82378" y="82367"/>
            <a:ext cx="11664778" cy="480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유물의 등급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등급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유물과 복원 재료는 고유의 등급을 가진다.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등급이 높을 수록 더욱 높은 효과수치를 가진다.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등급이 높은 유물을 만들기 위해서는 더 많은 재화와 시간을 소모한다.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유물의 등급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유물의 등급은 복원 시 소모된 재료들의 등급에 의해 확률적으로 결정 된다.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복원이 완료된 유물의 등급은 변경 할 수 없다(추후 논의)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유물의 등급 결정 공식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[100/(복원 재료 총 수)] * (동일한 등급재료 개수)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복원 재료의 등급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복원 재료는 각각 등급을 가진다.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복원 재료별 등급은 복원재료 icon의 배경색으로 표기 한다.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복원 재료의 등급은 총 6단계를 기본으로 한다(추후 업데이트 가능)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복원 재료의 등급이 높으면 복원된 유물의 등급이 상승할 확률이 증가한다.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복원 재료의 등급 상승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등급의 복원재료 4개를 합성하여 한 단계 위의 재료를 생성 한다.</a:t>
            </a:r>
          </a:p>
        </p:txBody>
      </p:sp>
      <p:grpSp>
        <p:nvGrpSpPr>
          <p:cNvPr id="144" name="Shape 144"/>
          <p:cNvGrpSpPr/>
          <p:nvPr/>
        </p:nvGrpSpPr>
        <p:grpSpPr>
          <a:xfrm>
            <a:off x="1080305" y="4972349"/>
            <a:ext cx="3632501" cy="1646750"/>
            <a:chOff x="1080305" y="5211249"/>
            <a:chExt cx="3632501" cy="1646750"/>
          </a:xfrm>
        </p:grpSpPr>
        <p:grpSp>
          <p:nvGrpSpPr>
            <p:cNvPr id="145" name="Shape 145"/>
            <p:cNvGrpSpPr/>
            <p:nvPr/>
          </p:nvGrpSpPr>
          <p:grpSpPr>
            <a:xfrm>
              <a:off x="1080305" y="6117483"/>
              <a:ext cx="875560" cy="740516"/>
              <a:chOff x="6663235" y="5549217"/>
              <a:chExt cx="875560" cy="740516"/>
            </a:xfrm>
          </p:grpSpPr>
          <p:sp>
            <p:nvSpPr>
              <p:cNvPr id="146" name="Shape 146"/>
              <p:cNvSpPr/>
              <p:nvPr/>
            </p:nvSpPr>
            <p:spPr>
              <a:xfrm>
                <a:off x="6753802" y="5549217"/>
                <a:ext cx="694429" cy="713722"/>
              </a:xfrm>
              <a:prstGeom prst="rect">
                <a:avLst/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7" name="Shape 14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884060" y="5664312"/>
                <a:ext cx="433914" cy="43966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8" name="Shape 148"/>
              <p:cNvSpPr txBox="1"/>
              <p:nvPr/>
            </p:nvSpPr>
            <p:spPr>
              <a:xfrm>
                <a:off x="6663235" y="6028123"/>
                <a:ext cx="875560" cy="2616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1단계 광물</a:t>
                </a:r>
              </a:p>
            </p:txBody>
          </p:sp>
        </p:grpSp>
        <p:grpSp>
          <p:nvGrpSpPr>
            <p:cNvPr id="149" name="Shape 149"/>
            <p:cNvGrpSpPr/>
            <p:nvPr/>
          </p:nvGrpSpPr>
          <p:grpSpPr>
            <a:xfrm>
              <a:off x="1080305" y="5211249"/>
              <a:ext cx="875560" cy="713722"/>
              <a:chOff x="6663235" y="3559546"/>
              <a:chExt cx="875560" cy="713722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6753802" y="3559546"/>
                <a:ext cx="694429" cy="713722"/>
              </a:xfrm>
              <a:prstGeom prst="rect">
                <a:avLst/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1" name="Shape 15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884060" y="3674642"/>
                <a:ext cx="433914" cy="43966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2" name="Shape 152"/>
              <p:cNvSpPr txBox="1"/>
              <p:nvPr/>
            </p:nvSpPr>
            <p:spPr>
              <a:xfrm>
                <a:off x="6663235" y="4011658"/>
                <a:ext cx="875560" cy="2616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1단계 광물</a:t>
                </a:r>
              </a:p>
            </p:txBody>
          </p:sp>
        </p:grpSp>
        <p:grpSp>
          <p:nvGrpSpPr>
            <p:cNvPr id="153" name="Shape 153"/>
            <p:cNvGrpSpPr/>
            <p:nvPr/>
          </p:nvGrpSpPr>
          <p:grpSpPr>
            <a:xfrm>
              <a:off x="1930114" y="6119778"/>
              <a:ext cx="875560" cy="713722"/>
              <a:chOff x="8733706" y="5549217"/>
              <a:chExt cx="875560" cy="713722"/>
            </a:xfrm>
          </p:grpSpPr>
          <p:sp>
            <p:nvSpPr>
              <p:cNvPr id="154" name="Shape 154"/>
              <p:cNvSpPr/>
              <p:nvPr/>
            </p:nvSpPr>
            <p:spPr>
              <a:xfrm>
                <a:off x="8805022" y="5549217"/>
                <a:ext cx="694429" cy="713722"/>
              </a:xfrm>
              <a:prstGeom prst="rect">
                <a:avLst/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5" name="Shape 15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935281" y="5664312"/>
                <a:ext cx="433914" cy="43966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6" name="Shape 156"/>
              <p:cNvSpPr txBox="1"/>
              <p:nvPr/>
            </p:nvSpPr>
            <p:spPr>
              <a:xfrm>
                <a:off x="8733706" y="6001330"/>
                <a:ext cx="875560" cy="2616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1단계 광물</a:t>
                </a:r>
              </a:p>
            </p:txBody>
          </p:sp>
        </p:grpSp>
        <p:grpSp>
          <p:nvGrpSpPr>
            <p:cNvPr id="157" name="Shape 157"/>
            <p:cNvGrpSpPr/>
            <p:nvPr/>
          </p:nvGrpSpPr>
          <p:grpSpPr>
            <a:xfrm>
              <a:off x="1921288" y="5213545"/>
              <a:ext cx="875560" cy="716524"/>
              <a:chOff x="8714457" y="3559546"/>
              <a:chExt cx="875560" cy="716524"/>
            </a:xfrm>
          </p:grpSpPr>
          <p:sp>
            <p:nvSpPr>
              <p:cNvPr id="158" name="Shape 158"/>
              <p:cNvSpPr/>
              <p:nvPr/>
            </p:nvSpPr>
            <p:spPr>
              <a:xfrm>
                <a:off x="8805022" y="3559546"/>
                <a:ext cx="694429" cy="713722"/>
              </a:xfrm>
              <a:prstGeom prst="rect">
                <a:avLst/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9" name="Shape 15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935281" y="3674642"/>
                <a:ext cx="433914" cy="43966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0" name="Shape 160"/>
              <p:cNvSpPr txBox="1"/>
              <p:nvPr/>
            </p:nvSpPr>
            <p:spPr>
              <a:xfrm>
                <a:off x="8714457" y="4014460"/>
                <a:ext cx="875560" cy="2616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1단계 광물</a:t>
                </a:r>
              </a:p>
            </p:txBody>
          </p:sp>
        </p:grpSp>
        <p:grpSp>
          <p:nvGrpSpPr>
            <p:cNvPr id="161" name="Shape 161"/>
            <p:cNvGrpSpPr/>
            <p:nvPr/>
          </p:nvGrpSpPr>
          <p:grpSpPr>
            <a:xfrm>
              <a:off x="3837245" y="5543510"/>
              <a:ext cx="875560" cy="884778"/>
              <a:chOff x="7692964" y="4485735"/>
              <a:chExt cx="875560" cy="884778"/>
            </a:xfrm>
          </p:grpSpPr>
          <p:sp>
            <p:nvSpPr>
              <p:cNvPr id="162" name="Shape 162"/>
              <p:cNvSpPr/>
              <p:nvPr/>
            </p:nvSpPr>
            <p:spPr>
              <a:xfrm>
                <a:off x="7710615" y="4485735"/>
                <a:ext cx="840259" cy="863603"/>
              </a:xfrm>
              <a:prstGeom prst="rect">
                <a:avLst/>
              </a:prstGeom>
              <a:solidFill>
                <a:srgbClr val="FFD966"/>
              </a:solidFill>
              <a:ln cap="flat" cmpd="sng" w="12700">
                <a:solidFill>
                  <a:srgbClr val="787878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3" name="Shape 16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813100" y="4573746"/>
                <a:ext cx="635293" cy="6437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4" name="Shape 164"/>
              <p:cNvSpPr txBox="1"/>
              <p:nvPr/>
            </p:nvSpPr>
            <p:spPr>
              <a:xfrm>
                <a:off x="7692964" y="5108903"/>
                <a:ext cx="875560" cy="2616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2단계 광물</a:t>
                </a:r>
              </a:p>
            </p:txBody>
          </p:sp>
        </p:grpSp>
        <p:sp>
          <p:nvSpPr>
            <p:cNvPr id="165" name="Shape 165"/>
            <p:cNvSpPr/>
            <p:nvPr/>
          </p:nvSpPr>
          <p:spPr>
            <a:xfrm>
              <a:off x="2904555" y="5607562"/>
              <a:ext cx="706347" cy="81943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Shape 166"/>
          <p:cNvGrpSpPr/>
          <p:nvPr/>
        </p:nvGrpSpPr>
        <p:grpSpPr>
          <a:xfrm>
            <a:off x="6217568" y="313033"/>
            <a:ext cx="4656452" cy="2366359"/>
            <a:chOff x="3326085" y="3649362"/>
            <a:chExt cx="5334432" cy="3083231"/>
          </a:xfrm>
        </p:grpSpPr>
        <p:sp>
          <p:nvSpPr>
            <p:cNvPr id="167" name="Shape 167"/>
            <p:cNvSpPr/>
            <p:nvPr/>
          </p:nvSpPr>
          <p:spPr>
            <a:xfrm>
              <a:off x="7423954" y="4700123"/>
              <a:ext cx="840259" cy="863603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5565583" y="4687087"/>
              <a:ext cx="840259" cy="863603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 rot="1524643">
              <a:off x="3762490" y="4144676"/>
              <a:ext cx="1763875" cy="39541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4113650" y="4921182"/>
              <a:ext cx="1308618" cy="39541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 rot="-1457530">
              <a:off x="3948839" y="5603675"/>
              <a:ext cx="1600103" cy="39541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3352800" y="3649362"/>
              <a:ext cx="840259" cy="863603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Shape 17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455283" y="3737373"/>
              <a:ext cx="635293" cy="6437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Shape 174"/>
            <p:cNvSpPr/>
            <p:nvPr/>
          </p:nvSpPr>
          <p:spPr>
            <a:xfrm>
              <a:off x="3352800" y="5724814"/>
              <a:ext cx="840259" cy="86360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Shape 17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32992" y="5785123"/>
              <a:ext cx="619898" cy="6198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Shape 176"/>
            <p:cNvSpPr/>
            <p:nvPr/>
          </p:nvSpPr>
          <p:spPr>
            <a:xfrm>
              <a:off x="3352800" y="4687087"/>
              <a:ext cx="840259" cy="86360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Shape 17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435480" y="4825519"/>
              <a:ext cx="678169" cy="5594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Shape 178"/>
            <p:cNvPicPr preferRelativeResize="0"/>
            <p:nvPr/>
          </p:nvPicPr>
          <p:blipFill rotWithShape="1">
            <a:blip r:embed="rId8">
              <a:alphaModFix/>
            </a:blip>
            <a:srcRect b="15009" l="10509" r="8898" t="28020"/>
            <a:stretch/>
          </p:blipFill>
          <p:spPr>
            <a:xfrm>
              <a:off x="5550666" y="4661778"/>
              <a:ext cx="836514" cy="8896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Shape 17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307070" y="4729562"/>
              <a:ext cx="1074029" cy="7514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Shape 180"/>
            <p:cNvSpPr/>
            <p:nvPr/>
          </p:nvSpPr>
          <p:spPr>
            <a:xfrm>
              <a:off x="6451375" y="4892526"/>
              <a:ext cx="855695" cy="39541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 txBox="1"/>
            <p:nvPr/>
          </p:nvSpPr>
          <p:spPr>
            <a:xfrm>
              <a:off x="3326085" y="6340937"/>
              <a:ext cx="859803" cy="300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2단계 재료</a:t>
              </a:r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5520498" y="5546573"/>
              <a:ext cx="1003042" cy="3408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1단계 유물</a:t>
              </a:r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7339778" y="5559625"/>
              <a:ext cx="1320740" cy="1172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복원된 유물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1단계 확률 25%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2단계 확률 25%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3단계 확률 25%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4단계 확률 25%</a:t>
              </a:r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3333466" y="5290094"/>
              <a:ext cx="859803" cy="300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3단계 재료</a:t>
              </a:r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3333464" y="4278817"/>
              <a:ext cx="859803" cy="300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4단계 재료</a:t>
              </a:r>
            </a:p>
          </p:txBody>
        </p:sp>
      </p:grpSp>
      <p:grpSp>
        <p:nvGrpSpPr>
          <p:cNvPr id="186" name="Shape 186"/>
          <p:cNvGrpSpPr/>
          <p:nvPr/>
        </p:nvGrpSpPr>
        <p:grpSpPr>
          <a:xfrm>
            <a:off x="6196287" y="3059660"/>
            <a:ext cx="4656452" cy="2366359"/>
            <a:chOff x="3326085" y="3649362"/>
            <a:chExt cx="5334432" cy="3083231"/>
          </a:xfrm>
        </p:grpSpPr>
        <p:sp>
          <p:nvSpPr>
            <p:cNvPr id="187" name="Shape 187"/>
            <p:cNvSpPr/>
            <p:nvPr/>
          </p:nvSpPr>
          <p:spPr>
            <a:xfrm>
              <a:off x="7423954" y="4700123"/>
              <a:ext cx="840259" cy="863603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5565583" y="4687087"/>
              <a:ext cx="840259" cy="863603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 rot="1524643">
              <a:off x="3762490" y="4144676"/>
              <a:ext cx="1763875" cy="39541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4113650" y="4921182"/>
              <a:ext cx="1308618" cy="39541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 rot="-1457530">
              <a:off x="3948839" y="5603675"/>
              <a:ext cx="1600103" cy="39541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3352800" y="3649362"/>
              <a:ext cx="840259" cy="863603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3" name="Shape 19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455283" y="3737373"/>
              <a:ext cx="635293" cy="6437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Shape 194"/>
            <p:cNvSpPr/>
            <p:nvPr/>
          </p:nvSpPr>
          <p:spPr>
            <a:xfrm>
              <a:off x="3352800" y="5724814"/>
              <a:ext cx="840259" cy="86360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5" name="Shape 19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32992" y="5785123"/>
              <a:ext cx="619898" cy="6198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Shape 196"/>
            <p:cNvSpPr/>
            <p:nvPr/>
          </p:nvSpPr>
          <p:spPr>
            <a:xfrm>
              <a:off x="3352800" y="4687087"/>
              <a:ext cx="840259" cy="863603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7" name="Shape 19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435480" y="4825519"/>
              <a:ext cx="678169" cy="5594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Shape 198"/>
            <p:cNvPicPr preferRelativeResize="0"/>
            <p:nvPr/>
          </p:nvPicPr>
          <p:blipFill rotWithShape="1">
            <a:blip r:embed="rId8">
              <a:alphaModFix/>
            </a:blip>
            <a:srcRect b="15009" l="10509" r="8898" t="28020"/>
            <a:stretch/>
          </p:blipFill>
          <p:spPr>
            <a:xfrm>
              <a:off x="5550666" y="4661778"/>
              <a:ext cx="836514" cy="8896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Shape 19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307070" y="4729562"/>
              <a:ext cx="1074029" cy="7514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Shape 200"/>
            <p:cNvSpPr/>
            <p:nvPr/>
          </p:nvSpPr>
          <p:spPr>
            <a:xfrm>
              <a:off x="6451375" y="4892526"/>
              <a:ext cx="855695" cy="39541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3326085" y="6340937"/>
              <a:ext cx="859803" cy="300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2단계 재료</a:t>
              </a:r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5520498" y="5546573"/>
              <a:ext cx="1003042" cy="3408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1단계 유물</a:t>
              </a:r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7339778" y="5559625"/>
              <a:ext cx="1320740" cy="1172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복원된 유물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1단계 확률 75%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2단계 확률 25%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3단계 확률 0%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4단계 확률 0%</a:t>
              </a:r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3333466" y="5290094"/>
              <a:ext cx="859803" cy="300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1단계 재료</a:t>
              </a: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3333464" y="4278817"/>
              <a:ext cx="859803" cy="300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1단계 재료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1771134" y="617837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2378" y="181223"/>
            <a:ext cx="11664778" cy="6601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유물의 가공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복원 재료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직물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천과 같은 재질의 복원 재료로 의복과 같은 형태의 유물을 복원하는데 필수적으로 소모되는 재료이다.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직물은 천과 가죽 2종류의 형태로 나뉜다.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목재는 조형물 형태의 유물을 복원하는데 소모되는 재료이다.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다양한 유물 복원에 공통적으로 사용 되기도 한다.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목재는 1종류를 가진다.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금속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조형물 및 무구형태의 유물을 복원 하는데 소모되는 재료이다.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금속은 일반금속과 합금 2종류의 형태로 나뉜다.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시약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시약은 모든 유물 복원에 공통적으로 사용 되는 복원 재료이다.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시약은 접합제, 염료 2종류로 나뉜다.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광물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광물은 장신구 및 다양한 유물을 복원 하는데 소모되는 재료이다.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광물은 보석, 점토, 석재 3종류로 나뉜다.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1771134" y="617837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82378" y="181223"/>
            <a:ext cx="11664778" cy="3657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시대별 총 유물 리소스 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 유물 : 8*4*4 = 128개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유물 : 10*4*4 = 160개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유물 : 8*4 = 32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 유물 리소스 수 =320개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1명의 유저가 시대별 유물 제작 가능 개수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 유물 </a:t>
            </a:r>
            <a:r>
              <a:rPr b="1" lang="ko-KR" sz="1200">
                <a:solidFill>
                  <a:schemeClr val="dk1"/>
                </a:solidFill>
              </a:rPr>
              <a:t>1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 * 4종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유물 10개 * 4종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유물 1개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 4</a:t>
            </a:r>
            <a:r>
              <a:rPr b="1" lang="ko-KR" sz="1200">
                <a:solidFill>
                  <a:schemeClr val="dk1"/>
                </a:solidFill>
              </a:rPr>
              <a:t>5</a:t>
            </a: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3501082" y="0"/>
            <a:ext cx="2664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1771134" y="617837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74928" y="143949"/>
            <a:ext cx="11664900" cy="3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유물의 등급 별 명칭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조각 난 OOO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훼손 된 OOO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불완전한 OOO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형태를 가진 OOO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형태를 유지한 OOO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보전 된 OOO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