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jp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08.png"/><Relationship Id="rId5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유적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실패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부대 부족 알림 팝업</a:t>
            </a:r>
          </a:p>
        </p:txBody>
      </p:sp>
      <p:grpSp>
        <p:nvGrpSpPr>
          <p:cNvPr id="229" name="Shape 229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Shape 234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236" name="Shape 236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Shape 237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9" name="Shape 239"/>
          <p:cNvSpPr/>
          <p:nvPr/>
        </p:nvSpPr>
        <p:spPr>
          <a:xfrm>
            <a:off x="5187819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240" name="Shape 240"/>
          <p:cNvSpPr/>
          <p:nvPr/>
        </p:nvSpPr>
        <p:spPr>
          <a:xfrm>
            <a:off x="6167533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241" name="Shape 241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44" name="Shape 244"/>
          <p:cNvCxnSpPr>
            <a:stCxn id="243" idx="1"/>
            <a:endCxn id="240" idx="2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정보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46" name="Shape 246"/>
          <p:cNvCxnSpPr>
            <a:stCxn id="245" idx="3"/>
            <a:endCxn id="239" idx="2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013629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부대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시 자동으로 선택됨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후 복귀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이동과 동일하게 작동한다.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55" name="Shape 255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258" name="Shape 258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Shape 2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Shape 2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Shape 263"/>
          <p:cNvSpPr/>
          <p:nvPr/>
        </p:nvSpPr>
        <p:spPr>
          <a:xfrm>
            <a:off x="5957369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709966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265" name="Shape 265"/>
          <p:cNvSpPr/>
          <p:nvPr/>
        </p:nvSpPr>
        <p:spPr>
          <a:xfrm>
            <a:off x="5561010" y="3126726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66" name="Shape 266"/>
          <p:cNvSpPr/>
          <p:nvPr/>
        </p:nvSpPr>
        <p:spPr>
          <a:xfrm>
            <a:off x="6759072" y="3092075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268" name="Shape 268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1" name="Shape 271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272" name="Shape 272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273" name="Shape 27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74" name="Shape 274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7770525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276" name="Shape 276"/>
          <p:cNvCxnSpPr>
            <a:stCxn id="275" idx="1"/>
            <a:endCxn id="266" idx="6"/>
          </p:cNvCxnSpPr>
          <p:nvPr/>
        </p:nvCxnSpPr>
        <p:spPr>
          <a:xfrm rot="10800000">
            <a:off x="7228425" y="3326572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" name="Shape 277"/>
          <p:cNvSpPr/>
          <p:nvPr/>
        </p:nvSpPr>
        <p:spPr>
          <a:xfrm>
            <a:off x="3592896" y="2865909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278" name="Shape 278"/>
          <p:cNvCxnSpPr>
            <a:stCxn id="277" idx="3"/>
            <a:endCxn id="265" idx="2"/>
          </p:cNvCxnSpPr>
          <p:nvPr/>
        </p:nvCxnSpPr>
        <p:spPr>
          <a:xfrm>
            <a:off x="4899182" y="3099175"/>
            <a:ext cx="661800" cy="262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5695196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280" name="Shape 280"/>
          <p:cNvCxnSpPr>
            <a:stCxn id="279" idx="0"/>
            <a:endCxn id="264" idx="2"/>
          </p:cNvCxnSpPr>
          <p:nvPr/>
        </p:nvCxnSpPr>
        <p:spPr>
          <a:xfrm rot="10800000">
            <a:off x="6412453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" name="Shape 281"/>
          <p:cNvSpPr/>
          <p:nvPr/>
        </p:nvSpPr>
        <p:spPr>
          <a:xfrm>
            <a:off x="8292922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282" name="Shape 282"/>
          <p:cNvCxnSpPr>
            <a:stCxn id="281" idx="1"/>
          </p:cNvCxnSpPr>
          <p:nvPr/>
        </p:nvCxnSpPr>
        <p:spPr>
          <a:xfrm rot="10800000">
            <a:off x="7638022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3" name="Shape 283"/>
          <p:cNvSpPr/>
          <p:nvPr/>
        </p:nvSpPr>
        <p:spPr>
          <a:xfrm>
            <a:off x="5512208" y="60015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284" name="Shape 284"/>
          <p:cNvCxnSpPr>
            <a:stCxn id="283" idx="1"/>
          </p:cNvCxnSpPr>
          <p:nvPr/>
        </p:nvCxnSpPr>
        <p:spPr>
          <a:xfrm flipH="1">
            <a:off x="5035808" y="833417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85" name="Shape 285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아이템 사용 선택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298" name="Shape 298"/>
          <p:cNvGrpSpPr/>
          <p:nvPr/>
        </p:nvGrpSpPr>
        <p:grpSpPr>
          <a:xfrm>
            <a:off x="1396567" y="2436178"/>
            <a:ext cx="1627239" cy="1339413"/>
            <a:chOff x="5753466" y="3035249"/>
            <a:chExt cx="1627239" cy="1339413"/>
          </a:xfrm>
        </p:grpSpPr>
        <p:grpSp>
          <p:nvGrpSpPr>
            <p:cNvPr id="299" name="Shape 299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300" name="Shape 3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Shape 3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Shape 30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Shape 3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4" name="Shape 304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소환Icon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851073" y="2699355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10568" y="269090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310" name="Shape 310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312" name="Shape 312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315" name="Shape 315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320" name="Shape 320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321" name="Shape 321"/>
          <p:cNvCxnSpPr>
            <a:stCxn id="320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23" name="Shape 323"/>
          <p:cNvCxnSpPr>
            <a:stCxn id="322" idx="0"/>
            <a:endCxn id="319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325" name="Shape 325"/>
          <p:cNvCxnSpPr>
            <a:stCxn id="324" idx="0"/>
            <a:endCxn id="317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" name="Shape 326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327" name="Shape 327"/>
          <p:cNvCxnSpPr>
            <a:stCxn id="326" idx="0"/>
            <a:endCxn id="318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8" name="Shape 328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329" name="Shape 329"/>
          <p:cNvCxnSpPr>
            <a:stCxn id="328" idx="3"/>
            <a:endCxn id="313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선택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338" name="Shape 338"/>
          <p:cNvGrpSpPr/>
          <p:nvPr/>
        </p:nvGrpSpPr>
        <p:grpSpPr>
          <a:xfrm>
            <a:off x="1396567" y="2436178"/>
            <a:ext cx="1627239" cy="1339413"/>
            <a:chOff x="5753466" y="3035249"/>
            <a:chExt cx="1627239" cy="1339413"/>
          </a:xfrm>
        </p:grpSpPr>
        <p:grpSp>
          <p:nvGrpSpPr>
            <p:cNvPr id="339" name="Shape 339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340" name="Shape 3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Shape 3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Shape 3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Shape 3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4" name="Shape 344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소환Icon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348" name="Shape 348"/>
          <p:cNvSpPr/>
          <p:nvPr/>
        </p:nvSpPr>
        <p:spPr>
          <a:xfrm flipH="1">
            <a:off x="2968408" y="2711148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426292" y="26860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350" name="Shape 350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352" name="Shape 352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54" name="Shape 354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355" name="Shape 355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탐사 중 UI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Shape 367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368" name="Shape 368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Shape 370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Shape 37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7985032" y="229361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부대가 탐색 중인 유적을 터치하면 액션바 없이 곧장 탐색 ui가 출력 된다.</a:t>
            </a:r>
          </a:p>
        </p:txBody>
      </p:sp>
      <p:cxnSp>
        <p:nvCxnSpPr>
          <p:cNvPr id="374" name="Shape 374"/>
          <p:cNvCxnSpPr>
            <a:stCxn id="373" idx="1"/>
          </p:cNvCxnSpPr>
          <p:nvPr/>
        </p:nvCxnSpPr>
        <p:spPr>
          <a:xfrm flipH="1">
            <a:off x="6873232" y="2526879"/>
            <a:ext cx="1111800" cy="573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5" name="Shape 375"/>
          <p:cNvSpPr/>
          <p:nvPr/>
        </p:nvSpPr>
        <p:spPr>
          <a:xfrm>
            <a:off x="5275366" y="3069166"/>
            <a:ext cx="1597733" cy="5988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0348" y="2533322"/>
            <a:ext cx="1702751" cy="113472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5768432" y="1899410"/>
            <a:ext cx="593407" cy="615916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70494" y="120000"/>
                  <a:pt x="60000" y="120000"/>
                </a:cubicBezTo>
                <a:cubicBezTo>
                  <a:pt x="49505" y="120000"/>
                  <a:pt x="0" y="93137"/>
                  <a:pt x="0" y="6000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7985032" y="1506491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부대가 탐사 중인 유적에는 상단에 표시 한다.</a:t>
            </a:r>
          </a:p>
        </p:txBody>
      </p:sp>
      <p:cxnSp>
        <p:nvCxnSpPr>
          <p:cNvPr id="379" name="Shape 379"/>
          <p:cNvCxnSpPr>
            <a:stCxn id="378" idx="1"/>
            <a:endCxn id="377" idx="2"/>
          </p:cNvCxnSpPr>
          <p:nvPr/>
        </p:nvCxnSpPr>
        <p:spPr>
          <a:xfrm flipH="1">
            <a:off x="6361732" y="1739757"/>
            <a:ext cx="1623300" cy="467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Shape 38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388" name="Shape 388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 탐사</a:t>
            </a:r>
          </a:p>
        </p:txBody>
      </p:sp>
      <p:sp>
        <p:nvSpPr>
          <p:cNvPr id="390" name="Shape 390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92" name="Shape 392"/>
          <p:cNvSpPr/>
          <p:nvPr/>
        </p:nvSpPr>
        <p:spPr>
          <a:xfrm>
            <a:off x="4516576" y="994520"/>
            <a:ext cx="3152020" cy="1887854"/>
          </a:xfrm>
          <a:prstGeom prst="roundRect">
            <a:avLst>
              <a:gd fmla="val 4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16576" y="3376421"/>
            <a:ext cx="3152020" cy="2634496"/>
          </a:xfrm>
          <a:prstGeom prst="roundRect">
            <a:avLst>
              <a:gd fmla="val 4667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548633" y="6161087"/>
            <a:ext cx="1119963" cy="334095"/>
          </a:xfrm>
          <a:prstGeom prst="roundRect">
            <a:avLst>
              <a:gd fmla="val 4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하기</a:t>
            </a:r>
          </a:p>
        </p:txBody>
      </p:sp>
      <p:sp>
        <p:nvSpPr>
          <p:cNvPr id="395" name="Shape 395"/>
          <p:cNvSpPr/>
          <p:nvPr/>
        </p:nvSpPr>
        <p:spPr>
          <a:xfrm>
            <a:off x="4516576" y="2942802"/>
            <a:ext cx="3152020" cy="373191"/>
          </a:xfrm>
          <a:prstGeom prst="roundRect">
            <a:avLst>
              <a:gd fmla="val 4667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4491196" y="2921031"/>
            <a:ext cx="3344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탐험 시간 - 08 : 00 : 00 </a:t>
            </a:r>
          </a:p>
        </p:txBody>
      </p:sp>
      <p:sp>
        <p:nvSpPr>
          <p:cNvPr id="397" name="Shape 397"/>
          <p:cNvSpPr/>
          <p:nvPr/>
        </p:nvSpPr>
        <p:spPr>
          <a:xfrm>
            <a:off x="4572560" y="3598794"/>
            <a:ext cx="3040052" cy="2345444"/>
          </a:xfrm>
          <a:prstGeom prst="roundRect">
            <a:avLst>
              <a:gd fmla="val 871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5491948" y="3436635"/>
            <a:ext cx="1083531" cy="324445"/>
          </a:xfrm>
          <a:prstGeom prst="rect">
            <a:avLst/>
          </a:prstGeom>
          <a:solidFill>
            <a:srgbClr val="FFCC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5522133" y="3422542"/>
            <a:ext cx="10775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기록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16576" y="3759171"/>
            <a:ext cx="309603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995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위대한 문명유물 발견!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[ Crown 999999획득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996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유적의 수호자 퇴치!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[ 경험치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997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Lucky! 희귀 유물 발견!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 철광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998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보물 상자 발견!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[ 목재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999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 …</a:t>
            </a:r>
          </a:p>
        </p:txBody>
      </p:sp>
      <p:sp>
        <p:nvSpPr>
          <p:cNvPr id="401" name="Shape 401"/>
          <p:cNvSpPr/>
          <p:nvPr/>
        </p:nvSpPr>
        <p:spPr>
          <a:xfrm>
            <a:off x="4682160" y="2527676"/>
            <a:ext cx="2856064" cy="28916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4697041" y="2534248"/>
            <a:ext cx="1211250" cy="276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5084155" y="2541451"/>
            <a:ext cx="210185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999단계 진행 중 ( 38% )</a:t>
            </a:r>
          </a:p>
        </p:txBody>
      </p:sp>
      <p:sp>
        <p:nvSpPr>
          <p:cNvPr id="404" name="Shape 404"/>
          <p:cNvSpPr/>
          <p:nvPr/>
        </p:nvSpPr>
        <p:spPr>
          <a:xfrm>
            <a:off x="5669373" y="1566383"/>
            <a:ext cx="728683" cy="71584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82117" l="-157489" r="-175055" t="-81602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577842" y="1054586"/>
            <a:ext cx="728683" cy="71584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155106" l="-6401" r="-326124" t="-8613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790057" y="1172223"/>
            <a:ext cx="728683" cy="71584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139465" l="-311142" r="-21402" t="-24254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 rot="-8627247">
            <a:off x="5153205" y="1698443"/>
            <a:ext cx="514211" cy="2040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 rot="501329">
            <a:off x="5344109" y="1184859"/>
            <a:ext cx="1532167" cy="2216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 rot="9279793">
            <a:off x="6409914" y="1840296"/>
            <a:ext cx="609628" cy="201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8294615" y="1968001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던전 일러스트를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 단계 10단계 마다 유적 배경 이미지가 변경한다.(가능하다면…)</a:t>
            </a:r>
          </a:p>
        </p:txBody>
      </p:sp>
      <p:cxnSp>
        <p:nvCxnSpPr>
          <p:cNvPr id="411" name="Shape 411"/>
          <p:cNvCxnSpPr>
            <a:stCxn id="410" idx="1"/>
          </p:cNvCxnSpPr>
          <p:nvPr/>
        </p:nvCxnSpPr>
        <p:spPr>
          <a:xfrm rot="10800000">
            <a:off x="7240115" y="2139467"/>
            <a:ext cx="1054500" cy="6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8266414" y="1054587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어두운 유적 내부를 불을 밝혀서 둘러보는 느낌을 준다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일정영역이 움직이며 던전 일러스트의 부분부분을 밝혀준다.</a:t>
            </a:r>
          </a:p>
        </p:txBody>
      </p:sp>
      <p:cxnSp>
        <p:nvCxnSpPr>
          <p:cNvPr id="413" name="Shape 413"/>
          <p:cNvCxnSpPr>
            <a:stCxn id="412" idx="1"/>
            <a:endCxn id="406" idx="6"/>
          </p:cNvCxnSpPr>
          <p:nvPr/>
        </p:nvCxnSpPr>
        <p:spPr>
          <a:xfrm flipH="1">
            <a:off x="7518814" y="1384679"/>
            <a:ext cx="747600" cy="145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4" name="Shape 414"/>
          <p:cNvSpPr/>
          <p:nvPr/>
        </p:nvSpPr>
        <p:spPr>
          <a:xfrm>
            <a:off x="793243" y="2260282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단계의 탐사 진행 율을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단계가 다 완료되면 다음 단계의 탐사 진행을 0%에서부터 시작한다.</a:t>
            </a:r>
          </a:p>
        </p:txBody>
      </p:sp>
      <p:cxnSp>
        <p:nvCxnSpPr>
          <p:cNvPr id="415" name="Shape 415"/>
          <p:cNvCxnSpPr>
            <a:stCxn id="414" idx="3"/>
            <a:endCxn id="402" idx="1"/>
          </p:cNvCxnSpPr>
          <p:nvPr/>
        </p:nvCxnSpPr>
        <p:spPr>
          <a:xfrm>
            <a:off x="4113519" y="2590374"/>
            <a:ext cx="583500" cy="8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6" name="Shape 416"/>
          <p:cNvSpPr/>
          <p:nvPr/>
        </p:nvSpPr>
        <p:spPr>
          <a:xfrm>
            <a:off x="8294615" y="2678899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영주가 선택한 전체 탐사 시간을 표기한다.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0을 향해 카운트 한다.</a:t>
            </a:r>
          </a:p>
        </p:txBody>
      </p:sp>
      <p:cxnSp>
        <p:nvCxnSpPr>
          <p:cNvPr id="417" name="Shape 417"/>
          <p:cNvCxnSpPr>
            <a:stCxn id="416" idx="1"/>
          </p:cNvCxnSpPr>
          <p:nvPr/>
        </p:nvCxnSpPr>
        <p:spPr>
          <a:xfrm flipH="1">
            <a:off x="7643015" y="3008991"/>
            <a:ext cx="651600" cy="85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793243" y="4404048"/>
            <a:ext cx="3320275" cy="9582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 단계별 획득한 자원과 간략한 설명을 텍스트로 표기한다.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상하 스크롤을 통해 앞단계의 탐사단계의 결과를 볼 수 있다. </a:t>
            </a:r>
          </a:p>
        </p:txBody>
      </p:sp>
      <p:cxnSp>
        <p:nvCxnSpPr>
          <p:cNvPr id="419" name="Shape 419"/>
          <p:cNvCxnSpPr>
            <a:stCxn id="418" idx="3"/>
          </p:cNvCxnSpPr>
          <p:nvPr/>
        </p:nvCxnSpPr>
        <p:spPr>
          <a:xfrm flipH="1" rot="10800000">
            <a:off x="4113519" y="4866986"/>
            <a:ext cx="499200" cy="16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793243" y="5495419"/>
            <a:ext cx="3320275" cy="9582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탐사기록 리스트는 한번에 30개씩 불러온다.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상단 스크롤을 하여 30개 이상영역으로 올라 갈 경우 다시 30개를 로딩한다.</a:t>
            </a:r>
          </a:p>
        </p:txBody>
      </p:sp>
      <p:sp>
        <p:nvSpPr>
          <p:cNvPr id="421" name="Shape 421"/>
          <p:cNvSpPr/>
          <p:nvPr/>
        </p:nvSpPr>
        <p:spPr>
          <a:xfrm>
            <a:off x="8353239" y="5614146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회군할 시 완료된 단계의 보상만 받고 회군한다.</a:t>
            </a:r>
          </a:p>
        </p:txBody>
      </p:sp>
      <p:cxnSp>
        <p:nvCxnSpPr>
          <p:cNvPr id="422" name="Shape 422"/>
          <p:cNvCxnSpPr>
            <a:stCxn id="421" idx="1"/>
            <a:endCxn id="394" idx="3"/>
          </p:cNvCxnSpPr>
          <p:nvPr/>
        </p:nvCxnSpPr>
        <p:spPr>
          <a:xfrm flipH="1">
            <a:off x="7668639" y="5944238"/>
            <a:ext cx="684600" cy="384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기준으로 유적 이벤트가 발생하는지?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690464" y="289248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성공 UI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유적에서 회군 시 알림</a:t>
            </a:r>
          </a:p>
        </p:txBody>
      </p:sp>
      <p:grpSp>
        <p:nvGrpSpPr>
          <p:cNvPr id="436" name="Shape 436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Shape 4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Shape 4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Shape 4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Shape 441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442" name="Shape 442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b="1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유적 탐사에 마친 영주님의 부대가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회군합니다.</a:t>
              </a:r>
            </a:p>
          </p:txBody>
        </p:sp>
        <p:cxnSp>
          <p:nvCxnSpPr>
            <p:cNvPr id="443" name="Shape 443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44" name="Shape 444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45" name="Shape 445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447" name="Shape 44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48" name="Shape 44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0" name="Shape 450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451" name="Shape 451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452" name="Shape 45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53" name="Shape 453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454" name="Shape 454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패배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455" name="Shape 455"/>
          <p:cNvCxnSpPr>
            <a:stCxn id="454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56" name="Shape 456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457" name="Shape 4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Shape 4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Shape 4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Shape 4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1" name="Shape 4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3051" y="3250559"/>
            <a:ext cx="402466" cy="34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/>
        </p:nvSpPr>
        <p:spPr>
          <a:xfrm>
            <a:off x="1013629" y="667910"/>
            <a:ext cx="3222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없음 알림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470" name="Shape 4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Shape 4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Shape 4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Shape 4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" name="Shape 474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475" name="Shape 47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Shape 47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8" name="Shape 478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479" name="Shape 479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480" name="Shape 48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81" name="Shape 481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482" name="Shape 482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484" name="Shape 484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탐색할 유적이 존재하지 않습니다.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출정한 부대가 회군하여 타운으로 돌아옵니다.</a:t>
              </a:r>
            </a:p>
          </p:txBody>
        </p:sp>
        <p:cxnSp>
          <p:nvCxnSpPr>
            <p:cNvPr id="485" name="Shape 485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87" name="Shape 487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시 해당 유적가가 없을 경우 수행 불가 안내 팝업</a:t>
            </a:r>
          </a:p>
        </p:txBody>
      </p:sp>
      <p:cxnSp>
        <p:nvCxnSpPr>
          <p:cNvPr id="488" name="Shape 488"/>
          <p:cNvCxnSpPr>
            <a:stCxn id="487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9" name="Shape 489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490" name="Shape 490"/>
          <p:cNvCxnSpPr>
            <a:stCxn id="489" idx="1"/>
            <a:endCxn id="487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/>
          <p:nvPr/>
        </p:nvSpPr>
        <p:spPr>
          <a:xfrm>
            <a:off x="1013629" y="667910"/>
            <a:ext cx="3222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다른 유적에 부대가 있음</a:t>
            </a:r>
          </a:p>
        </p:txBody>
      </p:sp>
      <p:grpSp>
        <p:nvGrpSpPr>
          <p:cNvPr id="498" name="Shape 49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499" name="Shape 4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Shape 5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Shape 5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Shape 5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Shape 50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04" name="Shape 50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05" name="Shape 50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7" name="Shape 507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08" name="Shape 508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09" name="Shape 50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10" name="Shape 51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511" name="Shape 511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Shape 512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513" name="Shape 513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유적을 탐색하는 부대가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유적은 1개의 부대만 탐색 할 수 있습니다.</a:t>
              </a:r>
            </a:p>
          </p:txBody>
        </p:sp>
        <p:cxnSp>
          <p:nvCxnSpPr>
            <p:cNvPr id="514" name="Shape 514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16" name="Shape 516"/>
          <p:cNvSpPr/>
          <p:nvPr/>
        </p:nvSpPr>
        <p:spPr>
          <a:xfrm>
            <a:off x="8090453" y="3182277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517" name="Shape 517"/>
          <p:cNvCxnSpPr>
            <a:stCxn id="516" idx="1"/>
          </p:cNvCxnSpPr>
          <p:nvPr/>
        </p:nvCxnSpPr>
        <p:spPr>
          <a:xfrm rot="10800000">
            <a:off x="7696253" y="3415543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2016.03.18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525" name="Shape 525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526" name="Shape 526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영주님의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527" name="Shape 527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28" name="Shape 528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29" name="Shape 529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530" name="Shape 530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531" name="Shape 5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2" name="Shape 532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533" name="Shape 533"/>
          <p:cNvCxnSpPr>
            <a:stCxn id="532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4" name="Shape 534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535" name="Shape 535"/>
          <p:cNvCxnSpPr>
            <a:stCxn id="534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등장하여 일정 시간 동안 병력을 숨기고 보전하는 기능을 하는 오브젝트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3592342"/>
            <a:ext cx="1117836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유적지에 병력을 보내 유적 발굴하는 행동을 통해 문명의 느낌을 준다.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강력한 적으로부터 병력을 지키기 위해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13629" y="667910"/>
            <a:ext cx="11178369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유적의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생성 후 삭제까지의 시간이 존재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유적의 라이프 타임은 유저가 어떤 액션을 해도 계속 소모된다.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탐사 시간을 가지고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삭제 시간 이상으로 탐험 할 수 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탐사 시간에 따라 보상이 차등으로 존재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탐험 시간이 길수록 보상의 개수와 수량이 증가한다..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보상은 고정 보상과 랜덤보상으로 구성된다.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고정 보상은 시간 별로 테이블로 정의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 보상은 보상 가능 아이템 중에 랜덤으로 지급된다.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탐색 단계가 존재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단계를 마칠 때마다 보상을 받는다.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탐색은 각 단계당 3분씩의 시간이 소요된다.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4361228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생성 및 삭제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2*2의 타일을 점유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일반 자원지 생성규칙과 동일한 규칙으로 생성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12시간의 라이프 타임을 가진다.(const 데이터 참조)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최대 생성갯수를 가진다.(테이블에 정의 한다)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유적의 라이프 타임은 유저 부대의 점령에 의해 정지되지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유적은 생성 후 12시간 후에 무조건 사라진다.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유적을 선택하면 액션바가 오픈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 : 유적에 대해 설명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탐색하기 : 유적에 병력에 보내 유적을 탐색한다.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탐색하기를 누르면 병력 선택 UI로 연결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 후 병력은 부대를 이루어 유적지로 향한다.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가속, 회군 등의 액션이 가능하다.(아이템 사용)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유적지로 향하는 부대의 행군 속도는 가장 느린 유닛의 행군 속도에 따라 변경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유적지에 다른 부대가 점령하더라도 상관 없이 이동이 가능하며 탐색에 영향을 주지 않는다.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13629" y="3178589"/>
            <a:ext cx="1117836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및 탐색 완료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탐색은 탐색 이동 전 선택한 시간만큼 이루어 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탐색은 3분마다 한단계씩 탐색되며 한 단계 탐색 완료 후 보상을 획득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유적을 여러 명이 탐색 가능하며 서로 탐색에 영향을 주지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유적의 탐색은 한 단계가 완료 될 때마다 상세로그를 볼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발견 : 식량, 목재 중 1종류의 아이템이 최소 N개 ~ 최대 N개까지 획득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희귀 유물 발견 : 석재, 철광 중 1종류의 아이템이 최소 N개 ~ 최대 N개까지 획득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위대한 문명유물 발결 : 크라운 최소 N개 ~ 최대 N개 까지 획득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수호자 퇴치 : 경험치를  최소 N개 ~ 최대 N개까지 획득한다.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처음 정한 유적 탐색시간이 완료 될 때까지 계속해서 3분단위로 탐색을 완료하고 보상을 받는다.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처음 정한 탐색시간이 완료 되거나 스스로 회군하면 탐색을 멈추고 성으로 복귀 행군을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하기 전까지 완료한 탐색단계의 보상을 획득한다.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보상은 회군하는 부대가 성에 도착할 때 시스템 메일을 통해 지급 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24" name="Shape 12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" name="Shape 12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sp>
        <p:nvSpPr>
          <p:cNvPr id="129" name="Shape 129"/>
          <p:cNvSpPr/>
          <p:nvPr/>
        </p:nvSpPr>
        <p:spPr>
          <a:xfrm>
            <a:off x="5261557" y="2913430"/>
            <a:ext cx="1597733" cy="5988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7985032" y="229361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유적은 필드에 생성된다.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무너진 오래된 유적지 형태의 이미지</a:t>
            </a:r>
          </a:p>
        </p:txBody>
      </p:sp>
      <p:cxnSp>
        <p:nvCxnSpPr>
          <p:cNvPr id="131" name="Shape 131"/>
          <p:cNvCxnSpPr>
            <a:stCxn id="130" idx="1"/>
          </p:cNvCxnSpPr>
          <p:nvPr/>
        </p:nvCxnSpPr>
        <p:spPr>
          <a:xfrm flipH="1">
            <a:off x="6380932" y="2526879"/>
            <a:ext cx="1604100" cy="760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7985032" y="2944947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하면 가능한 액션이 나온다.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539" y="2377584"/>
            <a:ext cx="1702751" cy="113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Shape 141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42" name="Shape 14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Shape 14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4174292" y="183803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148" name="Shape 148"/>
          <p:cNvSpPr/>
          <p:nvPr/>
        </p:nvSpPr>
        <p:spPr>
          <a:xfrm>
            <a:off x="7985032" y="229361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획득하기를 선택하면 유적을 탐색하기 위한 팝업이 출력 된다.</a:t>
            </a:r>
          </a:p>
        </p:txBody>
      </p:sp>
      <p:sp>
        <p:nvSpPr>
          <p:cNvPr id="149" name="Shape 149"/>
          <p:cNvSpPr/>
          <p:nvPr/>
        </p:nvSpPr>
        <p:spPr>
          <a:xfrm>
            <a:off x="493739" y="2386866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유적가 가지고 있는 보상의 종류를 보여 준다.</a:t>
            </a:r>
          </a:p>
        </p:txBody>
      </p:sp>
      <p:cxnSp>
        <p:nvCxnSpPr>
          <p:cNvPr id="150" name="Shape 150"/>
          <p:cNvCxnSpPr>
            <a:stCxn id="149" idx="3"/>
          </p:cNvCxnSpPr>
          <p:nvPr/>
        </p:nvCxnSpPr>
        <p:spPr>
          <a:xfrm>
            <a:off x="3814015" y="2620132"/>
            <a:ext cx="1094100" cy="509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8018564" y="3799401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좌표를 즐겨찾기 할 수 있다.</a:t>
            </a:r>
          </a:p>
        </p:txBody>
      </p:sp>
      <p:sp>
        <p:nvSpPr>
          <p:cNvPr id="152" name="Shape 152"/>
          <p:cNvSpPr/>
          <p:nvPr/>
        </p:nvSpPr>
        <p:spPr>
          <a:xfrm>
            <a:off x="5275366" y="3069166"/>
            <a:ext cx="1597733" cy="5988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0348" y="2533322"/>
            <a:ext cx="1702751" cy="11347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Shape 154"/>
          <p:cNvGrpSpPr/>
          <p:nvPr/>
        </p:nvGrpSpPr>
        <p:grpSpPr>
          <a:xfrm>
            <a:off x="4908180" y="2429164"/>
            <a:ext cx="3110318" cy="1647803"/>
            <a:chOff x="4908180" y="2429164"/>
            <a:chExt cx="3110318" cy="1647803"/>
          </a:xfrm>
        </p:grpSpPr>
        <p:sp>
          <p:nvSpPr>
            <p:cNvPr id="155" name="Shape 155"/>
            <p:cNvSpPr/>
            <p:nvPr/>
          </p:nvSpPr>
          <p:spPr>
            <a:xfrm>
              <a:off x="5283626" y="2429164"/>
              <a:ext cx="1625601" cy="1465592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908180" y="2853398"/>
              <a:ext cx="588140" cy="55282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637990" y="2820213"/>
              <a:ext cx="588140" cy="55282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5331748" y="3581262"/>
              <a:ext cx="1577477" cy="2491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5852764" y="3590991"/>
              <a:ext cx="5886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유적지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5000253" y="3194424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설명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598267" y="3194424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탐색 하기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331748" y="3822262"/>
              <a:ext cx="1577477" cy="2491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368535" y="3823051"/>
              <a:ext cx="130516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X : 1200, Y : 1200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6637990" y="3835221"/>
              <a:ext cx="235108" cy="226710"/>
            </a:xfrm>
            <a:prstGeom prst="plus">
              <a:avLst>
                <a:gd fmla="val 34024" name="adj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Shape 165"/>
            <p:cNvCxnSpPr>
              <a:endCxn id="157" idx="7"/>
            </p:cNvCxnSpPr>
            <p:nvPr/>
          </p:nvCxnSpPr>
          <p:spPr>
            <a:xfrm flipH="1">
              <a:off x="7140000" y="2526772"/>
              <a:ext cx="845100" cy="374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66" name="Shape 166"/>
            <p:cNvCxnSpPr>
              <a:endCxn id="164" idx="3"/>
            </p:cNvCxnSpPr>
            <p:nvPr/>
          </p:nvCxnSpPr>
          <p:spPr>
            <a:xfrm rot="10800000">
              <a:off x="6873098" y="3948577"/>
              <a:ext cx="1145400" cy="840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Shape 174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75" name="Shape 17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0612" y="2853398"/>
            <a:ext cx="791628" cy="6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5283626" y="2429164"/>
            <a:ext cx="1625601" cy="1465592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908180" y="2853398"/>
            <a:ext cx="588140" cy="55282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637990" y="2820213"/>
            <a:ext cx="588140" cy="55282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331748" y="3581262"/>
            <a:ext cx="1577477" cy="2491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733596" y="3581260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</a:t>
            </a:r>
          </a:p>
        </p:txBody>
      </p:sp>
      <p:sp>
        <p:nvSpPr>
          <p:cNvPr id="186" name="Shape 186"/>
          <p:cNvSpPr/>
          <p:nvPr/>
        </p:nvSpPr>
        <p:spPr>
          <a:xfrm>
            <a:off x="5331748" y="3822262"/>
            <a:ext cx="1577477" cy="2491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368535" y="3823051"/>
            <a:ext cx="13051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: 1200, Y : 1200</a:t>
            </a:r>
          </a:p>
        </p:txBody>
      </p:sp>
      <p:sp>
        <p:nvSpPr>
          <p:cNvPr id="188" name="Shape 188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491198" y="2248676"/>
            <a:ext cx="3210461" cy="21945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Shape 190"/>
          <p:cNvCxnSpPr/>
          <p:nvPr/>
        </p:nvCxnSpPr>
        <p:spPr>
          <a:xfrm>
            <a:off x="4481446" y="2208772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1" name="Shape 191"/>
          <p:cNvSpPr txBox="1"/>
          <p:nvPr/>
        </p:nvSpPr>
        <p:spPr>
          <a:xfrm>
            <a:off x="6545348" y="2267816"/>
            <a:ext cx="30777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5717044" y="2506277"/>
            <a:ext cx="19643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3" name="Shape 193"/>
          <p:cNvSpPr/>
          <p:nvPr/>
        </p:nvSpPr>
        <p:spPr>
          <a:xfrm>
            <a:off x="4599978" y="2651482"/>
            <a:ext cx="3000805" cy="637335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4491198" y="44432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5" name="Shape 195"/>
          <p:cNvSpPr txBox="1"/>
          <p:nvPr/>
        </p:nvSpPr>
        <p:spPr>
          <a:xfrm>
            <a:off x="4729017" y="2725211"/>
            <a:ext cx="2782939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과거 번영했던 문명의 유적입니다.  이 곳을 탐색하면 보물과 유적을 찾을 수 있습니다.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하지만 유적의 수호자를 조심하세요.</a:t>
            </a:r>
          </a:p>
        </p:txBody>
      </p:sp>
      <p:sp>
        <p:nvSpPr>
          <p:cNvPr id="196" name="Shape 196"/>
          <p:cNvSpPr/>
          <p:nvPr/>
        </p:nvSpPr>
        <p:spPr>
          <a:xfrm>
            <a:off x="493739" y="1340958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유적의 이미지.</a:t>
            </a:r>
          </a:p>
        </p:txBody>
      </p:sp>
      <p:cxnSp>
        <p:nvCxnSpPr>
          <p:cNvPr id="197" name="Shape 197"/>
          <p:cNvCxnSpPr>
            <a:stCxn id="196" idx="3"/>
          </p:cNvCxnSpPr>
          <p:nvPr/>
        </p:nvCxnSpPr>
        <p:spPr>
          <a:xfrm>
            <a:off x="3814015" y="1574224"/>
            <a:ext cx="725100" cy="559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497112" y="268272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유적을 탐색할 것이냔 텍스트와 유적까지 이동하는 데 걸리는 시간..</a:t>
            </a:r>
          </a:p>
        </p:txBody>
      </p:sp>
      <p:cxnSp>
        <p:nvCxnSpPr>
          <p:cNvPr id="199" name="Shape 199"/>
          <p:cNvCxnSpPr>
            <a:stCxn id="198" idx="3"/>
            <a:endCxn id="195" idx="1"/>
          </p:cNvCxnSpPr>
          <p:nvPr/>
        </p:nvCxnSpPr>
        <p:spPr>
          <a:xfrm>
            <a:off x="3817388" y="2915989"/>
            <a:ext cx="911700" cy="86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8276529" y="3683935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시간을 선택하면  팝업창이 닫히고 탐험을 위한 부대를 편성하는 ui로 연결 된다.</a:t>
            </a:r>
          </a:p>
        </p:txBody>
      </p:sp>
      <p:cxnSp>
        <p:nvCxnSpPr>
          <p:cNvPr id="201" name="Shape 201"/>
          <p:cNvCxnSpPr>
            <a:stCxn id="200" idx="1"/>
          </p:cNvCxnSpPr>
          <p:nvPr/>
        </p:nvCxnSpPr>
        <p:spPr>
          <a:xfrm flipH="1">
            <a:off x="7600929" y="3917200"/>
            <a:ext cx="675600" cy="54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8276529" y="1762710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영역을 누르면 팝업 창이 닫히고 필드를 보여준다.</a:t>
            </a:r>
          </a:p>
        </p:txBody>
      </p:sp>
      <p:cxnSp>
        <p:nvCxnSpPr>
          <p:cNvPr id="203" name="Shape 203"/>
          <p:cNvCxnSpPr>
            <a:stCxn id="202" idx="1"/>
          </p:cNvCxnSpPr>
          <p:nvPr/>
        </p:nvCxnSpPr>
        <p:spPr>
          <a:xfrm rot="10800000">
            <a:off x="7222029" y="1934176"/>
            <a:ext cx="1054500" cy="6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493739" y="3894757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탐색할 수 있는 부대를 보낼 수 없는 상황일 경우 팝업 창이 출력 된다.</a:t>
            </a:r>
          </a:p>
        </p:txBody>
      </p:sp>
      <p:cxnSp>
        <p:nvCxnSpPr>
          <p:cNvPr id="205" name="Shape 205"/>
          <p:cNvCxnSpPr>
            <a:stCxn id="204" idx="3"/>
          </p:cNvCxnSpPr>
          <p:nvPr/>
        </p:nvCxnSpPr>
        <p:spPr>
          <a:xfrm flipH="1" rot="10800000">
            <a:off x="3814015" y="4071322"/>
            <a:ext cx="750300" cy="56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2917" y="1575296"/>
            <a:ext cx="1702751" cy="113472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4606669" y="3312542"/>
            <a:ext cx="2994113" cy="301903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849958" y="3331505"/>
            <a:ext cx="26276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 : 59 : 59 후 유적은 모습을 감춥니다.</a:t>
            </a:r>
          </a:p>
        </p:txBody>
      </p:sp>
      <p:sp>
        <p:nvSpPr>
          <p:cNvPr id="209" name="Shape 209"/>
          <p:cNvSpPr/>
          <p:nvPr/>
        </p:nvSpPr>
        <p:spPr>
          <a:xfrm>
            <a:off x="4618332" y="3638173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15분</a:t>
            </a:r>
          </a:p>
        </p:txBody>
      </p:sp>
      <p:sp>
        <p:nvSpPr>
          <p:cNvPr id="210" name="Shape 210"/>
          <p:cNvSpPr/>
          <p:nvPr/>
        </p:nvSpPr>
        <p:spPr>
          <a:xfrm>
            <a:off x="4618332" y="4029110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4시간</a:t>
            </a:r>
          </a:p>
        </p:txBody>
      </p:sp>
      <p:sp>
        <p:nvSpPr>
          <p:cNvPr id="211" name="Shape 211"/>
          <p:cNvSpPr/>
          <p:nvPr/>
        </p:nvSpPr>
        <p:spPr>
          <a:xfrm>
            <a:off x="6230537" y="3648335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1시간</a:t>
            </a:r>
          </a:p>
        </p:txBody>
      </p:sp>
      <p:sp>
        <p:nvSpPr>
          <p:cNvPr id="212" name="Shape 212"/>
          <p:cNvSpPr/>
          <p:nvPr/>
        </p:nvSpPr>
        <p:spPr>
          <a:xfrm>
            <a:off x="6230537" y="4038271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757070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8시간</a:t>
            </a:r>
          </a:p>
        </p:txBody>
      </p:sp>
      <p:sp>
        <p:nvSpPr>
          <p:cNvPr id="213" name="Shape 213"/>
          <p:cNvSpPr/>
          <p:nvPr/>
        </p:nvSpPr>
        <p:spPr>
          <a:xfrm>
            <a:off x="8276529" y="4346519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유적이 사라지는 시간보다 더 긴 시간의 탐사 선택은 회색으로 비활성화 된다.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출정하려는 병력 선택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03028" y="5775648"/>
            <a:ext cx="33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출정 병력 선택과 동일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