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5F9C1F6-FE32-405F-A6FF-424D615D43F2}">
  <a:tblStyle styleId="{65F9C1F6-FE32-405F-A6FF-424D615D43F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불가능 상태에서 표시</a:t>
            </a:r>
          </a:p>
        </p:txBody>
      </p:sp>
      <p:sp>
        <p:nvSpPr>
          <p:cNvPr id="865" name="Shape 86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5000</a:t>
            </a:r>
          </a:p>
        </p:txBody>
      </p:sp>
      <p:sp>
        <p:nvSpPr>
          <p:cNvPr id="937" name="Shape 93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1" name="Shape 9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건설 진행 중 상태의 경우 팝업</a:t>
            </a:r>
          </a:p>
        </p:txBody>
      </p:sp>
      <p:sp>
        <p:nvSpPr>
          <p:cNvPr id="972" name="Shape 97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1" name="Shape 10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022" name="Shape 102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Shape 108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1" name="Shape 11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LV30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병원</a:t>
            </a:r>
          </a:p>
        </p:txBody>
      </p:sp>
      <p:sp>
        <p:nvSpPr>
          <p:cNvPr id="1132" name="Shape 113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Shape 12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7" name="Shape 12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버튼을 누르면 해당 하는 건물로 이동 하여 클릭 표시를 해주도록 합니다.(해당 건물 센터 위치에 손가락 표시를 해주도록 함)</a:t>
            </a:r>
          </a:p>
        </p:txBody>
      </p:sp>
      <p:sp>
        <p:nvSpPr>
          <p:cNvPr id="1228" name="Shape 122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Shape 13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3" name="Shape 13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9" name="Shape 13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Shape 138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Shape 146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3" name="Shape 14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업그레이드를 취소 할 경우 아이템은 절반만 복구 되어집니다. 업그레이드를 취소 하시겠습니까 ?</a:t>
            </a:r>
          </a:p>
        </p:txBody>
      </p:sp>
      <p:sp>
        <p:nvSpPr>
          <p:cNvPr id="1464" name="Shape 146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5" name="Shape 15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10" Type="http://schemas.openxmlformats.org/officeDocument/2006/relationships/image" Target="../media/image04.png"/><Relationship Id="rId9" Type="http://schemas.openxmlformats.org/officeDocument/2006/relationships/image" Target="../media/image00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png"/><Relationship Id="rId8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05.png"/><Relationship Id="rId5" Type="http://schemas.openxmlformats.org/officeDocument/2006/relationships/image" Target="../media/image08.png"/><Relationship Id="rId6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Relationship Id="rId10" Type="http://schemas.openxmlformats.org/officeDocument/2006/relationships/image" Target="../media/image18.png"/><Relationship Id="rId9" Type="http://schemas.openxmlformats.org/officeDocument/2006/relationships/image" Target="../media/image14.png"/><Relationship Id="rId5" Type="http://schemas.openxmlformats.org/officeDocument/2006/relationships/image" Target="../media/image06.png"/><Relationship Id="rId6" Type="http://schemas.openxmlformats.org/officeDocument/2006/relationships/image" Target="../media/image02.png"/><Relationship Id="rId7" Type="http://schemas.openxmlformats.org/officeDocument/2006/relationships/image" Target="../media/image05.png"/><Relationship Id="rId8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Relationship Id="rId11" Type="http://schemas.openxmlformats.org/officeDocument/2006/relationships/image" Target="../media/image16.png"/><Relationship Id="rId10" Type="http://schemas.openxmlformats.org/officeDocument/2006/relationships/image" Target="../media/image18.png"/><Relationship Id="rId9" Type="http://schemas.openxmlformats.org/officeDocument/2006/relationships/image" Target="../media/image14.png"/><Relationship Id="rId5" Type="http://schemas.openxmlformats.org/officeDocument/2006/relationships/image" Target="../media/image06.png"/><Relationship Id="rId6" Type="http://schemas.openxmlformats.org/officeDocument/2006/relationships/image" Target="../media/image02.png"/><Relationship Id="rId7" Type="http://schemas.openxmlformats.org/officeDocument/2006/relationships/image" Target="../media/image05.png"/><Relationship Id="rId8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02.png"/><Relationship Id="rId13" Type="http://schemas.openxmlformats.org/officeDocument/2006/relationships/image" Target="../media/image12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Relationship Id="rId4" Type="http://schemas.openxmlformats.org/officeDocument/2006/relationships/image" Target="../media/image20.png"/><Relationship Id="rId9" Type="http://schemas.openxmlformats.org/officeDocument/2006/relationships/image" Target="../media/image06.png"/><Relationship Id="rId5" Type="http://schemas.openxmlformats.org/officeDocument/2006/relationships/image" Target="../media/image05.png"/><Relationship Id="rId6" Type="http://schemas.openxmlformats.org/officeDocument/2006/relationships/image" Target="../media/image09.png"/><Relationship Id="rId7" Type="http://schemas.openxmlformats.org/officeDocument/2006/relationships/image" Target="../media/image08.png"/><Relationship Id="rId8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3.png"/><Relationship Id="rId13" Type="http://schemas.openxmlformats.org/officeDocument/2006/relationships/image" Target="../media/image2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Relationship Id="rId4" Type="http://schemas.openxmlformats.org/officeDocument/2006/relationships/image" Target="../media/image20.png"/><Relationship Id="rId9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8.png"/><Relationship Id="rId7" Type="http://schemas.openxmlformats.org/officeDocument/2006/relationships/image" Target="../media/image03.png"/><Relationship Id="rId8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9" Type="http://schemas.openxmlformats.org/officeDocument/2006/relationships/image" Target="../media/image12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png"/><Relationship Id="rId8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9" Type="http://schemas.openxmlformats.org/officeDocument/2006/relationships/image" Target="../media/image20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png"/><Relationship Id="rId8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9" Type="http://schemas.openxmlformats.org/officeDocument/2006/relationships/image" Target="../media/image12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png"/><Relationship Id="rId8" Type="http://schemas.openxmlformats.org/officeDocument/2006/relationships/image" Target="../media/image05.png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9" Type="http://schemas.openxmlformats.org/officeDocument/2006/relationships/image" Target="../media/image22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png"/><Relationship Id="rId8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10" Type="http://schemas.openxmlformats.org/officeDocument/2006/relationships/image" Target="../media/image04.png"/><Relationship Id="rId9" Type="http://schemas.openxmlformats.org/officeDocument/2006/relationships/image" Target="../media/image00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png"/><Relationship Id="rId8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10" Type="http://schemas.openxmlformats.org/officeDocument/2006/relationships/image" Target="../media/image04.png"/><Relationship Id="rId9" Type="http://schemas.openxmlformats.org/officeDocument/2006/relationships/image" Target="../media/image00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png"/><Relationship Id="rId8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10" Type="http://schemas.openxmlformats.org/officeDocument/2006/relationships/image" Target="../media/image04.png"/><Relationship Id="rId9" Type="http://schemas.openxmlformats.org/officeDocument/2006/relationships/image" Target="../media/image00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png"/><Relationship Id="rId8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10" Type="http://schemas.openxmlformats.org/officeDocument/2006/relationships/image" Target="../media/image04.png"/><Relationship Id="rId9" Type="http://schemas.openxmlformats.org/officeDocument/2006/relationships/image" Target="../media/image00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png"/><Relationship Id="rId8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자원 창고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2015.12.04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Edan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/>
        </p:nvSpPr>
        <p:spPr>
          <a:xfrm>
            <a:off x="636104" y="365760"/>
            <a:ext cx="2914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-창고 내부 패킹 불가 상태</a:t>
            </a:r>
          </a:p>
        </p:txBody>
      </p:sp>
      <p:pic>
        <p:nvPicPr>
          <p:cNvPr id="738" name="Shape 7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072" y="1099655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Shape 739"/>
          <p:cNvSpPr/>
          <p:nvPr/>
        </p:nvSpPr>
        <p:spPr>
          <a:xfrm>
            <a:off x="3112146" y="1099655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3187638" y="6328825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Shape 741"/>
          <p:cNvSpPr/>
          <p:nvPr/>
        </p:nvSpPr>
        <p:spPr>
          <a:xfrm rot="10800000">
            <a:off x="3271007" y="6421200"/>
            <a:ext cx="336929" cy="205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3215721" y="2986480"/>
            <a:ext cx="2994952" cy="2749558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3" name="Shape 743"/>
          <p:cNvCxnSpPr/>
          <p:nvPr/>
        </p:nvCxnSpPr>
        <p:spPr>
          <a:xfrm>
            <a:off x="3215721" y="3311157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44" name="Shape 744"/>
          <p:cNvSpPr/>
          <p:nvPr/>
        </p:nvSpPr>
        <p:spPr>
          <a:xfrm>
            <a:off x="3981548" y="3024105"/>
            <a:ext cx="14641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 Resource</a:t>
            </a:r>
          </a:p>
        </p:txBody>
      </p:sp>
      <p:pic>
        <p:nvPicPr>
          <p:cNvPr id="745" name="Shape 7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5666" y="2986480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Shape 746"/>
          <p:cNvSpPr/>
          <p:nvPr/>
        </p:nvSpPr>
        <p:spPr>
          <a:xfrm>
            <a:off x="3503914" y="1127501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7" name="Shape 7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8253" y="1165041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Shape 7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1673" y="1177169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Shape 7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4183" y="1174373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Shape 7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09646" y="1165041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Shape 751"/>
          <p:cNvSpPr/>
          <p:nvPr/>
        </p:nvSpPr>
        <p:spPr>
          <a:xfrm>
            <a:off x="3742917" y="1166759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752" name="Shape 752"/>
          <p:cNvSpPr/>
          <p:nvPr/>
        </p:nvSpPr>
        <p:spPr>
          <a:xfrm>
            <a:off x="4399167" y="116053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753" name="Shape 753"/>
          <p:cNvSpPr/>
          <p:nvPr/>
        </p:nvSpPr>
        <p:spPr>
          <a:xfrm>
            <a:off x="5102076" y="1172976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754" name="Shape 754"/>
          <p:cNvSpPr/>
          <p:nvPr/>
        </p:nvSpPr>
        <p:spPr>
          <a:xfrm>
            <a:off x="5795662" y="1157425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755" name="Shape 755"/>
          <p:cNvCxnSpPr/>
          <p:nvPr/>
        </p:nvCxnSpPr>
        <p:spPr>
          <a:xfrm>
            <a:off x="3294185" y="1417496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56" name="Shape 756"/>
          <p:cNvSpPr/>
          <p:nvPr/>
        </p:nvSpPr>
        <p:spPr>
          <a:xfrm>
            <a:off x="5117258" y="6312846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5064383" y="6269385"/>
            <a:ext cx="122822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 패킹 가능 시간</a:t>
            </a:r>
          </a:p>
        </p:txBody>
      </p:sp>
      <p:sp>
        <p:nvSpPr>
          <p:cNvPr id="758" name="Shape 758"/>
          <p:cNvSpPr/>
          <p:nvPr/>
        </p:nvSpPr>
        <p:spPr>
          <a:xfrm>
            <a:off x="4056571" y="6387883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</a:t>
            </a:r>
          </a:p>
        </p:txBody>
      </p:sp>
      <p:grpSp>
        <p:nvGrpSpPr>
          <p:cNvPr id="759" name="Shape 759"/>
          <p:cNvGrpSpPr/>
          <p:nvPr/>
        </p:nvGrpSpPr>
        <p:grpSpPr>
          <a:xfrm>
            <a:off x="3287990" y="3388360"/>
            <a:ext cx="2857133" cy="2032029"/>
            <a:chOff x="375855" y="3126951"/>
            <a:chExt cx="2857133" cy="2032029"/>
          </a:xfrm>
        </p:grpSpPr>
        <p:sp>
          <p:nvSpPr>
            <p:cNvPr id="760" name="Shape 760"/>
            <p:cNvSpPr/>
            <p:nvPr/>
          </p:nvSpPr>
          <p:spPr>
            <a:xfrm>
              <a:off x="375855" y="3126951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375855" y="3652337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375855" y="4173883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375855" y="4699269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407700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889090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1370479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1851868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2333258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2814647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407700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3A383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889090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3A383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1370479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1851868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2333258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2814647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407700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889090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1370479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1851868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2333258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2814647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407700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5707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889090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5707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1370479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1851868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2333258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2814647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 txBox="1"/>
            <p:nvPr/>
          </p:nvSpPr>
          <p:spPr>
            <a:xfrm>
              <a:off x="1392870" y="3371971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789" name="Shape 789"/>
            <p:cNvSpPr txBox="1"/>
            <p:nvPr/>
          </p:nvSpPr>
          <p:spPr>
            <a:xfrm>
              <a:off x="1827550" y="3371971"/>
              <a:ext cx="438438" cy="196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100.0k</a:t>
              </a:r>
            </a:p>
          </p:txBody>
        </p:sp>
        <p:sp>
          <p:nvSpPr>
            <p:cNvPr id="790" name="Shape 790"/>
            <p:cNvSpPr txBox="1"/>
            <p:nvPr/>
          </p:nvSpPr>
          <p:spPr>
            <a:xfrm>
              <a:off x="2331816" y="3371971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300k</a:t>
              </a:r>
            </a:p>
          </p:txBody>
        </p:sp>
        <p:sp>
          <p:nvSpPr>
            <p:cNvPr id="791" name="Shape 791"/>
            <p:cNvSpPr txBox="1"/>
            <p:nvPr/>
          </p:nvSpPr>
          <p:spPr>
            <a:xfrm>
              <a:off x="2811630" y="3371971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500k</a:t>
              </a:r>
            </a:p>
          </p:txBody>
        </p:sp>
        <p:sp>
          <p:nvSpPr>
            <p:cNvPr id="792" name="Shape 792"/>
            <p:cNvSpPr txBox="1"/>
            <p:nvPr/>
          </p:nvSpPr>
          <p:spPr>
            <a:xfrm>
              <a:off x="1392870" y="3889775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793" name="Shape 793"/>
            <p:cNvSpPr txBox="1"/>
            <p:nvPr/>
          </p:nvSpPr>
          <p:spPr>
            <a:xfrm>
              <a:off x="1844630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100k</a:t>
              </a:r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2331816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300k</a:t>
              </a:r>
            </a:p>
          </p:txBody>
        </p:sp>
        <p:sp>
          <p:nvSpPr>
            <p:cNvPr id="795" name="Shape 795"/>
            <p:cNvSpPr txBox="1"/>
            <p:nvPr/>
          </p:nvSpPr>
          <p:spPr>
            <a:xfrm>
              <a:off x="2811630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500k</a:t>
              </a:r>
            </a:p>
          </p:txBody>
        </p:sp>
        <p:sp>
          <p:nvSpPr>
            <p:cNvPr id="796" name="Shape 796"/>
            <p:cNvSpPr txBox="1"/>
            <p:nvPr/>
          </p:nvSpPr>
          <p:spPr>
            <a:xfrm>
              <a:off x="1392870" y="4418903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30k</a:t>
              </a:r>
            </a:p>
          </p:txBody>
        </p:sp>
        <p:sp>
          <p:nvSpPr>
            <p:cNvPr id="797" name="Shape 797"/>
            <p:cNvSpPr txBox="1"/>
            <p:nvPr/>
          </p:nvSpPr>
          <p:spPr>
            <a:xfrm>
              <a:off x="1872683" y="4418903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798" name="Shape 798"/>
            <p:cNvSpPr txBox="1"/>
            <p:nvPr/>
          </p:nvSpPr>
          <p:spPr>
            <a:xfrm>
              <a:off x="2331817" y="4418903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100k</a:t>
              </a:r>
            </a:p>
          </p:txBody>
        </p:sp>
        <p:sp>
          <p:nvSpPr>
            <p:cNvPr id="799" name="Shape 799"/>
            <p:cNvSpPr txBox="1"/>
            <p:nvPr/>
          </p:nvSpPr>
          <p:spPr>
            <a:xfrm>
              <a:off x="2811631" y="4418903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200k</a:t>
              </a:r>
            </a:p>
          </p:txBody>
        </p:sp>
        <p:pic>
          <p:nvPicPr>
            <p:cNvPr id="800" name="Shape 8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" name="Shape 80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2" name="Shape 8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3" name="Shape 80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4" name="Shape 80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5" name="Shape 80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Shape 80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7" name="Shape 80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8" name="Shape 80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" name="Shape 80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0" name="Shape 8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1" name="Shape 8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2" name="Shape 8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3" name="Shape 8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" name="Shape 8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Shape 8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6" name="Shape 816"/>
          <p:cNvSpPr/>
          <p:nvPr/>
        </p:nvSpPr>
        <p:spPr>
          <a:xfrm>
            <a:off x="3095346" y="4988132"/>
            <a:ext cx="3181996" cy="1250965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817" name="Shape 817"/>
          <p:cNvSpPr/>
          <p:nvPr/>
        </p:nvSpPr>
        <p:spPr>
          <a:xfrm>
            <a:off x="3222794" y="1652258"/>
            <a:ext cx="2994952" cy="1178421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8" name="Shape 818"/>
          <p:cNvCxnSpPr/>
          <p:nvPr/>
        </p:nvCxnSpPr>
        <p:spPr>
          <a:xfrm>
            <a:off x="3222794" y="1976936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19" name="Shape 819"/>
          <p:cNvSpPr/>
          <p:nvPr/>
        </p:nvSpPr>
        <p:spPr>
          <a:xfrm>
            <a:off x="3889772" y="1689875"/>
            <a:ext cx="202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Protected Resource</a:t>
            </a:r>
          </a:p>
        </p:txBody>
      </p:sp>
      <p:pic>
        <p:nvPicPr>
          <p:cNvPr id="820" name="Shape 8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2739" y="1652258"/>
            <a:ext cx="364318" cy="31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Shape 8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057" y="2485756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Shape 8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8580" y="2144330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Shape 8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19837" y="2478078"/>
            <a:ext cx="304132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Shape 8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00369" y="2131483"/>
            <a:ext cx="259146" cy="2495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Shape 825"/>
          <p:cNvSpPr/>
          <p:nvPr/>
        </p:nvSpPr>
        <p:spPr>
          <a:xfrm>
            <a:off x="3582678" y="2141056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826" name="Shape 826"/>
          <p:cNvSpPr/>
          <p:nvPr/>
        </p:nvSpPr>
        <p:spPr>
          <a:xfrm>
            <a:off x="5015721" y="2150196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827" name="Shape 827"/>
          <p:cNvSpPr/>
          <p:nvPr/>
        </p:nvSpPr>
        <p:spPr>
          <a:xfrm>
            <a:off x="5024080" y="2521278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828" name="Shape 828"/>
          <p:cNvSpPr/>
          <p:nvPr/>
        </p:nvSpPr>
        <p:spPr>
          <a:xfrm>
            <a:off x="3590605" y="2504855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pic>
        <p:nvPicPr>
          <p:cNvPr id="829" name="Shape 8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2405" y="4031153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Shape 8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6173" y="4022639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Shape 8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83482" y="3474791"/>
            <a:ext cx="25914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Shape 8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86578" y="3493383"/>
            <a:ext cx="25914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Shape 8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8971" y="5065760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Shape 8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1996" y="5065760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Shape 8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60987" y="4547610"/>
            <a:ext cx="304132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Shape 8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47730" y="4547608"/>
            <a:ext cx="304132" cy="249544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Shape 837"/>
          <p:cNvSpPr txBox="1"/>
          <p:nvPr/>
        </p:nvSpPr>
        <p:spPr>
          <a:xfrm>
            <a:off x="3343801" y="3633380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3823616" y="3633380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839" name="Shape 839"/>
          <p:cNvSpPr txBox="1"/>
          <p:nvPr/>
        </p:nvSpPr>
        <p:spPr>
          <a:xfrm>
            <a:off x="3343801" y="4151183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3823616" y="4151183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841" name="Shape 841"/>
          <p:cNvSpPr txBox="1"/>
          <p:nvPr/>
        </p:nvSpPr>
        <p:spPr>
          <a:xfrm>
            <a:off x="3371853" y="4680312"/>
            <a:ext cx="29206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</a:t>
            </a:r>
          </a:p>
        </p:txBody>
      </p:sp>
      <p:sp>
        <p:nvSpPr>
          <p:cNvPr id="842" name="Shape 842"/>
          <p:cNvSpPr txBox="1"/>
          <p:nvPr/>
        </p:nvSpPr>
        <p:spPr>
          <a:xfrm>
            <a:off x="3823616" y="4680312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843" name="Shape 843"/>
          <p:cNvSpPr txBox="1"/>
          <p:nvPr/>
        </p:nvSpPr>
        <p:spPr>
          <a:xfrm>
            <a:off x="3367044" y="5198116"/>
            <a:ext cx="3016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3846860" y="5198116"/>
            <a:ext cx="3016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3K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4333057" y="5198116"/>
            <a:ext cx="29206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4784819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5272005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5751819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50k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x="456623" y="2932000"/>
            <a:ext cx="22350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패킹이 불가능 한 상황일때는 비활성화 표시를 해준다.</a:t>
            </a:r>
          </a:p>
        </p:txBody>
      </p:sp>
      <p:cxnSp>
        <p:nvCxnSpPr>
          <p:cNvPr id="850" name="Shape 850"/>
          <p:cNvCxnSpPr>
            <a:stCxn id="849" idx="3"/>
            <a:endCxn id="831" idx="1"/>
          </p:cNvCxnSpPr>
          <p:nvPr/>
        </p:nvCxnSpPr>
        <p:spPr>
          <a:xfrm>
            <a:off x="2691623" y="3132100"/>
            <a:ext cx="691799" cy="46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51" name="Shape 851"/>
          <p:cNvSpPr txBox="1"/>
          <p:nvPr/>
        </p:nvSpPr>
        <p:spPr>
          <a:xfrm>
            <a:off x="6785039" y="5736037"/>
            <a:ext cx="2844991" cy="553997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패킹을 완료한 이후에는 패킹 버튼이 사라지고 다음 패킹이 가능한 시간을 표시해 준다.</a:t>
            </a:r>
          </a:p>
        </p:txBody>
      </p:sp>
      <p:cxnSp>
        <p:nvCxnSpPr>
          <p:cNvPr id="852" name="Shape 852"/>
          <p:cNvCxnSpPr>
            <a:stCxn id="851" idx="1"/>
          </p:cNvCxnSpPr>
          <p:nvPr/>
        </p:nvCxnSpPr>
        <p:spPr>
          <a:xfrm flipH="1">
            <a:off x="6146639" y="6013036"/>
            <a:ext cx="638400" cy="31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53" name="Shape 853"/>
          <p:cNvSpPr/>
          <p:nvPr/>
        </p:nvSpPr>
        <p:spPr>
          <a:xfrm>
            <a:off x="5233171" y="6507414"/>
            <a:ext cx="914400" cy="16819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23:59:59</a:t>
            </a:r>
          </a:p>
        </p:txBody>
      </p:sp>
      <p:sp>
        <p:nvSpPr>
          <p:cNvPr id="854" name="Shape 854"/>
          <p:cNvSpPr/>
          <p:nvPr/>
        </p:nvSpPr>
        <p:spPr>
          <a:xfrm>
            <a:off x="3311442" y="3437169"/>
            <a:ext cx="390221" cy="358691"/>
          </a:xfrm>
          <a:prstGeom prst="roundRect">
            <a:avLst>
              <a:gd fmla="val 16667" name="adj"/>
            </a:avLst>
          </a:prstGeom>
          <a:solidFill>
            <a:srgbClr val="919191">
              <a:alpha val="64705"/>
            </a:srgb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3797896" y="3446435"/>
            <a:ext cx="390221" cy="358691"/>
          </a:xfrm>
          <a:prstGeom prst="roundRect">
            <a:avLst>
              <a:gd fmla="val 16667" name="adj"/>
            </a:avLst>
          </a:prstGeom>
          <a:solidFill>
            <a:srgbClr val="919191">
              <a:alpha val="64705"/>
            </a:srgb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3314591" y="3978948"/>
            <a:ext cx="390221" cy="358691"/>
          </a:xfrm>
          <a:prstGeom prst="roundRect">
            <a:avLst>
              <a:gd fmla="val 16667" name="adj"/>
            </a:avLst>
          </a:prstGeom>
          <a:solidFill>
            <a:srgbClr val="919191">
              <a:alpha val="64705"/>
            </a:srgb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3799991" y="3971085"/>
            <a:ext cx="390221" cy="358691"/>
          </a:xfrm>
          <a:prstGeom prst="roundRect">
            <a:avLst>
              <a:gd fmla="val 16667" name="adj"/>
            </a:avLst>
          </a:prstGeom>
          <a:solidFill>
            <a:srgbClr val="919191">
              <a:alpha val="64705"/>
            </a:srgb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3809376" y="4500967"/>
            <a:ext cx="390221" cy="358691"/>
          </a:xfrm>
          <a:prstGeom prst="roundRect">
            <a:avLst>
              <a:gd fmla="val 16667" name="adj"/>
            </a:avLst>
          </a:prstGeom>
          <a:solidFill>
            <a:srgbClr val="919191">
              <a:alpha val="64705"/>
            </a:srgb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3314591" y="4491319"/>
            <a:ext cx="390221" cy="358691"/>
          </a:xfrm>
          <a:prstGeom prst="roundRect">
            <a:avLst>
              <a:gd fmla="val 16667" name="adj"/>
            </a:avLst>
          </a:prstGeom>
          <a:solidFill>
            <a:srgbClr val="919191">
              <a:alpha val="64705"/>
            </a:srgb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3314591" y="5003717"/>
            <a:ext cx="390221" cy="358691"/>
          </a:xfrm>
          <a:prstGeom prst="roundRect">
            <a:avLst>
              <a:gd fmla="val 16667" name="adj"/>
            </a:avLst>
          </a:prstGeom>
          <a:solidFill>
            <a:srgbClr val="919191">
              <a:alpha val="64705"/>
            </a:srgb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3798819" y="5014257"/>
            <a:ext cx="390221" cy="358691"/>
          </a:xfrm>
          <a:prstGeom prst="roundRect">
            <a:avLst>
              <a:gd fmla="val 16667" name="adj"/>
            </a:avLst>
          </a:prstGeom>
          <a:solidFill>
            <a:srgbClr val="919191">
              <a:alpha val="64705"/>
            </a:srgb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/>
        </p:nvSpPr>
        <p:spPr>
          <a:xfrm>
            <a:off x="1122901" y="1027946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8" name="Shape 8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912" y="1033367"/>
            <a:ext cx="437380" cy="295705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Shape 869"/>
          <p:cNvSpPr/>
          <p:nvPr/>
        </p:nvSpPr>
        <p:spPr>
          <a:xfrm>
            <a:off x="1188355" y="1338779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870" name="Shape 870"/>
          <p:cNvSpPr/>
          <p:nvPr/>
        </p:nvSpPr>
        <p:spPr>
          <a:xfrm>
            <a:off x="1443145" y="1072554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LV30 마을회관</a:t>
            </a:r>
          </a:p>
        </p:txBody>
      </p:sp>
      <p:sp>
        <p:nvSpPr>
          <p:cNvPr id="871" name="Shape 871"/>
          <p:cNvSpPr/>
          <p:nvPr/>
        </p:nvSpPr>
        <p:spPr>
          <a:xfrm>
            <a:off x="1127176" y="3480067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1522067" y="3534005"/>
            <a:ext cx="78418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36,000,000</a:t>
            </a:r>
          </a:p>
        </p:txBody>
      </p:sp>
      <p:pic>
        <p:nvPicPr>
          <p:cNvPr id="873" name="Shape 8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2291" y="3510316"/>
            <a:ext cx="264371" cy="25458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Shape 874"/>
          <p:cNvSpPr/>
          <p:nvPr/>
        </p:nvSpPr>
        <p:spPr>
          <a:xfrm>
            <a:off x="3104238" y="1026629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5" name="Shape 8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7578" y="1032050"/>
            <a:ext cx="437380" cy="29570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Shape 876"/>
          <p:cNvSpPr/>
          <p:nvPr/>
        </p:nvSpPr>
        <p:spPr>
          <a:xfrm>
            <a:off x="3452475" y="1071237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LV30 마을회관</a:t>
            </a:r>
          </a:p>
        </p:txBody>
      </p:sp>
      <p:cxnSp>
        <p:nvCxnSpPr>
          <p:cNvPr id="877" name="Shape 877"/>
          <p:cNvCxnSpPr/>
          <p:nvPr/>
        </p:nvCxnSpPr>
        <p:spPr>
          <a:xfrm>
            <a:off x="1196516" y="1324941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78" name="Shape 878"/>
          <p:cNvSpPr/>
          <p:nvPr/>
        </p:nvSpPr>
        <p:spPr>
          <a:xfrm>
            <a:off x="1192632" y="3790900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자원보충</a:t>
            </a:r>
          </a:p>
        </p:txBody>
      </p:sp>
      <p:cxnSp>
        <p:nvCxnSpPr>
          <p:cNvPr id="879" name="Shape 879"/>
          <p:cNvCxnSpPr/>
          <p:nvPr/>
        </p:nvCxnSpPr>
        <p:spPr>
          <a:xfrm>
            <a:off x="1200791" y="3777062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80" name="Shape 880"/>
          <p:cNvCxnSpPr/>
          <p:nvPr/>
        </p:nvCxnSpPr>
        <p:spPr>
          <a:xfrm>
            <a:off x="1194570" y="3957455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81" name="Shape 881"/>
          <p:cNvSpPr/>
          <p:nvPr/>
        </p:nvSpPr>
        <p:spPr>
          <a:xfrm>
            <a:off x="3175243" y="1338779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진행사항 02:30:50</a:t>
            </a:r>
          </a:p>
        </p:txBody>
      </p:sp>
      <p:cxnSp>
        <p:nvCxnSpPr>
          <p:cNvPr id="882" name="Shape 882"/>
          <p:cNvCxnSpPr/>
          <p:nvPr/>
        </p:nvCxnSpPr>
        <p:spPr>
          <a:xfrm>
            <a:off x="3183403" y="1324941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83" name="Shape 883"/>
          <p:cNvCxnSpPr/>
          <p:nvPr/>
        </p:nvCxnSpPr>
        <p:spPr>
          <a:xfrm>
            <a:off x="3177182" y="1505334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84" name="Shape 8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2659" y="1064221"/>
            <a:ext cx="242955" cy="249186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Shape 885"/>
          <p:cNvSpPr/>
          <p:nvPr/>
        </p:nvSpPr>
        <p:spPr>
          <a:xfrm>
            <a:off x="3088341" y="3480067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3483232" y="3534005"/>
            <a:ext cx="78418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36,000,000</a:t>
            </a:r>
          </a:p>
        </p:txBody>
      </p:sp>
      <p:pic>
        <p:nvPicPr>
          <p:cNvPr id="887" name="Shape 8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3457" y="3510316"/>
            <a:ext cx="264371" cy="25458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Shape 888"/>
          <p:cNvSpPr/>
          <p:nvPr/>
        </p:nvSpPr>
        <p:spPr>
          <a:xfrm>
            <a:off x="3153797" y="3790900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</a:p>
        </p:txBody>
      </p:sp>
      <p:cxnSp>
        <p:nvCxnSpPr>
          <p:cNvPr id="889" name="Shape 889"/>
          <p:cNvCxnSpPr/>
          <p:nvPr/>
        </p:nvCxnSpPr>
        <p:spPr>
          <a:xfrm>
            <a:off x="3161957" y="3777062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90" name="Shape 890"/>
          <p:cNvCxnSpPr/>
          <p:nvPr/>
        </p:nvCxnSpPr>
        <p:spPr>
          <a:xfrm>
            <a:off x="3155734" y="3957455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91" name="Shape 891"/>
          <p:cNvSpPr/>
          <p:nvPr/>
        </p:nvSpPr>
        <p:spPr>
          <a:xfrm>
            <a:off x="5085773" y="1026629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2" name="Shape 8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114" y="1032050"/>
            <a:ext cx="437380" cy="29570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Shape 893"/>
          <p:cNvSpPr/>
          <p:nvPr/>
        </p:nvSpPr>
        <p:spPr>
          <a:xfrm>
            <a:off x="5434010" y="1071237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LV30 마을회관</a:t>
            </a:r>
          </a:p>
        </p:txBody>
      </p:sp>
      <p:sp>
        <p:nvSpPr>
          <p:cNvPr id="894" name="Shape 894"/>
          <p:cNvSpPr/>
          <p:nvPr/>
        </p:nvSpPr>
        <p:spPr>
          <a:xfrm>
            <a:off x="5156780" y="1338779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무료건설 04:30</a:t>
            </a:r>
          </a:p>
        </p:txBody>
      </p:sp>
      <p:cxnSp>
        <p:nvCxnSpPr>
          <p:cNvPr id="895" name="Shape 895"/>
          <p:cNvCxnSpPr/>
          <p:nvPr/>
        </p:nvCxnSpPr>
        <p:spPr>
          <a:xfrm>
            <a:off x="5164939" y="1324941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96" name="Shape 896"/>
          <p:cNvCxnSpPr/>
          <p:nvPr/>
        </p:nvCxnSpPr>
        <p:spPr>
          <a:xfrm>
            <a:off x="5158717" y="1505334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97" name="Shape 8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1951" y="1057212"/>
            <a:ext cx="242955" cy="249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Shape 8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8658" y="1053107"/>
            <a:ext cx="242955" cy="249186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Shape 899"/>
          <p:cNvSpPr/>
          <p:nvPr/>
        </p:nvSpPr>
        <p:spPr>
          <a:xfrm>
            <a:off x="7067310" y="1026629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0" name="Shape 9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650" y="1032050"/>
            <a:ext cx="437380" cy="29570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Shape 901"/>
          <p:cNvSpPr/>
          <p:nvPr/>
        </p:nvSpPr>
        <p:spPr>
          <a:xfrm>
            <a:off x="7415546" y="1071237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LV30 마을회관</a:t>
            </a:r>
          </a:p>
        </p:txBody>
      </p:sp>
      <p:sp>
        <p:nvSpPr>
          <p:cNvPr id="902" name="Shape 902"/>
          <p:cNvSpPr/>
          <p:nvPr/>
        </p:nvSpPr>
        <p:spPr>
          <a:xfrm>
            <a:off x="7138315" y="1338779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</a:p>
        </p:txBody>
      </p:sp>
      <p:cxnSp>
        <p:nvCxnSpPr>
          <p:cNvPr id="903" name="Shape 903"/>
          <p:cNvCxnSpPr/>
          <p:nvPr/>
        </p:nvCxnSpPr>
        <p:spPr>
          <a:xfrm>
            <a:off x="7146475" y="1324941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04" name="Shape 904"/>
          <p:cNvCxnSpPr/>
          <p:nvPr/>
        </p:nvCxnSpPr>
        <p:spPr>
          <a:xfrm>
            <a:off x="7140253" y="1505334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05" name="Shape 905"/>
          <p:cNvSpPr/>
          <p:nvPr/>
        </p:nvSpPr>
        <p:spPr>
          <a:xfrm>
            <a:off x="215538" y="142595"/>
            <a:ext cx="2969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업그레이드 체크</a:t>
            </a:r>
          </a:p>
        </p:txBody>
      </p:sp>
      <p:cxnSp>
        <p:nvCxnSpPr>
          <p:cNvPr id="906" name="Shape 906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07" name="Shape 9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69460" y="1035779"/>
            <a:ext cx="281891" cy="235167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Shape 908"/>
          <p:cNvSpPr/>
          <p:nvPr/>
        </p:nvSpPr>
        <p:spPr>
          <a:xfrm>
            <a:off x="706368" y="1945252"/>
            <a:ext cx="1014513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업그레이드 시 건물 처리(4개의 타입이 존재 하게 되어집니다)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하기 위하여 다른 건물을 지어야 하는 하는 경우 표시(버튼에 텍스트 색상은 검은색으로 표기 합니다)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건물을 건설을 진행 하고 있어서 건설망치가 없는 경우 표시(버튼에 텍스트 색상은 붉은 색으로 표기 합니다)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건물을 건설을 진행 하고 있는 상태인데 무료로 건설이 가능한 상태의 경우 표시(버튼에 텍스트 색상은 파란색으로 표기 합니다)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건물 건설은 5분 이하의 경우 무료로 할 수 있습니다(VIP 레벨에 따라 변동 되어집니다)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4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하기 위하여 다른 건물을 지어야 하는데 그 건물이 건설이 되어있는 경우 표시(버튼에 텍스트 색상은 검은색으로 표기 합니다)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706368" y="4290392"/>
            <a:ext cx="9884227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업그레이드 시 식량, 목재, 철광, 미스릴 처리 (2개의 타입이 존재 하게 되어집니다)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하기 위한 비용이 부족 한 경우 표시(버튼에 텍스트 색상은 검은색으로 표기 합니다)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하기 위한 비용을 보유 하고 있는 경우 표시(버튼에 텍스트는 검은색으로 표기 합니다)</a:t>
            </a:r>
          </a:p>
        </p:txBody>
      </p:sp>
      <p:pic>
        <p:nvPicPr>
          <p:cNvPr id="910" name="Shape 9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5966" y="3478182"/>
            <a:ext cx="281891" cy="23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Shape 9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5490" y="3510148"/>
            <a:ext cx="242955" cy="249186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Shape 912"/>
          <p:cNvSpPr/>
          <p:nvPr/>
        </p:nvSpPr>
        <p:spPr>
          <a:xfrm>
            <a:off x="765397" y="1025408"/>
            <a:ext cx="272426" cy="238349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913" name="Shape 913"/>
          <p:cNvSpPr/>
          <p:nvPr/>
        </p:nvSpPr>
        <p:spPr>
          <a:xfrm>
            <a:off x="2804052" y="985108"/>
            <a:ext cx="272426" cy="238349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14" name="Shape 914"/>
          <p:cNvSpPr/>
          <p:nvPr/>
        </p:nvSpPr>
        <p:spPr>
          <a:xfrm>
            <a:off x="4767051" y="983419"/>
            <a:ext cx="272426" cy="238349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915" name="Shape 915"/>
          <p:cNvSpPr/>
          <p:nvPr/>
        </p:nvSpPr>
        <p:spPr>
          <a:xfrm>
            <a:off x="6769213" y="961394"/>
            <a:ext cx="272426" cy="238349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916" name="Shape 916"/>
          <p:cNvSpPr/>
          <p:nvPr/>
        </p:nvSpPr>
        <p:spPr>
          <a:xfrm>
            <a:off x="797841" y="3472773"/>
            <a:ext cx="272426" cy="238349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917" name="Shape 917"/>
          <p:cNvSpPr/>
          <p:nvPr/>
        </p:nvSpPr>
        <p:spPr>
          <a:xfrm>
            <a:off x="2780511" y="3451135"/>
            <a:ext cx="272426" cy="238349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18" name="Shape 918"/>
          <p:cNvSpPr/>
          <p:nvPr/>
        </p:nvSpPr>
        <p:spPr>
          <a:xfrm>
            <a:off x="1132054" y="5394930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1197509" y="5705764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불가 상태</a:t>
            </a:r>
          </a:p>
        </p:txBody>
      </p:sp>
      <p:cxnSp>
        <p:nvCxnSpPr>
          <p:cNvPr id="920" name="Shape 920"/>
          <p:cNvCxnSpPr/>
          <p:nvPr/>
        </p:nvCxnSpPr>
        <p:spPr>
          <a:xfrm>
            <a:off x="1205670" y="5691926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21" name="Shape 921"/>
          <p:cNvCxnSpPr/>
          <p:nvPr/>
        </p:nvCxnSpPr>
        <p:spPr>
          <a:xfrm>
            <a:off x="1199448" y="5872319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22" name="Shape 922"/>
          <p:cNvSpPr/>
          <p:nvPr/>
        </p:nvSpPr>
        <p:spPr>
          <a:xfrm>
            <a:off x="5430230" y="5411466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5495685" y="5722298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상태</a:t>
            </a:r>
          </a:p>
        </p:txBody>
      </p:sp>
      <p:cxnSp>
        <p:nvCxnSpPr>
          <p:cNvPr id="924" name="Shape 924"/>
          <p:cNvCxnSpPr/>
          <p:nvPr/>
        </p:nvCxnSpPr>
        <p:spPr>
          <a:xfrm>
            <a:off x="5503846" y="5708460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25" name="Shape 925"/>
          <p:cNvCxnSpPr/>
          <p:nvPr/>
        </p:nvCxnSpPr>
        <p:spPr>
          <a:xfrm>
            <a:off x="5497623" y="5888853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26" name="Shape 9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854" y="5409582"/>
            <a:ext cx="281891" cy="23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Shape 9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0367" y="5425012"/>
            <a:ext cx="242955" cy="249186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Shape 928"/>
          <p:cNvSpPr/>
          <p:nvPr/>
        </p:nvSpPr>
        <p:spPr>
          <a:xfrm>
            <a:off x="802720" y="5387637"/>
            <a:ext cx="272426" cy="238349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929" name="Shape 929"/>
          <p:cNvSpPr/>
          <p:nvPr/>
        </p:nvSpPr>
        <p:spPr>
          <a:xfrm>
            <a:off x="5122401" y="5382533"/>
            <a:ext cx="272426" cy="238349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30" name="Shape 930"/>
          <p:cNvSpPr/>
          <p:nvPr/>
        </p:nvSpPr>
        <p:spPr>
          <a:xfrm>
            <a:off x="2998191" y="5526008"/>
            <a:ext cx="167866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불가능 상태에서 표시</a:t>
            </a:r>
          </a:p>
        </p:txBody>
      </p:sp>
      <p:cxnSp>
        <p:nvCxnSpPr>
          <p:cNvPr id="931" name="Shape 931"/>
          <p:cNvCxnSpPr/>
          <p:nvPr/>
        </p:nvCxnSpPr>
        <p:spPr>
          <a:xfrm>
            <a:off x="2594548" y="5521612"/>
            <a:ext cx="411734" cy="12153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32" name="Shape 932"/>
          <p:cNvSpPr/>
          <p:nvPr/>
        </p:nvSpPr>
        <p:spPr>
          <a:xfrm>
            <a:off x="7263243" y="5569960"/>
            <a:ext cx="12170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상태 표시</a:t>
            </a:r>
          </a:p>
        </p:txBody>
      </p:sp>
      <p:cxnSp>
        <p:nvCxnSpPr>
          <p:cNvPr id="933" name="Shape 933"/>
          <p:cNvCxnSpPr/>
          <p:nvPr/>
        </p:nvCxnSpPr>
        <p:spPr>
          <a:xfrm>
            <a:off x="6859600" y="5565564"/>
            <a:ext cx="411734" cy="12153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/>
          <p:nvPr/>
        </p:nvSpPr>
        <p:spPr>
          <a:xfrm>
            <a:off x="438458" y="1327873"/>
            <a:ext cx="2220839" cy="199090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215538" y="142595"/>
            <a:ext cx="2576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클릭 처리(1)</a:t>
            </a:r>
          </a:p>
        </p:txBody>
      </p:sp>
      <p:cxnSp>
        <p:nvCxnSpPr>
          <p:cNvPr id="941" name="Shape 941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2" name="Shape 942"/>
          <p:cNvSpPr/>
          <p:nvPr/>
        </p:nvSpPr>
        <p:spPr>
          <a:xfrm>
            <a:off x="438154" y="3390494"/>
            <a:ext cx="2220839" cy="199090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Shape 943"/>
          <p:cNvSpPr/>
          <p:nvPr/>
        </p:nvSpPr>
        <p:spPr>
          <a:xfrm>
            <a:off x="2991536" y="1503120"/>
            <a:ext cx="6929263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마을에서 </a:t>
            </a:r>
            <a:r>
              <a:rPr lang="en-US" sz="1200">
                <a:solidFill>
                  <a:schemeClr val="dk1"/>
                </a:solidFill>
              </a:rPr>
              <a:t>자원창고를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클릭 시 나오는 정보 입니다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 정보 : 세부 정보 화면으로 이동 합니다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: 업그레이드 정보 화면으로 이동 합니다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</a:rPr>
              <a:t>패킹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1200">
                <a:solidFill>
                  <a:schemeClr val="dk1"/>
                </a:solidFill>
              </a:rPr>
              <a:t>아이템 패킹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화면으로 이동 합니다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Shape 944"/>
          <p:cNvCxnSpPr/>
          <p:nvPr/>
        </p:nvCxnSpPr>
        <p:spPr>
          <a:xfrm>
            <a:off x="1007032" y="1675953"/>
            <a:ext cx="1007901" cy="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5" name="Shape 945"/>
          <p:cNvSpPr/>
          <p:nvPr/>
        </p:nvSpPr>
        <p:spPr>
          <a:xfrm>
            <a:off x="1164734" y="143223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창고</a:t>
            </a:r>
          </a:p>
        </p:txBody>
      </p:sp>
      <p:cxnSp>
        <p:nvCxnSpPr>
          <p:cNvPr id="946" name="Shape 946"/>
          <p:cNvCxnSpPr/>
          <p:nvPr/>
        </p:nvCxnSpPr>
        <p:spPr>
          <a:xfrm>
            <a:off x="1003829" y="1442236"/>
            <a:ext cx="1007901" cy="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47" name="Shape 947"/>
          <p:cNvCxnSpPr/>
          <p:nvPr/>
        </p:nvCxnSpPr>
        <p:spPr>
          <a:xfrm rot="-5400000">
            <a:off x="1897600" y="1570646"/>
            <a:ext cx="215999" cy="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48" name="Shape 948"/>
          <p:cNvCxnSpPr/>
          <p:nvPr/>
        </p:nvCxnSpPr>
        <p:spPr>
          <a:xfrm rot="-5400000">
            <a:off x="920996" y="1564425"/>
            <a:ext cx="215999" cy="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949" name="Shape 949"/>
          <p:cNvGrpSpPr/>
          <p:nvPr/>
        </p:nvGrpSpPr>
        <p:grpSpPr>
          <a:xfrm>
            <a:off x="2070971" y="859272"/>
            <a:ext cx="3835307" cy="674512"/>
            <a:chOff x="6975113" y="1300325"/>
            <a:chExt cx="3835307" cy="897776"/>
          </a:xfrm>
        </p:grpSpPr>
        <p:sp>
          <p:nvSpPr>
            <p:cNvPr id="950" name="Shape 950"/>
            <p:cNvSpPr/>
            <p:nvPr/>
          </p:nvSpPr>
          <p:spPr>
            <a:xfrm>
              <a:off x="8239613" y="1300325"/>
              <a:ext cx="2570807" cy="6465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건물 이름 정보를 알려줍니다</a:t>
              </a:r>
            </a:p>
          </p:txBody>
        </p:sp>
        <p:cxnSp>
          <p:nvCxnSpPr>
            <p:cNvPr id="951" name="Shape 951"/>
            <p:cNvCxnSpPr>
              <a:stCxn id="950" idx="1"/>
            </p:cNvCxnSpPr>
            <p:nvPr/>
          </p:nvCxnSpPr>
          <p:spPr>
            <a:xfrm flipH="1">
              <a:off x="6975113" y="1623601"/>
              <a:ext cx="1264500" cy="5745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952" name="Shape 952"/>
          <p:cNvSpPr/>
          <p:nvPr/>
        </p:nvSpPr>
        <p:spPr>
          <a:xfrm>
            <a:off x="2994838" y="3468296"/>
            <a:ext cx="83418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해당 건물 무료 업그레이드, 해당 건물을 철거 시 무료 철거가 가능한 경우 나오는 아이콘 입니다.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 아이콘 정보는 : VIP 레벨에 따라 무료 시간으로 건물을 건설 할 수 있는 상태가 되면 나오는 아이콘 입니다.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 아이콘을 클릭 시 해당 건설 하는 시간을 무시 하고 바로 건설이 진행 되어지게 되어집니다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무료 아이콘을 클릭 하여 건물 건설 완료 시 3초간 나오는 알림 팝업창이 나오도록 합니다.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Shape 953"/>
          <p:cNvSpPr/>
          <p:nvPr/>
        </p:nvSpPr>
        <p:spPr>
          <a:xfrm>
            <a:off x="2997282" y="4677955"/>
            <a:ext cx="2634755" cy="41987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 30 자원 창고 건설 완료</a:t>
            </a:r>
          </a:p>
        </p:txBody>
      </p:sp>
      <p:cxnSp>
        <p:nvCxnSpPr>
          <p:cNvPr id="954" name="Shape 954"/>
          <p:cNvCxnSpPr/>
          <p:nvPr/>
        </p:nvCxnSpPr>
        <p:spPr>
          <a:xfrm flipH="1" rot="10800000">
            <a:off x="2991536" y="4668624"/>
            <a:ext cx="2627999" cy="9331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55" name="Shape 955"/>
          <p:cNvCxnSpPr/>
          <p:nvPr/>
        </p:nvCxnSpPr>
        <p:spPr>
          <a:xfrm flipH="1" rot="10800000">
            <a:off x="3019350" y="5092399"/>
            <a:ext cx="2627999" cy="9331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56" name="Shape 9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82" y="1776073"/>
            <a:ext cx="1137434" cy="81042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Shape 957"/>
          <p:cNvSpPr/>
          <p:nvPr/>
        </p:nvSpPr>
        <p:spPr>
          <a:xfrm>
            <a:off x="569166" y="2239350"/>
            <a:ext cx="493846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Shape 958"/>
          <p:cNvSpPr/>
          <p:nvPr/>
        </p:nvSpPr>
        <p:spPr>
          <a:xfrm>
            <a:off x="1291950" y="2547988"/>
            <a:ext cx="493846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Shape 959"/>
          <p:cNvSpPr/>
          <p:nvPr/>
        </p:nvSpPr>
        <p:spPr>
          <a:xfrm>
            <a:off x="1984241" y="2239350"/>
            <a:ext cx="493846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Shape 960"/>
          <p:cNvSpPr/>
          <p:nvPr/>
        </p:nvSpPr>
        <p:spPr>
          <a:xfrm>
            <a:off x="503468" y="2656514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세부정보</a:t>
            </a:r>
          </a:p>
        </p:txBody>
      </p:sp>
      <p:sp>
        <p:nvSpPr>
          <p:cNvPr id="961" name="Shape 961"/>
          <p:cNvSpPr/>
          <p:nvPr/>
        </p:nvSpPr>
        <p:spPr>
          <a:xfrm>
            <a:off x="1176662" y="2986525"/>
            <a:ext cx="7617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962" name="Shape 962"/>
          <p:cNvSpPr/>
          <p:nvPr/>
        </p:nvSpPr>
        <p:spPr>
          <a:xfrm>
            <a:off x="2035368" y="269716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패킹</a:t>
            </a:r>
          </a:p>
        </p:txBody>
      </p:sp>
      <p:sp>
        <p:nvSpPr>
          <p:cNvPr id="963" name="Shape 963"/>
          <p:cNvSpPr/>
          <p:nvPr/>
        </p:nvSpPr>
        <p:spPr>
          <a:xfrm rot="-5400000">
            <a:off x="1347248" y="2594641"/>
            <a:ext cx="376003" cy="375435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4" name="Shape 9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2267" y="2314148"/>
            <a:ext cx="330205" cy="330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Shape 9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089" y="2219100"/>
            <a:ext cx="606924" cy="5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Shape 9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228" y="4136271"/>
            <a:ext cx="1137434" cy="810420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Shape 967"/>
          <p:cNvSpPr/>
          <p:nvPr/>
        </p:nvSpPr>
        <p:spPr>
          <a:xfrm>
            <a:off x="1288850" y="3614333"/>
            <a:ext cx="493846" cy="466531"/>
          </a:xfrm>
          <a:prstGeom prst="ellipse">
            <a:avLst/>
          </a:prstGeom>
          <a:solidFill>
            <a:srgbClr val="3F3F3F"/>
          </a:solidFill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Shape 968"/>
          <p:cNvSpPr/>
          <p:nvPr/>
        </p:nvSpPr>
        <p:spPr>
          <a:xfrm>
            <a:off x="1300055" y="3688982"/>
            <a:ext cx="4924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무료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/>
          <p:nvPr/>
        </p:nvSpPr>
        <p:spPr>
          <a:xfrm>
            <a:off x="215538" y="142595"/>
            <a:ext cx="2576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마을 병원 클릭 처리(2)</a:t>
            </a:r>
          </a:p>
        </p:txBody>
      </p:sp>
      <p:cxnSp>
        <p:nvCxnSpPr>
          <p:cNvPr id="975" name="Shape 975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6" name="Shape 976"/>
          <p:cNvSpPr/>
          <p:nvPr/>
        </p:nvSpPr>
        <p:spPr>
          <a:xfrm>
            <a:off x="2885315" y="2289731"/>
            <a:ext cx="2634755" cy="41987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 30 자원 창고 건설 완료</a:t>
            </a:r>
          </a:p>
        </p:txBody>
      </p:sp>
      <p:cxnSp>
        <p:nvCxnSpPr>
          <p:cNvPr id="977" name="Shape 977"/>
          <p:cNvCxnSpPr/>
          <p:nvPr/>
        </p:nvCxnSpPr>
        <p:spPr>
          <a:xfrm flipH="1" rot="10800000">
            <a:off x="2879569" y="2280400"/>
            <a:ext cx="2627999" cy="9331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78" name="Shape 978"/>
          <p:cNvCxnSpPr/>
          <p:nvPr/>
        </p:nvCxnSpPr>
        <p:spPr>
          <a:xfrm flipH="1" rot="10800000">
            <a:off x="2907383" y="2704174"/>
            <a:ext cx="2627999" cy="9331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9" name="Shape 979"/>
          <p:cNvSpPr/>
          <p:nvPr/>
        </p:nvSpPr>
        <p:spPr>
          <a:xfrm>
            <a:off x="322333" y="806466"/>
            <a:ext cx="2220839" cy="199090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Shape 980"/>
          <p:cNvSpPr/>
          <p:nvPr/>
        </p:nvSpPr>
        <p:spPr>
          <a:xfrm>
            <a:off x="453041" y="1717944"/>
            <a:ext cx="493846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Shape 981"/>
          <p:cNvSpPr/>
          <p:nvPr/>
        </p:nvSpPr>
        <p:spPr>
          <a:xfrm>
            <a:off x="1175825" y="2026582"/>
            <a:ext cx="493846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Shape 982"/>
          <p:cNvSpPr/>
          <p:nvPr/>
        </p:nvSpPr>
        <p:spPr>
          <a:xfrm>
            <a:off x="1868116" y="1717944"/>
            <a:ext cx="493846" cy="466531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387342" y="213510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세부정보</a:t>
            </a:r>
          </a:p>
        </p:txBody>
      </p:sp>
      <p:sp>
        <p:nvSpPr>
          <p:cNvPr id="984" name="Shape 984"/>
          <p:cNvSpPr/>
          <p:nvPr/>
        </p:nvSpPr>
        <p:spPr>
          <a:xfrm>
            <a:off x="1107191" y="245578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즉시가속</a:t>
            </a:r>
          </a:p>
        </p:txBody>
      </p:sp>
      <p:sp>
        <p:nvSpPr>
          <p:cNvPr id="985" name="Shape 985"/>
          <p:cNvSpPr/>
          <p:nvPr/>
        </p:nvSpPr>
        <p:spPr>
          <a:xfrm>
            <a:off x="1919242" y="217575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</p:txBody>
      </p:sp>
      <p:pic>
        <p:nvPicPr>
          <p:cNvPr id="986" name="Shape 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962" y="1697693"/>
            <a:ext cx="606924" cy="54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Shape 987"/>
          <p:cNvCxnSpPr/>
          <p:nvPr/>
        </p:nvCxnSpPr>
        <p:spPr>
          <a:xfrm>
            <a:off x="890905" y="1154548"/>
            <a:ext cx="1007901" cy="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8" name="Shape 988"/>
          <p:cNvSpPr/>
          <p:nvPr/>
        </p:nvSpPr>
        <p:spPr>
          <a:xfrm>
            <a:off x="1029945" y="91082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창고</a:t>
            </a:r>
          </a:p>
        </p:txBody>
      </p:sp>
      <p:cxnSp>
        <p:nvCxnSpPr>
          <p:cNvPr id="989" name="Shape 989"/>
          <p:cNvCxnSpPr/>
          <p:nvPr/>
        </p:nvCxnSpPr>
        <p:spPr>
          <a:xfrm>
            <a:off x="887704" y="920829"/>
            <a:ext cx="1007901" cy="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90" name="Shape 990"/>
          <p:cNvCxnSpPr/>
          <p:nvPr/>
        </p:nvCxnSpPr>
        <p:spPr>
          <a:xfrm rot="-5400000">
            <a:off x="1781474" y="1049240"/>
            <a:ext cx="215999" cy="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91" name="Shape 991"/>
          <p:cNvCxnSpPr/>
          <p:nvPr/>
        </p:nvCxnSpPr>
        <p:spPr>
          <a:xfrm rot="-5400000">
            <a:off x="804870" y="1043019"/>
            <a:ext cx="215999" cy="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92" name="Shape 9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5254" y="2041763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Shape 993"/>
          <p:cNvSpPr/>
          <p:nvPr/>
        </p:nvSpPr>
        <p:spPr>
          <a:xfrm>
            <a:off x="1197055" y="2264621"/>
            <a:ext cx="47961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5000</a:t>
            </a:r>
          </a:p>
        </p:txBody>
      </p:sp>
      <p:pic>
        <p:nvPicPr>
          <p:cNvPr id="994" name="Shape 9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0046" y="1648680"/>
            <a:ext cx="631557" cy="631557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Shape 995"/>
          <p:cNvSpPr/>
          <p:nvPr/>
        </p:nvSpPr>
        <p:spPr>
          <a:xfrm>
            <a:off x="6323091" y="2354615"/>
            <a:ext cx="13019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3초간 알림 팝업</a:t>
            </a:r>
          </a:p>
        </p:txBody>
      </p:sp>
      <p:sp>
        <p:nvSpPr>
          <p:cNvPr id="996" name="Shape 996"/>
          <p:cNvSpPr/>
          <p:nvPr/>
        </p:nvSpPr>
        <p:spPr>
          <a:xfrm>
            <a:off x="5673407" y="2392213"/>
            <a:ext cx="604158" cy="21561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Shape 997"/>
          <p:cNvSpPr/>
          <p:nvPr/>
        </p:nvSpPr>
        <p:spPr>
          <a:xfrm>
            <a:off x="310115" y="3682660"/>
            <a:ext cx="2927605" cy="1994622"/>
          </a:xfrm>
          <a:prstGeom prst="roundRect">
            <a:avLst>
              <a:gd fmla="val 310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영주님! 일정량의 골드를 사용하시면 현재 작업을 즉시 완성 하실 수 있습니다!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남은 시간 : 02:30:30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1101013" y="5095700"/>
            <a:ext cx="1311093" cy="4775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9" name="Shape 9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016" y="5328907"/>
            <a:ext cx="241230" cy="2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Shape 1000"/>
          <p:cNvSpPr/>
          <p:nvPr/>
        </p:nvSpPr>
        <p:spPr>
          <a:xfrm>
            <a:off x="1562563" y="5309837"/>
            <a:ext cx="63350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30000</a:t>
            </a:r>
          </a:p>
        </p:txBody>
      </p:sp>
      <p:sp>
        <p:nvSpPr>
          <p:cNvPr id="1001" name="Shape 1001"/>
          <p:cNvSpPr/>
          <p:nvPr/>
        </p:nvSpPr>
        <p:spPr>
          <a:xfrm>
            <a:off x="1113425" y="5080466"/>
            <a:ext cx="12986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</a:t>
            </a:r>
          </a:p>
        </p:txBody>
      </p:sp>
      <p:sp>
        <p:nvSpPr>
          <p:cNvPr id="1002" name="Shape 1002"/>
          <p:cNvSpPr/>
          <p:nvPr/>
        </p:nvSpPr>
        <p:spPr>
          <a:xfrm>
            <a:off x="2882871" y="846803"/>
            <a:ext cx="83418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해당 건물 건설, 업그레이드 진행 중인 상태에서 나오는 아이콘 입니다.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 아이콘 : 즉시 아이콘 클릭 시 크라운을 소모 하여 바로 업그레이드 가능 합니다.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아이콘 : 가속 아이콘을 클릭 시 가속 아이템 사용 팝업이 호출 되어지게 처리 하도록 합니다(자세한 내용은 마을 자원 창고 클릭 처리(3)에서 확인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가속 아이콘의 경우 가속 아이템이 없는 경우 알림 팝업이 3초 동안 나오도록 처리.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건물 업그레이드 완료 시 알림 팝업이 호출 되어지며, 3초 동안 유지 되어집니다.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3" name="Shape 1003"/>
          <p:cNvCxnSpPr>
            <a:stCxn id="984" idx="2"/>
            <a:endCxn id="997" idx="0"/>
          </p:cNvCxnSpPr>
          <p:nvPr/>
        </p:nvCxnSpPr>
        <p:spPr>
          <a:xfrm>
            <a:off x="1430356" y="2686621"/>
            <a:ext cx="343499" cy="996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04" name="Shape 1004"/>
          <p:cNvSpPr/>
          <p:nvPr/>
        </p:nvSpPr>
        <p:spPr>
          <a:xfrm>
            <a:off x="253850" y="5736775"/>
            <a:ext cx="29963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건물 건설 진행 중 상태의 경우 팝업 &gt;</a:t>
            </a:r>
          </a:p>
        </p:txBody>
      </p:sp>
      <p:sp>
        <p:nvSpPr>
          <p:cNvPr id="1005" name="Shape 1005"/>
          <p:cNvSpPr/>
          <p:nvPr/>
        </p:nvSpPr>
        <p:spPr>
          <a:xfrm>
            <a:off x="3520132" y="3682660"/>
            <a:ext cx="2927605" cy="1994622"/>
          </a:xfrm>
          <a:prstGeom prst="roundRect">
            <a:avLst>
              <a:gd fmla="val 310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영주님! 일정량의 골드를 사용하시면 현재 작업을 즉시 완성 하실 수 있습니다!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남은 시간 : 02:30:30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Shape 1006"/>
          <p:cNvSpPr/>
          <p:nvPr/>
        </p:nvSpPr>
        <p:spPr>
          <a:xfrm>
            <a:off x="4311030" y="5095700"/>
            <a:ext cx="1311093" cy="4775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7" name="Shape 10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6032" y="5328907"/>
            <a:ext cx="241230" cy="2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Shape 1008"/>
          <p:cNvSpPr/>
          <p:nvPr/>
        </p:nvSpPr>
        <p:spPr>
          <a:xfrm>
            <a:off x="4772580" y="5309837"/>
            <a:ext cx="63350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30000</a:t>
            </a:r>
          </a:p>
        </p:txBody>
      </p:sp>
      <p:sp>
        <p:nvSpPr>
          <p:cNvPr id="1009" name="Shape 1009"/>
          <p:cNvSpPr/>
          <p:nvPr/>
        </p:nvSpPr>
        <p:spPr>
          <a:xfrm>
            <a:off x="4323441" y="5080466"/>
            <a:ext cx="12986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</a:t>
            </a:r>
          </a:p>
        </p:txBody>
      </p:sp>
      <p:sp>
        <p:nvSpPr>
          <p:cNvPr id="1010" name="Shape 1010"/>
          <p:cNvSpPr/>
          <p:nvPr/>
        </p:nvSpPr>
        <p:spPr>
          <a:xfrm>
            <a:off x="3463866" y="5736775"/>
            <a:ext cx="315022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부상병 치료 진행 중 상태의 경우 팝업 &gt;</a:t>
            </a:r>
          </a:p>
        </p:txBody>
      </p:sp>
      <p:cxnSp>
        <p:nvCxnSpPr>
          <p:cNvPr id="1011" name="Shape 1011"/>
          <p:cNvCxnSpPr/>
          <p:nvPr/>
        </p:nvCxnSpPr>
        <p:spPr>
          <a:xfrm>
            <a:off x="1676674" y="2392213"/>
            <a:ext cx="3095906" cy="1290446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12" name="Shape 1012"/>
          <p:cNvSpPr/>
          <p:nvPr/>
        </p:nvSpPr>
        <p:spPr>
          <a:xfrm>
            <a:off x="276806" y="6212932"/>
            <a:ext cx="932439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건물 업그레이드의 경우 동일한 테이블로 시간에 따른 비용을 동일 하게 처리 할 것인지 확인이 필요 함 ?</a:t>
            </a:r>
          </a:p>
        </p:txBody>
      </p:sp>
      <p:sp>
        <p:nvSpPr>
          <p:cNvPr id="1013" name="Shape 1013"/>
          <p:cNvSpPr/>
          <p:nvPr/>
        </p:nvSpPr>
        <p:spPr>
          <a:xfrm>
            <a:off x="5999657" y="2704174"/>
            <a:ext cx="2634755" cy="41987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중인 가속 아이템이 없습니다</a:t>
            </a:r>
          </a:p>
        </p:txBody>
      </p:sp>
      <p:cxnSp>
        <p:nvCxnSpPr>
          <p:cNvPr id="1014" name="Shape 1014"/>
          <p:cNvCxnSpPr/>
          <p:nvPr/>
        </p:nvCxnSpPr>
        <p:spPr>
          <a:xfrm flipH="1" rot="10800000">
            <a:off x="5993912" y="2694843"/>
            <a:ext cx="2627999" cy="9331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15" name="Shape 1015"/>
          <p:cNvCxnSpPr/>
          <p:nvPr/>
        </p:nvCxnSpPr>
        <p:spPr>
          <a:xfrm flipH="1" rot="10800000">
            <a:off x="6006412" y="3147900"/>
            <a:ext cx="2627999" cy="9331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16" name="Shape 1016"/>
          <p:cNvSpPr/>
          <p:nvPr/>
        </p:nvSpPr>
        <p:spPr>
          <a:xfrm>
            <a:off x="9437434" y="2769058"/>
            <a:ext cx="13019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3초간 알림 팝업</a:t>
            </a:r>
          </a:p>
        </p:txBody>
      </p:sp>
      <p:sp>
        <p:nvSpPr>
          <p:cNvPr id="1017" name="Shape 1017"/>
          <p:cNvSpPr/>
          <p:nvPr/>
        </p:nvSpPr>
        <p:spPr>
          <a:xfrm>
            <a:off x="8787750" y="2806656"/>
            <a:ext cx="604158" cy="21561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8" name="Shape 10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808" y="1216161"/>
            <a:ext cx="1137434" cy="81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/>
          <p:nvPr/>
        </p:nvSpPr>
        <p:spPr>
          <a:xfrm>
            <a:off x="215538" y="142595"/>
            <a:ext cx="2576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클릭 처리(3)</a:t>
            </a:r>
          </a:p>
        </p:txBody>
      </p:sp>
      <p:cxnSp>
        <p:nvCxnSpPr>
          <p:cNvPr id="1025" name="Shape 1025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026" name="Shape 10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794" y="587854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Shape 1027"/>
          <p:cNvSpPr/>
          <p:nvPr/>
        </p:nvSpPr>
        <p:spPr>
          <a:xfrm>
            <a:off x="4192692" y="587854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Shape 1028"/>
          <p:cNvSpPr/>
          <p:nvPr/>
        </p:nvSpPr>
        <p:spPr>
          <a:xfrm>
            <a:off x="4211548" y="930412"/>
            <a:ext cx="3172516" cy="425226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029" name="Shape 1029"/>
          <p:cNvSpPr/>
          <p:nvPr/>
        </p:nvSpPr>
        <p:spPr>
          <a:xfrm>
            <a:off x="4218869" y="4689014"/>
            <a:ext cx="3181996" cy="821457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030" name="Shape 1030"/>
          <p:cNvSpPr/>
          <p:nvPr/>
        </p:nvSpPr>
        <p:spPr>
          <a:xfrm>
            <a:off x="4610637" y="615700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1" name="Shape 10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4975" y="653241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Shape 10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8396" y="665368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Shape 10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80907" y="662572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Shape 10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6369" y="653241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Shape 1035"/>
          <p:cNvSpPr/>
          <p:nvPr/>
        </p:nvSpPr>
        <p:spPr>
          <a:xfrm>
            <a:off x="4849641" y="654958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036" name="Shape 1036"/>
          <p:cNvSpPr/>
          <p:nvPr/>
        </p:nvSpPr>
        <p:spPr>
          <a:xfrm>
            <a:off x="5505891" y="64873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037" name="Shape 1037"/>
          <p:cNvSpPr/>
          <p:nvPr/>
        </p:nvSpPr>
        <p:spPr>
          <a:xfrm>
            <a:off x="6208798" y="661175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038" name="Shape 1038"/>
          <p:cNvSpPr/>
          <p:nvPr/>
        </p:nvSpPr>
        <p:spPr>
          <a:xfrm>
            <a:off x="6902385" y="645624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039" name="Shape 1039"/>
          <p:cNvCxnSpPr/>
          <p:nvPr/>
        </p:nvCxnSpPr>
        <p:spPr>
          <a:xfrm>
            <a:off x="4400907" y="905695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040" name="Shape 1040"/>
          <p:cNvGrpSpPr/>
          <p:nvPr/>
        </p:nvGrpSpPr>
        <p:grpSpPr>
          <a:xfrm>
            <a:off x="4287762" y="1491251"/>
            <a:ext cx="3020086" cy="2920326"/>
            <a:chOff x="1007929" y="1735975"/>
            <a:chExt cx="3020086" cy="2920326"/>
          </a:xfrm>
        </p:grpSpPr>
        <p:sp>
          <p:nvSpPr>
            <p:cNvPr id="1041" name="Shape 1041"/>
            <p:cNvSpPr/>
            <p:nvPr/>
          </p:nvSpPr>
          <p:spPr>
            <a:xfrm>
              <a:off x="1007929" y="1735975"/>
              <a:ext cx="3020086" cy="2920326"/>
            </a:xfrm>
            <a:prstGeom prst="roundRect">
              <a:avLst>
                <a:gd fmla="val 3101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1035954" y="1755522"/>
              <a:ext cx="2971372" cy="31196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1103888" y="3511282"/>
              <a:ext cx="2872438" cy="611363"/>
            </a:xfrm>
            <a:prstGeom prst="roundRect">
              <a:avLst>
                <a:gd fmla="val 16667" name="adj"/>
              </a:avLst>
            </a:prstGeom>
            <a:solidFill>
              <a:srgbClr val="C9C9C9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1854400" y="4196773"/>
              <a:ext cx="1311093" cy="3261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  <p:pic>
          <p:nvPicPr>
            <p:cNvPr id="1045" name="Shape 10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58095" y="2533821"/>
              <a:ext cx="649914" cy="638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6" name="Shape 104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191546" y="2555807"/>
              <a:ext cx="635226" cy="620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7" name="Shape 104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48382" y="2547675"/>
              <a:ext cx="635226" cy="620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" name="Shape 1048"/>
            <p:cNvSpPr/>
            <p:nvPr/>
          </p:nvSpPr>
          <p:spPr>
            <a:xfrm>
              <a:off x="1262899" y="3262735"/>
              <a:ext cx="827470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5분 건설 가속</a:t>
              </a: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068441" y="3265847"/>
              <a:ext cx="930063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1시간 건설 가속</a:t>
              </a: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952958" y="3266246"/>
              <a:ext cx="930063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8시간 건설 가속</a:t>
              </a:r>
            </a:p>
          </p:txBody>
        </p:sp>
        <p:sp>
          <p:nvSpPr>
            <p:cNvPr id="1051" name="Shape 1051"/>
            <p:cNvSpPr/>
            <p:nvPr/>
          </p:nvSpPr>
          <p:spPr>
            <a:xfrm rot="-8267148">
              <a:off x="3658497" y="2724465"/>
              <a:ext cx="259316" cy="283217"/>
            </a:xfrm>
            <a:prstGeom prst="rtTriangle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 flipH="1" rot="8304124">
              <a:off x="1122609" y="2730504"/>
              <a:ext cx="259317" cy="283217"/>
            </a:xfrm>
            <a:prstGeom prst="rtTriangle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573" y="3330203"/>
              <a:ext cx="39626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943173" y="3427312"/>
              <a:ext cx="461986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cxnSp>
          <p:nvCxnSpPr>
            <p:cNvPr id="1055" name="Shape 1055"/>
            <p:cNvCxnSpPr/>
            <p:nvPr/>
          </p:nvCxnSpPr>
          <p:spPr>
            <a:xfrm>
              <a:off x="1441870" y="3733739"/>
              <a:ext cx="1547999" cy="0"/>
            </a:xfrm>
            <a:prstGeom prst="straightConnector1">
              <a:avLst/>
            </a:prstGeom>
            <a:noFill/>
            <a:ln cap="flat" cmpd="sng" w="762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56" name="Shape 1056"/>
            <p:cNvSpPr/>
            <p:nvPr/>
          </p:nvSpPr>
          <p:spPr>
            <a:xfrm>
              <a:off x="1197409" y="2166014"/>
              <a:ext cx="2653718" cy="21432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0CECE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88251" y="2166014"/>
              <a:ext cx="152349" cy="21432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150489" y="2132875"/>
              <a:ext cx="76174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00:09:06</a:t>
              </a: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1485387" y="3877701"/>
              <a:ext cx="2114680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가속시간: 00:05:00 (무료시간:5분)</a:t>
              </a: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041249" y="1759706"/>
              <a:ext cx="1207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건물 건축 중</a:t>
              </a: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363035" y="3653012"/>
              <a:ext cx="525023" cy="19484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0CECE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1435848" y="3626575"/>
              <a:ext cx="152349" cy="21432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3" name="Shape 1063"/>
          <p:cNvSpPr/>
          <p:nvPr/>
        </p:nvSpPr>
        <p:spPr>
          <a:xfrm>
            <a:off x="4313717" y="6284867"/>
            <a:ext cx="27879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건물 건설 가속 상태의 경우 팝업 &gt;</a:t>
            </a:r>
          </a:p>
        </p:txBody>
      </p:sp>
      <p:sp>
        <p:nvSpPr>
          <p:cNvPr id="1064" name="Shape 1064"/>
          <p:cNvSpPr/>
          <p:nvPr/>
        </p:nvSpPr>
        <p:spPr>
          <a:xfrm>
            <a:off x="7656272" y="206260"/>
            <a:ext cx="3733122" cy="49700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가속 사항에 따른 제목</a:t>
            </a:r>
          </a:p>
        </p:txBody>
      </p:sp>
      <p:sp>
        <p:nvSpPr>
          <p:cNvPr id="1065" name="Shape 1065"/>
          <p:cNvSpPr/>
          <p:nvPr/>
        </p:nvSpPr>
        <p:spPr>
          <a:xfrm>
            <a:off x="117390" y="1776550"/>
            <a:ext cx="3982627" cy="49700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지금 현재 진행 상태(시간정보)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시간에 따라 게이지가 줄어든 방식</a:t>
            </a:r>
          </a:p>
        </p:txBody>
      </p:sp>
      <p:sp>
        <p:nvSpPr>
          <p:cNvPr id="1066" name="Shape 1066"/>
          <p:cNvSpPr/>
          <p:nvPr/>
        </p:nvSpPr>
        <p:spPr>
          <a:xfrm>
            <a:off x="7586214" y="1342140"/>
            <a:ext cx="4515590" cy="141456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리스트(현재 보유 하고 있는 아이템만 나오도록 처리)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치료 아이템(일반 가속 아이템, 부상병 치료 아이템)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건설 아이템 (일반 가속 아이템)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※ 아이템 선택 시 아이템 선택 테두리 표시를 해주도록 함.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좌/우 화살표 버튼을 눌러 아이템 커서 이동이 가능 함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슬라이드 기능을 사용하여 좌/우 이동이 가능 함</a:t>
            </a:r>
          </a:p>
        </p:txBody>
      </p:sp>
      <p:cxnSp>
        <p:nvCxnSpPr>
          <p:cNvPr id="1067" name="Shape 1067"/>
          <p:cNvCxnSpPr>
            <a:stCxn id="1057" idx="1"/>
            <a:endCxn id="1065" idx="3"/>
          </p:cNvCxnSpPr>
          <p:nvPr/>
        </p:nvCxnSpPr>
        <p:spPr>
          <a:xfrm rot="10800000">
            <a:off x="4099985" y="2025154"/>
            <a:ext cx="368100" cy="3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8" name="Shape 1068"/>
          <p:cNvSpPr/>
          <p:nvPr/>
        </p:nvSpPr>
        <p:spPr>
          <a:xfrm>
            <a:off x="5448330" y="2294469"/>
            <a:ext cx="644540" cy="66216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Shape 1069"/>
          <p:cNvSpPr/>
          <p:nvPr/>
        </p:nvSpPr>
        <p:spPr>
          <a:xfrm>
            <a:off x="7580797" y="2761233"/>
            <a:ext cx="4515590" cy="141456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리스트(현재 보유 하고 있는 아이템만 나오도록 처리)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치료 아이템(일반 가속 아이템, 부상병 치료 아이템)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건설 아이템 (일반 가속 아이템)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※ 숫자 공간 선택 시 시스템 키 패드 출력 하여 입력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좌/우 화살표 버튼을 눌러 아이템 커서 이동이 가능 함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슬라이드 기능을 사용하여 좌/우 이동이 가능 함</a:t>
            </a:r>
          </a:p>
        </p:txBody>
      </p:sp>
      <p:cxnSp>
        <p:nvCxnSpPr>
          <p:cNvPr id="1070" name="Shape 1070"/>
          <p:cNvCxnSpPr>
            <a:stCxn id="1043" idx="3"/>
            <a:endCxn id="1069" idx="1"/>
          </p:cNvCxnSpPr>
          <p:nvPr/>
        </p:nvCxnSpPr>
        <p:spPr>
          <a:xfrm flipH="1" rot="10800000">
            <a:off x="7256161" y="3468440"/>
            <a:ext cx="324600" cy="103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71" name="Shape 1071"/>
          <p:cNvSpPr/>
          <p:nvPr/>
        </p:nvSpPr>
        <p:spPr>
          <a:xfrm>
            <a:off x="116864" y="3877923"/>
            <a:ext cx="3982627" cy="49700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 버튼 클릭 시 바로 사용 하거나. 시간을 초과 하는 하여 아이템을 사용 시 팝업 호출.</a:t>
            </a:r>
          </a:p>
        </p:txBody>
      </p:sp>
      <p:cxnSp>
        <p:nvCxnSpPr>
          <p:cNvPr id="1072" name="Shape 1072"/>
          <p:cNvCxnSpPr>
            <a:stCxn id="1044" idx="1"/>
            <a:endCxn id="1071" idx="3"/>
          </p:cNvCxnSpPr>
          <p:nvPr/>
        </p:nvCxnSpPr>
        <p:spPr>
          <a:xfrm flipH="1">
            <a:off x="4099534" y="4115146"/>
            <a:ext cx="1034700" cy="11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73" name="Shape 1073"/>
          <p:cNvCxnSpPr>
            <a:stCxn id="1041" idx="0"/>
            <a:endCxn id="1064" idx="1"/>
          </p:cNvCxnSpPr>
          <p:nvPr/>
        </p:nvCxnSpPr>
        <p:spPr>
          <a:xfrm flipH="1" rot="10800000">
            <a:off x="5797806" y="454751"/>
            <a:ext cx="1858500" cy="1036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74" name="Shape 1074"/>
          <p:cNvCxnSpPr>
            <a:endCxn id="1066" idx="1"/>
          </p:cNvCxnSpPr>
          <p:nvPr/>
        </p:nvCxnSpPr>
        <p:spPr>
          <a:xfrm flipH="1" rot="10800000">
            <a:off x="6675114" y="2049420"/>
            <a:ext cx="911100" cy="388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75" name="Shape 1075"/>
          <p:cNvSpPr/>
          <p:nvPr/>
        </p:nvSpPr>
        <p:spPr>
          <a:xfrm>
            <a:off x="458185" y="4632503"/>
            <a:ext cx="2927605" cy="1813293"/>
          </a:xfrm>
          <a:prstGeom prst="roundRect">
            <a:avLst>
              <a:gd fmla="val 310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영주님께서 선택 하신 가속 시간은 남은 시간보다 훨씬 많은 시간을 가속 합니다. 사용 하시겠습니까 ?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6" name="Shape 1076"/>
          <p:cNvCxnSpPr>
            <a:stCxn id="1071" idx="2"/>
            <a:endCxn id="1075" idx="0"/>
          </p:cNvCxnSpPr>
          <p:nvPr/>
        </p:nvCxnSpPr>
        <p:spPr>
          <a:xfrm rot="5400000">
            <a:off x="1886177" y="4410631"/>
            <a:ext cx="257700" cy="186300"/>
          </a:xfrm>
          <a:prstGeom prst="bentConnector3">
            <a:avLst>
              <a:gd fmla="val 49975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77" name="Shape 1077"/>
          <p:cNvSpPr/>
          <p:nvPr/>
        </p:nvSpPr>
        <p:spPr>
          <a:xfrm>
            <a:off x="1231521" y="5899551"/>
            <a:ext cx="1380931" cy="3079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Shape 10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794" y="587854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Shape 1084"/>
          <p:cNvSpPr/>
          <p:nvPr/>
        </p:nvSpPr>
        <p:spPr>
          <a:xfrm>
            <a:off x="4192692" y="587854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Shape 1085"/>
          <p:cNvSpPr/>
          <p:nvPr/>
        </p:nvSpPr>
        <p:spPr>
          <a:xfrm>
            <a:off x="4211548" y="930412"/>
            <a:ext cx="3172516" cy="425226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086" name="Shape 1086"/>
          <p:cNvSpPr/>
          <p:nvPr/>
        </p:nvSpPr>
        <p:spPr>
          <a:xfrm>
            <a:off x="4218869" y="4689014"/>
            <a:ext cx="3181996" cy="821457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087" name="Shape 1087"/>
          <p:cNvSpPr/>
          <p:nvPr/>
        </p:nvSpPr>
        <p:spPr>
          <a:xfrm>
            <a:off x="4610637" y="615700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8" name="Shape 10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4975" y="653241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Shape 10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8396" y="665368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Shape 10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80907" y="662572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Shape 10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6369" y="653241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Shape 1092"/>
          <p:cNvSpPr/>
          <p:nvPr/>
        </p:nvSpPr>
        <p:spPr>
          <a:xfrm>
            <a:off x="4849641" y="654958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093" name="Shape 1093"/>
          <p:cNvSpPr/>
          <p:nvPr/>
        </p:nvSpPr>
        <p:spPr>
          <a:xfrm>
            <a:off x="5505891" y="64873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094" name="Shape 1094"/>
          <p:cNvSpPr/>
          <p:nvPr/>
        </p:nvSpPr>
        <p:spPr>
          <a:xfrm>
            <a:off x="6208798" y="661175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095" name="Shape 1095"/>
          <p:cNvSpPr/>
          <p:nvPr/>
        </p:nvSpPr>
        <p:spPr>
          <a:xfrm>
            <a:off x="6902385" y="645624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096" name="Shape 1096"/>
          <p:cNvCxnSpPr/>
          <p:nvPr/>
        </p:nvCxnSpPr>
        <p:spPr>
          <a:xfrm>
            <a:off x="4400907" y="905695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097" name="Shape 1097"/>
          <p:cNvGrpSpPr/>
          <p:nvPr/>
        </p:nvGrpSpPr>
        <p:grpSpPr>
          <a:xfrm>
            <a:off x="4287762" y="1491251"/>
            <a:ext cx="3020086" cy="2920326"/>
            <a:chOff x="1007929" y="1735975"/>
            <a:chExt cx="3020086" cy="2920326"/>
          </a:xfrm>
        </p:grpSpPr>
        <p:sp>
          <p:nvSpPr>
            <p:cNvPr id="1098" name="Shape 1098"/>
            <p:cNvSpPr/>
            <p:nvPr/>
          </p:nvSpPr>
          <p:spPr>
            <a:xfrm>
              <a:off x="1007929" y="1735975"/>
              <a:ext cx="3020086" cy="2920326"/>
            </a:xfrm>
            <a:prstGeom prst="roundRect">
              <a:avLst>
                <a:gd fmla="val 3101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1035954" y="1755522"/>
              <a:ext cx="2971372" cy="31196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1103888" y="3511282"/>
              <a:ext cx="2872438" cy="611363"/>
            </a:xfrm>
            <a:prstGeom prst="roundRect">
              <a:avLst>
                <a:gd fmla="val 16667" name="adj"/>
              </a:avLst>
            </a:prstGeom>
            <a:solidFill>
              <a:srgbClr val="C9C9C9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1854400" y="4196773"/>
              <a:ext cx="1311093" cy="3261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  <p:pic>
          <p:nvPicPr>
            <p:cNvPr id="1102" name="Shape 110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58095" y="2533821"/>
              <a:ext cx="649914" cy="638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3" name="Shape 110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191546" y="2555807"/>
              <a:ext cx="635226" cy="6205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4" name="Shape 11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48382" y="2547675"/>
              <a:ext cx="635226" cy="620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5" name="Shape 1105"/>
            <p:cNvSpPr/>
            <p:nvPr/>
          </p:nvSpPr>
          <p:spPr>
            <a:xfrm>
              <a:off x="1262899" y="3262735"/>
              <a:ext cx="827470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5분 건설 가속</a:t>
              </a: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2068441" y="3265847"/>
              <a:ext cx="930063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1시간 건설 가속</a:t>
              </a: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2952958" y="3266246"/>
              <a:ext cx="930063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8시간 건설 가속</a:t>
              </a:r>
            </a:p>
          </p:txBody>
        </p:sp>
        <p:sp>
          <p:nvSpPr>
            <p:cNvPr id="1108" name="Shape 1108"/>
            <p:cNvSpPr/>
            <p:nvPr/>
          </p:nvSpPr>
          <p:spPr>
            <a:xfrm rot="-8267148">
              <a:off x="3658497" y="2724465"/>
              <a:ext cx="259316" cy="283217"/>
            </a:xfrm>
            <a:prstGeom prst="rtTriangle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 flipH="1" rot="8304124">
              <a:off x="1122609" y="2730504"/>
              <a:ext cx="259317" cy="283217"/>
            </a:xfrm>
            <a:prstGeom prst="rtTriangle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034573" y="3330203"/>
              <a:ext cx="39626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2943173" y="3427312"/>
              <a:ext cx="461986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cxnSp>
          <p:nvCxnSpPr>
            <p:cNvPr id="1112" name="Shape 1112"/>
            <p:cNvCxnSpPr/>
            <p:nvPr/>
          </p:nvCxnSpPr>
          <p:spPr>
            <a:xfrm>
              <a:off x="1441870" y="3733739"/>
              <a:ext cx="1547999" cy="0"/>
            </a:xfrm>
            <a:prstGeom prst="straightConnector1">
              <a:avLst/>
            </a:prstGeom>
            <a:noFill/>
            <a:ln cap="flat" cmpd="sng" w="762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113" name="Shape 1113"/>
            <p:cNvSpPr/>
            <p:nvPr/>
          </p:nvSpPr>
          <p:spPr>
            <a:xfrm>
              <a:off x="1197409" y="2166014"/>
              <a:ext cx="2653718" cy="21432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0CECE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88251" y="2166014"/>
              <a:ext cx="152349" cy="21432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2150489" y="2132875"/>
              <a:ext cx="76174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00:09:06</a:t>
              </a: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485387" y="3877701"/>
              <a:ext cx="2114680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가속시간: 00:05:00 (무료시간:5분)</a:t>
              </a: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896544" y="1761002"/>
              <a:ext cx="1207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건물 건설 중</a:t>
              </a: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363035" y="3653012"/>
              <a:ext cx="525023" cy="19484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0CECE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435848" y="3626575"/>
              <a:ext cx="152349" cy="21432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0" name="Shape 1120"/>
          <p:cNvSpPr/>
          <p:nvPr/>
        </p:nvSpPr>
        <p:spPr>
          <a:xfrm>
            <a:off x="5448330" y="2294469"/>
            <a:ext cx="644540" cy="66216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Shape 1121"/>
          <p:cNvSpPr/>
          <p:nvPr/>
        </p:nvSpPr>
        <p:spPr>
          <a:xfrm>
            <a:off x="215538" y="142595"/>
            <a:ext cx="2576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클릭 처리(3)</a:t>
            </a:r>
          </a:p>
        </p:txBody>
      </p:sp>
      <p:cxnSp>
        <p:nvCxnSpPr>
          <p:cNvPr id="1122" name="Shape 1122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123" name="Shape 11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30839" y="4138582"/>
            <a:ext cx="3143453" cy="21348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4" name="Shape 1124"/>
          <p:cNvCxnSpPr/>
          <p:nvPr/>
        </p:nvCxnSpPr>
        <p:spPr>
          <a:xfrm>
            <a:off x="7035282" y="3489014"/>
            <a:ext cx="1063688" cy="388908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25" name="Shape 1125"/>
          <p:cNvSpPr/>
          <p:nvPr/>
        </p:nvSpPr>
        <p:spPr>
          <a:xfrm>
            <a:off x="7721588" y="3973028"/>
            <a:ext cx="4016321" cy="203827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숫자 영역 클릭 시 시스템 키패드 출력 되어지도록 처리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숫자 입력 시 해당 하는 숫자가  입력 되어지며, 완료 버튼을 클릭 시 해당 하는 숫자가 입력 되어집니다.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숫자를 입력 하여 해당 하는 아이템 개수가 없는 경우 최대 max 개수를 입력 해주도록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Shape 1126"/>
          <p:cNvSpPr/>
          <p:nvPr/>
        </p:nvSpPr>
        <p:spPr>
          <a:xfrm>
            <a:off x="4222285" y="5756987"/>
            <a:ext cx="1009302" cy="49779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</a:p>
        </p:txBody>
      </p:sp>
      <p:sp>
        <p:nvSpPr>
          <p:cNvPr id="1127" name="Shape 1127"/>
          <p:cNvSpPr/>
          <p:nvPr/>
        </p:nvSpPr>
        <p:spPr>
          <a:xfrm>
            <a:off x="229632" y="2418593"/>
            <a:ext cx="3651202" cy="153138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화면에 키패드가 나올 수 있도록 처리가 가능 한지 체크 하여야 하며, 이 방식이 안될 경우 게임 숫자 키패드를 만들어서 사용 하는 방식을 추천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8" name="Shape 1128"/>
          <p:cNvCxnSpPr>
            <a:stCxn id="1127" idx="3"/>
          </p:cNvCxnSpPr>
          <p:nvPr/>
        </p:nvCxnSpPr>
        <p:spPr>
          <a:xfrm>
            <a:off x="3880834" y="3184286"/>
            <a:ext cx="587400" cy="1350299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Shape 1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0985" y="780170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Shape 1135"/>
          <p:cNvSpPr/>
          <p:nvPr/>
        </p:nvSpPr>
        <p:spPr>
          <a:xfrm>
            <a:off x="4031882" y="780170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4050739" y="1122728"/>
            <a:ext cx="3172516" cy="425226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137" name="Shape 1137"/>
          <p:cNvSpPr/>
          <p:nvPr/>
        </p:nvSpPr>
        <p:spPr>
          <a:xfrm>
            <a:off x="4058060" y="4881330"/>
            <a:ext cx="3181996" cy="821457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138" name="Shape 1138"/>
          <p:cNvSpPr/>
          <p:nvPr/>
        </p:nvSpPr>
        <p:spPr>
          <a:xfrm>
            <a:off x="215538" y="142595"/>
            <a:ext cx="2985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업그레이드_정보</a:t>
            </a:r>
          </a:p>
        </p:txBody>
      </p:sp>
      <p:sp>
        <p:nvSpPr>
          <p:cNvPr id="1139" name="Shape 1139"/>
          <p:cNvSpPr/>
          <p:nvPr/>
        </p:nvSpPr>
        <p:spPr>
          <a:xfrm>
            <a:off x="4133551" y="6009339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Shape 1140"/>
          <p:cNvSpPr/>
          <p:nvPr/>
        </p:nvSpPr>
        <p:spPr>
          <a:xfrm rot="10800000">
            <a:off x="4216921" y="6101715"/>
            <a:ext cx="336929" cy="205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4161635" y="3163080"/>
            <a:ext cx="2994952" cy="1679510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5232191" y="2866689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필수 조건</a:t>
            </a:r>
          </a:p>
        </p:txBody>
      </p:sp>
      <p:cxnSp>
        <p:nvCxnSpPr>
          <p:cNvPr id="1143" name="Shape 1143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44" name="Shape 1144"/>
          <p:cNvSpPr/>
          <p:nvPr/>
        </p:nvSpPr>
        <p:spPr>
          <a:xfrm>
            <a:off x="4212326" y="3183319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5" name="Shape 1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6337" y="3188741"/>
            <a:ext cx="437380" cy="29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Shape 1146"/>
          <p:cNvSpPr/>
          <p:nvPr/>
        </p:nvSpPr>
        <p:spPr>
          <a:xfrm>
            <a:off x="4277780" y="3494153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1147" name="Shape 1147"/>
          <p:cNvSpPr/>
          <p:nvPr/>
        </p:nvSpPr>
        <p:spPr>
          <a:xfrm>
            <a:off x="4532571" y="3227927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LV30 마을회관</a:t>
            </a:r>
          </a:p>
        </p:txBody>
      </p:sp>
      <p:sp>
        <p:nvSpPr>
          <p:cNvPr id="1148" name="Shape 1148"/>
          <p:cNvSpPr/>
          <p:nvPr/>
        </p:nvSpPr>
        <p:spPr>
          <a:xfrm>
            <a:off x="5689676" y="3186428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Shape 1149"/>
          <p:cNvSpPr/>
          <p:nvPr/>
        </p:nvSpPr>
        <p:spPr>
          <a:xfrm>
            <a:off x="6084567" y="3240367"/>
            <a:ext cx="78418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36,000,000</a:t>
            </a:r>
          </a:p>
        </p:txBody>
      </p:sp>
      <p:pic>
        <p:nvPicPr>
          <p:cNvPr id="1150" name="Shape 1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4792" y="3216677"/>
            <a:ext cx="264371" cy="25458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Shape 1151"/>
          <p:cNvSpPr/>
          <p:nvPr/>
        </p:nvSpPr>
        <p:spPr>
          <a:xfrm>
            <a:off x="4203664" y="3729398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2" name="Shape 1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7005" y="3734819"/>
            <a:ext cx="437380" cy="29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Shape 1153"/>
          <p:cNvSpPr/>
          <p:nvPr/>
        </p:nvSpPr>
        <p:spPr>
          <a:xfrm>
            <a:off x="4551901" y="3774005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LV30 마을회관</a:t>
            </a:r>
          </a:p>
        </p:txBody>
      </p:sp>
      <p:cxnSp>
        <p:nvCxnSpPr>
          <p:cNvPr id="1154" name="Shape 1154"/>
          <p:cNvCxnSpPr/>
          <p:nvPr/>
        </p:nvCxnSpPr>
        <p:spPr>
          <a:xfrm>
            <a:off x="4285941" y="3480314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55" name="Shape 1155"/>
          <p:cNvCxnSpPr/>
          <p:nvPr/>
        </p:nvCxnSpPr>
        <p:spPr>
          <a:xfrm>
            <a:off x="4279719" y="3660707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56" name="Shape 1156"/>
          <p:cNvSpPr/>
          <p:nvPr/>
        </p:nvSpPr>
        <p:spPr>
          <a:xfrm>
            <a:off x="5755132" y="3497262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</a:p>
        </p:txBody>
      </p:sp>
      <p:cxnSp>
        <p:nvCxnSpPr>
          <p:cNvPr id="1157" name="Shape 1157"/>
          <p:cNvCxnSpPr/>
          <p:nvPr/>
        </p:nvCxnSpPr>
        <p:spPr>
          <a:xfrm>
            <a:off x="5763292" y="3483423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58" name="Shape 1158"/>
          <p:cNvCxnSpPr/>
          <p:nvPr/>
        </p:nvCxnSpPr>
        <p:spPr>
          <a:xfrm>
            <a:off x="5757069" y="3663817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59" name="Shape 1159"/>
          <p:cNvSpPr/>
          <p:nvPr/>
        </p:nvSpPr>
        <p:spPr>
          <a:xfrm>
            <a:off x="4274671" y="4041548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진행사항 02:30:50</a:t>
            </a:r>
          </a:p>
        </p:txBody>
      </p:sp>
      <p:cxnSp>
        <p:nvCxnSpPr>
          <p:cNvPr id="1160" name="Shape 1160"/>
          <p:cNvCxnSpPr/>
          <p:nvPr/>
        </p:nvCxnSpPr>
        <p:spPr>
          <a:xfrm>
            <a:off x="4282830" y="4027710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61" name="Shape 1161"/>
          <p:cNvCxnSpPr/>
          <p:nvPr/>
        </p:nvCxnSpPr>
        <p:spPr>
          <a:xfrm>
            <a:off x="4276608" y="4208103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162" name="Shape 11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5285" y="3203207"/>
            <a:ext cx="281891" cy="23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Shape 11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2085" y="3219594"/>
            <a:ext cx="242955" cy="249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Shape 1164"/>
          <p:cNvSpPr/>
          <p:nvPr/>
        </p:nvSpPr>
        <p:spPr>
          <a:xfrm>
            <a:off x="4449828" y="808016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5" name="Shape 11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14167" y="84555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Shape 11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67587" y="8576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Shape 116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20098" y="8548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Shape 1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5560" y="845557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Shape 1169"/>
          <p:cNvSpPr/>
          <p:nvPr/>
        </p:nvSpPr>
        <p:spPr>
          <a:xfrm>
            <a:off x="4688832" y="847275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170" name="Shape 1170"/>
          <p:cNvSpPr/>
          <p:nvPr/>
        </p:nvSpPr>
        <p:spPr>
          <a:xfrm>
            <a:off x="5345082" y="841053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171" name="Shape 1171"/>
          <p:cNvSpPr/>
          <p:nvPr/>
        </p:nvSpPr>
        <p:spPr>
          <a:xfrm>
            <a:off x="6047989" y="853491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172" name="Shape 1172"/>
          <p:cNvSpPr/>
          <p:nvPr/>
        </p:nvSpPr>
        <p:spPr>
          <a:xfrm>
            <a:off x="6741575" y="837940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173" name="Shape 1173"/>
          <p:cNvCxnSpPr/>
          <p:nvPr/>
        </p:nvCxnSpPr>
        <p:spPr>
          <a:xfrm>
            <a:off x="4240098" y="1098012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74" name="Shape 1174"/>
          <p:cNvSpPr/>
          <p:nvPr/>
        </p:nvSpPr>
        <p:spPr>
          <a:xfrm>
            <a:off x="4845703" y="6002692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Shape 1175"/>
          <p:cNvSpPr/>
          <p:nvPr/>
        </p:nvSpPr>
        <p:spPr>
          <a:xfrm>
            <a:off x="6063173" y="5993362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Shape 1176"/>
          <p:cNvSpPr/>
          <p:nvPr/>
        </p:nvSpPr>
        <p:spPr>
          <a:xfrm>
            <a:off x="4856300" y="5968871"/>
            <a:ext cx="112723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</p:txBody>
      </p:sp>
      <p:sp>
        <p:nvSpPr>
          <p:cNvPr id="1177" name="Shape 1177"/>
          <p:cNvSpPr/>
          <p:nvPr/>
        </p:nvSpPr>
        <p:spPr>
          <a:xfrm>
            <a:off x="6147039" y="6055957"/>
            <a:ext cx="95410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1178" name="Shape 1178"/>
          <p:cNvSpPr/>
          <p:nvPr/>
        </p:nvSpPr>
        <p:spPr>
          <a:xfrm>
            <a:off x="5031548" y="6204264"/>
            <a:ext cx="894126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pic>
        <p:nvPicPr>
          <p:cNvPr id="1179" name="Shape 117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48717" y="6138305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Shape 1180"/>
          <p:cNvSpPr/>
          <p:nvPr/>
        </p:nvSpPr>
        <p:spPr>
          <a:xfrm>
            <a:off x="6392146" y="5729335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05:27:32</a:t>
            </a:r>
          </a:p>
        </p:txBody>
      </p:sp>
      <p:pic>
        <p:nvPicPr>
          <p:cNvPr id="1181" name="Shape 118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195832">
            <a:off x="6312829" y="5755644"/>
            <a:ext cx="128283" cy="1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Shape 1182"/>
          <p:cNvSpPr/>
          <p:nvPr/>
        </p:nvSpPr>
        <p:spPr>
          <a:xfrm>
            <a:off x="5952119" y="1711560"/>
            <a:ext cx="1166503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Shape 1183"/>
          <p:cNvSpPr/>
          <p:nvPr/>
        </p:nvSpPr>
        <p:spPr>
          <a:xfrm>
            <a:off x="6027580" y="1747900"/>
            <a:ext cx="102463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다음 레벨   </a:t>
            </a: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</a:p>
        </p:txBody>
      </p:sp>
      <p:sp>
        <p:nvSpPr>
          <p:cNvPr id="1184" name="Shape 1184"/>
          <p:cNvSpPr/>
          <p:nvPr/>
        </p:nvSpPr>
        <p:spPr>
          <a:xfrm>
            <a:off x="5992005" y="2238263"/>
            <a:ext cx="107063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보호량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7500 </a:t>
            </a:r>
            <a:r>
              <a:rPr b="1" lang="en-US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+ 500</a:t>
            </a:r>
          </a:p>
        </p:txBody>
      </p:sp>
      <p:grpSp>
        <p:nvGrpSpPr>
          <p:cNvPr id="1185" name="Shape 1185"/>
          <p:cNvGrpSpPr/>
          <p:nvPr/>
        </p:nvGrpSpPr>
        <p:grpSpPr>
          <a:xfrm>
            <a:off x="7147370" y="1347566"/>
            <a:ext cx="4459910" cy="646676"/>
            <a:chOff x="7147370" y="1347566"/>
            <a:chExt cx="4459910" cy="646676"/>
          </a:xfrm>
        </p:grpSpPr>
        <p:sp>
          <p:nvSpPr>
            <p:cNvPr id="1186" name="Shape 1186"/>
            <p:cNvSpPr/>
            <p:nvPr/>
          </p:nvSpPr>
          <p:spPr>
            <a:xfrm>
              <a:off x="7756070" y="1347566"/>
              <a:ext cx="3851210" cy="6465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-228600" lvl="0" marL="228600" marR="0" rtl="0" algn="l">
                <a:spcBef>
                  <a:spcPts val="0"/>
                </a:spcBef>
                <a:buClr>
                  <a:schemeClr val="lt1"/>
                </a:buClr>
                <a:buSzPct val="100000"/>
                <a:buFont typeface="Arial"/>
                <a:buAutoNum type="arabicPeriod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건물 레벨 정보</a:t>
              </a:r>
            </a:p>
            <a:p>
              <a:pPr indent="-228600" lvl="0" marL="228600" marR="0" rtl="0" algn="l">
                <a:spcBef>
                  <a:spcPts val="0"/>
                </a:spcBef>
                <a:buClr>
                  <a:schemeClr val="lt1"/>
                </a:buClr>
                <a:buSzPct val="100000"/>
                <a:buFont typeface="Arial"/>
                <a:buAutoNum type="arabicPeriod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건물에 최대 부상 병수 + 추가 부상 병수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※ 추가 부상병수는 기술연구 + ?</a:t>
              </a:r>
            </a:p>
          </p:txBody>
        </p:sp>
        <p:cxnSp>
          <p:nvCxnSpPr>
            <p:cNvPr id="1187" name="Shape 1187"/>
            <p:cNvCxnSpPr>
              <a:stCxn id="1186" idx="1"/>
            </p:cNvCxnSpPr>
            <p:nvPr/>
          </p:nvCxnSpPr>
          <p:spPr>
            <a:xfrm flipH="1">
              <a:off x="7147370" y="1670843"/>
              <a:ext cx="608700" cy="323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1188" name="Shape 1188"/>
          <p:cNvSpPr/>
          <p:nvPr/>
        </p:nvSpPr>
        <p:spPr>
          <a:xfrm>
            <a:off x="7639474" y="2898850"/>
            <a:ext cx="3851210" cy="64655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자원 정보, 건설 정보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불가 표시, 완료 표시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완료, 이동, 진행 중, 무료 건설 표시</a:t>
            </a:r>
          </a:p>
        </p:txBody>
      </p:sp>
      <p:cxnSp>
        <p:nvCxnSpPr>
          <p:cNvPr id="1189" name="Shape 1189"/>
          <p:cNvCxnSpPr>
            <a:stCxn id="1188" idx="1"/>
          </p:cNvCxnSpPr>
          <p:nvPr/>
        </p:nvCxnSpPr>
        <p:spPr>
          <a:xfrm flipH="1">
            <a:off x="7030774" y="3222127"/>
            <a:ext cx="608700" cy="32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90" name="Shape 1190"/>
          <p:cNvCxnSpPr/>
          <p:nvPr/>
        </p:nvCxnSpPr>
        <p:spPr>
          <a:xfrm>
            <a:off x="4551901" y="3125025"/>
            <a:ext cx="224147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91" name="Shape 1191"/>
          <p:cNvSpPr/>
          <p:nvPr/>
        </p:nvSpPr>
        <p:spPr>
          <a:xfrm>
            <a:off x="5691716" y="3742523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2" name="Shape 1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057" y="3747944"/>
            <a:ext cx="437380" cy="29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Shape 1193"/>
          <p:cNvSpPr/>
          <p:nvPr/>
        </p:nvSpPr>
        <p:spPr>
          <a:xfrm>
            <a:off x="6039953" y="3787130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LV30 마을회관</a:t>
            </a:r>
          </a:p>
        </p:txBody>
      </p:sp>
      <p:cxnSp>
        <p:nvCxnSpPr>
          <p:cNvPr id="1194" name="Shape 1194"/>
          <p:cNvCxnSpPr/>
          <p:nvPr/>
        </p:nvCxnSpPr>
        <p:spPr>
          <a:xfrm>
            <a:off x="5767769" y="3673832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95" name="Shape 1195"/>
          <p:cNvSpPr/>
          <p:nvPr/>
        </p:nvSpPr>
        <p:spPr>
          <a:xfrm>
            <a:off x="5762721" y="4054673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진행사항 02:30:50</a:t>
            </a:r>
          </a:p>
        </p:txBody>
      </p:sp>
      <p:cxnSp>
        <p:nvCxnSpPr>
          <p:cNvPr id="1196" name="Shape 1196"/>
          <p:cNvCxnSpPr/>
          <p:nvPr/>
        </p:nvCxnSpPr>
        <p:spPr>
          <a:xfrm>
            <a:off x="5770882" y="4040835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97" name="Shape 1197"/>
          <p:cNvCxnSpPr/>
          <p:nvPr/>
        </p:nvCxnSpPr>
        <p:spPr>
          <a:xfrm>
            <a:off x="5764660" y="4221228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98" name="Shape 1198"/>
          <p:cNvSpPr/>
          <p:nvPr/>
        </p:nvSpPr>
        <p:spPr>
          <a:xfrm>
            <a:off x="4206773" y="4283014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9" name="Shape 1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0114" y="4288435"/>
            <a:ext cx="437380" cy="29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Shape 1200"/>
          <p:cNvSpPr/>
          <p:nvPr/>
        </p:nvSpPr>
        <p:spPr>
          <a:xfrm>
            <a:off x="4555010" y="4327621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LV30 마을회관</a:t>
            </a:r>
          </a:p>
        </p:txBody>
      </p:sp>
      <p:cxnSp>
        <p:nvCxnSpPr>
          <p:cNvPr id="1201" name="Shape 1201"/>
          <p:cNvCxnSpPr/>
          <p:nvPr/>
        </p:nvCxnSpPr>
        <p:spPr>
          <a:xfrm>
            <a:off x="4282826" y="4214323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02" name="Shape 1202"/>
          <p:cNvSpPr/>
          <p:nvPr/>
        </p:nvSpPr>
        <p:spPr>
          <a:xfrm>
            <a:off x="4277778" y="4595164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진행사항 02:30:50</a:t>
            </a:r>
          </a:p>
        </p:txBody>
      </p:sp>
      <p:cxnSp>
        <p:nvCxnSpPr>
          <p:cNvPr id="1203" name="Shape 1203"/>
          <p:cNvCxnSpPr/>
          <p:nvPr/>
        </p:nvCxnSpPr>
        <p:spPr>
          <a:xfrm>
            <a:off x="4285939" y="4581326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04" name="Shape 1204"/>
          <p:cNvCxnSpPr/>
          <p:nvPr/>
        </p:nvCxnSpPr>
        <p:spPr>
          <a:xfrm>
            <a:off x="4279717" y="4761719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05" name="Shape 1205"/>
          <p:cNvSpPr/>
          <p:nvPr/>
        </p:nvSpPr>
        <p:spPr>
          <a:xfrm>
            <a:off x="7501484" y="4011573"/>
            <a:ext cx="3851210" cy="64655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스크롤 할 수 있도록 설계 필요.(최대 6개가 넘어 갈 수 있기 때문에 약간에 공간을 두어 스크롤이 될 수 있다는 느낌으로 디자인 필요)</a:t>
            </a:r>
          </a:p>
        </p:txBody>
      </p:sp>
      <p:cxnSp>
        <p:nvCxnSpPr>
          <p:cNvPr id="1206" name="Shape 1206"/>
          <p:cNvCxnSpPr>
            <a:stCxn id="1205" idx="1"/>
          </p:cNvCxnSpPr>
          <p:nvPr/>
        </p:nvCxnSpPr>
        <p:spPr>
          <a:xfrm flipH="1">
            <a:off x="6892784" y="4334850"/>
            <a:ext cx="608700" cy="32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7" name="Shape 1207"/>
          <p:cNvSpPr/>
          <p:nvPr/>
        </p:nvSpPr>
        <p:spPr>
          <a:xfrm>
            <a:off x="1823785" y="1610557"/>
            <a:ext cx="1581981" cy="44160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이미지</a:t>
            </a:r>
          </a:p>
        </p:txBody>
      </p:sp>
      <p:cxnSp>
        <p:nvCxnSpPr>
          <p:cNvPr id="1208" name="Shape 1208"/>
          <p:cNvCxnSpPr>
            <a:stCxn id="1207" idx="3"/>
          </p:cNvCxnSpPr>
          <p:nvPr/>
        </p:nvCxnSpPr>
        <p:spPr>
          <a:xfrm>
            <a:off x="3405766" y="1831359"/>
            <a:ext cx="1138200" cy="32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209" name="Shape 1209"/>
          <p:cNvGrpSpPr/>
          <p:nvPr/>
        </p:nvGrpSpPr>
        <p:grpSpPr>
          <a:xfrm>
            <a:off x="7230440" y="280268"/>
            <a:ext cx="4459910" cy="646676"/>
            <a:chOff x="7147370" y="1347566"/>
            <a:chExt cx="4459910" cy="646676"/>
          </a:xfrm>
        </p:grpSpPr>
        <p:sp>
          <p:nvSpPr>
            <p:cNvPr id="1210" name="Shape 1210"/>
            <p:cNvSpPr/>
            <p:nvPr/>
          </p:nvSpPr>
          <p:spPr>
            <a:xfrm>
              <a:off x="7756070" y="1347566"/>
              <a:ext cx="3851210" cy="6465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-228600" lvl="0" marL="228600" marR="0" rtl="0" algn="l">
                <a:spcBef>
                  <a:spcPts val="0"/>
                </a:spcBef>
                <a:buClr>
                  <a:schemeClr val="lt1"/>
                </a:buClr>
                <a:buSzPct val="100000"/>
                <a:buFont typeface="Arial"/>
                <a:buAutoNum type="arabicPeriod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재화 클릭 시 해당 하는 자원 구매, 사용 화면으로 이동 하도록 함</a:t>
              </a:r>
            </a:p>
          </p:txBody>
        </p:sp>
        <p:cxnSp>
          <p:nvCxnSpPr>
            <p:cNvPr id="1211" name="Shape 1211"/>
            <p:cNvCxnSpPr>
              <a:stCxn id="1210" idx="1"/>
            </p:cNvCxnSpPr>
            <p:nvPr/>
          </p:nvCxnSpPr>
          <p:spPr>
            <a:xfrm flipH="1">
              <a:off x="7147370" y="1670843"/>
              <a:ext cx="608700" cy="323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212" name="Shape 1212"/>
          <p:cNvGrpSpPr/>
          <p:nvPr/>
        </p:nvGrpSpPr>
        <p:grpSpPr>
          <a:xfrm>
            <a:off x="7224173" y="5619204"/>
            <a:ext cx="4459910" cy="878013"/>
            <a:chOff x="7147370" y="1347566"/>
            <a:chExt cx="4459910" cy="878013"/>
          </a:xfrm>
        </p:grpSpPr>
        <p:sp>
          <p:nvSpPr>
            <p:cNvPr id="1213" name="Shape 1213"/>
            <p:cNvSpPr/>
            <p:nvPr/>
          </p:nvSpPr>
          <p:spPr>
            <a:xfrm>
              <a:off x="7756070" y="1347566"/>
              <a:ext cx="3851210" cy="87801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업그레이드 버튼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 업그레이드 불가 시 비활성화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 업그레이드 가능 시 활성화 &gt; 클릭 시 업그레이드 진행</a:t>
              </a:r>
            </a:p>
          </p:txBody>
        </p:sp>
        <p:cxnSp>
          <p:nvCxnSpPr>
            <p:cNvPr id="1214" name="Shape 1214"/>
            <p:cNvCxnSpPr>
              <a:stCxn id="1213" idx="1"/>
            </p:cNvCxnSpPr>
            <p:nvPr/>
          </p:nvCxnSpPr>
          <p:spPr>
            <a:xfrm flipH="1">
              <a:off x="7147370" y="1786573"/>
              <a:ext cx="608700" cy="207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1215" name="Shape 1215"/>
          <p:cNvSpPr/>
          <p:nvPr/>
        </p:nvSpPr>
        <p:spPr>
          <a:xfrm>
            <a:off x="578497" y="5781889"/>
            <a:ext cx="2426985" cy="44160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뒤로 가기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클릭 시 팝업을 닫히도록 처리</a:t>
            </a:r>
          </a:p>
        </p:txBody>
      </p:sp>
      <p:cxnSp>
        <p:nvCxnSpPr>
          <p:cNvPr id="1216" name="Shape 1216"/>
          <p:cNvCxnSpPr>
            <a:stCxn id="1215" idx="3"/>
          </p:cNvCxnSpPr>
          <p:nvPr/>
        </p:nvCxnSpPr>
        <p:spPr>
          <a:xfrm>
            <a:off x="3005483" y="6002692"/>
            <a:ext cx="1138199" cy="32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7" name="Shape 1217"/>
          <p:cNvSpPr/>
          <p:nvPr/>
        </p:nvSpPr>
        <p:spPr>
          <a:xfrm>
            <a:off x="699795" y="5228323"/>
            <a:ext cx="3246467" cy="44160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(즉시 업그레이드 버튼 클릭 시 팝업 호출)</a:t>
            </a:r>
          </a:p>
        </p:txBody>
      </p:sp>
      <p:cxnSp>
        <p:nvCxnSpPr>
          <p:cNvPr id="1218" name="Shape 1218"/>
          <p:cNvCxnSpPr>
            <a:stCxn id="1217" idx="3"/>
          </p:cNvCxnSpPr>
          <p:nvPr/>
        </p:nvCxnSpPr>
        <p:spPr>
          <a:xfrm>
            <a:off x="3946263" y="5449125"/>
            <a:ext cx="1084200" cy="529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9" name="Shape 1219"/>
          <p:cNvSpPr/>
          <p:nvPr/>
        </p:nvSpPr>
        <p:spPr>
          <a:xfrm>
            <a:off x="7643622" y="5100210"/>
            <a:ext cx="3851210" cy="44222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시간 표시(업그레이드 시 시간을 표기 해줍니다)</a:t>
            </a:r>
          </a:p>
        </p:txBody>
      </p:sp>
      <p:cxnSp>
        <p:nvCxnSpPr>
          <p:cNvPr id="1220" name="Shape 1220"/>
          <p:cNvCxnSpPr>
            <a:stCxn id="1219" idx="1"/>
          </p:cNvCxnSpPr>
          <p:nvPr/>
        </p:nvCxnSpPr>
        <p:spPr>
          <a:xfrm flipH="1">
            <a:off x="7034922" y="5321322"/>
            <a:ext cx="608700" cy="425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1" name="Shape 1221"/>
          <p:cNvSpPr/>
          <p:nvPr/>
        </p:nvSpPr>
        <p:spPr>
          <a:xfrm>
            <a:off x="4502026" y="1622032"/>
            <a:ext cx="8510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LV30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창고</a:t>
            </a:r>
          </a:p>
        </p:txBody>
      </p:sp>
      <p:cxnSp>
        <p:nvCxnSpPr>
          <p:cNvPr id="1222" name="Shape 1222"/>
          <p:cNvCxnSpPr/>
          <p:nvPr/>
        </p:nvCxnSpPr>
        <p:spPr>
          <a:xfrm>
            <a:off x="4550892" y="1638550"/>
            <a:ext cx="816901" cy="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23" name="Shape 1223"/>
          <p:cNvCxnSpPr/>
          <p:nvPr/>
        </p:nvCxnSpPr>
        <p:spPr>
          <a:xfrm>
            <a:off x="4544673" y="1949571"/>
            <a:ext cx="816901" cy="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24" name="Shape 12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58055" y="1982346"/>
            <a:ext cx="1137434" cy="81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" name="Shape 1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0985" y="780170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Shape 1231"/>
          <p:cNvSpPr/>
          <p:nvPr/>
        </p:nvSpPr>
        <p:spPr>
          <a:xfrm>
            <a:off x="4031882" y="780170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Shape 1232"/>
          <p:cNvSpPr/>
          <p:nvPr/>
        </p:nvSpPr>
        <p:spPr>
          <a:xfrm>
            <a:off x="4050739" y="1122728"/>
            <a:ext cx="3172516" cy="425226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233" name="Shape 1233"/>
          <p:cNvSpPr/>
          <p:nvPr/>
        </p:nvSpPr>
        <p:spPr>
          <a:xfrm>
            <a:off x="4058060" y="4881330"/>
            <a:ext cx="3181996" cy="821457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234" name="Shape 1234"/>
          <p:cNvSpPr/>
          <p:nvPr/>
        </p:nvSpPr>
        <p:spPr>
          <a:xfrm>
            <a:off x="215538" y="142595"/>
            <a:ext cx="2985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업그레이드_팝업</a:t>
            </a:r>
          </a:p>
        </p:txBody>
      </p:sp>
      <p:sp>
        <p:nvSpPr>
          <p:cNvPr id="1235" name="Shape 1235"/>
          <p:cNvSpPr/>
          <p:nvPr/>
        </p:nvSpPr>
        <p:spPr>
          <a:xfrm>
            <a:off x="4133551" y="6009339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Shape 1236"/>
          <p:cNvSpPr/>
          <p:nvPr/>
        </p:nvSpPr>
        <p:spPr>
          <a:xfrm rot="10800000">
            <a:off x="4216921" y="6101715"/>
            <a:ext cx="336929" cy="205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Shape 1237"/>
          <p:cNvSpPr/>
          <p:nvPr/>
        </p:nvSpPr>
        <p:spPr>
          <a:xfrm>
            <a:off x="4161635" y="3163080"/>
            <a:ext cx="2994952" cy="1679510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Shape 1238"/>
          <p:cNvSpPr/>
          <p:nvPr/>
        </p:nvSpPr>
        <p:spPr>
          <a:xfrm>
            <a:off x="5232191" y="2866689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필수 조건</a:t>
            </a:r>
          </a:p>
        </p:txBody>
      </p:sp>
      <p:cxnSp>
        <p:nvCxnSpPr>
          <p:cNvPr id="1239" name="Shape 1239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40" name="Shape 1240"/>
          <p:cNvSpPr/>
          <p:nvPr/>
        </p:nvSpPr>
        <p:spPr>
          <a:xfrm>
            <a:off x="4212326" y="3183319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1" name="Shape 1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6337" y="3188741"/>
            <a:ext cx="437380" cy="29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Shape 1242"/>
          <p:cNvSpPr/>
          <p:nvPr/>
        </p:nvSpPr>
        <p:spPr>
          <a:xfrm>
            <a:off x="4277780" y="3494153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1243" name="Shape 1243"/>
          <p:cNvSpPr/>
          <p:nvPr/>
        </p:nvSpPr>
        <p:spPr>
          <a:xfrm>
            <a:off x="4532571" y="3227927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LV30 마을회관</a:t>
            </a:r>
          </a:p>
        </p:txBody>
      </p:sp>
      <p:sp>
        <p:nvSpPr>
          <p:cNvPr id="1244" name="Shape 1244"/>
          <p:cNvSpPr/>
          <p:nvPr/>
        </p:nvSpPr>
        <p:spPr>
          <a:xfrm>
            <a:off x="5689676" y="3186428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6084567" y="3240367"/>
            <a:ext cx="78418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36,000,000</a:t>
            </a:r>
          </a:p>
        </p:txBody>
      </p:sp>
      <p:pic>
        <p:nvPicPr>
          <p:cNvPr id="1246" name="Shape 12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4792" y="3216677"/>
            <a:ext cx="264371" cy="254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7" name="Shape 1247"/>
          <p:cNvCxnSpPr/>
          <p:nvPr/>
        </p:nvCxnSpPr>
        <p:spPr>
          <a:xfrm>
            <a:off x="4285941" y="3480314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48" name="Shape 1248"/>
          <p:cNvCxnSpPr/>
          <p:nvPr/>
        </p:nvCxnSpPr>
        <p:spPr>
          <a:xfrm>
            <a:off x="4279719" y="3660707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49" name="Shape 1249"/>
          <p:cNvSpPr/>
          <p:nvPr/>
        </p:nvSpPr>
        <p:spPr>
          <a:xfrm>
            <a:off x="5755132" y="3497262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보충</a:t>
            </a:r>
          </a:p>
        </p:txBody>
      </p:sp>
      <p:cxnSp>
        <p:nvCxnSpPr>
          <p:cNvPr id="1250" name="Shape 1250"/>
          <p:cNvCxnSpPr/>
          <p:nvPr/>
        </p:nvCxnSpPr>
        <p:spPr>
          <a:xfrm>
            <a:off x="5763292" y="3483423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1" name="Shape 1251"/>
          <p:cNvCxnSpPr/>
          <p:nvPr/>
        </p:nvCxnSpPr>
        <p:spPr>
          <a:xfrm>
            <a:off x="5757069" y="3663817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52" name="Shape 12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2085" y="3219594"/>
            <a:ext cx="242955" cy="249186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Shape 1253"/>
          <p:cNvSpPr/>
          <p:nvPr/>
        </p:nvSpPr>
        <p:spPr>
          <a:xfrm>
            <a:off x="4449828" y="808016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4" name="Shape 12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14167" y="84555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Shape 12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67587" y="857683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Shape 12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20098" y="85488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Shape 12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5560" y="845557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Shape 1258"/>
          <p:cNvSpPr/>
          <p:nvPr/>
        </p:nvSpPr>
        <p:spPr>
          <a:xfrm>
            <a:off x="4688832" y="847275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259" name="Shape 1259"/>
          <p:cNvSpPr/>
          <p:nvPr/>
        </p:nvSpPr>
        <p:spPr>
          <a:xfrm>
            <a:off x="5345082" y="841053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260" name="Shape 1260"/>
          <p:cNvSpPr/>
          <p:nvPr/>
        </p:nvSpPr>
        <p:spPr>
          <a:xfrm>
            <a:off x="6047989" y="853491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261" name="Shape 1261"/>
          <p:cNvSpPr/>
          <p:nvPr/>
        </p:nvSpPr>
        <p:spPr>
          <a:xfrm>
            <a:off x="6741575" y="837940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262" name="Shape 1262"/>
          <p:cNvCxnSpPr/>
          <p:nvPr/>
        </p:nvCxnSpPr>
        <p:spPr>
          <a:xfrm>
            <a:off x="4240098" y="1098012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3" name="Shape 1263"/>
          <p:cNvSpPr/>
          <p:nvPr/>
        </p:nvSpPr>
        <p:spPr>
          <a:xfrm>
            <a:off x="4845703" y="6002692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Shape 1264"/>
          <p:cNvSpPr/>
          <p:nvPr/>
        </p:nvSpPr>
        <p:spPr>
          <a:xfrm>
            <a:off x="6063173" y="5993362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Shape 1265"/>
          <p:cNvSpPr/>
          <p:nvPr/>
        </p:nvSpPr>
        <p:spPr>
          <a:xfrm>
            <a:off x="4856300" y="5968871"/>
            <a:ext cx="112723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</p:txBody>
      </p:sp>
      <p:sp>
        <p:nvSpPr>
          <p:cNvPr id="1266" name="Shape 1266"/>
          <p:cNvSpPr/>
          <p:nvPr/>
        </p:nvSpPr>
        <p:spPr>
          <a:xfrm>
            <a:off x="6147039" y="6055957"/>
            <a:ext cx="95410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1267" name="Shape 1267"/>
          <p:cNvSpPr/>
          <p:nvPr/>
        </p:nvSpPr>
        <p:spPr>
          <a:xfrm>
            <a:off x="5031548" y="6204264"/>
            <a:ext cx="894126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</a:p>
        </p:txBody>
      </p:sp>
      <p:pic>
        <p:nvPicPr>
          <p:cNvPr id="1268" name="Shape 126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48717" y="6138305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Shape 1269"/>
          <p:cNvSpPr/>
          <p:nvPr/>
        </p:nvSpPr>
        <p:spPr>
          <a:xfrm>
            <a:off x="6392146" y="5729335"/>
            <a:ext cx="8034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05:27:32</a:t>
            </a:r>
          </a:p>
        </p:txBody>
      </p:sp>
      <p:pic>
        <p:nvPicPr>
          <p:cNvPr id="1270" name="Shape 127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195832">
            <a:off x="6312829" y="5755644"/>
            <a:ext cx="128283" cy="1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Shape 1271"/>
          <p:cNvSpPr/>
          <p:nvPr/>
        </p:nvSpPr>
        <p:spPr>
          <a:xfrm>
            <a:off x="5952119" y="1711560"/>
            <a:ext cx="1166503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Shape 1272"/>
          <p:cNvSpPr/>
          <p:nvPr/>
        </p:nvSpPr>
        <p:spPr>
          <a:xfrm>
            <a:off x="6027580" y="1747900"/>
            <a:ext cx="102463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다음 레벨   </a:t>
            </a: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</a:p>
        </p:txBody>
      </p:sp>
      <p:sp>
        <p:nvSpPr>
          <p:cNvPr id="1273" name="Shape 1273"/>
          <p:cNvSpPr/>
          <p:nvPr/>
        </p:nvSpPr>
        <p:spPr>
          <a:xfrm>
            <a:off x="5992005" y="2238263"/>
            <a:ext cx="107063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보호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7500 </a:t>
            </a:r>
            <a:r>
              <a:rPr b="1" lang="en-US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+ 500</a:t>
            </a:r>
          </a:p>
        </p:txBody>
      </p:sp>
      <p:cxnSp>
        <p:nvCxnSpPr>
          <p:cNvPr id="1274" name="Shape 1274"/>
          <p:cNvCxnSpPr/>
          <p:nvPr/>
        </p:nvCxnSpPr>
        <p:spPr>
          <a:xfrm>
            <a:off x="4551901" y="3125025"/>
            <a:ext cx="224147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5" name="Shape 1275"/>
          <p:cNvSpPr/>
          <p:nvPr/>
        </p:nvSpPr>
        <p:spPr>
          <a:xfrm>
            <a:off x="5691716" y="3742523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6" name="Shape 1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057" y="3747944"/>
            <a:ext cx="437380" cy="29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Shape 1277"/>
          <p:cNvSpPr/>
          <p:nvPr/>
        </p:nvSpPr>
        <p:spPr>
          <a:xfrm>
            <a:off x="6039953" y="3787130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LV30 마을회관</a:t>
            </a:r>
          </a:p>
        </p:txBody>
      </p:sp>
      <p:cxnSp>
        <p:nvCxnSpPr>
          <p:cNvPr id="1278" name="Shape 1278"/>
          <p:cNvCxnSpPr/>
          <p:nvPr/>
        </p:nvCxnSpPr>
        <p:spPr>
          <a:xfrm>
            <a:off x="5767769" y="3673832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9" name="Shape 1279"/>
          <p:cNvSpPr/>
          <p:nvPr/>
        </p:nvSpPr>
        <p:spPr>
          <a:xfrm>
            <a:off x="5762721" y="4054673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진행사항 02:30:50</a:t>
            </a:r>
          </a:p>
        </p:txBody>
      </p:sp>
      <p:cxnSp>
        <p:nvCxnSpPr>
          <p:cNvPr id="1280" name="Shape 1280"/>
          <p:cNvCxnSpPr/>
          <p:nvPr/>
        </p:nvCxnSpPr>
        <p:spPr>
          <a:xfrm>
            <a:off x="5770882" y="4040835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81" name="Shape 1281"/>
          <p:cNvCxnSpPr/>
          <p:nvPr/>
        </p:nvCxnSpPr>
        <p:spPr>
          <a:xfrm>
            <a:off x="5764660" y="4221228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82" name="Shape 1282"/>
          <p:cNvSpPr/>
          <p:nvPr/>
        </p:nvSpPr>
        <p:spPr>
          <a:xfrm>
            <a:off x="754300" y="3523992"/>
            <a:ext cx="2846648" cy="1994622"/>
          </a:xfrm>
          <a:prstGeom prst="roundRect">
            <a:avLst>
              <a:gd fmla="val 310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 한번에 한 개의 건물만 업그레이드가 가능합니다. 골드를 소비 하시면 현재 업그레이드 중의 건물을 가속 업그레이드 하실 수 있습니다.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남은 시간 : 02:30:30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Shape 1283"/>
          <p:cNvSpPr/>
          <p:nvPr/>
        </p:nvSpPr>
        <p:spPr>
          <a:xfrm>
            <a:off x="1398182" y="5140130"/>
            <a:ext cx="1660849" cy="2354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</a:t>
            </a:r>
          </a:p>
        </p:txBody>
      </p:sp>
      <p:sp>
        <p:nvSpPr>
          <p:cNvPr id="1284" name="Shape 1284"/>
          <p:cNvSpPr/>
          <p:nvPr/>
        </p:nvSpPr>
        <p:spPr>
          <a:xfrm>
            <a:off x="4216921" y="3751114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5" name="Shape 1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0262" y="3756535"/>
            <a:ext cx="437380" cy="29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Shape 1286"/>
          <p:cNvSpPr/>
          <p:nvPr/>
        </p:nvSpPr>
        <p:spPr>
          <a:xfrm>
            <a:off x="4565157" y="3795723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LV30 마을회관</a:t>
            </a:r>
          </a:p>
        </p:txBody>
      </p:sp>
      <p:sp>
        <p:nvSpPr>
          <p:cNvPr id="1287" name="Shape 1287"/>
          <p:cNvSpPr/>
          <p:nvPr/>
        </p:nvSpPr>
        <p:spPr>
          <a:xfrm>
            <a:off x="4287926" y="4063264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무료건설 04:30</a:t>
            </a:r>
          </a:p>
        </p:txBody>
      </p:sp>
      <p:cxnSp>
        <p:nvCxnSpPr>
          <p:cNvPr id="1288" name="Shape 1288"/>
          <p:cNvCxnSpPr/>
          <p:nvPr/>
        </p:nvCxnSpPr>
        <p:spPr>
          <a:xfrm>
            <a:off x="4296087" y="4049426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89" name="Shape 1289"/>
          <p:cNvCxnSpPr/>
          <p:nvPr/>
        </p:nvCxnSpPr>
        <p:spPr>
          <a:xfrm>
            <a:off x="4289864" y="4229819"/>
            <a:ext cx="12701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90" name="Shape 12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9805" y="3777592"/>
            <a:ext cx="242955" cy="249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1" name="Shape 1291"/>
          <p:cNvCxnSpPr>
            <a:stCxn id="1282" idx="3"/>
            <a:endCxn id="1237" idx="1"/>
          </p:cNvCxnSpPr>
          <p:nvPr/>
        </p:nvCxnSpPr>
        <p:spPr>
          <a:xfrm flipH="1" rot="10800000">
            <a:off x="3600948" y="4002904"/>
            <a:ext cx="560700" cy="518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92" name="Shape 1292"/>
          <p:cNvSpPr/>
          <p:nvPr/>
        </p:nvSpPr>
        <p:spPr>
          <a:xfrm>
            <a:off x="8297121" y="2297015"/>
            <a:ext cx="2846648" cy="1994622"/>
          </a:xfrm>
          <a:prstGeom prst="roundRect">
            <a:avLst>
              <a:gd fmla="val 310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 한번에 한 개의 건물만 업그레이드가 가능합니다. 골드를 소비 하시면 현재 업그레이드 중의 건물을 가속 업그레이드 하실 수 있습니다.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남은 시간 : 02:30:30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3" name="Shape 1293"/>
          <p:cNvCxnSpPr/>
          <p:nvPr/>
        </p:nvCxnSpPr>
        <p:spPr>
          <a:xfrm flipH="1">
            <a:off x="7079953" y="3240367"/>
            <a:ext cx="1215331" cy="724801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94" name="Shape 1294"/>
          <p:cNvSpPr/>
          <p:nvPr/>
        </p:nvSpPr>
        <p:spPr>
          <a:xfrm>
            <a:off x="8318314" y="4404287"/>
            <a:ext cx="2846648" cy="1994622"/>
          </a:xfrm>
          <a:prstGeom prst="roundRect">
            <a:avLst>
              <a:gd fmla="val 310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 골드를 소비하여 바로 농지을/를 업그레이드 하실 수 있습니다!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Shape 1295"/>
          <p:cNvSpPr/>
          <p:nvPr/>
        </p:nvSpPr>
        <p:spPr>
          <a:xfrm>
            <a:off x="9088018" y="5778303"/>
            <a:ext cx="1311093" cy="4775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6" name="Shape 1296"/>
          <p:cNvCxnSpPr/>
          <p:nvPr/>
        </p:nvCxnSpPr>
        <p:spPr>
          <a:xfrm flipH="1">
            <a:off x="5748490" y="5347641"/>
            <a:ext cx="2567988" cy="692444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297" name="Shape 129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243021" y="6011510"/>
            <a:ext cx="241230" cy="2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Shape 1298"/>
          <p:cNvSpPr/>
          <p:nvPr/>
        </p:nvSpPr>
        <p:spPr>
          <a:xfrm>
            <a:off x="9549568" y="5992441"/>
            <a:ext cx="63350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30000</a:t>
            </a:r>
          </a:p>
        </p:txBody>
      </p:sp>
      <p:sp>
        <p:nvSpPr>
          <p:cNvPr id="1299" name="Shape 1299"/>
          <p:cNvSpPr/>
          <p:nvPr/>
        </p:nvSpPr>
        <p:spPr>
          <a:xfrm>
            <a:off x="9100429" y="5763069"/>
            <a:ext cx="131638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</p:txBody>
      </p:sp>
      <p:sp>
        <p:nvSpPr>
          <p:cNvPr id="1300" name="Shape 1300"/>
          <p:cNvSpPr/>
          <p:nvPr/>
        </p:nvSpPr>
        <p:spPr>
          <a:xfrm>
            <a:off x="9088018" y="3710055"/>
            <a:ext cx="1311093" cy="4775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1" name="Shape 130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243021" y="3943262"/>
            <a:ext cx="241230" cy="2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Shape 1302"/>
          <p:cNvSpPr/>
          <p:nvPr/>
        </p:nvSpPr>
        <p:spPr>
          <a:xfrm>
            <a:off x="9549568" y="3924192"/>
            <a:ext cx="63350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30000</a:t>
            </a:r>
          </a:p>
        </p:txBody>
      </p:sp>
      <p:sp>
        <p:nvSpPr>
          <p:cNvPr id="1303" name="Shape 1303"/>
          <p:cNvSpPr/>
          <p:nvPr/>
        </p:nvSpPr>
        <p:spPr>
          <a:xfrm>
            <a:off x="9100429" y="3694821"/>
            <a:ext cx="12986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</a:t>
            </a:r>
          </a:p>
        </p:txBody>
      </p:sp>
      <p:sp>
        <p:nvSpPr>
          <p:cNvPr id="1304" name="Shape 1304"/>
          <p:cNvSpPr/>
          <p:nvPr/>
        </p:nvSpPr>
        <p:spPr>
          <a:xfrm>
            <a:off x="847880" y="5932433"/>
            <a:ext cx="2634755" cy="41987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 30 마을 회관 건설 완료</a:t>
            </a:r>
          </a:p>
        </p:txBody>
      </p:sp>
      <p:cxnSp>
        <p:nvCxnSpPr>
          <p:cNvPr id="1305" name="Shape 1305"/>
          <p:cNvCxnSpPr/>
          <p:nvPr/>
        </p:nvCxnSpPr>
        <p:spPr>
          <a:xfrm flipH="1" rot="10800000">
            <a:off x="842136" y="5923102"/>
            <a:ext cx="2627999" cy="9331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06" name="Shape 1306"/>
          <p:cNvCxnSpPr/>
          <p:nvPr/>
        </p:nvCxnSpPr>
        <p:spPr>
          <a:xfrm flipH="1" rot="10800000">
            <a:off x="869950" y="6346876"/>
            <a:ext cx="2627999" cy="9331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07" name="Shape 1307"/>
          <p:cNvCxnSpPr/>
          <p:nvPr/>
        </p:nvCxnSpPr>
        <p:spPr>
          <a:xfrm flipH="1">
            <a:off x="2174033" y="5518616"/>
            <a:ext cx="3591" cy="359672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08" name="Shape 1308"/>
          <p:cNvSpPr/>
          <p:nvPr/>
        </p:nvSpPr>
        <p:spPr>
          <a:xfrm>
            <a:off x="719393" y="996808"/>
            <a:ext cx="2846648" cy="1994622"/>
          </a:xfrm>
          <a:prstGeom prst="roundRect">
            <a:avLst>
              <a:gd fmla="val 310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9" name="Shape 1309"/>
          <p:cNvCxnSpPr>
            <a:stCxn id="1308" idx="3"/>
            <a:endCxn id="1240" idx="1"/>
          </p:cNvCxnSpPr>
          <p:nvPr/>
        </p:nvCxnSpPr>
        <p:spPr>
          <a:xfrm>
            <a:off x="3566042" y="1994120"/>
            <a:ext cx="646200" cy="1448999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10" name="Shape 1310"/>
          <p:cNvSpPr/>
          <p:nvPr/>
        </p:nvSpPr>
        <p:spPr>
          <a:xfrm>
            <a:off x="727235" y="1138533"/>
            <a:ext cx="284383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버튼을 누르면 해당 하는 건물로 이동 하여 클릭 표시를 해주도록 합니다.(해당 건물 센터 위치에 손가락 표시를 해주도록 함)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Shape 1311"/>
          <p:cNvSpPr/>
          <p:nvPr/>
        </p:nvSpPr>
        <p:spPr>
          <a:xfrm>
            <a:off x="4597548" y="1565138"/>
            <a:ext cx="8510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LV30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창고</a:t>
            </a:r>
          </a:p>
        </p:txBody>
      </p:sp>
      <p:cxnSp>
        <p:nvCxnSpPr>
          <p:cNvPr id="1312" name="Shape 1312"/>
          <p:cNvCxnSpPr/>
          <p:nvPr/>
        </p:nvCxnSpPr>
        <p:spPr>
          <a:xfrm>
            <a:off x="4597548" y="1582563"/>
            <a:ext cx="816901" cy="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13" name="Shape 1313"/>
          <p:cNvCxnSpPr/>
          <p:nvPr/>
        </p:nvCxnSpPr>
        <p:spPr>
          <a:xfrm>
            <a:off x="4591328" y="1893584"/>
            <a:ext cx="816901" cy="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14" name="Shape 13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9417" y="3219014"/>
            <a:ext cx="242955" cy="249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Shape 13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7138" y="3777010"/>
            <a:ext cx="242955" cy="249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6" name="Shape 1316"/>
          <p:cNvCxnSpPr>
            <a:stCxn id="1244" idx="3"/>
          </p:cNvCxnSpPr>
          <p:nvPr/>
        </p:nvCxnSpPr>
        <p:spPr>
          <a:xfrm flipH="1" rot="10800000">
            <a:off x="7129676" y="1476299"/>
            <a:ext cx="1080900" cy="1969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17" name="Shape 1317"/>
          <p:cNvSpPr/>
          <p:nvPr/>
        </p:nvSpPr>
        <p:spPr>
          <a:xfrm>
            <a:off x="8254734" y="830951"/>
            <a:ext cx="3146691" cy="845914"/>
          </a:xfrm>
          <a:prstGeom prst="roundRect">
            <a:avLst>
              <a:gd fmla="val 3101" name="adj"/>
            </a:avLst>
          </a:prstGeom>
          <a:solidFill>
            <a:schemeClr val="dk1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자원이 부족 시 자원보충 버튼을 클릭 시 자원 사용, 구매 화면으로 이동 합니다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(S2_자원구매 및 사용.PPT)</a:t>
            </a:r>
          </a:p>
        </p:txBody>
      </p:sp>
      <p:pic>
        <p:nvPicPr>
          <p:cNvPr id="1318" name="Shape 13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46460" y="1934314"/>
            <a:ext cx="1137434" cy="81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Shape 13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06900" y="2001580"/>
            <a:ext cx="1137434" cy="81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Shape 13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89155" y="2378771"/>
            <a:ext cx="606991" cy="519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5" name="Shape 1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072" y="1099655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Shape 1326"/>
          <p:cNvSpPr/>
          <p:nvPr/>
        </p:nvSpPr>
        <p:spPr>
          <a:xfrm>
            <a:off x="3112146" y="1099655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Shape 1327"/>
          <p:cNvSpPr/>
          <p:nvPr/>
        </p:nvSpPr>
        <p:spPr>
          <a:xfrm>
            <a:off x="3104825" y="1442212"/>
            <a:ext cx="3172516" cy="425226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328" name="Shape 1328"/>
          <p:cNvSpPr/>
          <p:nvPr/>
        </p:nvSpPr>
        <p:spPr>
          <a:xfrm>
            <a:off x="3112146" y="5200816"/>
            <a:ext cx="3181996" cy="821457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329" name="Shape 1329"/>
          <p:cNvSpPr/>
          <p:nvPr/>
        </p:nvSpPr>
        <p:spPr>
          <a:xfrm>
            <a:off x="3187638" y="6328825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Shape 1330"/>
          <p:cNvSpPr/>
          <p:nvPr/>
        </p:nvSpPr>
        <p:spPr>
          <a:xfrm rot="10800000">
            <a:off x="3271007" y="6421200"/>
            <a:ext cx="336929" cy="205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/>
          <p:nvPr/>
        </p:nvSpPr>
        <p:spPr>
          <a:xfrm>
            <a:off x="3215721" y="3267959"/>
            <a:ext cx="2994952" cy="1847461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2" name="Shape 1332"/>
          <p:cNvCxnSpPr/>
          <p:nvPr/>
        </p:nvCxnSpPr>
        <p:spPr>
          <a:xfrm>
            <a:off x="3215721" y="3566535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33" name="Shape 1333"/>
          <p:cNvSpPr/>
          <p:nvPr/>
        </p:nvSpPr>
        <p:spPr>
          <a:xfrm>
            <a:off x="4286276" y="3279482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 정보</a:t>
            </a:r>
          </a:p>
        </p:txBody>
      </p:sp>
      <p:pic>
        <p:nvPicPr>
          <p:cNvPr id="1334" name="Shape 13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9807" y="3241857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Shape 1335"/>
          <p:cNvSpPr/>
          <p:nvPr/>
        </p:nvSpPr>
        <p:spPr>
          <a:xfrm>
            <a:off x="3503914" y="1127501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6" name="Shape 13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8253" y="1165041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Shape 13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1673" y="1177169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Shape 13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4183" y="1174373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Shape 13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09646" y="1165041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Shape 1340"/>
          <p:cNvSpPr/>
          <p:nvPr/>
        </p:nvSpPr>
        <p:spPr>
          <a:xfrm>
            <a:off x="3742917" y="1166759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341" name="Shape 1341"/>
          <p:cNvSpPr/>
          <p:nvPr/>
        </p:nvSpPr>
        <p:spPr>
          <a:xfrm>
            <a:off x="4399167" y="116053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342" name="Shape 1342"/>
          <p:cNvSpPr/>
          <p:nvPr/>
        </p:nvSpPr>
        <p:spPr>
          <a:xfrm>
            <a:off x="5102076" y="1172976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343" name="Shape 1343"/>
          <p:cNvSpPr/>
          <p:nvPr/>
        </p:nvSpPr>
        <p:spPr>
          <a:xfrm>
            <a:off x="5795662" y="1157425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344" name="Shape 1344"/>
          <p:cNvCxnSpPr/>
          <p:nvPr/>
        </p:nvCxnSpPr>
        <p:spPr>
          <a:xfrm>
            <a:off x="3294185" y="1417496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45" name="Shape 1345"/>
          <p:cNvSpPr/>
          <p:nvPr/>
        </p:nvSpPr>
        <p:spPr>
          <a:xfrm>
            <a:off x="3899789" y="6322178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Shape 1346"/>
          <p:cNvSpPr/>
          <p:nvPr/>
        </p:nvSpPr>
        <p:spPr>
          <a:xfrm>
            <a:off x="5117258" y="6312846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Shape 1347"/>
          <p:cNvSpPr/>
          <p:nvPr/>
        </p:nvSpPr>
        <p:spPr>
          <a:xfrm>
            <a:off x="5415730" y="6375442"/>
            <a:ext cx="4924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1348" name="Shape 1348"/>
          <p:cNvSpPr/>
          <p:nvPr/>
        </p:nvSpPr>
        <p:spPr>
          <a:xfrm>
            <a:off x="5006205" y="2031046"/>
            <a:ext cx="1166503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Shape 1349"/>
          <p:cNvSpPr/>
          <p:nvPr/>
        </p:nvSpPr>
        <p:spPr>
          <a:xfrm>
            <a:off x="4990664" y="2048723"/>
            <a:ext cx="1180922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5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적의 약탈로부터 자원을 지켜주는 건물입니다.</a:t>
            </a:r>
          </a:p>
        </p:txBody>
      </p:sp>
      <p:sp>
        <p:nvSpPr>
          <p:cNvPr id="1350" name="Shape 1350"/>
          <p:cNvSpPr/>
          <p:nvPr/>
        </p:nvSpPr>
        <p:spPr>
          <a:xfrm>
            <a:off x="3299926" y="3657798"/>
            <a:ext cx="285530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자원 보호            8,000 </a:t>
            </a:r>
            <a:r>
              <a:rPr b="1" lang="en-US" sz="1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+8423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 자원 보호            8,000 </a:t>
            </a:r>
            <a:r>
              <a:rPr b="1" lang="en-US" sz="1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+8423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 자원 보호            8,000 </a:t>
            </a:r>
            <a:r>
              <a:rPr b="1" lang="en-US" sz="1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+8423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 자원 보호            8,000 </a:t>
            </a:r>
            <a:r>
              <a:rPr b="1" lang="en-US" sz="1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+8423</a:t>
            </a:r>
          </a:p>
        </p:txBody>
      </p:sp>
      <p:sp>
        <p:nvSpPr>
          <p:cNvPr id="1351" name="Shape 1351"/>
          <p:cNvSpPr/>
          <p:nvPr/>
        </p:nvSpPr>
        <p:spPr>
          <a:xfrm>
            <a:off x="4056571" y="6387883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</a:t>
            </a:r>
          </a:p>
        </p:txBody>
      </p:sp>
      <p:sp>
        <p:nvSpPr>
          <p:cNvPr id="1352" name="Shape 1352"/>
          <p:cNvSpPr/>
          <p:nvPr/>
        </p:nvSpPr>
        <p:spPr>
          <a:xfrm>
            <a:off x="215538" y="142595"/>
            <a:ext cx="1951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병원 상세정보(1)</a:t>
            </a:r>
          </a:p>
        </p:txBody>
      </p:sp>
      <p:cxnSp>
        <p:nvCxnSpPr>
          <p:cNvPr id="1353" name="Shape 1353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354" name="Shape 1354"/>
          <p:cNvGrpSpPr/>
          <p:nvPr/>
        </p:nvGrpSpPr>
        <p:grpSpPr>
          <a:xfrm>
            <a:off x="6116527" y="1867439"/>
            <a:ext cx="3685877" cy="646676"/>
            <a:chOff x="7147370" y="1347566"/>
            <a:chExt cx="4459910" cy="646676"/>
          </a:xfrm>
        </p:grpSpPr>
        <p:sp>
          <p:nvSpPr>
            <p:cNvPr id="1355" name="Shape 1355"/>
            <p:cNvSpPr/>
            <p:nvPr/>
          </p:nvSpPr>
          <p:spPr>
            <a:xfrm>
              <a:off x="7756070" y="1347566"/>
              <a:ext cx="3851210" cy="6465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병원에 대한 정보를 볼 수 있는 화면 입니다</a:t>
              </a:r>
            </a:p>
          </p:txBody>
        </p:sp>
        <p:cxnSp>
          <p:nvCxnSpPr>
            <p:cNvPr id="1356" name="Shape 1356"/>
            <p:cNvCxnSpPr>
              <a:stCxn id="1355" idx="1"/>
            </p:cNvCxnSpPr>
            <p:nvPr/>
          </p:nvCxnSpPr>
          <p:spPr>
            <a:xfrm flipH="1">
              <a:off x="7147370" y="1670843"/>
              <a:ext cx="608700" cy="323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357" name="Shape 1357"/>
          <p:cNvGrpSpPr/>
          <p:nvPr/>
        </p:nvGrpSpPr>
        <p:grpSpPr>
          <a:xfrm>
            <a:off x="6202794" y="2736091"/>
            <a:ext cx="3685877" cy="646676"/>
            <a:chOff x="7147370" y="1347566"/>
            <a:chExt cx="4459910" cy="646676"/>
          </a:xfrm>
        </p:grpSpPr>
        <p:sp>
          <p:nvSpPr>
            <p:cNvPr id="1358" name="Shape 1358"/>
            <p:cNvSpPr/>
            <p:nvPr/>
          </p:nvSpPr>
          <p:spPr>
            <a:xfrm>
              <a:off x="7756070" y="1347566"/>
              <a:ext cx="3851210" cy="6465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물음표 클릭 시 세부 정보에 대한 도움말 내용이 나오게 되어집니다</a:t>
              </a:r>
            </a:p>
          </p:txBody>
        </p:sp>
        <p:cxnSp>
          <p:nvCxnSpPr>
            <p:cNvPr id="1359" name="Shape 1359"/>
            <p:cNvCxnSpPr>
              <a:stCxn id="1358" idx="1"/>
            </p:cNvCxnSpPr>
            <p:nvPr/>
          </p:nvCxnSpPr>
          <p:spPr>
            <a:xfrm flipH="1">
              <a:off x="7147370" y="1670843"/>
              <a:ext cx="608700" cy="323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360" name="Shape 1360"/>
          <p:cNvGrpSpPr/>
          <p:nvPr/>
        </p:nvGrpSpPr>
        <p:grpSpPr>
          <a:xfrm>
            <a:off x="6053195" y="5805259"/>
            <a:ext cx="3685877" cy="646676"/>
            <a:chOff x="7147370" y="1347566"/>
            <a:chExt cx="4459910" cy="646676"/>
          </a:xfrm>
        </p:grpSpPr>
        <p:sp>
          <p:nvSpPr>
            <p:cNvPr id="1361" name="Shape 1361"/>
            <p:cNvSpPr/>
            <p:nvPr/>
          </p:nvSpPr>
          <p:spPr>
            <a:xfrm>
              <a:off x="7756070" y="1347566"/>
              <a:ext cx="3851210" cy="6465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철거 시 건물을 철거 하는 팝업이 나오게 되어집니다.</a:t>
              </a:r>
            </a:p>
          </p:txBody>
        </p:sp>
        <p:cxnSp>
          <p:nvCxnSpPr>
            <p:cNvPr id="1362" name="Shape 1362"/>
            <p:cNvCxnSpPr>
              <a:stCxn id="1361" idx="1"/>
            </p:cNvCxnSpPr>
            <p:nvPr/>
          </p:nvCxnSpPr>
          <p:spPr>
            <a:xfrm flipH="1">
              <a:off x="7147370" y="1670843"/>
              <a:ext cx="608700" cy="323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363" name="Shape 1363"/>
          <p:cNvGrpSpPr/>
          <p:nvPr/>
        </p:nvGrpSpPr>
        <p:grpSpPr>
          <a:xfrm>
            <a:off x="6052853" y="3580535"/>
            <a:ext cx="5871670" cy="1010125"/>
            <a:chOff x="7147068" y="1347566"/>
            <a:chExt cx="4460210" cy="1010125"/>
          </a:xfrm>
        </p:grpSpPr>
        <p:sp>
          <p:nvSpPr>
            <p:cNvPr id="1364" name="Shape 1364"/>
            <p:cNvSpPr/>
            <p:nvPr/>
          </p:nvSpPr>
          <p:spPr>
            <a:xfrm>
              <a:off x="7756068" y="1347566"/>
              <a:ext cx="3851210" cy="10101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지금 현재 레벨에 대한 정보를 보여줍니다.</a:t>
              </a:r>
            </a:p>
            <a:p>
              <a:pPr indent="-228600" lvl="0" marL="228600" marR="0" rtl="0" algn="l">
                <a:spcBef>
                  <a:spcPts val="0"/>
                </a:spcBef>
                <a:buClr>
                  <a:schemeClr val="lt1"/>
                </a:buClr>
                <a:buSzPct val="100000"/>
                <a:buFont typeface="Arial"/>
                <a:buAutoNum type="arabicPeriod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자원 보호량을 보여줍니다.(건물에 대한 자원 보호량 + 추가 자원 보호량)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※ 추가 보호량은 기술연구 + 영주스킬 + 국가 특성 + 연합건물 버프</a:t>
              </a:r>
            </a:p>
          </p:txBody>
        </p:sp>
        <p:cxnSp>
          <p:nvCxnSpPr>
            <p:cNvPr id="1365" name="Shape 1365"/>
            <p:cNvCxnSpPr>
              <a:stCxn id="1364" idx="1"/>
            </p:cNvCxnSpPr>
            <p:nvPr/>
          </p:nvCxnSpPr>
          <p:spPr>
            <a:xfrm flipH="1">
              <a:off x="7147068" y="1852628"/>
              <a:ext cx="609000" cy="141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366" name="Shape 1366"/>
          <p:cNvGrpSpPr/>
          <p:nvPr/>
        </p:nvGrpSpPr>
        <p:grpSpPr>
          <a:xfrm>
            <a:off x="6155343" y="643302"/>
            <a:ext cx="4459910" cy="646676"/>
            <a:chOff x="7147370" y="1347566"/>
            <a:chExt cx="4459910" cy="646676"/>
          </a:xfrm>
        </p:grpSpPr>
        <p:sp>
          <p:nvSpPr>
            <p:cNvPr id="1367" name="Shape 1367"/>
            <p:cNvSpPr/>
            <p:nvPr/>
          </p:nvSpPr>
          <p:spPr>
            <a:xfrm>
              <a:off x="7756070" y="1347566"/>
              <a:ext cx="3851210" cy="64655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-228600" lvl="0" marL="228600" marR="0" rtl="0" algn="l">
                <a:spcBef>
                  <a:spcPts val="0"/>
                </a:spcBef>
                <a:buClr>
                  <a:schemeClr val="lt1"/>
                </a:buClr>
                <a:buSzPct val="100000"/>
                <a:buFont typeface="Arial"/>
                <a:buAutoNum type="arabicPeriod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재화 클릭 시 해당 하는 자원 구매, 사용 화면으로 이동 하도록 함(</a:t>
              </a:r>
              <a:r>
                <a:rPr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(S2_자원구매 및 사용.PPT)</a:t>
              </a:r>
            </a:p>
            <a:p>
              <a:pPr indent="-228600" lvl="0" marL="22860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8" name="Shape 1368"/>
            <p:cNvCxnSpPr>
              <a:stCxn id="1367" idx="1"/>
            </p:cNvCxnSpPr>
            <p:nvPr/>
          </p:nvCxnSpPr>
          <p:spPr>
            <a:xfrm flipH="1">
              <a:off x="7147370" y="1670843"/>
              <a:ext cx="608700" cy="323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1369" name="Shape 1369"/>
          <p:cNvSpPr/>
          <p:nvPr/>
        </p:nvSpPr>
        <p:spPr>
          <a:xfrm>
            <a:off x="161684" y="5819057"/>
            <a:ext cx="2426985" cy="44160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뒤로 가기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클릭 시 팝업을 닫히도록 처리</a:t>
            </a:r>
          </a:p>
        </p:txBody>
      </p:sp>
      <p:cxnSp>
        <p:nvCxnSpPr>
          <p:cNvPr id="1370" name="Shape 1370"/>
          <p:cNvCxnSpPr>
            <a:stCxn id="1369" idx="3"/>
          </p:cNvCxnSpPr>
          <p:nvPr/>
        </p:nvCxnSpPr>
        <p:spPr>
          <a:xfrm>
            <a:off x="2588670" y="6039860"/>
            <a:ext cx="797400" cy="373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1" name="Shape 1371"/>
          <p:cNvSpPr/>
          <p:nvPr/>
        </p:nvSpPr>
        <p:spPr>
          <a:xfrm>
            <a:off x="356117" y="5151510"/>
            <a:ext cx="2426985" cy="44160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정보 클릭 시 팝업 호출</a:t>
            </a:r>
          </a:p>
        </p:txBody>
      </p:sp>
      <p:cxnSp>
        <p:nvCxnSpPr>
          <p:cNvPr id="1372" name="Shape 1372"/>
          <p:cNvCxnSpPr>
            <a:stCxn id="1371" idx="3"/>
          </p:cNvCxnSpPr>
          <p:nvPr/>
        </p:nvCxnSpPr>
        <p:spPr>
          <a:xfrm>
            <a:off x="2783103" y="5372312"/>
            <a:ext cx="1474800" cy="956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3" name="Shape 1373"/>
          <p:cNvSpPr/>
          <p:nvPr/>
        </p:nvSpPr>
        <p:spPr>
          <a:xfrm>
            <a:off x="3640010" y="1899074"/>
            <a:ext cx="8510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LV30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창고</a:t>
            </a:r>
          </a:p>
        </p:txBody>
      </p:sp>
      <p:cxnSp>
        <p:nvCxnSpPr>
          <p:cNvPr id="1374" name="Shape 1374"/>
          <p:cNvCxnSpPr/>
          <p:nvPr/>
        </p:nvCxnSpPr>
        <p:spPr>
          <a:xfrm>
            <a:off x="3680337" y="1915503"/>
            <a:ext cx="816901" cy="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75" name="Shape 1375"/>
          <p:cNvCxnSpPr/>
          <p:nvPr/>
        </p:nvCxnSpPr>
        <p:spPr>
          <a:xfrm>
            <a:off x="3674117" y="2226525"/>
            <a:ext cx="816901" cy="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76" name="Shape 137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71864" y="2280781"/>
            <a:ext cx="1137434" cy="81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" name="Shape 1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728" y="941036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Shape 1383"/>
          <p:cNvSpPr/>
          <p:nvPr/>
        </p:nvSpPr>
        <p:spPr>
          <a:xfrm>
            <a:off x="4010803" y="941036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Shape 1384"/>
          <p:cNvSpPr/>
          <p:nvPr/>
        </p:nvSpPr>
        <p:spPr>
          <a:xfrm>
            <a:off x="4003482" y="1283592"/>
            <a:ext cx="3172516" cy="425226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385" name="Shape 1385"/>
          <p:cNvSpPr/>
          <p:nvPr/>
        </p:nvSpPr>
        <p:spPr>
          <a:xfrm>
            <a:off x="4010803" y="5042196"/>
            <a:ext cx="3181996" cy="821457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386" name="Shape 1386"/>
          <p:cNvSpPr/>
          <p:nvPr/>
        </p:nvSpPr>
        <p:spPr>
          <a:xfrm>
            <a:off x="4086294" y="6170205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Shape 1387"/>
          <p:cNvSpPr/>
          <p:nvPr/>
        </p:nvSpPr>
        <p:spPr>
          <a:xfrm rot="10800000">
            <a:off x="4169664" y="6262581"/>
            <a:ext cx="336929" cy="205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Shape 1388"/>
          <p:cNvSpPr/>
          <p:nvPr/>
        </p:nvSpPr>
        <p:spPr>
          <a:xfrm>
            <a:off x="4114378" y="3109340"/>
            <a:ext cx="2994952" cy="1847461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9" name="Shape 1389"/>
          <p:cNvCxnSpPr/>
          <p:nvPr/>
        </p:nvCxnSpPr>
        <p:spPr>
          <a:xfrm>
            <a:off x="4114378" y="3407914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90" name="Shape 1390"/>
          <p:cNvSpPr/>
          <p:nvPr/>
        </p:nvSpPr>
        <p:spPr>
          <a:xfrm>
            <a:off x="5184933" y="3120861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 정보</a:t>
            </a:r>
          </a:p>
        </p:txBody>
      </p:sp>
      <p:pic>
        <p:nvPicPr>
          <p:cNvPr id="1391" name="Shape 13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8464" y="3083236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Shape 1392"/>
          <p:cNvSpPr/>
          <p:nvPr/>
        </p:nvSpPr>
        <p:spPr>
          <a:xfrm>
            <a:off x="4402571" y="968882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3" name="Shape 13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6910" y="1006421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Shape 13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0330" y="1018549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Shape 13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72841" y="1015753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Shape 13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08303" y="1006421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Shape 1397"/>
          <p:cNvSpPr/>
          <p:nvPr/>
        </p:nvSpPr>
        <p:spPr>
          <a:xfrm>
            <a:off x="4641575" y="1008140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398" name="Shape 1398"/>
          <p:cNvSpPr/>
          <p:nvPr/>
        </p:nvSpPr>
        <p:spPr>
          <a:xfrm>
            <a:off x="5297825" y="100191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399" name="Shape 1399"/>
          <p:cNvSpPr/>
          <p:nvPr/>
        </p:nvSpPr>
        <p:spPr>
          <a:xfrm>
            <a:off x="6000732" y="101435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400" name="Shape 1400"/>
          <p:cNvSpPr/>
          <p:nvPr/>
        </p:nvSpPr>
        <p:spPr>
          <a:xfrm>
            <a:off x="6694318" y="998804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401" name="Shape 1401"/>
          <p:cNvCxnSpPr/>
          <p:nvPr/>
        </p:nvCxnSpPr>
        <p:spPr>
          <a:xfrm>
            <a:off x="4192842" y="1258876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02" name="Shape 1402"/>
          <p:cNvSpPr/>
          <p:nvPr/>
        </p:nvSpPr>
        <p:spPr>
          <a:xfrm>
            <a:off x="4798446" y="6163557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Shape 1403"/>
          <p:cNvSpPr/>
          <p:nvPr/>
        </p:nvSpPr>
        <p:spPr>
          <a:xfrm>
            <a:off x="6015916" y="6154226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Shape 1404"/>
          <p:cNvSpPr/>
          <p:nvPr/>
        </p:nvSpPr>
        <p:spPr>
          <a:xfrm>
            <a:off x="6314387" y="6216823"/>
            <a:ext cx="4924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1405" name="Shape 1405"/>
          <p:cNvSpPr/>
          <p:nvPr/>
        </p:nvSpPr>
        <p:spPr>
          <a:xfrm>
            <a:off x="5904862" y="1872425"/>
            <a:ext cx="1166503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Shape 1406"/>
          <p:cNvSpPr/>
          <p:nvPr/>
        </p:nvSpPr>
        <p:spPr>
          <a:xfrm>
            <a:off x="5889321" y="1890102"/>
            <a:ext cx="1180922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5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적의 약탈로부터 자원을 지켜주는 건물입니다.</a:t>
            </a:r>
          </a:p>
        </p:txBody>
      </p:sp>
      <p:sp>
        <p:nvSpPr>
          <p:cNvPr id="1407" name="Shape 1407"/>
          <p:cNvSpPr/>
          <p:nvPr/>
        </p:nvSpPr>
        <p:spPr>
          <a:xfrm>
            <a:off x="4955228" y="6229264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</a:t>
            </a:r>
          </a:p>
        </p:txBody>
      </p:sp>
      <p:sp>
        <p:nvSpPr>
          <p:cNvPr id="1408" name="Shape 1408"/>
          <p:cNvSpPr/>
          <p:nvPr/>
        </p:nvSpPr>
        <p:spPr>
          <a:xfrm>
            <a:off x="215538" y="142595"/>
            <a:ext cx="1951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병원 상세정보(2)</a:t>
            </a:r>
          </a:p>
        </p:txBody>
      </p:sp>
      <p:cxnSp>
        <p:nvCxnSpPr>
          <p:cNvPr id="1409" name="Shape 1409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410" name="Shape 14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95526" y="2114494"/>
            <a:ext cx="1247895" cy="843677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Shape 1411"/>
          <p:cNvSpPr/>
          <p:nvPr/>
        </p:nvSpPr>
        <p:spPr>
          <a:xfrm>
            <a:off x="7388089" y="4518814"/>
            <a:ext cx="2846648" cy="1994622"/>
          </a:xfrm>
          <a:prstGeom prst="roundRect">
            <a:avLst>
              <a:gd fmla="val 310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건축물을 철거하시겠습니까? 건물을 철거하면 전투력 손실이 있습니다!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Shape 1412"/>
          <p:cNvSpPr/>
          <p:nvPr/>
        </p:nvSpPr>
        <p:spPr>
          <a:xfrm>
            <a:off x="8155867" y="5892091"/>
            <a:ext cx="1311093" cy="4775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cxnSp>
        <p:nvCxnSpPr>
          <p:cNvPr id="1413" name="Shape 1413"/>
          <p:cNvCxnSpPr/>
          <p:nvPr/>
        </p:nvCxnSpPr>
        <p:spPr>
          <a:xfrm flipH="1">
            <a:off x="6949422" y="5837882"/>
            <a:ext cx="695841" cy="46438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4" name="Shape 1414"/>
          <p:cNvSpPr/>
          <p:nvPr/>
        </p:nvSpPr>
        <p:spPr>
          <a:xfrm>
            <a:off x="7338346" y="950428"/>
            <a:ext cx="3370861" cy="99005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창고는 약탈로부터 자원을 보호하고 자신의 자원을 아이템화 하는 기능을 제공합니다.</a:t>
            </a:r>
          </a:p>
        </p:txBody>
      </p:sp>
      <p:cxnSp>
        <p:nvCxnSpPr>
          <p:cNvPr id="1415" name="Shape 1415"/>
          <p:cNvCxnSpPr/>
          <p:nvPr/>
        </p:nvCxnSpPr>
        <p:spPr>
          <a:xfrm flipH="1" rot="10800000">
            <a:off x="7351707" y="950427"/>
            <a:ext cx="3357500" cy="8228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416" name="Shape 1416"/>
          <p:cNvCxnSpPr>
            <a:stCxn id="1414" idx="1"/>
            <a:endCxn id="1391" idx="0"/>
          </p:cNvCxnSpPr>
          <p:nvPr/>
        </p:nvCxnSpPr>
        <p:spPr>
          <a:xfrm flipH="1">
            <a:off x="7010746" y="1445453"/>
            <a:ext cx="327600" cy="1637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17" name="Shape 1417"/>
          <p:cNvCxnSpPr/>
          <p:nvPr/>
        </p:nvCxnSpPr>
        <p:spPr>
          <a:xfrm flipH="1" rot="10800000">
            <a:off x="7376311" y="1931386"/>
            <a:ext cx="3357500" cy="8228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18" name="Shape 1418"/>
          <p:cNvSpPr/>
          <p:nvPr/>
        </p:nvSpPr>
        <p:spPr>
          <a:xfrm>
            <a:off x="7329657" y="474597"/>
            <a:ext cx="337955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확인 버튼 없는 팝업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(주위 다른 곳을 누르면 팝업이 닫히도록 처리)</a:t>
            </a:r>
          </a:p>
        </p:txBody>
      </p:sp>
      <p:pic>
        <p:nvPicPr>
          <p:cNvPr id="1419" name="Shape 14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54" y="941036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Shape 1420"/>
          <p:cNvSpPr/>
          <p:nvPr/>
        </p:nvSpPr>
        <p:spPr>
          <a:xfrm>
            <a:off x="550627" y="941036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Shape 1421"/>
          <p:cNvSpPr/>
          <p:nvPr/>
        </p:nvSpPr>
        <p:spPr>
          <a:xfrm>
            <a:off x="543308" y="1283592"/>
            <a:ext cx="3172516" cy="425226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422" name="Shape 1422"/>
          <p:cNvSpPr/>
          <p:nvPr/>
        </p:nvSpPr>
        <p:spPr>
          <a:xfrm>
            <a:off x="550627" y="5042196"/>
            <a:ext cx="3181996" cy="821457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423" name="Shape 1423"/>
          <p:cNvSpPr/>
          <p:nvPr/>
        </p:nvSpPr>
        <p:spPr>
          <a:xfrm>
            <a:off x="626120" y="6170205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Shape 1424"/>
          <p:cNvSpPr/>
          <p:nvPr/>
        </p:nvSpPr>
        <p:spPr>
          <a:xfrm rot="10800000">
            <a:off x="709490" y="6262581"/>
            <a:ext cx="336929" cy="205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Shape 1425"/>
          <p:cNvSpPr/>
          <p:nvPr/>
        </p:nvSpPr>
        <p:spPr>
          <a:xfrm>
            <a:off x="654202" y="3109340"/>
            <a:ext cx="2994952" cy="1847461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6" name="Shape 1426"/>
          <p:cNvCxnSpPr/>
          <p:nvPr/>
        </p:nvCxnSpPr>
        <p:spPr>
          <a:xfrm>
            <a:off x="654202" y="3407914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27" name="Shape 1427"/>
          <p:cNvSpPr/>
          <p:nvPr/>
        </p:nvSpPr>
        <p:spPr>
          <a:xfrm>
            <a:off x="1724758" y="3120861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 정보</a:t>
            </a:r>
          </a:p>
        </p:txBody>
      </p:sp>
      <p:pic>
        <p:nvPicPr>
          <p:cNvPr id="1428" name="Shape 14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8289" y="3083236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Shape 1429"/>
          <p:cNvSpPr/>
          <p:nvPr/>
        </p:nvSpPr>
        <p:spPr>
          <a:xfrm>
            <a:off x="942396" y="968882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0" name="Shape 14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6734" y="1006421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1" name="Shape 14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0155" y="1018549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Shape 14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2666" y="1015753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" name="Shape 14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8127" y="1006421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Shape 1434"/>
          <p:cNvSpPr/>
          <p:nvPr/>
        </p:nvSpPr>
        <p:spPr>
          <a:xfrm>
            <a:off x="1181400" y="1008140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435" name="Shape 1435"/>
          <p:cNvSpPr/>
          <p:nvPr/>
        </p:nvSpPr>
        <p:spPr>
          <a:xfrm>
            <a:off x="1837650" y="100191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436" name="Shape 1436"/>
          <p:cNvSpPr/>
          <p:nvPr/>
        </p:nvSpPr>
        <p:spPr>
          <a:xfrm>
            <a:off x="2540558" y="101435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437" name="Shape 1437"/>
          <p:cNvSpPr/>
          <p:nvPr/>
        </p:nvSpPr>
        <p:spPr>
          <a:xfrm>
            <a:off x="3234143" y="998804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438" name="Shape 1438"/>
          <p:cNvCxnSpPr/>
          <p:nvPr/>
        </p:nvCxnSpPr>
        <p:spPr>
          <a:xfrm>
            <a:off x="732666" y="1258876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39" name="Shape 1439"/>
          <p:cNvSpPr/>
          <p:nvPr/>
        </p:nvSpPr>
        <p:spPr>
          <a:xfrm>
            <a:off x="1338270" y="6163557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Shape 1440"/>
          <p:cNvSpPr/>
          <p:nvPr/>
        </p:nvSpPr>
        <p:spPr>
          <a:xfrm>
            <a:off x="2555741" y="6154226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Shape 1441"/>
          <p:cNvSpPr/>
          <p:nvPr/>
        </p:nvSpPr>
        <p:spPr>
          <a:xfrm>
            <a:off x="2854211" y="6216823"/>
            <a:ext cx="4924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1442" name="Shape 1442"/>
          <p:cNvSpPr/>
          <p:nvPr/>
        </p:nvSpPr>
        <p:spPr>
          <a:xfrm>
            <a:off x="2444688" y="1872425"/>
            <a:ext cx="1166503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Shape 1443"/>
          <p:cNvSpPr/>
          <p:nvPr/>
        </p:nvSpPr>
        <p:spPr>
          <a:xfrm>
            <a:off x="2429147" y="1890102"/>
            <a:ext cx="1180922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5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병원은 부상병을 치료 할 수 있는 장소 입니다</a:t>
            </a:r>
          </a:p>
        </p:txBody>
      </p:sp>
      <p:sp>
        <p:nvSpPr>
          <p:cNvPr id="1444" name="Shape 1444"/>
          <p:cNvSpPr/>
          <p:nvPr/>
        </p:nvSpPr>
        <p:spPr>
          <a:xfrm>
            <a:off x="738408" y="3499178"/>
            <a:ext cx="2855306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부상병수용량                       8,000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부상병 수용량               60000 </a:t>
            </a:r>
            <a:r>
              <a:rPr b="1" lang="en-US" sz="1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+8423</a:t>
            </a:r>
          </a:p>
        </p:txBody>
      </p:sp>
      <p:sp>
        <p:nvSpPr>
          <p:cNvPr id="1445" name="Shape 1445"/>
          <p:cNvSpPr/>
          <p:nvPr/>
        </p:nvSpPr>
        <p:spPr>
          <a:xfrm>
            <a:off x="1495053" y="6229264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</a:t>
            </a:r>
          </a:p>
        </p:txBody>
      </p:sp>
      <p:pic>
        <p:nvPicPr>
          <p:cNvPr id="1446" name="Shape 14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6020" y="1909216"/>
            <a:ext cx="1247895" cy="8436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7" name="Shape 1447"/>
          <p:cNvCxnSpPr>
            <a:endCxn id="1402" idx="0"/>
          </p:cNvCxnSpPr>
          <p:nvPr/>
        </p:nvCxnSpPr>
        <p:spPr>
          <a:xfrm>
            <a:off x="2977483" y="4450557"/>
            <a:ext cx="2380799" cy="171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48" name="Shape 1448"/>
          <p:cNvSpPr/>
          <p:nvPr/>
        </p:nvSpPr>
        <p:spPr>
          <a:xfrm>
            <a:off x="610837" y="1034904"/>
            <a:ext cx="3027253" cy="5539200"/>
          </a:xfrm>
          <a:prstGeom prst="roundRect">
            <a:avLst>
              <a:gd fmla="val 166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Shape 1449"/>
          <p:cNvSpPr/>
          <p:nvPr/>
        </p:nvSpPr>
        <p:spPr>
          <a:xfrm>
            <a:off x="594381" y="1305025"/>
            <a:ext cx="31282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적의 약탈로부터 자원을 지켜주는 건물입니다.</a:t>
            </a:r>
          </a:p>
        </p:txBody>
      </p:sp>
      <p:sp>
        <p:nvSpPr>
          <p:cNvPr id="1450" name="Shape 1450"/>
          <p:cNvSpPr/>
          <p:nvPr/>
        </p:nvSpPr>
        <p:spPr>
          <a:xfrm>
            <a:off x="1579170" y="1042187"/>
            <a:ext cx="129567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LV 14</a:t>
            </a:r>
          </a:p>
        </p:txBody>
      </p:sp>
      <p:cxnSp>
        <p:nvCxnSpPr>
          <p:cNvPr id="1451" name="Shape 1451"/>
          <p:cNvCxnSpPr/>
          <p:nvPr/>
        </p:nvCxnSpPr>
        <p:spPr>
          <a:xfrm>
            <a:off x="610837" y="1307307"/>
            <a:ext cx="302725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52" name="Shape 1452"/>
          <p:cNvSpPr/>
          <p:nvPr/>
        </p:nvSpPr>
        <p:spPr>
          <a:xfrm>
            <a:off x="646818" y="1708817"/>
            <a:ext cx="2946896" cy="2383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차원 창고 세부 내용</a:t>
            </a:r>
          </a:p>
        </p:txBody>
      </p:sp>
      <p:sp>
        <p:nvSpPr>
          <p:cNvPr id="1453" name="Shape 1453"/>
          <p:cNvSpPr/>
          <p:nvPr/>
        </p:nvSpPr>
        <p:spPr>
          <a:xfrm>
            <a:off x="3295457" y="1012841"/>
            <a:ext cx="373225" cy="287383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4" name="Shape 1454"/>
          <p:cNvGraphicFramePr/>
          <p:nvPr/>
        </p:nvGraphicFramePr>
        <p:xfrm>
          <a:off x="654172" y="20140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{65F9C1F6-FE32-405F-A6FF-424D615D43F2}</a:tableStyleId>
              </a:tblPr>
              <a:tblGrid>
                <a:gridCol w="717425"/>
                <a:gridCol w="1119675"/>
                <a:gridCol w="1111775"/>
              </a:tblGrid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레벨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식량 자원 보호량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전투력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3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4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3500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6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4500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35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7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40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8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6500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45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9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7500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　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8500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70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9500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80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90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11500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12500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966"/>
                    </a:solidFill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13500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120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14500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130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15500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140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55" name="Shape 1455"/>
          <p:cNvSpPr/>
          <p:nvPr/>
        </p:nvSpPr>
        <p:spPr>
          <a:xfrm>
            <a:off x="658670" y="6184455"/>
            <a:ext cx="242726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스크롤 가능 하도록 구현 필요</a:t>
            </a:r>
          </a:p>
        </p:txBody>
      </p:sp>
      <p:sp>
        <p:nvSpPr>
          <p:cNvPr id="1456" name="Shape 1456"/>
          <p:cNvSpPr/>
          <p:nvPr/>
        </p:nvSpPr>
        <p:spPr>
          <a:xfrm>
            <a:off x="3351439" y="5911873"/>
            <a:ext cx="254992" cy="615375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Shape 1457"/>
          <p:cNvSpPr/>
          <p:nvPr/>
        </p:nvSpPr>
        <p:spPr>
          <a:xfrm>
            <a:off x="4474696" y="1758847"/>
            <a:ext cx="8510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LV30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창고</a:t>
            </a:r>
          </a:p>
        </p:txBody>
      </p:sp>
      <p:cxnSp>
        <p:nvCxnSpPr>
          <p:cNvPr id="1458" name="Shape 1458"/>
          <p:cNvCxnSpPr/>
          <p:nvPr/>
        </p:nvCxnSpPr>
        <p:spPr>
          <a:xfrm>
            <a:off x="4495232" y="1786300"/>
            <a:ext cx="816901" cy="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459" name="Shape 1459"/>
          <p:cNvCxnSpPr/>
          <p:nvPr/>
        </p:nvCxnSpPr>
        <p:spPr>
          <a:xfrm>
            <a:off x="4489012" y="2097321"/>
            <a:ext cx="816901" cy="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60" name="Shape 1460"/>
          <p:cNvSpPr/>
          <p:nvPr/>
        </p:nvSpPr>
        <p:spPr>
          <a:xfrm>
            <a:off x="4241189" y="3487410"/>
            <a:ext cx="285530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자원 보호            8,000 </a:t>
            </a:r>
            <a:r>
              <a:rPr b="1" lang="en-US" sz="1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+8423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 자원 보호            8,000 </a:t>
            </a:r>
            <a:r>
              <a:rPr b="1" lang="en-US" sz="1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+8423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 자원 보호            8,000 </a:t>
            </a:r>
            <a:r>
              <a:rPr b="1" lang="en-US" sz="1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+8423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 자원 보호            8,000 </a:t>
            </a:r>
            <a:r>
              <a:rPr b="1" lang="en-US" sz="1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+8423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36539" y="379836"/>
            <a:ext cx="30572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V1.0 – 2016.03.04 초안작성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6" name="Shape 14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304" y="845786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Shape 1467"/>
          <p:cNvSpPr/>
          <p:nvPr/>
        </p:nvSpPr>
        <p:spPr>
          <a:xfrm>
            <a:off x="610377" y="845786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Shape 1468"/>
          <p:cNvSpPr/>
          <p:nvPr/>
        </p:nvSpPr>
        <p:spPr>
          <a:xfrm>
            <a:off x="603058" y="1188342"/>
            <a:ext cx="3172516" cy="425226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469" name="Shape 1469"/>
          <p:cNvSpPr/>
          <p:nvPr/>
        </p:nvSpPr>
        <p:spPr>
          <a:xfrm>
            <a:off x="610377" y="4946946"/>
            <a:ext cx="3181996" cy="821457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470" name="Shape 1470"/>
          <p:cNvSpPr/>
          <p:nvPr/>
        </p:nvSpPr>
        <p:spPr>
          <a:xfrm>
            <a:off x="685870" y="6074955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Shape 1471"/>
          <p:cNvSpPr/>
          <p:nvPr/>
        </p:nvSpPr>
        <p:spPr>
          <a:xfrm rot="10800000">
            <a:off x="769240" y="6167331"/>
            <a:ext cx="336929" cy="205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Shape 1472"/>
          <p:cNvSpPr/>
          <p:nvPr/>
        </p:nvSpPr>
        <p:spPr>
          <a:xfrm>
            <a:off x="713952" y="3014090"/>
            <a:ext cx="2994952" cy="1847461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3" name="Shape 1473"/>
          <p:cNvCxnSpPr/>
          <p:nvPr/>
        </p:nvCxnSpPr>
        <p:spPr>
          <a:xfrm>
            <a:off x="713952" y="3312664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74" name="Shape 1474"/>
          <p:cNvSpPr/>
          <p:nvPr/>
        </p:nvSpPr>
        <p:spPr>
          <a:xfrm>
            <a:off x="1784508" y="3025611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 정보</a:t>
            </a:r>
          </a:p>
        </p:txBody>
      </p:sp>
      <p:pic>
        <p:nvPicPr>
          <p:cNvPr id="1475" name="Shape 1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8039" y="2987986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Shape 1476"/>
          <p:cNvSpPr/>
          <p:nvPr/>
        </p:nvSpPr>
        <p:spPr>
          <a:xfrm>
            <a:off x="1002146" y="873632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7" name="Shape 14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6484" y="911171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8" name="Shape 14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9905" y="923299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9" name="Shape 14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2416" y="920503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0" name="Shape 14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07877" y="911171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Shape 1481"/>
          <p:cNvSpPr/>
          <p:nvPr/>
        </p:nvSpPr>
        <p:spPr>
          <a:xfrm>
            <a:off x="1241150" y="912890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482" name="Shape 1482"/>
          <p:cNvSpPr/>
          <p:nvPr/>
        </p:nvSpPr>
        <p:spPr>
          <a:xfrm>
            <a:off x="1897400" y="90666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483" name="Shape 1483"/>
          <p:cNvSpPr/>
          <p:nvPr/>
        </p:nvSpPr>
        <p:spPr>
          <a:xfrm>
            <a:off x="2600308" y="91910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484" name="Shape 1484"/>
          <p:cNvSpPr/>
          <p:nvPr/>
        </p:nvSpPr>
        <p:spPr>
          <a:xfrm>
            <a:off x="3293894" y="903554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485" name="Shape 1485"/>
          <p:cNvCxnSpPr/>
          <p:nvPr/>
        </p:nvCxnSpPr>
        <p:spPr>
          <a:xfrm>
            <a:off x="792416" y="1163626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86" name="Shape 1486"/>
          <p:cNvSpPr/>
          <p:nvPr/>
        </p:nvSpPr>
        <p:spPr>
          <a:xfrm>
            <a:off x="1398020" y="6068307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Shape 1487"/>
          <p:cNvSpPr/>
          <p:nvPr/>
        </p:nvSpPr>
        <p:spPr>
          <a:xfrm>
            <a:off x="2615491" y="6058976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Shape 1488"/>
          <p:cNvSpPr/>
          <p:nvPr/>
        </p:nvSpPr>
        <p:spPr>
          <a:xfrm>
            <a:off x="2599636" y="6131098"/>
            <a:ext cx="122180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취소</a:t>
            </a:r>
          </a:p>
        </p:txBody>
      </p:sp>
      <p:sp>
        <p:nvSpPr>
          <p:cNvPr id="1489" name="Shape 1489"/>
          <p:cNvSpPr/>
          <p:nvPr/>
        </p:nvSpPr>
        <p:spPr>
          <a:xfrm>
            <a:off x="2504438" y="1777175"/>
            <a:ext cx="1166503" cy="111008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Shape 1490"/>
          <p:cNvSpPr/>
          <p:nvPr/>
        </p:nvSpPr>
        <p:spPr>
          <a:xfrm>
            <a:off x="2488897" y="1794852"/>
            <a:ext cx="1180922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5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적의 약탈로부터 자원을 지켜주는 건물입니다.</a:t>
            </a:r>
          </a:p>
        </p:txBody>
      </p:sp>
      <p:sp>
        <p:nvSpPr>
          <p:cNvPr id="1491" name="Shape 1491"/>
          <p:cNvSpPr/>
          <p:nvPr/>
        </p:nvSpPr>
        <p:spPr>
          <a:xfrm>
            <a:off x="1554803" y="6134014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</a:t>
            </a:r>
          </a:p>
        </p:txBody>
      </p:sp>
      <p:sp>
        <p:nvSpPr>
          <p:cNvPr id="1492" name="Shape 1492"/>
          <p:cNvSpPr/>
          <p:nvPr/>
        </p:nvSpPr>
        <p:spPr>
          <a:xfrm>
            <a:off x="215538" y="142595"/>
            <a:ext cx="3446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병원 상세정보_업그레이드 취소</a:t>
            </a:r>
          </a:p>
        </p:txBody>
      </p:sp>
      <p:cxnSp>
        <p:nvCxnSpPr>
          <p:cNvPr id="1493" name="Shape 1493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94" name="Shape 1494"/>
          <p:cNvSpPr/>
          <p:nvPr/>
        </p:nvSpPr>
        <p:spPr>
          <a:xfrm>
            <a:off x="1019905" y="1667010"/>
            <a:ext cx="8510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LV30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창고</a:t>
            </a:r>
          </a:p>
        </p:txBody>
      </p:sp>
      <p:cxnSp>
        <p:nvCxnSpPr>
          <p:cNvPr id="1495" name="Shape 1495"/>
          <p:cNvCxnSpPr/>
          <p:nvPr/>
        </p:nvCxnSpPr>
        <p:spPr>
          <a:xfrm>
            <a:off x="1094808" y="1691050"/>
            <a:ext cx="816901" cy="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496" name="Shape 1496"/>
          <p:cNvCxnSpPr/>
          <p:nvPr/>
        </p:nvCxnSpPr>
        <p:spPr>
          <a:xfrm>
            <a:off x="1088587" y="2002071"/>
            <a:ext cx="816901" cy="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97" name="Shape 1497"/>
          <p:cNvSpPr/>
          <p:nvPr/>
        </p:nvSpPr>
        <p:spPr>
          <a:xfrm>
            <a:off x="3996435" y="873632"/>
            <a:ext cx="690969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취소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취소의 경우 건물이 업그레이드 진행 상태에서 나오는 버튼 입니다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 버튼이 업그레이드 취소 버튼으로 변경 되어지게 되어집니다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업그레이드 취소 진행 시 팝업창이 호출 되어지게 되어지며, 업그레이드 취소 시 업그레이드 비용이 50% 복구 되어지게 되어집니다.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Shape 1498"/>
          <p:cNvSpPr/>
          <p:nvPr/>
        </p:nvSpPr>
        <p:spPr>
          <a:xfrm>
            <a:off x="5273537" y="2952323"/>
            <a:ext cx="2846648" cy="1994622"/>
          </a:xfrm>
          <a:prstGeom prst="roundRect">
            <a:avLst>
              <a:gd fmla="val 310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업그레이드를 취소 할 경우 아이템은 절반만 복구 되어집니다. 업그레이드를 취소 하시겠습니까 ?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Shape 1499"/>
          <p:cNvSpPr/>
          <p:nvPr/>
        </p:nvSpPr>
        <p:spPr>
          <a:xfrm>
            <a:off x="6041314" y="4467966"/>
            <a:ext cx="1311093" cy="3261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cxnSp>
        <p:nvCxnSpPr>
          <p:cNvPr id="1500" name="Shape 1500"/>
          <p:cNvCxnSpPr>
            <a:stCxn id="1487" idx="0"/>
            <a:endCxn id="1498" idx="1"/>
          </p:cNvCxnSpPr>
          <p:nvPr/>
        </p:nvCxnSpPr>
        <p:spPr>
          <a:xfrm flipH="1" rot="10800000">
            <a:off x="3175328" y="3949676"/>
            <a:ext cx="2098200" cy="2109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01" name="Shape 1501"/>
          <p:cNvSpPr/>
          <p:nvPr/>
        </p:nvSpPr>
        <p:spPr>
          <a:xfrm>
            <a:off x="947037" y="3353044"/>
            <a:ext cx="285530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자원 보호            8,000 </a:t>
            </a:r>
            <a:r>
              <a:rPr b="1" lang="en-US" sz="1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+8423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 자원 보호            8,000 </a:t>
            </a:r>
            <a:r>
              <a:rPr b="1" lang="en-US" sz="1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+8423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 자원 보호            8,000 </a:t>
            </a:r>
            <a:r>
              <a:rPr b="1" lang="en-US" sz="1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+8423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 자원 보호            8,000 </a:t>
            </a:r>
            <a:r>
              <a:rPr b="1" lang="en-US" sz="1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+8423</a:t>
            </a:r>
          </a:p>
        </p:txBody>
      </p:sp>
      <p:pic>
        <p:nvPicPr>
          <p:cNvPr id="1502" name="Shape 150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9304" y="2048261"/>
            <a:ext cx="1137434" cy="81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 txBox="1"/>
          <p:nvPr/>
        </p:nvSpPr>
        <p:spPr>
          <a:xfrm>
            <a:off x="636104" y="365760"/>
            <a:ext cx="1495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-창고 내부</a:t>
            </a:r>
          </a:p>
        </p:txBody>
      </p:sp>
      <p:pic>
        <p:nvPicPr>
          <p:cNvPr id="1508" name="Shape 1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072" y="1099655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Shape 1509"/>
          <p:cNvSpPr/>
          <p:nvPr/>
        </p:nvSpPr>
        <p:spPr>
          <a:xfrm>
            <a:off x="3112146" y="1099655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Shape 1510"/>
          <p:cNvSpPr/>
          <p:nvPr/>
        </p:nvSpPr>
        <p:spPr>
          <a:xfrm>
            <a:off x="3187638" y="6328825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Shape 1511"/>
          <p:cNvSpPr/>
          <p:nvPr/>
        </p:nvSpPr>
        <p:spPr>
          <a:xfrm rot="10800000">
            <a:off x="3271007" y="6421200"/>
            <a:ext cx="336929" cy="205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Shape 1512"/>
          <p:cNvSpPr/>
          <p:nvPr/>
        </p:nvSpPr>
        <p:spPr>
          <a:xfrm>
            <a:off x="3215721" y="2986480"/>
            <a:ext cx="2994952" cy="2749558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Shape 1513"/>
          <p:cNvSpPr/>
          <p:nvPr/>
        </p:nvSpPr>
        <p:spPr>
          <a:xfrm>
            <a:off x="3940650" y="3262386"/>
            <a:ext cx="14641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 Resource</a:t>
            </a:r>
          </a:p>
        </p:txBody>
      </p:sp>
      <p:pic>
        <p:nvPicPr>
          <p:cNvPr id="1514" name="Shape 15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5666" y="2977150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Shape 1515"/>
          <p:cNvSpPr/>
          <p:nvPr/>
        </p:nvSpPr>
        <p:spPr>
          <a:xfrm>
            <a:off x="3503914" y="1127501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6" name="Shape 15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8253" y="1165041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7" name="Shape 15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1673" y="1177169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8" name="Shape 15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4183" y="1174373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9" name="Shape 15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09646" y="1165041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Shape 1520"/>
          <p:cNvSpPr/>
          <p:nvPr/>
        </p:nvSpPr>
        <p:spPr>
          <a:xfrm>
            <a:off x="3742917" y="1166759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521" name="Shape 1521"/>
          <p:cNvSpPr/>
          <p:nvPr/>
        </p:nvSpPr>
        <p:spPr>
          <a:xfrm>
            <a:off x="4399167" y="116053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522" name="Shape 1522"/>
          <p:cNvSpPr/>
          <p:nvPr/>
        </p:nvSpPr>
        <p:spPr>
          <a:xfrm>
            <a:off x="5102076" y="1172976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523" name="Shape 1523"/>
          <p:cNvSpPr/>
          <p:nvPr/>
        </p:nvSpPr>
        <p:spPr>
          <a:xfrm>
            <a:off x="5795662" y="1157425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524" name="Shape 1524"/>
          <p:cNvCxnSpPr/>
          <p:nvPr/>
        </p:nvCxnSpPr>
        <p:spPr>
          <a:xfrm>
            <a:off x="3294185" y="1417496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25" name="Shape 1525"/>
          <p:cNvSpPr/>
          <p:nvPr/>
        </p:nvSpPr>
        <p:spPr>
          <a:xfrm>
            <a:off x="5117258" y="6312846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Shape 1526"/>
          <p:cNvSpPr/>
          <p:nvPr/>
        </p:nvSpPr>
        <p:spPr>
          <a:xfrm>
            <a:off x="5295214" y="6318814"/>
            <a:ext cx="76655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527" name="Shape 1527"/>
          <p:cNvSpPr/>
          <p:nvPr/>
        </p:nvSpPr>
        <p:spPr>
          <a:xfrm>
            <a:off x="4056571" y="6387883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</a:t>
            </a:r>
          </a:p>
        </p:txBody>
      </p:sp>
      <p:sp>
        <p:nvSpPr>
          <p:cNvPr id="1528" name="Shape 1528"/>
          <p:cNvSpPr/>
          <p:nvPr/>
        </p:nvSpPr>
        <p:spPr>
          <a:xfrm>
            <a:off x="3222794" y="1652258"/>
            <a:ext cx="2994952" cy="1178421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9" name="Shape 1529"/>
          <p:cNvCxnSpPr/>
          <p:nvPr/>
        </p:nvCxnSpPr>
        <p:spPr>
          <a:xfrm>
            <a:off x="3222794" y="1976936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30" name="Shape 1530"/>
          <p:cNvSpPr/>
          <p:nvPr/>
        </p:nvSpPr>
        <p:spPr>
          <a:xfrm>
            <a:off x="3613671" y="1668212"/>
            <a:ext cx="2182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Protected Resource</a:t>
            </a:r>
          </a:p>
        </p:txBody>
      </p:sp>
      <p:pic>
        <p:nvPicPr>
          <p:cNvPr id="1531" name="Shape 15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2739" y="1652258"/>
            <a:ext cx="364318" cy="31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Shape 15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057" y="2485756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Shape 15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8580" y="2144330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4" name="Shape 15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19837" y="2478078"/>
            <a:ext cx="304132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5" name="Shape 15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00369" y="2131483"/>
            <a:ext cx="259146" cy="249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Shape 1536"/>
          <p:cNvSpPr/>
          <p:nvPr/>
        </p:nvSpPr>
        <p:spPr>
          <a:xfrm>
            <a:off x="3582678" y="2141056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1537" name="Shape 1537"/>
          <p:cNvSpPr/>
          <p:nvPr/>
        </p:nvSpPr>
        <p:spPr>
          <a:xfrm>
            <a:off x="5015721" y="2150196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1538" name="Shape 1538"/>
          <p:cNvSpPr/>
          <p:nvPr/>
        </p:nvSpPr>
        <p:spPr>
          <a:xfrm>
            <a:off x="5024080" y="2521278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1539" name="Shape 1539"/>
          <p:cNvSpPr/>
          <p:nvPr/>
        </p:nvSpPr>
        <p:spPr>
          <a:xfrm>
            <a:off x="3590605" y="2504855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1540" name="Shape 1540"/>
          <p:cNvSpPr txBox="1"/>
          <p:nvPr/>
        </p:nvSpPr>
        <p:spPr>
          <a:xfrm>
            <a:off x="6650275" y="2137038"/>
            <a:ext cx="2103723" cy="246220"/>
          </a:xfrm>
          <a:prstGeom prst="rect">
            <a:avLst/>
          </a:prstGeom>
          <a:solidFill>
            <a:srgbClr val="ACB8CA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보호중인 자원을 표시 한다. </a:t>
            </a:r>
          </a:p>
        </p:txBody>
      </p:sp>
      <p:sp>
        <p:nvSpPr>
          <p:cNvPr id="1541" name="Shape 1541"/>
          <p:cNvSpPr txBox="1"/>
          <p:nvPr/>
        </p:nvSpPr>
        <p:spPr>
          <a:xfrm>
            <a:off x="703816" y="1262433"/>
            <a:ext cx="2055462" cy="861773"/>
          </a:xfrm>
          <a:prstGeom prst="rect">
            <a:avLst/>
          </a:prstGeom>
          <a:solidFill>
            <a:srgbClr val="ACB8CA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창고의 기본 보호량을 앞에 표시한다.(검은색)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각종 추가 효과로 증가된 자원 보호량을 + 표시 뒤로 표기 한다(녹색)</a:t>
            </a:r>
          </a:p>
        </p:txBody>
      </p:sp>
      <p:cxnSp>
        <p:nvCxnSpPr>
          <p:cNvPr id="1542" name="Shape 1542"/>
          <p:cNvCxnSpPr>
            <a:stCxn id="1541" idx="3"/>
            <a:endCxn id="1536" idx="0"/>
          </p:cNvCxnSpPr>
          <p:nvPr/>
        </p:nvCxnSpPr>
        <p:spPr>
          <a:xfrm>
            <a:off x="2759279" y="1693320"/>
            <a:ext cx="1460700" cy="44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43" name="Shape 1543"/>
          <p:cNvCxnSpPr>
            <a:stCxn id="1540" idx="1"/>
          </p:cNvCxnSpPr>
          <p:nvPr/>
        </p:nvCxnSpPr>
        <p:spPr>
          <a:xfrm rot="10800000">
            <a:off x="6214075" y="2226548"/>
            <a:ext cx="436200" cy="3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44" name="Shape 1544"/>
          <p:cNvSpPr txBox="1"/>
          <p:nvPr/>
        </p:nvSpPr>
        <p:spPr>
          <a:xfrm>
            <a:off x="6650275" y="1402603"/>
            <a:ext cx="2103723" cy="400109"/>
          </a:xfrm>
          <a:prstGeom prst="rect">
            <a:avLst/>
          </a:prstGeom>
          <a:solidFill>
            <a:srgbClr val="ACB8CA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보호자원에 관련된 도움말 페이지로 연결한다.</a:t>
            </a:r>
          </a:p>
        </p:txBody>
      </p:sp>
      <p:cxnSp>
        <p:nvCxnSpPr>
          <p:cNvPr id="1545" name="Shape 1545"/>
          <p:cNvCxnSpPr>
            <a:stCxn id="1544" idx="1"/>
          </p:cNvCxnSpPr>
          <p:nvPr/>
        </p:nvCxnSpPr>
        <p:spPr>
          <a:xfrm flipH="1">
            <a:off x="6071875" y="1602658"/>
            <a:ext cx="578400" cy="1643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46" name="Shape 1546"/>
          <p:cNvSpPr txBox="1"/>
          <p:nvPr/>
        </p:nvSpPr>
        <p:spPr>
          <a:xfrm>
            <a:off x="698018" y="3613816"/>
            <a:ext cx="2055462" cy="707886"/>
          </a:xfrm>
          <a:prstGeom prst="rect">
            <a:avLst/>
          </a:prstGeom>
          <a:solidFill>
            <a:srgbClr val="ACB8CA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패킹 가능한 아이템 종류를 보여 준다.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아이템에 표시를 해준다.</a:t>
            </a:r>
          </a:p>
        </p:txBody>
      </p:sp>
      <p:sp>
        <p:nvSpPr>
          <p:cNvPr id="1547" name="Shape 1547"/>
          <p:cNvSpPr txBox="1"/>
          <p:nvPr/>
        </p:nvSpPr>
        <p:spPr>
          <a:xfrm>
            <a:off x="6650275" y="2607605"/>
            <a:ext cx="2103723" cy="400109"/>
          </a:xfrm>
          <a:prstGeom prst="rect">
            <a:avLst/>
          </a:prstGeom>
          <a:solidFill>
            <a:srgbClr val="ACB8CA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패킹에 관련된 도움말 페이지로 연결한다.</a:t>
            </a:r>
          </a:p>
        </p:txBody>
      </p:sp>
      <p:cxnSp>
        <p:nvCxnSpPr>
          <p:cNvPr id="1548" name="Shape 1548"/>
          <p:cNvCxnSpPr>
            <a:stCxn id="1547" idx="1"/>
            <a:endCxn id="1514" idx="3"/>
          </p:cNvCxnSpPr>
          <p:nvPr/>
        </p:nvCxnSpPr>
        <p:spPr>
          <a:xfrm flipH="1">
            <a:off x="6220075" y="2807660"/>
            <a:ext cx="430200" cy="328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49" name="Shape 1549"/>
          <p:cNvSpPr/>
          <p:nvPr/>
        </p:nvSpPr>
        <p:spPr>
          <a:xfrm>
            <a:off x="3889928" y="2985817"/>
            <a:ext cx="661868" cy="319459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8296B0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목재</a:t>
            </a:r>
          </a:p>
        </p:txBody>
      </p:sp>
      <p:sp>
        <p:nvSpPr>
          <p:cNvPr id="1550" name="Shape 1550"/>
          <p:cNvSpPr/>
          <p:nvPr/>
        </p:nvSpPr>
        <p:spPr>
          <a:xfrm>
            <a:off x="4551941" y="2985817"/>
            <a:ext cx="661868" cy="319459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8296B0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석재</a:t>
            </a:r>
          </a:p>
        </p:txBody>
      </p:sp>
      <p:sp>
        <p:nvSpPr>
          <p:cNvPr id="1551" name="Shape 1551"/>
          <p:cNvSpPr/>
          <p:nvPr/>
        </p:nvSpPr>
        <p:spPr>
          <a:xfrm>
            <a:off x="5206042" y="2985817"/>
            <a:ext cx="661868" cy="319459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8296B0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철광</a:t>
            </a:r>
          </a:p>
        </p:txBody>
      </p:sp>
      <p:cxnSp>
        <p:nvCxnSpPr>
          <p:cNvPr id="1552" name="Shape 1552"/>
          <p:cNvCxnSpPr/>
          <p:nvPr/>
        </p:nvCxnSpPr>
        <p:spPr>
          <a:xfrm>
            <a:off x="3215721" y="3311157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53" name="Shape 1553"/>
          <p:cNvCxnSpPr/>
          <p:nvPr/>
        </p:nvCxnSpPr>
        <p:spPr>
          <a:xfrm>
            <a:off x="3232106" y="3510185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54" name="Shape 1554"/>
          <p:cNvSpPr/>
          <p:nvPr/>
        </p:nvSpPr>
        <p:spPr>
          <a:xfrm>
            <a:off x="3256675" y="3554614"/>
            <a:ext cx="1429634" cy="538618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Shape 1555"/>
          <p:cNvSpPr/>
          <p:nvPr/>
        </p:nvSpPr>
        <p:spPr>
          <a:xfrm>
            <a:off x="4750082" y="3545294"/>
            <a:ext cx="1429634" cy="538618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Shape 1556"/>
          <p:cNvSpPr/>
          <p:nvPr/>
        </p:nvSpPr>
        <p:spPr>
          <a:xfrm>
            <a:off x="3265077" y="4298173"/>
            <a:ext cx="1429634" cy="538618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Shape 1557"/>
          <p:cNvSpPr/>
          <p:nvPr/>
        </p:nvSpPr>
        <p:spPr>
          <a:xfrm>
            <a:off x="4749871" y="4298173"/>
            <a:ext cx="1429634" cy="538618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Shape 1558"/>
          <p:cNvSpPr/>
          <p:nvPr/>
        </p:nvSpPr>
        <p:spPr>
          <a:xfrm>
            <a:off x="3277017" y="5054737"/>
            <a:ext cx="1429634" cy="538618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Shape 1559"/>
          <p:cNvSpPr/>
          <p:nvPr/>
        </p:nvSpPr>
        <p:spPr>
          <a:xfrm>
            <a:off x="4758067" y="5048757"/>
            <a:ext cx="1429634" cy="538618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0" name="Shape 1560"/>
          <p:cNvGrpSpPr/>
          <p:nvPr/>
        </p:nvGrpSpPr>
        <p:grpSpPr>
          <a:xfrm>
            <a:off x="3271300" y="3562605"/>
            <a:ext cx="526984" cy="540531"/>
            <a:chOff x="3472235" y="3591275"/>
            <a:chExt cx="390221" cy="379172"/>
          </a:xfrm>
        </p:grpSpPr>
        <p:sp>
          <p:nvSpPr>
            <p:cNvPr id="1561" name="Shape 1561"/>
            <p:cNvSpPr/>
            <p:nvPr/>
          </p:nvSpPr>
          <p:spPr>
            <a:xfrm>
              <a:off x="3472235" y="3591275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2" name="Shape 156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35882" y="3627198"/>
              <a:ext cx="259146" cy="249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3" name="Shape 1563"/>
            <p:cNvSpPr txBox="1"/>
            <p:nvPr/>
          </p:nvSpPr>
          <p:spPr>
            <a:xfrm>
              <a:off x="3515858" y="3792330"/>
              <a:ext cx="308856" cy="178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10k</a:t>
              </a:r>
            </a:p>
          </p:txBody>
        </p:sp>
      </p:grpSp>
      <p:grpSp>
        <p:nvGrpSpPr>
          <p:cNvPr id="1564" name="Shape 1564"/>
          <p:cNvGrpSpPr/>
          <p:nvPr/>
        </p:nvGrpSpPr>
        <p:grpSpPr>
          <a:xfrm>
            <a:off x="4766472" y="3555456"/>
            <a:ext cx="526984" cy="540532"/>
            <a:chOff x="3472235" y="3591271"/>
            <a:chExt cx="390221" cy="379172"/>
          </a:xfrm>
        </p:grpSpPr>
        <p:sp>
          <p:nvSpPr>
            <p:cNvPr id="1565" name="Shape 1565"/>
            <p:cNvSpPr/>
            <p:nvPr/>
          </p:nvSpPr>
          <p:spPr>
            <a:xfrm>
              <a:off x="3472235" y="359127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6" name="Shape 156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35882" y="3627191"/>
              <a:ext cx="259146" cy="249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7" name="Shape 1567"/>
            <p:cNvSpPr txBox="1"/>
            <p:nvPr/>
          </p:nvSpPr>
          <p:spPr>
            <a:xfrm>
              <a:off x="3515858" y="3792326"/>
              <a:ext cx="308856" cy="178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30k</a:t>
              </a:r>
            </a:p>
          </p:txBody>
        </p:sp>
      </p:grpSp>
      <p:grpSp>
        <p:nvGrpSpPr>
          <p:cNvPr id="1568" name="Shape 1568"/>
          <p:cNvGrpSpPr/>
          <p:nvPr/>
        </p:nvGrpSpPr>
        <p:grpSpPr>
          <a:xfrm>
            <a:off x="3275190" y="4301298"/>
            <a:ext cx="526984" cy="540532"/>
            <a:chOff x="3472235" y="3591271"/>
            <a:chExt cx="390221" cy="379172"/>
          </a:xfrm>
        </p:grpSpPr>
        <p:sp>
          <p:nvSpPr>
            <p:cNvPr id="1569" name="Shape 1569"/>
            <p:cNvSpPr/>
            <p:nvPr/>
          </p:nvSpPr>
          <p:spPr>
            <a:xfrm>
              <a:off x="3472235" y="359127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0" name="Shape 157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35882" y="3627191"/>
              <a:ext cx="259146" cy="249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1" name="Shape 1571"/>
            <p:cNvSpPr txBox="1"/>
            <p:nvPr/>
          </p:nvSpPr>
          <p:spPr>
            <a:xfrm>
              <a:off x="3515860" y="3792326"/>
              <a:ext cx="308856" cy="178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</p:grpSp>
      <p:grpSp>
        <p:nvGrpSpPr>
          <p:cNvPr id="1572" name="Shape 1572"/>
          <p:cNvGrpSpPr/>
          <p:nvPr/>
        </p:nvGrpSpPr>
        <p:grpSpPr>
          <a:xfrm>
            <a:off x="3275191" y="5058025"/>
            <a:ext cx="526984" cy="540532"/>
            <a:chOff x="3472235" y="3591271"/>
            <a:chExt cx="390221" cy="379172"/>
          </a:xfrm>
        </p:grpSpPr>
        <p:sp>
          <p:nvSpPr>
            <p:cNvPr id="1573" name="Shape 1573"/>
            <p:cNvSpPr/>
            <p:nvPr/>
          </p:nvSpPr>
          <p:spPr>
            <a:xfrm>
              <a:off x="3472235" y="359127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4" name="Shape 157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35882" y="3627191"/>
              <a:ext cx="259146" cy="249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5" name="Shape 1575"/>
            <p:cNvSpPr txBox="1"/>
            <p:nvPr/>
          </p:nvSpPr>
          <p:spPr>
            <a:xfrm>
              <a:off x="3486778" y="3792326"/>
              <a:ext cx="367018" cy="178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300k</a:t>
              </a:r>
            </a:p>
          </p:txBody>
        </p:sp>
      </p:grpSp>
      <p:grpSp>
        <p:nvGrpSpPr>
          <p:cNvPr id="1576" name="Shape 1576"/>
          <p:cNvGrpSpPr/>
          <p:nvPr/>
        </p:nvGrpSpPr>
        <p:grpSpPr>
          <a:xfrm>
            <a:off x="4770362" y="4294144"/>
            <a:ext cx="526984" cy="540532"/>
            <a:chOff x="3472235" y="3591271"/>
            <a:chExt cx="390221" cy="379172"/>
          </a:xfrm>
        </p:grpSpPr>
        <p:sp>
          <p:nvSpPr>
            <p:cNvPr id="1577" name="Shape 1577"/>
            <p:cNvSpPr/>
            <p:nvPr/>
          </p:nvSpPr>
          <p:spPr>
            <a:xfrm>
              <a:off x="3472235" y="359127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8" name="Shape 157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35882" y="3627191"/>
              <a:ext cx="259146" cy="249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9" name="Shape 1579"/>
            <p:cNvSpPr txBox="1"/>
            <p:nvPr/>
          </p:nvSpPr>
          <p:spPr>
            <a:xfrm>
              <a:off x="3486778" y="3792326"/>
              <a:ext cx="367018" cy="178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100k</a:t>
              </a:r>
            </a:p>
          </p:txBody>
        </p:sp>
      </p:grpSp>
      <p:grpSp>
        <p:nvGrpSpPr>
          <p:cNvPr id="1580" name="Shape 1580"/>
          <p:cNvGrpSpPr/>
          <p:nvPr/>
        </p:nvGrpSpPr>
        <p:grpSpPr>
          <a:xfrm>
            <a:off x="4770363" y="5050871"/>
            <a:ext cx="526984" cy="540532"/>
            <a:chOff x="3472235" y="3591271"/>
            <a:chExt cx="390221" cy="379172"/>
          </a:xfrm>
        </p:grpSpPr>
        <p:sp>
          <p:nvSpPr>
            <p:cNvPr id="1581" name="Shape 1581"/>
            <p:cNvSpPr/>
            <p:nvPr/>
          </p:nvSpPr>
          <p:spPr>
            <a:xfrm>
              <a:off x="3472235" y="359127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2" name="Shape 158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35882" y="3627191"/>
              <a:ext cx="259146" cy="249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3" name="Shape 1583"/>
            <p:cNvSpPr txBox="1"/>
            <p:nvPr/>
          </p:nvSpPr>
          <p:spPr>
            <a:xfrm>
              <a:off x="3486778" y="3792326"/>
              <a:ext cx="367018" cy="178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500k</a:t>
              </a:r>
            </a:p>
          </p:txBody>
        </p:sp>
      </p:grpSp>
      <p:sp>
        <p:nvSpPr>
          <p:cNvPr id="1584" name="Shape 1584"/>
          <p:cNvSpPr/>
          <p:nvPr/>
        </p:nvSpPr>
        <p:spPr>
          <a:xfrm flipH="1" rot="10800000">
            <a:off x="5300532" y="3548086"/>
            <a:ext cx="874888" cy="192039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Shape 1585"/>
          <p:cNvSpPr/>
          <p:nvPr/>
        </p:nvSpPr>
        <p:spPr>
          <a:xfrm flipH="1" rot="10800000">
            <a:off x="5296335" y="4305599"/>
            <a:ext cx="874888" cy="241433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Shape 1586"/>
          <p:cNvSpPr/>
          <p:nvPr/>
        </p:nvSpPr>
        <p:spPr>
          <a:xfrm flipH="1" rot="10800000">
            <a:off x="3815435" y="4306013"/>
            <a:ext cx="874888" cy="241433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Shape 1587"/>
          <p:cNvSpPr/>
          <p:nvPr/>
        </p:nvSpPr>
        <p:spPr>
          <a:xfrm flipH="1" rot="10800000">
            <a:off x="3830962" y="5058025"/>
            <a:ext cx="874888" cy="241433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Shape 1588"/>
          <p:cNvSpPr/>
          <p:nvPr/>
        </p:nvSpPr>
        <p:spPr>
          <a:xfrm flipH="1" rot="10800000">
            <a:off x="5313673" y="5051641"/>
            <a:ext cx="874888" cy="241433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Shape 1589"/>
          <p:cNvSpPr txBox="1"/>
          <p:nvPr/>
        </p:nvSpPr>
        <p:spPr>
          <a:xfrm>
            <a:off x="5320169" y="3509653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생산 조건</a:t>
            </a:r>
          </a:p>
        </p:txBody>
      </p:sp>
      <p:sp>
        <p:nvSpPr>
          <p:cNvPr id="1590" name="Shape 1590"/>
          <p:cNvSpPr txBox="1"/>
          <p:nvPr/>
        </p:nvSpPr>
        <p:spPr>
          <a:xfrm>
            <a:off x="5327975" y="4291853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오픈 조건</a:t>
            </a:r>
          </a:p>
        </p:txBody>
      </p:sp>
      <p:sp>
        <p:nvSpPr>
          <p:cNvPr id="1591" name="Shape 1591"/>
          <p:cNvSpPr txBox="1"/>
          <p:nvPr/>
        </p:nvSpPr>
        <p:spPr>
          <a:xfrm>
            <a:off x="3826494" y="4303148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오픈 조건</a:t>
            </a:r>
          </a:p>
        </p:txBody>
      </p:sp>
      <p:sp>
        <p:nvSpPr>
          <p:cNvPr id="1592" name="Shape 1592"/>
          <p:cNvSpPr txBox="1"/>
          <p:nvPr/>
        </p:nvSpPr>
        <p:spPr>
          <a:xfrm>
            <a:off x="3853571" y="5055946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오픈 조건</a:t>
            </a:r>
          </a:p>
        </p:txBody>
      </p:sp>
      <p:sp>
        <p:nvSpPr>
          <p:cNvPr id="1593" name="Shape 1593"/>
          <p:cNvSpPr txBox="1"/>
          <p:nvPr/>
        </p:nvSpPr>
        <p:spPr>
          <a:xfrm>
            <a:off x="5335880" y="5055946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오픈 조건</a:t>
            </a:r>
          </a:p>
        </p:txBody>
      </p:sp>
      <p:sp>
        <p:nvSpPr>
          <p:cNvPr id="1594" name="Shape 1594"/>
          <p:cNvSpPr/>
          <p:nvPr/>
        </p:nvSpPr>
        <p:spPr>
          <a:xfrm>
            <a:off x="5326935" y="3701621"/>
            <a:ext cx="79220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식량 30000</a:t>
            </a:r>
          </a:p>
        </p:txBody>
      </p:sp>
      <p:sp>
        <p:nvSpPr>
          <p:cNvPr id="1595" name="Shape 1595"/>
          <p:cNvSpPr/>
          <p:nvPr/>
        </p:nvSpPr>
        <p:spPr>
          <a:xfrm>
            <a:off x="3835467" y="4550735"/>
            <a:ext cx="7521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Lv 11</a:t>
            </a:r>
          </a:p>
        </p:txBody>
      </p:sp>
      <p:sp>
        <p:nvSpPr>
          <p:cNvPr id="1596" name="Shape 1596"/>
          <p:cNvSpPr/>
          <p:nvPr/>
        </p:nvSpPr>
        <p:spPr>
          <a:xfrm>
            <a:off x="5346889" y="4550735"/>
            <a:ext cx="7521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Lv 21</a:t>
            </a:r>
          </a:p>
        </p:txBody>
      </p:sp>
      <p:sp>
        <p:nvSpPr>
          <p:cNvPr id="1597" name="Shape 1597"/>
          <p:cNvSpPr/>
          <p:nvPr/>
        </p:nvSpPr>
        <p:spPr>
          <a:xfrm>
            <a:off x="3873158" y="5315557"/>
            <a:ext cx="7521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Lv 31</a:t>
            </a:r>
          </a:p>
        </p:txBody>
      </p:sp>
      <p:sp>
        <p:nvSpPr>
          <p:cNvPr id="1598" name="Shape 1598"/>
          <p:cNvSpPr/>
          <p:nvPr/>
        </p:nvSpPr>
        <p:spPr>
          <a:xfrm>
            <a:off x="5384582" y="5315557"/>
            <a:ext cx="7521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Lv 41</a:t>
            </a:r>
          </a:p>
        </p:txBody>
      </p:sp>
      <p:sp>
        <p:nvSpPr>
          <p:cNvPr id="1599" name="Shape 1599"/>
          <p:cNvSpPr/>
          <p:nvPr/>
        </p:nvSpPr>
        <p:spPr>
          <a:xfrm>
            <a:off x="3286101" y="4305089"/>
            <a:ext cx="503271" cy="500390"/>
          </a:xfrm>
          <a:prstGeom prst="roundRect">
            <a:avLst>
              <a:gd fmla="val 16667" name="adj"/>
            </a:avLst>
          </a:prstGeom>
          <a:solidFill>
            <a:schemeClr val="dk1">
              <a:alpha val="64705"/>
            </a:schemeClr>
          </a:solidFill>
          <a:ln cap="flat" cmpd="sng" w="12700">
            <a:solidFill>
              <a:srgbClr val="D0CEC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Shape 1600"/>
          <p:cNvSpPr/>
          <p:nvPr/>
        </p:nvSpPr>
        <p:spPr>
          <a:xfrm>
            <a:off x="4788419" y="4305089"/>
            <a:ext cx="503271" cy="500390"/>
          </a:xfrm>
          <a:prstGeom prst="roundRect">
            <a:avLst>
              <a:gd fmla="val 16667" name="adj"/>
            </a:avLst>
          </a:prstGeom>
          <a:solidFill>
            <a:schemeClr val="dk1">
              <a:alpha val="64705"/>
            </a:schemeClr>
          </a:solidFill>
          <a:ln cap="flat" cmpd="sng" w="12700">
            <a:solidFill>
              <a:srgbClr val="D0CEC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Shape 1601"/>
          <p:cNvSpPr/>
          <p:nvPr/>
        </p:nvSpPr>
        <p:spPr>
          <a:xfrm>
            <a:off x="3286333" y="5052478"/>
            <a:ext cx="503271" cy="500390"/>
          </a:xfrm>
          <a:prstGeom prst="roundRect">
            <a:avLst>
              <a:gd fmla="val 16667" name="adj"/>
            </a:avLst>
          </a:prstGeom>
          <a:solidFill>
            <a:schemeClr val="dk1">
              <a:alpha val="64705"/>
            </a:schemeClr>
          </a:solidFill>
          <a:ln cap="flat" cmpd="sng" w="12700">
            <a:solidFill>
              <a:srgbClr val="D0CEC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Shape 1602"/>
          <p:cNvSpPr/>
          <p:nvPr/>
        </p:nvSpPr>
        <p:spPr>
          <a:xfrm>
            <a:off x="4780053" y="5050532"/>
            <a:ext cx="503271" cy="500390"/>
          </a:xfrm>
          <a:prstGeom prst="roundRect">
            <a:avLst>
              <a:gd fmla="val 16667" name="adj"/>
            </a:avLst>
          </a:prstGeom>
          <a:solidFill>
            <a:schemeClr val="dk1">
              <a:alpha val="64705"/>
            </a:schemeClr>
          </a:solidFill>
          <a:ln cap="flat" cmpd="sng" w="12700">
            <a:solidFill>
              <a:srgbClr val="D0CEC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3" name="Shape 16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34889" y="4349505"/>
            <a:ext cx="197867" cy="30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Shape 16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38578" y="4340889"/>
            <a:ext cx="197867" cy="30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5" name="Shape 160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46203" y="5076321"/>
            <a:ext cx="197867" cy="30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6" name="Shape 16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45025" y="5096401"/>
            <a:ext cx="197867" cy="3068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Shape 1607"/>
          <p:cNvSpPr txBox="1"/>
          <p:nvPr/>
        </p:nvSpPr>
        <p:spPr>
          <a:xfrm>
            <a:off x="6650275" y="4215708"/>
            <a:ext cx="2777891" cy="400109"/>
          </a:xfrm>
          <a:prstGeom prst="rect">
            <a:avLst/>
          </a:prstGeom>
          <a:solidFill>
            <a:srgbClr val="ACB8CA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아직 생산가능 조건이 되지 않은 경우는 오픈 조건을 보여준다.(건물 레벨)</a:t>
            </a:r>
          </a:p>
        </p:txBody>
      </p:sp>
      <p:cxnSp>
        <p:nvCxnSpPr>
          <p:cNvPr id="1608" name="Shape 1608"/>
          <p:cNvCxnSpPr>
            <a:stCxn id="1607" idx="1"/>
            <a:endCxn id="1590" idx="3"/>
          </p:cNvCxnSpPr>
          <p:nvPr/>
        </p:nvCxnSpPr>
        <p:spPr>
          <a:xfrm flipH="1">
            <a:off x="6126475" y="4415763"/>
            <a:ext cx="5238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09" name="Shape 1609"/>
          <p:cNvCxnSpPr>
            <a:stCxn id="1546" idx="3"/>
            <a:endCxn id="1561" idx="1"/>
          </p:cNvCxnSpPr>
          <p:nvPr/>
        </p:nvCxnSpPr>
        <p:spPr>
          <a:xfrm flipH="1" rot="10800000">
            <a:off x="2753481" y="3818359"/>
            <a:ext cx="517800" cy="14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10" name="Shape 1610"/>
          <p:cNvSpPr txBox="1"/>
          <p:nvPr/>
        </p:nvSpPr>
        <p:spPr>
          <a:xfrm>
            <a:off x="693743" y="2438750"/>
            <a:ext cx="2055462" cy="1015662"/>
          </a:xfrm>
          <a:prstGeom prst="rect">
            <a:avLst/>
          </a:prstGeom>
          <a:solidFill>
            <a:srgbClr val="ACB8CA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패킹 할 자원의 종류 탭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탭을 선택 하면 페이지가 변경 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채집할 수 없는 자원의 탭을 선택 할 경우 팝업창으로 알림</a:t>
            </a:r>
          </a:p>
        </p:txBody>
      </p:sp>
      <p:cxnSp>
        <p:nvCxnSpPr>
          <p:cNvPr id="1611" name="Shape 1611"/>
          <p:cNvCxnSpPr>
            <a:stCxn id="1610" idx="3"/>
          </p:cNvCxnSpPr>
          <p:nvPr/>
        </p:nvCxnSpPr>
        <p:spPr>
          <a:xfrm>
            <a:off x="2749206" y="2946582"/>
            <a:ext cx="478800" cy="20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12" name="Shape 1612"/>
          <p:cNvSpPr/>
          <p:nvPr/>
        </p:nvSpPr>
        <p:spPr>
          <a:xfrm>
            <a:off x="3227916" y="2994798"/>
            <a:ext cx="661868" cy="31945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식량</a:t>
            </a:r>
          </a:p>
        </p:txBody>
      </p:sp>
      <p:sp>
        <p:nvSpPr>
          <p:cNvPr id="1613" name="Shape 1613"/>
          <p:cNvSpPr txBox="1"/>
          <p:nvPr/>
        </p:nvSpPr>
        <p:spPr>
          <a:xfrm>
            <a:off x="6650275" y="3205407"/>
            <a:ext cx="3359670" cy="861773"/>
          </a:xfrm>
          <a:prstGeom prst="rect">
            <a:avLst/>
          </a:prstGeom>
          <a:solidFill>
            <a:srgbClr val="ACB8CA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필요한 자원을 보여준다.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획득하는데 소요되는 시간을 보여준다.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보유한 자원이 부족한 경우 붉은 색으로 표시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스킬, 기술연구 등으로 생산 자원이 줄어든 경우 줄어든 자원으로 표시한다.</a:t>
            </a:r>
          </a:p>
        </p:txBody>
      </p:sp>
      <p:cxnSp>
        <p:nvCxnSpPr>
          <p:cNvPr id="1614" name="Shape 1614"/>
          <p:cNvCxnSpPr>
            <a:stCxn id="1613" idx="1"/>
          </p:cNvCxnSpPr>
          <p:nvPr/>
        </p:nvCxnSpPr>
        <p:spPr>
          <a:xfrm flipH="1">
            <a:off x="6041275" y="3636294"/>
            <a:ext cx="609000" cy="307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15" name="Shape 1615"/>
          <p:cNvSpPr txBox="1"/>
          <p:nvPr/>
        </p:nvSpPr>
        <p:spPr>
          <a:xfrm>
            <a:off x="6650275" y="5736037"/>
            <a:ext cx="2055462" cy="246220"/>
          </a:xfrm>
          <a:prstGeom prst="rect">
            <a:avLst/>
          </a:prstGeom>
          <a:solidFill>
            <a:srgbClr val="ACB8CA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 시 패킹 시작</a:t>
            </a:r>
          </a:p>
        </p:txBody>
      </p:sp>
      <p:cxnSp>
        <p:nvCxnSpPr>
          <p:cNvPr id="1616" name="Shape 1616"/>
          <p:cNvCxnSpPr>
            <a:stCxn id="1615" idx="1"/>
          </p:cNvCxnSpPr>
          <p:nvPr/>
        </p:nvCxnSpPr>
        <p:spPr>
          <a:xfrm flipH="1">
            <a:off x="6146575" y="5859148"/>
            <a:ext cx="503700" cy="46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17" name="Shape 1617"/>
          <p:cNvSpPr/>
          <p:nvPr/>
        </p:nvSpPr>
        <p:spPr>
          <a:xfrm>
            <a:off x="3148218" y="4857507"/>
            <a:ext cx="3181996" cy="1250965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618" name="Shape 1618"/>
          <p:cNvSpPr/>
          <p:nvPr/>
        </p:nvSpPr>
        <p:spPr>
          <a:xfrm>
            <a:off x="5432532" y="3867705"/>
            <a:ext cx="67814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23:59:59</a:t>
            </a:r>
          </a:p>
        </p:txBody>
      </p:sp>
      <p:pic>
        <p:nvPicPr>
          <p:cNvPr id="1619" name="Shape 16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75428" y="3888412"/>
            <a:ext cx="114427" cy="171641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Shape 1620"/>
          <p:cNvSpPr/>
          <p:nvPr/>
        </p:nvSpPr>
        <p:spPr>
          <a:xfrm>
            <a:off x="3250077" y="3547369"/>
            <a:ext cx="1429634" cy="538618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Shape 1621"/>
          <p:cNvSpPr txBox="1"/>
          <p:nvPr/>
        </p:nvSpPr>
        <p:spPr>
          <a:xfrm>
            <a:off x="3553839" y="295782"/>
            <a:ext cx="2673218" cy="553997"/>
          </a:xfrm>
          <a:prstGeom prst="rect">
            <a:avLst/>
          </a:prstGeom>
          <a:solidFill>
            <a:srgbClr val="ACB8CA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보유중인 자원을 표시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자원의 증감에 따라 실시간으로 변화 한다.</a:t>
            </a:r>
          </a:p>
        </p:txBody>
      </p:sp>
      <p:cxnSp>
        <p:nvCxnSpPr>
          <p:cNvPr id="1622" name="Shape 1622"/>
          <p:cNvCxnSpPr>
            <a:stCxn id="1621" idx="2"/>
            <a:endCxn id="1515" idx="0"/>
          </p:cNvCxnSpPr>
          <p:nvPr/>
        </p:nvCxnSpPr>
        <p:spPr>
          <a:xfrm flipH="1">
            <a:off x="4887449" y="849779"/>
            <a:ext cx="3000" cy="277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23" name="Shape 1623"/>
          <p:cNvSpPr txBox="1"/>
          <p:nvPr/>
        </p:nvSpPr>
        <p:spPr>
          <a:xfrm>
            <a:off x="3762446" y="3678921"/>
            <a:ext cx="93968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이름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282434" y="1033669"/>
            <a:ext cx="925413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자원창고 정의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적의 공격으로부터 약탈당하지 않도록 일정량의 자원을 보호해주고 내가 가진 자원을 아이템화 하는 기능을 하는 특수 건물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82434" y="2814760"/>
            <a:ext cx="1034115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최소한의 병력과 전투력을 복구할 수 있는 자원을 확보해주어 유저가 게임을 계속해서 할 수 있도록 한다.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95865" y="93277"/>
            <a:ext cx="10515599" cy="6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플로어</a:t>
            </a:r>
          </a:p>
        </p:txBody>
      </p:sp>
      <p:sp>
        <p:nvSpPr>
          <p:cNvPr id="107" name="Shape 107"/>
          <p:cNvSpPr/>
          <p:nvPr/>
        </p:nvSpPr>
        <p:spPr>
          <a:xfrm>
            <a:off x="4165760" y="813322"/>
            <a:ext cx="1099934" cy="298047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5362735" y="2472569"/>
            <a:ext cx="0" cy="28767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09" name="Shape 109"/>
          <p:cNvGrpSpPr/>
          <p:nvPr/>
        </p:nvGrpSpPr>
        <p:grpSpPr>
          <a:xfrm>
            <a:off x="7357689" y="670669"/>
            <a:ext cx="1408923" cy="1009011"/>
            <a:chOff x="8098971" y="689900"/>
            <a:chExt cx="1408923" cy="1009011"/>
          </a:xfrm>
        </p:grpSpPr>
        <p:sp>
          <p:nvSpPr>
            <p:cNvPr id="110" name="Shape 110"/>
            <p:cNvSpPr/>
            <p:nvPr/>
          </p:nvSpPr>
          <p:spPr>
            <a:xfrm>
              <a:off x="8098971" y="689900"/>
              <a:ext cx="1408923" cy="10090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Shape 111"/>
            <p:cNvGrpSpPr/>
            <p:nvPr/>
          </p:nvGrpSpPr>
          <p:grpSpPr>
            <a:xfrm>
              <a:off x="8285992" y="832553"/>
              <a:ext cx="919902" cy="706610"/>
              <a:chOff x="2821673" y="1083951"/>
              <a:chExt cx="877558" cy="849602"/>
            </a:xfrm>
          </p:grpSpPr>
          <p:grpSp>
            <p:nvGrpSpPr>
              <p:cNvPr id="112" name="Shape 112"/>
              <p:cNvGrpSpPr/>
              <p:nvPr/>
            </p:nvGrpSpPr>
            <p:grpSpPr>
              <a:xfrm>
                <a:off x="2821673" y="1083951"/>
                <a:ext cx="800973" cy="276998"/>
                <a:chOff x="2821675" y="1087720"/>
                <a:chExt cx="943560" cy="298225"/>
              </a:xfrm>
            </p:grpSpPr>
            <p:cxnSp>
              <p:nvCxnSpPr>
                <p:cNvPr id="113" name="Shape 113"/>
                <p:cNvCxnSpPr/>
                <p:nvPr/>
              </p:nvCxnSpPr>
              <p:spPr>
                <a:xfrm flipH="1" rot="10800000">
                  <a:off x="2821675" y="1234449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4" name="Shape 114"/>
                <p:cNvSpPr txBox="1"/>
                <p:nvPr/>
              </p:nvSpPr>
              <p:spPr>
                <a:xfrm>
                  <a:off x="3300319" y="1087720"/>
                  <a:ext cx="46491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</a:t>
                  </a:r>
                </a:p>
              </p:txBody>
            </p:sp>
          </p:grpSp>
          <p:grpSp>
            <p:nvGrpSpPr>
              <p:cNvPr id="115" name="Shape 115"/>
              <p:cNvGrpSpPr/>
              <p:nvPr/>
            </p:nvGrpSpPr>
            <p:grpSpPr>
              <a:xfrm>
                <a:off x="2821674" y="1371761"/>
                <a:ext cx="800974" cy="276998"/>
                <a:chOff x="2821674" y="1374928"/>
                <a:chExt cx="943562" cy="298225"/>
              </a:xfrm>
            </p:grpSpPr>
            <p:cxnSp>
              <p:nvCxnSpPr>
                <p:cNvPr id="116" name="Shape 116"/>
                <p:cNvCxnSpPr/>
                <p:nvPr/>
              </p:nvCxnSpPr>
              <p:spPr>
                <a:xfrm flipH="1" rot="10800000">
                  <a:off x="2821674" y="151823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B0F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7" name="Shape 117"/>
                <p:cNvSpPr txBox="1"/>
                <p:nvPr/>
              </p:nvSpPr>
              <p:spPr>
                <a:xfrm>
                  <a:off x="3287253" y="1374928"/>
                  <a:ext cx="477983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Yes</a:t>
                  </a:r>
                </a:p>
              </p:txBody>
            </p:sp>
          </p:grpSp>
          <p:grpSp>
            <p:nvGrpSpPr>
              <p:cNvPr id="118" name="Shape 118"/>
              <p:cNvGrpSpPr/>
              <p:nvPr/>
            </p:nvGrpSpPr>
            <p:grpSpPr>
              <a:xfrm>
                <a:off x="2821674" y="1656554"/>
                <a:ext cx="877557" cy="276998"/>
                <a:chOff x="2821432" y="1620067"/>
                <a:chExt cx="1033777" cy="298225"/>
              </a:xfrm>
            </p:grpSpPr>
            <p:cxnSp>
              <p:nvCxnSpPr>
                <p:cNvPr id="119" name="Shape 119"/>
                <p:cNvCxnSpPr/>
                <p:nvPr/>
              </p:nvCxnSpPr>
              <p:spPr>
                <a:xfrm flipH="1" rot="10800000">
                  <a:off x="2821432" y="176918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20" name="Shape 120"/>
                <p:cNvSpPr txBox="1"/>
                <p:nvPr/>
              </p:nvSpPr>
              <p:spPr>
                <a:xfrm>
                  <a:off x="3275103" y="1620067"/>
                  <a:ext cx="58010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진행</a:t>
                  </a:r>
                </a:p>
              </p:txBody>
            </p:sp>
          </p:grpSp>
        </p:grpSp>
      </p:grpSp>
      <p:cxnSp>
        <p:nvCxnSpPr>
          <p:cNvPr id="121" name="Shape 121"/>
          <p:cNvCxnSpPr/>
          <p:nvPr/>
        </p:nvCxnSpPr>
        <p:spPr>
          <a:xfrm>
            <a:off x="6120912" y="3773269"/>
            <a:ext cx="401099" cy="599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" name="Shape 122"/>
          <p:cNvSpPr/>
          <p:nvPr/>
        </p:nvSpPr>
        <p:spPr>
          <a:xfrm>
            <a:off x="4596905" y="4478723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아이템을 변환 할 자원이 있는가?</a:t>
            </a:r>
          </a:p>
        </p:txBody>
      </p:sp>
      <p:cxnSp>
        <p:nvCxnSpPr>
          <p:cNvPr id="123" name="Shape 123"/>
          <p:cNvCxnSpPr>
            <a:endCxn id="122" idx="0"/>
          </p:cNvCxnSpPr>
          <p:nvPr/>
        </p:nvCxnSpPr>
        <p:spPr>
          <a:xfrm flipH="1" rot="-5400000">
            <a:off x="5159858" y="4279673"/>
            <a:ext cx="397500" cy="6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 flipH="1">
            <a:off x="5358910" y="3148265"/>
            <a:ext cx="3825" cy="3171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>
            <a:off x="4715727" y="1775529"/>
            <a:ext cx="647100" cy="3090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>
            <a:off x="5907887" y="6299267"/>
            <a:ext cx="614099" cy="599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7" name="Shape 127"/>
          <p:cNvSpPr/>
          <p:nvPr/>
        </p:nvSpPr>
        <p:spPr>
          <a:xfrm>
            <a:off x="7914646" y="6105450"/>
            <a:ext cx="1099934" cy="388024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인벤토리에 아이템 보관</a:t>
            </a:r>
          </a:p>
        </p:txBody>
      </p:sp>
      <p:cxnSp>
        <p:nvCxnSpPr>
          <p:cNvPr id="128" name="Shape 128"/>
          <p:cNvCxnSpPr>
            <a:endCxn id="127" idx="1"/>
          </p:cNvCxnSpPr>
          <p:nvPr/>
        </p:nvCxnSpPr>
        <p:spPr>
          <a:xfrm>
            <a:off x="7621846" y="6298862"/>
            <a:ext cx="292800" cy="6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9" name="Shape 129"/>
          <p:cNvCxnSpPr>
            <a:stCxn id="122" idx="2"/>
          </p:cNvCxnSpPr>
          <p:nvPr/>
        </p:nvCxnSpPr>
        <p:spPr>
          <a:xfrm flipH="1" rot="-5400000">
            <a:off x="5203508" y="5249901"/>
            <a:ext cx="3114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0" name="Shape 130"/>
          <p:cNvCxnSpPr/>
          <p:nvPr/>
        </p:nvCxnSpPr>
        <p:spPr>
          <a:xfrm rot="5400000">
            <a:off x="5202757" y="5949141"/>
            <a:ext cx="311399" cy="9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1" name="Shape 131"/>
          <p:cNvSpPr txBox="1"/>
          <p:nvPr/>
        </p:nvSpPr>
        <p:spPr>
          <a:xfrm>
            <a:off x="5297301" y="4055419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150564" y="3528792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33" name="Shape 133"/>
          <p:cNvSpPr/>
          <p:nvPr/>
        </p:nvSpPr>
        <p:spPr>
          <a:xfrm>
            <a:off x="4165760" y="1387504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창고UI</a:t>
            </a:r>
          </a:p>
        </p:txBody>
      </p:sp>
      <p:cxnSp>
        <p:nvCxnSpPr>
          <p:cNvPr id="134" name="Shape 134"/>
          <p:cNvCxnSpPr>
            <a:stCxn id="107" idx="2"/>
            <a:endCxn id="133" idx="0"/>
          </p:cNvCxnSpPr>
          <p:nvPr/>
        </p:nvCxnSpPr>
        <p:spPr>
          <a:xfrm>
            <a:off x="4715727" y="1111370"/>
            <a:ext cx="0" cy="27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5" name="Shape 135"/>
          <p:cNvSpPr/>
          <p:nvPr/>
        </p:nvSpPr>
        <p:spPr>
          <a:xfrm>
            <a:off x="3400235" y="2078228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보호되는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량</a:t>
            </a:r>
          </a:p>
        </p:txBody>
      </p:sp>
      <p:sp>
        <p:nvSpPr>
          <p:cNvPr id="136" name="Shape 136"/>
          <p:cNvSpPr/>
          <p:nvPr/>
        </p:nvSpPr>
        <p:spPr>
          <a:xfrm>
            <a:off x="4812767" y="2084544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아이템화 UI</a:t>
            </a:r>
          </a:p>
        </p:txBody>
      </p:sp>
      <p:sp>
        <p:nvSpPr>
          <p:cNvPr id="137" name="Shape 137"/>
          <p:cNvSpPr/>
          <p:nvPr/>
        </p:nvSpPr>
        <p:spPr>
          <a:xfrm>
            <a:off x="4812767" y="2760240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변환 할 아이템 선택</a:t>
            </a:r>
          </a:p>
        </p:txBody>
      </p:sp>
      <p:sp>
        <p:nvSpPr>
          <p:cNvPr id="138" name="Shape 138"/>
          <p:cNvSpPr/>
          <p:nvPr/>
        </p:nvSpPr>
        <p:spPr>
          <a:xfrm>
            <a:off x="6521978" y="3579257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변환 버튼 비활성</a:t>
            </a:r>
          </a:p>
        </p:txBody>
      </p:sp>
      <p:sp>
        <p:nvSpPr>
          <p:cNvPr id="139" name="Shape 139"/>
          <p:cNvSpPr/>
          <p:nvPr/>
        </p:nvSpPr>
        <p:spPr>
          <a:xfrm>
            <a:off x="6521978" y="4592025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변환 버튼 비활성</a:t>
            </a:r>
          </a:p>
        </p:txBody>
      </p:sp>
      <p:sp>
        <p:nvSpPr>
          <p:cNvPr id="140" name="Shape 140"/>
          <p:cNvSpPr/>
          <p:nvPr/>
        </p:nvSpPr>
        <p:spPr>
          <a:xfrm>
            <a:off x="4596907" y="3465380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아이템으로 변환한지 24시간이 지났는가?</a:t>
            </a:r>
          </a:p>
        </p:txBody>
      </p:sp>
      <p:sp>
        <p:nvSpPr>
          <p:cNvPr id="141" name="Shape 141"/>
          <p:cNvSpPr/>
          <p:nvPr/>
        </p:nvSpPr>
        <p:spPr>
          <a:xfrm>
            <a:off x="4808941" y="5405866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활성화</a:t>
            </a:r>
          </a:p>
        </p:txBody>
      </p:sp>
      <p:sp>
        <p:nvSpPr>
          <p:cNvPr id="142" name="Shape 142"/>
          <p:cNvSpPr/>
          <p:nvPr/>
        </p:nvSpPr>
        <p:spPr>
          <a:xfrm>
            <a:off x="4807953" y="6105255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</a:p>
        </p:txBody>
      </p:sp>
      <p:sp>
        <p:nvSpPr>
          <p:cNvPr id="143" name="Shape 143"/>
          <p:cNvSpPr/>
          <p:nvPr/>
        </p:nvSpPr>
        <p:spPr>
          <a:xfrm>
            <a:off x="6521978" y="6105253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유저에게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알림(푸시)</a:t>
            </a:r>
          </a:p>
        </p:txBody>
      </p:sp>
      <p:cxnSp>
        <p:nvCxnSpPr>
          <p:cNvPr id="144" name="Shape 144"/>
          <p:cNvCxnSpPr>
            <a:stCxn id="133" idx="2"/>
            <a:endCxn id="135" idx="0"/>
          </p:cNvCxnSpPr>
          <p:nvPr/>
        </p:nvCxnSpPr>
        <p:spPr>
          <a:xfrm rot="5400000">
            <a:off x="4181577" y="1544079"/>
            <a:ext cx="302700" cy="765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5" name="Shape 145"/>
          <p:cNvCxnSpPr>
            <a:stCxn id="122" idx="3"/>
            <a:endCxn id="139" idx="1"/>
          </p:cNvCxnSpPr>
          <p:nvPr/>
        </p:nvCxnSpPr>
        <p:spPr>
          <a:xfrm flipH="1" rot="10800000">
            <a:off x="6120910" y="4786012"/>
            <a:ext cx="4011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5297301" y="5066171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150564" y="4508260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573783" y="874726"/>
            <a:ext cx="10245112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보호 기능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창고의 가장 기본이 되는 기능으로 적의 약탈에서 자신의 자원을 일정 수량 보호해준다.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수성에 실패하여 약탈 시 보유하고 있는 자원 중 자원창고의 자원량을 제외하고 약탈 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창고의 레벨이 상승 할 수록 자원 보호량이 늘어 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창고에서 보호되는 식량 자원은 병사들이 소모하지 않는다.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패킹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창고에서는 자신이 보유한 4종류의 자원 중 1종을 선택해 아이템화 할 수 있다.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패킹은 하루에 한번만 가능 하다.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패킹은 서버 시간 기준으로 00시 00분에 리셋 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영주스킬, 과학연구, 연맹/연합 연구 및 건물, 국가특성의 효과로 아이템 패킹 시 소모되는 자원량이 줄어 들 수 있다.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패킹으로 만들 수 있는 아이템을 자원의 종류에 따라 정해져 있다.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식량/목재 : 10K / 30K / 50K / 100K / 300K / 500K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 : 5K / 10K / 30K / 50K / 100K / 200K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 : 1K / 3K / 5K / 10K / 30K / 50K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자원창고의 레벨이 올라 갈 수록 패킹 할 수 있는 자원의 양이 증가 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-US" sz="1400" u="none" cap="none" strike="sng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아이템 패킹은 일정 시간이 지난 후에 완료 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패킹을 시작하는 즉시 자원이 감소 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패킹이 완료된 후 액션을 통해 인벤토리로 수집 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-US" sz="1400" u="none" cap="none" strike="sng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아이템 패킹은 즉시 완료 및 시간 가속이 가능하다.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패킹으로 획득한 아이템은 해당하는 자원 아이템과 동일하다.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아이템, 스킬, 크라운 등으로 하루에 아이템 패킹 할 수 있는 횟수는 증가 시킬 수 없다.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 자원(적용에 대해 논의가 필요)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아이템에서 획득한 자원을 보호해준다.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 자원은 약탈이 되지 않는다.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 자원은 병력이 소모하지 못한다.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보호자원은 일반 자원과 다르게 구분되며 건설, 업그레이드, 병력생산 등에 최우선적으로 소모된다.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072" y="1099655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3112146" y="1099655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3187638" y="6328825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 rot="10800000">
            <a:off x="3271007" y="6421200"/>
            <a:ext cx="336929" cy="205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215721" y="2986480"/>
            <a:ext cx="2994952" cy="2749558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Shape 163"/>
          <p:cNvCxnSpPr/>
          <p:nvPr/>
        </p:nvCxnSpPr>
        <p:spPr>
          <a:xfrm>
            <a:off x="3215721" y="3311157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4" name="Shape 164"/>
          <p:cNvSpPr/>
          <p:nvPr/>
        </p:nvSpPr>
        <p:spPr>
          <a:xfrm>
            <a:off x="3981548" y="3024105"/>
            <a:ext cx="14641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 Resource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5666" y="2986480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3503914" y="1127501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8253" y="1165041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1673" y="1177169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4183" y="1174373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09646" y="1165041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3742929" y="1166750"/>
            <a:ext cx="854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72" name="Shape 172"/>
          <p:cNvSpPr/>
          <p:nvPr/>
        </p:nvSpPr>
        <p:spPr>
          <a:xfrm>
            <a:off x="4399177" y="1160550"/>
            <a:ext cx="728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73" name="Shape 173"/>
          <p:cNvSpPr/>
          <p:nvPr/>
        </p:nvSpPr>
        <p:spPr>
          <a:xfrm>
            <a:off x="5102074" y="1172975"/>
            <a:ext cx="693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74" name="Shape 174"/>
          <p:cNvSpPr/>
          <p:nvPr/>
        </p:nvSpPr>
        <p:spPr>
          <a:xfrm>
            <a:off x="5795644" y="1157425"/>
            <a:ext cx="728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3294185" y="1417496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6" name="Shape 176"/>
          <p:cNvSpPr/>
          <p:nvPr/>
        </p:nvSpPr>
        <p:spPr>
          <a:xfrm>
            <a:off x="5117258" y="6312846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295214" y="6318814"/>
            <a:ext cx="76655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78" name="Shape 178"/>
          <p:cNvSpPr/>
          <p:nvPr/>
        </p:nvSpPr>
        <p:spPr>
          <a:xfrm>
            <a:off x="4056571" y="6387883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3287990" y="3388360"/>
            <a:ext cx="2857133" cy="2032029"/>
            <a:chOff x="375855" y="3126951"/>
            <a:chExt cx="2857133" cy="2032029"/>
          </a:xfrm>
        </p:grpSpPr>
        <p:sp>
          <p:nvSpPr>
            <p:cNvPr id="180" name="Shape 180"/>
            <p:cNvSpPr/>
            <p:nvPr/>
          </p:nvSpPr>
          <p:spPr>
            <a:xfrm>
              <a:off x="375855" y="3126951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375855" y="3652337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375855" y="4173883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375855" y="4699269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07700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889090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370479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851868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2333258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2814647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07700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3A383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889090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3A383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370479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851868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2333258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814647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07700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889090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370479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51868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2333258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2814647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07700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5707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889090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5707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370479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851868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333258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814647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1392870" y="3371971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1827550" y="3371971"/>
              <a:ext cx="438438" cy="196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100.0k</a:t>
              </a:r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2331816" y="3371971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300k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2811630" y="3371971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500k</a:t>
              </a: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1392870" y="3889775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1844630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100k</a:t>
              </a: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2331816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300k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2811630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500k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1392870" y="4418903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30k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1872683" y="4418903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2331817" y="4418903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100k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2811631" y="4418903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200k</a:t>
              </a:r>
            </a:p>
          </p:txBody>
        </p:sp>
        <p:pic>
          <p:nvPicPr>
            <p:cNvPr id="220" name="Shape 2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Shape 2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Shape 2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Shape 2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Shape 2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Shape 2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Shape 2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Shape 2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Shape 2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Shape 2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Shape 23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Shape 2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Shape 23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Shape 23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Shape 236"/>
            <p:cNvSpPr/>
            <p:nvPr/>
          </p:nvSpPr>
          <p:spPr>
            <a:xfrm>
              <a:off x="901038" y="3173672"/>
              <a:ext cx="390221" cy="35869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Shape 237"/>
          <p:cNvSpPr/>
          <p:nvPr/>
        </p:nvSpPr>
        <p:spPr>
          <a:xfrm>
            <a:off x="3116791" y="4984526"/>
            <a:ext cx="3181996" cy="1250965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38" name="Shape 238"/>
          <p:cNvSpPr/>
          <p:nvPr/>
        </p:nvSpPr>
        <p:spPr>
          <a:xfrm>
            <a:off x="3222794" y="1652258"/>
            <a:ext cx="2994952" cy="1178421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Shape 239"/>
          <p:cNvCxnSpPr/>
          <p:nvPr/>
        </p:nvCxnSpPr>
        <p:spPr>
          <a:xfrm>
            <a:off x="3222794" y="1976936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0" name="Shape 240"/>
          <p:cNvSpPr/>
          <p:nvPr/>
        </p:nvSpPr>
        <p:spPr>
          <a:xfrm>
            <a:off x="3889785" y="1689883"/>
            <a:ext cx="166186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Protected Resource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2739" y="1652258"/>
            <a:ext cx="364318" cy="31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057" y="2485756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8580" y="2144330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19837" y="2478078"/>
            <a:ext cx="304132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00369" y="2131483"/>
            <a:ext cx="259146" cy="24954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3582678" y="2141056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247" name="Shape 247"/>
          <p:cNvSpPr/>
          <p:nvPr/>
        </p:nvSpPr>
        <p:spPr>
          <a:xfrm>
            <a:off x="5015721" y="2150196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248" name="Shape 248"/>
          <p:cNvSpPr/>
          <p:nvPr/>
        </p:nvSpPr>
        <p:spPr>
          <a:xfrm>
            <a:off x="5024080" y="2521278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249" name="Shape 249"/>
          <p:cNvSpPr/>
          <p:nvPr/>
        </p:nvSpPr>
        <p:spPr>
          <a:xfrm>
            <a:off x="3590605" y="2504855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2405" y="4031153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6173" y="4022639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83482" y="3474791"/>
            <a:ext cx="25914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86578" y="3493383"/>
            <a:ext cx="25914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8971" y="5065760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1996" y="5065760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60987" y="4547610"/>
            <a:ext cx="304132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47730" y="4547608"/>
            <a:ext cx="304132" cy="24954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3343801" y="3633380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823616" y="3633380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343801" y="4151183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823616" y="4151183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371853" y="4680312"/>
            <a:ext cx="29206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823616" y="4680312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367044" y="5198116"/>
            <a:ext cx="3016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846860" y="5198116"/>
            <a:ext cx="3016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3K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4333057" y="5198116"/>
            <a:ext cx="29206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4784819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5272005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751819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50k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6654025" y="2151932"/>
            <a:ext cx="2103723" cy="27699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보호중인 자원을 표시 한다. 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03816" y="1262433"/>
            <a:ext cx="2055462" cy="861773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F2F2F2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자원 창고의 기본 보호량을 앞에 표시한다.(검은색)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F2F2F2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각종 추가 효과로 증가된 자원 보호량을 + 표시 뒤로 표기 한다(녹색)</a:t>
            </a:r>
          </a:p>
        </p:txBody>
      </p:sp>
      <p:cxnSp>
        <p:nvCxnSpPr>
          <p:cNvPr id="272" name="Shape 272"/>
          <p:cNvCxnSpPr>
            <a:stCxn id="271" idx="3"/>
            <a:endCxn id="246" idx="0"/>
          </p:cNvCxnSpPr>
          <p:nvPr/>
        </p:nvCxnSpPr>
        <p:spPr>
          <a:xfrm>
            <a:off x="2759279" y="1693320"/>
            <a:ext cx="1460700" cy="44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3" name="Shape 273"/>
          <p:cNvCxnSpPr>
            <a:stCxn id="270" idx="1"/>
            <a:endCxn id="238" idx="3"/>
          </p:cNvCxnSpPr>
          <p:nvPr/>
        </p:nvCxnSpPr>
        <p:spPr>
          <a:xfrm rot="10800000">
            <a:off x="6217825" y="2241531"/>
            <a:ext cx="436200" cy="4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4" name="Shape 274"/>
          <p:cNvSpPr txBox="1"/>
          <p:nvPr/>
        </p:nvSpPr>
        <p:spPr>
          <a:xfrm>
            <a:off x="4384103" y="350712"/>
            <a:ext cx="2673218" cy="646331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보유중인 자원을 표시 한다.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자원의 증감에 따라 실시간으로 변화 한다.</a:t>
            </a:r>
          </a:p>
        </p:txBody>
      </p:sp>
      <p:cxnSp>
        <p:nvCxnSpPr>
          <p:cNvPr id="275" name="Shape 275"/>
          <p:cNvCxnSpPr>
            <a:stCxn id="274" idx="2"/>
            <a:endCxn id="166" idx="0"/>
          </p:cNvCxnSpPr>
          <p:nvPr/>
        </p:nvCxnSpPr>
        <p:spPr>
          <a:xfrm flipH="1">
            <a:off x="4887312" y="997044"/>
            <a:ext cx="833400" cy="13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6" name="Shape 276"/>
          <p:cNvSpPr txBox="1"/>
          <p:nvPr/>
        </p:nvSpPr>
        <p:spPr>
          <a:xfrm>
            <a:off x="6654025" y="1417496"/>
            <a:ext cx="2103723" cy="461664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보호자원에 관련된 도움말 페이지로 연결한다.</a:t>
            </a:r>
          </a:p>
        </p:txBody>
      </p:sp>
      <p:cxnSp>
        <p:nvCxnSpPr>
          <p:cNvPr id="277" name="Shape 277"/>
          <p:cNvCxnSpPr>
            <a:stCxn id="276" idx="1"/>
          </p:cNvCxnSpPr>
          <p:nvPr/>
        </p:nvCxnSpPr>
        <p:spPr>
          <a:xfrm flipH="1">
            <a:off x="6075625" y="1648329"/>
            <a:ext cx="578400" cy="13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8" name="Shape 278"/>
          <p:cNvSpPr txBox="1"/>
          <p:nvPr/>
        </p:nvSpPr>
        <p:spPr>
          <a:xfrm>
            <a:off x="703816" y="2931999"/>
            <a:ext cx="2055462" cy="40010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F2F2F2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패킹 가능한 아이템 종류를 보여 준다.</a:t>
            </a:r>
          </a:p>
        </p:txBody>
      </p:sp>
      <p:cxnSp>
        <p:nvCxnSpPr>
          <p:cNvPr id="279" name="Shape 279"/>
          <p:cNvCxnSpPr>
            <a:stCxn id="278" idx="3"/>
            <a:endCxn id="252" idx="1"/>
          </p:cNvCxnSpPr>
          <p:nvPr/>
        </p:nvCxnSpPr>
        <p:spPr>
          <a:xfrm>
            <a:off x="2759279" y="3132054"/>
            <a:ext cx="624300" cy="46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0" name="Shape 280"/>
          <p:cNvSpPr txBox="1"/>
          <p:nvPr/>
        </p:nvSpPr>
        <p:spPr>
          <a:xfrm>
            <a:off x="6654025" y="4022639"/>
            <a:ext cx="2055462" cy="40010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F2F2F2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현재 패킹이 불가능한 아이템을 표시 한다.</a:t>
            </a:r>
          </a:p>
        </p:txBody>
      </p:sp>
      <p:cxnSp>
        <p:nvCxnSpPr>
          <p:cNvPr id="281" name="Shape 281"/>
          <p:cNvCxnSpPr>
            <a:stCxn id="280" idx="1"/>
            <a:endCxn id="211" idx="0"/>
          </p:cNvCxnSpPr>
          <p:nvPr/>
        </p:nvCxnSpPr>
        <p:spPr>
          <a:xfrm rot="10800000">
            <a:off x="5925925" y="3633494"/>
            <a:ext cx="728100" cy="58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2" name="Shape 282"/>
          <p:cNvSpPr txBox="1"/>
          <p:nvPr/>
        </p:nvSpPr>
        <p:spPr>
          <a:xfrm>
            <a:off x="6673696" y="5736037"/>
            <a:ext cx="2544948" cy="861773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F2F2F2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터치 시 선택된 아이콘의 패킹 팝업 창이 뜬다.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F2F2F2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잠겨있는 아이콘은 선택되지 않는다.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F2F2F2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선택된 아이콘이 없는 상태에서 누르면 경고 팝업을 출력한다.</a:t>
            </a:r>
          </a:p>
        </p:txBody>
      </p:sp>
      <p:cxnSp>
        <p:nvCxnSpPr>
          <p:cNvPr id="283" name="Shape 283"/>
          <p:cNvCxnSpPr>
            <a:stCxn id="282" idx="1"/>
          </p:cNvCxnSpPr>
          <p:nvPr/>
        </p:nvCxnSpPr>
        <p:spPr>
          <a:xfrm flipH="1">
            <a:off x="6166096" y="6166924"/>
            <a:ext cx="507600" cy="16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x="6654025" y="3024105"/>
            <a:ext cx="2103723" cy="40010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F2F2F2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아이템 패킹에 관련된 도움말 페이지로 연결한다.</a:t>
            </a:r>
          </a:p>
        </p:txBody>
      </p:sp>
      <p:cxnSp>
        <p:nvCxnSpPr>
          <p:cNvPr id="285" name="Shape 285"/>
          <p:cNvCxnSpPr>
            <a:stCxn id="284" idx="1"/>
          </p:cNvCxnSpPr>
          <p:nvPr/>
        </p:nvCxnSpPr>
        <p:spPr>
          <a:xfrm rot="10800000">
            <a:off x="6061825" y="3132060"/>
            <a:ext cx="592200" cy="9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6" name="Shape 286"/>
          <p:cNvSpPr/>
          <p:nvPr/>
        </p:nvSpPr>
        <p:spPr>
          <a:xfrm>
            <a:off x="215538" y="142595"/>
            <a:ext cx="2807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아이템 패킹(1)</a:t>
            </a:r>
          </a:p>
        </p:txBody>
      </p:sp>
      <p:cxnSp>
        <p:nvCxnSpPr>
          <p:cNvPr id="287" name="Shape 287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8" name="Shape 288"/>
          <p:cNvSpPr txBox="1"/>
          <p:nvPr/>
        </p:nvSpPr>
        <p:spPr>
          <a:xfrm>
            <a:off x="702633" y="4520155"/>
            <a:ext cx="2055462" cy="55399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F2F2F2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패킹이 활성화 되어 있는 아이콘을 터치하면 패킹 팝업이 출력 된다.</a:t>
            </a:r>
          </a:p>
        </p:txBody>
      </p:sp>
      <p:cxnSp>
        <p:nvCxnSpPr>
          <p:cNvPr id="289" name="Shape 289"/>
          <p:cNvCxnSpPr>
            <a:stCxn id="288" idx="3"/>
            <a:endCxn id="190" idx="1"/>
          </p:cNvCxnSpPr>
          <p:nvPr/>
        </p:nvCxnSpPr>
        <p:spPr>
          <a:xfrm flipH="1" rot="10800000">
            <a:off x="2758095" y="4143454"/>
            <a:ext cx="561600" cy="65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0" name="Shape 290"/>
          <p:cNvSpPr txBox="1"/>
          <p:nvPr/>
        </p:nvSpPr>
        <p:spPr>
          <a:xfrm>
            <a:off x="701850" y="3667076"/>
            <a:ext cx="2055300" cy="653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F2F2F2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패킹 팝업에서 취소하고 돌아온 경우 선택했던 아이콘에 선택표시가 되어있다.</a:t>
            </a:r>
          </a:p>
        </p:txBody>
      </p:sp>
      <p:cxnSp>
        <p:nvCxnSpPr>
          <p:cNvPr id="291" name="Shape 291"/>
          <p:cNvCxnSpPr>
            <a:stCxn id="290" idx="3"/>
            <a:endCxn id="259" idx="2"/>
          </p:cNvCxnSpPr>
          <p:nvPr/>
        </p:nvCxnSpPr>
        <p:spPr>
          <a:xfrm flipH="1" rot="10800000">
            <a:off x="2757150" y="3848726"/>
            <a:ext cx="1240500" cy="145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2" name="Shape 292"/>
          <p:cNvSpPr/>
          <p:nvPr/>
        </p:nvSpPr>
        <p:spPr>
          <a:xfrm>
            <a:off x="9733143" y="5607696"/>
            <a:ext cx="2292646" cy="102514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Shape 293"/>
          <p:cNvCxnSpPr/>
          <p:nvPr/>
        </p:nvCxnSpPr>
        <p:spPr>
          <a:xfrm>
            <a:off x="9715415" y="5704662"/>
            <a:ext cx="2311878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4" name="Shape 294"/>
          <p:cNvCxnSpPr/>
          <p:nvPr/>
        </p:nvCxnSpPr>
        <p:spPr>
          <a:xfrm>
            <a:off x="9724667" y="6530292"/>
            <a:ext cx="2311878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5" name="Shape 295"/>
          <p:cNvSpPr txBox="1"/>
          <p:nvPr/>
        </p:nvSpPr>
        <p:spPr>
          <a:xfrm>
            <a:off x="9723142" y="5937983"/>
            <a:ext cx="231987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패킹할 항목을 선택하지 않았습니다.</a:t>
            </a:r>
          </a:p>
        </p:txBody>
      </p:sp>
      <p:cxnSp>
        <p:nvCxnSpPr>
          <p:cNvPr id="296" name="Shape 296"/>
          <p:cNvCxnSpPr>
            <a:stCxn id="282" idx="3"/>
            <a:endCxn id="295" idx="1"/>
          </p:cNvCxnSpPr>
          <p:nvPr/>
        </p:nvCxnSpPr>
        <p:spPr>
          <a:xfrm>
            <a:off x="9218645" y="6166924"/>
            <a:ext cx="504600" cy="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072" y="1099655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3112146" y="1099655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3187638" y="6328825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 rot="10800000">
            <a:off x="3271007" y="6421200"/>
            <a:ext cx="336929" cy="205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3215721" y="2986480"/>
            <a:ext cx="2994952" cy="2749558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3215721" y="3311157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7" name="Shape 307"/>
          <p:cNvSpPr/>
          <p:nvPr/>
        </p:nvSpPr>
        <p:spPr>
          <a:xfrm>
            <a:off x="3981548" y="3024105"/>
            <a:ext cx="14641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 Resource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5666" y="2986480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/>
          <p:nvPr/>
        </p:nvSpPr>
        <p:spPr>
          <a:xfrm>
            <a:off x="3503914" y="1127501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8253" y="1165041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1673" y="1177169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4183" y="1174373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09646" y="1165041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/>
          <p:nvPr/>
        </p:nvSpPr>
        <p:spPr>
          <a:xfrm>
            <a:off x="3742917" y="1166759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15" name="Shape 315"/>
          <p:cNvSpPr/>
          <p:nvPr/>
        </p:nvSpPr>
        <p:spPr>
          <a:xfrm>
            <a:off x="4399167" y="116053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16" name="Shape 316"/>
          <p:cNvSpPr/>
          <p:nvPr/>
        </p:nvSpPr>
        <p:spPr>
          <a:xfrm>
            <a:off x="5102076" y="1172976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17" name="Shape 317"/>
          <p:cNvSpPr/>
          <p:nvPr/>
        </p:nvSpPr>
        <p:spPr>
          <a:xfrm>
            <a:off x="5795662" y="1157425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318" name="Shape 318"/>
          <p:cNvCxnSpPr/>
          <p:nvPr/>
        </p:nvCxnSpPr>
        <p:spPr>
          <a:xfrm>
            <a:off x="3294185" y="1417496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9" name="Shape 319"/>
          <p:cNvSpPr/>
          <p:nvPr/>
        </p:nvSpPr>
        <p:spPr>
          <a:xfrm>
            <a:off x="5117258" y="6312846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295214" y="6318814"/>
            <a:ext cx="76655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321" name="Shape 321"/>
          <p:cNvSpPr/>
          <p:nvPr/>
        </p:nvSpPr>
        <p:spPr>
          <a:xfrm>
            <a:off x="4056571" y="6387883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</a:t>
            </a:r>
          </a:p>
        </p:txBody>
      </p:sp>
      <p:grpSp>
        <p:nvGrpSpPr>
          <p:cNvPr id="322" name="Shape 322"/>
          <p:cNvGrpSpPr/>
          <p:nvPr/>
        </p:nvGrpSpPr>
        <p:grpSpPr>
          <a:xfrm>
            <a:off x="3287990" y="3388360"/>
            <a:ext cx="2857133" cy="2032029"/>
            <a:chOff x="375855" y="3126951"/>
            <a:chExt cx="2857133" cy="2032029"/>
          </a:xfrm>
        </p:grpSpPr>
        <p:sp>
          <p:nvSpPr>
            <p:cNvPr id="323" name="Shape 323"/>
            <p:cNvSpPr/>
            <p:nvPr/>
          </p:nvSpPr>
          <p:spPr>
            <a:xfrm>
              <a:off x="375855" y="3126951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375855" y="3652337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375855" y="4173883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375855" y="4699269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407700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889090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370479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851868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333258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814647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407700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3A383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889090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3A383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370479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1851868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333258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814647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407700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889090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370479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851868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333258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814647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07700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5707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889090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5707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1370479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1851868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333258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814647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1392870" y="3371971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1827550" y="3371971"/>
              <a:ext cx="438438" cy="196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100.0k</a:t>
              </a:r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2331816" y="3371971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300k</a:t>
              </a:r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2811630" y="3371971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500k</a:t>
              </a:r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1392870" y="3889775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1844630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100k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2331816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300k</a:t>
              </a: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2811630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500k</a:t>
              </a: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1392870" y="4418903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30k</a:t>
              </a: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1872683" y="4418903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2331817" y="4418903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100k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2811631" y="4418903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200k</a:t>
              </a:r>
            </a:p>
          </p:txBody>
        </p:sp>
        <p:pic>
          <p:nvPicPr>
            <p:cNvPr id="363" name="Shape 36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Shape 36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Shape 36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Shape 36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Shape 36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Shape 36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Shape 36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Shape 37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Shape 37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Shape 37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Shape 37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Shape 37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Shape 37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Shape 37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Shape 37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Shape 37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Shape 379"/>
            <p:cNvSpPr/>
            <p:nvPr/>
          </p:nvSpPr>
          <p:spPr>
            <a:xfrm>
              <a:off x="901038" y="3173672"/>
              <a:ext cx="390221" cy="35869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Shape 380"/>
          <p:cNvSpPr/>
          <p:nvPr/>
        </p:nvSpPr>
        <p:spPr>
          <a:xfrm>
            <a:off x="3222794" y="1652258"/>
            <a:ext cx="2994952" cy="1178421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Shape 381"/>
          <p:cNvCxnSpPr/>
          <p:nvPr/>
        </p:nvCxnSpPr>
        <p:spPr>
          <a:xfrm>
            <a:off x="3222794" y="1976936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2" name="Shape 382"/>
          <p:cNvSpPr/>
          <p:nvPr/>
        </p:nvSpPr>
        <p:spPr>
          <a:xfrm>
            <a:off x="3889785" y="1689883"/>
            <a:ext cx="166186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Protected Resource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2739" y="1652258"/>
            <a:ext cx="364318" cy="31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057" y="2485756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8580" y="2144330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19837" y="2478078"/>
            <a:ext cx="304132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00369" y="2131483"/>
            <a:ext cx="259146" cy="24954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3582678" y="2141056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389" name="Shape 389"/>
          <p:cNvSpPr/>
          <p:nvPr/>
        </p:nvSpPr>
        <p:spPr>
          <a:xfrm>
            <a:off x="5015721" y="2150196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390" name="Shape 390"/>
          <p:cNvSpPr/>
          <p:nvPr/>
        </p:nvSpPr>
        <p:spPr>
          <a:xfrm>
            <a:off x="5024080" y="2521278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391" name="Shape 391"/>
          <p:cNvSpPr/>
          <p:nvPr/>
        </p:nvSpPr>
        <p:spPr>
          <a:xfrm>
            <a:off x="3590605" y="2504855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pic>
        <p:nvPicPr>
          <p:cNvPr id="392" name="Shape 3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2405" y="4031153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6173" y="4022639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83482" y="3474791"/>
            <a:ext cx="25914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86578" y="3493383"/>
            <a:ext cx="25914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8971" y="5065760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1996" y="5065760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60987" y="4547610"/>
            <a:ext cx="304132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47730" y="4547608"/>
            <a:ext cx="304132" cy="249544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x="3343801" y="3633380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823616" y="3633380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3343801" y="4151183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3823616" y="4151183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3371853" y="4680312"/>
            <a:ext cx="29206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3823616" y="4680312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367044" y="5198116"/>
            <a:ext cx="3016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3846860" y="5198116"/>
            <a:ext cx="3016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3K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4333057" y="5198116"/>
            <a:ext cx="29206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4784819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5272005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5751819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50k</a:t>
            </a:r>
          </a:p>
        </p:txBody>
      </p:sp>
      <p:sp>
        <p:nvSpPr>
          <p:cNvPr id="412" name="Shape 412"/>
          <p:cNvSpPr/>
          <p:nvPr/>
        </p:nvSpPr>
        <p:spPr>
          <a:xfrm>
            <a:off x="3088272" y="4960307"/>
            <a:ext cx="3181996" cy="1250965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13" name="Shape 413"/>
          <p:cNvSpPr/>
          <p:nvPr/>
        </p:nvSpPr>
        <p:spPr>
          <a:xfrm>
            <a:off x="3105072" y="1099655"/>
            <a:ext cx="3165195" cy="5688815"/>
          </a:xfrm>
          <a:prstGeom prst="rect">
            <a:avLst/>
          </a:prstGeom>
          <a:solidFill>
            <a:schemeClr val="dk1">
              <a:alpha val="4000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3187638" y="2485484"/>
            <a:ext cx="2994952" cy="2079729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350376" y="4085066"/>
            <a:ext cx="1091946" cy="33452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Packing Start</a:t>
            </a:r>
          </a:p>
        </p:txBody>
      </p:sp>
      <p:sp>
        <p:nvSpPr>
          <p:cNvPr id="416" name="Shape 416"/>
          <p:cNvSpPr/>
          <p:nvPr/>
        </p:nvSpPr>
        <p:spPr>
          <a:xfrm>
            <a:off x="4945207" y="4086360"/>
            <a:ext cx="1091946" cy="334522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Cancle</a:t>
            </a:r>
          </a:p>
        </p:txBody>
      </p:sp>
      <p:sp>
        <p:nvSpPr>
          <p:cNvPr id="417" name="Shape 417"/>
          <p:cNvSpPr/>
          <p:nvPr/>
        </p:nvSpPr>
        <p:spPr>
          <a:xfrm>
            <a:off x="3364621" y="2510635"/>
            <a:ext cx="26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보유하고 있는 </a:t>
            </a:r>
            <a:r>
              <a:rPr b="1" lang="en-US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[자원 이름]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[자원 량]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소모하여 </a:t>
            </a:r>
            <a:r>
              <a:rPr b="1"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[아이템 이름]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만드시겠습니까?</a:t>
            </a:r>
          </a:p>
        </p:txBody>
      </p:sp>
      <p:sp>
        <p:nvSpPr>
          <p:cNvPr id="418" name="Shape 418"/>
          <p:cNvSpPr/>
          <p:nvPr/>
        </p:nvSpPr>
        <p:spPr>
          <a:xfrm>
            <a:off x="5043341" y="3130043"/>
            <a:ext cx="881750" cy="802967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Shape 419"/>
          <p:cNvGrpSpPr/>
          <p:nvPr/>
        </p:nvGrpSpPr>
        <p:grpSpPr>
          <a:xfrm>
            <a:off x="5213464" y="3191414"/>
            <a:ext cx="526984" cy="540532"/>
            <a:chOff x="3472235" y="3591271"/>
            <a:chExt cx="390221" cy="379172"/>
          </a:xfrm>
        </p:grpSpPr>
        <p:sp>
          <p:nvSpPr>
            <p:cNvPr id="420" name="Shape 420"/>
            <p:cNvSpPr/>
            <p:nvPr/>
          </p:nvSpPr>
          <p:spPr>
            <a:xfrm>
              <a:off x="3472235" y="359127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1" name="Shape 4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35882" y="3627191"/>
              <a:ext cx="259146" cy="249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Shape 422"/>
            <p:cNvSpPr txBox="1"/>
            <p:nvPr/>
          </p:nvSpPr>
          <p:spPr>
            <a:xfrm>
              <a:off x="3515858" y="3792326"/>
              <a:ext cx="308856" cy="178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10k</a:t>
              </a:r>
            </a:p>
          </p:txBody>
        </p:sp>
      </p:grpSp>
      <p:sp>
        <p:nvSpPr>
          <p:cNvPr id="423" name="Shape 423"/>
          <p:cNvSpPr/>
          <p:nvPr/>
        </p:nvSpPr>
        <p:spPr>
          <a:xfrm>
            <a:off x="5182396" y="3684655"/>
            <a:ext cx="12102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 획득</a:t>
            </a:r>
          </a:p>
        </p:txBody>
      </p:sp>
      <p:sp>
        <p:nvSpPr>
          <p:cNvPr id="424" name="Shape 424"/>
          <p:cNvSpPr/>
          <p:nvPr/>
        </p:nvSpPr>
        <p:spPr>
          <a:xfrm>
            <a:off x="3448001" y="3148825"/>
            <a:ext cx="881750" cy="802967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Shape 425"/>
          <p:cNvGrpSpPr/>
          <p:nvPr/>
        </p:nvGrpSpPr>
        <p:grpSpPr>
          <a:xfrm>
            <a:off x="3618125" y="3210199"/>
            <a:ext cx="526984" cy="511336"/>
            <a:chOff x="3472235" y="3591271"/>
            <a:chExt cx="390221" cy="358691"/>
          </a:xfrm>
        </p:grpSpPr>
        <p:sp>
          <p:nvSpPr>
            <p:cNvPr id="426" name="Shape 426"/>
            <p:cNvSpPr/>
            <p:nvPr/>
          </p:nvSpPr>
          <p:spPr>
            <a:xfrm>
              <a:off x="3472235" y="359127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7" name="Shape 4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58460" y="3645112"/>
              <a:ext cx="259146" cy="2495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8" name="Shape 428"/>
          <p:cNvSpPr/>
          <p:nvPr/>
        </p:nvSpPr>
        <p:spPr>
          <a:xfrm>
            <a:off x="3521673" y="3703482"/>
            <a:ext cx="12102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100K 소모</a:t>
            </a:r>
          </a:p>
        </p:txBody>
      </p:sp>
      <p:sp>
        <p:nvSpPr>
          <p:cNvPr id="429" name="Shape 429"/>
          <p:cNvSpPr/>
          <p:nvPr/>
        </p:nvSpPr>
        <p:spPr>
          <a:xfrm>
            <a:off x="4395857" y="3248891"/>
            <a:ext cx="622688" cy="4846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변환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6511494" y="1761018"/>
            <a:ext cx="2055462" cy="7078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소모되는 자원과 자원 이름, 생성되는 아이템 이름을 표시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각각 색으로 표기 한다.</a:t>
            </a:r>
          </a:p>
        </p:txBody>
      </p:sp>
      <p:cxnSp>
        <p:nvCxnSpPr>
          <p:cNvPr id="431" name="Shape 431"/>
          <p:cNvCxnSpPr>
            <a:stCxn id="430" idx="1"/>
          </p:cNvCxnSpPr>
          <p:nvPr/>
        </p:nvCxnSpPr>
        <p:spPr>
          <a:xfrm flipH="1">
            <a:off x="5318094" y="2114961"/>
            <a:ext cx="1193400" cy="50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2" name="Shape 432"/>
          <p:cNvSpPr txBox="1"/>
          <p:nvPr/>
        </p:nvSpPr>
        <p:spPr>
          <a:xfrm>
            <a:off x="529051" y="2322875"/>
            <a:ext cx="2355900" cy="70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소모되는 자원의 아이콘과 소모량을 표시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자원이 부족할 경우 자원 량이 붉은 색으로 표시 된다.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6511494" y="3157008"/>
            <a:ext cx="2055462" cy="40010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생성되는 아이템의 아이콘을 표기 한다..</a:t>
            </a:r>
          </a:p>
        </p:txBody>
      </p:sp>
      <p:cxnSp>
        <p:nvCxnSpPr>
          <p:cNvPr id="434" name="Shape 434"/>
          <p:cNvCxnSpPr>
            <a:stCxn id="433" idx="1"/>
            <a:endCxn id="420" idx="3"/>
          </p:cNvCxnSpPr>
          <p:nvPr/>
        </p:nvCxnSpPr>
        <p:spPr>
          <a:xfrm flipH="1">
            <a:off x="5740494" y="3357063"/>
            <a:ext cx="771000" cy="9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35" name="Shape 435"/>
          <p:cNvCxnSpPr>
            <a:stCxn id="432" idx="3"/>
            <a:endCxn id="424" idx="1"/>
          </p:cNvCxnSpPr>
          <p:nvPr/>
        </p:nvCxnSpPr>
        <p:spPr>
          <a:xfrm>
            <a:off x="2884951" y="2676875"/>
            <a:ext cx="563100" cy="87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6" name="Shape 436"/>
          <p:cNvSpPr txBox="1"/>
          <p:nvPr/>
        </p:nvSpPr>
        <p:spPr>
          <a:xfrm>
            <a:off x="6511494" y="4447769"/>
            <a:ext cx="2055462" cy="2462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 단계로 돌아간다.</a:t>
            </a:r>
          </a:p>
        </p:txBody>
      </p:sp>
      <p:cxnSp>
        <p:nvCxnSpPr>
          <p:cNvPr id="437" name="Shape 437"/>
          <p:cNvCxnSpPr>
            <a:stCxn id="436" idx="1"/>
          </p:cNvCxnSpPr>
          <p:nvPr/>
        </p:nvCxnSpPr>
        <p:spPr>
          <a:xfrm rot="10800000">
            <a:off x="5982594" y="4338680"/>
            <a:ext cx="528900" cy="23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8" name="Shape 438"/>
          <p:cNvSpPr txBox="1"/>
          <p:nvPr/>
        </p:nvSpPr>
        <p:spPr>
          <a:xfrm>
            <a:off x="818904" y="4272183"/>
            <a:ext cx="2055462" cy="7078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자원이 부족하지 않을 경우 곧바로 스타트 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자원이 부족할 경우 팝업 창을 띄운다.</a:t>
            </a:r>
          </a:p>
        </p:txBody>
      </p:sp>
      <p:cxnSp>
        <p:nvCxnSpPr>
          <p:cNvPr id="439" name="Shape 439"/>
          <p:cNvCxnSpPr>
            <a:stCxn id="438" idx="3"/>
            <a:endCxn id="415" idx="1"/>
          </p:cNvCxnSpPr>
          <p:nvPr/>
        </p:nvCxnSpPr>
        <p:spPr>
          <a:xfrm flipH="1" rot="10800000">
            <a:off x="2874367" y="4252326"/>
            <a:ext cx="476100" cy="37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440" name="Shape 440"/>
          <p:cNvGrpSpPr/>
          <p:nvPr/>
        </p:nvGrpSpPr>
        <p:grpSpPr>
          <a:xfrm>
            <a:off x="818905" y="3091900"/>
            <a:ext cx="1283904" cy="802967"/>
            <a:chOff x="1899355" y="2299597"/>
            <a:chExt cx="1283904" cy="802967"/>
          </a:xfrm>
        </p:grpSpPr>
        <p:grpSp>
          <p:nvGrpSpPr>
            <p:cNvPr id="441" name="Shape 441"/>
            <p:cNvGrpSpPr/>
            <p:nvPr/>
          </p:nvGrpSpPr>
          <p:grpSpPr>
            <a:xfrm>
              <a:off x="1899355" y="2299597"/>
              <a:ext cx="881750" cy="802967"/>
              <a:chOff x="1899355" y="2299597"/>
              <a:chExt cx="881750" cy="802967"/>
            </a:xfrm>
          </p:grpSpPr>
          <p:sp>
            <p:nvSpPr>
              <p:cNvPr id="442" name="Shape 442"/>
              <p:cNvSpPr/>
              <p:nvPr/>
            </p:nvSpPr>
            <p:spPr>
              <a:xfrm>
                <a:off x="1899355" y="2299597"/>
                <a:ext cx="881750" cy="802967"/>
              </a:xfrm>
              <a:prstGeom prst="rect">
                <a:avLst/>
              </a:prstGeom>
              <a:solidFill>
                <a:schemeClr val="accent4"/>
              </a:solidFill>
              <a:ln cap="flat" cmpd="sng" w="1905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3" name="Shape 443"/>
              <p:cNvGrpSpPr/>
              <p:nvPr/>
            </p:nvGrpSpPr>
            <p:grpSpPr>
              <a:xfrm>
                <a:off x="2069478" y="2360971"/>
                <a:ext cx="526984" cy="511336"/>
                <a:chOff x="3472235" y="3591271"/>
                <a:chExt cx="390221" cy="358691"/>
              </a:xfrm>
            </p:grpSpPr>
            <p:sp>
              <p:nvSpPr>
                <p:cNvPr id="444" name="Shape 444"/>
                <p:cNvSpPr/>
                <p:nvPr/>
              </p:nvSpPr>
              <p:spPr>
                <a:xfrm>
                  <a:off x="3472235" y="3591271"/>
                  <a:ext cx="390221" cy="35869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2F2F2"/>
                </a:solidFill>
                <a:ln cap="flat" cmpd="sng" w="9525">
                  <a:solidFill>
                    <a:schemeClr val="accent6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445" name="Shape 445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558460" y="3645112"/>
                  <a:ext cx="259146" cy="24954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446" name="Shape 446"/>
            <p:cNvSpPr/>
            <p:nvPr/>
          </p:nvSpPr>
          <p:spPr>
            <a:xfrm>
              <a:off x="1973026" y="2854255"/>
              <a:ext cx="121023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100K 소모</a:t>
              </a:r>
            </a:p>
          </p:txBody>
        </p:sp>
      </p:grpSp>
      <p:sp>
        <p:nvSpPr>
          <p:cNvPr id="447" name="Shape 447"/>
          <p:cNvSpPr txBox="1"/>
          <p:nvPr/>
        </p:nvSpPr>
        <p:spPr>
          <a:xfrm>
            <a:off x="1608371" y="3099661"/>
            <a:ext cx="1271501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자원이 부족할 때</a:t>
            </a:r>
          </a:p>
        </p:txBody>
      </p:sp>
      <p:sp>
        <p:nvSpPr>
          <p:cNvPr id="448" name="Shape 448"/>
          <p:cNvSpPr/>
          <p:nvPr/>
        </p:nvSpPr>
        <p:spPr>
          <a:xfrm>
            <a:off x="215538" y="142595"/>
            <a:ext cx="2807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아이템 패킹(2)</a:t>
            </a:r>
          </a:p>
        </p:txBody>
      </p:sp>
      <p:cxnSp>
        <p:nvCxnSpPr>
          <p:cNvPr id="449" name="Shape 449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0" name="Shape 450"/>
          <p:cNvCxnSpPr/>
          <p:nvPr/>
        </p:nvCxnSpPr>
        <p:spPr>
          <a:xfrm>
            <a:off x="3203991" y="3025477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Shape 4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072" y="1099655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/>
          <p:nvPr/>
        </p:nvSpPr>
        <p:spPr>
          <a:xfrm>
            <a:off x="3112146" y="1099655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3187638" y="6328825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 rot="10800000">
            <a:off x="3271007" y="6421200"/>
            <a:ext cx="336929" cy="205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3215721" y="2986480"/>
            <a:ext cx="2994952" cy="2749558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Shape 460"/>
          <p:cNvCxnSpPr/>
          <p:nvPr/>
        </p:nvCxnSpPr>
        <p:spPr>
          <a:xfrm>
            <a:off x="3215721" y="3311157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1" name="Shape 461"/>
          <p:cNvSpPr/>
          <p:nvPr/>
        </p:nvSpPr>
        <p:spPr>
          <a:xfrm>
            <a:off x="3981548" y="3024105"/>
            <a:ext cx="14641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 Resource</a:t>
            </a:r>
          </a:p>
        </p:txBody>
      </p:sp>
      <p:pic>
        <p:nvPicPr>
          <p:cNvPr id="462" name="Shape 4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5666" y="2986480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/>
          <p:nvPr/>
        </p:nvSpPr>
        <p:spPr>
          <a:xfrm>
            <a:off x="3503914" y="1127501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Shape 4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8253" y="1165041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1673" y="1177169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Shape 4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4183" y="1174373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Shape 4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09646" y="1165041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/>
          <p:nvPr/>
        </p:nvSpPr>
        <p:spPr>
          <a:xfrm>
            <a:off x="3742917" y="1166759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469" name="Shape 469"/>
          <p:cNvSpPr/>
          <p:nvPr/>
        </p:nvSpPr>
        <p:spPr>
          <a:xfrm>
            <a:off x="4399167" y="116053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470" name="Shape 470"/>
          <p:cNvSpPr/>
          <p:nvPr/>
        </p:nvSpPr>
        <p:spPr>
          <a:xfrm>
            <a:off x="5102076" y="1172976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471" name="Shape 471"/>
          <p:cNvSpPr/>
          <p:nvPr/>
        </p:nvSpPr>
        <p:spPr>
          <a:xfrm>
            <a:off x="5795662" y="1157425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472" name="Shape 472"/>
          <p:cNvCxnSpPr/>
          <p:nvPr/>
        </p:nvCxnSpPr>
        <p:spPr>
          <a:xfrm>
            <a:off x="3294185" y="1417496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3" name="Shape 473"/>
          <p:cNvSpPr/>
          <p:nvPr/>
        </p:nvSpPr>
        <p:spPr>
          <a:xfrm>
            <a:off x="5117258" y="6312846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5295214" y="6318814"/>
            <a:ext cx="76655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475" name="Shape 475"/>
          <p:cNvSpPr/>
          <p:nvPr/>
        </p:nvSpPr>
        <p:spPr>
          <a:xfrm>
            <a:off x="4056571" y="6387883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</a:t>
            </a:r>
          </a:p>
        </p:txBody>
      </p:sp>
      <p:grpSp>
        <p:nvGrpSpPr>
          <p:cNvPr id="476" name="Shape 476"/>
          <p:cNvGrpSpPr/>
          <p:nvPr/>
        </p:nvGrpSpPr>
        <p:grpSpPr>
          <a:xfrm>
            <a:off x="3287990" y="3388360"/>
            <a:ext cx="2857133" cy="2032029"/>
            <a:chOff x="375855" y="3126951"/>
            <a:chExt cx="2857133" cy="2032029"/>
          </a:xfrm>
        </p:grpSpPr>
        <p:sp>
          <p:nvSpPr>
            <p:cNvPr id="477" name="Shape 477"/>
            <p:cNvSpPr/>
            <p:nvPr/>
          </p:nvSpPr>
          <p:spPr>
            <a:xfrm>
              <a:off x="375855" y="3126951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75855" y="3652337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75855" y="4173883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375855" y="4699269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407700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889090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370479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851868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333258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814647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407700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3A383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889090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3A383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370479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1851868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333258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814647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407700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889090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1370479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1851868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333258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814647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407700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5707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889090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5707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1370479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851868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333258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814647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 txBox="1"/>
            <p:nvPr/>
          </p:nvSpPr>
          <p:spPr>
            <a:xfrm>
              <a:off x="1392870" y="3371971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x="1827550" y="3371971"/>
              <a:ext cx="438438" cy="196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100.0k</a:t>
              </a:r>
            </a:p>
          </p:txBody>
        </p:sp>
        <p:sp>
          <p:nvSpPr>
            <p:cNvPr id="507" name="Shape 507"/>
            <p:cNvSpPr txBox="1"/>
            <p:nvPr/>
          </p:nvSpPr>
          <p:spPr>
            <a:xfrm>
              <a:off x="2331816" y="3371971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300k</a:t>
              </a:r>
            </a:p>
          </p:txBody>
        </p:sp>
        <p:sp>
          <p:nvSpPr>
            <p:cNvPr id="508" name="Shape 508"/>
            <p:cNvSpPr txBox="1"/>
            <p:nvPr/>
          </p:nvSpPr>
          <p:spPr>
            <a:xfrm>
              <a:off x="2811630" y="3371971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500k</a:t>
              </a: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1392870" y="3889775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510" name="Shape 510"/>
            <p:cNvSpPr txBox="1"/>
            <p:nvPr/>
          </p:nvSpPr>
          <p:spPr>
            <a:xfrm>
              <a:off x="1844630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100k</a:t>
              </a:r>
            </a:p>
          </p:txBody>
        </p:sp>
        <p:sp>
          <p:nvSpPr>
            <p:cNvPr id="511" name="Shape 511"/>
            <p:cNvSpPr txBox="1"/>
            <p:nvPr/>
          </p:nvSpPr>
          <p:spPr>
            <a:xfrm>
              <a:off x="2331816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300k</a:t>
              </a:r>
            </a:p>
          </p:txBody>
        </p:sp>
        <p:sp>
          <p:nvSpPr>
            <p:cNvPr id="512" name="Shape 512"/>
            <p:cNvSpPr txBox="1"/>
            <p:nvPr/>
          </p:nvSpPr>
          <p:spPr>
            <a:xfrm>
              <a:off x="2811630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500k</a:t>
              </a:r>
            </a:p>
          </p:txBody>
        </p:sp>
        <p:sp>
          <p:nvSpPr>
            <p:cNvPr id="513" name="Shape 513"/>
            <p:cNvSpPr txBox="1"/>
            <p:nvPr/>
          </p:nvSpPr>
          <p:spPr>
            <a:xfrm>
              <a:off x="1392870" y="4418903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30k</a:t>
              </a:r>
            </a:p>
          </p:txBody>
        </p:sp>
        <p:sp>
          <p:nvSpPr>
            <p:cNvPr id="514" name="Shape 514"/>
            <p:cNvSpPr txBox="1"/>
            <p:nvPr/>
          </p:nvSpPr>
          <p:spPr>
            <a:xfrm>
              <a:off x="1872683" y="4418903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2331817" y="4418903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100k</a:t>
              </a:r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2811631" y="4418903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200k</a:t>
              </a:r>
            </a:p>
          </p:txBody>
        </p:sp>
        <p:pic>
          <p:nvPicPr>
            <p:cNvPr id="517" name="Shape 5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Shape 5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Shape 5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Shape 5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Shape 5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Shape 5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Shape 5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Shape 5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Shape 5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Shape 5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Shape 5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Shape 5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Shape 5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Shape 5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Shape 5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Shape 53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3" name="Shape 533"/>
            <p:cNvSpPr/>
            <p:nvPr/>
          </p:nvSpPr>
          <p:spPr>
            <a:xfrm>
              <a:off x="901038" y="3173672"/>
              <a:ext cx="390221" cy="35869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Shape 534"/>
          <p:cNvSpPr/>
          <p:nvPr/>
        </p:nvSpPr>
        <p:spPr>
          <a:xfrm>
            <a:off x="3222794" y="1652258"/>
            <a:ext cx="2994952" cy="1178421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Shape 535"/>
          <p:cNvCxnSpPr/>
          <p:nvPr/>
        </p:nvCxnSpPr>
        <p:spPr>
          <a:xfrm>
            <a:off x="3222794" y="1976936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6" name="Shape 536"/>
          <p:cNvSpPr/>
          <p:nvPr/>
        </p:nvSpPr>
        <p:spPr>
          <a:xfrm>
            <a:off x="3889785" y="1689883"/>
            <a:ext cx="166186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Protected Resource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2739" y="1652258"/>
            <a:ext cx="364318" cy="31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057" y="2485756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Shape 5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8580" y="2144330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19837" y="2478078"/>
            <a:ext cx="304132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00369" y="2131483"/>
            <a:ext cx="259146" cy="24954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/>
          <p:nvPr/>
        </p:nvSpPr>
        <p:spPr>
          <a:xfrm>
            <a:off x="3582678" y="2141056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543" name="Shape 543"/>
          <p:cNvSpPr/>
          <p:nvPr/>
        </p:nvSpPr>
        <p:spPr>
          <a:xfrm>
            <a:off x="5015721" y="2150196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544" name="Shape 544"/>
          <p:cNvSpPr/>
          <p:nvPr/>
        </p:nvSpPr>
        <p:spPr>
          <a:xfrm>
            <a:off x="5024080" y="2521278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545" name="Shape 545"/>
          <p:cNvSpPr/>
          <p:nvPr/>
        </p:nvSpPr>
        <p:spPr>
          <a:xfrm>
            <a:off x="3590605" y="2504855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pic>
        <p:nvPicPr>
          <p:cNvPr id="546" name="Shape 5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2405" y="4031153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Shape 5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6173" y="4022639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Shape 5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83482" y="3474791"/>
            <a:ext cx="25914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Shape 5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86578" y="3493383"/>
            <a:ext cx="25914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8971" y="5065760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1996" y="5065760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60987" y="4547610"/>
            <a:ext cx="304132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47730" y="4547608"/>
            <a:ext cx="304132" cy="249544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/>
        </p:nvSpPr>
        <p:spPr>
          <a:xfrm>
            <a:off x="3343801" y="3633380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3823616" y="3633380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3343801" y="4151183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3823616" y="4151183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3371853" y="4680312"/>
            <a:ext cx="29206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3823616" y="4680312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3367044" y="5198116"/>
            <a:ext cx="3016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3846860" y="5198116"/>
            <a:ext cx="3016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3K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4333057" y="5198116"/>
            <a:ext cx="29206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4784819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5272005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5751819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50k</a:t>
            </a:r>
          </a:p>
        </p:txBody>
      </p:sp>
      <p:sp>
        <p:nvSpPr>
          <p:cNvPr id="566" name="Shape 566"/>
          <p:cNvSpPr/>
          <p:nvPr/>
        </p:nvSpPr>
        <p:spPr>
          <a:xfrm>
            <a:off x="3088272" y="4960307"/>
            <a:ext cx="3181996" cy="1250965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567" name="Shape 567"/>
          <p:cNvSpPr/>
          <p:nvPr/>
        </p:nvSpPr>
        <p:spPr>
          <a:xfrm>
            <a:off x="3105072" y="1099655"/>
            <a:ext cx="3165195" cy="5688815"/>
          </a:xfrm>
          <a:prstGeom prst="rect">
            <a:avLst/>
          </a:prstGeom>
          <a:solidFill>
            <a:schemeClr val="dk1">
              <a:alpha val="4000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3187638" y="2485484"/>
            <a:ext cx="2994952" cy="2079729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350376" y="4085066"/>
            <a:ext cx="1091946" cy="33452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Packing Start</a:t>
            </a:r>
          </a:p>
        </p:txBody>
      </p:sp>
      <p:sp>
        <p:nvSpPr>
          <p:cNvPr id="570" name="Shape 570"/>
          <p:cNvSpPr/>
          <p:nvPr/>
        </p:nvSpPr>
        <p:spPr>
          <a:xfrm>
            <a:off x="4945207" y="4086360"/>
            <a:ext cx="1091946" cy="334522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Cancle</a:t>
            </a:r>
          </a:p>
        </p:txBody>
      </p:sp>
      <p:sp>
        <p:nvSpPr>
          <p:cNvPr id="571" name="Shape 571"/>
          <p:cNvSpPr/>
          <p:nvPr/>
        </p:nvSpPr>
        <p:spPr>
          <a:xfrm>
            <a:off x="3364621" y="2586835"/>
            <a:ext cx="26971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보유하고 있는 </a:t>
            </a:r>
            <a:r>
              <a:rPr b="1" lang="en-US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[자원 이름]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[자원 량]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소모하여 </a:t>
            </a:r>
            <a:r>
              <a:rPr b="1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[아이템 이름]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만드시겠습니까?</a:t>
            </a:r>
          </a:p>
        </p:txBody>
      </p:sp>
      <p:sp>
        <p:nvSpPr>
          <p:cNvPr id="572" name="Shape 572"/>
          <p:cNvSpPr/>
          <p:nvPr/>
        </p:nvSpPr>
        <p:spPr>
          <a:xfrm>
            <a:off x="4136101" y="3594085"/>
            <a:ext cx="10811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소요 시간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 : 59 : 59</a:t>
            </a:r>
          </a:p>
        </p:txBody>
      </p:sp>
      <p:sp>
        <p:nvSpPr>
          <p:cNvPr id="573" name="Shape 573"/>
          <p:cNvSpPr/>
          <p:nvPr/>
        </p:nvSpPr>
        <p:spPr>
          <a:xfrm>
            <a:off x="5043341" y="3036735"/>
            <a:ext cx="881750" cy="802967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Shape 574"/>
          <p:cNvGrpSpPr/>
          <p:nvPr/>
        </p:nvGrpSpPr>
        <p:grpSpPr>
          <a:xfrm>
            <a:off x="5213464" y="3098106"/>
            <a:ext cx="526984" cy="540532"/>
            <a:chOff x="3472235" y="3591271"/>
            <a:chExt cx="390221" cy="379172"/>
          </a:xfrm>
        </p:grpSpPr>
        <p:sp>
          <p:nvSpPr>
            <p:cNvPr id="575" name="Shape 575"/>
            <p:cNvSpPr/>
            <p:nvPr/>
          </p:nvSpPr>
          <p:spPr>
            <a:xfrm>
              <a:off x="3472235" y="359127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6" name="Shape 57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35882" y="3627191"/>
              <a:ext cx="259146" cy="249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7" name="Shape 577"/>
            <p:cNvSpPr txBox="1"/>
            <p:nvPr/>
          </p:nvSpPr>
          <p:spPr>
            <a:xfrm>
              <a:off x="3522387" y="3792326"/>
              <a:ext cx="295798" cy="178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10k</a:t>
              </a:r>
            </a:p>
          </p:txBody>
        </p:sp>
      </p:grpSp>
      <p:sp>
        <p:nvSpPr>
          <p:cNvPr id="578" name="Shape 578"/>
          <p:cNvSpPr/>
          <p:nvPr/>
        </p:nvSpPr>
        <p:spPr>
          <a:xfrm>
            <a:off x="5182396" y="3591348"/>
            <a:ext cx="12102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 획득</a:t>
            </a:r>
          </a:p>
        </p:txBody>
      </p:sp>
      <p:sp>
        <p:nvSpPr>
          <p:cNvPr id="579" name="Shape 579"/>
          <p:cNvSpPr/>
          <p:nvPr/>
        </p:nvSpPr>
        <p:spPr>
          <a:xfrm>
            <a:off x="3448001" y="3055516"/>
            <a:ext cx="881750" cy="802967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Shape 580"/>
          <p:cNvGrpSpPr/>
          <p:nvPr/>
        </p:nvGrpSpPr>
        <p:grpSpPr>
          <a:xfrm>
            <a:off x="3618125" y="3116891"/>
            <a:ext cx="526984" cy="511336"/>
            <a:chOff x="3472235" y="3591271"/>
            <a:chExt cx="390221" cy="358691"/>
          </a:xfrm>
        </p:grpSpPr>
        <p:sp>
          <p:nvSpPr>
            <p:cNvPr id="581" name="Shape 581"/>
            <p:cNvSpPr/>
            <p:nvPr/>
          </p:nvSpPr>
          <p:spPr>
            <a:xfrm>
              <a:off x="3472235" y="359127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2" name="Shape 58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58460" y="3645112"/>
              <a:ext cx="259146" cy="2495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3" name="Shape 583"/>
          <p:cNvSpPr/>
          <p:nvPr/>
        </p:nvSpPr>
        <p:spPr>
          <a:xfrm>
            <a:off x="3521673" y="3610175"/>
            <a:ext cx="12102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100K 소모</a:t>
            </a:r>
          </a:p>
        </p:txBody>
      </p:sp>
      <p:sp>
        <p:nvSpPr>
          <p:cNvPr id="584" name="Shape 584"/>
          <p:cNvSpPr/>
          <p:nvPr/>
        </p:nvSpPr>
        <p:spPr>
          <a:xfrm>
            <a:off x="4395857" y="3155583"/>
            <a:ext cx="622688" cy="4846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변환</a:t>
            </a:r>
          </a:p>
        </p:txBody>
      </p:sp>
      <p:sp>
        <p:nvSpPr>
          <p:cNvPr id="585" name="Shape 585"/>
          <p:cNvSpPr/>
          <p:nvPr/>
        </p:nvSpPr>
        <p:spPr>
          <a:xfrm>
            <a:off x="3105298" y="1113090"/>
            <a:ext cx="3165195" cy="5688815"/>
          </a:xfrm>
          <a:prstGeom prst="rect">
            <a:avLst/>
          </a:prstGeom>
          <a:solidFill>
            <a:schemeClr val="dk1">
              <a:alpha val="34901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6" name="Shape 586"/>
          <p:cNvCxnSpPr/>
          <p:nvPr/>
        </p:nvCxnSpPr>
        <p:spPr>
          <a:xfrm>
            <a:off x="3112146" y="3143634"/>
            <a:ext cx="312478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87" name="Shape 587"/>
          <p:cNvCxnSpPr/>
          <p:nvPr/>
        </p:nvCxnSpPr>
        <p:spPr>
          <a:xfrm>
            <a:off x="3121398" y="3969264"/>
            <a:ext cx="312478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8" name="Shape 588"/>
          <p:cNvSpPr/>
          <p:nvPr/>
        </p:nvSpPr>
        <p:spPr>
          <a:xfrm>
            <a:off x="3129874" y="3175140"/>
            <a:ext cx="3098791" cy="76820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3119872" y="3376955"/>
            <a:ext cx="313559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자원이 부족하여 아이템화 할 수 없습니다.</a:t>
            </a:r>
          </a:p>
        </p:txBody>
      </p:sp>
      <p:sp>
        <p:nvSpPr>
          <p:cNvPr id="590" name="Shape 590"/>
          <p:cNvSpPr/>
          <p:nvPr/>
        </p:nvSpPr>
        <p:spPr>
          <a:xfrm>
            <a:off x="215538" y="142595"/>
            <a:ext cx="39757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아이템 패킹 오류 팝업(1)</a:t>
            </a:r>
          </a:p>
        </p:txBody>
      </p:sp>
      <p:cxnSp>
        <p:nvCxnSpPr>
          <p:cNvPr id="591" name="Shape 591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Shape 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072" y="1099655"/>
            <a:ext cx="3189069" cy="568881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Shape 597"/>
          <p:cNvSpPr/>
          <p:nvPr/>
        </p:nvSpPr>
        <p:spPr>
          <a:xfrm>
            <a:off x="3112146" y="1099655"/>
            <a:ext cx="3165195" cy="5688815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187638" y="6328825"/>
            <a:ext cx="522334" cy="3817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 rot="10800000">
            <a:off x="3271007" y="6421200"/>
            <a:ext cx="336929" cy="205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215721" y="2986480"/>
            <a:ext cx="2994952" cy="2749558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1" name="Shape 601"/>
          <p:cNvCxnSpPr/>
          <p:nvPr/>
        </p:nvCxnSpPr>
        <p:spPr>
          <a:xfrm>
            <a:off x="3215721" y="3311157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2" name="Shape 602"/>
          <p:cNvSpPr/>
          <p:nvPr/>
        </p:nvSpPr>
        <p:spPr>
          <a:xfrm>
            <a:off x="3981548" y="3024105"/>
            <a:ext cx="146418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 Resource</a:t>
            </a:r>
          </a:p>
        </p:txBody>
      </p:sp>
      <p:pic>
        <p:nvPicPr>
          <p:cNvPr id="603" name="Shape 6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5666" y="2986480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/>
          <p:nvPr/>
        </p:nvSpPr>
        <p:spPr>
          <a:xfrm>
            <a:off x="3503914" y="1127501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Shape 6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8253" y="1165041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Shape 6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1673" y="1177169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Shape 6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4183" y="1174373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Shape 60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09646" y="1165041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/>
          <p:nvPr/>
        </p:nvSpPr>
        <p:spPr>
          <a:xfrm>
            <a:off x="3742917" y="1166759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610" name="Shape 610"/>
          <p:cNvSpPr/>
          <p:nvPr/>
        </p:nvSpPr>
        <p:spPr>
          <a:xfrm>
            <a:off x="4399167" y="1160537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611" name="Shape 611"/>
          <p:cNvSpPr/>
          <p:nvPr/>
        </p:nvSpPr>
        <p:spPr>
          <a:xfrm>
            <a:off x="5102076" y="1172976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612" name="Shape 612"/>
          <p:cNvSpPr/>
          <p:nvPr/>
        </p:nvSpPr>
        <p:spPr>
          <a:xfrm>
            <a:off x="5795662" y="1157425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613" name="Shape 613"/>
          <p:cNvCxnSpPr/>
          <p:nvPr/>
        </p:nvCxnSpPr>
        <p:spPr>
          <a:xfrm>
            <a:off x="3294185" y="1417496"/>
            <a:ext cx="295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14" name="Shape 614"/>
          <p:cNvSpPr/>
          <p:nvPr/>
        </p:nvSpPr>
        <p:spPr>
          <a:xfrm>
            <a:off x="5117258" y="6312846"/>
            <a:ext cx="1119674" cy="4198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5295214" y="6318814"/>
            <a:ext cx="76655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616" name="Shape 616"/>
          <p:cNvSpPr/>
          <p:nvPr/>
        </p:nvSpPr>
        <p:spPr>
          <a:xfrm>
            <a:off x="4056571" y="6387883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</a:t>
            </a:r>
          </a:p>
        </p:txBody>
      </p:sp>
      <p:grpSp>
        <p:nvGrpSpPr>
          <p:cNvPr id="617" name="Shape 617"/>
          <p:cNvGrpSpPr/>
          <p:nvPr/>
        </p:nvGrpSpPr>
        <p:grpSpPr>
          <a:xfrm>
            <a:off x="3287990" y="3388360"/>
            <a:ext cx="2857133" cy="2032029"/>
            <a:chOff x="375855" y="3126951"/>
            <a:chExt cx="2857133" cy="2032029"/>
          </a:xfrm>
        </p:grpSpPr>
        <p:sp>
          <p:nvSpPr>
            <p:cNvPr id="618" name="Shape 618"/>
            <p:cNvSpPr/>
            <p:nvPr/>
          </p:nvSpPr>
          <p:spPr>
            <a:xfrm>
              <a:off x="375855" y="3126951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375855" y="3652337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375855" y="4173883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375855" y="4699269"/>
              <a:ext cx="2857133" cy="459711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407700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889090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1370479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1851868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2333258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814647" y="317746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407700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3A383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889090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3A383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1370479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1851868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2333258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2814647" y="3702846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407700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889090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1370479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1851868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2333258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2814647" y="4224394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407700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5707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889090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75707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1370479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1851868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2333258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2814647" y="4749778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3F3F3F"/>
            </a:solidFill>
            <a:ln cap="flat" cmpd="sng" w="9525">
              <a:solidFill>
                <a:srgbClr val="A5A5A5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392870" y="3371971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1827550" y="3371971"/>
              <a:ext cx="438438" cy="196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100.0k</a:t>
              </a:r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2331816" y="3371971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300k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2811630" y="3371971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500k</a:t>
              </a: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1392870" y="3889775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1844630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100k</a:t>
              </a: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2331816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300k</a:t>
              </a: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2811630" y="3889775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500k</a:t>
              </a:r>
            </a:p>
          </p:txBody>
        </p:sp>
        <p:sp>
          <p:nvSpPr>
            <p:cNvPr id="654" name="Shape 654"/>
            <p:cNvSpPr txBox="1"/>
            <p:nvPr/>
          </p:nvSpPr>
          <p:spPr>
            <a:xfrm>
              <a:off x="1392870" y="4418903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30k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1872683" y="4418903"/>
              <a:ext cx="348172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50k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2331817" y="4418903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100k</a:t>
              </a:r>
            </a:p>
          </p:txBody>
        </p:sp>
        <p:sp>
          <p:nvSpPr>
            <p:cNvPr id="657" name="Shape 657"/>
            <p:cNvSpPr txBox="1"/>
            <p:nvPr/>
          </p:nvSpPr>
          <p:spPr>
            <a:xfrm>
              <a:off x="2811631" y="4418903"/>
              <a:ext cx="404278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200k</a:t>
              </a:r>
            </a:p>
          </p:txBody>
        </p:sp>
        <p:pic>
          <p:nvPicPr>
            <p:cNvPr id="658" name="Shape 65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Shape 65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Shape 66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Shape 66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3256766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Shape 6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Shape 66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4" name="Shape 66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5" name="Shape 66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3797314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Shape 66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7" name="Shape 66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8" name="Shape 66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" name="Shape 66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4318862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Shape 67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66588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1" name="Shape 67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81385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2" name="Shape 67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01878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3" name="Shape 67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16676" y="4859410"/>
              <a:ext cx="109460" cy="1697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4" name="Shape 674"/>
            <p:cNvSpPr/>
            <p:nvPr/>
          </p:nvSpPr>
          <p:spPr>
            <a:xfrm>
              <a:off x="901038" y="3173672"/>
              <a:ext cx="390221" cy="35869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5" name="Shape 675"/>
          <p:cNvSpPr/>
          <p:nvPr/>
        </p:nvSpPr>
        <p:spPr>
          <a:xfrm>
            <a:off x="3222794" y="1652258"/>
            <a:ext cx="2994952" cy="1178421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6" name="Shape 676"/>
          <p:cNvCxnSpPr/>
          <p:nvPr/>
        </p:nvCxnSpPr>
        <p:spPr>
          <a:xfrm>
            <a:off x="3222794" y="1976936"/>
            <a:ext cx="29949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7" name="Shape 677"/>
          <p:cNvSpPr/>
          <p:nvPr/>
        </p:nvSpPr>
        <p:spPr>
          <a:xfrm>
            <a:off x="3889785" y="1689883"/>
            <a:ext cx="166186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Protected Resource</a:t>
            </a:r>
          </a:p>
        </p:txBody>
      </p:sp>
      <p:pic>
        <p:nvPicPr>
          <p:cNvPr id="678" name="Shape 6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2739" y="1652258"/>
            <a:ext cx="364318" cy="31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Shape 6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057" y="2485756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Shape 6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8580" y="2144330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Shape 6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19837" y="2478078"/>
            <a:ext cx="304132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Shape 6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00369" y="2131483"/>
            <a:ext cx="259146" cy="249544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Shape 683"/>
          <p:cNvSpPr/>
          <p:nvPr/>
        </p:nvSpPr>
        <p:spPr>
          <a:xfrm>
            <a:off x="3582678" y="2141056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684" name="Shape 684"/>
          <p:cNvSpPr/>
          <p:nvPr/>
        </p:nvSpPr>
        <p:spPr>
          <a:xfrm>
            <a:off x="5015721" y="2150196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685" name="Shape 685"/>
          <p:cNvSpPr/>
          <p:nvPr/>
        </p:nvSpPr>
        <p:spPr>
          <a:xfrm>
            <a:off x="5024080" y="2521278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686" name="Shape 686"/>
          <p:cNvSpPr/>
          <p:nvPr/>
        </p:nvSpPr>
        <p:spPr>
          <a:xfrm>
            <a:off x="3590605" y="2504855"/>
            <a:ext cx="1274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2405" y="4031153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6173" y="4022639"/>
            <a:ext cx="30301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Shape 68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83482" y="3474791"/>
            <a:ext cx="25914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Shape 6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86578" y="3493383"/>
            <a:ext cx="259146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Shape 6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8971" y="5065760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Shape 6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1996" y="5065760"/>
            <a:ext cx="249885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Shape 6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60987" y="4547610"/>
            <a:ext cx="304132" cy="24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Shape 6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47730" y="4547608"/>
            <a:ext cx="304132" cy="249544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Shape 695"/>
          <p:cNvSpPr txBox="1"/>
          <p:nvPr/>
        </p:nvSpPr>
        <p:spPr>
          <a:xfrm>
            <a:off x="3343801" y="3633380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3823616" y="3633380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3343801" y="4151183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3823616" y="4151183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3371853" y="4680312"/>
            <a:ext cx="29206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3823616" y="4680312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3367044" y="5198116"/>
            <a:ext cx="3016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3846860" y="5198116"/>
            <a:ext cx="3016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3K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4333057" y="5198116"/>
            <a:ext cx="29206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x="4784819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5272005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5751819" y="5198116"/>
            <a:ext cx="34817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50k</a:t>
            </a:r>
          </a:p>
        </p:txBody>
      </p:sp>
      <p:sp>
        <p:nvSpPr>
          <p:cNvPr id="707" name="Shape 707"/>
          <p:cNvSpPr/>
          <p:nvPr/>
        </p:nvSpPr>
        <p:spPr>
          <a:xfrm>
            <a:off x="3088272" y="4960307"/>
            <a:ext cx="3181996" cy="1250965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708" name="Shape 708"/>
          <p:cNvSpPr/>
          <p:nvPr/>
        </p:nvSpPr>
        <p:spPr>
          <a:xfrm>
            <a:off x="3105072" y="1099655"/>
            <a:ext cx="3165195" cy="5688815"/>
          </a:xfrm>
          <a:prstGeom prst="rect">
            <a:avLst/>
          </a:prstGeom>
          <a:solidFill>
            <a:schemeClr val="dk1">
              <a:alpha val="4000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3187638" y="2485484"/>
            <a:ext cx="2994952" cy="2079729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3350376" y="4085066"/>
            <a:ext cx="1091946" cy="33452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Packing Start</a:t>
            </a:r>
          </a:p>
        </p:txBody>
      </p:sp>
      <p:sp>
        <p:nvSpPr>
          <p:cNvPr id="711" name="Shape 711"/>
          <p:cNvSpPr/>
          <p:nvPr/>
        </p:nvSpPr>
        <p:spPr>
          <a:xfrm>
            <a:off x="4945207" y="4086360"/>
            <a:ext cx="1091946" cy="334522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Cancle</a:t>
            </a:r>
          </a:p>
        </p:txBody>
      </p:sp>
      <p:sp>
        <p:nvSpPr>
          <p:cNvPr id="712" name="Shape 712"/>
          <p:cNvSpPr/>
          <p:nvPr/>
        </p:nvSpPr>
        <p:spPr>
          <a:xfrm>
            <a:off x="3364621" y="2586835"/>
            <a:ext cx="26971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보유하고 있는 </a:t>
            </a:r>
            <a:r>
              <a:rPr b="1" lang="en-US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[자원 이름]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[자원 량]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소모하여 </a:t>
            </a:r>
            <a:r>
              <a:rPr b="1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[아이템 이름]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만드시겠습니까?</a:t>
            </a:r>
          </a:p>
        </p:txBody>
      </p:sp>
      <p:sp>
        <p:nvSpPr>
          <p:cNvPr id="713" name="Shape 713"/>
          <p:cNvSpPr/>
          <p:nvPr/>
        </p:nvSpPr>
        <p:spPr>
          <a:xfrm>
            <a:off x="4136101" y="3594085"/>
            <a:ext cx="10811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소요 시간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 : 59 : 59</a:t>
            </a:r>
          </a:p>
        </p:txBody>
      </p:sp>
      <p:sp>
        <p:nvSpPr>
          <p:cNvPr id="714" name="Shape 714"/>
          <p:cNvSpPr/>
          <p:nvPr/>
        </p:nvSpPr>
        <p:spPr>
          <a:xfrm>
            <a:off x="5043341" y="3036735"/>
            <a:ext cx="881750" cy="802967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5" name="Shape 715"/>
          <p:cNvGrpSpPr/>
          <p:nvPr/>
        </p:nvGrpSpPr>
        <p:grpSpPr>
          <a:xfrm>
            <a:off x="5213464" y="3098106"/>
            <a:ext cx="526984" cy="540532"/>
            <a:chOff x="3472235" y="3591271"/>
            <a:chExt cx="390221" cy="379172"/>
          </a:xfrm>
        </p:grpSpPr>
        <p:sp>
          <p:nvSpPr>
            <p:cNvPr id="716" name="Shape 716"/>
            <p:cNvSpPr/>
            <p:nvPr/>
          </p:nvSpPr>
          <p:spPr>
            <a:xfrm>
              <a:off x="3472235" y="359127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7" name="Shape 7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35882" y="3627191"/>
              <a:ext cx="259146" cy="249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8" name="Shape 718"/>
            <p:cNvSpPr txBox="1"/>
            <p:nvPr/>
          </p:nvSpPr>
          <p:spPr>
            <a:xfrm>
              <a:off x="3522387" y="3792326"/>
              <a:ext cx="295798" cy="178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10k</a:t>
              </a:r>
            </a:p>
          </p:txBody>
        </p:sp>
      </p:grpSp>
      <p:sp>
        <p:nvSpPr>
          <p:cNvPr id="719" name="Shape 719"/>
          <p:cNvSpPr/>
          <p:nvPr/>
        </p:nvSpPr>
        <p:spPr>
          <a:xfrm>
            <a:off x="5182396" y="3591348"/>
            <a:ext cx="12102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 획득</a:t>
            </a:r>
          </a:p>
        </p:txBody>
      </p:sp>
      <p:sp>
        <p:nvSpPr>
          <p:cNvPr id="720" name="Shape 720"/>
          <p:cNvSpPr/>
          <p:nvPr/>
        </p:nvSpPr>
        <p:spPr>
          <a:xfrm>
            <a:off x="3448001" y="3055516"/>
            <a:ext cx="881750" cy="802967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1" name="Shape 721"/>
          <p:cNvGrpSpPr/>
          <p:nvPr/>
        </p:nvGrpSpPr>
        <p:grpSpPr>
          <a:xfrm>
            <a:off x="3618125" y="3116891"/>
            <a:ext cx="526984" cy="511336"/>
            <a:chOff x="3472235" y="3591271"/>
            <a:chExt cx="390221" cy="358691"/>
          </a:xfrm>
        </p:grpSpPr>
        <p:sp>
          <p:nvSpPr>
            <p:cNvPr id="722" name="Shape 722"/>
            <p:cNvSpPr/>
            <p:nvPr/>
          </p:nvSpPr>
          <p:spPr>
            <a:xfrm>
              <a:off x="3472235" y="3591271"/>
              <a:ext cx="390221" cy="35869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3" name="Shape 7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58460" y="3645112"/>
              <a:ext cx="259146" cy="2495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4" name="Shape 724"/>
          <p:cNvSpPr/>
          <p:nvPr/>
        </p:nvSpPr>
        <p:spPr>
          <a:xfrm>
            <a:off x="3521673" y="3610175"/>
            <a:ext cx="12102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100K 소모</a:t>
            </a:r>
          </a:p>
        </p:txBody>
      </p:sp>
      <p:sp>
        <p:nvSpPr>
          <p:cNvPr id="725" name="Shape 725"/>
          <p:cNvSpPr/>
          <p:nvPr/>
        </p:nvSpPr>
        <p:spPr>
          <a:xfrm>
            <a:off x="4395857" y="3155583"/>
            <a:ext cx="622688" cy="4846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변환</a:t>
            </a:r>
          </a:p>
        </p:txBody>
      </p:sp>
      <p:sp>
        <p:nvSpPr>
          <p:cNvPr id="726" name="Shape 726"/>
          <p:cNvSpPr/>
          <p:nvPr/>
        </p:nvSpPr>
        <p:spPr>
          <a:xfrm>
            <a:off x="3105298" y="1113090"/>
            <a:ext cx="3165195" cy="5688815"/>
          </a:xfrm>
          <a:prstGeom prst="rect">
            <a:avLst/>
          </a:prstGeom>
          <a:solidFill>
            <a:schemeClr val="dk1">
              <a:alpha val="34901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7" name="Shape 727"/>
          <p:cNvCxnSpPr/>
          <p:nvPr/>
        </p:nvCxnSpPr>
        <p:spPr>
          <a:xfrm>
            <a:off x="3112146" y="3143634"/>
            <a:ext cx="312478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28" name="Shape 728"/>
          <p:cNvCxnSpPr/>
          <p:nvPr/>
        </p:nvCxnSpPr>
        <p:spPr>
          <a:xfrm>
            <a:off x="3121398" y="3969264"/>
            <a:ext cx="312478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9" name="Shape 729"/>
          <p:cNvSpPr/>
          <p:nvPr/>
        </p:nvSpPr>
        <p:spPr>
          <a:xfrm>
            <a:off x="3129874" y="3175140"/>
            <a:ext cx="3098791" cy="76820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3119872" y="3376955"/>
            <a:ext cx="313559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아직 사용 할 수 없습니다.</a:t>
            </a:r>
          </a:p>
        </p:txBody>
      </p:sp>
      <p:sp>
        <p:nvSpPr>
          <p:cNvPr id="731" name="Shape 731"/>
          <p:cNvSpPr/>
          <p:nvPr/>
        </p:nvSpPr>
        <p:spPr>
          <a:xfrm>
            <a:off x="215538" y="142595"/>
            <a:ext cx="39757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창고 아이템 패킹 오류 팝업(2)</a:t>
            </a:r>
          </a:p>
        </p:txBody>
      </p:sp>
      <p:cxnSp>
        <p:nvCxnSpPr>
          <p:cNvPr id="732" name="Shape 732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