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D152710-8CA6-4BEF-83E8-C6FA2CC8B5A6}">
  <a:tblStyle styleId="{FD152710-8CA6-4BEF-83E8-C6FA2CC8B5A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0D809349-8974-46C5-98A6-C64DF3A64C3F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dk1">
              <a:alpha val="20000"/>
            </a:schemeClr>
          </a:solidFill>
        </a:fill>
      </a:tcStyle>
    </a:band1H>
    <a:band1V>
      <a:tcStyle>
        <a:fill>
          <a:solidFill>
            <a:schemeClr val="dk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03.png"/><Relationship Id="rId10" Type="http://schemas.openxmlformats.org/officeDocument/2006/relationships/image" Target="../media/image02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5.png"/><Relationship Id="rId7" Type="http://schemas.openxmlformats.org/officeDocument/2006/relationships/image" Target="../media/image01.png"/><Relationship Id="rId8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03.png"/><Relationship Id="rId10" Type="http://schemas.openxmlformats.org/officeDocument/2006/relationships/image" Target="../media/image02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5.png"/><Relationship Id="rId7" Type="http://schemas.openxmlformats.org/officeDocument/2006/relationships/image" Target="../media/image01.png"/><Relationship Id="rId8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03.png"/><Relationship Id="rId10" Type="http://schemas.openxmlformats.org/officeDocument/2006/relationships/image" Target="../media/image02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5.png"/><Relationship Id="rId7" Type="http://schemas.openxmlformats.org/officeDocument/2006/relationships/image" Target="../media/image01.png"/><Relationship Id="rId8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03.png"/><Relationship Id="rId10" Type="http://schemas.openxmlformats.org/officeDocument/2006/relationships/image" Target="../media/image02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5.png"/><Relationship Id="rId7" Type="http://schemas.openxmlformats.org/officeDocument/2006/relationships/image" Target="../media/image01.png"/><Relationship Id="rId8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jpg"/><Relationship Id="rId4" Type="http://schemas.openxmlformats.org/officeDocument/2006/relationships/image" Target="../media/image07.png"/><Relationship Id="rId9" Type="http://schemas.openxmlformats.org/officeDocument/2006/relationships/image" Target="../media/image12.png"/><Relationship Id="rId5" Type="http://schemas.openxmlformats.org/officeDocument/2006/relationships/image" Target="../media/image0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4_rWqqUyPNUFxJwxX3njHOgIgKG58jQLZgWFT4zhotU/edit#slide=id.p3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보물 상자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UI – 필드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224661" cy="572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550" y="2892666"/>
            <a:ext cx="546968" cy="47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4157751" y="2790458"/>
            <a:ext cx="393044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보물 상자는 몬스터, 자원지 오브젝트가 삭제된 곳에 생성 된다.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보물 상자는 이펙트로 효과를 주어 시선을 유도 한다.</a:t>
            </a:r>
          </a:p>
        </p:txBody>
      </p:sp>
      <p:sp>
        <p:nvSpPr>
          <p:cNvPr id="154" name="Shape 154"/>
          <p:cNvSpPr/>
          <p:nvPr/>
        </p:nvSpPr>
        <p:spPr>
          <a:xfrm>
            <a:off x="4157751" y="3441792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하면 가능한 액션이 나온다.</a:t>
            </a:r>
          </a:p>
        </p:txBody>
      </p:sp>
      <p:cxnSp>
        <p:nvCxnSpPr>
          <p:cNvPr id="155" name="Shape 155"/>
          <p:cNvCxnSpPr>
            <a:stCxn id="153" idx="1"/>
          </p:cNvCxnSpPr>
          <p:nvPr/>
        </p:nvCxnSpPr>
        <p:spPr>
          <a:xfrm flipH="1">
            <a:off x="2431851" y="3023724"/>
            <a:ext cx="1725900" cy="101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3497364" y="594800"/>
            <a:ext cx="8694635" cy="1645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상자는 몬스터, 자원 오브젝트가 유저 액션에 의해 사라졌을 때, 해당 위치에 생성됩니다.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오브젝트의 경우, 유저가 사냥에 성공하여 삭제되었을 때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오브젝트가 존재하던 타일에 보물 상자가 생성됩니다.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오브젝트의 경우, 유저가 자원 채집에 성공하여 삭제되었을 때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오브젝트가 존재하던 타일에 보물 상자가 생성됩니다.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497364" y="4171644"/>
            <a:ext cx="8694635" cy="73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상자는 레벨이 나뉘어져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다섯 단계의 레벨로 나뉘어져 있으며, 높은 레벨의 상자일수록 좋은 보상품을 구성하고 있습니다.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UI – 터치했을 경우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224661" cy="572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272706" y="594800"/>
            <a:ext cx="3224661" cy="572678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69651" y="2303038"/>
            <a:ext cx="3074885" cy="20404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200" y="2016776"/>
            <a:ext cx="825596" cy="71131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271500" y="2319814"/>
            <a:ext cx="1248641" cy="425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2259" y="233041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457199" y="2932269"/>
            <a:ext cx="2900363" cy="1046909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409176" y="2903238"/>
            <a:ext cx="973289" cy="272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가능한 보상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452437" y="3161148"/>
            <a:ext cx="290036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2" name="Shape 1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127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9790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62682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91235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48344" y="3280162"/>
            <a:ext cx="454111" cy="45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602683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000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092945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000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652047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000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187815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철광석 000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727253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000</a:t>
            </a:r>
          </a:p>
        </p:txBody>
      </p:sp>
      <p:sp>
        <p:nvSpPr>
          <p:cNvPr id="182" name="Shape 182"/>
          <p:cNvSpPr/>
          <p:nvPr/>
        </p:nvSpPr>
        <p:spPr>
          <a:xfrm>
            <a:off x="1409176" y="4058928"/>
            <a:ext cx="973289" cy="230879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409176" y="4035112"/>
            <a:ext cx="973289" cy="230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회수하기</a:t>
            </a:r>
          </a:p>
        </p:txBody>
      </p:sp>
      <p:cxnSp>
        <p:nvCxnSpPr>
          <p:cNvPr id="184" name="Shape 184"/>
          <p:cNvCxnSpPr>
            <a:endCxn id="169" idx="3"/>
          </p:cNvCxnSpPr>
          <p:nvPr/>
        </p:nvCxnSpPr>
        <p:spPr>
          <a:xfrm flipH="1">
            <a:off x="3357562" y="2806224"/>
            <a:ext cx="579900" cy="649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3937317" y="2483660"/>
            <a:ext cx="6372751" cy="64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보물 상자의 획득 가능한 물품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보상품이 더 있는 경우, 좌우 스크롤을 통해, 보상품을 추가로 확인할 수 있습니다.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937317" y="1285204"/>
            <a:ext cx="6372751" cy="39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상자에 대한 도움말 팝업 호출 버튼</a:t>
            </a:r>
          </a:p>
        </p:txBody>
      </p:sp>
      <p:cxnSp>
        <p:nvCxnSpPr>
          <p:cNvPr id="187" name="Shape 187"/>
          <p:cNvCxnSpPr>
            <a:stCxn id="186" idx="1"/>
            <a:endCxn id="168" idx="0"/>
          </p:cNvCxnSpPr>
          <p:nvPr/>
        </p:nvCxnSpPr>
        <p:spPr>
          <a:xfrm flipH="1">
            <a:off x="3264417" y="1484742"/>
            <a:ext cx="672900" cy="8456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3937317" y="3368857"/>
            <a:ext cx="6372751" cy="64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회수하기 버튼을 누르면, 즉시 타운으로부터 보물 상자 오브젝트를 향해 정찰 부대가 출발합니다.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이때, 운용 가능한 부대 수가 없을 경우 회수 불가 팝업을 호출합니다.</a:t>
            </a:r>
          </a:p>
        </p:txBody>
      </p:sp>
      <p:cxnSp>
        <p:nvCxnSpPr>
          <p:cNvPr id="189" name="Shape 189"/>
          <p:cNvCxnSpPr>
            <a:stCxn id="188" idx="1"/>
            <a:endCxn id="182" idx="3"/>
          </p:cNvCxnSpPr>
          <p:nvPr/>
        </p:nvCxnSpPr>
        <p:spPr>
          <a:xfrm flipH="1">
            <a:off x="2382417" y="3691490"/>
            <a:ext cx="1554900" cy="4830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1092933" y="2656772"/>
            <a:ext cx="2267371" cy="333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사라지는 시간 : 00:00:00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1392399" y="2639993"/>
            <a:ext cx="9732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2" name="Shape 192"/>
          <p:cNvSpPr txBox="1"/>
          <p:nvPr/>
        </p:nvSpPr>
        <p:spPr>
          <a:xfrm>
            <a:off x="3937317" y="1890578"/>
            <a:ext cx="7538821" cy="324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보물 상자의 남은 라이프 타임 </a:t>
            </a:r>
          </a:p>
        </p:txBody>
      </p:sp>
      <p:cxnSp>
        <p:nvCxnSpPr>
          <p:cNvPr id="193" name="Shape 193"/>
          <p:cNvCxnSpPr>
            <a:stCxn id="192" idx="1"/>
          </p:cNvCxnSpPr>
          <p:nvPr/>
        </p:nvCxnSpPr>
        <p:spPr>
          <a:xfrm flipH="1">
            <a:off x="3264417" y="2052600"/>
            <a:ext cx="672900" cy="753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UI – 도움말 팝업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224661" cy="572678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369651" y="2303038"/>
            <a:ext cx="3074885" cy="20404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200" y="2016776"/>
            <a:ext cx="825596" cy="71131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271500" y="2319814"/>
            <a:ext cx="1248641" cy="425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2259" y="233041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457199" y="2932269"/>
            <a:ext cx="2900363" cy="1046909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409176" y="2903238"/>
            <a:ext cx="973289" cy="272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가능한 보상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452437" y="3161148"/>
            <a:ext cx="290036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127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9790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62682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91235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48344" y="3280162"/>
            <a:ext cx="454111" cy="45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602683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000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092945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000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652047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000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187815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철광석 000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727253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000</a:t>
            </a:r>
          </a:p>
        </p:txBody>
      </p:sp>
      <p:sp>
        <p:nvSpPr>
          <p:cNvPr id="217" name="Shape 217"/>
          <p:cNvSpPr/>
          <p:nvPr/>
        </p:nvSpPr>
        <p:spPr>
          <a:xfrm>
            <a:off x="1409176" y="4058928"/>
            <a:ext cx="973289" cy="230879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409176" y="4035112"/>
            <a:ext cx="973289" cy="230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하기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937317" y="1990053"/>
            <a:ext cx="6372751" cy="1750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상자에 대한 도움말 팝업창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팝업창 이외의 화면을 터치하면, 본래 UI로 돌아갑니다.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092933" y="2656772"/>
            <a:ext cx="2267371" cy="333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사라지는 시간 : 00:00:00</a:t>
            </a:r>
          </a:p>
        </p:txBody>
      </p:sp>
      <p:cxnSp>
        <p:nvCxnSpPr>
          <p:cNvPr id="221" name="Shape 221"/>
          <p:cNvCxnSpPr/>
          <p:nvPr/>
        </p:nvCxnSpPr>
        <p:spPr>
          <a:xfrm>
            <a:off x="1392399" y="2639993"/>
            <a:ext cx="9732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2" name="Shape 222"/>
          <p:cNvSpPr/>
          <p:nvPr/>
        </p:nvSpPr>
        <p:spPr>
          <a:xfrm>
            <a:off x="272706" y="594800"/>
            <a:ext cx="3224661" cy="572678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49868" y="2057031"/>
            <a:ext cx="3089429" cy="19356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70262" y="2055627"/>
            <a:ext cx="1248641" cy="425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</a:t>
            </a:r>
          </a:p>
        </p:txBody>
      </p:sp>
      <p:sp>
        <p:nvSpPr>
          <p:cNvPr id="225" name="Shape 225"/>
          <p:cNvSpPr/>
          <p:nvPr/>
        </p:nvSpPr>
        <p:spPr>
          <a:xfrm>
            <a:off x="444604" y="2403185"/>
            <a:ext cx="2900363" cy="1447598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28422" y="2403184"/>
            <a:ext cx="2968943" cy="1523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영주님, 몬스터나 자원 채집하고 돌아오실 때 잘 확인하고 계십니까? 드물게 보물 상자가 나타나는 경우가 있다고 </a:t>
            </a:r>
            <a:b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합니다. 보물 상자에 무엇이 들어있는지 정확히 아는 </a:t>
            </a:r>
            <a:b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사람은 없다고 하니 직접 찾아보시는 것은 어떻습니까?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UI – 회수 불가 팝업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224661" cy="572678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369651" y="2303038"/>
            <a:ext cx="3074885" cy="20404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200" y="2016776"/>
            <a:ext cx="825596" cy="711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1271500" y="2319814"/>
            <a:ext cx="1248641" cy="425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2259" y="233041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457199" y="2932269"/>
            <a:ext cx="2900363" cy="1046909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409176" y="2903238"/>
            <a:ext cx="973289" cy="272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가능한 보상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452437" y="3161148"/>
            <a:ext cx="290036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0" name="Shape 2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127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9790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62682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91235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48344" y="3280162"/>
            <a:ext cx="454111" cy="45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602683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000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092945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000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652047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000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187815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철광석 000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727253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000</a:t>
            </a:r>
          </a:p>
        </p:txBody>
      </p:sp>
      <p:sp>
        <p:nvSpPr>
          <p:cNvPr id="250" name="Shape 250"/>
          <p:cNvSpPr/>
          <p:nvPr/>
        </p:nvSpPr>
        <p:spPr>
          <a:xfrm>
            <a:off x="1409176" y="4058928"/>
            <a:ext cx="973289" cy="230879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409176" y="4035112"/>
            <a:ext cx="973289" cy="230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하기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092933" y="2656772"/>
            <a:ext cx="2267371" cy="333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사라지는 시간 : 00:00:00</a:t>
            </a:r>
          </a:p>
        </p:txBody>
      </p:sp>
      <p:cxnSp>
        <p:nvCxnSpPr>
          <p:cNvPr id="253" name="Shape 253"/>
          <p:cNvCxnSpPr/>
          <p:nvPr/>
        </p:nvCxnSpPr>
        <p:spPr>
          <a:xfrm>
            <a:off x="1392399" y="2639993"/>
            <a:ext cx="9732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4" name="Shape 254"/>
          <p:cNvSpPr/>
          <p:nvPr/>
        </p:nvSpPr>
        <p:spPr>
          <a:xfrm>
            <a:off x="272706" y="594800"/>
            <a:ext cx="3224661" cy="572678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Shape 255"/>
          <p:cNvGrpSpPr/>
          <p:nvPr/>
        </p:nvGrpSpPr>
        <p:grpSpPr>
          <a:xfrm>
            <a:off x="272706" y="2527204"/>
            <a:ext cx="3228959" cy="1129246"/>
            <a:chOff x="4481446" y="2078141"/>
            <a:chExt cx="3228959" cy="1129246"/>
          </a:xfrm>
        </p:grpSpPr>
        <p:sp>
          <p:nvSpPr>
            <p:cNvPr id="256" name="Shape 256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현재 n개의 부대만 출정할 수 있습니다.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VIP 8이상의 VIP를 활성화하거나 기술 연구를 통해 행군부대를 1개 추가할 수 있습니다.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Shape 257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59" name="Shape 259"/>
          <p:cNvSpPr/>
          <p:nvPr/>
        </p:nvSpPr>
        <p:spPr>
          <a:xfrm>
            <a:off x="979079" y="330250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sp>
        <p:nvSpPr>
          <p:cNvPr id="260" name="Shape 260"/>
          <p:cNvSpPr/>
          <p:nvPr/>
        </p:nvSpPr>
        <p:spPr>
          <a:xfrm>
            <a:off x="1958793" y="330250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643703" y="2178316"/>
            <a:ext cx="6372751" cy="216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버튼을 눌렀을 때, 유저가 운용 가능한 부대 수가 부족할 때 호출되는 팝업입니다.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활성화 : VIP 정보 화면으로 이동합니다.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기술연구 : 타운으로 진입한 뒤, 기술 연구 화면으로 이동합니다.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UI – 알림 팝업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224661" cy="572678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369651" y="2303038"/>
            <a:ext cx="3074885" cy="20404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200" y="2016776"/>
            <a:ext cx="825596" cy="71131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1271500" y="2319814"/>
            <a:ext cx="1248641" cy="425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2259" y="233041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457199" y="2932269"/>
            <a:ext cx="2900363" cy="1046909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409176" y="2903238"/>
            <a:ext cx="973289" cy="272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가능한 보상</a:t>
            </a:r>
          </a:p>
        </p:txBody>
      </p:sp>
      <p:cxnSp>
        <p:nvCxnSpPr>
          <p:cNvPr id="274" name="Shape 274"/>
          <p:cNvCxnSpPr/>
          <p:nvPr/>
        </p:nvCxnSpPr>
        <p:spPr>
          <a:xfrm>
            <a:off x="452437" y="3161148"/>
            <a:ext cx="290036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75" name="Shape 2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127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9790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62682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91235" y="3286028"/>
            <a:ext cx="454110" cy="45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48344" y="3280162"/>
            <a:ext cx="454111" cy="45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602683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000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092945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000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52047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000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187815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철광석 000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727253" y="3674928"/>
            <a:ext cx="537165" cy="2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000</a:t>
            </a:r>
          </a:p>
        </p:txBody>
      </p:sp>
      <p:sp>
        <p:nvSpPr>
          <p:cNvPr id="285" name="Shape 285"/>
          <p:cNvSpPr/>
          <p:nvPr/>
        </p:nvSpPr>
        <p:spPr>
          <a:xfrm>
            <a:off x="1409176" y="4058928"/>
            <a:ext cx="973289" cy="230879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409176" y="4035112"/>
            <a:ext cx="973289" cy="230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하기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92933" y="2656772"/>
            <a:ext cx="2267371" cy="333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사라지는 시간 : 00:00:00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92399" y="2639993"/>
            <a:ext cx="9732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9" name="Shape 289"/>
          <p:cNvSpPr/>
          <p:nvPr/>
        </p:nvSpPr>
        <p:spPr>
          <a:xfrm>
            <a:off x="272706" y="594800"/>
            <a:ext cx="3224661" cy="572678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272706" y="2693769"/>
            <a:ext cx="3228959" cy="796118"/>
            <a:chOff x="4481446" y="2078141"/>
            <a:chExt cx="3228959" cy="1129246"/>
          </a:xfrm>
        </p:grpSpPr>
        <p:sp>
          <p:nvSpPr>
            <p:cNvPr id="291" name="Shape 291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영주님, 하나의 보물 상자에는 하나의 부대만 보낼 수 있습니다.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Shape 299"/>
          <p:cNvCxnSpPr/>
          <p:nvPr/>
        </p:nvCxnSpPr>
        <p:spPr>
          <a:xfrm>
            <a:off x="1249246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1297119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301" name="Shape 301"/>
          <p:cNvCxnSpPr/>
          <p:nvPr/>
        </p:nvCxnSpPr>
        <p:spPr>
          <a:xfrm>
            <a:off x="2330141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302" name="Shape 302"/>
          <p:cNvCxnSpPr/>
          <p:nvPr/>
        </p:nvCxnSpPr>
        <p:spPr>
          <a:xfrm>
            <a:off x="2378013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303" name="Shape 303"/>
          <p:cNvGrpSpPr/>
          <p:nvPr/>
        </p:nvGrpSpPr>
        <p:grpSpPr>
          <a:xfrm>
            <a:off x="1967904" y="2970048"/>
            <a:ext cx="522880" cy="746645"/>
            <a:chOff x="6382339" y="3119338"/>
            <a:chExt cx="522880" cy="746645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Shape 3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Shape 3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Shape 3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Shape 308"/>
          <p:cNvSpPr/>
          <p:nvPr/>
        </p:nvSpPr>
        <p:spPr>
          <a:xfrm>
            <a:off x="1738877" y="288284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1491474" y="3733214"/>
            <a:ext cx="1405093" cy="489048"/>
          </a:xfrm>
          <a:prstGeom prst="roundRect">
            <a:avLst>
              <a:gd fmla="val 22391" name="adj"/>
            </a:avLst>
          </a:pr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 호롤룰루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X:9999, Y:9999</a:t>
            </a:r>
          </a:p>
        </p:txBody>
      </p:sp>
      <p:grpSp>
        <p:nvGrpSpPr>
          <p:cNvPr id="310" name="Shape 310"/>
          <p:cNvGrpSpPr/>
          <p:nvPr/>
        </p:nvGrpSpPr>
        <p:grpSpPr>
          <a:xfrm>
            <a:off x="296927" y="1260009"/>
            <a:ext cx="666844" cy="774062"/>
            <a:chOff x="4515419" y="1260009"/>
            <a:chExt cx="666844" cy="774062"/>
          </a:xfrm>
        </p:grpSpPr>
        <p:grpSp>
          <p:nvGrpSpPr>
            <p:cNvPr id="311" name="Shape 311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4" name="Shape 314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315" name="Shape 315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316" name="Shape 31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17" name="Shape 317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3552032" y="309450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행군 속도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아이템 사용</a:t>
            </a:r>
          </a:p>
        </p:txBody>
      </p:sp>
      <p:sp>
        <p:nvSpPr>
          <p:cNvPr id="319" name="Shape 319"/>
          <p:cNvSpPr/>
          <p:nvPr/>
        </p:nvSpPr>
        <p:spPr>
          <a:xfrm>
            <a:off x="3564360" y="240316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부대 즉시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아이템 사용</a:t>
            </a:r>
          </a:p>
        </p:txBody>
      </p:sp>
      <p:sp>
        <p:nvSpPr>
          <p:cNvPr id="320" name="Shape 320"/>
          <p:cNvSpPr/>
          <p:nvPr/>
        </p:nvSpPr>
        <p:spPr>
          <a:xfrm>
            <a:off x="1476704" y="454348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좌표 정보 표시</a:t>
            </a:r>
          </a:p>
        </p:txBody>
      </p:sp>
      <p:cxnSp>
        <p:nvCxnSpPr>
          <p:cNvPr id="321" name="Shape 321"/>
          <p:cNvCxnSpPr>
            <a:stCxn id="320" idx="0"/>
            <a:endCxn id="309" idx="2"/>
          </p:cNvCxnSpPr>
          <p:nvPr/>
        </p:nvCxnSpPr>
        <p:spPr>
          <a:xfrm rot="10800000">
            <a:off x="2193961" y="4222189"/>
            <a:ext cx="1200" cy="321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2" name="Shape 322"/>
          <p:cNvSpPr/>
          <p:nvPr/>
        </p:nvSpPr>
        <p:spPr>
          <a:xfrm>
            <a:off x="4074430" y="4422914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선 표시</a:t>
            </a:r>
          </a:p>
        </p:txBody>
      </p:sp>
      <p:cxnSp>
        <p:nvCxnSpPr>
          <p:cNvPr id="323" name="Shape 323"/>
          <p:cNvCxnSpPr>
            <a:stCxn id="322" idx="1"/>
          </p:cNvCxnSpPr>
          <p:nvPr/>
        </p:nvCxnSpPr>
        <p:spPr>
          <a:xfrm rot="10800000">
            <a:off x="3419530" y="4495680"/>
            <a:ext cx="654900" cy="160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4" name="Shape 324"/>
          <p:cNvSpPr/>
          <p:nvPr/>
        </p:nvSpPr>
        <p:spPr>
          <a:xfrm>
            <a:off x="3786251" y="122341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소모 시간 표시</a:t>
            </a:r>
          </a:p>
        </p:txBody>
      </p:sp>
      <p:cxnSp>
        <p:nvCxnSpPr>
          <p:cNvPr id="325" name="Shape 325"/>
          <p:cNvCxnSpPr>
            <a:stCxn id="324" idx="1"/>
            <a:endCxn id="316" idx="3"/>
          </p:cNvCxnSpPr>
          <p:nvPr/>
        </p:nvCxnSpPr>
        <p:spPr>
          <a:xfrm flipH="1">
            <a:off x="817451" y="1456676"/>
            <a:ext cx="2968800" cy="55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26" name="Shape 326"/>
          <p:cNvGrpSpPr/>
          <p:nvPr/>
        </p:nvGrpSpPr>
        <p:grpSpPr>
          <a:xfrm>
            <a:off x="1823557" y="3067000"/>
            <a:ext cx="644851" cy="596412"/>
            <a:chOff x="6042050" y="3067000"/>
            <a:chExt cx="644851" cy="596412"/>
          </a:xfrm>
        </p:grpSpPr>
        <p:pic>
          <p:nvPicPr>
            <p:cNvPr id="327" name="Shape 3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Shape 3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Shape 3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Shape 3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1" name="Shape 3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47564" y="3138878"/>
            <a:ext cx="431065" cy="43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3713" y="3134560"/>
            <a:ext cx="431065" cy="43106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1576969" y="3191566"/>
            <a:ext cx="317051" cy="317051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2502975" y="3196769"/>
            <a:ext cx="317051" cy="317051"/>
          </a:xfrm>
          <a:prstGeom prst="ellipse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UI – 행군 부대 터치 시</a:t>
            </a:r>
          </a:p>
        </p:txBody>
      </p:sp>
      <p:cxnSp>
        <p:nvCxnSpPr>
          <p:cNvPr id="336" name="Shape 336"/>
          <p:cNvCxnSpPr>
            <a:stCxn id="319" idx="1"/>
            <a:endCxn id="333" idx="7"/>
          </p:cNvCxnSpPr>
          <p:nvPr/>
        </p:nvCxnSpPr>
        <p:spPr>
          <a:xfrm flipH="1">
            <a:off x="1847460" y="2636433"/>
            <a:ext cx="1716900" cy="601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7" name="Shape 337"/>
          <p:cNvCxnSpPr>
            <a:stCxn id="318" idx="1"/>
            <a:endCxn id="334" idx="6"/>
          </p:cNvCxnSpPr>
          <p:nvPr/>
        </p:nvCxnSpPr>
        <p:spPr>
          <a:xfrm flipH="1">
            <a:off x="2820032" y="3327772"/>
            <a:ext cx="732000" cy="27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344" name="Shape 344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</p:txBody>
      </p:sp>
      <p:sp>
        <p:nvSpPr>
          <p:cNvPr id="346" name="Shape 346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348" name="Shape 348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349" name="Shape 349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354" name="Shape 354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355" name="Shape 355"/>
          <p:cNvCxnSpPr>
            <a:stCxn id="354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" name="Shape 356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357" name="Shape 357"/>
          <p:cNvCxnSpPr>
            <a:stCxn id="356" idx="0"/>
            <a:endCxn id="353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359" name="Shape 359"/>
          <p:cNvCxnSpPr>
            <a:stCxn id="358" idx="0"/>
            <a:endCxn id="351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0" name="Shape 360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361" name="Shape 361"/>
          <p:cNvCxnSpPr>
            <a:stCxn id="360" idx="0"/>
            <a:endCxn id="352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2" name="Shape 362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363" name="Shape 363"/>
          <p:cNvCxnSpPr>
            <a:stCxn id="362" idx="3"/>
            <a:endCxn id="347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4" name="Shape 364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UI – 회군 아이템 사용 화면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Shape 370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371" name="Shape 371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가속</a:t>
            </a:r>
          </a:p>
        </p:txBody>
      </p:sp>
      <p:sp>
        <p:nvSpPr>
          <p:cNvPr id="373" name="Shape 373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376" name="Shape 376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381" name="Shape 381"/>
          <p:cNvSpPr txBox="1"/>
          <p:nvPr>
            <p:ph idx="1" type="body"/>
          </p:nvPr>
        </p:nvSpPr>
        <p:spPr>
          <a:xfrm>
            <a:off x="272705" y="12331"/>
            <a:ext cx="6723599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UI – 행군 속도 가속 아이템 사용 화면</a:t>
            </a:r>
          </a:p>
        </p:txBody>
      </p:sp>
      <p:sp>
        <p:nvSpPr>
          <p:cNvPr id="382" name="Shape 382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383" name="Shape 383"/>
          <p:cNvCxnSpPr>
            <a:stCxn id="382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4" name="Shape 384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385" name="Shape 385"/>
          <p:cNvCxnSpPr>
            <a:stCxn id="384" idx="0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6" name="Shape 386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sp>
        <p:nvSpPr>
          <p:cNvPr id="387" name="Shape 387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388" name="Shape 388"/>
          <p:cNvCxnSpPr>
            <a:stCxn id="387" idx="0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89" name="Shape 389"/>
          <p:cNvCxnSpPr/>
          <p:nvPr/>
        </p:nvCxnSpPr>
        <p:spPr>
          <a:xfrm flipH="1" rot="10800000">
            <a:off x="4839451" y="1767111"/>
            <a:ext cx="6369" cy="33518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리포트 – 회수 메일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522556" cy="6263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393588" y="1490170"/>
            <a:ext cx="3280790" cy="1881679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393589" y="1478312"/>
            <a:ext cx="906704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25000"/>
              <a:buFont typeface="Arial"/>
              <a:buNone/>
            </a:pPr>
            <a:r>
              <a:rPr b="1" lang="en-US" sz="9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회수 성공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511076" y="1471120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1" lang="en-US" sz="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X 1100 : Y 1100</a:t>
            </a:r>
          </a:p>
        </p:txBody>
      </p:sp>
      <p:sp>
        <p:nvSpPr>
          <p:cNvPr id="399" name="Shape 399"/>
          <p:cNvSpPr/>
          <p:nvPr/>
        </p:nvSpPr>
        <p:spPr>
          <a:xfrm>
            <a:off x="2705100" y="1540591"/>
            <a:ext cx="920749" cy="16266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2232177" y="1471120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2016.09.12 04:51</a:t>
            </a:r>
          </a:p>
        </p:txBody>
      </p:sp>
      <p:cxnSp>
        <p:nvCxnSpPr>
          <p:cNvPr id="401" name="Shape 401"/>
          <p:cNvCxnSpPr/>
          <p:nvPr/>
        </p:nvCxnSpPr>
        <p:spPr>
          <a:xfrm>
            <a:off x="482600" y="1777391"/>
            <a:ext cx="31305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2" name="Shape 402"/>
          <p:cNvSpPr/>
          <p:nvPr/>
        </p:nvSpPr>
        <p:spPr>
          <a:xfrm>
            <a:off x="482600" y="1846863"/>
            <a:ext cx="368298" cy="362937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854228" y="1765533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보물상자 Lv.1</a:t>
            </a:r>
          </a:p>
        </p:txBody>
      </p:sp>
      <p:sp>
        <p:nvSpPr>
          <p:cNvPr id="404" name="Shape 404"/>
          <p:cNvSpPr/>
          <p:nvPr/>
        </p:nvSpPr>
        <p:spPr>
          <a:xfrm>
            <a:off x="482600" y="2258821"/>
            <a:ext cx="3130549" cy="1036828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731" y="2299858"/>
            <a:ext cx="387287" cy="38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333" y="2328643"/>
            <a:ext cx="342081" cy="34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731" y="2809906"/>
            <a:ext cx="387287" cy="38728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889415" y="2225055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89413" y="2377455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+999,999,999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86211" y="2736225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886209" y="2888625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+999,999,999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918" y="2828308"/>
            <a:ext cx="350289" cy="35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4951" y="2293518"/>
            <a:ext cx="387287" cy="38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4951" y="2809906"/>
            <a:ext cx="387287" cy="38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45447" y="2299342"/>
            <a:ext cx="366295" cy="36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59952" y="2837083"/>
            <a:ext cx="332739" cy="33273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2262792" y="2225825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경험치 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2262791" y="2378225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+999,999,999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2269966" y="2746485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2269966" y="2898885"/>
            <a:ext cx="1442200" cy="3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+999,999,999</a:t>
            </a:r>
          </a:p>
        </p:txBody>
      </p:sp>
      <p:sp>
        <p:nvSpPr>
          <p:cNvPr id="421" name="Shape 421"/>
          <p:cNvSpPr/>
          <p:nvPr/>
        </p:nvSpPr>
        <p:spPr>
          <a:xfrm>
            <a:off x="3916146" y="994461"/>
            <a:ext cx="633475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보상품이 4종류 이상이 될 때에는 스크롤을 통해 다른 보상품을 확인할 수 있어야 합니다.</a:t>
            </a:r>
          </a:p>
        </p:txBody>
      </p:sp>
      <p:sp>
        <p:nvSpPr>
          <p:cNvPr id="422" name="Shape 422"/>
          <p:cNvSpPr/>
          <p:nvPr/>
        </p:nvSpPr>
        <p:spPr>
          <a:xfrm>
            <a:off x="3154696" y="2267991"/>
            <a:ext cx="386749" cy="970523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3916146" y="2966390"/>
            <a:ext cx="16664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보물상자 아이콘 표시</a:t>
            </a:r>
          </a:p>
        </p:txBody>
      </p:sp>
      <p:cxnSp>
        <p:nvCxnSpPr>
          <p:cNvPr id="424" name="Shape 424"/>
          <p:cNvCxnSpPr>
            <a:stCxn id="423" idx="1"/>
            <a:endCxn id="402" idx="3"/>
          </p:cNvCxnSpPr>
          <p:nvPr/>
        </p:nvCxnSpPr>
        <p:spPr>
          <a:xfrm rot="10800000">
            <a:off x="851046" y="2028189"/>
            <a:ext cx="3065100" cy="107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2016.03.17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V1.1 - 2016.07.20 고도화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2016.08.04 내용 수정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2016.08.31 내용 및 UI 수정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2016.09.12 보상관련 내용 수정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V1.5 – 2016.09.19 보물상자 생성 확률 적용에 대한 순서 추가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V1.6 – 2016.09.20 회수 행군 상세 정보 추가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V1.7 – 2016.09.26 보물상자 생성 방법 내용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V1.8 – 2016.09.30 보물상자 회수 실패 메일 내용 삭제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689452" y="7683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{FD152710-8CA6-4BEF-83E8-C6FA2CC8B5A6}</a:tableStyleId>
              </a:tblPr>
              <a:tblGrid>
                <a:gridCol w="1382625"/>
                <a:gridCol w="9412450"/>
              </a:tblGrid>
              <a:tr h="33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단 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정의 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3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보물 상자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필드 위에 생성되는 오브젝트입니다.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특별한 조건에 의해 생성되며 획득한 유저는 큰 보상을 받습니다.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회수 메일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필드 보물상자를 목적으로 하는 행군이 보물상자 오브젝트 타일에 도착했을 때, 보물상자가 존재할 경우 회수 성공 메일.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실패할 경우 아무 알림 없음 ( 행군 공통 내용 )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라이프 타임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보물 상자가 생성되었을 때, 필드 위에 머무르는 시간입니다.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라이프 타임이 모두 소모되면 삭제 되며, 보물 상자를 향해 부대가 행군 중이라면 라이프 타임은 소모되지 않습니다.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41827" y="550416"/>
            <a:ext cx="11550174" cy="156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상자는 필드의 자원지, 몬스터 오브젝트가 삭제된 위치에 일정 확률로 생성되는 오브젝트입니다.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생성된 보물 상자는 라이프 타임을 갖습니다.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레벨의 보물 상자가 존재하며 보물 상자가 생성될 때, 레벨이 결정됩니다. 각 레벨에 따라 다른 보상품을 구성하고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기능을 통해 보물 상자의 보상품이 첨부된 회수 메일을 전투/채집 메일로 받을 수 있습니다.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41000" y="2118950"/>
            <a:ext cx="11551000" cy="17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행군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상자를 향해 부대 하나가 행군을 시작하는 기능입니다. 이 행군을 “회수 행군”이라고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운용 가능한 부대 수가 없을 경우, 이 기능을 사용할 수 없으며 회수 행군은 스테미너를 소모합니다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행군은 정찰 행군과 같은 속도를 가졌으며 병력을 포함하고 있지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상자가 위치한 타일에 도착했을 때, 회수 메일을 전투/채집 메일로 받습니다.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41825" y="609139"/>
            <a:ext cx="11550174" cy="347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상자의 생성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상자는 필드의 자원지, 몬스터 오브젝트가 유저 액션을 통해 삭제될 때, 일정 확률로 삭제된 해당 오브젝트 위치에 1개가 생성됩니다.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 확률이 적용되어 보물 상자가 필드 위에 생성될 때, 보물 상자의 레벨이 확률에 의해 결정됩니다.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자원지( Farm, LumberCamp, Quarry, IronMine )을 유저가 점령한 뒤, 모든 자원이 채집되어 삭제되는 것을 기준으로합니다.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유저가 토벌에 성공하여 몬스터 오브젝트가 삭제되는 것을 기준으로 합니다.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포함되지 않습니다. 소형, 대형 몬스터에 대해서만 적용됩니다.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생성 확률과 레벨별 생성 확률은 데이터 테이블에 명시된 정보를 기준으로 합니다.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생성된 보물 상자는 라이프 타임을 갖게 되며 유저 액션을 통해 회수 기능을 사용할 수 있습니다.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상자는 필드 위에 동시에 n개까지 존재할 수 있습니다. ( 개수를 GameConst 에 정의된 내용을 기준으로 합니다. )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상자의 삭제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상자는 유저의 회수 기능을 통해 출발한 행군 부대가 해당 보물 상자 좌표에 도착하면 삭제됩니다.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상자의 라이프 타임이 끝나면 삭제됩니다.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41825" y="3944580"/>
            <a:ext cx="11112208" cy="1031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레벨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레벨은 5개의 레벨로 나뉘어져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레벨마다 구성하고 있는 보상품이 다릅니다. ( 레벨별 보상은 FixReward 테이블에 정의합니다. 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649389" y="4976426"/>
            <a:ext cx="11112208" cy="1208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보상품 종류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보상품은 인벤토리에 추가되는 보상으로만 구성합니다. ( FixReward 로 구성될 예정입니다. 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 추가되는 보상 : 자원 상자, 크라운 상자, 가속 아이템, 영주 경험치.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1825" y="609139"/>
            <a:ext cx="11550174" cy="210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상자의 생성 방법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상자는 서버내 보물 상자 생성률과 시간을 백분률한 값을 비교하여 생성합니다.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생성률은 일일 최대 생성 개수와 현재 생성된 보물 상자 개수를 사용한 값을 기준으로 백분률을 진행합니다.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현재 생성된 상자 개수 / 일일 최대 생성 개수 * 100 ) &lt;- 이것을 보물상자 백분률이라고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 백분률은 일 기준 시간인 24시간을 초 단위로 환산한 값과 현재 시간을 초 단위로 환산한 값을 기준으로 백분률을 진행합니다.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현재 시간의 초 단위 / 하루 기준 시간의 초 단위 * 100 ) &lt;- 이것을 시간 백분률이라고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보물상자 백분률이 시간 백분률보다 낮을 때에만 보물상자가 생성됩니다.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41825" y="594800"/>
            <a:ext cx="11550175" cy="62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행군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좌표를 향해 스테미너를 소모하여 행군 부대 하나가 출발하는 것을 회수 행군이라고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팝업에 존재하는 회수 버튼을 통해 사용되는 기능이며 스테미너를 소모합니다.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행군 부대는 정찰 행군과 같은 속도를 갖게 되며 병력을 포함하지 않는 행군입니다.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운용 가능한 부대 수 하나를 차지하며, 운용 가능한 부대가 없을 때에는 사용할 수 없습니다.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좌표에 도착하면 즉시 회군을 시작합니다.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유저가 하나의 보물 상자를 향해 회수 기능을 사용할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명의 유저가 하나의 보물 상자를 향해 회수를 여러 번 사용할 수 없지만 다수의 보물 상자를 향해 회수 기능을 사용할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상자를 향해 부대가 행군하는 도중 보물 상자가 사라지거나 다른 오브젝트로 변경된 경우, 회군하지 않고 행군을 유지합니다.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중, 사용 가능한 유저 액션 버튼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보물상자를 향해 행군 중일 때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행군 가속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행군 소환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행군 중, 유저 액션에 의해 강제로 행군이 취소되어 타운으로 복귀 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타운을 향해 회군 중일 때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행군 가속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회군 중, 유저 액션에 의해 강제로 유저의 타운으로 복귀될 수 있습니다.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기획서 ( 행군 1.4 )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오브젝트 행군 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https://docs.google.com/presentation/d/14_rWqqUyPNUFxJwxX3njHOgIgKG58jQLZgWFT4zhotU/edit#slide=id.p37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4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41825" y="3489108"/>
            <a:ext cx="11112208" cy="15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예외사항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몬스터와 자원지 오브젝트의 생성 최대 제한 개수와는 별개의 최대 제한 개수를 갖고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상자가 이미 최대 제한 개수만큼 생성이 되어있는 경우, 보물 상자를 생성하지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상자가 생성되어야 하는 위치에 다른 필드 오브젝트가 생긴 경우 보물 상자를 생성하지 않습니다.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41825" y="2003676"/>
            <a:ext cx="11112208" cy="15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상자가 표시하는 정보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팝업에서 해당 보물 상자의 라이프 타임을 표시합니다.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다수의 유저가 보물 상자를 향해 행군을 진행 중이어도 라이프 타임은 연장되지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상자에서 획득할 수 있는 아이템을 표시합니다. ( 모든 레벨의 보물 상자 팝업에 공통된 정보가 표시됩니다. 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버튼을 통해 도움말 팝업을 호출하여 보물 상자에 대한 도움말을 확인할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641824" y="699074"/>
            <a:ext cx="115501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회수 메일은 보물 상자 회수를 통해 출발한 행군 부대가 해당 보물 상자 좌표에 도착했을 때, 보물 상자 오브젝트가 존재하는 경우 보내집니다.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 오브젝트가 삭제되고 해당 유저에게 전투/채집 메일타입으로 보상품을 표시한 결과 메일을 보냅니다.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상자의 보상품은 보물 상자의 회수를 성공하는 즉시 유저에게 지급합니다.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41825" y="594800"/>
            <a:ext cx="5054298" cy="34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보물상자 속성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920745" y="10236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{0D809349-8974-46C5-98A6-C64DF3A64C3F}</a:tableStyleId>
              </a:tblPr>
              <a:tblGrid>
                <a:gridCol w="1788350"/>
                <a:gridCol w="675400"/>
                <a:gridCol w="748325"/>
                <a:gridCol w="748325"/>
                <a:gridCol w="608800"/>
                <a:gridCol w="1284200"/>
                <a:gridCol w="1284200"/>
                <a:gridCol w="1522000"/>
                <a:gridCol w="10178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TreasureBoxType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FO_Food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FO_Wood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FO_Stone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FO_Iron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FO_SmallMonster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FO_LargeMonster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long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FixRewardIDX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보물상자 타입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농장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벌목장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채석장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철광산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소형 몬스터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대형 몬스터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보물상자 라이프타임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보상품 목록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TBT_Diamond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7200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1111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TBT_Platinum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7200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1112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TBT_Gold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7200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1113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TBT_Silver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7200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1114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TBT_Bronze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7200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1115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43" name="Shape 143"/>
          <p:cNvSpPr txBox="1"/>
          <p:nvPr/>
        </p:nvSpPr>
        <p:spPr>
          <a:xfrm>
            <a:off x="641827" y="2748333"/>
            <a:ext cx="2951605" cy="1043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GameConst 에서 참고하는 정보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보물상자의 생성확률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보물상자의 최대생성개수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49389" y="3781346"/>
            <a:ext cx="4443979" cy="1043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보물상자 회수 메일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메일별 규격정보 참고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725907" y="2737856"/>
            <a:ext cx="7466091" cy="224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보물상자 생성 확률 적용에 대한 순서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오브젝트가 유저 액션에 의해 삭제 되었을 때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시간 비율보다 보물상자 생성 비율이 낮을 때, 생성됩니다.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GameConst 의 보물상자 생성확률 계산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테이블의 보물상자 등급별 생성확률 계산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보물상자 생성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시간 비율보다 보물상자 생성 비율이 높으면 생성하지 않습니다.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