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EFFECA65-247A-4A36-B851-FA6778BC6D0F}">
  <a:tblStyle styleId="{EFFECA65-247A-4A36-B851-FA6778BC6D0F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9EFF7"/>
          </a:solidFill>
        </a:fill>
      </a:tcStyle>
    </a:wholeTbl>
    <a:band1H>
      <a:tcStyle>
        <a:fill>
          <a:solidFill>
            <a:srgbClr val="D0DEEF"/>
          </a:solidFill>
        </a:fill>
      </a:tcStyle>
    </a:band1H>
    <a:band1V>
      <a:tcStyle>
        <a:fill>
          <a:solidFill>
            <a:srgbClr val="D0DEEF"/>
          </a:solidFill>
        </a:fill>
      </a:tcStyle>
    </a:band1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가속 아이템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2016.06.27.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Peter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636104" y="365760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1085088" y="880955"/>
            <a:ext cx="8422498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가속 아이템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사용시 현재 진행 중인 작업의 남은 시간을 정해진 수치만큼 감소시키는 아이템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가속 아이템 사용 가능한 작업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업그레이드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철거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훈련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치료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연구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가속 아이템의 종류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일반 가속 : 모든 종류의 작업에 사용 가능한 아이템 (철거에는 일반 가속 아이템만 사용 가능)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건설 가속 : 업그레이드 중인 건물의 남은 업그레이드 시간 단축에 사용 가능한 아이템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훈련 가속 : 훈련 중인 병영의 남은 훈련 시간 단축에 사용 가능한 아이템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치료 가속 : 치료 중인 병원의 남은 치료 시간 단축에 사용 가능한 아이템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연구 가속 : 연구 중인 아카데미의 남은 연구 시간 단축에 사용 가능한 아이템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가속 아이템의 단위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5분 – 일반 아이템 (흰색 배경)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30분 – 매직 아이템 (초록색 배경)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1시간 – 레어 아이템 (파란색 배경)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2시간 – 유니크 아이템 (보라색 배경)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8시간 – 고대 아이템 (주황색 배경)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24시간 – 전설 아이템 (황금색 배경)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636104" y="365760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1085088" y="642054"/>
            <a:ext cx="7364516" cy="65094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가속 아이템 분류별 종류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일반 가속 : 모든 종류의 작업에 사용 가능한 아이템 (철거에는 일반 가속 아이템만 사용 가능)</a:t>
            </a:r>
          </a:p>
          <a:p>
            <a:pPr indent="-171450" lvl="2" marL="10858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IT_Acc5m  : 5분 단축</a:t>
            </a:r>
          </a:p>
          <a:p>
            <a:pPr indent="-171450" lvl="2" marL="10858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IT_Acc30m : 30분 단축</a:t>
            </a:r>
          </a:p>
          <a:p>
            <a:pPr indent="-171450" lvl="2" marL="10858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IT_Acc1h : 1시간 단축</a:t>
            </a:r>
          </a:p>
          <a:p>
            <a:pPr indent="-171450" lvl="2" marL="10858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IT_Acc2h : 2시간 단축</a:t>
            </a:r>
          </a:p>
          <a:p>
            <a:pPr indent="-171450" lvl="2" marL="10858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IT_Acc8h : 8시간 단축</a:t>
            </a:r>
          </a:p>
          <a:p>
            <a:pPr indent="-171450" lvl="2" marL="10858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IT_Acc24h : 24시간 단축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건설 가속 : 업그레이드 중인 건물의 남은 업그레이드 시간 단축에 사용 가능한 아이템</a:t>
            </a:r>
          </a:p>
          <a:p>
            <a:pPr indent="-171450" lvl="2" marL="10858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IT_BuildAcc5m : 5분 단축</a:t>
            </a:r>
          </a:p>
          <a:p>
            <a:pPr indent="-171450" lvl="2" marL="10858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IT_BuildAcc30m : 30분 단축</a:t>
            </a:r>
          </a:p>
          <a:p>
            <a:pPr indent="-171450" lvl="2" marL="10858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IT_BuildAcc1h : 1시간 단축</a:t>
            </a:r>
          </a:p>
          <a:p>
            <a:pPr indent="-171450" lvl="2" marL="10858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IT_BuildAcc2h : 2시간 단축</a:t>
            </a:r>
          </a:p>
          <a:p>
            <a:pPr indent="-171450" lvl="2" marL="10858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IT_BuildAcc8h : 8시간 단축</a:t>
            </a:r>
          </a:p>
          <a:p>
            <a:pPr indent="-171450" lvl="2" marL="10858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IT_BuildAcc24h : 24시간 단축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훈련 가속 : 훈련 중인 병영의 남은 훈련 시간 단축에 사용 가능한 아이템</a:t>
            </a:r>
          </a:p>
          <a:p>
            <a:pPr indent="-171450" lvl="2" marL="10858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IT_TrainAcc5m : 5분 단축</a:t>
            </a:r>
          </a:p>
          <a:p>
            <a:pPr indent="-171450" lvl="2" marL="10858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IT_TrainAcc30m : 30분 단축</a:t>
            </a:r>
          </a:p>
          <a:p>
            <a:pPr indent="-171450" lvl="2" marL="10858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IT_TrainAcc1h : 1시간 단축</a:t>
            </a:r>
          </a:p>
          <a:p>
            <a:pPr indent="-171450" lvl="2" marL="10858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IT_TrainAcc2h : 2시간 단축</a:t>
            </a:r>
          </a:p>
          <a:p>
            <a:pPr indent="-171450" lvl="2" marL="10858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IT_TrainAcc8h : 8시간 단축</a:t>
            </a:r>
          </a:p>
          <a:p>
            <a:pPr indent="-171450" lvl="2" marL="10858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IT_TrainAcc24h : 24시간 단축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치료 가속 : 치료 중인 병원의 남은 치료 시간 단축에 사용 가능한 아이템</a:t>
            </a:r>
          </a:p>
          <a:p>
            <a:pPr indent="-171450" lvl="2" marL="10858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IT_CureAcc5m : 5분 단축</a:t>
            </a:r>
          </a:p>
          <a:p>
            <a:pPr indent="-171450" lvl="2" marL="10858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IT_CureAcc30m : 30분 단축</a:t>
            </a:r>
          </a:p>
          <a:p>
            <a:pPr indent="-171450" lvl="2" marL="10858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IT_CureAcc1h : 1시간 단축</a:t>
            </a:r>
          </a:p>
          <a:p>
            <a:pPr indent="-171450" lvl="2" marL="10858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IT_CureAcc2h : 2시간 단축</a:t>
            </a:r>
          </a:p>
          <a:p>
            <a:pPr indent="-171450" lvl="2" marL="10858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IT_CureAcc8h : 8시간 단축</a:t>
            </a:r>
          </a:p>
          <a:p>
            <a:pPr indent="-171450" lvl="2" marL="10858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IT_CureAcc24h : 24시간 단축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연구 가속 : 연구 중인 아카데미의 남은 연구 시간 단축에 사용 가능한 아이템</a:t>
            </a:r>
          </a:p>
          <a:p>
            <a:pPr indent="-171450" lvl="2" marL="10858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IT_TechAcc5m : 5분 단축</a:t>
            </a:r>
          </a:p>
          <a:p>
            <a:pPr indent="-171450" lvl="2" marL="10858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IT_TechAcc30m : 30분 단축</a:t>
            </a:r>
          </a:p>
          <a:p>
            <a:pPr indent="-171450" lvl="2" marL="10858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IT_TechAcc1h : 1시간 단축</a:t>
            </a:r>
          </a:p>
          <a:p>
            <a:pPr indent="-171450" lvl="2" marL="10858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IT_TechAcc2h : 2시간 단축</a:t>
            </a:r>
          </a:p>
          <a:p>
            <a:pPr indent="-171450" lvl="2" marL="10858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IT_TechAcc8h : 8시간 단축</a:t>
            </a:r>
          </a:p>
          <a:p>
            <a:pPr indent="-171450" lvl="2" marL="10858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IT_TechAcc24h : 24시간 단축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/>
        </p:nvSpPr>
        <p:spPr>
          <a:xfrm>
            <a:off x="636104" y="365760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721581" y="1081378"/>
            <a:ext cx="11280652" cy="5478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가속 아이템은 한번에 복수로 사용 가능하다.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복수로 사용시 (사용한 수 x 아이템 1개의 단축 시간) 만큼의 시간이 한번에 단축된다.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한 번에 사용 가능한 가속 아이템의 최대값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남은 작업 시간 = y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VIP 레벨의 무료 가속 시간 = b (업그레이드에만 해당)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1개의 단축 시간 = a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사용 개수 = x</a:t>
            </a:r>
          </a:p>
          <a:p>
            <a:pPr indent="0" lvl="2" marL="914400" marR="0" rtl="0" algn="l">
              <a:spcBef>
                <a:spcPts val="0"/>
              </a:spcBef>
              <a:buSzPct val="25000"/>
              <a:buNone/>
            </a:pPr>
            <a:r>
              <a:rPr b="0" i="0" lang="ko-KR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* x ≥ y – b 가 되는 x의 최소값이 한 번에 사용할 수 있는 가속 아이템의 최대치이다.</a:t>
            </a:r>
          </a:p>
          <a:p>
            <a:pPr indent="0" lvl="2" marL="914400" marR="0" rtl="0" algn="l">
              <a:spcBef>
                <a:spcPts val="0"/>
              </a:spcBef>
              <a:buSzPct val="25000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건물의 남은 업그레이드 시간이 11분이고 무료 가속 시간이 5분일 때, ‘건설가속 5분‘ 아이템은 2개까지만 사용 가능하다.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단, 시간의 단위가 1시간 이상인 아이템의 경우 다음의 방식을 따른다.</a:t>
            </a:r>
          </a:p>
          <a:p>
            <a:pPr indent="-285750" lvl="1" marL="742950" marR="0" rtl="0" algn="l">
              <a:spcBef>
                <a:spcPts val="0"/>
              </a:spcBef>
              <a:buClr>
                <a:srgbClr val="FF0000"/>
              </a:buClr>
              <a:buSzPct val="100000"/>
              <a:buFont typeface="Arial"/>
              <a:buChar char="✓"/>
            </a:pPr>
            <a:r>
              <a:rPr b="0" i="0" lang="ko-KR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* x ≤ y – b 가 되는 x의 최대값이 한 번에 사용할 수 있는 가속 아이템의 최대치이다. (단 x는 최소 1이어야 한다.)</a:t>
            </a:r>
          </a:p>
          <a:p>
            <a:pPr indent="0" lvl="2" marL="914400" marR="0" rtl="0" algn="l">
              <a:spcBef>
                <a:spcPts val="0"/>
              </a:spcBef>
              <a:buSzPct val="25000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남은 시간이 5시간일 때, ‘2시간 가속’의 사용 가능한 최대치는 2이다.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디폴트로 설정되어 있는 수량 : x의 값 (한 번에 사용할 수 있는 최대 개수)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사용으로 감소되는 시간이 남은 작업 시간을 초과할 경우, ‘남은 시간보다 많은 시간을 가속합니다. 계속하시겠습니까?’</a:t>
            </a:r>
            <a:b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라는 내용의 팝업을 출력한다.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남은 시간이 59분일 때 ‘1시간 가속’ 아이템을 사용하면 팝업을 출력한다.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아이템 사용으로 감소되는 시간이 (남은 작업 시간 – 현재 VIP 레벨의 무료 가속 시간)을 초과할 경우에는 팝업을 출력하지 않는다.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남은 시간이 6분이고 무료 가속 시간이 5분일 때, 5분 가속을 1개 사용해도 팝업을 출력하지 않는다.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아이템은 사용 즉시 사용한 수량만큼 감소한다.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" name="Shape 108"/>
          <p:cNvGraphicFramePr/>
          <p:nvPr/>
        </p:nvGraphicFramePr>
        <p:xfrm>
          <a:off x="1876191" y="39778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{EFFECA65-247A-4A36-B851-FA6778BC6D0F}</a:tableStyleId>
              </a:tblPr>
              <a:tblGrid>
                <a:gridCol w="915375"/>
                <a:gridCol w="1080175"/>
                <a:gridCol w="1098700"/>
                <a:gridCol w="1098700"/>
                <a:gridCol w="1098700"/>
                <a:gridCol w="1098700"/>
              </a:tblGrid>
              <a:tr h="40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9450" marB="49450" marR="98875" marL="988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300" u="none" cap="none" strike="noStrike"/>
                        <a:t>업그레이드</a:t>
                      </a:r>
                    </a:p>
                  </a:txBody>
                  <a:tcPr marT="49450" marB="49450" marR="98875" marL="988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300" u="none" cap="none" strike="noStrike"/>
                        <a:t>철거</a:t>
                      </a:r>
                    </a:p>
                  </a:txBody>
                  <a:tcPr marT="49450" marB="49450" marR="98875" marL="988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300" u="none" cap="none" strike="noStrike"/>
                        <a:t>훈련</a:t>
                      </a:r>
                    </a:p>
                  </a:txBody>
                  <a:tcPr marT="49450" marB="49450" marR="98875" marL="988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300" u="none" cap="none" strike="noStrike"/>
                        <a:t>치료</a:t>
                      </a:r>
                    </a:p>
                  </a:txBody>
                  <a:tcPr marT="49450" marB="49450" marR="98875" marL="988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300" u="none" cap="none" strike="noStrike"/>
                        <a:t>연구</a:t>
                      </a:r>
                    </a:p>
                  </a:txBody>
                  <a:tcPr marT="49450" marB="49450" marR="98875" marL="98875" anchor="ctr"/>
                </a:tc>
              </a:tr>
              <a:tr h="40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300" u="none" cap="none" strike="noStrike"/>
                        <a:t>일반가속</a:t>
                      </a:r>
                    </a:p>
                  </a:txBody>
                  <a:tcPr marT="49450" marB="49450" marR="98875" marL="988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300" u="none" cap="none" strike="noStrike"/>
                        <a:t>○</a:t>
                      </a:r>
                    </a:p>
                  </a:txBody>
                  <a:tcPr marT="49450" marB="49450" marR="98875" marL="988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300" u="none" cap="none" strike="noStrike"/>
                        <a:t>○</a:t>
                      </a:r>
                    </a:p>
                  </a:txBody>
                  <a:tcPr marT="49450" marB="49450" marR="98875" marL="988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300" u="none" cap="none" strike="noStrike"/>
                        <a:t>○</a:t>
                      </a:r>
                    </a:p>
                  </a:txBody>
                  <a:tcPr marT="49450" marB="49450" marR="98875" marL="988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300" u="none" cap="none" strike="noStrike"/>
                        <a:t>○</a:t>
                      </a:r>
                    </a:p>
                  </a:txBody>
                  <a:tcPr marT="49450" marB="49450" marR="98875" marL="988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300" u="none" cap="none" strike="noStrike"/>
                        <a:t>○</a:t>
                      </a:r>
                    </a:p>
                  </a:txBody>
                  <a:tcPr marT="49450" marB="49450" marR="98875" marL="98875" anchor="ctr"/>
                </a:tc>
              </a:tr>
              <a:tr h="40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300" u="none" cap="none" strike="noStrike"/>
                        <a:t>건설가속</a:t>
                      </a:r>
                    </a:p>
                  </a:txBody>
                  <a:tcPr marT="49450" marB="49450" marR="98875" marL="988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300" u="none" cap="none" strike="noStrike"/>
                        <a:t>○</a:t>
                      </a:r>
                    </a:p>
                  </a:txBody>
                  <a:tcPr marT="49450" marB="49450" marR="98875" marL="988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300" u="none" cap="none" strike="noStrike"/>
                        <a:t>Ⅹ</a:t>
                      </a:r>
                    </a:p>
                  </a:txBody>
                  <a:tcPr marT="49450" marB="49450" marR="98875" marL="988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300" u="none" cap="none" strike="noStrike"/>
                        <a:t>Ⅹ</a:t>
                      </a:r>
                    </a:p>
                  </a:txBody>
                  <a:tcPr marT="49450" marB="49450" marR="98875" marL="988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300" u="none" cap="none" strike="noStrike"/>
                        <a:t>Ⅹ</a:t>
                      </a:r>
                    </a:p>
                  </a:txBody>
                  <a:tcPr marT="49450" marB="49450" marR="98875" marL="988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300" u="none" cap="none" strike="noStrike"/>
                        <a:t>Ⅹ</a:t>
                      </a:r>
                    </a:p>
                  </a:txBody>
                  <a:tcPr marT="49450" marB="49450" marR="98875" marL="98875" anchor="ctr"/>
                </a:tc>
              </a:tr>
              <a:tr h="40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300" u="none" cap="none" strike="noStrike"/>
                        <a:t>훈련가속</a:t>
                      </a:r>
                    </a:p>
                  </a:txBody>
                  <a:tcPr marT="49450" marB="49450" marR="98875" marL="988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300" u="none" cap="none" strike="noStrike"/>
                        <a:t>Ⅹ</a:t>
                      </a:r>
                    </a:p>
                  </a:txBody>
                  <a:tcPr marT="49450" marB="49450" marR="98875" marL="988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300" u="none" cap="none" strike="noStrike"/>
                        <a:t>Ⅹ</a:t>
                      </a:r>
                    </a:p>
                  </a:txBody>
                  <a:tcPr marT="49450" marB="49450" marR="98875" marL="988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300" u="none" cap="none" strike="noStrike"/>
                        <a:t>○</a:t>
                      </a:r>
                    </a:p>
                  </a:txBody>
                  <a:tcPr marT="49450" marB="49450" marR="98875" marL="988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300" u="none" cap="none" strike="noStrike"/>
                        <a:t>Ⅹ</a:t>
                      </a:r>
                    </a:p>
                  </a:txBody>
                  <a:tcPr marT="49450" marB="49450" marR="98875" marL="988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300" u="none" cap="none" strike="noStrike"/>
                        <a:t>Ⅹ</a:t>
                      </a:r>
                    </a:p>
                  </a:txBody>
                  <a:tcPr marT="49450" marB="49450" marR="98875" marL="98875" anchor="ctr"/>
                </a:tc>
              </a:tr>
              <a:tr h="40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300" u="none" cap="none" strike="noStrike"/>
                        <a:t>치료가속</a:t>
                      </a:r>
                    </a:p>
                  </a:txBody>
                  <a:tcPr marT="49450" marB="49450" marR="98875" marL="988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300" u="none" cap="none" strike="noStrike"/>
                        <a:t>Ⅹ</a:t>
                      </a:r>
                    </a:p>
                  </a:txBody>
                  <a:tcPr marT="49450" marB="49450" marR="98875" marL="988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300" u="none" cap="none" strike="noStrike"/>
                        <a:t>Ⅹ</a:t>
                      </a:r>
                    </a:p>
                  </a:txBody>
                  <a:tcPr marT="49450" marB="49450" marR="98875" marL="988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300" u="none" cap="none" strike="noStrike"/>
                        <a:t>Ⅹ</a:t>
                      </a:r>
                    </a:p>
                  </a:txBody>
                  <a:tcPr marT="49450" marB="49450" marR="98875" marL="988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300" u="none" cap="none" strike="noStrike"/>
                        <a:t>○</a:t>
                      </a:r>
                    </a:p>
                  </a:txBody>
                  <a:tcPr marT="49450" marB="49450" marR="98875" marL="988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300" u="none" cap="none" strike="noStrike"/>
                        <a:t>Ⅹ</a:t>
                      </a:r>
                    </a:p>
                  </a:txBody>
                  <a:tcPr marT="49450" marB="49450" marR="98875" marL="98875" anchor="ctr"/>
                </a:tc>
              </a:tr>
              <a:tr h="40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300" u="none" cap="none" strike="noStrike"/>
                        <a:t>연구가속</a:t>
                      </a:r>
                    </a:p>
                  </a:txBody>
                  <a:tcPr marT="49450" marB="49450" marR="98875" marL="988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300" u="none" cap="none" strike="noStrike"/>
                        <a:t>Ⅹ</a:t>
                      </a:r>
                    </a:p>
                  </a:txBody>
                  <a:tcPr marT="49450" marB="49450" marR="98875" marL="988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300" u="none" cap="none" strike="noStrike"/>
                        <a:t>Ⅹ</a:t>
                      </a:r>
                    </a:p>
                  </a:txBody>
                  <a:tcPr marT="49450" marB="49450" marR="98875" marL="988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300" u="none" cap="none" strike="noStrike"/>
                        <a:t>Ⅹ</a:t>
                      </a:r>
                    </a:p>
                  </a:txBody>
                  <a:tcPr marT="49450" marB="49450" marR="98875" marL="988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300" u="none" cap="none" strike="noStrike"/>
                        <a:t>Ⅹ</a:t>
                      </a:r>
                    </a:p>
                  </a:txBody>
                  <a:tcPr marT="49450" marB="49450" marR="98875" marL="988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300" u="none" cap="none" strike="noStrike"/>
                        <a:t>○</a:t>
                      </a:r>
                    </a:p>
                  </a:txBody>
                  <a:tcPr marT="49450" marB="49450" marR="98875" marL="98875" anchor="ctr"/>
                </a:tc>
              </a:tr>
            </a:tbl>
          </a:graphicData>
        </a:graphic>
      </p:graphicFrame>
      <p:sp>
        <p:nvSpPr>
          <p:cNvPr id="109" name="Shape 109"/>
          <p:cNvSpPr txBox="1"/>
          <p:nvPr/>
        </p:nvSpPr>
        <p:spPr>
          <a:xfrm>
            <a:off x="636104" y="365760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721581" y="3458989"/>
            <a:ext cx="269817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작업 별 사용 가능한 아이템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721581" y="1081378"/>
            <a:ext cx="10717562" cy="2354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예외 사항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가속 UI 진입 후 (디폴트 수량이 정해진 후) 가속 아이템을 사용하기 전에 연맹 지원에 의해 또는 시간의 흐름에 의해, </a:t>
            </a:r>
            <a:b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VIP 효과가 꺼짐으로 인해 아이템을 사용할 수 있는 최대치에 변동이 생겼을 경우 실시간으로 갱신해주지는 않는다.</a:t>
            </a:r>
            <a:b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다만 사용할 경우 필요한 만큼만 사용된다.</a:t>
            </a:r>
            <a:b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남은 시간이 40분인 작업의 가속UI로 진입(‘5분가속’ 기준 디폴트값 : 8개) 후 연맹지원에 의해 6분이 감소했을 경우(남은 시간 34분) 디폴트 값은 실시간으로 갱신되지 않지만 실제 사용시 7개만 사용된다.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Noto Sans Symbols"/>
              <a:buChar char="✓"/>
            </a:pPr>
            <a:r>
              <a:rPr b="0" i="0" lang="ko-KR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클라이언트에서 제한해 놓은 수량보다 더 많은 가속 아이템을 사용 시도 시 서버에서 에러로 체크한다.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