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362F90C-BB40-4B5C-9B15-4DB89526F8C9}">
  <a:tblStyle styleId="{E362F90C-BB40-4B5C-9B15-4DB89526F8C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" name="Shape 5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" name="Shape 7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" name="Shape 7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" name="Shape 7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" name="Shape 8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" name="Shape 8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" name="Shape 8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" name="Shape 9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4.jpg"/><Relationship Id="rId4" Type="http://schemas.openxmlformats.org/officeDocument/2006/relationships/image" Target="../media/image03.png"/><Relationship Id="rId5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jpg"/><Relationship Id="rId4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jp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5.jpg"/><Relationship Id="rId4" Type="http://schemas.openxmlformats.org/officeDocument/2006/relationships/image" Target="../media/image0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5.jpg"/><Relationship Id="rId4" Type="http://schemas.openxmlformats.org/officeDocument/2006/relationships/image" Target="../media/image07.png"/><Relationship Id="rId5" Type="http://schemas.openxmlformats.org/officeDocument/2006/relationships/image" Target="../media/image01.png"/><Relationship Id="rId6" Type="http://schemas.openxmlformats.org/officeDocument/2006/relationships/image" Target="../media/image0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5.jp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5.jpg"/><Relationship Id="rId4" Type="http://schemas.openxmlformats.org/officeDocument/2006/relationships/image" Target="../media/image0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4.jpg"/><Relationship Id="rId4" Type="http://schemas.openxmlformats.org/officeDocument/2006/relationships/image" Target="../media/image0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4.jpg"/><Relationship Id="rId4" Type="http://schemas.openxmlformats.org/officeDocument/2006/relationships/image" Target="../media/image08.png"/><Relationship Id="rId5" Type="http://schemas.openxmlformats.org/officeDocument/2006/relationships/image" Target="../media/image09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0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4.jpg"/><Relationship Id="rId4" Type="http://schemas.openxmlformats.org/officeDocument/2006/relationships/image" Target="../media/image10.png"/><Relationship Id="rId5" Type="http://schemas.openxmlformats.org/officeDocument/2006/relationships/image" Target="../media/image08.png"/><Relationship Id="rId6" Type="http://schemas.openxmlformats.org/officeDocument/2006/relationships/image" Target="../media/image12.png"/><Relationship Id="rId7" Type="http://schemas.openxmlformats.org/officeDocument/2006/relationships/image" Target="../media/image0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4.jpg"/><Relationship Id="rId4" Type="http://schemas.openxmlformats.org/officeDocument/2006/relationships/image" Target="../media/image08.png"/><Relationship Id="rId5" Type="http://schemas.openxmlformats.org/officeDocument/2006/relationships/image" Target="../media/image01.png"/><Relationship Id="rId6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4.jpg"/><Relationship Id="rId4" Type="http://schemas.openxmlformats.org/officeDocument/2006/relationships/image" Target="../media/image08.png"/><Relationship Id="rId5" Type="http://schemas.openxmlformats.org/officeDocument/2006/relationships/image" Target="../media/image01.png"/><Relationship Id="rId6" Type="http://schemas.openxmlformats.org/officeDocument/2006/relationships/image" Target="../media/image0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4.jpg"/><Relationship Id="rId4" Type="http://schemas.openxmlformats.org/officeDocument/2006/relationships/image" Target="../media/image08.png"/><Relationship Id="rId5" Type="http://schemas.openxmlformats.org/officeDocument/2006/relationships/image" Target="../media/image01.png"/><Relationship Id="rId6" Type="http://schemas.openxmlformats.org/officeDocument/2006/relationships/image" Target="../media/image0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5.jpg"/><Relationship Id="rId4" Type="http://schemas.openxmlformats.org/officeDocument/2006/relationships/image" Target="../media/image07.png"/><Relationship Id="rId5" Type="http://schemas.openxmlformats.org/officeDocument/2006/relationships/image" Target="../media/image0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4.jpg"/><Relationship Id="rId4" Type="http://schemas.openxmlformats.org/officeDocument/2006/relationships/image" Target="../media/image08.png"/><Relationship Id="rId5" Type="http://schemas.openxmlformats.org/officeDocument/2006/relationships/image" Target="../media/image01.png"/><Relationship Id="rId6" Type="http://schemas.openxmlformats.org/officeDocument/2006/relationships/image" Target="../media/image0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4.jpg"/><Relationship Id="rId4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4.jp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몬스터 전투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690464" y="289248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 예시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013629" y="667910"/>
            <a:ext cx="111783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구성 테이블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1" name="Shape 141"/>
          <p:cNvGraphicFramePr/>
          <p:nvPr/>
        </p:nvGraphicFramePr>
        <p:xfrm>
          <a:off x="77746" y="10412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{E362F90C-BB40-4B5C-9B15-4DB89526F8C9}</a:tableStyleId>
              </a:tblPr>
              <a:tblGrid>
                <a:gridCol w="1042300"/>
                <a:gridCol w="845225"/>
                <a:gridCol w="699250"/>
                <a:gridCol w="699250"/>
                <a:gridCol w="1234750"/>
                <a:gridCol w="879525"/>
                <a:gridCol w="1234750"/>
                <a:gridCol w="879525"/>
                <a:gridCol w="900225"/>
                <a:gridCol w="900225"/>
                <a:gridCol w="889375"/>
                <a:gridCol w="786125"/>
                <a:gridCol w="565475"/>
                <a:gridCol w="434650"/>
              </a:tblGrid>
              <a:tr h="30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몬스터 타입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소비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스태미나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몬스터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레벨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획득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경험치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병력 타입1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병력1의 수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병력 타입2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병력2의 수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최초 킬 보상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고정 보상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추가 보상1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추가 보상2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이벤트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….</a:t>
                      </a:r>
                    </a:p>
                  </a:txBody>
                  <a:tcPr marT="45725" marB="45725" marR="91450" marL="91450" anchor="ctr"/>
                </a:tc>
              </a:tr>
              <a:tr h="187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일반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5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100000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BT_Spearman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1000000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BT_Crossbowman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100000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…..</a:t>
                      </a:r>
                    </a:p>
                  </a:txBody>
                  <a:tcPr marT="45725" marB="45725" marR="91450" marL="91450" anchor="ctr"/>
                </a:tc>
              </a:tr>
              <a:tr h="233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일반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5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2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200000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BT_Longbowman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1000000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BT_Knight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10000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2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3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4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…..</a:t>
                      </a:r>
                    </a:p>
                  </a:txBody>
                  <a:tcPr marT="45725" marB="45725" marR="91450" marL="91450" anchor="ctr"/>
                </a:tc>
              </a:tr>
              <a:tr h="19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레이드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300000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BT_Spearman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1000000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BT_Knight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10000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2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2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3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4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5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…..</a:t>
                      </a:r>
                    </a:p>
                  </a:txBody>
                  <a:tcPr marT="45725" marB="45725" marR="91450" marL="91450" anchor="ctr"/>
                </a:tc>
              </a:tr>
              <a:tr h="305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…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…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…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…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…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…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…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…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…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…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…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…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…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42" name="Shape 142"/>
          <p:cNvSpPr txBox="1"/>
          <p:nvPr/>
        </p:nvSpPr>
        <p:spPr>
          <a:xfrm>
            <a:off x="890062" y="2691561"/>
            <a:ext cx="11178369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타입 : 일반/대형을 구분한다.(레이드 몬스터는 별도의 테이블 구성)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레벨 : 몬스터의 레벨을 표시 한다.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소비 스태미나 : 해당 몬스터를 공격하는데 소모되는 스태미나 양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획득 경험치 : 몬스터 토벌 시 얻게 되는 경험치의 양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타입 : 몬스터를 구성하는 병력 타입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수 : 병력의 수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고정 보상 : 몬스터 토벌 시 100% 획득 가능한 아이템 종류 – 테이블 참조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보상 1 ~n : 추가적으로 획득 가능한 보상 IDX – 테이블 참조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690464" y="289248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 예시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90464" y="847546"/>
            <a:ext cx="11178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고정 / 추가 보상 테이블</a:t>
            </a:r>
          </a:p>
        </p:txBody>
      </p:sp>
      <p:graphicFrame>
        <p:nvGraphicFramePr>
          <p:cNvPr id="149" name="Shape 149"/>
          <p:cNvGraphicFramePr/>
          <p:nvPr/>
        </p:nvGraphicFramePr>
        <p:xfrm>
          <a:off x="789318" y="11811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{E362F90C-BB40-4B5C-9B15-4DB89526F8C9}</a:tableStyleId>
              </a:tblPr>
              <a:tblGrid>
                <a:gridCol w="608325"/>
                <a:gridCol w="986150"/>
                <a:gridCol w="735325"/>
                <a:gridCol w="779775"/>
                <a:gridCol w="986150"/>
                <a:gridCol w="481325"/>
                <a:gridCol w="779775"/>
                <a:gridCol w="986150"/>
                <a:gridCol w="725800"/>
                <a:gridCol w="779775"/>
                <a:gridCol w="378150"/>
              </a:tblGrid>
              <a:tr h="348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보상IDX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아이템1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아이템 1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개수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아이템 1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획득 확률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(%)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아이템2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아이템 2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개수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아이템 2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획득 확률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(%)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아이템3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아이템 3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개수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아이템 3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획득 확률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(%)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….</a:t>
                      </a:r>
                    </a:p>
                  </a:txBody>
                  <a:tcPr marT="45725" marB="45725" marR="91450" marL="91450" anchor="ctr"/>
                </a:tc>
              </a:tr>
              <a:tr h="235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IT_ItemName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99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30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IT_ItemName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99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30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IT_ItemName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99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30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…..</a:t>
                      </a:r>
                    </a:p>
                  </a:txBody>
                  <a:tcPr marT="45725" marB="45725" marR="91450" marL="91450" anchor="ctr"/>
                </a:tc>
              </a:tr>
              <a:tr h="235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2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IT_ItemName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99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30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IT_ItemName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99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30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IT_ItemName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99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30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…..</a:t>
                      </a:r>
                    </a:p>
                  </a:txBody>
                  <a:tcPr marT="45725" marB="45725" marR="91450" marL="91450" anchor="ctr"/>
                </a:tc>
              </a:tr>
              <a:tr h="235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3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IT_ItemName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99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30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IT_ItemName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99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30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IT_ItemName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99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30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…..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50" name="Shape 150"/>
          <p:cNvSpPr txBox="1"/>
          <p:nvPr/>
        </p:nvSpPr>
        <p:spPr>
          <a:xfrm>
            <a:off x="939490" y="2683325"/>
            <a:ext cx="1117836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보상IDX : 아이템 보상 종류를 구분하는 구분 번호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: 보상으로 지급되는 아이템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개수 : 보상으로 지급되는 아이템의 수량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획득 확률 : 몬스터 토벌 성공 시 해당 아이템이 보상으로 지급될 확률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고정 보상 테이블의 경우 아이템 획득 확률의 총합이 100%가 되도록 한다.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고정 보상 테이블은 아이템 중 1개의 보상을 무조건 획득 한다.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보상 테이블은 아이템 각각의 확률로 확률 합산이 100%가 되지 않아도 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보상테이블은 아이템 0개 혹은 다수를 획득 할 수 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보상의 아이템은 각각의 등장 확률을 가진다.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690464" y="289248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 예시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90464" y="847546"/>
            <a:ext cx="11178369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최초 킬 보상 테이블</a:t>
            </a:r>
          </a:p>
        </p:txBody>
      </p:sp>
      <p:graphicFrame>
        <p:nvGraphicFramePr>
          <p:cNvPr id="157" name="Shape 157"/>
          <p:cNvGraphicFramePr/>
          <p:nvPr/>
        </p:nvGraphicFramePr>
        <p:xfrm>
          <a:off x="805795" y="11940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{E362F90C-BB40-4B5C-9B15-4DB89526F8C9}</a:tableStyleId>
              </a:tblPr>
              <a:tblGrid>
                <a:gridCol w="608325"/>
                <a:gridCol w="906775"/>
                <a:gridCol w="986150"/>
                <a:gridCol w="725800"/>
                <a:gridCol w="986150"/>
                <a:gridCol w="725800"/>
                <a:gridCol w="986150"/>
                <a:gridCol w="725800"/>
                <a:gridCol w="378150"/>
              </a:tblGrid>
              <a:tr h="39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몬스터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레벨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몬스터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타입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아이템1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아이템 1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개수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아이템2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아이템 2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개수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아이템3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아이템 3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개수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….</a:t>
                      </a:r>
                    </a:p>
                  </a:txBody>
                  <a:tcPr marT="45725" marB="45725" marR="91450" marL="91450" anchor="ctr"/>
                </a:tc>
              </a:tr>
              <a:tr h="19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일반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IT_ItemName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IT_ItemName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IT_ItemName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…..</a:t>
                      </a:r>
                    </a:p>
                  </a:txBody>
                  <a:tcPr marT="45725" marB="45725" marR="91450" marL="91450"/>
                </a:tc>
              </a:tr>
              <a:tr h="22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일반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IT_ItemName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IT_ItemName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IT_ItemName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…..</a:t>
                      </a:r>
                    </a:p>
                  </a:txBody>
                  <a:tcPr marT="45725" marB="45725" marR="91450" marL="91450"/>
                </a:tc>
              </a:tr>
              <a:tr h="28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일반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IT_ItemName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IT_ItemName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IT_ItemName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…..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8" name="Shape 158"/>
          <p:cNvSpPr txBox="1"/>
          <p:nvPr/>
        </p:nvSpPr>
        <p:spPr>
          <a:xfrm>
            <a:off x="939490" y="2683325"/>
            <a:ext cx="1117836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레벨 : 최초 킬 보상에 기준이 되는 몬스터의 레벨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타입 : 최초 킬 보상에 기준이 되는 몬스터의 타입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: 최초 킬 보상으로 지급되는 아이템 종류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개수 : 최초 킬 보상으로 지급되는 아이템의 수량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690464" y="289248"/>
            <a:ext cx="21371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 필요 정보 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013629" y="667910"/>
            <a:ext cx="1117836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정보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대사 텍스트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일러스트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획득 가능 보상[n]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아이콘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내가 처치한 최대레벨의 몬스터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가능 여부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소비 스테미너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690464" y="289248"/>
            <a:ext cx="2194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플로우</a:t>
            </a:r>
          </a:p>
        </p:txBody>
      </p:sp>
      <p:sp>
        <p:nvSpPr>
          <p:cNvPr id="170" name="Shape 170"/>
          <p:cNvSpPr/>
          <p:nvPr/>
        </p:nvSpPr>
        <p:spPr>
          <a:xfrm>
            <a:off x="1331541" y="11449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월드맵 버튼 터치</a:t>
            </a:r>
          </a:p>
        </p:txBody>
      </p:sp>
      <p:sp>
        <p:nvSpPr>
          <p:cNvPr id="171" name="Shape 171"/>
          <p:cNvSpPr/>
          <p:nvPr/>
        </p:nvSpPr>
        <p:spPr>
          <a:xfrm>
            <a:off x="1331540" y="19166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월드맵 화면으로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sp>
        <p:nvSpPr>
          <p:cNvPr id="172" name="Shape 172"/>
          <p:cNvSpPr/>
          <p:nvPr/>
        </p:nvSpPr>
        <p:spPr>
          <a:xfrm>
            <a:off x="1331538" y="2688376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전투를 원하는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터치</a:t>
            </a:r>
          </a:p>
        </p:txBody>
      </p:sp>
      <p:sp>
        <p:nvSpPr>
          <p:cNvPr id="173" name="Shape 173"/>
          <p:cNvSpPr/>
          <p:nvPr/>
        </p:nvSpPr>
        <p:spPr>
          <a:xfrm>
            <a:off x="5933651" y="1147662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정보 &amp;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안내 팝업</a:t>
            </a:r>
          </a:p>
        </p:txBody>
      </p:sp>
      <p:sp>
        <p:nvSpPr>
          <p:cNvPr id="174" name="Shape 174"/>
          <p:cNvSpPr/>
          <p:nvPr/>
        </p:nvSpPr>
        <p:spPr>
          <a:xfrm>
            <a:off x="3598876" y="1144950"/>
            <a:ext cx="1395734" cy="434633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수행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가능?</a:t>
            </a:r>
          </a:p>
        </p:txBody>
      </p:sp>
      <p:sp>
        <p:nvSpPr>
          <p:cNvPr id="175" name="Shape 175"/>
          <p:cNvSpPr/>
          <p:nvPr/>
        </p:nvSpPr>
        <p:spPr>
          <a:xfrm>
            <a:off x="3598876" y="1908492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정보 &amp;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불가 안내 팝업</a:t>
            </a:r>
          </a:p>
        </p:txBody>
      </p:sp>
      <p:sp>
        <p:nvSpPr>
          <p:cNvPr id="176" name="Shape 176"/>
          <p:cNvSpPr/>
          <p:nvPr/>
        </p:nvSpPr>
        <p:spPr>
          <a:xfrm>
            <a:off x="3598873" y="3422107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공격 취소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(원드맵 상태 유지)</a:t>
            </a:r>
          </a:p>
        </p:txBody>
      </p:sp>
      <p:sp>
        <p:nvSpPr>
          <p:cNvPr id="177" name="Shape 177"/>
          <p:cNvSpPr/>
          <p:nvPr/>
        </p:nvSpPr>
        <p:spPr>
          <a:xfrm>
            <a:off x="5933651" y="194606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[공격] 버튼 터치</a:t>
            </a:r>
          </a:p>
        </p:txBody>
      </p:sp>
      <p:sp>
        <p:nvSpPr>
          <p:cNvPr id="178" name="Shape 178"/>
          <p:cNvSpPr/>
          <p:nvPr/>
        </p:nvSpPr>
        <p:spPr>
          <a:xfrm>
            <a:off x="3598875" y="2658565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팝업 닫기</a:t>
            </a:r>
          </a:p>
        </p:txBody>
      </p:sp>
      <p:sp>
        <p:nvSpPr>
          <p:cNvPr id="179" name="Shape 179"/>
          <p:cNvSpPr/>
          <p:nvPr/>
        </p:nvSpPr>
        <p:spPr>
          <a:xfrm>
            <a:off x="5933650" y="2744458"/>
            <a:ext cx="1395734" cy="434633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출정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가능?</a:t>
            </a:r>
          </a:p>
        </p:txBody>
      </p:sp>
      <p:sp>
        <p:nvSpPr>
          <p:cNvPr id="180" name="Shape 180"/>
          <p:cNvSpPr/>
          <p:nvPr/>
        </p:nvSpPr>
        <p:spPr>
          <a:xfrm>
            <a:off x="8152592" y="2744458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출정</a:t>
            </a:r>
          </a:p>
        </p:txBody>
      </p:sp>
      <p:sp>
        <p:nvSpPr>
          <p:cNvPr id="181" name="Shape 181"/>
          <p:cNvSpPr/>
          <p:nvPr/>
        </p:nvSpPr>
        <p:spPr>
          <a:xfrm>
            <a:off x="5933648" y="3542857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병역 출진 불가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안내 팝업</a:t>
            </a:r>
          </a:p>
        </p:txBody>
      </p:sp>
      <p:sp>
        <p:nvSpPr>
          <p:cNvPr id="182" name="Shape 182"/>
          <p:cNvSpPr/>
          <p:nvPr/>
        </p:nvSpPr>
        <p:spPr>
          <a:xfrm>
            <a:off x="8152593" y="194606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병력 선택 화면</a:t>
            </a:r>
          </a:p>
        </p:txBody>
      </p:sp>
      <p:sp>
        <p:nvSpPr>
          <p:cNvPr id="183" name="Shape 183"/>
          <p:cNvSpPr/>
          <p:nvPr/>
        </p:nvSpPr>
        <p:spPr>
          <a:xfrm>
            <a:off x="8152592" y="354021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몬스터를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향해 병력 이동</a:t>
            </a:r>
          </a:p>
        </p:txBody>
      </p:sp>
      <p:sp>
        <p:nvSpPr>
          <p:cNvPr id="184" name="Shape 184"/>
          <p:cNvSpPr/>
          <p:nvPr/>
        </p:nvSpPr>
        <p:spPr>
          <a:xfrm>
            <a:off x="8152592" y="4335971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몬스터에 도달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013629" y="667910"/>
            <a:ext cx="11178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플로우</a:t>
            </a:r>
          </a:p>
        </p:txBody>
      </p:sp>
      <p:sp>
        <p:nvSpPr>
          <p:cNvPr id="186" name="Shape 186"/>
          <p:cNvSpPr/>
          <p:nvPr/>
        </p:nvSpPr>
        <p:spPr>
          <a:xfrm>
            <a:off x="10186665" y="1946713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출정 취소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(Back 버튼 터치)</a:t>
            </a:r>
          </a:p>
        </p:txBody>
      </p:sp>
      <p:sp>
        <p:nvSpPr>
          <p:cNvPr id="187" name="Shape 187"/>
          <p:cNvSpPr/>
          <p:nvPr/>
        </p:nvSpPr>
        <p:spPr>
          <a:xfrm>
            <a:off x="10186664" y="2745603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공격 취소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(월드맵 상태 유지)</a:t>
            </a:r>
          </a:p>
        </p:txBody>
      </p:sp>
      <p:cxnSp>
        <p:nvCxnSpPr>
          <p:cNvPr id="188" name="Shape 188"/>
          <p:cNvCxnSpPr>
            <a:stCxn id="170" idx="2"/>
            <a:endCxn id="171" idx="0"/>
          </p:cNvCxnSpPr>
          <p:nvPr/>
        </p:nvCxnSpPr>
        <p:spPr>
          <a:xfrm>
            <a:off x="2029408" y="1579584"/>
            <a:ext cx="0" cy="33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9" name="Shape 189"/>
          <p:cNvCxnSpPr>
            <a:stCxn id="171" idx="2"/>
            <a:endCxn id="172" idx="0"/>
          </p:cNvCxnSpPr>
          <p:nvPr/>
        </p:nvCxnSpPr>
        <p:spPr>
          <a:xfrm>
            <a:off x="2029407" y="2351298"/>
            <a:ext cx="0" cy="33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0" name="Shape 190"/>
          <p:cNvCxnSpPr>
            <a:stCxn id="172" idx="3"/>
            <a:endCxn id="174" idx="1"/>
          </p:cNvCxnSpPr>
          <p:nvPr/>
        </p:nvCxnSpPr>
        <p:spPr>
          <a:xfrm flipH="1" rot="10800000">
            <a:off x="2727273" y="1362193"/>
            <a:ext cx="871500" cy="15434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1" name="Shape 191"/>
          <p:cNvCxnSpPr>
            <a:stCxn id="174" idx="2"/>
            <a:endCxn id="175" idx="0"/>
          </p:cNvCxnSpPr>
          <p:nvPr/>
        </p:nvCxnSpPr>
        <p:spPr>
          <a:xfrm>
            <a:off x="4296744" y="1579584"/>
            <a:ext cx="0" cy="32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2" name="Shape 192"/>
          <p:cNvCxnSpPr>
            <a:stCxn id="175" idx="2"/>
            <a:endCxn id="178" idx="0"/>
          </p:cNvCxnSpPr>
          <p:nvPr/>
        </p:nvCxnSpPr>
        <p:spPr>
          <a:xfrm>
            <a:off x="4296743" y="2343126"/>
            <a:ext cx="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3" name="Shape 193"/>
          <p:cNvCxnSpPr>
            <a:stCxn id="178" idx="2"/>
            <a:endCxn id="176" idx="0"/>
          </p:cNvCxnSpPr>
          <p:nvPr/>
        </p:nvCxnSpPr>
        <p:spPr>
          <a:xfrm>
            <a:off x="4296742" y="3093199"/>
            <a:ext cx="0" cy="328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4" name="Shape 194"/>
          <p:cNvCxnSpPr>
            <a:endCxn id="173" idx="1"/>
          </p:cNvCxnSpPr>
          <p:nvPr/>
        </p:nvCxnSpPr>
        <p:spPr>
          <a:xfrm>
            <a:off x="4994651" y="1362279"/>
            <a:ext cx="9390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5" name="Shape 195"/>
          <p:cNvCxnSpPr>
            <a:stCxn id="173" idx="2"/>
            <a:endCxn id="177" idx="0"/>
          </p:cNvCxnSpPr>
          <p:nvPr/>
        </p:nvCxnSpPr>
        <p:spPr>
          <a:xfrm>
            <a:off x="6631519" y="1582296"/>
            <a:ext cx="0" cy="3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6" name="Shape 196"/>
          <p:cNvCxnSpPr>
            <a:stCxn id="177" idx="2"/>
            <a:endCxn id="179" idx="0"/>
          </p:cNvCxnSpPr>
          <p:nvPr/>
        </p:nvCxnSpPr>
        <p:spPr>
          <a:xfrm>
            <a:off x="6631518" y="2380694"/>
            <a:ext cx="0" cy="3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7" name="Shape 197"/>
          <p:cNvCxnSpPr>
            <a:stCxn id="179" idx="2"/>
            <a:endCxn id="181" idx="0"/>
          </p:cNvCxnSpPr>
          <p:nvPr/>
        </p:nvCxnSpPr>
        <p:spPr>
          <a:xfrm>
            <a:off x="6631517" y="3179092"/>
            <a:ext cx="0" cy="3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8" name="Shape 198"/>
          <p:cNvCxnSpPr>
            <a:stCxn id="179" idx="3"/>
            <a:endCxn id="182" idx="1"/>
          </p:cNvCxnSpPr>
          <p:nvPr/>
        </p:nvCxnSpPr>
        <p:spPr>
          <a:xfrm flipH="1" rot="10800000">
            <a:off x="7329384" y="2163475"/>
            <a:ext cx="823200" cy="79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9" name="Shape 199"/>
          <p:cNvCxnSpPr>
            <a:stCxn id="182" idx="2"/>
            <a:endCxn id="180" idx="0"/>
          </p:cNvCxnSpPr>
          <p:nvPr/>
        </p:nvCxnSpPr>
        <p:spPr>
          <a:xfrm>
            <a:off x="8850461" y="2380694"/>
            <a:ext cx="0" cy="3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0" name="Shape 200"/>
          <p:cNvCxnSpPr>
            <a:stCxn id="180" idx="2"/>
            <a:endCxn id="183" idx="0"/>
          </p:cNvCxnSpPr>
          <p:nvPr/>
        </p:nvCxnSpPr>
        <p:spPr>
          <a:xfrm>
            <a:off x="8850460" y="3179092"/>
            <a:ext cx="0" cy="36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1" name="Shape 201"/>
          <p:cNvCxnSpPr>
            <a:stCxn id="182" idx="3"/>
            <a:endCxn id="186" idx="1"/>
          </p:cNvCxnSpPr>
          <p:nvPr/>
        </p:nvCxnSpPr>
        <p:spPr>
          <a:xfrm>
            <a:off x="9548328" y="2163377"/>
            <a:ext cx="6384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2" name="Shape 202"/>
          <p:cNvCxnSpPr>
            <a:stCxn id="186" idx="2"/>
            <a:endCxn id="187" idx="0"/>
          </p:cNvCxnSpPr>
          <p:nvPr/>
        </p:nvCxnSpPr>
        <p:spPr>
          <a:xfrm>
            <a:off x="10884533" y="2381347"/>
            <a:ext cx="0" cy="36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3" name="Shape 203"/>
          <p:cNvCxnSpPr>
            <a:stCxn id="183" idx="2"/>
            <a:endCxn id="184" idx="0"/>
          </p:cNvCxnSpPr>
          <p:nvPr/>
        </p:nvCxnSpPr>
        <p:spPr>
          <a:xfrm>
            <a:off x="8850460" y="3974848"/>
            <a:ext cx="0" cy="36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4" name="Shape 204"/>
          <p:cNvCxnSpPr>
            <a:stCxn id="184" idx="2"/>
          </p:cNvCxnSpPr>
          <p:nvPr/>
        </p:nvCxnSpPr>
        <p:spPr>
          <a:xfrm>
            <a:off x="8850460" y="4770605"/>
            <a:ext cx="0" cy="33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5" name="Shape 205"/>
          <p:cNvSpPr/>
          <p:nvPr/>
        </p:nvSpPr>
        <p:spPr>
          <a:xfrm>
            <a:off x="9938215" y="3594258"/>
            <a:ext cx="866641" cy="32654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적용 가능</a:t>
            </a:r>
          </a:p>
        </p:txBody>
      </p:sp>
      <p:cxnSp>
        <p:nvCxnSpPr>
          <p:cNvPr id="206" name="Shape 206"/>
          <p:cNvCxnSpPr>
            <a:stCxn id="205" idx="1"/>
            <a:endCxn id="183" idx="3"/>
          </p:cNvCxnSpPr>
          <p:nvPr/>
        </p:nvCxnSpPr>
        <p:spPr>
          <a:xfrm rot="10800000">
            <a:off x="9548215" y="3757532"/>
            <a:ext cx="3900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7" name="Shape 207"/>
          <p:cNvSpPr/>
          <p:nvPr/>
        </p:nvSpPr>
        <p:spPr>
          <a:xfrm>
            <a:off x="5933648" y="4335971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 버튼 터치</a:t>
            </a:r>
          </a:p>
        </p:txBody>
      </p:sp>
      <p:sp>
        <p:nvSpPr>
          <p:cNvPr id="208" name="Shape 208"/>
          <p:cNvSpPr/>
          <p:nvPr/>
        </p:nvSpPr>
        <p:spPr>
          <a:xfrm>
            <a:off x="5933648" y="5129085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공격 취소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(월드맵 상태 유지)</a:t>
            </a:r>
          </a:p>
        </p:txBody>
      </p:sp>
      <p:sp>
        <p:nvSpPr>
          <p:cNvPr id="209" name="Shape 209"/>
          <p:cNvSpPr/>
          <p:nvPr/>
        </p:nvSpPr>
        <p:spPr>
          <a:xfrm>
            <a:off x="4126308" y="4335971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VIP / 기술 연구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sp>
        <p:nvSpPr>
          <p:cNvPr id="210" name="Shape 210"/>
          <p:cNvSpPr/>
          <p:nvPr/>
        </p:nvSpPr>
        <p:spPr>
          <a:xfrm>
            <a:off x="4126308" y="5129085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화면으로 이동</a:t>
            </a:r>
          </a:p>
        </p:txBody>
      </p:sp>
      <p:cxnSp>
        <p:nvCxnSpPr>
          <p:cNvPr id="211" name="Shape 211"/>
          <p:cNvCxnSpPr>
            <a:stCxn id="181" idx="2"/>
            <a:endCxn id="209" idx="0"/>
          </p:cNvCxnSpPr>
          <p:nvPr/>
        </p:nvCxnSpPr>
        <p:spPr>
          <a:xfrm rot="5400000">
            <a:off x="5548666" y="3253141"/>
            <a:ext cx="358500" cy="180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2" name="Shape 212"/>
          <p:cNvCxnSpPr>
            <a:stCxn id="181" idx="2"/>
            <a:endCxn id="207" idx="0"/>
          </p:cNvCxnSpPr>
          <p:nvPr/>
        </p:nvCxnSpPr>
        <p:spPr>
          <a:xfrm>
            <a:off x="6631516" y="3977491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3" name="Shape 213"/>
          <p:cNvCxnSpPr>
            <a:stCxn id="207" idx="2"/>
            <a:endCxn id="208" idx="0"/>
          </p:cNvCxnSpPr>
          <p:nvPr/>
        </p:nvCxnSpPr>
        <p:spPr>
          <a:xfrm>
            <a:off x="6631516" y="4770605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4" name="Shape 214"/>
          <p:cNvCxnSpPr>
            <a:stCxn id="209" idx="2"/>
            <a:endCxn id="210" idx="0"/>
          </p:cNvCxnSpPr>
          <p:nvPr/>
        </p:nvCxnSpPr>
        <p:spPr>
          <a:xfrm>
            <a:off x="4824176" y="4770605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5" name="Shape 215"/>
          <p:cNvSpPr txBox="1"/>
          <p:nvPr/>
        </p:nvSpPr>
        <p:spPr>
          <a:xfrm>
            <a:off x="5117766" y="1112287"/>
            <a:ext cx="40427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299271" y="1609919"/>
            <a:ext cx="38664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7336710" y="2721910"/>
            <a:ext cx="40427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631515" y="3189341"/>
            <a:ext cx="38664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219" name="Shape 219"/>
          <p:cNvSpPr/>
          <p:nvPr/>
        </p:nvSpPr>
        <p:spPr>
          <a:xfrm>
            <a:off x="10186664" y="5107682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수행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(승 / 패 판정)</a:t>
            </a:r>
          </a:p>
        </p:txBody>
      </p:sp>
      <p:sp>
        <p:nvSpPr>
          <p:cNvPr id="220" name="Shape 220"/>
          <p:cNvSpPr/>
          <p:nvPr/>
        </p:nvSpPr>
        <p:spPr>
          <a:xfrm>
            <a:off x="10186664" y="5876635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왕국을 향해 귀환</a:t>
            </a:r>
          </a:p>
        </p:txBody>
      </p:sp>
      <p:cxnSp>
        <p:nvCxnSpPr>
          <p:cNvPr id="221" name="Shape 221"/>
          <p:cNvCxnSpPr>
            <a:stCxn id="219" idx="2"/>
            <a:endCxn id="220" idx="0"/>
          </p:cNvCxnSpPr>
          <p:nvPr/>
        </p:nvCxnSpPr>
        <p:spPr>
          <a:xfrm>
            <a:off x="10884532" y="5542316"/>
            <a:ext cx="0" cy="33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2" name="Shape 222"/>
          <p:cNvSpPr/>
          <p:nvPr/>
        </p:nvSpPr>
        <p:spPr>
          <a:xfrm>
            <a:off x="10451210" y="6467962"/>
            <a:ext cx="866641" cy="32654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적용 가능</a:t>
            </a:r>
          </a:p>
        </p:txBody>
      </p:sp>
      <p:cxnSp>
        <p:nvCxnSpPr>
          <p:cNvPr id="223" name="Shape 223"/>
          <p:cNvCxnSpPr>
            <a:stCxn id="222" idx="0"/>
            <a:endCxn id="220" idx="2"/>
          </p:cNvCxnSpPr>
          <p:nvPr/>
        </p:nvCxnSpPr>
        <p:spPr>
          <a:xfrm rot="10800000">
            <a:off x="10884531" y="6311362"/>
            <a:ext cx="0" cy="1566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4" name="Shape 224"/>
          <p:cNvSpPr/>
          <p:nvPr/>
        </p:nvSpPr>
        <p:spPr>
          <a:xfrm>
            <a:off x="8152592" y="5107682"/>
            <a:ext cx="1395735" cy="434634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가능?</a:t>
            </a:r>
          </a:p>
        </p:txBody>
      </p:sp>
      <p:sp>
        <p:nvSpPr>
          <p:cNvPr id="225" name="Shape 225"/>
          <p:cNvSpPr/>
          <p:nvPr/>
        </p:nvSpPr>
        <p:spPr>
          <a:xfrm>
            <a:off x="8152592" y="5877739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진행 불가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</a:p>
        </p:txBody>
      </p:sp>
      <p:cxnSp>
        <p:nvCxnSpPr>
          <p:cNvPr id="226" name="Shape 226"/>
          <p:cNvCxnSpPr>
            <a:stCxn id="224" idx="2"/>
            <a:endCxn id="225" idx="0"/>
          </p:cNvCxnSpPr>
          <p:nvPr/>
        </p:nvCxnSpPr>
        <p:spPr>
          <a:xfrm>
            <a:off x="8850460" y="5542316"/>
            <a:ext cx="0" cy="33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7" name="Shape 227"/>
          <p:cNvCxnSpPr>
            <a:stCxn id="224" idx="3"/>
            <a:endCxn id="219" idx="1"/>
          </p:cNvCxnSpPr>
          <p:nvPr/>
        </p:nvCxnSpPr>
        <p:spPr>
          <a:xfrm>
            <a:off x="9548327" y="5324999"/>
            <a:ext cx="6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8" name="Shape 228"/>
          <p:cNvSpPr txBox="1"/>
          <p:nvPr/>
        </p:nvSpPr>
        <p:spPr>
          <a:xfrm>
            <a:off x="9573389" y="5071342"/>
            <a:ext cx="40427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8850460" y="5542700"/>
            <a:ext cx="38664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690464" y="289248"/>
            <a:ext cx="2194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플로우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013629" y="667910"/>
            <a:ext cx="11178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중 부가 기능(아이템 사용) 플로우</a:t>
            </a:r>
          </a:p>
        </p:txBody>
      </p:sp>
      <p:sp>
        <p:nvSpPr>
          <p:cNvPr id="236" name="Shape 236"/>
          <p:cNvSpPr/>
          <p:nvPr/>
        </p:nvSpPr>
        <p:spPr>
          <a:xfrm>
            <a:off x="1331541" y="11449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이동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선택</a:t>
            </a:r>
          </a:p>
        </p:txBody>
      </p:sp>
      <p:sp>
        <p:nvSpPr>
          <p:cNvPr id="237" name="Shape 237"/>
          <p:cNvSpPr/>
          <p:nvPr/>
        </p:nvSpPr>
        <p:spPr>
          <a:xfrm>
            <a:off x="3216325" y="11449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[소환] 기능 선택</a:t>
            </a:r>
          </a:p>
        </p:txBody>
      </p:sp>
      <p:sp>
        <p:nvSpPr>
          <p:cNvPr id="238" name="Shape 238"/>
          <p:cNvSpPr/>
          <p:nvPr/>
        </p:nvSpPr>
        <p:spPr>
          <a:xfrm>
            <a:off x="3216325" y="20593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[가속] 기능 선택</a:t>
            </a:r>
          </a:p>
        </p:txBody>
      </p:sp>
      <p:sp>
        <p:nvSpPr>
          <p:cNvPr id="239" name="Shape 239"/>
          <p:cNvSpPr/>
          <p:nvPr/>
        </p:nvSpPr>
        <p:spPr>
          <a:xfrm>
            <a:off x="5101108" y="11449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 표시</a:t>
            </a:r>
          </a:p>
        </p:txBody>
      </p:sp>
      <p:sp>
        <p:nvSpPr>
          <p:cNvPr id="240" name="Shape 240"/>
          <p:cNvSpPr/>
          <p:nvPr/>
        </p:nvSpPr>
        <p:spPr>
          <a:xfrm>
            <a:off x="6985892" y="11449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사용</a:t>
            </a:r>
          </a:p>
        </p:txBody>
      </p:sp>
      <p:sp>
        <p:nvSpPr>
          <p:cNvPr id="241" name="Shape 241"/>
          <p:cNvSpPr/>
          <p:nvPr/>
        </p:nvSpPr>
        <p:spPr>
          <a:xfrm>
            <a:off x="8870677" y="11449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효과 적용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(강제 소환)</a:t>
            </a:r>
          </a:p>
        </p:txBody>
      </p:sp>
      <p:sp>
        <p:nvSpPr>
          <p:cNvPr id="242" name="Shape 242"/>
          <p:cNvSpPr/>
          <p:nvPr/>
        </p:nvSpPr>
        <p:spPr>
          <a:xfrm>
            <a:off x="5101108" y="20593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 표시</a:t>
            </a:r>
          </a:p>
        </p:txBody>
      </p:sp>
      <p:sp>
        <p:nvSpPr>
          <p:cNvPr id="243" name="Shape 243"/>
          <p:cNvSpPr/>
          <p:nvPr/>
        </p:nvSpPr>
        <p:spPr>
          <a:xfrm>
            <a:off x="6985893" y="20593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사용</a:t>
            </a:r>
          </a:p>
        </p:txBody>
      </p:sp>
      <p:sp>
        <p:nvSpPr>
          <p:cNvPr id="244" name="Shape 244"/>
          <p:cNvSpPr/>
          <p:nvPr/>
        </p:nvSpPr>
        <p:spPr>
          <a:xfrm>
            <a:off x="8870678" y="20593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효과 적용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(행군 속도 상승)</a:t>
            </a:r>
          </a:p>
        </p:txBody>
      </p:sp>
      <p:cxnSp>
        <p:nvCxnSpPr>
          <p:cNvPr id="245" name="Shape 245"/>
          <p:cNvCxnSpPr>
            <a:stCxn id="236" idx="3"/>
            <a:endCxn id="238" idx="1"/>
          </p:cNvCxnSpPr>
          <p:nvPr/>
        </p:nvCxnSpPr>
        <p:spPr>
          <a:xfrm>
            <a:off x="2727276" y="1362267"/>
            <a:ext cx="489000" cy="91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6" name="Shape 246"/>
          <p:cNvCxnSpPr>
            <a:stCxn id="236" idx="3"/>
            <a:endCxn id="237" idx="1"/>
          </p:cNvCxnSpPr>
          <p:nvPr/>
        </p:nvCxnSpPr>
        <p:spPr>
          <a:xfrm>
            <a:off x="2727276" y="13622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7" name="Shape 247"/>
          <p:cNvCxnSpPr>
            <a:stCxn id="237" idx="3"/>
            <a:endCxn id="239" idx="1"/>
          </p:cNvCxnSpPr>
          <p:nvPr/>
        </p:nvCxnSpPr>
        <p:spPr>
          <a:xfrm>
            <a:off x="4612060" y="13622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8" name="Shape 248"/>
          <p:cNvCxnSpPr>
            <a:stCxn id="238" idx="3"/>
            <a:endCxn id="242" idx="1"/>
          </p:cNvCxnSpPr>
          <p:nvPr/>
        </p:nvCxnSpPr>
        <p:spPr>
          <a:xfrm>
            <a:off x="4612060" y="22766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9" name="Shape 249"/>
          <p:cNvCxnSpPr>
            <a:stCxn id="239" idx="3"/>
            <a:endCxn id="240" idx="1"/>
          </p:cNvCxnSpPr>
          <p:nvPr/>
        </p:nvCxnSpPr>
        <p:spPr>
          <a:xfrm>
            <a:off x="6496844" y="13622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0" name="Shape 250"/>
          <p:cNvCxnSpPr>
            <a:stCxn id="242" idx="3"/>
            <a:endCxn id="243" idx="1"/>
          </p:cNvCxnSpPr>
          <p:nvPr/>
        </p:nvCxnSpPr>
        <p:spPr>
          <a:xfrm>
            <a:off x="6496844" y="22766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1" name="Shape 251"/>
          <p:cNvCxnSpPr>
            <a:stCxn id="240" idx="3"/>
            <a:endCxn id="241" idx="1"/>
          </p:cNvCxnSpPr>
          <p:nvPr/>
        </p:nvCxnSpPr>
        <p:spPr>
          <a:xfrm>
            <a:off x="8381627" y="13622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2" name="Shape 252"/>
          <p:cNvCxnSpPr>
            <a:stCxn id="243" idx="3"/>
            <a:endCxn id="244" idx="1"/>
          </p:cNvCxnSpPr>
          <p:nvPr/>
        </p:nvCxnSpPr>
        <p:spPr>
          <a:xfrm>
            <a:off x="8381628" y="22766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3" name="Shape 253"/>
          <p:cNvSpPr/>
          <p:nvPr/>
        </p:nvSpPr>
        <p:spPr>
          <a:xfrm>
            <a:off x="3216324" y="29737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[부대] 기능 선택</a:t>
            </a:r>
          </a:p>
        </p:txBody>
      </p:sp>
      <p:sp>
        <p:nvSpPr>
          <p:cNvPr id="254" name="Shape 254"/>
          <p:cNvSpPr/>
          <p:nvPr/>
        </p:nvSpPr>
        <p:spPr>
          <a:xfrm>
            <a:off x="5101108" y="29737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출정 병력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구성 정보 표시</a:t>
            </a:r>
          </a:p>
        </p:txBody>
      </p:sp>
      <p:cxnSp>
        <p:nvCxnSpPr>
          <p:cNvPr id="255" name="Shape 255"/>
          <p:cNvCxnSpPr>
            <a:stCxn id="236" idx="3"/>
            <a:endCxn id="253" idx="1"/>
          </p:cNvCxnSpPr>
          <p:nvPr/>
        </p:nvCxnSpPr>
        <p:spPr>
          <a:xfrm>
            <a:off x="2727276" y="1362267"/>
            <a:ext cx="489000" cy="182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6" name="Shape 256"/>
          <p:cNvCxnSpPr>
            <a:stCxn id="253" idx="3"/>
            <a:endCxn id="254" idx="1"/>
          </p:cNvCxnSpPr>
          <p:nvPr/>
        </p:nvCxnSpPr>
        <p:spPr>
          <a:xfrm>
            <a:off x="4612059" y="31910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7" name="Shape 257"/>
          <p:cNvSpPr/>
          <p:nvPr/>
        </p:nvSpPr>
        <p:spPr>
          <a:xfrm>
            <a:off x="1331541" y="41054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이동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선택</a:t>
            </a:r>
          </a:p>
        </p:txBody>
      </p:sp>
      <p:sp>
        <p:nvSpPr>
          <p:cNvPr id="258" name="Shape 258"/>
          <p:cNvSpPr/>
          <p:nvPr/>
        </p:nvSpPr>
        <p:spPr>
          <a:xfrm>
            <a:off x="3216325" y="41054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[가속] 기능 선택</a:t>
            </a:r>
          </a:p>
        </p:txBody>
      </p:sp>
      <p:sp>
        <p:nvSpPr>
          <p:cNvPr id="259" name="Shape 259"/>
          <p:cNvSpPr/>
          <p:nvPr/>
        </p:nvSpPr>
        <p:spPr>
          <a:xfrm>
            <a:off x="5101108" y="41054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 표시</a:t>
            </a:r>
          </a:p>
        </p:txBody>
      </p:sp>
      <p:sp>
        <p:nvSpPr>
          <p:cNvPr id="260" name="Shape 260"/>
          <p:cNvSpPr/>
          <p:nvPr/>
        </p:nvSpPr>
        <p:spPr>
          <a:xfrm>
            <a:off x="6985893" y="41054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사용</a:t>
            </a:r>
          </a:p>
        </p:txBody>
      </p:sp>
      <p:sp>
        <p:nvSpPr>
          <p:cNvPr id="261" name="Shape 261"/>
          <p:cNvSpPr/>
          <p:nvPr/>
        </p:nvSpPr>
        <p:spPr>
          <a:xfrm>
            <a:off x="8870678" y="41054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효과 적용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(행군 속도 상승)</a:t>
            </a:r>
          </a:p>
        </p:txBody>
      </p:sp>
      <p:sp>
        <p:nvSpPr>
          <p:cNvPr id="262" name="Shape 262"/>
          <p:cNvSpPr/>
          <p:nvPr/>
        </p:nvSpPr>
        <p:spPr>
          <a:xfrm>
            <a:off x="3216324" y="50198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[부대] 기능 선택</a:t>
            </a:r>
          </a:p>
        </p:txBody>
      </p:sp>
      <p:sp>
        <p:nvSpPr>
          <p:cNvPr id="263" name="Shape 263"/>
          <p:cNvSpPr/>
          <p:nvPr/>
        </p:nvSpPr>
        <p:spPr>
          <a:xfrm>
            <a:off x="5101108" y="50198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출정 병력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구성 정보 표시</a:t>
            </a:r>
          </a:p>
        </p:txBody>
      </p:sp>
      <p:cxnSp>
        <p:nvCxnSpPr>
          <p:cNvPr id="264" name="Shape 264"/>
          <p:cNvCxnSpPr>
            <a:stCxn id="257" idx="3"/>
            <a:endCxn id="262" idx="1"/>
          </p:cNvCxnSpPr>
          <p:nvPr/>
        </p:nvCxnSpPr>
        <p:spPr>
          <a:xfrm>
            <a:off x="2727276" y="4322781"/>
            <a:ext cx="489000" cy="91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5" name="Shape 265"/>
          <p:cNvCxnSpPr>
            <a:stCxn id="257" idx="3"/>
            <a:endCxn id="258" idx="1"/>
          </p:cNvCxnSpPr>
          <p:nvPr/>
        </p:nvCxnSpPr>
        <p:spPr>
          <a:xfrm>
            <a:off x="2727276" y="4322781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6" name="Shape 266"/>
          <p:cNvCxnSpPr>
            <a:stCxn id="258" idx="3"/>
            <a:endCxn id="259" idx="1"/>
          </p:cNvCxnSpPr>
          <p:nvPr/>
        </p:nvCxnSpPr>
        <p:spPr>
          <a:xfrm>
            <a:off x="4612060" y="4322781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7" name="Shape 267"/>
          <p:cNvCxnSpPr>
            <a:stCxn id="259" idx="3"/>
            <a:endCxn id="260" idx="1"/>
          </p:cNvCxnSpPr>
          <p:nvPr/>
        </p:nvCxnSpPr>
        <p:spPr>
          <a:xfrm>
            <a:off x="6496844" y="4322781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8" name="Shape 268"/>
          <p:cNvCxnSpPr>
            <a:stCxn id="260" idx="3"/>
            <a:endCxn id="261" idx="1"/>
          </p:cNvCxnSpPr>
          <p:nvPr/>
        </p:nvCxnSpPr>
        <p:spPr>
          <a:xfrm>
            <a:off x="8381628" y="4322781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9" name="Shape 269"/>
          <p:cNvCxnSpPr>
            <a:stCxn id="262" idx="3"/>
            <a:endCxn id="263" idx="1"/>
          </p:cNvCxnSpPr>
          <p:nvPr/>
        </p:nvCxnSpPr>
        <p:spPr>
          <a:xfrm>
            <a:off x="4612059" y="5237181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4491198" y="2248677"/>
            <a:ext cx="3210461" cy="2811969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Shape 278"/>
          <p:cNvCxnSpPr/>
          <p:nvPr/>
        </p:nvCxnSpPr>
        <p:spPr>
          <a:xfrm>
            <a:off x="4481446" y="2208772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79" name="Shape 279"/>
          <p:cNvSpPr/>
          <p:nvPr/>
        </p:nvSpPr>
        <p:spPr>
          <a:xfrm>
            <a:off x="5470846" y="4809189"/>
            <a:ext cx="1405815" cy="430646"/>
          </a:xfrm>
          <a:prstGeom prst="roundRect">
            <a:avLst>
              <a:gd fmla="val 1459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digital-art-gallery.com/oid/86/612x842_15059_Skeleton_Warrior_2d_fantasy_character_undead_skeleton_warrior_picture_image_digital_art.jpg" id="280" name="Shape 2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8023" y="1434446"/>
            <a:ext cx="1747327" cy="191524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6393460" y="2266602"/>
            <a:ext cx="126695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 이름 Lv 99</a:t>
            </a:r>
          </a:p>
        </p:txBody>
      </p:sp>
      <p:cxnSp>
        <p:nvCxnSpPr>
          <p:cNvPr id="282" name="Shape 282"/>
          <p:cNvCxnSpPr/>
          <p:nvPr/>
        </p:nvCxnSpPr>
        <p:spPr>
          <a:xfrm>
            <a:off x="6219919" y="2506277"/>
            <a:ext cx="147587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3" name="Shape 283"/>
          <p:cNvSpPr txBox="1"/>
          <p:nvPr/>
        </p:nvSpPr>
        <p:spPr>
          <a:xfrm>
            <a:off x="6418451" y="2777097"/>
            <a:ext cx="124585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 대사 표시!!</a:t>
            </a:r>
          </a:p>
        </p:txBody>
      </p:sp>
      <p:sp>
        <p:nvSpPr>
          <p:cNvPr id="284" name="Shape 284"/>
          <p:cNvSpPr/>
          <p:nvPr/>
        </p:nvSpPr>
        <p:spPr>
          <a:xfrm>
            <a:off x="4599978" y="3154648"/>
            <a:ext cx="3000805" cy="1212074"/>
          </a:xfrm>
          <a:prstGeom prst="roundRect">
            <a:avLst>
              <a:gd fmla="val 5419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획득 가능 보상</a:t>
            </a:r>
          </a:p>
        </p:txBody>
      </p:sp>
      <p:sp>
        <p:nvSpPr>
          <p:cNvPr id="285" name="Shape 285"/>
          <p:cNvSpPr/>
          <p:nvPr/>
        </p:nvSpPr>
        <p:spPr>
          <a:xfrm>
            <a:off x="4721775" y="3484676"/>
            <a:ext cx="537227" cy="536467"/>
          </a:xfrm>
          <a:prstGeom prst="roundRect">
            <a:avLst>
              <a:gd fmla="val 5419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286" name="Shape 286"/>
          <p:cNvSpPr/>
          <p:nvPr/>
        </p:nvSpPr>
        <p:spPr>
          <a:xfrm>
            <a:off x="5470846" y="3484676"/>
            <a:ext cx="537227" cy="536467"/>
          </a:xfrm>
          <a:prstGeom prst="roundRect">
            <a:avLst>
              <a:gd fmla="val 5419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287" name="Shape 287"/>
          <p:cNvSpPr/>
          <p:nvPr/>
        </p:nvSpPr>
        <p:spPr>
          <a:xfrm>
            <a:off x="6219919" y="3484676"/>
            <a:ext cx="537227" cy="536467"/>
          </a:xfrm>
          <a:prstGeom prst="roundRect">
            <a:avLst>
              <a:gd fmla="val 5419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288" name="Shape 288"/>
          <p:cNvSpPr/>
          <p:nvPr/>
        </p:nvSpPr>
        <p:spPr>
          <a:xfrm>
            <a:off x="6968990" y="3484676"/>
            <a:ext cx="537227" cy="536467"/>
          </a:xfrm>
          <a:prstGeom prst="roundRect">
            <a:avLst>
              <a:gd fmla="val 5419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4783682" y="4058467"/>
            <a:ext cx="461664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장비재료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5391835" y="4049137"/>
            <a:ext cx="73257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벌목장 생산량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증가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6252089" y="4058467"/>
            <a:ext cx="47288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골드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6929025" y="4058467"/>
            <a:ext cx="61715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경험치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4481446" y="4406587"/>
            <a:ext cx="321434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단계에 의한 부가 기능 사용 안내 텍스트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2줄까지 표시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13629" y="667910"/>
            <a:ext cx="30731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가능 몬스터 정보</a:t>
            </a:r>
          </a:p>
        </p:txBody>
      </p:sp>
      <p:sp>
        <p:nvSpPr>
          <p:cNvPr id="295" name="Shape 295"/>
          <p:cNvSpPr/>
          <p:nvPr/>
        </p:nvSpPr>
        <p:spPr>
          <a:xfrm>
            <a:off x="8171364" y="944590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몬스터 정보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</a:t>
            </a:r>
          </a:p>
        </p:txBody>
      </p:sp>
      <p:sp>
        <p:nvSpPr>
          <p:cNvPr id="296" name="Shape 296"/>
          <p:cNvSpPr/>
          <p:nvPr/>
        </p:nvSpPr>
        <p:spPr>
          <a:xfrm>
            <a:off x="8171364" y="2125669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 명칭 / 레벨 정보</a:t>
            </a:r>
          </a:p>
        </p:txBody>
      </p:sp>
      <p:sp>
        <p:nvSpPr>
          <p:cNvPr id="297" name="Shape 297"/>
          <p:cNvSpPr/>
          <p:nvPr/>
        </p:nvSpPr>
        <p:spPr>
          <a:xfrm>
            <a:off x="8171364" y="2792101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 대사</a:t>
            </a:r>
          </a:p>
        </p:txBody>
      </p:sp>
      <p:sp>
        <p:nvSpPr>
          <p:cNvPr id="298" name="Shape 298"/>
          <p:cNvSpPr/>
          <p:nvPr/>
        </p:nvSpPr>
        <p:spPr>
          <a:xfrm>
            <a:off x="2685581" y="2056685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 캐릭터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이미지</a:t>
            </a:r>
          </a:p>
        </p:txBody>
      </p:sp>
      <p:sp>
        <p:nvSpPr>
          <p:cNvPr id="299" name="Shape 299"/>
          <p:cNvSpPr/>
          <p:nvPr/>
        </p:nvSpPr>
        <p:spPr>
          <a:xfrm>
            <a:off x="2685581" y="3527419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클리어 보상 정보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(좌우 스크롤)</a:t>
            </a:r>
          </a:p>
        </p:txBody>
      </p:sp>
      <p:sp>
        <p:nvSpPr>
          <p:cNvPr id="300" name="Shape 300"/>
          <p:cNvSpPr/>
          <p:nvPr/>
        </p:nvSpPr>
        <p:spPr>
          <a:xfrm>
            <a:off x="2685581" y="4373376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부가 효과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안내 표시</a:t>
            </a:r>
          </a:p>
        </p:txBody>
      </p:sp>
      <p:sp>
        <p:nvSpPr>
          <p:cNvPr id="301" name="Shape 301"/>
          <p:cNvSpPr/>
          <p:nvPr/>
        </p:nvSpPr>
        <p:spPr>
          <a:xfrm>
            <a:off x="8171364" y="4816716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 버튼</a:t>
            </a:r>
          </a:p>
        </p:txBody>
      </p:sp>
      <p:cxnSp>
        <p:nvCxnSpPr>
          <p:cNvPr id="302" name="Shape 302"/>
          <p:cNvCxnSpPr>
            <a:stCxn id="298" idx="3"/>
          </p:cNvCxnSpPr>
          <p:nvPr/>
        </p:nvCxnSpPr>
        <p:spPr>
          <a:xfrm>
            <a:off x="3991867" y="2289951"/>
            <a:ext cx="7917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03" name="Shape 303"/>
          <p:cNvCxnSpPr>
            <a:stCxn id="299" idx="3"/>
            <a:endCxn id="284" idx="1"/>
          </p:cNvCxnSpPr>
          <p:nvPr/>
        </p:nvCxnSpPr>
        <p:spPr>
          <a:xfrm>
            <a:off x="3991867" y="3760684"/>
            <a:ext cx="6081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04" name="Shape 304"/>
          <p:cNvCxnSpPr>
            <a:stCxn id="300" idx="3"/>
          </p:cNvCxnSpPr>
          <p:nvPr/>
        </p:nvCxnSpPr>
        <p:spPr>
          <a:xfrm flipH="1" rot="10800000">
            <a:off x="3991867" y="4498041"/>
            <a:ext cx="786000" cy="1086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05" name="Shape 305"/>
          <p:cNvCxnSpPr>
            <a:stCxn id="301" idx="1"/>
            <a:endCxn id="279" idx="3"/>
          </p:cNvCxnSpPr>
          <p:nvPr/>
        </p:nvCxnSpPr>
        <p:spPr>
          <a:xfrm rot="10800000">
            <a:off x="6876564" y="5024481"/>
            <a:ext cx="1294800" cy="25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06" name="Shape 306"/>
          <p:cNvCxnSpPr>
            <a:stCxn id="297" idx="1"/>
            <a:endCxn id="283" idx="3"/>
          </p:cNvCxnSpPr>
          <p:nvPr/>
        </p:nvCxnSpPr>
        <p:spPr>
          <a:xfrm rot="10800000">
            <a:off x="7664364" y="2900267"/>
            <a:ext cx="507000" cy="125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07" name="Shape 307"/>
          <p:cNvCxnSpPr>
            <a:stCxn id="296" idx="1"/>
          </p:cNvCxnSpPr>
          <p:nvPr/>
        </p:nvCxnSpPr>
        <p:spPr>
          <a:xfrm flipH="1">
            <a:off x="7697664" y="2358935"/>
            <a:ext cx="473700" cy="1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08" name="Shape 308"/>
          <p:cNvCxnSpPr>
            <a:stCxn id="295" idx="1"/>
          </p:cNvCxnSpPr>
          <p:nvPr/>
        </p:nvCxnSpPr>
        <p:spPr>
          <a:xfrm flipH="1">
            <a:off x="6968964" y="1177855"/>
            <a:ext cx="1202400" cy="1030799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9" name="Shape 309"/>
          <p:cNvSpPr txBox="1"/>
          <p:nvPr/>
        </p:nvSpPr>
        <p:spPr>
          <a:xfrm>
            <a:off x="5709137" y="4765319"/>
            <a:ext cx="9653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 하기</a:t>
            </a:r>
          </a:p>
        </p:txBody>
      </p:sp>
      <p:sp>
        <p:nvSpPr>
          <p:cNvPr id="310" name="Shape 310"/>
          <p:cNvSpPr/>
          <p:nvPr/>
        </p:nvSpPr>
        <p:spPr>
          <a:xfrm>
            <a:off x="5915676" y="5059482"/>
            <a:ext cx="516155" cy="13208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6853" y="5059121"/>
            <a:ext cx="181226" cy="18122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/>
          <p:nvPr/>
        </p:nvSpPr>
        <p:spPr>
          <a:xfrm>
            <a:off x="7125159" y="5867296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공격에 필요한 스테미너 표시</a:t>
            </a:r>
          </a:p>
        </p:txBody>
      </p:sp>
      <p:cxnSp>
        <p:nvCxnSpPr>
          <p:cNvPr id="313" name="Shape 313"/>
          <p:cNvCxnSpPr>
            <a:stCxn id="312" idx="1"/>
            <a:endCxn id="310" idx="2"/>
          </p:cNvCxnSpPr>
          <p:nvPr/>
        </p:nvCxnSpPr>
        <p:spPr>
          <a:xfrm rot="10800000">
            <a:off x="6173859" y="5191562"/>
            <a:ext cx="951300" cy="9090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319" name="Shape 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4491198" y="2248676"/>
            <a:ext cx="3210461" cy="2836507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Shape 322"/>
          <p:cNvCxnSpPr/>
          <p:nvPr/>
        </p:nvCxnSpPr>
        <p:spPr>
          <a:xfrm>
            <a:off x="4481446" y="2208772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http://digital-art-gallery.com/oid/86/612x842_15059_Skeleton_Warrior_2d_fantasy_character_undead_skeleton_warrior_picture_image_digital_art.jpg" id="323" name="Shape 3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8023" y="1434446"/>
            <a:ext cx="1747327" cy="191524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6393460" y="2266602"/>
            <a:ext cx="126695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 이름 Lv 99</a:t>
            </a:r>
          </a:p>
        </p:txBody>
      </p:sp>
      <p:cxnSp>
        <p:nvCxnSpPr>
          <p:cNvPr id="325" name="Shape 325"/>
          <p:cNvCxnSpPr/>
          <p:nvPr/>
        </p:nvCxnSpPr>
        <p:spPr>
          <a:xfrm>
            <a:off x="6219919" y="2506277"/>
            <a:ext cx="147587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6" name="Shape 326"/>
          <p:cNvSpPr txBox="1"/>
          <p:nvPr/>
        </p:nvSpPr>
        <p:spPr>
          <a:xfrm>
            <a:off x="6418451" y="2777097"/>
            <a:ext cx="124585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 대사 표시!!</a:t>
            </a:r>
          </a:p>
        </p:txBody>
      </p:sp>
      <p:sp>
        <p:nvSpPr>
          <p:cNvPr id="327" name="Shape 327"/>
          <p:cNvSpPr/>
          <p:nvPr/>
        </p:nvSpPr>
        <p:spPr>
          <a:xfrm>
            <a:off x="4599978" y="3154648"/>
            <a:ext cx="3000805" cy="1212074"/>
          </a:xfrm>
          <a:prstGeom prst="roundRect">
            <a:avLst>
              <a:gd fmla="val 5419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획득 가능 보상</a:t>
            </a:r>
          </a:p>
        </p:txBody>
      </p:sp>
      <p:sp>
        <p:nvSpPr>
          <p:cNvPr id="328" name="Shape 328"/>
          <p:cNvSpPr/>
          <p:nvPr/>
        </p:nvSpPr>
        <p:spPr>
          <a:xfrm>
            <a:off x="4721775" y="3484676"/>
            <a:ext cx="537227" cy="536467"/>
          </a:xfrm>
          <a:prstGeom prst="roundRect">
            <a:avLst>
              <a:gd fmla="val 5419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329" name="Shape 329"/>
          <p:cNvSpPr/>
          <p:nvPr/>
        </p:nvSpPr>
        <p:spPr>
          <a:xfrm>
            <a:off x="5470846" y="3484676"/>
            <a:ext cx="537227" cy="536467"/>
          </a:xfrm>
          <a:prstGeom prst="roundRect">
            <a:avLst>
              <a:gd fmla="val 5419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330" name="Shape 330"/>
          <p:cNvSpPr/>
          <p:nvPr/>
        </p:nvSpPr>
        <p:spPr>
          <a:xfrm>
            <a:off x="6219919" y="3484676"/>
            <a:ext cx="537227" cy="536467"/>
          </a:xfrm>
          <a:prstGeom prst="roundRect">
            <a:avLst>
              <a:gd fmla="val 5419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331" name="Shape 331"/>
          <p:cNvSpPr/>
          <p:nvPr/>
        </p:nvSpPr>
        <p:spPr>
          <a:xfrm>
            <a:off x="6968990" y="3484676"/>
            <a:ext cx="537227" cy="536467"/>
          </a:xfrm>
          <a:prstGeom prst="roundRect">
            <a:avLst>
              <a:gd fmla="val 5419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4783682" y="4058467"/>
            <a:ext cx="461664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장비재료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5391835" y="4049137"/>
            <a:ext cx="73257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벌목장 생산량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증가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6252089" y="4058467"/>
            <a:ext cx="47288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골드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6929027" y="4058467"/>
            <a:ext cx="61715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영우 경험치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4481446" y="4406587"/>
            <a:ext cx="321434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단계에 의한 부가 기능 사용 안내 텍스트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2줄까지 표시 됩이다.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013629" y="667910"/>
            <a:ext cx="30731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불가능 몬스터 정보</a:t>
            </a:r>
          </a:p>
        </p:txBody>
      </p:sp>
      <p:sp>
        <p:nvSpPr>
          <p:cNvPr id="338" name="Shape 338"/>
          <p:cNvSpPr/>
          <p:nvPr/>
        </p:nvSpPr>
        <p:spPr>
          <a:xfrm>
            <a:off x="2609172" y="4818907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선행 몬스터 사냥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안내 표시</a:t>
            </a:r>
          </a:p>
        </p:txBody>
      </p:sp>
      <p:cxnSp>
        <p:nvCxnSpPr>
          <p:cNvPr id="339" name="Shape 339"/>
          <p:cNvCxnSpPr>
            <a:stCxn id="338" idx="3"/>
          </p:cNvCxnSpPr>
          <p:nvPr/>
        </p:nvCxnSpPr>
        <p:spPr>
          <a:xfrm>
            <a:off x="3915458" y="5052173"/>
            <a:ext cx="8379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0" name="Shape 340"/>
          <p:cNvSpPr/>
          <p:nvPr/>
        </p:nvSpPr>
        <p:spPr>
          <a:xfrm>
            <a:off x="2609172" y="4188019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부가 효과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안내 표시</a:t>
            </a:r>
          </a:p>
        </p:txBody>
      </p:sp>
      <p:cxnSp>
        <p:nvCxnSpPr>
          <p:cNvPr id="341" name="Shape 341"/>
          <p:cNvCxnSpPr>
            <a:stCxn id="340" idx="3"/>
          </p:cNvCxnSpPr>
          <p:nvPr/>
        </p:nvCxnSpPr>
        <p:spPr>
          <a:xfrm>
            <a:off x="3915458" y="4421284"/>
            <a:ext cx="792000" cy="1176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2" name="Shape 342"/>
          <p:cNvSpPr/>
          <p:nvPr/>
        </p:nvSpPr>
        <p:spPr>
          <a:xfrm>
            <a:off x="4753410" y="4870226"/>
            <a:ext cx="2792773" cy="36389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5266601" y="4908737"/>
            <a:ext cx="17023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Lv98 몬스터명칭 사냥에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성공해야 공격할 수 있습니다.</a:t>
            </a:r>
          </a:p>
        </p:txBody>
      </p:sp>
      <p:sp>
        <p:nvSpPr>
          <p:cNvPr id="344" name="Shape 344"/>
          <p:cNvSpPr/>
          <p:nvPr/>
        </p:nvSpPr>
        <p:spPr>
          <a:xfrm>
            <a:off x="8106050" y="4818907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선행 사냥 몬스터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찾기 버튼</a:t>
            </a:r>
          </a:p>
        </p:txBody>
      </p:sp>
      <p:cxnSp>
        <p:nvCxnSpPr>
          <p:cNvPr id="345" name="Shape 345"/>
          <p:cNvCxnSpPr>
            <a:stCxn id="344" idx="1"/>
          </p:cNvCxnSpPr>
          <p:nvPr/>
        </p:nvCxnSpPr>
        <p:spPr>
          <a:xfrm flipH="1">
            <a:off x="7453550" y="5052173"/>
            <a:ext cx="652500" cy="30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6" name="Shape 346"/>
          <p:cNvSpPr/>
          <p:nvPr/>
        </p:nvSpPr>
        <p:spPr>
          <a:xfrm>
            <a:off x="7889859" y="5630671"/>
            <a:ext cx="1738667" cy="46653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가장 가까이에 있는 해당 몬스터 좌표로 화면 이동</a:t>
            </a:r>
          </a:p>
        </p:txBody>
      </p:sp>
      <p:cxnSp>
        <p:nvCxnSpPr>
          <p:cNvPr id="347" name="Shape 347"/>
          <p:cNvCxnSpPr>
            <a:stCxn id="346" idx="0"/>
            <a:endCxn id="344" idx="2"/>
          </p:cNvCxnSpPr>
          <p:nvPr/>
        </p:nvCxnSpPr>
        <p:spPr>
          <a:xfrm rot="10800000">
            <a:off x="8759193" y="5285371"/>
            <a:ext cx="0" cy="3453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선행 사냥 몬스터 좌표로 화면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몬스터 강조 표시</a:t>
            </a:r>
          </a:p>
        </p:txBody>
      </p:sp>
      <p:pic>
        <p:nvPicPr>
          <p:cNvPr id="354" name="Shape 3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Shape 355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356" name="Shape 356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357" name="Shape 357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Shape 358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9" name="Shape 359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360" name="Shape 360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361" name="Shape 36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362" name="Shape 362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363" name="Shape 363"/>
          <p:cNvSpPr/>
          <p:nvPr/>
        </p:nvSpPr>
        <p:spPr>
          <a:xfrm>
            <a:off x="5784155" y="3671080"/>
            <a:ext cx="624547" cy="186613"/>
          </a:xfrm>
          <a:prstGeom prst="ellipse">
            <a:avLst/>
          </a:prstGeom>
          <a:solidFill>
            <a:srgbClr val="C00000">
              <a:alpha val="49803"/>
            </a:srgbClr>
          </a:solidFill>
          <a:ln cap="flat" cmpd="sng" w="381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Shape 3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37671" y="3394080"/>
            <a:ext cx="317515" cy="41860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/>
        </p:nvSpPr>
        <p:spPr>
          <a:xfrm>
            <a:off x="5812975" y="3163077"/>
            <a:ext cx="53578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LV98</a:t>
            </a:r>
          </a:p>
        </p:txBody>
      </p:sp>
      <p:sp>
        <p:nvSpPr>
          <p:cNvPr id="366" name="Shape 366"/>
          <p:cNvSpPr/>
          <p:nvPr/>
        </p:nvSpPr>
        <p:spPr>
          <a:xfrm>
            <a:off x="8012743" y="2318303"/>
            <a:ext cx="247486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선행 사냥 몬스터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좌표를 화면 중앙으로해서 화면 이동</a:t>
            </a:r>
          </a:p>
        </p:txBody>
      </p:sp>
      <p:cxnSp>
        <p:nvCxnSpPr>
          <p:cNvPr id="367" name="Shape 367"/>
          <p:cNvCxnSpPr>
            <a:stCxn id="366" idx="1"/>
          </p:cNvCxnSpPr>
          <p:nvPr/>
        </p:nvCxnSpPr>
        <p:spPr>
          <a:xfrm flipH="1">
            <a:off x="6408643" y="2551569"/>
            <a:ext cx="1604100" cy="760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8" name="Shape 368"/>
          <p:cNvSpPr/>
          <p:nvPr/>
        </p:nvSpPr>
        <p:spPr>
          <a:xfrm>
            <a:off x="8012743" y="4192589"/>
            <a:ext cx="247486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몬스터 강조 효과 연출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2~3초 강조 후 연출 소멸</a:t>
            </a:r>
          </a:p>
        </p:txBody>
      </p:sp>
      <p:cxnSp>
        <p:nvCxnSpPr>
          <p:cNvPr id="369" name="Shape 369"/>
          <p:cNvCxnSpPr>
            <a:stCxn id="368" idx="1"/>
            <a:endCxn id="363" idx="6"/>
          </p:cNvCxnSpPr>
          <p:nvPr/>
        </p:nvCxnSpPr>
        <p:spPr>
          <a:xfrm rot="10800000">
            <a:off x="6408643" y="3764355"/>
            <a:ext cx="1604100" cy="661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0" name="Shape 370"/>
          <p:cNvSpPr/>
          <p:nvPr/>
        </p:nvSpPr>
        <p:spPr>
          <a:xfrm>
            <a:off x="8012743" y="3074086"/>
            <a:ext cx="2474864" cy="56450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플레이어(유저)가 선택한 공격 불가능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몬스터에서 가장 가까이에 있는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선행 사냥 대상 몬스터를 1마리 검색</a:t>
            </a:r>
          </a:p>
        </p:txBody>
      </p:sp>
      <p:cxnSp>
        <p:nvCxnSpPr>
          <p:cNvPr id="371" name="Shape 371"/>
          <p:cNvCxnSpPr>
            <a:stCxn id="370" idx="0"/>
            <a:endCxn id="366" idx="2"/>
          </p:cNvCxnSpPr>
          <p:nvPr/>
        </p:nvCxnSpPr>
        <p:spPr>
          <a:xfrm rot="10800000">
            <a:off x="9250175" y="2784886"/>
            <a:ext cx="0" cy="2892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Shape 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269" y="673227"/>
            <a:ext cx="3220000" cy="5724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013629" y="667910"/>
            <a:ext cx="3325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 선택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출정하려는 병력 선택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7903028" y="5775648"/>
            <a:ext cx="3316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일반 출정 병력 선택과 동일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2016.03.03 초안 작성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2016.03.07 전투 승패 판정 및 몬스터 데이터 구성 관련 수정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– 2016.04.21 몬스터 생성(4P) / 몬스터 보상 내용(8P) / 몬스터 관련 테이블(9~11P) 수정 및 추가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V1.3 – 2016.04.26 몬스터 생성순서 추가(5P) / 몬스터 공격 UI 수정 – 소모 스테미나 표시(15P) / 몬스터 찾기 관련 내용 삭제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V1.4 – 2016.04.29 몬스터 생성 규칙 변경 및 수정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V1.5 – 2016.05.12 몬스터 생성 방식 변경 내용 수정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Shape 3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269" y="673227"/>
            <a:ext cx="3220000" cy="572444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013629" y="667910"/>
            <a:ext cx="332510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체력(행동력) 부족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수행 시, 영주의 체력(행동력)이 부족할 경우</a:t>
            </a:r>
          </a:p>
        </p:txBody>
      </p:sp>
      <p:sp>
        <p:nvSpPr>
          <p:cNvPr id="387" name="Shape 387"/>
          <p:cNvSpPr/>
          <p:nvPr/>
        </p:nvSpPr>
        <p:spPr>
          <a:xfrm>
            <a:off x="4491198" y="667910"/>
            <a:ext cx="3210461" cy="5729763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8" name="Shape 388"/>
          <p:cNvGrpSpPr/>
          <p:nvPr/>
        </p:nvGrpSpPr>
        <p:grpSpPr>
          <a:xfrm>
            <a:off x="4481446" y="2927228"/>
            <a:ext cx="3228959" cy="1129246"/>
            <a:chOff x="4481446" y="2078141"/>
            <a:chExt cx="3228959" cy="1129246"/>
          </a:xfrm>
        </p:grpSpPr>
        <p:sp>
          <p:nvSpPr>
            <p:cNvPr id="389" name="Shape 389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부대를 출정하기 위한 체력이 부족합니다.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영주의 체력을 보충해 주십시오.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0" name="Shape 390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91" name="Shape 391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392" name="Shape 392"/>
          <p:cNvSpPr/>
          <p:nvPr/>
        </p:nvSpPr>
        <p:spPr>
          <a:xfrm>
            <a:off x="5225144" y="3674535"/>
            <a:ext cx="849085" cy="274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체력 보충</a:t>
            </a:r>
          </a:p>
        </p:txBody>
      </p:sp>
      <p:sp>
        <p:nvSpPr>
          <p:cNvPr id="393" name="Shape 393"/>
          <p:cNvSpPr/>
          <p:nvPr/>
        </p:nvSpPr>
        <p:spPr>
          <a:xfrm>
            <a:off x="6204857" y="3674535"/>
            <a:ext cx="849085" cy="274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취소</a:t>
            </a:r>
          </a:p>
        </p:txBody>
      </p:sp>
      <p:sp>
        <p:nvSpPr>
          <p:cNvPr id="394" name="Shape 394"/>
          <p:cNvSpPr/>
          <p:nvPr/>
        </p:nvSpPr>
        <p:spPr>
          <a:xfrm>
            <a:off x="8073789" y="2205211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체력 부족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알림 팝업</a:t>
            </a:r>
          </a:p>
        </p:txBody>
      </p:sp>
      <p:cxnSp>
        <p:nvCxnSpPr>
          <p:cNvPr id="395" name="Shape 395"/>
          <p:cNvCxnSpPr>
            <a:stCxn id="394" idx="1"/>
          </p:cNvCxnSpPr>
          <p:nvPr/>
        </p:nvCxnSpPr>
        <p:spPr>
          <a:xfrm flipH="1">
            <a:off x="7399089" y="2438477"/>
            <a:ext cx="674700" cy="45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6" name="Shape 396"/>
          <p:cNvSpPr/>
          <p:nvPr/>
        </p:nvSpPr>
        <p:spPr>
          <a:xfrm>
            <a:off x="7564874" y="4519742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취소 및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화면으로 이동</a:t>
            </a:r>
          </a:p>
        </p:txBody>
      </p:sp>
      <p:cxnSp>
        <p:nvCxnSpPr>
          <p:cNvPr id="397" name="Shape 397"/>
          <p:cNvCxnSpPr>
            <a:stCxn id="396" idx="1"/>
          </p:cNvCxnSpPr>
          <p:nvPr/>
        </p:nvCxnSpPr>
        <p:spPr>
          <a:xfrm rot="10800000">
            <a:off x="6591974" y="3976608"/>
            <a:ext cx="972900" cy="776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8" name="Shape 398"/>
          <p:cNvSpPr/>
          <p:nvPr/>
        </p:nvSpPr>
        <p:spPr>
          <a:xfrm>
            <a:off x="3427494" y="4519742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체력 보충 아이템 사용 화면으로 이동</a:t>
            </a:r>
          </a:p>
        </p:txBody>
      </p:sp>
      <p:cxnSp>
        <p:nvCxnSpPr>
          <p:cNvPr id="399" name="Shape 399"/>
          <p:cNvCxnSpPr>
            <a:stCxn id="398" idx="3"/>
          </p:cNvCxnSpPr>
          <p:nvPr/>
        </p:nvCxnSpPr>
        <p:spPr>
          <a:xfrm flipH="1" rot="10800000">
            <a:off x="4733780" y="3976608"/>
            <a:ext cx="878700" cy="776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405" name="Shape 4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Shape 406"/>
          <p:cNvSpPr txBox="1"/>
          <p:nvPr/>
        </p:nvSpPr>
        <p:spPr>
          <a:xfrm>
            <a:off x="1013629" y="667910"/>
            <a:ext cx="342608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체력 보충 아이템 사용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보유하고 있는 영주 체력(행동력) 회복 아이템 사용 화면</a:t>
            </a:r>
          </a:p>
        </p:txBody>
      </p:sp>
      <p:cxnSp>
        <p:nvCxnSpPr>
          <p:cNvPr id="407" name="Shape 407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sp>
        <p:nvSpPr>
          <p:cNvPr id="408" name="Shape 408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4483514" y="569474"/>
            <a:ext cx="3218145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소환</a:t>
            </a:r>
          </a:p>
        </p:txBody>
      </p:sp>
      <p:sp>
        <p:nvSpPr>
          <p:cNvPr id="410" name="Shape 410"/>
          <p:cNvSpPr/>
          <p:nvPr/>
        </p:nvSpPr>
        <p:spPr>
          <a:xfrm>
            <a:off x="4491196" y="6144012"/>
            <a:ext cx="3208814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4555064" y="6164587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4517743" y="951720"/>
            <a:ext cx="3152020" cy="815391"/>
            <a:chOff x="4508412" y="951720"/>
            <a:chExt cx="3152020" cy="815391"/>
          </a:xfrm>
        </p:grpSpPr>
        <p:sp>
          <p:nvSpPr>
            <p:cNvPr id="413" name="Shape 413"/>
            <p:cNvSpPr/>
            <p:nvPr/>
          </p:nvSpPr>
          <p:spPr>
            <a:xfrm>
              <a:off x="4508412" y="951720"/>
              <a:ext cx="3152020" cy="774441"/>
            </a:xfrm>
            <a:prstGeom prst="roundRect">
              <a:avLst>
                <a:gd fmla="val 4667" name="adj"/>
              </a:avLst>
            </a:prstGeom>
            <a:solidFill>
              <a:srgbClr val="7B7B7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4548844" y="1001484"/>
              <a:ext cx="554998" cy="538066"/>
            </a:xfrm>
            <a:prstGeom prst="roundRect">
              <a:avLst>
                <a:gd fmla="val 4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415" name="Shape 415"/>
            <p:cNvSpPr txBox="1"/>
            <p:nvPr/>
          </p:nvSpPr>
          <p:spPr>
            <a:xfrm>
              <a:off x="4525346" y="1520891"/>
              <a:ext cx="62228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보유:99</a:t>
              </a:r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5197850" y="964161"/>
              <a:ext cx="1288814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관련 설명 표시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2줄까지 표현합니다.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6986974" y="1177388"/>
              <a:ext cx="554998" cy="334095"/>
            </a:xfrm>
            <a:prstGeom prst="roundRect">
              <a:avLst>
                <a:gd fmla="val 4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</a:p>
          </p:txBody>
        </p:sp>
      </p:grpSp>
      <p:sp>
        <p:nvSpPr>
          <p:cNvPr id="418" name="Shape 418"/>
          <p:cNvSpPr/>
          <p:nvPr/>
        </p:nvSpPr>
        <p:spPr>
          <a:xfrm>
            <a:off x="8088671" y="516291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아이템 목록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(상하 스크롤)</a:t>
            </a:r>
          </a:p>
        </p:txBody>
      </p:sp>
      <p:cxnSp>
        <p:nvCxnSpPr>
          <p:cNvPr id="419" name="Shape 419"/>
          <p:cNvCxnSpPr>
            <a:stCxn id="418" idx="1"/>
          </p:cNvCxnSpPr>
          <p:nvPr/>
        </p:nvCxnSpPr>
        <p:spPr>
          <a:xfrm flipH="1">
            <a:off x="7709471" y="749557"/>
            <a:ext cx="379200" cy="214499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20" name="Shape 420"/>
          <p:cNvSpPr/>
          <p:nvPr/>
        </p:nvSpPr>
        <p:spPr>
          <a:xfrm>
            <a:off x="6555346" y="20824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아이템 사용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421" name="Shape 421"/>
          <p:cNvCxnSpPr>
            <a:stCxn id="420" idx="0"/>
            <a:endCxn id="417" idx="2"/>
          </p:cNvCxnSpPr>
          <p:nvPr/>
        </p:nvCxnSpPr>
        <p:spPr>
          <a:xfrm rot="10800000">
            <a:off x="7273803" y="1511575"/>
            <a:ext cx="0" cy="570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22" name="Shape 422"/>
          <p:cNvSpPr/>
          <p:nvPr/>
        </p:nvSpPr>
        <p:spPr>
          <a:xfrm>
            <a:off x="4120992" y="2102292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아이콘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수량 표시</a:t>
            </a:r>
          </a:p>
        </p:txBody>
      </p:sp>
      <p:cxnSp>
        <p:nvCxnSpPr>
          <p:cNvPr id="423" name="Shape 423"/>
          <p:cNvCxnSpPr>
            <a:stCxn id="422" idx="0"/>
            <a:endCxn id="415" idx="2"/>
          </p:cNvCxnSpPr>
          <p:nvPr/>
        </p:nvCxnSpPr>
        <p:spPr>
          <a:xfrm flipH="1" rot="10800000">
            <a:off x="4839450" y="1767192"/>
            <a:ext cx="6300" cy="335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24" name="Shape 424"/>
          <p:cNvSpPr/>
          <p:nvPr/>
        </p:nvSpPr>
        <p:spPr>
          <a:xfrm>
            <a:off x="5345003" y="28755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명칭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효과 설명</a:t>
            </a:r>
          </a:p>
        </p:txBody>
      </p:sp>
      <p:cxnSp>
        <p:nvCxnSpPr>
          <p:cNvPr id="425" name="Shape 425"/>
          <p:cNvCxnSpPr>
            <a:stCxn id="424" idx="0"/>
            <a:endCxn id="416" idx="2"/>
          </p:cNvCxnSpPr>
          <p:nvPr/>
        </p:nvCxnSpPr>
        <p:spPr>
          <a:xfrm rot="10800000">
            <a:off x="5851660" y="1702875"/>
            <a:ext cx="211800" cy="1172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26" name="Shape 426"/>
          <p:cNvSpPr/>
          <p:nvPr/>
        </p:nvSpPr>
        <p:spPr>
          <a:xfrm>
            <a:off x="2667269" y="6081553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병력 선택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화면으로 이동</a:t>
            </a:r>
          </a:p>
        </p:txBody>
      </p:sp>
      <p:cxnSp>
        <p:nvCxnSpPr>
          <p:cNvPr id="427" name="Shape 427"/>
          <p:cNvCxnSpPr>
            <a:stCxn id="426" idx="3"/>
            <a:endCxn id="411" idx="1"/>
          </p:cNvCxnSpPr>
          <p:nvPr/>
        </p:nvCxnSpPr>
        <p:spPr>
          <a:xfrm>
            <a:off x="4104184" y="6314818"/>
            <a:ext cx="450900" cy="1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433" name="Shape 4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실패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부대 부족 알림 팝업</a:t>
            </a:r>
          </a:p>
        </p:txBody>
      </p:sp>
      <p:grpSp>
        <p:nvGrpSpPr>
          <p:cNvPr id="435" name="Shape 435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436" name="Shape 4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Shape 4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Shape 4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Shape 4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0" name="Shape 440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Shape 441"/>
          <p:cNvGrpSpPr/>
          <p:nvPr/>
        </p:nvGrpSpPr>
        <p:grpSpPr>
          <a:xfrm>
            <a:off x="4481446" y="2927228"/>
            <a:ext cx="3228959" cy="1129246"/>
            <a:chOff x="4481446" y="2078141"/>
            <a:chExt cx="3228959" cy="1129246"/>
          </a:xfrm>
        </p:grpSpPr>
        <p:sp>
          <p:nvSpPr>
            <p:cNvPr id="442" name="Shape 442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현재 n개의 부대만 출정할 수 있습니다.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VIP 8이상의 VIP를 활성화하거나 기술 연구를 통해 행군부대를 1개 추가할 수 있습니다.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3" name="Shape 443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44" name="Shape 444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445" name="Shape 445"/>
          <p:cNvSpPr/>
          <p:nvPr/>
        </p:nvSpPr>
        <p:spPr>
          <a:xfrm>
            <a:off x="5187819" y="3702528"/>
            <a:ext cx="849085" cy="274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활성화</a:t>
            </a:r>
          </a:p>
        </p:txBody>
      </p:sp>
      <p:sp>
        <p:nvSpPr>
          <p:cNvPr id="446" name="Shape 446"/>
          <p:cNvSpPr/>
          <p:nvPr/>
        </p:nvSpPr>
        <p:spPr>
          <a:xfrm>
            <a:off x="6167533" y="3702528"/>
            <a:ext cx="849085" cy="274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기술 연구</a:t>
            </a:r>
          </a:p>
        </p:txBody>
      </p:sp>
      <p:sp>
        <p:nvSpPr>
          <p:cNvPr id="447" name="Shape 447"/>
          <p:cNvSpPr/>
          <p:nvPr/>
        </p:nvSpPr>
        <p:spPr>
          <a:xfrm>
            <a:off x="8073789" y="2205211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출정 불가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안내 팝업</a:t>
            </a:r>
          </a:p>
        </p:txBody>
      </p:sp>
      <p:cxnSp>
        <p:nvCxnSpPr>
          <p:cNvPr id="448" name="Shape 448"/>
          <p:cNvCxnSpPr>
            <a:stCxn id="447" idx="1"/>
          </p:cNvCxnSpPr>
          <p:nvPr/>
        </p:nvCxnSpPr>
        <p:spPr>
          <a:xfrm flipH="1">
            <a:off x="7399089" y="2438477"/>
            <a:ext cx="674700" cy="45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49" name="Shape 449"/>
          <p:cNvSpPr/>
          <p:nvPr/>
        </p:nvSpPr>
        <p:spPr>
          <a:xfrm>
            <a:off x="7564874" y="4519742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기술 연구 화면으로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450" name="Shape 450"/>
          <p:cNvCxnSpPr>
            <a:stCxn id="449" idx="1"/>
            <a:endCxn id="446" idx="2"/>
          </p:cNvCxnSpPr>
          <p:nvPr/>
        </p:nvCxnSpPr>
        <p:spPr>
          <a:xfrm rot="10800000">
            <a:off x="6591974" y="3976608"/>
            <a:ext cx="972900" cy="776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51" name="Shape 451"/>
          <p:cNvSpPr/>
          <p:nvPr/>
        </p:nvSpPr>
        <p:spPr>
          <a:xfrm>
            <a:off x="3427494" y="4519742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정보 화면으로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452" name="Shape 452"/>
          <p:cNvCxnSpPr>
            <a:stCxn id="451" idx="3"/>
            <a:endCxn id="445" idx="2"/>
          </p:cNvCxnSpPr>
          <p:nvPr/>
        </p:nvCxnSpPr>
        <p:spPr>
          <a:xfrm flipH="1" rot="10800000">
            <a:off x="4733780" y="3976608"/>
            <a:ext cx="878700" cy="776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458" name="Shape 4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 txBox="1"/>
          <p:nvPr/>
        </p:nvSpPr>
        <p:spPr>
          <a:xfrm>
            <a:off x="1013629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출정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중 부대 선택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시 자동으로 선택됨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메뉴</a:t>
            </a:r>
          </a:p>
        </p:txBody>
      </p:sp>
      <p:cxnSp>
        <p:nvCxnSpPr>
          <p:cNvPr id="460" name="Shape 460"/>
          <p:cNvCxnSpPr/>
          <p:nvPr/>
        </p:nvCxnSpPr>
        <p:spPr>
          <a:xfrm>
            <a:off x="5467739" y="2547257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461" name="Shape 461"/>
          <p:cNvCxnSpPr/>
          <p:nvPr/>
        </p:nvCxnSpPr>
        <p:spPr>
          <a:xfrm>
            <a:off x="5515610" y="2491542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462" name="Shape 462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463" name="Shape 463"/>
          <p:cNvCxnSpPr/>
          <p:nvPr/>
        </p:nvCxnSpPr>
        <p:spPr>
          <a:xfrm>
            <a:off x="6596504" y="3523705"/>
            <a:ext cx="1105154" cy="1085615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464" name="Shape 464"/>
          <p:cNvGrpSpPr/>
          <p:nvPr/>
        </p:nvGrpSpPr>
        <p:grpSpPr>
          <a:xfrm>
            <a:off x="6186396" y="2970048"/>
            <a:ext cx="522880" cy="746645"/>
            <a:chOff x="6382339" y="3119338"/>
            <a:chExt cx="522880" cy="746645"/>
          </a:xfrm>
        </p:grpSpPr>
        <p:pic>
          <p:nvPicPr>
            <p:cNvPr id="465" name="Shape 46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Shape 4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Shape 46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Shape 4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9" name="Shape 469"/>
          <p:cNvSpPr/>
          <p:nvPr/>
        </p:nvSpPr>
        <p:spPr>
          <a:xfrm>
            <a:off x="5957369" y="2882849"/>
            <a:ext cx="914400" cy="914400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5709966" y="3733214"/>
            <a:ext cx="1405093" cy="489048"/>
          </a:xfrm>
          <a:prstGeom prst="roundRect">
            <a:avLst>
              <a:gd fmla="val 22391" name="adj"/>
            </a:avLst>
          </a:prstGeom>
          <a:solidFill>
            <a:schemeClr val="dk1">
              <a:alpha val="80000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 호롤룰루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출정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X:9999, Y:9999</a:t>
            </a:r>
          </a:p>
        </p:txBody>
      </p:sp>
      <p:sp>
        <p:nvSpPr>
          <p:cNvPr id="471" name="Shape 471"/>
          <p:cNvSpPr/>
          <p:nvPr/>
        </p:nvSpPr>
        <p:spPr>
          <a:xfrm>
            <a:off x="6180251" y="2526443"/>
            <a:ext cx="469233" cy="469233"/>
          </a:xfrm>
          <a:prstGeom prst="ellipse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472" name="Shape 472"/>
          <p:cNvSpPr/>
          <p:nvPr/>
        </p:nvSpPr>
        <p:spPr>
          <a:xfrm>
            <a:off x="5601066" y="3118924"/>
            <a:ext cx="469233" cy="469233"/>
          </a:xfrm>
          <a:prstGeom prst="ellipse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473" name="Shape 473"/>
          <p:cNvSpPr/>
          <p:nvPr/>
        </p:nvSpPr>
        <p:spPr>
          <a:xfrm>
            <a:off x="6759072" y="3092075"/>
            <a:ext cx="469233" cy="469233"/>
          </a:xfrm>
          <a:prstGeom prst="ellipse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가속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grpSp>
        <p:nvGrpSpPr>
          <p:cNvPr id="474" name="Shape 474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475" name="Shape 475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476" name="Shape 476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Shape 477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8" name="Shape 478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479" name="Shape 479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480" name="Shape 48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481" name="Shape 481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482" name="Shape 482"/>
          <p:cNvSpPr/>
          <p:nvPr/>
        </p:nvSpPr>
        <p:spPr>
          <a:xfrm>
            <a:off x="7444906" y="2262928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행군 중 부대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 메뉴</a:t>
            </a:r>
          </a:p>
        </p:txBody>
      </p:sp>
      <p:cxnSp>
        <p:nvCxnSpPr>
          <p:cNvPr id="483" name="Shape 483"/>
          <p:cNvCxnSpPr>
            <a:stCxn id="482" idx="1"/>
          </p:cNvCxnSpPr>
          <p:nvPr/>
        </p:nvCxnSpPr>
        <p:spPr>
          <a:xfrm flipH="1">
            <a:off x="6770206" y="2496194"/>
            <a:ext cx="674700" cy="45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84" name="Shape 484"/>
          <p:cNvSpPr/>
          <p:nvPr/>
        </p:nvSpPr>
        <p:spPr>
          <a:xfrm>
            <a:off x="7770525" y="3094507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행군 속도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상승 아이템 사용</a:t>
            </a:r>
          </a:p>
        </p:txBody>
      </p:sp>
      <p:cxnSp>
        <p:nvCxnSpPr>
          <p:cNvPr id="485" name="Shape 485"/>
          <p:cNvCxnSpPr>
            <a:stCxn id="484" idx="1"/>
            <a:endCxn id="473" idx="6"/>
          </p:cNvCxnSpPr>
          <p:nvPr/>
        </p:nvCxnSpPr>
        <p:spPr>
          <a:xfrm rot="10800000">
            <a:off x="7228425" y="3326572"/>
            <a:ext cx="542100" cy="1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86" name="Shape 486"/>
          <p:cNvSpPr/>
          <p:nvPr/>
        </p:nvSpPr>
        <p:spPr>
          <a:xfrm>
            <a:off x="3823680" y="3121625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부대 병력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</a:p>
        </p:txBody>
      </p:sp>
      <p:cxnSp>
        <p:nvCxnSpPr>
          <p:cNvPr id="487" name="Shape 487"/>
          <p:cNvCxnSpPr>
            <a:stCxn id="486" idx="3"/>
            <a:endCxn id="472" idx="2"/>
          </p:cNvCxnSpPr>
          <p:nvPr/>
        </p:nvCxnSpPr>
        <p:spPr>
          <a:xfrm flipH="1" rot="10800000">
            <a:off x="5129966" y="3353391"/>
            <a:ext cx="471000" cy="1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88" name="Shape 488"/>
          <p:cNvSpPr/>
          <p:nvPr/>
        </p:nvSpPr>
        <p:spPr>
          <a:xfrm>
            <a:off x="5766573" y="1739758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부대 즉시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아이템 사용</a:t>
            </a:r>
          </a:p>
        </p:txBody>
      </p:sp>
      <p:cxnSp>
        <p:nvCxnSpPr>
          <p:cNvPr id="489" name="Shape 489"/>
          <p:cNvCxnSpPr>
            <a:stCxn id="488" idx="2"/>
            <a:endCxn id="471" idx="0"/>
          </p:cNvCxnSpPr>
          <p:nvPr/>
        </p:nvCxnSpPr>
        <p:spPr>
          <a:xfrm flipH="1">
            <a:off x="6414916" y="2206289"/>
            <a:ext cx="4800" cy="320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0" name="Shape 490"/>
          <p:cNvSpPr/>
          <p:nvPr/>
        </p:nvSpPr>
        <p:spPr>
          <a:xfrm>
            <a:off x="5695196" y="4543489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닉네임 정보 및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 좌표 정보 표시</a:t>
            </a:r>
          </a:p>
        </p:txBody>
      </p:sp>
      <p:cxnSp>
        <p:nvCxnSpPr>
          <p:cNvPr id="491" name="Shape 491"/>
          <p:cNvCxnSpPr>
            <a:stCxn id="490" idx="0"/>
            <a:endCxn id="470" idx="2"/>
          </p:cNvCxnSpPr>
          <p:nvPr/>
        </p:nvCxnSpPr>
        <p:spPr>
          <a:xfrm rot="10800000">
            <a:off x="6412453" y="4222189"/>
            <a:ext cx="1200" cy="321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2" name="Shape 492"/>
          <p:cNvSpPr/>
          <p:nvPr/>
        </p:nvSpPr>
        <p:spPr>
          <a:xfrm>
            <a:off x="8292922" y="4422914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 선 표시</a:t>
            </a:r>
          </a:p>
        </p:txBody>
      </p:sp>
      <p:cxnSp>
        <p:nvCxnSpPr>
          <p:cNvPr id="493" name="Shape 493"/>
          <p:cNvCxnSpPr>
            <a:stCxn id="492" idx="1"/>
          </p:cNvCxnSpPr>
          <p:nvPr/>
        </p:nvCxnSpPr>
        <p:spPr>
          <a:xfrm rot="10800000">
            <a:off x="7638022" y="4495680"/>
            <a:ext cx="654900" cy="160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4" name="Shape 494"/>
          <p:cNvSpPr/>
          <p:nvPr/>
        </p:nvSpPr>
        <p:spPr>
          <a:xfrm>
            <a:off x="5512208" y="600152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소모 시간 표시</a:t>
            </a:r>
          </a:p>
        </p:txBody>
      </p:sp>
      <p:cxnSp>
        <p:nvCxnSpPr>
          <p:cNvPr id="495" name="Shape 495"/>
          <p:cNvCxnSpPr>
            <a:stCxn id="494" idx="1"/>
          </p:cNvCxnSpPr>
          <p:nvPr/>
        </p:nvCxnSpPr>
        <p:spPr>
          <a:xfrm flipH="1">
            <a:off x="5035808" y="833417"/>
            <a:ext cx="476400" cy="518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496" name="Shape 496"/>
          <p:cNvGrpSpPr/>
          <p:nvPr/>
        </p:nvGrpSpPr>
        <p:grpSpPr>
          <a:xfrm>
            <a:off x="6042050" y="3067000"/>
            <a:ext cx="644851" cy="596412"/>
            <a:chOff x="6042050" y="3067000"/>
            <a:chExt cx="644851" cy="596412"/>
          </a:xfrm>
        </p:grpSpPr>
        <p:pic>
          <p:nvPicPr>
            <p:cNvPr id="497" name="Shape 49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8" name="Shape 49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9" name="Shape 49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0" name="Shape 50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506" name="Shape 5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Shape 507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메뉴 닫은 상태</a:t>
            </a:r>
          </a:p>
        </p:txBody>
      </p:sp>
      <p:cxnSp>
        <p:nvCxnSpPr>
          <p:cNvPr id="508" name="Shape 508"/>
          <p:cNvCxnSpPr/>
          <p:nvPr/>
        </p:nvCxnSpPr>
        <p:spPr>
          <a:xfrm>
            <a:off x="5467739" y="2547257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509" name="Shape 509"/>
          <p:cNvCxnSpPr/>
          <p:nvPr/>
        </p:nvCxnSpPr>
        <p:spPr>
          <a:xfrm>
            <a:off x="5515610" y="2491542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510" name="Shape 510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511" name="Shape 511"/>
          <p:cNvCxnSpPr/>
          <p:nvPr/>
        </p:nvCxnSpPr>
        <p:spPr>
          <a:xfrm>
            <a:off x="6596504" y="3523705"/>
            <a:ext cx="1105154" cy="1085615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512" name="Shape 512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513" name="Shape 513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514" name="Shape 514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Shape 515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6" name="Shape 516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517" name="Shape 517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518" name="Shape 51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519" name="Shape 519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grpSp>
        <p:nvGrpSpPr>
          <p:cNvPr id="520" name="Shape 520"/>
          <p:cNvGrpSpPr/>
          <p:nvPr/>
        </p:nvGrpSpPr>
        <p:grpSpPr>
          <a:xfrm>
            <a:off x="6042050" y="3067000"/>
            <a:ext cx="644851" cy="596412"/>
            <a:chOff x="6042050" y="3067000"/>
            <a:chExt cx="644851" cy="596412"/>
          </a:xfrm>
        </p:grpSpPr>
        <p:pic>
          <p:nvPicPr>
            <p:cNvPr id="521" name="Shape 5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Shape 5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Shape 5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4" name="Shape 5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Shape 531"/>
          <p:cNvSpPr txBox="1"/>
          <p:nvPr/>
        </p:nvSpPr>
        <p:spPr>
          <a:xfrm>
            <a:off x="1013629" y="667910"/>
            <a:ext cx="3325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이동 중 부가 기능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소환 아이템 사용 선택</a:t>
            </a:r>
          </a:p>
        </p:txBody>
      </p:sp>
      <p:cxnSp>
        <p:nvCxnSpPr>
          <p:cNvPr id="532" name="Shape 532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533" name="Shape 533"/>
          <p:cNvGrpSpPr/>
          <p:nvPr/>
        </p:nvGrpSpPr>
        <p:grpSpPr>
          <a:xfrm>
            <a:off x="1396567" y="2079772"/>
            <a:ext cx="1627239" cy="1695818"/>
            <a:chOff x="5753466" y="2678843"/>
            <a:chExt cx="1627239" cy="1695818"/>
          </a:xfrm>
        </p:grpSpPr>
        <p:grpSp>
          <p:nvGrpSpPr>
            <p:cNvPr id="534" name="Shape 534"/>
            <p:cNvGrpSpPr/>
            <p:nvPr/>
          </p:nvGrpSpPr>
          <p:grpSpPr>
            <a:xfrm>
              <a:off x="6338796" y="3122448"/>
              <a:ext cx="522880" cy="746645"/>
              <a:chOff x="6382339" y="3119338"/>
              <a:chExt cx="522880" cy="746645"/>
            </a:xfrm>
          </p:grpSpPr>
          <p:pic>
            <p:nvPicPr>
              <p:cNvPr id="535" name="Shape 53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615660" y="320304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6" name="Shape 53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426610" y="3119338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7" name="Shape 53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82339" y="3340317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8" name="Shape 53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571389" y="342402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39" name="Shape 539"/>
            <p:cNvSpPr/>
            <p:nvPr/>
          </p:nvSpPr>
          <p:spPr>
            <a:xfrm>
              <a:off x="6109769" y="3035249"/>
              <a:ext cx="914400" cy="914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cap="flat" cmpd="sng" w="3810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862366" y="3885614"/>
              <a:ext cx="1405093" cy="489048"/>
            </a:xfrm>
            <a:prstGeom prst="roundRect">
              <a:avLst>
                <a:gd fmla="val 22391" name="adj"/>
              </a:avLst>
            </a:prstGeom>
            <a:solidFill>
              <a:schemeClr val="dk1">
                <a:alpha val="80000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 호롤룰루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출정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To X:9999, Y:9999</a:t>
              </a:r>
            </a:p>
          </p:txBody>
        </p:sp>
        <p:sp>
          <p:nvSpPr>
            <p:cNvPr id="541" name="Shape 541"/>
            <p:cNvSpPr/>
            <p:nvPr/>
          </p:nvSpPr>
          <p:spPr>
            <a:xfrm>
              <a:off x="6332651" y="2678843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소환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542" name="Shape 542"/>
            <p:cNvSpPr/>
            <p:nvPr/>
          </p:nvSpPr>
          <p:spPr>
            <a:xfrm>
              <a:off x="5753466" y="3271324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543" name="Shape 543"/>
            <p:cNvSpPr/>
            <p:nvPr/>
          </p:nvSpPr>
          <p:spPr>
            <a:xfrm>
              <a:off x="6911472" y="3244475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sp>
        <p:nvSpPr>
          <p:cNvPr id="544" name="Shape 544"/>
          <p:cNvSpPr/>
          <p:nvPr/>
        </p:nvSpPr>
        <p:spPr>
          <a:xfrm>
            <a:off x="1480258" y="2126494"/>
            <a:ext cx="495495" cy="35640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Shape 545"/>
          <p:cNvSpPr txBox="1"/>
          <p:nvPr/>
        </p:nvSpPr>
        <p:spPr>
          <a:xfrm>
            <a:off x="839754" y="211805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sp>
        <p:nvSpPr>
          <p:cNvPr id="546" name="Shape 546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4483514" y="569474"/>
            <a:ext cx="3218145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소환</a:t>
            </a:r>
          </a:p>
        </p:txBody>
      </p:sp>
      <p:sp>
        <p:nvSpPr>
          <p:cNvPr id="548" name="Shape 548"/>
          <p:cNvSpPr/>
          <p:nvPr/>
        </p:nvSpPr>
        <p:spPr>
          <a:xfrm>
            <a:off x="4491196" y="6144012"/>
            <a:ext cx="3208814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4555064" y="6164587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550" name="Shape 550"/>
          <p:cNvGrpSpPr/>
          <p:nvPr/>
        </p:nvGrpSpPr>
        <p:grpSpPr>
          <a:xfrm>
            <a:off x="4517743" y="951720"/>
            <a:ext cx="3152020" cy="815391"/>
            <a:chOff x="4508412" y="951720"/>
            <a:chExt cx="3152020" cy="815391"/>
          </a:xfrm>
        </p:grpSpPr>
        <p:sp>
          <p:nvSpPr>
            <p:cNvPr id="551" name="Shape 551"/>
            <p:cNvSpPr/>
            <p:nvPr/>
          </p:nvSpPr>
          <p:spPr>
            <a:xfrm>
              <a:off x="4508412" y="951720"/>
              <a:ext cx="3152020" cy="774441"/>
            </a:xfrm>
            <a:prstGeom prst="roundRect">
              <a:avLst>
                <a:gd fmla="val 4667" name="adj"/>
              </a:avLst>
            </a:prstGeom>
            <a:solidFill>
              <a:srgbClr val="7B7B7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4548844" y="1001484"/>
              <a:ext cx="554998" cy="538066"/>
            </a:xfrm>
            <a:prstGeom prst="roundRect">
              <a:avLst>
                <a:gd fmla="val 4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553" name="Shape 553"/>
            <p:cNvSpPr txBox="1"/>
            <p:nvPr/>
          </p:nvSpPr>
          <p:spPr>
            <a:xfrm>
              <a:off x="4525346" y="1520891"/>
              <a:ext cx="62228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보유:99</a:t>
              </a:r>
            </a:p>
          </p:txBody>
        </p:sp>
        <p:sp>
          <p:nvSpPr>
            <p:cNvPr id="554" name="Shape 554"/>
            <p:cNvSpPr txBox="1"/>
            <p:nvPr/>
          </p:nvSpPr>
          <p:spPr>
            <a:xfrm>
              <a:off x="5197850" y="964161"/>
              <a:ext cx="1288814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관련 설명 표시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2줄까지 표현합니다.</a:t>
              </a:r>
            </a:p>
          </p:txBody>
        </p:sp>
        <p:sp>
          <p:nvSpPr>
            <p:cNvPr id="555" name="Shape 555"/>
            <p:cNvSpPr/>
            <p:nvPr/>
          </p:nvSpPr>
          <p:spPr>
            <a:xfrm>
              <a:off x="6986974" y="1177388"/>
              <a:ext cx="554998" cy="334095"/>
            </a:xfrm>
            <a:prstGeom prst="roundRect">
              <a:avLst>
                <a:gd fmla="val 4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</a:p>
          </p:txBody>
        </p:sp>
      </p:grpSp>
      <p:sp>
        <p:nvSpPr>
          <p:cNvPr id="556" name="Shape 556"/>
          <p:cNvSpPr/>
          <p:nvPr/>
        </p:nvSpPr>
        <p:spPr>
          <a:xfrm>
            <a:off x="8088671" y="516291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아이템 목록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(상하 스크롤)</a:t>
            </a:r>
          </a:p>
        </p:txBody>
      </p:sp>
      <p:cxnSp>
        <p:nvCxnSpPr>
          <p:cNvPr id="557" name="Shape 557"/>
          <p:cNvCxnSpPr>
            <a:stCxn id="556" idx="1"/>
          </p:cNvCxnSpPr>
          <p:nvPr/>
        </p:nvCxnSpPr>
        <p:spPr>
          <a:xfrm flipH="1">
            <a:off x="7709471" y="749557"/>
            <a:ext cx="379200" cy="214499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58" name="Shape 558"/>
          <p:cNvSpPr/>
          <p:nvPr/>
        </p:nvSpPr>
        <p:spPr>
          <a:xfrm>
            <a:off x="6555346" y="20824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아이템 사용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559" name="Shape 559"/>
          <p:cNvCxnSpPr>
            <a:stCxn id="558" idx="0"/>
            <a:endCxn id="555" idx="2"/>
          </p:cNvCxnSpPr>
          <p:nvPr/>
        </p:nvCxnSpPr>
        <p:spPr>
          <a:xfrm rot="10800000">
            <a:off x="7273803" y="1511575"/>
            <a:ext cx="0" cy="570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60" name="Shape 560"/>
          <p:cNvSpPr/>
          <p:nvPr/>
        </p:nvSpPr>
        <p:spPr>
          <a:xfrm>
            <a:off x="4120992" y="2102292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아이콘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수량 표시</a:t>
            </a:r>
          </a:p>
        </p:txBody>
      </p:sp>
      <p:cxnSp>
        <p:nvCxnSpPr>
          <p:cNvPr id="561" name="Shape 561"/>
          <p:cNvCxnSpPr>
            <a:stCxn id="560" idx="0"/>
            <a:endCxn id="553" idx="2"/>
          </p:cNvCxnSpPr>
          <p:nvPr/>
        </p:nvCxnSpPr>
        <p:spPr>
          <a:xfrm flipH="1" rot="10800000">
            <a:off x="4839450" y="1767192"/>
            <a:ext cx="6300" cy="335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62" name="Shape 562"/>
          <p:cNvSpPr/>
          <p:nvPr/>
        </p:nvSpPr>
        <p:spPr>
          <a:xfrm>
            <a:off x="5345003" y="28755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명칭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효과 설명</a:t>
            </a:r>
          </a:p>
        </p:txBody>
      </p:sp>
      <p:cxnSp>
        <p:nvCxnSpPr>
          <p:cNvPr id="563" name="Shape 563"/>
          <p:cNvCxnSpPr>
            <a:stCxn id="562" idx="0"/>
            <a:endCxn id="554" idx="2"/>
          </p:cNvCxnSpPr>
          <p:nvPr/>
        </p:nvCxnSpPr>
        <p:spPr>
          <a:xfrm rot="10800000">
            <a:off x="5851660" y="1702875"/>
            <a:ext cx="211800" cy="1172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64" name="Shape 564"/>
          <p:cNvSpPr/>
          <p:nvPr/>
        </p:nvSpPr>
        <p:spPr>
          <a:xfrm>
            <a:off x="2667269" y="6081553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월드맵 화면으로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565" name="Shape 565"/>
          <p:cNvCxnSpPr>
            <a:stCxn id="564" idx="3"/>
            <a:endCxn id="549" idx="1"/>
          </p:cNvCxnSpPr>
          <p:nvPr/>
        </p:nvCxnSpPr>
        <p:spPr>
          <a:xfrm>
            <a:off x="4104184" y="6314818"/>
            <a:ext cx="450900" cy="1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571" name="Shape 5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Shape 572"/>
          <p:cNvSpPr txBox="1"/>
          <p:nvPr/>
        </p:nvSpPr>
        <p:spPr>
          <a:xfrm>
            <a:off x="1013629" y="667910"/>
            <a:ext cx="3325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이동 중 부가 기능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 아이템 사용 선택</a:t>
            </a:r>
          </a:p>
        </p:txBody>
      </p:sp>
      <p:cxnSp>
        <p:nvCxnSpPr>
          <p:cNvPr id="573" name="Shape 573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574" name="Shape 574"/>
          <p:cNvGrpSpPr/>
          <p:nvPr/>
        </p:nvGrpSpPr>
        <p:grpSpPr>
          <a:xfrm>
            <a:off x="1396567" y="2079772"/>
            <a:ext cx="1627239" cy="1695818"/>
            <a:chOff x="5753466" y="2678843"/>
            <a:chExt cx="1627239" cy="1695818"/>
          </a:xfrm>
        </p:grpSpPr>
        <p:grpSp>
          <p:nvGrpSpPr>
            <p:cNvPr id="575" name="Shape 575"/>
            <p:cNvGrpSpPr/>
            <p:nvPr/>
          </p:nvGrpSpPr>
          <p:grpSpPr>
            <a:xfrm>
              <a:off x="6338796" y="3122448"/>
              <a:ext cx="522880" cy="746645"/>
              <a:chOff x="6382339" y="3119338"/>
              <a:chExt cx="522880" cy="746645"/>
            </a:xfrm>
          </p:grpSpPr>
          <p:pic>
            <p:nvPicPr>
              <p:cNvPr id="576" name="Shape 57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615660" y="320304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7" name="Shape 57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426610" y="3119338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8" name="Shape 57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82339" y="3340317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9" name="Shape 57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571389" y="342402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80" name="Shape 580"/>
            <p:cNvSpPr/>
            <p:nvPr/>
          </p:nvSpPr>
          <p:spPr>
            <a:xfrm>
              <a:off x="6109769" y="3035249"/>
              <a:ext cx="914400" cy="914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cap="flat" cmpd="sng" w="3810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862366" y="3885614"/>
              <a:ext cx="1405093" cy="489048"/>
            </a:xfrm>
            <a:prstGeom prst="roundRect">
              <a:avLst>
                <a:gd fmla="val 22391" name="adj"/>
              </a:avLst>
            </a:prstGeom>
            <a:solidFill>
              <a:schemeClr val="dk1">
                <a:alpha val="80000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 호롤룰루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출정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To X:9999, Y:9999</a:t>
              </a:r>
            </a:p>
          </p:txBody>
        </p:sp>
        <p:sp>
          <p:nvSpPr>
            <p:cNvPr id="582" name="Shape 582"/>
            <p:cNvSpPr/>
            <p:nvPr/>
          </p:nvSpPr>
          <p:spPr>
            <a:xfrm>
              <a:off x="6332651" y="2678843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소환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583" name="Shape 583"/>
            <p:cNvSpPr/>
            <p:nvPr/>
          </p:nvSpPr>
          <p:spPr>
            <a:xfrm>
              <a:off x="5753466" y="3271324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584" name="Shape 584"/>
            <p:cNvSpPr/>
            <p:nvPr/>
          </p:nvSpPr>
          <p:spPr>
            <a:xfrm>
              <a:off x="6911472" y="3244475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sp>
        <p:nvSpPr>
          <p:cNvPr id="585" name="Shape 585"/>
          <p:cNvSpPr/>
          <p:nvPr/>
        </p:nvSpPr>
        <p:spPr>
          <a:xfrm flipH="1">
            <a:off x="2968408" y="2711148"/>
            <a:ext cx="495495" cy="35640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3426292" y="2686023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sp>
        <p:nvSpPr>
          <p:cNvPr id="587" name="Shape 587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4483514" y="569474"/>
            <a:ext cx="3218145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가속</a:t>
            </a:r>
          </a:p>
        </p:txBody>
      </p:sp>
      <p:sp>
        <p:nvSpPr>
          <p:cNvPr id="589" name="Shape 589"/>
          <p:cNvSpPr/>
          <p:nvPr/>
        </p:nvSpPr>
        <p:spPr>
          <a:xfrm>
            <a:off x="4491196" y="6144012"/>
            <a:ext cx="3208814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4555064" y="6164587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591" name="Shape 591"/>
          <p:cNvGrpSpPr/>
          <p:nvPr/>
        </p:nvGrpSpPr>
        <p:grpSpPr>
          <a:xfrm>
            <a:off x="4517743" y="951720"/>
            <a:ext cx="3152020" cy="815391"/>
            <a:chOff x="4508412" y="951720"/>
            <a:chExt cx="3152020" cy="815391"/>
          </a:xfrm>
        </p:grpSpPr>
        <p:sp>
          <p:nvSpPr>
            <p:cNvPr id="592" name="Shape 592"/>
            <p:cNvSpPr/>
            <p:nvPr/>
          </p:nvSpPr>
          <p:spPr>
            <a:xfrm>
              <a:off x="4508412" y="951720"/>
              <a:ext cx="3152020" cy="774441"/>
            </a:xfrm>
            <a:prstGeom prst="roundRect">
              <a:avLst>
                <a:gd fmla="val 4667" name="adj"/>
              </a:avLst>
            </a:prstGeom>
            <a:solidFill>
              <a:srgbClr val="7B7B7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4548844" y="1001484"/>
              <a:ext cx="554998" cy="538066"/>
            </a:xfrm>
            <a:prstGeom prst="roundRect">
              <a:avLst>
                <a:gd fmla="val 4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594" name="Shape 594"/>
            <p:cNvSpPr txBox="1"/>
            <p:nvPr/>
          </p:nvSpPr>
          <p:spPr>
            <a:xfrm>
              <a:off x="4525346" y="1520891"/>
              <a:ext cx="62228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보유:99</a:t>
              </a:r>
            </a:p>
          </p:txBody>
        </p:sp>
        <p:sp>
          <p:nvSpPr>
            <p:cNvPr id="595" name="Shape 595"/>
            <p:cNvSpPr txBox="1"/>
            <p:nvPr/>
          </p:nvSpPr>
          <p:spPr>
            <a:xfrm>
              <a:off x="5197850" y="964161"/>
              <a:ext cx="1288814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관련 설명 표시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2줄까지 표현합니다.</a:t>
              </a:r>
            </a:p>
          </p:txBody>
        </p:sp>
        <p:sp>
          <p:nvSpPr>
            <p:cNvPr id="596" name="Shape 596"/>
            <p:cNvSpPr/>
            <p:nvPr/>
          </p:nvSpPr>
          <p:spPr>
            <a:xfrm>
              <a:off x="6986974" y="1177388"/>
              <a:ext cx="554998" cy="334095"/>
            </a:xfrm>
            <a:prstGeom prst="roundRect">
              <a:avLst>
                <a:gd fmla="val 4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602" name="Shape 6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Shape 603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메뉴 닫은 상태</a:t>
            </a:r>
          </a:p>
        </p:txBody>
      </p:sp>
      <p:cxnSp>
        <p:nvCxnSpPr>
          <p:cNvPr id="604" name="Shape 604"/>
          <p:cNvCxnSpPr/>
          <p:nvPr/>
        </p:nvCxnSpPr>
        <p:spPr>
          <a:xfrm>
            <a:off x="5467739" y="2547257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605" name="Shape 605"/>
          <p:cNvCxnSpPr/>
          <p:nvPr/>
        </p:nvCxnSpPr>
        <p:spPr>
          <a:xfrm>
            <a:off x="5515610" y="2491542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606" name="Shape 606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607" name="Shape 607"/>
          <p:cNvCxnSpPr/>
          <p:nvPr/>
        </p:nvCxnSpPr>
        <p:spPr>
          <a:xfrm>
            <a:off x="6596504" y="3523705"/>
            <a:ext cx="1105154" cy="1085615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608" name="Shape 608"/>
          <p:cNvGrpSpPr/>
          <p:nvPr/>
        </p:nvGrpSpPr>
        <p:grpSpPr>
          <a:xfrm>
            <a:off x="6186396" y="2970048"/>
            <a:ext cx="522880" cy="746645"/>
            <a:chOff x="6382339" y="3119338"/>
            <a:chExt cx="522880" cy="746645"/>
          </a:xfrm>
        </p:grpSpPr>
        <p:pic>
          <p:nvPicPr>
            <p:cNvPr id="609" name="Shape 60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0" name="Shape 6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1" name="Shape 6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2" name="Shape 6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3" name="Shape 613"/>
          <p:cNvGrpSpPr/>
          <p:nvPr/>
        </p:nvGrpSpPr>
        <p:grpSpPr>
          <a:xfrm>
            <a:off x="1396567" y="2079772"/>
            <a:ext cx="1627239" cy="1695818"/>
            <a:chOff x="5753466" y="2678843"/>
            <a:chExt cx="1627239" cy="1695818"/>
          </a:xfrm>
        </p:grpSpPr>
        <p:grpSp>
          <p:nvGrpSpPr>
            <p:cNvPr id="614" name="Shape 614"/>
            <p:cNvGrpSpPr/>
            <p:nvPr/>
          </p:nvGrpSpPr>
          <p:grpSpPr>
            <a:xfrm>
              <a:off x="6338796" y="3122448"/>
              <a:ext cx="522880" cy="746645"/>
              <a:chOff x="6382339" y="3119338"/>
              <a:chExt cx="522880" cy="746645"/>
            </a:xfrm>
          </p:grpSpPr>
          <p:pic>
            <p:nvPicPr>
              <p:cNvPr id="615" name="Shape 61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615660" y="320304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6" name="Shape 6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426610" y="3119338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7" name="Shape 61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82339" y="3340317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8" name="Shape 6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571389" y="342402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9" name="Shape 619"/>
            <p:cNvSpPr/>
            <p:nvPr/>
          </p:nvSpPr>
          <p:spPr>
            <a:xfrm>
              <a:off x="6109769" y="3035249"/>
              <a:ext cx="914400" cy="914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cap="flat" cmpd="sng" w="3810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5862366" y="3885614"/>
              <a:ext cx="1405093" cy="489048"/>
            </a:xfrm>
            <a:prstGeom prst="roundRect">
              <a:avLst>
                <a:gd fmla="val 22391" name="adj"/>
              </a:avLst>
            </a:prstGeom>
            <a:solidFill>
              <a:schemeClr val="dk1">
                <a:alpha val="80000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 호롤룰루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출정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To X:9999, Y:9999</a:t>
              </a:r>
            </a:p>
          </p:txBody>
        </p:sp>
        <p:sp>
          <p:nvSpPr>
            <p:cNvPr id="621" name="Shape 621"/>
            <p:cNvSpPr/>
            <p:nvPr/>
          </p:nvSpPr>
          <p:spPr>
            <a:xfrm>
              <a:off x="6332651" y="2678843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소환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622" name="Shape 622"/>
            <p:cNvSpPr/>
            <p:nvPr/>
          </p:nvSpPr>
          <p:spPr>
            <a:xfrm>
              <a:off x="5753466" y="3271324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623" name="Shape 623"/>
            <p:cNvSpPr/>
            <p:nvPr/>
          </p:nvSpPr>
          <p:spPr>
            <a:xfrm>
              <a:off x="6911472" y="3244475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sp>
        <p:nvSpPr>
          <p:cNvPr id="624" name="Shape 624"/>
          <p:cNvSpPr/>
          <p:nvPr/>
        </p:nvSpPr>
        <p:spPr>
          <a:xfrm>
            <a:off x="930816" y="2744357"/>
            <a:ext cx="495495" cy="35640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Shape 625"/>
          <p:cNvSpPr txBox="1"/>
          <p:nvPr/>
        </p:nvSpPr>
        <p:spPr>
          <a:xfrm>
            <a:off x="290312" y="2735911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sp>
        <p:nvSpPr>
          <p:cNvPr id="626" name="Shape 626"/>
          <p:cNvSpPr/>
          <p:nvPr/>
        </p:nvSpPr>
        <p:spPr>
          <a:xfrm>
            <a:off x="4554614" y="2436177"/>
            <a:ext cx="3085881" cy="2509045"/>
          </a:xfrm>
          <a:prstGeom prst="roundRect">
            <a:avLst>
              <a:gd fmla="val 3192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4554614" y="2437432"/>
            <a:ext cx="3085881" cy="376758"/>
          </a:xfrm>
          <a:custGeom>
            <a:pathLst>
              <a:path extrusionOk="0" h="120000" w="120000">
                <a:moveTo>
                  <a:pt x="2836" y="0"/>
                </a:moveTo>
                <a:lnTo>
                  <a:pt x="117163" y="0"/>
                </a:lnTo>
                <a:cubicBezTo>
                  <a:pt x="118730" y="0"/>
                  <a:pt x="120000" y="10401"/>
                  <a:pt x="120000" y="23232"/>
                </a:cubicBezTo>
                <a:lnTo>
                  <a:pt x="120000" y="120000"/>
                </a:lnTo>
                <a:lnTo>
                  <a:pt x="0" y="120000"/>
                </a:lnTo>
                <a:lnTo>
                  <a:pt x="0" y="23232"/>
                </a:lnTo>
                <a:cubicBezTo>
                  <a:pt x="0" y="10401"/>
                  <a:pt x="1269" y="0"/>
                  <a:pt x="2836" y="0"/>
                </a:cubicBezTo>
                <a:close/>
              </a:path>
            </a:pathLst>
          </a:cu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정보</a:t>
            </a:r>
          </a:p>
        </p:txBody>
      </p:sp>
      <p:sp>
        <p:nvSpPr>
          <p:cNvPr id="628" name="Shape 628"/>
          <p:cNvSpPr/>
          <p:nvPr/>
        </p:nvSpPr>
        <p:spPr>
          <a:xfrm>
            <a:off x="4614819" y="2852839"/>
            <a:ext cx="2965471" cy="301193"/>
          </a:xfrm>
          <a:prstGeom prst="rect">
            <a:avLst/>
          </a:prstGeom>
          <a:solidFill>
            <a:srgbClr val="833C0B">
              <a:alpha val="80000"/>
            </a:srgb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호롤룰루                  병사총수:99999</a:t>
            </a:r>
          </a:p>
        </p:txBody>
      </p:sp>
      <p:grpSp>
        <p:nvGrpSpPr>
          <p:cNvPr id="629" name="Shape 629"/>
          <p:cNvGrpSpPr/>
          <p:nvPr/>
        </p:nvGrpSpPr>
        <p:grpSpPr>
          <a:xfrm>
            <a:off x="4637988" y="3192680"/>
            <a:ext cx="1318626" cy="709013"/>
            <a:chOff x="4637988" y="3192680"/>
            <a:chExt cx="1318626" cy="709013"/>
          </a:xfrm>
        </p:grpSpPr>
        <p:grpSp>
          <p:nvGrpSpPr>
            <p:cNvPr id="630" name="Shape 630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631" name="Shape 631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32" name="Shape 63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33" name="Shape 633"/>
            <p:cNvSpPr txBox="1"/>
            <p:nvPr/>
          </p:nvSpPr>
          <p:spPr>
            <a:xfrm>
              <a:off x="5310283" y="3239291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도끼병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</a:t>
              </a:r>
            </a:p>
          </p:txBody>
        </p:sp>
      </p:grpSp>
      <p:grpSp>
        <p:nvGrpSpPr>
          <p:cNvPr id="634" name="Shape 634"/>
          <p:cNvGrpSpPr/>
          <p:nvPr/>
        </p:nvGrpSpPr>
        <p:grpSpPr>
          <a:xfrm>
            <a:off x="6256390" y="3195115"/>
            <a:ext cx="1318626" cy="709013"/>
            <a:chOff x="4637988" y="3192680"/>
            <a:chExt cx="1318626" cy="709013"/>
          </a:xfrm>
        </p:grpSpPr>
        <p:grpSp>
          <p:nvGrpSpPr>
            <p:cNvPr id="635" name="Shape 635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636" name="Shape 636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37" name="Shape 63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38" name="Shape 638"/>
            <p:cNvSpPr txBox="1"/>
            <p:nvPr/>
          </p:nvSpPr>
          <p:spPr>
            <a:xfrm>
              <a:off x="5310283" y="3239291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도끼병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</a:t>
              </a:r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4636431" y="3948059"/>
            <a:ext cx="1318626" cy="709013"/>
            <a:chOff x="4637988" y="3192680"/>
            <a:chExt cx="1318626" cy="709013"/>
          </a:xfrm>
        </p:grpSpPr>
        <p:grpSp>
          <p:nvGrpSpPr>
            <p:cNvPr id="640" name="Shape 640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641" name="Shape 641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42" name="Shape 64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43" name="Shape 643"/>
            <p:cNvSpPr txBox="1"/>
            <p:nvPr/>
          </p:nvSpPr>
          <p:spPr>
            <a:xfrm>
              <a:off x="5310283" y="3239291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도끼병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</a:t>
              </a:r>
            </a:p>
          </p:txBody>
        </p:sp>
      </p:grpSp>
      <p:grpSp>
        <p:nvGrpSpPr>
          <p:cNvPr id="644" name="Shape 644"/>
          <p:cNvGrpSpPr/>
          <p:nvPr/>
        </p:nvGrpSpPr>
        <p:grpSpPr>
          <a:xfrm>
            <a:off x="6254833" y="3950494"/>
            <a:ext cx="1318626" cy="709013"/>
            <a:chOff x="4637988" y="3192680"/>
            <a:chExt cx="1318626" cy="709013"/>
          </a:xfrm>
        </p:grpSpPr>
        <p:grpSp>
          <p:nvGrpSpPr>
            <p:cNvPr id="645" name="Shape 645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646" name="Shape 646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47" name="Shape 64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48" name="Shape 648"/>
            <p:cNvSpPr txBox="1"/>
            <p:nvPr/>
          </p:nvSpPr>
          <p:spPr>
            <a:xfrm>
              <a:off x="5310283" y="3239291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도끼병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</a:t>
              </a:r>
            </a:p>
          </p:txBody>
        </p:sp>
      </p:grpSp>
      <p:sp>
        <p:nvSpPr>
          <p:cNvPr id="649" name="Shape 649"/>
          <p:cNvSpPr/>
          <p:nvPr/>
        </p:nvSpPr>
        <p:spPr>
          <a:xfrm>
            <a:off x="4637673" y="4704855"/>
            <a:ext cx="661041" cy="233057"/>
          </a:xfrm>
          <a:custGeom>
            <a:pathLst>
              <a:path extrusionOk="0" h="120000" w="120000">
                <a:moveTo>
                  <a:pt x="4208" y="0"/>
                </a:moveTo>
                <a:lnTo>
                  <a:pt x="115791" y="0"/>
                </a:lnTo>
                <a:cubicBezTo>
                  <a:pt x="118115" y="0"/>
                  <a:pt x="119999" y="5344"/>
                  <a:pt x="119999" y="11936"/>
                </a:cubicBezTo>
                <a:lnTo>
                  <a:pt x="119999" y="120000"/>
                </a:lnTo>
                <a:lnTo>
                  <a:pt x="0" y="120000"/>
                </a:lnTo>
                <a:lnTo>
                  <a:pt x="0" y="11936"/>
                </a:lnTo>
                <a:cubicBezTo>
                  <a:pt x="0" y="5344"/>
                  <a:pt x="1884" y="0"/>
                  <a:pt x="4208" y="0"/>
                </a:cubicBezTo>
                <a:close/>
              </a:path>
            </a:pathLst>
          </a:cu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0" name="Shape 6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90233" y="4708198"/>
            <a:ext cx="606437" cy="22769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Shape 651"/>
          <p:cNvSpPr txBox="1"/>
          <p:nvPr/>
        </p:nvSpPr>
        <p:spPr>
          <a:xfrm>
            <a:off x="5309969" y="4723473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도끼병</a:t>
            </a:r>
          </a:p>
        </p:txBody>
      </p:sp>
      <p:sp>
        <p:nvSpPr>
          <p:cNvPr id="652" name="Shape 652"/>
          <p:cNvSpPr/>
          <p:nvPr/>
        </p:nvSpPr>
        <p:spPr>
          <a:xfrm>
            <a:off x="6256075" y="4707291"/>
            <a:ext cx="661041" cy="230511"/>
          </a:xfrm>
          <a:custGeom>
            <a:pathLst>
              <a:path extrusionOk="0" h="120000" w="120000">
                <a:moveTo>
                  <a:pt x="4208" y="0"/>
                </a:moveTo>
                <a:lnTo>
                  <a:pt x="115791" y="0"/>
                </a:lnTo>
                <a:cubicBezTo>
                  <a:pt x="118115" y="0"/>
                  <a:pt x="119999" y="5403"/>
                  <a:pt x="119999" y="12068"/>
                </a:cubicBezTo>
                <a:lnTo>
                  <a:pt x="119999" y="120000"/>
                </a:lnTo>
                <a:lnTo>
                  <a:pt x="0" y="120000"/>
                </a:lnTo>
                <a:lnTo>
                  <a:pt x="0" y="12068"/>
                </a:lnTo>
                <a:cubicBezTo>
                  <a:pt x="0" y="5403"/>
                  <a:pt x="1884" y="0"/>
                  <a:pt x="4208" y="0"/>
                </a:cubicBezTo>
                <a:close/>
              </a:path>
            </a:pathLst>
          </a:cu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3" name="Shape 6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08635" y="4719964"/>
            <a:ext cx="606437" cy="2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Shape 654"/>
          <p:cNvSpPr txBox="1"/>
          <p:nvPr/>
        </p:nvSpPr>
        <p:spPr>
          <a:xfrm>
            <a:off x="6928371" y="4725908"/>
            <a:ext cx="64633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도끼병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5" name="Shape 655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656" name="Shape 656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657" name="Shape 657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Shape 658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9" name="Shape 659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660" name="Shape 660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661" name="Shape 661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662" name="Shape 662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663" name="Shape 663"/>
          <p:cNvSpPr/>
          <p:nvPr/>
        </p:nvSpPr>
        <p:spPr>
          <a:xfrm>
            <a:off x="6520226" y="1703106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부대 병력 구성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 팝업</a:t>
            </a:r>
          </a:p>
        </p:txBody>
      </p:sp>
      <p:cxnSp>
        <p:nvCxnSpPr>
          <p:cNvPr id="664" name="Shape 664"/>
          <p:cNvCxnSpPr>
            <a:stCxn id="663" idx="2"/>
          </p:cNvCxnSpPr>
          <p:nvPr/>
        </p:nvCxnSpPr>
        <p:spPr>
          <a:xfrm flipH="1">
            <a:off x="7007384" y="2169637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65" name="Shape 665"/>
          <p:cNvSpPr/>
          <p:nvPr/>
        </p:nvSpPr>
        <p:spPr>
          <a:xfrm>
            <a:off x="8106050" y="2772760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닉네임 / 총 병력 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</a:t>
            </a:r>
          </a:p>
        </p:txBody>
      </p:sp>
      <p:cxnSp>
        <p:nvCxnSpPr>
          <p:cNvPr id="666" name="Shape 666"/>
          <p:cNvCxnSpPr>
            <a:stCxn id="665" idx="1"/>
            <a:endCxn id="628" idx="3"/>
          </p:cNvCxnSpPr>
          <p:nvPr/>
        </p:nvCxnSpPr>
        <p:spPr>
          <a:xfrm rot="10800000">
            <a:off x="7580150" y="3003326"/>
            <a:ext cx="525900" cy="2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67" name="Shape 667"/>
          <p:cNvSpPr/>
          <p:nvPr/>
        </p:nvSpPr>
        <p:spPr>
          <a:xfrm>
            <a:off x="8171642" y="3408130"/>
            <a:ext cx="1653492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구성되어 있는 병과 목록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(상하 스크롤)</a:t>
            </a:r>
          </a:p>
        </p:txBody>
      </p:sp>
      <p:cxnSp>
        <p:nvCxnSpPr>
          <p:cNvPr id="668" name="Shape 668"/>
          <p:cNvCxnSpPr>
            <a:stCxn id="667" idx="1"/>
          </p:cNvCxnSpPr>
          <p:nvPr/>
        </p:nvCxnSpPr>
        <p:spPr>
          <a:xfrm rot="10800000">
            <a:off x="7645742" y="3638696"/>
            <a:ext cx="525900" cy="2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69" name="Shape 669"/>
          <p:cNvSpPr/>
          <p:nvPr/>
        </p:nvSpPr>
        <p:spPr>
          <a:xfrm>
            <a:off x="8065407" y="4051000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병과 명칭</a:t>
            </a:r>
          </a:p>
        </p:txBody>
      </p:sp>
      <p:cxnSp>
        <p:nvCxnSpPr>
          <p:cNvPr id="670" name="Shape 670"/>
          <p:cNvCxnSpPr>
            <a:stCxn id="669" idx="1"/>
          </p:cNvCxnSpPr>
          <p:nvPr/>
        </p:nvCxnSpPr>
        <p:spPr>
          <a:xfrm rot="10800000">
            <a:off x="7469307" y="4192165"/>
            <a:ext cx="596100" cy="92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71" name="Shape 671"/>
          <p:cNvSpPr/>
          <p:nvPr/>
        </p:nvSpPr>
        <p:spPr>
          <a:xfrm>
            <a:off x="8065407" y="4613939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구성 병력 수</a:t>
            </a:r>
          </a:p>
        </p:txBody>
      </p:sp>
      <p:cxnSp>
        <p:nvCxnSpPr>
          <p:cNvPr id="672" name="Shape 672"/>
          <p:cNvCxnSpPr>
            <a:stCxn id="671" idx="1"/>
          </p:cNvCxnSpPr>
          <p:nvPr/>
        </p:nvCxnSpPr>
        <p:spPr>
          <a:xfrm rot="10800000">
            <a:off x="7335507" y="4516005"/>
            <a:ext cx="729900" cy="331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73" name="Shape 673"/>
          <p:cNvSpPr/>
          <p:nvPr/>
        </p:nvSpPr>
        <p:spPr>
          <a:xfrm>
            <a:off x="2877341" y="4159426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병과 이미지</a:t>
            </a:r>
          </a:p>
        </p:txBody>
      </p:sp>
      <p:cxnSp>
        <p:nvCxnSpPr>
          <p:cNvPr id="674" name="Shape 674"/>
          <p:cNvCxnSpPr>
            <a:stCxn id="673" idx="3"/>
            <a:endCxn id="642" idx="1"/>
          </p:cNvCxnSpPr>
          <p:nvPr/>
        </p:nvCxnSpPr>
        <p:spPr>
          <a:xfrm flipH="1" rot="10800000">
            <a:off x="4314255" y="4308992"/>
            <a:ext cx="374700" cy="83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75" name="Shape 675"/>
          <p:cNvSpPr/>
          <p:nvPr/>
        </p:nvSpPr>
        <p:spPr>
          <a:xfrm>
            <a:off x="2833559" y="5326482"/>
            <a:ext cx="1436914" cy="46653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화면 터치 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수행</a:t>
            </a:r>
          </a:p>
        </p:txBody>
      </p:sp>
      <p:cxnSp>
        <p:nvCxnSpPr>
          <p:cNvPr id="676" name="Shape 676"/>
          <p:cNvCxnSpPr>
            <a:stCxn id="675" idx="3"/>
          </p:cNvCxnSpPr>
          <p:nvPr/>
        </p:nvCxnSpPr>
        <p:spPr>
          <a:xfrm flipH="1" rot="10800000">
            <a:off x="4270474" y="5425047"/>
            <a:ext cx="911700" cy="1347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Shape 6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2" name="Shape 682"/>
          <p:cNvGrpSpPr/>
          <p:nvPr/>
        </p:nvGrpSpPr>
        <p:grpSpPr>
          <a:xfrm>
            <a:off x="6152821" y="3052272"/>
            <a:ext cx="504676" cy="583123"/>
            <a:chOff x="1775410" y="2996255"/>
            <a:chExt cx="504676" cy="583123"/>
          </a:xfrm>
        </p:grpSpPr>
        <p:pic>
          <p:nvPicPr>
            <p:cNvPr id="683" name="Shape 6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8143" y="3023696"/>
              <a:ext cx="242595" cy="401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4" name="Shape 68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37491" y="2996255"/>
              <a:ext cx="242595" cy="401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5" name="Shape 68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80822" y="3178161"/>
              <a:ext cx="242595" cy="401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6" name="Shape 68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75410" y="3170240"/>
              <a:ext cx="242595" cy="4012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7" name="Shape 687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sp>
        <p:nvSpPr>
          <p:cNvPr id="688" name="Shape 688"/>
          <p:cNvSpPr txBox="1"/>
          <p:nvPr/>
        </p:nvSpPr>
        <p:spPr>
          <a:xfrm>
            <a:off x="1013629" y="667910"/>
            <a:ext cx="32220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좌표에 도착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목적지로 지정된 좌표에 도착</a:t>
            </a:r>
          </a:p>
        </p:txBody>
      </p:sp>
      <p:grpSp>
        <p:nvGrpSpPr>
          <p:cNvPr id="689" name="Shape 689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690" name="Shape 6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1" name="Shape 69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2" name="Shape 69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3" name="Shape 69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4" name="Shape 694"/>
          <p:cNvGrpSpPr/>
          <p:nvPr/>
        </p:nvGrpSpPr>
        <p:grpSpPr>
          <a:xfrm>
            <a:off x="4481446" y="3057858"/>
            <a:ext cx="3228959" cy="700027"/>
            <a:chOff x="4481446" y="2208772"/>
            <a:chExt cx="3228959" cy="700027"/>
          </a:xfrm>
        </p:grpSpPr>
        <p:sp>
          <p:nvSpPr>
            <p:cNvPr id="695" name="Shape 695"/>
            <p:cNvSpPr/>
            <p:nvPr/>
          </p:nvSpPr>
          <p:spPr>
            <a:xfrm>
              <a:off x="4491198" y="2230016"/>
              <a:ext cx="3210461" cy="662707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 병력 이동 보고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호롤룰루님의 병력이 목적지에 도착하였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습니다.</a:t>
              </a:r>
            </a:p>
          </p:txBody>
        </p:sp>
        <p:cxnSp>
          <p:nvCxnSpPr>
            <p:cNvPr id="696" name="Shape 696"/>
            <p:cNvCxnSpPr/>
            <p:nvPr/>
          </p:nvCxnSpPr>
          <p:spPr>
            <a:xfrm>
              <a:off x="4481446" y="2208772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97" name="Shape 697"/>
            <p:cNvCxnSpPr/>
            <p:nvPr/>
          </p:nvCxnSpPr>
          <p:spPr>
            <a:xfrm>
              <a:off x="4491198" y="2908800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698" name="Shape 698"/>
          <p:cNvGrpSpPr/>
          <p:nvPr/>
        </p:nvGrpSpPr>
        <p:grpSpPr>
          <a:xfrm>
            <a:off x="4529669" y="3180622"/>
            <a:ext cx="491876" cy="469231"/>
            <a:chOff x="4529669" y="3180622"/>
            <a:chExt cx="491876" cy="469231"/>
          </a:xfrm>
        </p:grpSpPr>
        <p:sp>
          <p:nvSpPr>
            <p:cNvPr id="699" name="Shape 699"/>
            <p:cNvSpPr/>
            <p:nvPr/>
          </p:nvSpPr>
          <p:spPr>
            <a:xfrm>
              <a:off x="4529669" y="3180622"/>
              <a:ext cx="469231" cy="469231"/>
            </a:xfrm>
            <a:prstGeom prst="ellipse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mg.sc115.com/uploads2/sc/png/qt_0605_9/flag%20red.png" id="700" name="Shape 70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94223" y="3195355"/>
              <a:ext cx="427323" cy="4273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1" name="Shape 701"/>
          <p:cNvSpPr/>
          <p:nvPr/>
        </p:nvSpPr>
        <p:spPr>
          <a:xfrm>
            <a:off x="7129515" y="2337588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목적지 도착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(2초뒤 자동 소멸)</a:t>
            </a:r>
          </a:p>
        </p:txBody>
      </p:sp>
      <p:cxnSp>
        <p:nvCxnSpPr>
          <p:cNvPr id="702" name="Shape 702"/>
          <p:cNvCxnSpPr>
            <a:stCxn id="701" idx="2"/>
          </p:cNvCxnSpPr>
          <p:nvPr/>
        </p:nvCxnSpPr>
        <p:spPr>
          <a:xfrm flipH="1">
            <a:off x="7688519" y="2804119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03" name="Shape 703"/>
          <p:cNvSpPr/>
          <p:nvPr/>
        </p:nvSpPr>
        <p:spPr>
          <a:xfrm>
            <a:off x="2652491" y="1679546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도착 시, 행군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시간 표시 소멸</a:t>
            </a:r>
          </a:p>
        </p:txBody>
      </p:sp>
      <p:cxnSp>
        <p:nvCxnSpPr>
          <p:cNvPr id="704" name="Shape 704"/>
          <p:cNvCxnSpPr>
            <a:stCxn id="703" idx="3"/>
          </p:cNvCxnSpPr>
          <p:nvPr/>
        </p:nvCxnSpPr>
        <p:spPr>
          <a:xfrm flipH="1" rot="10800000">
            <a:off x="4233098" y="1587611"/>
            <a:ext cx="574800" cy="325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705" name="Shape 705"/>
          <p:cNvGrpSpPr/>
          <p:nvPr/>
        </p:nvGrpSpPr>
        <p:grpSpPr>
          <a:xfrm>
            <a:off x="5387000" y="2268387"/>
            <a:ext cx="644851" cy="596412"/>
            <a:chOff x="6042050" y="3067000"/>
            <a:chExt cx="644851" cy="596412"/>
          </a:xfrm>
        </p:grpSpPr>
        <p:pic>
          <p:nvPicPr>
            <p:cNvPr id="706" name="Shape 70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7" name="Shape 70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8" name="Shape 70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9" name="Shape 70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715" name="Shape 7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Shape 716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진행 연출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몬스터와의 전투 연출 표시</a:t>
            </a:r>
          </a:p>
        </p:txBody>
      </p:sp>
      <p:grpSp>
        <p:nvGrpSpPr>
          <p:cNvPr id="717" name="Shape 717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718" name="Shape 7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9" name="Shape 7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0" name="Shape 7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1" name="Shape 7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2" name="Shape 722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723" name="Shape 723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724" name="Shape 724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Shape 725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6" name="Shape 726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727" name="Shape 727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728" name="Shape 72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729" name="Shape 729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730" name="Shape 730"/>
          <p:cNvSpPr/>
          <p:nvPr/>
        </p:nvSpPr>
        <p:spPr>
          <a:xfrm>
            <a:off x="6454882" y="2241033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몬스터와 전투 연출</a:t>
            </a:r>
          </a:p>
        </p:txBody>
      </p:sp>
      <p:cxnSp>
        <p:nvCxnSpPr>
          <p:cNvPr id="731" name="Shape 731"/>
          <p:cNvCxnSpPr>
            <a:stCxn id="730" idx="1"/>
          </p:cNvCxnSpPr>
          <p:nvPr/>
        </p:nvCxnSpPr>
        <p:spPr>
          <a:xfrm rot="10800000">
            <a:off x="5942782" y="2450898"/>
            <a:ext cx="512100" cy="23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32" name="Shape 732"/>
          <p:cNvSpPr/>
          <p:nvPr/>
        </p:nvSpPr>
        <p:spPr>
          <a:xfrm>
            <a:off x="6454882" y="2928543"/>
            <a:ext cx="1580606" cy="46653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시간에 연출 시간이 포함</a:t>
            </a:r>
          </a:p>
        </p:txBody>
      </p:sp>
      <p:cxnSp>
        <p:nvCxnSpPr>
          <p:cNvPr id="733" name="Shape 733"/>
          <p:cNvCxnSpPr>
            <a:stCxn id="732" idx="0"/>
            <a:endCxn id="730" idx="2"/>
          </p:cNvCxnSpPr>
          <p:nvPr/>
        </p:nvCxnSpPr>
        <p:spPr>
          <a:xfrm rot="10800000">
            <a:off x="7245186" y="2707443"/>
            <a:ext cx="0" cy="2211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34" name="Shape 734"/>
          <p:cNvSpPr/>
          <p:nvPr/>
        </p:nvSpPr>
        <p:spPr>
          <a:xfrm>
            <a:off x="2598831" y="1567541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진행 상황 표시</a:t>
            </a:r>
          </a:p>
        </p:txBody>
      </p:sp>
      <p:cxnSp>
        <p:nvCxnSpPr>
          <p:cNvPr id="735" name="Shape 735"/>
          <p:cNvCxnSpPr>
            <a:stCxn id="734" idx="3"/>
            <a:endCxn id="724" idx="2"/>
          </p:cNvCxnSpPr>
          <p:nvPr/>
        </p:nvCxnSpPr>
        <p:spPr>
          <a:xfrm flipH="1" rot="10800000">
            <a:off x="4179438" y="1495707"/>
            <a:ext cx="425400" cy="305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736" name="Shape 736"/>
          <p:cNvGrpSpPr/>
          <p:nvPr/>
        </p:nvGrpSpPr>
        <p:grpSpPr>
          <a:xfrm>
            <a:off x="5347970" y="2221641"/>
            <a:ext cx="644851" cy="596412"/>
            <a:chOff x="6042050" y="3067000"/>
            <a:chExt cx="644851" cy="596412"/>
          </a:xfrm>
        </p:grpSpPr>
        <p:pic>
          <p:nvPicPr>
            <p:cNvPr id="737" name="Shape 7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8" name="Shape 73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9" name="Shape 73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0" name="Shape 74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1" name="Shape 741"/>
          <p:cNvSpPr/>
          <p:nvPr/>
        </p:nvSpPr>
        <p:spPr>
          <a:xfrm>
            <a:off x="5066521" y="2146076"/>
            <a:ext cx="397614" cy="525665"/>
          </a:xfrm>
          <a:prstGeom prst="irregularSeal1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5400351" y="1852333"/>
            <a:ext cx="397614" cy="525665"/>
          </a:xfrm>
          <a:prstGeom prst="irregularSeal1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Shape 743"/>
          <p:cNvSpPr/>
          <p:nvPr/>
        </p:nvSpPr>
        <p:spPr>
          <a:xfrm>
            <a:off x="5347969" y="2238614"/>
            <a:ext cx="397614" cy="525665"/>
          </a:xfrm>
          <a:prstGeom prst="irregularSeal1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13629" y="667910"/>
            <a:ext cx="11178369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월드맵 내 배치되어 있는 몬스터들과 전투를 벌여 보상을 획득하게 되는 컨텐츠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전투를 수행하기 위해서는 아래 조건들이 성립해야 함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가능한 몬스터 선택(➔ 이전 레벨의 몬스터 클리어 여부)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행동력 필요 수량 만큼 보유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가능 병력 보유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가능 부대 수 충족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몬스터와의 전투 승리 시 보상 획득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보상은 일반 보상 / 최초 제거 보상으로 구성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정해진 규칙에 의해서 전투 승리 / 패배 여부 결정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행군 중 특정 아이템 사용 가능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749" name="Shape 7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Shape 750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결과 알림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승리 알림</a:t>
            </a:r>
          </a:p>
        </p:txBody>
      </p:sp>
      <p:grpSp>
        <p:nvGrpSpPr>
          <p:cNvPr id="751" name="Shape 751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752" name="Shape 7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3" name="Shape 7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4" name="Shape 7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5" name="Shape 7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6" name="Shape 756"/>
          <p:cNvGrpSpPr/>
          <p:nvPr/>
        </p:nvGrpSpPr>
        <p:grpSpPr>
          <a:xfrm>
            <a:off x="4481446" y="3057858"/>
            <a:ext cx="3228959" cy="700027"/>
            <a:chOff x="4481446" y="2208772"/>
            <a:chExt cx="3228959" cy="700027"/>
          </a:xfrm>
        </p:grpSpPr>
        <p:sp>
          <p:nvSpPr>
            <p:cNvPr id="757" name="Shape 757"/>
            <p:cNvSpPr/>
            <p:nvPr/>
          </p:nvSpPr>
          <p:spPr>
            <a:xfrm>
              <a:off x="4491198" y="2230016"/>
              <a:ext cx="3210461" cy="662707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전투 결과 보고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 몬스터 명칭 Lv99         </a:t>
              </a:r>
              <a:r>
                <a:rPr b="1" lang="en-US" sz="11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전투 승리</a:t>
              </a:r>
            </a:p>
          </p:txBody>
        </p:sp>
        <p:cxnSp>
          <p:nvCxnSpPr>
            <p:cNvPr id="758" name="Shape 758"/>
            <p:cNvCxnSpPr/>
            <p:nvPr/>
          </p:nvCxnSpPr>
          <p:spPr>
            <a:xfrm>
              <a:off x="4481446" y="2208772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59" name="Shape 759"/>
            <p:cNvCxnSpPr/>
            <p:nvPr/>
          </p:nvCxnSpPr>
          <p:spPr>
            <a:xfrm>
              <a:off x="4491198" y="2908800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760" name="Shape 760"/>
          <p:cNvSpPr/>
          <p:nvPr/>
        </p:nvSpPr>
        <p:spPr>
          <a:xfrm>
            <a:off x="4529669" y="3180622"/>
            <a:ext cx="469231" cy="469231"/>
          </a:xfrm>
          <a:prstGeom prst="ellipse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ubuntuhandbook.org/wp-content/uploads/2014/12/battle-for-wesnoth-icon1.png" id="761" name="Shape 7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8676" y="3134883"/>
            <a:ext cx="614515" cy="6145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2" name="Shape 762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763" name="Shape 763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764" name="Shape 764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Shape 765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6" name="Shape 766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767" name="Shape 767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768" name="Shape 76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769" name="Shape 769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770" name="Shape 770"/>
          <p:cNvSpPr/>
          <p:nvPr/>
        </p:nvSpPr>
        <p:spPr>
          <a:xfrm>
            <a:off x="7129515" y="2337588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승리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(2초뒤 자동 소멸)</a:t>
            </a:r>
          </a:p>
        </p:txBody>
      </p:sp>
      <p:cxnSp>
        <p:nvCxnSpPr>
          <p:cNvPr id="771" name="Shape 771"/>
          <p:cNvCxnSpPr>
            <a:stCxn id="770" idx="2"/>
          </p:cNvCxnSpPr>
          <p:nvPr/>
        </p:nvCxnSpPr>
        <p:spPr>
          <a:xfrm flipH="1">
            <a:off x="7688519" y="2804119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72" name="Shape 772"/>
          <p:cNvSpPr/>
          <p:nvPr/>
        </p:nvSpPr>
        <p:spPr>
          <a:xfrm>
            <a:off x="7671656" y="3942623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승리 텍스트</a:t>
            </a:r>
          </a:p>
        </p:txBody>
      </p:sp>
      <p:cxnSp>
        <p:nvCxnSpPr>
          <p:cNvPr id="773" name="Shape 773"/>
          <p:cNvCxnSpPr>
            <a:stCxn id="772" idx="1"/>
          </p:cNvCxnSpPr>
          <p:nvPr/>
        </p:nvCxnSpPr>
        <p:spPr>
          <a:xfrm rot="10800000">
            <a:off x="7035356" y="3649989"/>
            <a:ext cx="636300" cy="525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74" name="Shape 774"/>
          <p:cNvSpPr/>
          <p:nvPr/>
        </p:nvSpPr>
        <p:spPr>
          <a:xfrm>
            <a:off x="4317869" y="4002794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전투를 진행한 몬스터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</a:p>
        </p:txBody>
      </p:sp>
      <p:cxnSp>
        <p:nvCxnSpPr>
          <p:cNvPr id="775" name="Shape 775"/>
          <p:cNvCxnSpPr>
            <a:stCxn id="774" idx="0"/>
          </p:cNvCxnSpPr>
          <p:nvPr/>
        </p:nvCxnSpPr>
        <p:spPr>
          <a:xfrm flipH="1" rot="10800000">
            <a:off x="5108173" y="3632894"/>
            <a:ext cx="311700" cy="369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776" name="Shape 776"/>
          <p:cNvGrpSpPr/>
          <p:nvPr/>
        </p:nvGrpSpPr>
        <p:grpSpPr>
          <a:xfrm>
            <a:off x="5330760" y="2277618"/>
            <a:ext cx="644851" cy="596412"/>
            <a:chOff x="6042050" y="3067000"/>
            <a:chExt cx="644851" cy="596412"/>
          </a:xfrm>
        </p:grpSpPr>
        <p:pic>
          <p:nvPicPr>
            <p:cNvPr id="777" name="Shape 77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8" name="Shape 77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9" name="Shape 77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0" name="Shape 78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786" name="Shape 7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Shape 787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결과 알림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패배 알림</a:t>
            </a:r>
          </a:p>
        </p:txBody>
      </p:sp>
      <p:grpSp>
        <p:nvGrpSpPr>
          <p:cNvPr id="788" name="Shape 788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789" name="Shape 78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0" name="Shape 7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1" name="Shape 79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2" name="Shape 7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3" name="Shape 793"/>
          <p:cNvGrpSpPr/>
          <p:nvPr/>
        </p:nvGrpSpPr>
        <p:grpSpPr>
          <a:xfrm>
            <a:off x="4481446" y="3057858"/>
            <a:ext cx="3228959" cy="700027"/>
            <a:chOff x="4481446" y="2208772"/>
            <a:chExt cx="3228959" cy="700027"/>
          </a:xfrm>
        </p:grpSpPr>
        <p:sp>
          <p:nvSpPr>
            <p:cNvPr id="794" name="Shape 794"/>
            <p:cNvSpPr/>
            <p:nvPr/>
          </p:nvSpPr>
          <p:spPr>
            <a:xfrm>
              <a:off x="4491198" y="2230016"/>
              <a:ext cx="3210461" cy="662707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전투 결과 보고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 몬스터 명칭 Lv99         </a:t>
              </a:r>
              <a:r>
                <a:rPr b="1" lang="en-US" sz="1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전투 패배</a:t>
              </a:r>
            </a:p>
          </p:txBody>
        </p:sp>
        <p:cxnSp>
          <p:nvCxnSpPr>
            <p:cNvPr id="795" name="Shape 795"/>
            <p:cNvCxnSpPr/>
            <p:nvPr/>
          </p:nvCxnSpPr>
          <p:spPr>
            <a:xfrm>
              <a:off x="4481446" y="2208772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796" name="Shape 796"/>
            <p:cNvCxnSpPr/>
            <p:nvPr/>
          </p:nvCxnSpPr>
          <p:spPr>
            <a:xfrm>
              <a:off x="4491198" y="2908800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797" name="Shape 797"/>
          <p:cNvSpPr/>
          <p:nvPr/>
        </p:nvSpPr>
        <p:spPr>
          <a:xfrm>
            <a:off x="4529669" y="3180622"/>
            <a:ext cx="469231" cy="469231"/>
          </a:xfrm>
          <a:prstGeom prst="ellipse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ubuntuhandbook.org/wp-content/uploads/2014/12/battle-for-wesnoth-icon1.png" id="798" name="Shape 7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8676" y="3134883"/>
            <a:ext cx="614515" cy="6145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9" name="Shape 799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800" name="Shape 800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801" name="Shape 801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Shape 802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03" name="Shape 803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804" name="Shape 804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805" name="Shape 80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806" name="Shape 806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807" name="Shape 807"/>
          <p:cNvSpPr/>
          <p:nvPr/>
        </p:nvSpPr>
        <p:spPr>
          <a:xfrm>
            <a:off x="7129515" y="2337588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패배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(2초뒤 자동 소멸)</a:t>
            </a:r>
          </a:p>
        </p:txBody>
      </p:sp>
      <p:cxnSp>
        <p:nvCxnSpPr>
          <p:cNvPr id="808" name="Shape 808"/>
          <p:cNvCxnSpPr>
            <a:stCxn id="807" idx="2"/>
          </p:cNvCxnSpPr>
          <p:nvPr/>
        </p:nvCxnSpPr>
        <p:spPr>
          <a:xfrm flipH="1">
            <a:off x="7688519" y="2804119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09" name="Shape 809"/>
          <p:cNvSpPr/>
          <p:nvPr/>
        </p:nvSpPr>
        <p:spPr>
          <a:xfrm>
            <a:off x="7671656" y="3942623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패배 텍스트</a:t>
            </a:r>
          </a:p>
        </p:txBody>
      </p:sp>
      <p:cxnSp>
        <p:nvCxnSpPr>
          <p:cNvPr id="810" name="Shape 810"/>
          <p:cNvCxnSpPr>
            <a:stCxn id="809" idx="1"/>
          </p:cNvCxnSpPr>
          <p:nvPr/>
        </p:nvCxnSpPr>
        <p:spPr>
          <a:xfrm rot="10800000">
            <a:off x="7035356" y="3649989"/>
            <a:ext cx="636300" cy="525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11" name="Shape 811"/>
          <p:cNvSpPr/>
          <p:nvPr/>
        </p:nvSpPr>
        <p:spPr>
          <a:xfrm>
            <a:off x="4317869" y="4002794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전투를 진행한 몬스터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</a:p>
        </p:txBody>
      </p:sp>
      <p:cxnSp>
        <p:nvCxnSpPr>
          <p:cNvPr id="812" name="Shape 812"/>
          <p:cNvCxnSpPr>
            <a:stCxn id="811" idx="0"/>
          </p:cNvCxnSpPr>
          <p:nvPr/>
        </p:nvCxnSpPr>
        <p:spPr>
          <a:xfrm flipH="1" rot="10800000">
            <a:off x="5108173" y="3632894"/>
            <a:ext cx="311700" cy="369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813" name="Shape 813"/>
          <p:cNvGrpSpPr/>
          <p:nvPr/>
        </p:nvGrpSpPr>
        <p:grpSpPr>
          <a:xfrm>
            <a:off x="5330760" y="2277618"/>
            <a:ext cx="644851" cy="596412"/>
            <a:chOff x="6042050" y="3067000"/>
            <a:chExt cx="644851" cy="596412"/>
          </a:xfrm>
        </p:grpSpPr>
        <p:pic>
          <p:nvPicPr>
            <p:cNvPr id="814" name="Shape 8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5" name="Shape 8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6" name="Shape 8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7" name="Shape 8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823" name="Shape 8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Shape 824"/>
          <p:cNvSpPr txBox="1"/>
          <p:nvPr/>
        </p:nvSpPr>
        <p:spPr>
          <a:xfrm>
            <a:off x="1013629" y="667910"/>
            <a:ext cx="322246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진행 불가 안내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정보 없음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플레이어가 먼저 해당 몬스터 제거</a:t>
            </a:r>
          </a:p>
        </p:txBody>
      </p:sp>
      <p:grpSp>
        <p:nvGrpSpPr>
          <p:cNvPr id="825" name="Shape 825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826" name="Shape 8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7" name="Shape 8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8" name="Shape 8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9" name="Shape 8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0" name="Shape 830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831" name="Shape 831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832" name="Shape 832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Shape 833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34" name="Shape 834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835" name="Shape 835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836" name="Shape 83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837" name="Shape 837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838" name="Shape 838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9" name="Shape 839"/>
          <p:cNvGrpSpPr/>
          <p:nvPr/>
        </p:nvGrpSpPr>
        <p:grpSpPr>
          <a:xfrm>
            <a:off x="4481446" y="2927228"/>
            <a:ext cx="3228959" cy="1129246"/>
            <a:chOff x="4481446" y="2078141"/>
            <a:chExt cx="3228959" cy="1129246"/>
          </a:xfrm>
        </p:grpSpPr>
        <p:sp>
          <p:nvSpPr>
            <p:cNvPr id="840" name="Shape 840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몬스터가 이미 제거되어 전투를 진행 할 수 없습니다.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출정 병력 모두 도시로 회군을 시작합니다.</a:t>
              </a:r>
            </a:p>
          </p:txBody>
        </p:sp>
        <p:cxnSp>
          <p:nvCxnSpPr>
            <p:cNvPr id="841" name="Shape 841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42" name="Shape 842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843" name="Shape 843"/>
          <p:cNvSpPr/>
          <p:nvPr/>
        </p:nvSpPr>
        <p:spPr>
          <a:xfrm>
            <a:off x="6833442" y="2183901"/>
            <a:ext cx="2103789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목적지 도착 시 해당 몬스터가 없을 경우 전투 수행 불가 안내 팝업</a:t>
            </a:r>
          </a:p>
        </p:txBody>
      </p:sp>
      <p:cxnSp>
        <p:nvCxnSpPr>
          <p:cNvPr id="844" name="Shape 844"/>
          <p:cNvCxnSpPr>
            <a:stCxn id="843" idx="2"/>
          </p:cNvCxnSpPr>
          <p:nvPr/>
        </p:nvCxnSpPr>
        <p:spPr>
          <a:xfrm flipH="1">
            <a:off x="7654037" y="2650432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45" name="Shape 845"/>
          <p:cNvSpPr/>
          <p:nvPr/>
        </p:nvSpPr>
        <p:spPr>
          <a:xfrm>
            <a:off x="9331425" y="2183901"/>
            <a:ext cx="1580606" cy="46653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 후 2초 뒤 자동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소멸</a:t>
            </a:r>
          </a:p>
        </p:txBody>
      </p:sp>
      <p:cxnSp>
        <p:nvCxnSpPr>
          <p:cNvPr id="846" name="Shape 846"/>
          <p:cNvCxnSpPr>
            <a:stCxn id="845" idx="1"/>
            <a:endCxn id="843" idx="3"/>
          </p:cNvCxnSpPr>
          <p:nvPr/>
        </p:nvCxnSpPr>
        <p:spPr>
          <a:xfrm rot="10800000">
            <a:off x="8937225" y="2417167"/>
            <a:ext cx="394200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852" name="Shape 8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Shape 853"/>
          <p:cNvSpPr txBox="1"/>
          <p:nvPr/>
        </p:nvSpPr>
        <p:spPr>
          <a:xfrm>
            <a:off x="1013629" y="667910"/>
            <a:ext cx="30731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복귀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메뉴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중 기본으로 메뉴 표시 안됨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부대 터치 시 표시</a:t>
            </a:r>
          </a:p>
        </p:txBody>
      </p:sp>
      <p:cxnSp>
        <p:nvCxnSpPr>
          <p:cNvPr id="854" name="Shape 854"/>
          <p:cNvCxnSpPr/>
          <p:nvPr/>
        </p:nvCxnSpPr>
        <p:spPr>
          <a:xfrm>
            <a:off x="5467739" y="2547257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855" name="Shape 855"/>
          <p:cNvCxnSpPr/>
          <p:nvPr/>
        </p:nvCxnSpPr>
        <p:spPr>
          <a:xfrm>
            <a:off x="5515610" y="2491542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856" name="Shape 856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857" name="Shape 857"/>
          <p:cNvCxnSpPr/>
          <p:nvPr/>
        </p:nvCxnSpPr>
        <p:spPr>
          <a:xfrm>
            <a:off x="6596504" y="3523705"/>
            <a:ext cx="1105154" cy="1085615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858" name="Shape 858"/>
          <p:cNvGrpSpPr/>
          <p:nvPr/>
        </p:nvGrpSpPr>
        <p:grpSpPr>
          <a:xfrm flipH="1">
            <a:off x="6186397" y="2970048"/>
            <a:ext cx="522880" cy="746645"/>
            <a:chOff x="6382339" y="3119338"/>
            <a:chExt cx="522880" cy="746645"/>
          </a:xfrm>
        </p:grpSpPr>
        <p:pic>
          <p:nvPicPr>
            <p:cNvPr id="859" name="Shape 8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0" name="Shape 8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1" name="Shape 8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2" name="Shape 8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3" name="Shape 863"/>
          <p:cNvGrpSpPr/>
          <p:nvPr/>
        </p:nvGrpSpPr>
        <p:grpSpPr>
          <a:xfrm>
            <a:off x="5648293" y="2881990"/>
            <a:ext cx="1627240" cy="1339414"/>
            <a:chOff x="1396566" y="2436177"/>
            <a:chExt cx="1627240" cy="1339414"/>
          </a:xfrm>
        </p:grpSpPr>
        <p:sp>
          <p:nvSpPr>
            <p:cNvPr id="864" name="Shape 864"/>
            <p:cNvSpPr/>
            <p:nvPr/>
          </p:nvSpPr>
          <p:spPr>
            <a:xfrm>
              <a:off x="1752871" y="2436177"/>
              <a:ext cx="914400" cy="914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cap="flat" cmpd="sng" w="3810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Shape 865"/>
            <p:cNvSpPr/>
            <p:nvPr/>
          </p:nvSpPr>
          <p:spPr>
            <a:xfrm>
              <a:off x="1505466" y="3286544"/>
              <a:ext cx="1405093" cy="489048"/>
            </a:xfrm>
            <a:prstGeom prst="roundRect">
              <a:avLst>
                <a:gd fmla="val 22391" name="adj"/>
              </a:avLst>
            </a:prstGeom>
            <a:solidFill>
              <a:schemeClr val="dk1">
                <a:alpha val="80000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 호롤룰루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복귀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To X:9999, Y:9999</a:t>
              </a:r>
            </a:p>
          </p:txBody>
        </p:sp>
        <p:sp>
          <p:nvSpPr>
            <p:cNvPr id="866" name="Shape 866"/>
            <p:cNvSpPr/>
            <p:nvPr/>
          </p:nvSpPr>
          <p:spPr>
            <a:xfrm>
              <a:off x="1396566" y="2672252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867" name="Shape 867"/>
            <p:cNvSpPr/>
            <p:nvPr/>
          </p:nvSpPr>
          <p:spPr>
            <a:xfrm>
              <a:off x="2554574" y="2645403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grpSp>
        <p:nvGrpSpPr>
          <p:cNvPr id="868" name="Shape 868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869" name="Shape 869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870" name="Shape 870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Shape 871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8454473" name="adj2"/>
                  <a:gd fmla="val 15422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72" name="Shape 872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873" name="Shape 873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874" name="Shape 87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875" name="Shape 875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876" name="Shape 876"/>
          <p:cNvSpPr/>
          <p:nvPr/>
        </p:nvSpPr>
        <p:spPr>
          <a:xfrm>
            <a:off x="7444906" y="2262928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행군 중 부대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 메뉴</a:t>
            </a:r>
          </a:p>
        </p:txBody>
      </p:sp>
      <p:cxnSp>
        <p:nvCxnSpPr>
          <p:cNvPr id="877" name="Shape 877"/>
          <p:cNvCxnSpPr>
            <a:stCxn id="876" idx="1"/>
          </p:cNvCxnSpPr>
          <p:nvPr/>
        </p:nvCxnSpPr>
        <p:spPr>
          <a:xfrm flipH="1">
            <a:off x="6770206" y="2496194"/>
            <a:ext cx="674700" cy="45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78" name="Shape 878"/>
          <p:cNvSpPr txBox="1"/>
          <p:nvPr/>
        </p:nvSpPr>
        <p:spPr>
          <a:xfrm>
            <a:off x="7903028" y="5775648"/>
            <a:ext cx="38603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부가 기능은 출정 시 부가 기능과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동일하게 구성</a:t>
            </a:r>
          </a:p>
        </p:txBody>
      </p:sp>
      <p:grpSp>
        <p:nvGrpSpPr>
          <p:cNvPr id="879" name="Shape 879"/>
          <p:cNvGrpSpPr/>
          <p:nvPr/>
        </p:nvGrpSpPr>
        <p:grpSpPr>
          <a:xfrm flipH="1">
            <a:off x="6093959" y="3068564"/>
            <a:ext cx="644851" cy="596412"/>
            <a:chOff x="6042050" y="3067000"/>
            <a:chExt cx="644851" cy="596412"/>
          </a:xfrm>
        </p:grpSpPr>
        <p:pic>
          <p:nvPicPr>
            <p:cNvPr id="880" name="Shape 88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1" name="Shape 88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2" name="Shape 88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3" name="Shape 88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889" name="Shape 8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Shape 890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완료 알림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 복귀 완료 안내 팝업</a:t>
            </a:r>
          </a:p>
        </p:txBody>
      </p:sp>
      <p:grpSp>
        <p:nvGrpSpPr>
          <p:cNvPr id="891" name="Shape 891"/>
          <p:cNvGrpSpPr/>
          <p:nvPr/>
        </p:nvGrpSpPr>
        <p:grpSpPr>
          <a:xfrm>
            <a:off x="4481446" y="3057858"/>
            <a:ext cx="3228959" cy="700027"/>
            <a:chOff x="4481446" y="2208772"/>
            <a:chExt cx="3228959" cy="700027"/>
          </a:xfrm>
        </p:grpSpPr>
        <p:sp>
          <p:nvSpPr>
            <p:cNvPr id="892" name="Shape 892"/>
            <p:cNvSpPr/>
            <p:nvPr/>
          </p:nvSpPr>
          <p:spPr>
            <a:xfrm>
              <a:off x="4491198" y="2230016"/>
              <a:ext cx="3210461" cy="662707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 병력 복귀 보고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호롤룰루님의 병력이 무사히 복귀를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완료하였습니다.</a:t>
              </a:r>
            </a:p>
          </p:txBody>
        </p:sp>
        <p:cxnSp>
          <p:nvCxnSpPr>
            <p:cNvPr id="893" name="Shape 893"/>
            <p:cNvCxnSpPr/>
            <p:nvPr/>
          </p:nvCxnSpPr>
          <p:spPr>
            <a:xfrm>
              <a:off x="4481446" y="2208772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94" name="Shape 894"/>
            <p:cNvCxnSpPr/>
            <p:nvPr/>
          </p:nvCxnSpPr>
          <p:spPr>
            <a:xfrm>
              <a:off x="4491198" y="2908800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895" name="Shape 895"/>
          <p:cNvGrpSpPr/>
          <p:nvPr/>
        </p:nvGrpSpPr>
        <p:grpSpPr>
          <a:xfrm>
            <a:off x="4529669" y="3180622"/>
            <a:ext cx="491876" cy="469231"/>
            <a:chOff x="4529669" y="3180622"/>
            <a:chExt cx="491876" cy="469231"/>
          </a:xfrm>
        </p:grpSpPr>
        <p:sp>
          <p:nvSpPr>
            <p:cNvPr id="896" name="Shape 896"/>
            <p:cNvSpPr/>
            <p:nvPr/>
          </p:nvSpPr>
          <p:spPr>
            <a:xfrm>
              <a:off x="4529669" y="3180622"/>
              <a:ext cx="469231" cy="469231"/>
            </a:xfrm>
            <a:prstGeom prst="ellipse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mg.sc115.com/uploads2/sc/png/qt_0605_9/flag%20red.png" id="897" name="Shape 89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94223" y="3195355"/>
              <a:ext cx="427323" cy="4273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8" name="Shape 898"/>
          <p:cNvSpPr/>
          <p:nvPr/>
        </p:nvSpPr>
        <p:spPr>
          <a:xfrm>
            <a:off x="7129515" y="2337588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완료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(2초뒤 자동 소멸)</a:t>
            </a:r>
          </a:p>
        </p:txBody>
      </p:sp>
      <p:cxnSp>
        <p:nvCxnSpPr>
          <p:cNvPr id="899" name="Shape 899"/>
          <p:cNvCxnSpPr>
            <a:stCxn id="898" idx="2"/>
          </p:cNvCxnSpPr>
          <p:nvPr/>
        </p:nvCxnSpPr>
        <p:spPr>
          <a:xfrm flipH="1">
            <a:off x="7688519" y="2804119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00" name="Shape 900"/>
          <p:cNvSpPr/>
          <p:nvPr/>
        </p:nvSpPr>
        <p:spPr>
          <a:xfrm>
            <a:off x="2652491" y="1679546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도착 시, 회군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시간 표시 소멸</a:t>
            </a:r>
          </a:p>
        </p:txBody>
      </p:sp>
      <p:cxnSp>
        <p:nvCxnSpPr>
          <p:cNvPr id="901" name="Shape 901"/>
          <p:cNvCxnSpPr>
            <a:stCxn id="900" idx="3"/>
          </p:cNvCxnSpPr>
          <p:nvPr/>
        </p:nvCxnSpPr>
        <p:spPr>
          <a:xfrm flipH="1" rot="10800000">
            <a:off x="4233098" y="1587611"/>
            <a:ext cx="574800" cy="325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907" name="Shape 9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Shape 908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완료 알림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 복귀 완료 안내 팝업</a:t>
            </a:r>
          </a:p>
        </p:txBody>
      </p:sp>
      <p:grpSp>
        <p:nvGrpSpPr>
          <p:cNvPr id="909" name="Shape 909"/>
          <p:cNvGrpSpPr/>
          <p:nvPr/>
        </p:nvGrpSpPr>
        <p:grpSpPr>
          <a:xfrm>
            <a:off x="4481446" y="3057858"/>
            <a:ext cx="3228959" cy="700027"/>
            <a:chOff x="4481446" y="2208772"/>
            <a:chExt cx="3228959" cy="700027"/>
          </a:xfrm>
        </p:grpSpPr>
        <p:sp>
          <p:nvSpPr>
            <p:cNvPr id="910" name="Shape 910"/>
            <p:cNvSpPr/>
            <p:nvPr/>
          </p:nvSpPr>
          <p:spPr>
            <a:xfrm>
              <a:off x="4491198" y="2230016"/>
              <a:ext cx="3210461" cy="662707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 병력 복귀 보고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호롤룰루님의 병력이 무사히 복귀를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완료하였습니다.</a:t>
              </a:r>
            </a:p>
          </p:txBody>
        </p:sp>
        <p:cxnSp>
          <p:nvCxnSpPr>
            <p:cNvPr id="911" name="Shape 911"/>
            <p:cNvCxnSpPr/>
            <p:nvPr/>
          </p:nvCxnSpPr>
          <p:spPr>
            <a:xfrm>
              <a:off x="4481446" y="2208772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12" name="Shape 912"/>
            <p:cNvCxnSpPr/>
            <p:nvPr/>
          </p:nvCxnSpPr>
          <p:spPr>
            <a:xfrm>
              <a:off x="4491198" y="2908800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913" name="Shape 913"/>
          <p:cNvGrpSpPr/>
          <p:nvPr/>
        </p:nvGrpSpPr>
        <p:grpSpPr>
          <a:xfrm>
            <a:off x="4529669" y="3180622"/>
            <a:ext cx="491876" cy="469231"/>
            <a:chOff x="4529669" y="3180622"/>
            <a:chExt cx="491876" cy="469231"/>
          </a:xfrm>
        </p:grpSpPr>
        <p:sp>
          <p:nvSpPr>
            <p:cNvPr id="914" name="Shape 914"/>
            <p:cNvSpPr/>
            <p:nvPr/>
          </p:nvSpPr>
          <p:spPr>
            <a:xfrm>
              <a:off x="4529669" y="3180622"/>
              <a:ext cx="469231" cy="469231"/>
            </a:xfrm>
            <a:prstGeom prst="ellipse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mg.sc115.com/uploads2/sc/png/qt_0605_9/flag%20red.png" id="915" name="Shape 9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94223" y="3195355"/>
              <a:ext cx="427323" cy="4273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6" name="Shape 916"/>
          <p:cNvSpPr/>
          <p:nvPr/>
        </p:nvSpPr>
        <p:spPr>
          <a:xfrm>
            <a:off x="7129515" y="2337588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완료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(2초뒤 자동 소멸)</a:t>
            </a:r>
          </a:p>
        </p:txBody>
      </p:sp>
      <p:cxnSp>
        <p:nvCxnSpPr>
          <p:cNvPr id="917" name="Shape 917"/>
          <p:cNvCxnSpPr>
            <a:stCxn id="916" idx="2"/>
          </p:cNvCxnSpPr>
          <p:nvPr/>
        </p:nvCxnSpPr>
        <p:spPr>
          <a:xfrm flipH="1">
            <a:off x="7688519" y="2804119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18" name="Shape 918"/>
          <p:cNvSpPr/>
          <p:nvPr/>
        </p:nvSpPr>
        <p:spPr>
          <a:xfrm>
            <a:off x="2652491" y="1679546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도착 시, 회군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시간 표시 소멸</a:t>
            </a:r>
          </a:p>
        </p:txBody>
      </p:sp>
      <p:cxnSp>
        <p:nvCxnSpPr>
          <p:cNvPr id="919" name="Shape 919"/>
          <p:cNvCxnSpPr>
            <a:stCxn id="918" idx="3"/>
          </p:cNvCxnSpPr>
          <p:nvPr/>
        </p:nvCxnSpPr>
        <p:spPr>
          <a:xfrm flipH="1" rot="10800000">
            <a:off x="4233098" y="1587611"/>
            <a:ext cx="574800" cy="325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13629" y="667910"/>
            <a:ext cx="11178369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구성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몬스터는 전투력 데이터 및 부대 정보를 보유 ➔ 몬스터의 보유 병력과 플레이어(유저)의 부대 병력간 전투 시뮬레이션이 진행 가능해야 함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몬스터는 이동을 하지 않으며, 따로 플레이어(유저)를 공격하지 않음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오직 플레이어(유저)의 선택에 의해서만 전투가 성립됨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몬스터는 종류 별로 정해진 병력 구성을 테이블로 가진다.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몬스터는 1*1의 타일을 점유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생성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몬스터는 생성 가능한 타일에서만 생성 됩니다.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몬스터는 SystemObject 생성가능 타일에서만 생성 됩니다.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다른 SystemObject가 있는 타일에는 생성되지 않습니다.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몬스터는 최대 생성 개수가 정해져 있습니다.(Const테이블을 통해 조정)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생성 개수 이상으로 몬스터가 생성 되지 않습니다.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자연사/토벌 된 몬스터는 즉시 삭제 되며 재생성 대기 상태가 됩니다.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재생성 대기 상태의 몬스터는 그 시간을 기준으로 N초(정규분포랜덤) 시간 이후 재 생성 됩니다.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생성된 몬스터는 정해진 LifeTime을 가진다.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LifeTime은 Const 데이터에 정의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몬스터는 전체 필드의 영역별로 등장 가능한 레벨이 존재 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600 : 600을 중심으로 거리를 기준하여 15단계로 분포를 나눈다(동심원 형태)</a:t>
            </a: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FF0000"/>
                </a:solidFill>
              </a:rPr>
              <a:t>※ 중앙에서 멀어질수록 숫자가 커진다.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15단계에 해당하는 구역에 생성되는 몬스터 레벨 및 등장 확률을 설정 할 수 있도록 합니다.(테이블)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13629" y="658581"/>
            <a:ext cx="11178369" cy="480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삭제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몬스터는 LifeTime을 모두 소모하거나 유저에 의해 삭제 됩니다.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자연사: 몬스터의 LifeTime이 소진되서 삭제되는 경우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:  영주의 부대에 의해 삭제 된 경우.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재생성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몬스터는 토벌된 경우 일반 생성 규칙과 다른 재생성 규칙을 따른다.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시 토벌된 몬스터의 n*n영역 내에서 다시 재생성 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재생성 시의 몬스터 레벨은 토벌된 몬스터의 레벨을 기준하여 +n-사이에서 등장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시점에서 테이블에 정의된 시간을 기준으로 한 정규분포 확률에 따라 결정된 시간 후에 재 생성 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 생성 기준시간은 CONST에 포함 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재생성 몬스터는 일반 생성에 포함되지 않는다.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재생성은 몬스터 개채 각각에 적용 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 생성할 영역이 없을 경우  몬스터 생성 규칙에 따라 배치한다.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57952" y="658581"/>
            <a:ext cx="5689174" cy="327781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생성 순서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AutoNum type="alphaUcPeriod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대륙의 몬스터 개수 카운트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AutoNum type="alphaUcPeriod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생성 가능 몬스터의 1%에 해당 몬스터 개수 만큼 재생성 준비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AutoNum type="alphaUcPeriod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 가능 타일 검색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SystemObject 생성 가능 타일 – 현재 Object가 점유 중인 타일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 타일 개수가 몬스터 생성 개수 보다 적을 경우 타일 개수 만큼만 생성 한다.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AutoNum type="alphaUcPeriod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 할 타일의 분포구역 확인.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AutoNum type="alphaUcPeriod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생성할 몬스터 레벨 결정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몬스터 레벨 생성 확률에 따라 몬스터 레벨 결정된다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AutoNum type="alphaUcPeriod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종류 결정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생성될 몬스터의 종류를 결정 한다.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AutoNum type="alphaUcPeriod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생성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069546" y="658581"/>
            <a:ext cx="5628182" cy="49744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토벌 시 생성 순서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AutoNum type="alphaUcPeriod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토벌 성공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AutoNum type="alphaUcPeriod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기존 몬스터 삭제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AutoNum type="alphaUcPeriod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재 생성 타일 검색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N*N 범위 내에 SystemObject 생성 가능 타일 – 현재 Object가 점유 중인 타일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5회를 시도 한 이후에는 전체에서 랜덤하게 생성 한다.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AutoNum type="alphaUcPeriod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생성할 몬스터 레벨 결정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토벌된 몬스터의 레벨을 기준으로 +n-의 범위에서 레벨을 결정한다.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토벌된 몬스터 레벨을 기준으로 정규 분포 확률에 따른다.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AutoNum type="alphaUcPeriod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재생성 시간 결정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N초를 기준으로 한 정규 분포 확률에 따라 재생성할 시간을 결정 한다.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AutoNum type="alphaUcPeriod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필드의 몬스터 배치 대기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C의 조건을 만족한 타일에 D의 규칙으로 결정된 레벨의 몬스터가 생성대기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AutoNum type="alphaUcPeriod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필드의 몬스터 생성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테이블에 정해진 생성 체크 주기에 맞춰 생성한다.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013629" y="667910"/>
            <a:ext cx="11178369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수행 조건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자신의 전투 가능 몬스터 레벨과 선택 몬스터의 레벨이 일치(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몬스터 레벨이 전투 가능 몬스터 레벨 값 보다 낮아야 함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1레벨 몬스터부터 전투 가능 ➔ 이후 레벨별로 몬스터를 제거할 때 마다 전투 가능 몬스터 레벨 상승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전투(사냥) 진행 불가능 몬스터 선택 시, 공격이 불가능 하다.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병력을 최소 출정 가능한 병력 이상 보유 ➔ 병과 상관 없이 1 이상의 병력 보유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가능 부대 수에 여유 필요 ➔ 출정 가능 부대 수 이상 출정 불가능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스테미나를 필요 수량 이상 보유 필요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스테미나는 행군 시작시 차감됩니다.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중간에 회군 하거나 토벌에 실패해도 차감된 스테미나를 돌려주지 않습니다.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이동 ➔ 자신의 도시에서 선택한 몬스터의 좌표까지 이동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소환 / 행군 가속 부가 기능 사용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이동 ➔ 전투 종료된 좌표에서 자신의 도시로 이동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가속 부가 기능 사용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이동 둥 아래의 정보를 추가적으로 제공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좌표 ➔ 현재 해당 병력이 이동하려는 좌표 정보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정보 ➔ 현재 출정한 병력들의 구성 정보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진행 및 승/패 판정 </a:t>
            </a: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(상세한 전투 시뮬레이터가 나오기 전까지 몬스터의 전투력으로 비교하여 승패를 가린다.)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병력이 몬스터의 좌표에 도착하면 전투 진행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좌표에 도착하였을 때, 몬스터가 존재하지 않는다면 전투 진행 실패 ➔ 전투 미성립 처리 후 모든 병력 복귀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진행 및 판정 ➔ 전투 시뮬레이션을 통해 승/패 결정 &gt; 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몬스터 제거 및 보상 지급 / 전투 승리 복귀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보고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몬스터 유지 및 보상 미지급 / 전투 패배 복귀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몬스터의 전투력(부대)가 모두 회복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부상병 생성 ➔ 시뮬레이션 전투로 발생한 부상병의 0.1%만 실제 부상병으로 전환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보고 메일 발송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384333" y="3490760"/>
            <a:ext cx="8987103" cy="3016209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전투 진행 및 승패 판정 임시 규칙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몬스터와 부대의 전투력을 비교하여 승패를 결정 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승리 조건</a:t>
            </a:r>
          </a:p>
          <a:p>
            <a:pPr indent="-285750" lvl="1" marL="74295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몬스터 보다 높은 전투력의 병력을 구성한 경우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패배 조건</a:t>
            </a:r>
          </a:p>
          <a:p>
            <a:pPr indent="-285750" lvl="1" marL="74295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몬스터 보다 낮거나 같은 전투력의 병력을 구성한 경우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013629" y="667910"/>
            <a:ext cx="1117836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 획득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보상은 최초 제거 보상(First Kill 보상) / 반복 제거 보상 2가지로 구성(</a:t>
            </a: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각자 개별적인 보상 테이블로 구성 됨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제거 보상(First Kill 보상) ➔ 해당 몬스터를 최초 1회 제거 했을 때 받을 수 있는 보상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n개의 보상 을 모두 획득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반복 제거 보상 ➔ 해당 몬스터를 제거할 때 마다 반복적으로 받을 수 있는 보상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n개의 보상 중 n개의 보상을 확률적으로 획득(</a:t>
            </a: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추후 상수 값 조정을 통해 보상 개수 조절 가능하도록 개발 필요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 구성품 종류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플레이어(유저) 경험치 + 아이템 인벤토리로 지급 가능한 모든 아이템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플레이어(유저) 경험치는 즉시 지급 / 적용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보상은 아이템 인벤토리로 즉시 지급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 지급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토벌에 성공하면 성공하는 즉시 유저에게 해당 보상을 지급합니다.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보상은 몬스터 별로 정해진 테이블 내에서 n종류의 아이템을 랜덤하게 지급합니다.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 아이템의 종류 및 획득 개수는 테이블에서 조정합니다.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랜덤으로 아이템을 선정 시 획득으로 확정된 아이템의 경우 다음 아이템 선정에서는 제외한다.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