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64B1D25-A7E1-4368-81E1-45AA7C6A6871}">
  <a:tblStyle styleId="{564B1D25-A7E1-4368-81E1-45AA7C6A687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액션버튼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2016.04.15.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5"/>
            <a:ext cx="11389567" cy="1346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2016.04.15.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2016.04.18. 건물 상태 별 액션버튼 정렬 순서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3" y="1033669"/>
            <a:ext cx="1051423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건물의 상태(대기 / 업그레이드 / 철거 / 건물 고유 작업)에 따른 액션버튼 노출과 정렬 순서를 정의한다.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913024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80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480461" y="309734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8" name="Shape 108"/>
          <p:cNvSpPr/>
          <p:nvPr/>
        </p:nvSpPr>
        <p:spPr>
          <a:xfrm>
            <a:off x="2545330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986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2904077" y="3097346"/>
            <a:ext cx="834758" cy="417378"/>
            <a:chOff x="2256591" y="3097346"/>
            <a:chExt cx="834758" cy="417378"/>
          </a:xfrm>
        </p:grpSpPr>
        <p:sp>
          <p:nvSpPr>
            <p:cNvPr id="111" name="Shape 111"/>
            <p:cNvSpPr/>
            <p:nvPr/>
          </p:nvSpPr>
          <p:spPr>
            <a:xfrm>
              <a:off x="267397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25659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4199432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089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4766869" y="309734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6" name="Shape 116"/>
          <p:cNvSpPr/>
          <p:nvPr/>
        </p:nvSpPr>
        <p:spPr>
          <a:xfrm>
            <a:off x="4349489" y="2988240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7" name="Shape 117"/>
          <p:cNvSpPr/>
          <p:nvPr/>
        </p:nvSpPr>
        <p:spPr>
          <a:xfrm>
            <a:off x="5184248" y="2988240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8" name="Shape 118"/>
          <p:cNvSpPr/>
          <p:nvPr/>
        </p:nvSpPr>
        <p:spPr>
          <a:xfrm>
            <a:off x="5858898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555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Shape 120"/>
          <p:cNvGrpSpPr/>
          <p:nvPr/>
        </p:nvGrpSpPr>
        <p:grpSpPr>
          <a:xfrm>
            <a:off x="5858897" y="2870066"/>
            <a:ext cx="1552257" cy="644658"/>
            <a:chOff x="1897843" y="2870066"/>
            <a:chExt cx="1552257" cy="644658"/>
          </a:xfrm>
        </p:grpSpPr>
        <p:sp>
          <p:nvSpPr>
            <p:cNvPr id="121" name="Shape 121"/>
            <p:cNvSpPr/>
            <p:nvPr/>
          </p:nvSpPr>
          <p:spPr>
            <a:xfrm>
              <a:off x="267397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225659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1897843" y="287006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3032722" y="287006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7567321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978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8134757" y="309734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28" name="Shape 128"/>
          <p:cNvSpPr/>
          <p:nvPr/>
        </p:nvSpPr>
        <p:spPr>
          <a:xfrm>
            <a:off x="7717378" y="2988240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9" name="Shape 129"/>
          <p:cNvSpPr/>
          <p:nvPr/>
        </p:nvSpPr>
        <p:spPr>
          <a:xfrm>
            <a:off x="8552136" y="2988240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30" name="Shape 130"/>
          <p:cNvSpPr/>
          <p:nvPr/>
        </p:nvSpPr>
        <p:spPr>
          <a:xfrm>
            <a:off x="7430288" y="267996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1" name="Shape 131"/>
          <p:cNvSpPr/>
          <p:nvPr/>
        </p:nvSpPr>
        <p:spPr>
          <a:xfrm>
            <a:off x="8839228" y="2679966"/>
            <a:ext cx="417378" cy="4173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2" name="Shape 132"/>
          <p:cNvSpPr/>
          <p:nvPr/>
        </p:nvSpPr>
        <p:spPr>
          <a:xfrm>
            <a:off x="9425884" y="1770347"/>
            <a:ext cx="1552256" cy="1552256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540" y="2050371"/>
            <a:ext cx="1408940" cy="992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Shape 134"/>
          <p:cNvGrpSpPr/>
          <p:nvPr/>
        </p:nvGrpSpPr>
        <p:grpSpPr>
          <a:xfrm>
            <a:off x="9217193" y="2520369"/>
            <a:ext cx="1969636" cy="994355"/>
            <a:chOff x="1689153" y="2520369"/>
            <a:chExt cx="1969636" cy="994355"/>
          </a:xfrm>
        </p:grpSpPr>
        <p:sp>
          <p:nvSpPr>
            <p:cNvPr id="135" name="Shape 135"/>
            <p:cNvSpPr/>
            <p:nvPr/>
          </p:nvSpPr>
          <p:spPr>
            <a:xfrm>
              <a:off x="267397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2256591" y="309734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897843" y="287006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032722" y="2870066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689153" y="2520369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3241410" y="2520369"/>
              <a:ext cx="417378" cy="4173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200490" y="4146201"/>
            <a:ext cx="5108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액션버튼은 6개를 초과할 수 없다.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36104" y="365760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 개수에 따른 위치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Shape 147"/>
          <p:cNvGraphicFramePr/>
          <p:nvPr/>
        </p:nvGraphicFramePr>
        <p:xfrm>
          <a:off x="2032000" y="1858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9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도시버프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848138" y="365761"/>
            <a:ext cx="390683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건물 상태 별 액션버튼 정렬 순서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좌측부터 차례대로 정렬</a:t>
            </a:r>
          </a:p>
        </p:txBody>
      </p:sp>
      <p:sp>
        <p:nvSpPr>
          <p:cNvPr id="149" name="Shape 149"/>
          <p:cNvSpPr/>
          <p:nvPr/>
        </p:nvSpPr>
        <p:spPr>
          <a:xfrm>
            <a:off x="1199457" y="1370384"/>
            <a:ext cx="16979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마을회관</a:t>
            </a:r>
          </a:p>
        </p:txBody>
      </p:sp>
      <p:sp>
        <p:nvSpPr>
          <p:cNvPr id="150" name="Shape 150"/>
          <p:cNvSpPr/>
          <p:nvPr/>
        </p:nvSpPr>
        <p:spPr>
          <a:xfrm>
            <a:off x="1199455" y="3170585"/>
            <a:ext cx="22525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자원 생산 건물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2032000" y="3635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1039700"/>
                <a:gridCol w="1039700"/>
                <a:gridCol w="980450"/>
                <a:gridCol w="1149775"/>
                <a:gridCol w="1331800"/>
                <a:gridCol w="1331800"/>
                <a:gridCol w="641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생산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생산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000" u="none" cap="none" strike="noStrike"/>
                        <a:t>채집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</a:rPr>
                        <a:t>△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2167090" y="5186810"/>
            <a:ext cx="567174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(아이템) 생산 가속은 해당 자원 생산 가속 아이템을 보유 중일 경우에만 노출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2032000" y="892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훈련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훈련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1199455" y="404663"/>
            <a:ext cx="12875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병영</a:t>
            </a:r>
          </a:p>
        </p:txBody>
      </p:sp>
      <p:sp>
        <p:nvSpPr>
          <p:cNvPr id="159" name="Shape 159"/>
          <p:cNvSpPr/>
          <p:nvPr/>
        </p:nvSpPr>
        <p:spPr>
          <a:xfrm>
            <a:off x="1199455" y="2435696"/>
            <a:ext cx="149271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대사관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2032000" y="2900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지원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병사 지원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61" name="Shape 161"/>
          <p:cNvSpPr/>
          <p:nvPr/>
        </p:nvSpPr>
        <p:spPr>
          <a:xfrm>
            <a:off x="1199455" y="4149080"/>
            <a:ext cx="12875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성벽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2032000" y="4613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방어도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Shape 167"/>
          <p:cNvGraphicFramePr/>
          <p:nvPr/>
        </p:nvGraphicFramePr>
        <p:xfrm>
          <a:off x="2032000" y="892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1199455" y="404663"/>
            <a:ext cx="149271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화살탑</a:t>
            </a:r>
          </a:p>
        </p:txBody>
      </p:sp>
      <p:sp>
        <p:nvSpPr>
          <p:cNvPr id="169" name="Shape 169"/>
          <p:cNvSpPr/>
          <p:nvPr/>
        </p:nvSpPr>
        <p:spPr>
          <a:xfrm>
            <a:off x="1199457" y="2228683"/>
            <a:ext cx="16979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자원창고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2032000" y="2693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패킹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2032000" y="4613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기술 연구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1199457" y="4149080"/>
            <a:ext cx="16979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아카데미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Shape 177"/>
          <p:cNvGraphicFramePr/>
          <p:nvPr/>
        </p:nvGraphicFramePr>
        <p:xfrm>
          <a:off x="2032000" y="892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980450"/>
                <a:gridCol w="942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유물복원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00"/>
                          </a:solidFill>
                        </a:rPr>
                        <a:t>사물함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유물복원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1199457" y="404663"/>
            <a:ext cx="19030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유물복원소</a:t>
            </a:r>
          </a:p>
        </p:txBody>
      </p:sp>
      <p:sp>
        <p:nvSpPr>
          <p:cNvPr id="179" name="Shape 179"/>
          <p:cNvSpPr/>
          <p:nvPr/>
        </p:nvSpPr>
        <p:spPr>
          <a:xfrm>
            <a:off x="1199455" y="2409451"/>
            <a:ext cx="16065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교역소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2032000" y="2874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교역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2032000" y="4613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국가변경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82" name="Shape 182"/>
          <p:cNvSpPr/>
          <p:nvPr/>
        </p:nvSpPr>
        <p:spPr>
          <a:xfrm>
            <a:off x="1199455" y="4149080"/>
            <a:ext cx="181171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국보건물</a:t>
            </a:r>
          </a:p>
        </p:txBody>
      </p:sp>
      <p:sp>
        <p:nvSpPr>
          <p:cNvPr id="183" name="Shape 183"/>
          <p:cNvSpPr/>
          <p:nvPr/>
        </p:nvSpPr>
        <p:spPr>
          <a:xfrm>
            <a:off x="10800522" y="808927"/>
            <a:ext cx="1332323" cy="297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명칭 미정</a:t>
            </a:r>
          </a:p>
        </p:txBody>
      </p:sp>
      <p:cxnSp>
        <p:nvCxnSpPr>
          <p:cNvPr id="184" name="Shape 184"/>
          <p:cNvCxnSpPr>
            <a:stCxn id="183" idx="1"/>
          </p:cNvCxnSpPr>
          <p:nvPr/>
        </p:nvCxnSpPr>
        <p:spPr>
          <a:xfrm flipH="1">
            <a:off x="9924522" y="957449"/>
            <a:ext cx="876000" cy="14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199455" y="260647"/>
            <a:ext cx="140134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병원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2032000" y="725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  <a:gridCol w="103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치료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치료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graphicFrame>
        <p:nvGraphicFramePr>
          <p:cNvPr id="191" name="Shape 191"/>
          <p:cNvGraphicFramePr/>
          <p:nvPr/>
        </p:nvGraphicFramePr>
        <p:xfrm>
          <a:off x="2032000" y="310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{564B1D25-A7E1-4368-81E1-45AA7C6A6871}</a:tableStyleId>
              </a:tblPr>
              <a:tblGrid>
                <a:gridCol w="1149775"/>
                <a:gridCol w="980450"/>
                <a:gridCol w="1149775"/>
                <a:gridCol w="1331800"/>
                <a:gridCol w="1331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세부정보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(크라운) 가속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(아이템) 가속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대기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철거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○</a:t>
                      </a:r>
                    </a:p>
                  </a:txBody>
                  <a:tcPr marT="45725" marB="45725" marR="121925" marL="121925" anchor="ctr"/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>
            <a:off x="1199455" y="2636911"/>
            <a:ext cx="16065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연구소</a:t>
            </a:r>
          </a:p>
        </p:txBody>
      </p:sp>
      <p:sp>
        <p:nvSpPr>
          <p:cNvPr id="193" name="Shape 193"/>
          <p:cNvSpPr/>
          <p:nvPr/>
        </p:nvSpPr>
        <p:spPr>
          <a:xfrm>
            <a:off x="0" y="-18466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03200" y="-3226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