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820F4C-2FBC-4684-87E1-F60705C89454}">
  <a:tblStyle styleId="{90820F4C-2FBC-4684-87E1-F60705C89454}" styleName="Table_0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</a:tblStyle>
  <a:tblStyle styleId="{D9B4BFD1-0E53-44BF-82ED-13A49DA35235}" styleName="Table_1"/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0" name="Shape 21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0" name="Shape 26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7" name="Shape 30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8" name="Shape 34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Shape 39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8" name="Shape 39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Shape 44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7" name="Shape 44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Shape 49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2" name="Shape 49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Shape 53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7" name="Shape 53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Shape 5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2" name="Shape 58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Shape 62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7" name="Shape 62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" name="Shape 8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Shape 67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6" name="Shape 67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Shape 71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6" name="Shape 71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Shape 7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5" name="Shape 76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8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Shape 80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0" name="Shape 81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7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Shape 8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9" name="Shape 85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6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Shape 90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8" name="Shape 90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0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Shape 9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2" name="Shape 95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5" name="Shape 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Shape 99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7" name="Shape 99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" name="Shape 9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" name="Shape 10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" name="Shape 10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6" name="Shape 11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3" name="Shape 12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3" name="Shape 13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8" name="Shape 14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제목 슬라이드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제목 및 세로 텍스트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세로 제목 및 텍스트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제목 및 내용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구역 머리글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rgbClr val="888888"/>
              </a:buClr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콘텐츠 2개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비교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3" type="body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4" type="body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제목만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빈 화면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캡션 있는 콘텐츠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4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508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2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캡션 있는 그림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3" name="Shape 63"/>
          <p:cNvSpPr/>
          <p:nvPr>
            <p:ph idx="2" type="pic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1.png"/><Relationship Id="rId4" Type="http://schemas.openxmlformats.org/officeDocument/2006/relationships/image" Target="../media/image03.png"/><Relationship Id="rId10" Type="http://schemas.openxmlformats.org/officeDocument/2006/relationships/image" Target="../media/image09.png"/><Relationship Id="rId9" Type="http://schemas.openxmlformats.org/officeDocument/2006/relationships/image" Target="../media/image11.png"/><Relationship Id="rId5" Type="http://schemas.openxmlformats.org/officeDocument/2006/relationships/image" Target="../media/image00.png"/><Relationship Id="rId6" Type="http://schemas.openxmlformats.org/officeDocument/2006/relationships/image" Target="../media/image06.png"/><Relationship Id="rId7" Type="http://schemas.openxmlformats.org/officeDocument/2006/relationships/image" Target="../media/image07.png"/><Relationship Id="rId8" Type="http://schemas.openxmlformats.org/officeDocument/2006/relationships/image" Target="../media/image08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1.png"/><Relationship Id="rId4" Type="http://schemas.openxmlformats.org/officeDocument/2006/relationships/image" Target="../media/image03.png"/><Relationship Id="rId11" Type="http://schemas.openxmlformats.org/officeDocument/2006/relationships/image" Target="../media/image10.jpg"/><Relationship Id="rId10" Type="http://schemas.openxmlformats.org/officeDocument/2006/relationships/image" Target="../media/image09.png"/><Relationship Id="rId9" Type="http://schemas.openxmlformats.org/officeDocument/2006/relationships/image" Target="../media/image11.png"/><Relationship Id="rId5" Type="http://schemas.openxmlformats.org/officeDocument/2006/relationships/image" Target="../media/image00.png"/><Relationship Id="rId6" Type="http://schemas.openxmlformats.org/officeDocument/2006/relationships/image" Target="../media/image06.png"/><Relationship Id="rId7" Type="http://schemas.openxmlformats.org/officeDocument/2006/relationships/image" Target="../media/image07.png"/><Relationship Id="rId8" Type="http://schemas.openxmlformats.org/officeDocument/2006/relationships/image" Target="../media/image08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1.png"/><Relationship Id="rId4" Type="http://schemas.openxmlformats.org/officeDocument/2006/relationships/image" Target="../media/image03.png"/><Relationship Id="rId11" Type="http://schemas.openxmlformats.org/officeDocument/2006/relationships/image" Target="../media/image04.png"/><Relationship Id="rId10" Type="http://schemas.openxmlformats.org/officeDocument/2006/relationships/image" Target="../media/image09.png"/><Relationship Id="rId9" Type="http://schemas.openxmlformats.org/officeDocument/2006/relationships/image" Target="../media/image11.png"/><Relationship Id="rId5" Type="http://schemas.openxmlformats.org/officeDocument/2006/relationships/image" Target="../media/image00.png"/><Relationship Id="rId6" Type="http://schemas.openxmlformats.org/officeDocument/2006/relationships/image" Target="../media/image06.png"/><Relationship Id="rId7" Type="http://schemas.openxmlformats.org/officeDocument/2006/relationships/image" Target="../media/image07.png"/><Relationship Id="rId8" Type="http://schemas.openxmlformats.org/officeDocument/2006/relationships/image" Target="../media/image08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1.png"/><Relationship Id="rId4" Type="http://schemas.openxmlformats.org/officeDocument/2006/relationships/image" Target="../media/image03.png"/><Relationship Id="rId10" Type="http://schemas.openxmlformats.org/officeDocument/2006/relationships/image" Target="../media/image09.png"/><Relationship Id="rId9" Type="http://schemas.openxmlformats.org/officeDocument/2006/relationships/image" Target="../media/image11.png"/><Relationship Id="rId5" Type="http://schemas.openxmlformats.org/officeDocument/2006/relationships/image" Target="../media/image00.png"/><Relationship Id="rId6" Type="http://schemas.openxmlformats.org/officeDocument/2006/relationships/image" Target="../media/image06.png"/><Relationship Id="rId7" Type="http://schemas.openxmlformats.org/officeDocument/2006/relationships/image" Target="../media/image07.png"/><Relationship Id="rId8" Type="http://schemas.openxmlformats.org/officeDocument/2006/relationships/image" Target="../media/image08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1.png"/><Relationship Id="rId4" Type="http://schemas.openxmlformats.org/officeDocument/2006/relationships/image" Target="../media/image03.png"/><Relationship Id="rId11" Type="http://schemas.openxmlformats.org/officeDocument/2006/relationships/image" Target="../media/image04.png"/><Relationship Id="rId10" Type="http://schemas.openxmlformats.org/officeDocument/2006/relationships/image" Target="../media/image09.png"/><Relationship Id="rId9" Type="http://schemas.openxmlformats.org/officeDocument/2006/relationships/image" Target="../media/image11.png"/><Relationship Id="rId5" Type="http://schemas.openxmlformats.org/officeDocument/2006/relationships/image" Target="../media/image00.png"/><Relationship Id="rId6" Type="http://schemas.openxmlformats.org/officeDocument/2006/relationships/image" Target="../media/image06.png"/><Relationship Id="rId7" Type="http://schemas.openxmlformats.org/officeDocument/2006/relationships/image" Target="../media/image07.png"/><Relationship Id="rId8" Type="http://schemas.openxmlformats.org/officeDocument/2006/relationships/image" Target="../media/image08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01.png"/><Relationship Id="rId4" Type="http://schemas.openxmlformats.org/officeDocument/2006/relationships/image" Target="../media/image03.png"/><Relationship Id="rId11" Type="http://schemas.openxmlformats.org/officeDocument/2006/relationships/image" Target="../media/image04.png"/><Relationship Id="rId10" Type="http://schemas.openxmlformats.org/officeDocument/2006/relationships/image" Target="../media/image09.png"/><Relationship Id="rId9" Type="http://schemas.openxmlformats.org/officeDocument/2006/relationships/image" Target="../media/image11.png"/><Relationship Id="rId5" Type="http://schemas.openxmlformats.org/officeDocument/2006/relationships/image" Target="../media/image00.png"/><Relationship Id="rId6" Type="http://schemas.openxmlformats.org/officeDocument/2006/relationships/image" Target="../media/image06.png"/><Relationship Id="rId7" Type="http://schemas.openxmlformats.org/officeDocument/2006/relationships/image" Target="../media/image07.png"/><Relationship Id="rId8" Type="http://schemas.openxmlformats.org/officeDocument/2006/relationships/image" Target="../media/image08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01.png"/><Relationship Id="rId4" Type="http://schemas.openxmlformats.org/officeDocument/2006/relationships/image" Target="../media/image03.png"/><Relationship Id="rId10" Type="http://schemas.openxmlformats.org/officeDocument/2006/relationships/image" Target="../media/image09.png"/><Relationship Id="rId9" Type="http://schemas.openxmlformats.org/officeDocument/2006/relationships/image" Target="../media/image11.png"/><Relationship Id="rId5" Type="http://schemas.openxmlformats.org/officeDocument/2006/relationships/image" Target="../media/image00.png"/><Relationship Id="rId6" Type="http://schemas.openxmlformats.org/officeDocument/2006/relationships/image" Target="../media/image06.png"/><Relationship Id="rId7" Type="http://schemas.openxmlformats.org/officeDocument/2006/relationships/image" Target="../media/image07.png"/><Relationship Id="rId8" Type="http://schemas.openxmlformats.org/officeDocument/2006/relationships/image" Target="../media/image08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01.png"/><Relationship Id="rId4" Type="http://schemas.openxmlformats.org/officeDocument/2006/relationships/image" Target="../media/image03.png"/><Relationship Id="rId10" Type="http://schemas.openxmlformats.org/officeDocument/2006/relationships/image" Target="../media/image09.png"/><Relationship Id="rId9" Type="http://schemas.openxmlformats.org/officeDocument/2006/relationships/image" Target="../media/image11.png"/><Relationship Id="rId5" Type="http://schemas.openxmlformats.org/officeDocument/2006/relationships/image" Target="../media/image00.png"/><Relationship Id="rId6" Type="http://schemas.openxmlformats.org/officeDocument/2006/relationships/image" Target="../media/image06.png"/><Relationship Id="rId7" Type="http://schemas.openxmlformats.org/officeDocument/2006/relationships/image" Target="../media/image07.png"/><Relationship Id="rId8" Type="http://schemas.openxmlformats.org/officeDocument/2006/relationships/image" Target="../media/image08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01.png"/><Relationship Id="rId4" Type="http://schemas.openxmlformats.org/officeDocument/2006/relationships/image" Target="../media/image03.png"/><Relationship Id="rId10" Type="http://schemas.openxmlformats.org/officeDocument/2006/relationships/image" Target="../media/image09.png"/><Relationship Id="rId9" Type="http://schemas.openxmlformats.org/officeDocument/2006/relationships/image" Target="../media/image11.png"/><Relationship Id="rId5" Type="http://schemas.openxmlformats.org/officeDocument/2006/relationships/image" Target="../media/image00.png"/><Relationship Id="rId6" Type="http://schemas.openxmlformats.org/officeDocument/2006/relationships/image" Target="../media/image06.png"/><Relationship Id="rId7" Type="http://schemas.openxmlformats.org/officeDocument/2006/relationships/image" Target="../media/image07.png"/><Relationship Id="rId8" Type="http://schemas.openxmlformats.org/officeDocument/2006/relationships/image" Target="../media/image08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01.png"/><Relationship Id="rId4" Type="http://schemas.openxmlformats.org/officeDocument/2006/relationships/image" Target="../media/image03.png"/><Relationship Id="rId11" Type="http://schemas.openxmlformats.org/officeDocument/2006/relationships/image" Target="../media/image04.png"/><Relationship Id="rId10" Type="http://schemas.openxmlformats.org/officeDocument/2006/relationships/image" Target="../media/image09.png"/><Relationship Id="rId9" Type="http://schemas.openxmlformats.org/officeDocument/2006/relationships/image" Target="../media/image11.png"/><Relationship Id="rId5" Type="http://schemas.openxmlformats.org/officeDocument/2006/relationships/image" Target="../media/image00.png"/><Relationship Id="rId6" Type="http://schemas.openxmlformats.org/officeDocument/2006/relationships/image" Target="../media/image06.png"/><Relationship Id="rId7" Type="http://schemas.openxmlformats.org/officeDocument/2006/relationships/image" Target="../media/image07.png"/><Relationship Id="rId8" Type="http://schemas.openxmlformats.org/officeDocument/2006/relationships/image" Target="../media/image08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01.png"/><Relationship Id="rId4" Type="http://schemas.openxmlformats.org/officeDocument/2006/relationships/image" Target="../media/image03.png"/><Relationship Id="rId10" Type="http://schemas.openxmlformats.org/officeDocument/2006/relationships/image" Target="../media/image09.png"/><Relationship Id="rId9" Type="http://schemas.openxmlformats.org/officeDocument/2006/relationships/image" Target="../media/image11.png"/><Relationship Id="rId5" Type="http://schemas.openxmlformats.org/officeDocument/2006/relationships/image" Target="../media/image00.png"/><Relationship Id="rId6" Type="http://schemas.openxmlformats.org/officeDocument/2006/relationships/image" Target="../media/image06.png"/><Relationship Id="rId7" Type="http://schemas.openxmlformats.org/officeDocument/2006/relationships/image" Target="../media/image07.png"/><Relationship Id="rId8" Type="http://schemas.openxmlformats.org/officeDocument/2006/relationships/image" Target="../media/image08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01.png"/><Relationship Id="rId4" Type="http://schemas.openxmlformats.org/officeDocument/2006/relationships/image" Target="../media/image03.png"/><Relationship Id="rId11" Type="http://schemas.openxmlformats.org/officeDocument/2006/relationships/image" Target="../media/image04.png"/><Relationship Id="rId10" Type="http://schemas.openxmlformats.org/officeDocument/2006/relationships/image" Target="../media/image09.png"/><Relationship Id="rId9" Type="http://schemas.openxmlformats.org/officeDocument/2006/relationships/image" Target="../media/image11.png"/><Relationship Id="rId5" Type="http://schemas.openxmlformats.org/officeDocument/2006/relationships/image" Target="../media/image00.png"/><Relationship Id="rId6" Type="http://schemas.openxmlformats.org/officeDocument/2006/relationships/image" Target="../media/image06.png"/><Relationship Id="rId7" Type="http://schemas.openxmlformats.org/officeDocument/2006/relationships/image" Target="../media/image07.png"/><Relationship Id="rId8" Type="http://schemas.openxmlformats.org/officeDocument/2006/relationships/image" Target="../media/image08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01.png"/><Relationship Id="rId4" Type="http://schemas.openxmlformats.org/officeDocument/2006/relationships/image" Target="../media/image03.png"/><Relationship Id="rId10" Type="http://schemas.openxmlformats.org/officeDocument/2006/relationships/image" Target="../media/image09.png"/><Relationship Id="rId9" Type="http://schemas.openxmlformats.org/officeDocument/2006/relationships/image" Target="../media/image11.png"/><Relationship Id="rId5" Type="http://schemas.openxmlformats.org/officeDocument/2006/relationships/image" Target="../media/image00.png"/><Relationship Id="rId6" Type="http://schemas.openxmlformats.org/officeDocument/2006/relationships/image" Target="../media/image06.png"/><Relationship Id="rId7" Type="http://schemas.openxmlformats.org/officeDocument/2006/relationships/image" Target="../media/image07.png"/><Relationship Id="rId8" Type="http://schemas.openxmlformats.org/officeDocument/2006/relationships/image" Target="../media/image08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01.png"/><Relationship Id="rId4" Type="http://schemas.openxmlformats.org/officeDocument/2006/relationships/image" Target="../media/image03.png"/><Relationship Id="rId11" Type="http://schemas.openxmlformats.org/officeDocument/2006/relationships/image" Target="../media/image04.png"/><Relationship Id="rId10" Type="http://schemas.openxmlformats.org/officeDocument/2006/relationships/image" Target="../media/image09.png"/><Relationship Id="rId9" Type="http://schemas.openxmlformats.org/officeDocument/2006/relationships/image" Target="../media/image11.png"/><Relationship Id="rId5" Type="http://schemas.openxmlformats.org/officeDocument/2006/relationships/image" Target="../media/image00.png"/><Relationship Id="rId6" Type="http://schemas.openxmlformats.org/officeDocument/2006/relationships/image" Target="../media/image06.png"/><Relationship Id="rId7" Type="http://schemas.openxmlformats.org/officeDocument/2006/relationships/image" Target="../media/image07.png"/><Relationship Id="rId8" Type="http://schemas.openxmlformats.org/officeDocument/2006/relationships/image" Target="../media/image08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01.png"/><Relationship Id="rId4" Type="http://schemas.openxmlformats.org/officeDocument/2006/relationships/image" Target="../media/image03.png"/><Relationship Id="rId11" Type="http://schemas.openxmlformats.org/officeDocument/2006/relationships/image" Target="../media/image04.png"/><Relationship Id="rId10" Type="http://schemas.openxmlformats.org/officeDocument/2006/relationships/image" Target="../media/image09.png"/><Relationship Id="rId9" Type="http://schemas.openxmlformats.org/officeDocument/2006/relationships/image" Target="../media/image11.png"/><Relationship Id="rId5" Type="http://schemas.openxmlformats.org/officeDocument/2006/relationships/image" Target="../media/image00.png"/><Relationship Id="rId6" Type="http://schemas.openxmlformats.org/officeDocument/2006/relationships/image" Target="../media/image06.png"/><Relationship Id="rId7" Type="http://schemas.openxmlformats.org/officeDocument/2006/relationships/image" Target="../media/image07.png"/><Relationship Id="rId8" Type="http://schemas.openxmlformats.org/officeDocument/2006/relationships/image" Target="../media/image08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01.png"/><Relationship Id="rId4" Type="http://schemas.openxmlformats.org/officeDocument/2006/relationships/image" Target="../media/image03.png"/><Relationship Id="rId11" Type="http://schemas.openxmlformats.org/officeDocument/2006/relationships/image" Target="../media/image04.png"/><Relationship Id="rId10" Type="http://schemas.openxmlformats.org/officeDocument/2006/relationships/image" Target="../media/image09.png"/><Relationship Id="rId9" Type="http://schemas.openxmlformats.org/officeDocument/2006/relationships/image" Target="../media/image11.png"/><Relationship Id="rId5" Type="http://schemas.openxmlformats.org/officeDocument/2006/relationships/image" Target="../media/image00.png"/><Relationship Id="rId6" Type="http://schemas.openxmlformats.org/officeDocument/2006/relationships/image" Target="../media/image06.png"/><Relationship Id="rId7" Type="http://schemas.openxmlformats.org/officeDocument/2006/relationships/image" Target="../media/image07.png"/><Relationship Id="rId8" Type="http://schemas.openxmlformats.org/officeDocument/2006/relationships/image" Target="../media/image08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01.png"/><Relationship Id="rId4" Type="http://schemas.openxmlformats.org/officeDocument/2006/relationships/image" Target="../media/image03.png"/><Relationship Id="rId10" Type="http://schemas.openxmlformats.org/officeDocument/2006/relationships/image" Target="../media/image09.png"/><Relationship Id="rId9" Type="http://schemas.openxmlformats.org/officeDocument/2006/relationships/image" Target="../media/image11.png"/><Relationship Id="rId5" Type="http://schemas.openxmlformats.org/officeDocument/2006/relationships/image" Target="../media/image00.png"/><Relationship Id="rId6" Type="http://schemas.openxmlformats.org/officeDocument/2006/relationships/image" Target="../media/image06.png"/><Relationship Id="rId7" Type="http://schemas.openxmlformats.org/officeDocument/2006/relationships/image" Target="../media/image07.png"/><Relationship Id="rId8" Type="http://schemas.openxmlformats.org/officeDocument/2006/relationships/image" Target="../media/image08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01.png"/><Relationship Id="rId4" Type="http://schemas.openxmlformats.org/officeDocument/2006/relationships/image" Target="../media/image03.png"/><Relationship Id="rId10" Type="http://schemas.openxmlformats.org/officeDocument/2006/relationships/image" Target="../media/image09.png"/><Relationship Id="rId9" Type="http://schemas.openxmlformats.org/officeDocument/2006/relationships/image" Target="../media/image11.png"/><Relationship Id="rId5" Type="http://schemas.openxmlformats.org/officeDocument/2006/relationships/image" Target="../media/image00.png"/><Relationship Id="rId6" Type="http://schemas.openxmlformats.org/officeDocument/2006/relationships/image" Target="../media/image06.png"/><Relationship Id="rId7" Type="http://schemas.openxmlformats.org/officeDocument/2006/relationships/image" Target="../media/image07.png"/><Relationship Id="rId8" Type="http://schemas.openxmlformats.org/officeDocument/2006/relationships/image" Target="../media/image08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ocs.google.com/presentation/d/1o825lUtKGZF5i78KKjuKwMqwa6Lw0UK71vgPJ0c28xA/edit#slide=id.p9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2.png"/><Relationship Id="rId4" Type="http://schemas.openxmlformats.org/officeDocument/2006/relationships/image" Target="../media/image0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5.png"/><Relationship Id="rId4" Type="http://schemas.openxmlformats.org/officeDocument/2006/relationships/image" Target="../media/image03.png"/><Relationship Id="rId5" Type="http://schemas.openxmlformats.org/officeDocument/2006/relationships/image" Target="../media/image00.png"/><Relationship Id="rId6" Type="http://schemas.openxmlformats.org/officeDocument/2006/relationships/image" Target="../media/image0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1.png"/><Relationship Id="rId4" Type="http://schemas.openxmlformats.org/officeDocument/2006/relationships/image" Target="../media/image03.png"/><Relationship Id="rId11" Type="http://schemas.openxmlformats.org/officeDocument/2006/relationships/image" Target="../media/image04.png"/><Relationship Id="rId10" Type="http://schemas.openxmlformats.org/officeDocument/2006/relationships/image" Target="../media/image09.png"/><Relationship Id="rId9" Type="http://schemas.openxmlformats.org/officeDocument/2006/relationships/image" Target="../media/image11.png"/><Relationship Id="rId5" Type="http://schemas.openxmlformats.org/officeDocument/2006/relationships/image" Target="../media/image00.png"/><Relationship Id="rId6" Type="http://schemas.openxmlformats.org/officeDocument/2006/relationships/image" Target="../media/image06.png"/><Relationship Id="rId7" Type="http://schemas.openxmlformats.org/officeDocument/2006/relationships/image" Target="../media/image07.png"/><Relationship Id="rId8" Type="http://schemas.openxmlformats.org/officeDocument/2006/relationships/image" Target="../media/image08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S2_연맹 게시판_V1.0</a:t>
            </a:r>
          </a:p>
        </p:txBody>
      </p:sp>
      <p:sp>
        <p:nvSpPr>
          <p:cNvPr id="85" name="Shape 85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2016.10.26</a:t>
            </a:r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By Chris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/>
        </p:nvSpPr>
        <p:spPr>
          <a:xfrm>
            <a:off x="118532" y="574116"/>
            <a:ext cx="3440356" cy="6123016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Shape 213"/>
          <p:cNvSpPr txBox="1"/>
          <p:nvPr/>
        </p:nvSpPr>
        <p:spPr>
          <a:xfrm>
            <a:off x="118532" y="93133"/>
            <a:ext cx="142058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게시판</a:t>
            </a:r>
          </a:p>
        </p:txBody>
      </p:sp>
      <p:cxnSp>
        <p:nvCxnSpPr>
          <p:cNvPr id="214" name="Shape 214"/>
          <p:cNvCxnSpPr/>
          <p:nvPr/>
        </p:nvCxnSpPr>
        <p:spPr>
          <a:xfrm>
            <a:off x="118532" y="462464"/>
            <a:ext cx="3970867" cy="0"/>
          </a:xfrm>
          <a:prstGeom prst="straightConnector1">
            <a:avLst/>
          </a:prstGeom>
          <a:noFill/>
          <a:ln cap="flat" cmpd="sng" w="12700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</p:cxnSp>
      <p:grpSp>
        <p:nvGrpSpPr>
          <p:cNvPr id="215" name="Shape 215"/>
          <p:cNvGrpSpPr/>
          <p:nvPr/>
        </p:nvGrpSpPr>
        <p:grpSpPr>
          <a:xfrm>
            <a:off x="118532" y="574115"/>
            <a:ext cx="3440357" cy="340283"/>
            <a:chOff x="4292824" y="3111539"/>
            <a:chExt cx="7314285" cy="634920"/>
          </a:xfrm>
        </p:grpSpPr>
        <p:pic>
          <p:nvPicPr>
            <p:cNvPr id="216" name="Shape 21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949967" y="3111539"/>
              <a:ext cx="3657142" cy="6349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7" name="Shape 21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4292824" y="3111539"/>
              <a:ext cx="3657142" cy="63492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18" name="Shape 218"/>
          <p:cNvGrpSpPr/>
          <p:nvPr/>
        </p:nvGrpSpPr>
        <p:grpSpPr>
          <a:xfrm>
            <a:off x="118533" y="6524624"/>
            <a:ext cx="3440356" cy="172508"/>
            <a:chOff x="4292825" y="2095518"/>
            <a:chExt cx="7250793" cy="304761"/>
          </a:xfrm>
        </p:grpSpPr>
        <p:pic>
          <p:nvPicPr>
            <p:cNvPr id="219" name="Shape 21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911872" y="2095518"/>
              <a:ext cx="3631746" cy="30476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0" name="Shape 22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>
              <a:off x="4292825" y="2095518"/>
              <a:ext cx="3631746" cy="30476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21" name="Shape 221"/>
          <p:cNvSpPr txBox="1"/>
          <p:nvPr/>
        </p:nvSpPr>
        <p:spPr>
          <a:xfrm>
            <a:off x="118531" y="554797"/>
            <a:ext cx="100860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메시지</a:t>
            </a:r>
          </a:p>
        </p:txBody>
      </p:sp>
      <p:pic>
        <p:nvPicPr>
          <p:cNvPr id="222" name="Shape 2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94731" y="6008589"/>
            <a:ext cx="602289" cy="60228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Shape 22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259933" y="624125"/>
            <a:ext cx="253736" cy="2537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Shape 22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724663" y="6026098"/>
            <a:ext cx="763603" cy="448732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Shape 225"/>
          <p:cNvSpPr/>
          <p:nvPr/>
        </p:nvSpPr>
        <p:spPr>
          <a:xfrm>
            <a:off x="805487" y="6052582"/>
            <a:ext cx="1857019" cy="40272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Enter Your Message</a:t>
            </a:r>
          </a:p>
        </p:txBody>
      </p:sp>
      <p:sp>
        <p:nvSpPr>
          <p:cNvPr id="226" name="Shape 226"/>
          <p:cNvSpPr txBox="1"/>
          <p:nvPr/>
        </p:nvSpPr>
        <p:spPr>
          <a:xfrm>
            <a:off x="2796888" y="6069039"/>
            <a:ext cx="6463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보내기</a:t>
            </a:r>
          </a:p>
        </p:txBody>
      </p:sp>
      <p:sp>
        <p:nvSpPr>
          <p:cNvPr id="227" name="Shape 227"/>
          <p:cNvSpPr txBox="1"/>
          <p:nvPr/>
        </p:nvSpPr>
        <p:spPr>
          <a:xfrm>
            <a:off x="1317796" y="923174"/>
            <a:ext cx="1199367" cy="2732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2016-01-01 19:24 </a:t>
            </a:r>
          </a:p>
        </p:txBody>
      </p:sp>
      <p:grpSp>
        <p:nvGrpSpPr>
          <p:cNvPr id="228" name="Shape 228"/>
          <p:cNvGrpSpPr/>
          <p:nvPr/>
        </p:nvGrpSpPr>
        <p:grpSpPr>
          <a:xfrm>
            <a:off x="153701" y="1240373"/>
            <a:ext cx="3363994" cy="540000"/>
            <a:chOff x="4420505" y="3440673"/>
            <a:chExt cx="3363994" cy="540000"/>
          </a:xfrm>
        </p:grpSpPr>
        <p:sp>
          <p:nvSpPr>
            <p:cNvPr id="229" name="Shape 229"/>
            <p:cNvSpPr/>
            <p:nvPr/>
          </p:nvSpPr>
          <p:spPr>
            <a:xfrm>
              <a:off x="7244500" y="3440673"/>
              <a:ext cx="540000" cy="540000"/>
            </a:xfrm>
            <a:prstGeom prst="roundRect">
              <a:avLst>
                <a:gd fmla="val 3940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Shape 230"/>
            <p:cNvSpPr/>
            <p:nvPr/>
          </p:nvSpPr>
          <p:spPr>
            <a:xfrm flipH="1">
              <a:off x="4420505" y="3440673"/>
              <a:ext cx="2770869" cy="540000"/>
            </a:xfrm>
            <a:prstGeom prst="wedgeRectCallout">
              <a:avLst>
                <a:gd fmla="val -51811" name="adj1"/>
                <a:gd fmla="val -23931" name="adj2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833C0B"/>
                </a:buClr>
                <a:buSzPct val="25000"/>
                <a:buFont typeface="Arial"/>
                <a:buNone/>
              </a:pPr>
              <a:r>
                <a:rPr b="1" lang="en-US" sz="900">
                  <a:solidFill>
                    <a:srgbClr val="833C0B"/>
                  </a:solidFill>
                  <a:latin typeface="Arial"/>
                  <a:ea typeface="Arial"/>
                  <a:cs typeface="Arial"/>
                  <a:sym typeface="Arial"/>
                </a:rPr>
                <a:t>(CLE) Chris</a:t>
              </a:r>
            </a:p>
            <a:p>
              <a:pPr indent="0" lvl="0" marL="0" marR="0" rtl="0" algn="l">
                <a:spcBef>
                  <a:spcPts val="0"/>
                </a:spcBef>
                <a:buClr>
                  <a:srgbClr val="833C0B"/>
                </a:buClr>
                <a:buSzPct val="25000"/>
                <a:buFont typeface="Arial"/>
                <a:buNone/>
              </a:pPr>
              <a:r>
                <a:rPr lang="en-US" sz="900">
                  <a:solidFill>
                    <a:srgbClr val="833C0B"/>
                  </a:solidFill>
                  <a:latin typeface="Arial"/>
                  <a:ea typeface="Arial"/>
                  <a:cs typeface="Arial"/>
                  <a:sym typeface="Arial"/>
                </a:rPr>
                <a:t>해당 연맹 게시판의 연맹원이 남기는 메시지입니다.</a:t>
              </a:r>
            </a:p>
          </p:txBody>
        </p:sp>
      </p:grpSp>
      <p:sp>
        <p:nvSpPr>
          <p:cNvPr id="231" name="Shape 231"/>
          <p:cNvSpPr txBox="1"/>
          <p:nvPr/>
        </p:nvSpPr>
        <p:spPr>
          <a:xfrm>
            <a:off x="1317795" y="1780000"/>
            <a:ext cx="1199367" cy="2732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2016-01-02 23:29 </a:t>
            </a:r>
          </a:p>
        </p:txBody>
      </p:sp>
      <p:grpSp>
        <p:nvGrpSpPr>
          <p:cNvPr id="232" name="Shape 232"/>
          <p:cNvGrpSpPr/>
          <p:nvPr/>
        </p:nvGrpSpPr>
        <p:grpSpPr>
          <a:xfrm>
            <a:off x="140678" y="2097621"/>
            <a:ext cx="3363994" cy="540000"/>
            <a:chOff x="4417398" y="1614194"/>
            <a:chExt cx="3363994" cy="540000"/>
          </a:xfrm>
        </p:grpSpPr>
        <p:sp>
          <p:nvSpPr>
            <p:cNvPr id="233" name="Shape 233"/>
            <p:cNvSpPr/>
            <p:nvPr/>
          </p:nvSpPr>
          <p:spPr>
            <a:xfrm>
              <a:off x="4417398" y="1614194"/>
              <a:ext cx="540000" cy="540000"/>
            </a:xfrm>
            <a:prstGeom prst="roundRect">
              <a:avLst>
                <a:gd fmla="val 3940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Shape 234"/>
            <p:cNvSpPr/>
            <p:nvPr/>
          </p:nvSpPr>
          <p:spPr>
            <a:xfrm>
              <a:off x="5026092" y="1636354"/>
              <a:ext cx="2755299" cy="517838"/>
            </a:xfrm>
            <a:prstGeom prst="wedgeRectCallout">
              <a:avLst>
                <a:gd fmla="val -51445" name="adj1"/>
                <a:gd fmla="val -20272" name="adj2"/>
              </a:avLst>
            </a:prstGeom>
            <a:solidFill>
              <a:srgbClr val="FEE599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833C0B"/>
                </a:buClr>
                <a:buSzPct val="25000"/>
                <a:buFont typeface="Arial"/>
                <a:buNone/>
              </a:pPr>
              <a:r>
                <a:rPr b="1" lang="en-US" sz="900">
                  <a:solidFill>
                    <a:srgbClr val="833C0B"/>
                  </a:solidFill>
                  <a:latin typeface="Arial"/>
                  <a:ea typeface="Arial"/>
                  <a:cs typeface="Arial"/>
                  <a:sym typeface="Arial"/>
                </a:rPr>
                <a:t>(QWE) Peter</a:t>
              </a:r>
            </a:p>
            <a:p>
              <a:pPr indent="0" lvl="0" marL="0" marR="0" rtl="0" algn="l">
                <a:spcBef>
                  <a:spcPts val="0"/>
                </a:spcBef>
                <a:buClr>
                  <a:srgbClr val="833C0B"/>
                </a:buClr>
                <a:buSzPct val="25000"/>
                <a:buFont typeface="Arial"/>
                <a:buNone/>
              </a:pPr>
              <a:r>
                <a:rPr lang="en-US" sz="900">
                  <a:solidFill>
                    <a:srgbClr val="833C0B"/>
                  </a:solidFill>
                  <a:latin typeface="Arial"/>
                  <a:ea typeface="Arial"/>
                  <a:cs typeface="Arial"/>
                  <a:sym typeface="Arial"/>
                </a:rPr>
                <a:t>연맹에 방문한 다른 유저의 방명록 기록입니다.</a:t>
              </a:r>
              <a:br>
                <a:rPr lang="en-US" sz="900">
                  <a:solidFill>
                    <a:srgbClr val="833C0B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900">
                  <a:solidFill>
                    <a:srgbClr val="833C0B"/>
                  </a:solidFill>
                  <a:latin typeface="Arial"/>
                  <a:ea typeface="Arial"/>
                  <a:cs typeface="Arial"/>
                  <a:sym typeface="Arial"/>
                </a:rPr>
                <a:t>( 다른 연맹의 유저 및 연맹 미가입 유저가 해당됨,)</a:t>
              </a:r>
            </a:p>
          </p:txBody>
        </p:sp>
      </p:grpSp>
      <p:sp>
        <p:nvSpPr>
          <p:cNvPr id="235" name="Shape 235"/>
          <p:cNvSpPr txBox="1"/>
          <p:nvPr/>
        </p:nvSpPr>
        <p:spPr>
          <a:xfrm>
            <a:off x="1655226" y="2651836"/>
            <a:ext cx="524502" cy="2732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23:29 </a:t>
            </a:r>
          </a:p>
        </p:txBody>
      </p:sp>
      <p:grpSp>
        <p:nvGrpSpPr>
          <p:cNvPr id="236" name="Shape 236"/>
          <p:cNvGrpSpPr/>
          <p:nvPr/>
        </p:nvGrpSpPr>
        <p:grpSpPr>
          <a:xfrm>
            <a:off x="140678" y="2969458"/>
            <a:ext cx="3363994" cy="726127"/>
            <a:chOff x="4420505" y="1350606"/>
            <a:chExt cx="3363994" cy="726127"/>
          </a:xfrm>
        </p:grpSpPr>
        <p:grpSp>
          <p:nvGrpSpPr>
            <p:cNvPr id="237" name="Shape 237"/>
            <p:cNvGrpSpPr/>
            <p:nvPr/>
          </p:nvGrpSpPr>
          <p:grpSpPr>
            <a:xfrm>
              <a:off x="4420505" y="1350606"/>
              <a:ext cx="3363994" cy="726127"/>
              <a:chOff x="4417398" y="1614194"/>
              <a:chExt cx="3363994" cy="726127"/>
            </a:xfrm>
          </p:grpSpPr>
          <p:sp>
            <p:nvSpPr>
              <p:cNvPr id="238" name="Shape 238"/>
              <p:cNvSpPr/>
              <p:nvPr/>
            </p:nvSpPr>
            <p:spPr>
              <a:xfrm>
                <a:off x="4417398" y="1614194"/>
                <a:ext cx="540000" cy="540000"/>
              </a:xfrm>
              <a:prstGeom prst="roundRect">
                <a:avLst>
                  <a:gd fmla="val 3940" name="adj"/>
                </a:avLst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Clr>
                    <a:schemeClr val="dk1"/>
                  </a:buClr>
                  <a:buFont typeface="Arial"/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9" name="Shape 239"/>
              <p:cNvSpPr/>
              <p:nvPr/>
            </p:nvSpPr>
            <p:spPr>
              <a:xfrm>
                <a:off x="5026092" y="1636353"/>
                <a:ext cx="2755299" cy="703969"/>
              </a:xfrm>
              <a:prstGeom prst="wedgeRectCallout">
                <a:avLst>
                  <a:gd fmla="val -51445" name="adj1"/>
                  <a:gd fmla="val -20272" name="adj2"/>
                </a:avLst>
              </a:prstGeom>
              <a:solidFill>
                <a:srgbClr val="FEE599"/>
              </a:solidFill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833C0B"/>
                  </a:buClr>
                  <a:buSzPct val="25000"/>
                  <a:buFont typeface="Arial"/>
                  <a:buNone/>
                </a:pPr>
                <a:r>
                  <a:rPr b="1" lang="en-US" sz="900">
                    <a:solidFill>
                      <a:srgbClr val="833C0B"/>
                    </a:solidFill>
                    <a:latin typeface="Arial"/>
                    <a:ea typeface="Arial"/>
                    <a:cs typeface="Arial"/>
                    <a:sym typeface="Arial"/>
                  </a:rPr>
                  <a:t>Edan</a:t>
                </a:r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833C0B"/>
                  </a:buClr>
                  <a:buSzPct val="25000"/>
                  <a:buFont typeface="Arial"/>
                  <a:buNone/>
                </a:pPr>
                <a:r>
                  <a:rPr lang="en-US" sz="900">
                    <a:solidFill>
                      <a:srgbClr val="833C0B"/>
                    </a:solidFill>
                    <a:latin typeface="Arial"/>
                    <a:ea typeface="Arial"/>
                    <a:cs typeface="Arial"/>
                    <a:sym typeface="Arial"/>
                  </a:rPr>
                  <a:t>연맹 미가입 유저는 영주 캐릭터 이미지가 나오거나 프로필 이미지가 나옵니다.</a:t>
                </a:r>
              </a:p>
              <a:p>
                <a:pPr indent="0" lvl="0" marL="0" marR="0" rtl="0" algn="l">
                  <a:spcBef>
                    <a:spcPts val="0"/>
                  </a:spcBef>
                  <a:buClr>
                    <a:srgbClr val="833C0B"/>
                  </a:buClr>
                  <a:buSzPct val="25000"/>
                  <a:buFont typeface="Arial"/>
                  <a:buNone/>
                </a:pPr>
                <a:r>
                  <a:rPr lang="en-US" sz="900">
                    <a:solidFill>
                      <a:srgbClr val="833C0B"/>
                    </a:solidFill>
                    <a:latin typeface="Arial"/>
                    <a:ea typeface="Arial"/>
                    <a:cs typeface="Arial"/>
                    <a:sym typeface="Arial"/>
                  </a:rPr>
                  <a:t>입력 글자 수가 많으면 말풍선이 늘어납니다.</a:t>
                </a:r>
              </a:p>
            </p:txBody>
          </p:sp>
        </p:grpSp>
        <p:pic>
          <p:nvPicPr>
            <p:cNvPr id="240" name="Shape 240"/>
            <p:cNvPicPr preferRelativeResize="0"/>
            <p:nvPr/>
          </p:nvPicPr>
          <p:blipFill rotWithShape="1">
            <a:blip r:embed="rId8">
              <a:alphaModFix/>
            </a:blip>
            <a:srcRect b="65965" l="18722" r="42582" t="4133"/>
            <a:stretch/>
          </p:blipFill>
          <p:spPr>
            <a:xfrm>
              <a:off x="4449728" y="1372404"/>
              <a:ext cx="493199" cy="493199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41" name="Shape 24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2976633" y="1259932"/>
            <a:ext cx="555584" cy="4889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Shape 242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55070" y="2119781"/>
            <a:ext cx="524963" cy="517838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Shape 243"/>
          <p:cNvSpPr txBox="1"/>
          <p:nvPr/>
        </p:nvSpPr>
        <p:spPr>
          <a:xfrm>
            <a:off x="4089400" y="2939547"/>
            <a:ext cx="67008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같은 시간이 다수의 메시지가 게시되는 경우, 한 번 표시된 시간은 다시 표시하지 않습니다.</a:t>
            </a:r>
          </a:p>
        </p:txBody>
      </p:sp>
      <p:grpSp>
        <p:nvGrpSpPr>
          <p:cNvPr id="244" name="Shape 244"/>
          <p:cNvGrpSpPr/>
          <p:nvPr/>
        </p:nvGrpSpPr>
        <p:grpSpPr>
          <a:xfrm>
            <a:off x="149675" y="3771121"/>
            <a:ext cx="3363994" cy="540000"/>
            <a:chOff x="4417398" y="1614194"/>
            <a:chExt cx="3363994" cy="540000"/>
          </a:xfrm>
        </p:grpSpPr>
        <p:sp>
          <p:nvSpPr>
            <p:cNvPr id="245" name="Shape 245"/>
            <p:cNvSpPr/>
            <p:nvPr/>
          </p:nvSpPr>
          <p:spPr>
            <a:xfrm>
              <a:off x="4417398" y="1614194"/>
              <a:ext cx="540000" cy="540000"/>
            </a:xfrm>
            <a:prstGeom prst="roundRect">
              <a:avLst>
                <a:gd fmla="val 3940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Shape 246"/>
            <p:cNvSpPr/>
            <p:nvPr/>
          </p:nvSpPr>
          <p:spPr>
            <a:xfrm>
              <a:off x="5026092" y="1636354"/>
              <a:ext cx="2755299" cy="517838"/>
            </a:xfrm>
            <a:prstGeom prst="wedgeRectCallout">
              <a:avLst>
                <a:gd fmla="val -51445" name="adj1"/>
                <a:gd fmla="val -20272" name="adj2"/>
              </a:avLst>
            </a:prstGeom>
            <a:solidFill>
              <a:srgbClr val="FEE599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833C0B"/>
                </a:buClr>
                <a:buSzPct val="25000"/>
                <a:buFont typeface="Arial"/>
                <a:buNone/>
              </a:pPr>
              <a:r>
                <a:rPr b="1" lang="en-US" sz="900">
                  <a:solidFill>
                    <a:srgbClr val="833C0B"/>
                  </a:solidFill>
                  <a:latin typeface="Arial"/>
                  <a:ea typeface="Arial"/>
                  <a:cs typeface="Arial"/>
                  <a:sym typeface="Arial"/>
                </a:rPr>
                <a:t>(QWE) Peter</a:t>
              </a:r>
            </a:p>
            <a:p>
              <a:pPr indent="0" lvl="0" marL="0" marR="0" rtl="0" algn="l">
                <a:spcBef>
                  <a:spcPts val="0"/>
                </a:spcBef>
                <a:buClr>
                  <a:srgbClr val="833C0B"/>
                </a:buClr>
                <a:buSzPct val="25000"/>
                <a:buFont typeface="Arial"/>
                <a:buNone/>
              </a:pPr>
              <a:r>
                <a:rPr lang="en-US" sz="900">
                  <a:solidFill>
                    <a:srgbClr val="833C0B"/>
                  </a:solidFill>
                  <a:latin typeface="Arial"/>
                  <a:ea typeface="Arial"/>
                  <a:cs typeface="Arial"/>
                  <a:sym typeface="Arial"/>
                </a:rPr>
                <a:t>같은 시간에 등록된 경우, 다시 시간을 표시하지 않습니다.</a:t>
              </a:r>
            </a:p>
          </p:txBody>
        </p:sp>
      </p:grpSp>
      <p:pic>
        <p:nvPicPr>
          <p:cNvPr id="247" name="Shape 247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64068" y="3793282"/>
            <a:ext cx="524963" cy="51783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8" name="Shape 248"/>
          <p:cNvGrpSpPr/>
          <p:nvPr/>
        </p:nvGrpSpPr>
        <p:grpSpPr>
          <a:xfrm>
            <a:off x="140676" y="4420682"/>
            <a:ext cx="3363994" cy="540000"/>
            <a:chOff x="4417398" y="1614194"/>
            <a:chExt cx="3363994" cy="540000"/>
          </a:xfrm>
        </p:grpSpPr>
        <p:sp>
          <p:nvSpPr>
            <p:cNvPr id="249" name="Shape 249"/>
            <p:cNvSpPr/>
            <p:nvPr/>
          </p:nvSpPr>
          <p:spPr>
            <a:xfrm>
              <a:off x="4417398" y="1614194"/>
              <a:ext cx="540000" cy="540000"/>
            </a:xfrm>
            <a:prstGeom prst="roundRect">
              <a:avLst>
                <a:gd fmla="val 3940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Shape 250"/>
            <p:cNvSpPr/>
            <p:nvPr/>
          </p:nvSpPr>
          <p:spPr>
            <a:xfrm>
              <a:off x="5026092" y="1636354"/>
              <a:ext cx="2755299" cy="517838"/>
            </a:xfrm>
            <a:prstGeom prst="wedgeRectCallout">
              <a:avLst>
                <a:gd fmla="val -51445" name="adj1"/>
                <a:gd fmla="val -20272" name="adj2"/>
              </a:avLst>
            </a:prstGeom>
            <a:solidFill>
              <a:srgbClr val="FEE599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en-US" sz="900">
                  <a:solidFill>
                    <a:srgbClr val="833C0B"/>
                  </a:solidFill>
                  <a:latin typeface="Arial"/>
                  <a:ea typeface="Arial"/>
                  <a:cs typeface="Arial"/>
                  <a:sym typeface="Arial"/>
                </a:rPr>
                <a:t>[525] (AAA) Racoon</a:t>
              </a:r>
            </a:p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900">
                  <a:solidFill>
                    <a:srgbClr val="833C0B"/>
                  </a:solidFill>
                  <a:latin typeface="Arial"/>
                  <a:ea typeface="Arial"/>
                  <a:cs typeface="Arial"/>
                  <a:sym typeface="Arial"/>
                </a:rPr>
                <a:t>다른 서버의 유저도 메시지를 남길 수 있습니다.</a:t>
              </a:r>
            </a:p>
          </p:txBody>
        </p:sp>
      </p:grpSp>
      <p:pic>
        <p:nvPicPr>
          <p:cNvPr id="251" name="Shape 251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55069" y="4442842"/>
            <a:ext cx="524963" cy="51783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2" name="Shape 252"/>
          <p:cNvGrpSpPr/>
          <p:nvPr/>
        </p:nvGrpSpPr>
        <p:grpSpPr>
          <a:xfrm>
            <a:off x="140676" y="5048647"/>
            <a:ext cx="3363994" cy="540000"/>
            <a:chOff x="4417398" y="1614194"/>
            <a:chExt cx="3363994" cy="540000"/>
          </a:xfrm>
        </p:grpSpPr>
        <p:sp>
          <p:nvSpPr>
            <p:cNvPr id="253" name="Shape 253"/>
            <p:cNvSpPr/>
            <p:nvPr/>
          </p:nvSpPr>
          <p:spPr>
            <a:xfrm>
              <a:off x="4417398" y="1614194"/>
              <a:ext cx="540000" cy="540000"/>
            </a:xfrm>
            <a:prstGeom prst="roundRect">
              <a:avLst>
                <a:gd fmla="val 3940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Shape 254"/>
            <p:cNvSpPr/>
            <p:nvPr/>
          </p:nvSpPr>
          <p:spPr>
            <a:xfrm>
              <a:off x="5026092" y="1636354"/>
              <a:ext cx="2755299" cy="517838"/>
            </a:xfrm>
            <a:prstGeom prst="wedgeRectCallout">
              <a:avLst>
                <a:gd fmla="val -51445" name="adj1"/>
                <a:gd fmla="val -20272" name="adj2"/>
              </a:avLst>
            </a:prstGeom>
            <a:solidFill>
              <a:srgbClr val="FEE599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en-US" sz="900">
                  <a:solidFill>
                    <a:srgbClr val="833C0B"/>
                  </a:solidFill>
                  <a:latin typeface="Arial"/>
                  <a:ea typeface="Arial"/>
                  <a:cs typeface="Arial"/>
                  <a:sym typeface="Arial"/>
                </a:rPr>
                <a:t>[525] Daniel</a:t>
              </a:r>
            </a:p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900">
                  <a:solidFill>
                    <a:srgbClr val="833C0B"/>
                  </a:solidFill>
                  <a:latin typeface="Arial"/>
                  <a:ea typeface="Arial"/>
                  <a:cs typeface="Arial"/>
                  <a:sym typeface="Arial"/>
                </a:rPr>
                <a:t>다른 서버의 유저도 메시지를 남길 수 있습니다.</a:t>
              </a:r>
            </a:p>
          </p:txBody>
        </p:sp>
      </p:grpSp>
      <p:pic>
        <p:nvPicPr>
          <p:cNvPr id="255" name="Shape 255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55068" y="5070807"/>
            <a:ext cx="524963" cy="517838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Shape 256"/>
          <p:cNvSpPr txBox="1"/>
          <p:nvPr/>
        </p:nvSpPr>
        <p:spPr>
          <a:xfrm>
            <a:off x="4089398" y="4599178"/>
            <a:ext cx="346120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다른 서버의 유저는 서버명을 표시해줍니다.</a:t>
            </a:r>
          </a:p>
        </p:txBody>
      </p:sp>
      <p:sp>
        <p:nvSpPr>
          <p:cNvPr id="257" name="Shape 257"/>
          <p:cNvSpPr txBox="1"/>
          <p:nvPr/>
        </p:nvSpPr>
        <p:spPr>
          <a:xfrm>
            <a:off x="8714829" y="0"/>
            <a:ext cx="347716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String_AllianceBulletinBoard 를 참조합니다.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/>
          <p:nvPr/>
        </p:nvSpPr>
        <p:spPr>
          <a:xfrm>
            <a:off x="118532" y="574116"/>
            <a:ext cx="3440356" cy="6123016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Shape 263"/>
          <p:cNvSpPr txBox="1"/>
          <p:nvPr/>
        </p:nvSpPr>
        <p:spPr>
          <a:xfrm>
            <a:off x="118532" y="93133"/>
            <a:ext cx="142058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게시판</a:t>
            </a:r>
          </a:p>
        </p:txBody>
      </p:sp>
      <p:cxnSp>
        <p:nvCxnSpPr>
          <p:cNvPr id="264" name="Shape 264"/>
          <p:cNvCxnSpPr/>
          <p:nvPr/>
        </p:nvCxnSpPr>
        <p:spPr>
          <a:xfrm>
            <a:off x="118532" y="462464"/>
            <a:ext cx="3970867" cy="0"/>
          </a:xfrm>
          <a:prstGeom prst="straightConnector1">
            <a:avLst/>
          </a:prstGeom>
          <a:noFill/>
          <a:ln cap="flat" cmpd="sng" w="12700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</p:cxnSp>
      <p:grpSp>
        <p:nvGrpSpPr>
          <p:cNvPr id="265" name="Shape 265"/>
          <p:cNvGrpSpPr/>
          <p:nvPr/>
        </p:nvGrpSpPr>
        <p:grpSpPr>
          <a:xfrm>
            <a:off x="118532" y="574115"/>
            <a:ext cx="3440357" cy="340283"/>
            <a:chOff x="4292824" y="3111539"/>
            <a:chExt cx="7314285" cy="634920"/>
          </a:xfrm>
        </p:grpSpPr>
        <p:pic>
          <p:nvPicPr>
            <p:cNvPr id="266" name="Shape 26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949967" y="3111539"/>
              <a:ext cx="3657142" cy="6349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7" name="Shape 26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4292824" y="3111539"/>
              <a:ext cx="3657142" cy="63492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68" name="Shape 268"/>
          <p:cNvGrpSpPr/>
          <p:nvPr/>
        </p:nvGrpSpPr>
        <p:grpSpPr>
          <a:xfrm>
            <a:off x="118533" y="6524624"/>
            <a:ext cx="3440356" cy="172508"/>
            <a:chOff x="4292825" y="2095518"/>
            <a:chExt cx="7250793" cy="304761"/>
          </a:xfrm>
        </p:grpSpPr>
        <p:pic>
          <p:nvPicPr>
            <p:cNvPr id="269" name="Shape 26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911872" y="2095518"/>
              <a:ext cx="3631746" cy="30476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0" name="Shape 27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>
              <a:off x="4292825" y="2095518"/>
              <a:ext cx="3631746" cy="30476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71" name="Shape 271"/>
          <p:cNvSpPr txBox="1"/>
          <p:nvPr/>
        </p:nvSpPr>
        <p:spPr>
          <a:xfrm>
            <a:off x="118531" y="554797"/>
            <a:ext cx="100860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메시지</a:t>
            </a:r>
          </a:p>
        </p:txBody>
      </p:sp>
      <p:pic>
        <p:nvPicPr>
          <p:cNvPr id="272" name="Shape 27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94732" y="3930621"/>
            <a:ext cx="510065" cy="5100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Shape 27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259933" y="624125"/>
            <a:ext cx="253736" cy="2537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Shape 27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724663" y="3948130"/>
            <a:ext cx="763603" cy="448732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Shape 275"/>
          <p:cNvSpPr/>
          <p:nvPr/>
        </p:nvSpPr>
        <p:spPr>
          <a:xfrm>
            <a:off x="805487" y="3974612"/>
            <a:ext cx="1857019" cy="40272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Enter Your Message</a:t>
            </a:r>
          </a:p>
        </p:txBody>
      </p:sp>
      <p:sp>
        <p:nvSpPr>
          <p:cNvPr id="276" name="Shape 276"/>
          <p:cNvSpPr txBox="1"/>
          <p:nvPr/>
        </p:nvSpPr>
        <p:spPr>
          <a:xfrm>
            <a:off x="2796888" y="3991069"/>
            <a:ext cx="6463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보내기</a:t>
            </a:r>
          </a:p>
        </p:txBody>
      </p:sp>
      <p:sp>
        <p:nvSpPr>
          <p:cNvPr id="277" name="Shape 277"/>
          <p:cNvSpPr txBox="1"/>
          <p:nvPr/>
        </p:nvSpPr>
        <p:spPr>
          <a:xfrm>
            <a:off x="1317796" y="923174"/>
            <a:ext cx="1199367" cy="2732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2016-01-01 19:24 </a:t>
            </a:r>
          </a:p>
        </p:txBody>
      </p:sp>
      <p:grpSp>
        <p:nvGrpSpPr>
          <p:cNvPr id="278" name="Shape 278"/>
          <p:cNvGrpSpPr/>
          <p:nvPr/>
        </p:nvGrpSpPr>
        <p:grpSpPr>
          <a:xfrm>
            <a:off x="153701" y="1240373"/>
            <a:ext cx="3363994" cy="540000"/>
            <a:chOff x="4420505" y="3440673"/>
            <a:chExt cx="3363994" cy="540000"/>
          </a:xfrm>
        </p:grpSpPr>
        <p:sp>
          <p:nvSpPr>
            <p:cNvPr id="279" name="Shape 279"/>
            <p:cNvSpPr/>
            <p:nvPr/>
          </p:nvSpPr>
          <p:spPr>
            <a:xfrm>
              <a:off x="7244500" y="3440673"/>
              <a:ext cx="540000" cy="540000"/>
            </a:xfrm>
            <a:prstGeom prst="roundRect">
              <a:avLst>
                <a:gd fmla="val 3940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Shape 280"/>
            <p:cNvSpPr/>
            <p:nvPr/>
          </p:nvSpPr>
          <p:spPr>
            <a:xfrm flipH="1">
              <a:off x="4420505" y="3440673"/>
              <a:ext cx="2770869" cy="540000"/>
            </a:xfrm>
            <a:prstGeom prst="wedgeRectCallout">
              <a:avLst>
                <a:gd fmla="val -51811" name="adj1"/>
                <a:gd fmla="val -23931" name="adj2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833C0B"/>
                </a:buClr>
                <a:buSzPct val="25000"/>
                <a:buFont typeface="Arial"/>
                <a:buNone/>
              </a:pPr>
              <a:r>
                <a:rPr b="1" lang="en-US" sz="900">
                  <a:solidFill>
                    <a:srgbClr val="833C0B"/>
                  </a:solidFill>
                  <a:latin typeface="Arial"/>
                  <a:ea typeface="Arial"/>
                  <a:cs typeface="Arial"/>
                  <a:sym typeface="Arial"/>
                </a:rPr>
                <a:t>(CLE) Chris</a:t>
              </a:r>
            </a:p>
            <a:p>
              <a:pPr indent="0" lvl="0" marL="0" marR="0" rtl="0" algn="l">
                <a:spcBef>
                  <a:spcPts val="0"/>
                </a:spcBef>
                <a:buClr>
                  <a:srgbClr val="833C0B"/>
                </a:buClr>
                <a:buSzPct val="25000"/>
                <a:buFont typeface="Arial"/>
                <a:buNone/>
              </a:pPr>
              <a:r>
                <a:rPr lang="en-US" sz="900">
                  <a:solidFill>
                    <a:srgbClr val="833C0B"/>
                  </a:solidFill>
                  <a:latin typeface="Arial"/>
                  <a:ea typeface="Arial"/>
                  <a:cs typeface="Arial"/>
                  <a:sym typeface="Arial"/>
                </a:rPr>
                <a:t>해당 연맹 게시판의 연맹원이 남기는 메시지입니다.</a:t>
              </a:r>
            </a:p>
          </p:txBody>
        </p:sp>
      </p:grpSp>
      <p:sp>
        <p:nvSpPr>
          <p:cNvPr id="281" name="Shape 281"/>
          <p:cNvSpPr txBox="1"/>
          <p:nvPr/>
        </p:nvSpPr>
        <p:spPr>
          <a:xfrm>
            <a:off x="1317795" y="1780000"/>
            <a:ext cx="1199367" cy="2732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2016-01-02 23:29 </a:t>
            </a:r>
          </a:p>
        </p:txBody>
      </p:sp>
      <p:grpSp>
        <p:nvGrpSpPr>
          <p:cNvPr id="282" name="Shape 282"/>
          <p:cNvGrpSpPr/>
          <p:nvPr/>
        </p:nvGrpSpPr>
        <p:grpSpPr>
          <a:xfrm>
            <a:off x="140678" y="2097621"/>
            <a:ext cx="3363994" cy="540000"/>
            <a:chOff x="4417398" y="1614194"/>
            <a:chExt cx="3363994" cy="540000"/>
          </a:xfrm>
        </p:grpSpPr>
        <p:sp>
          <p:nvSpPr>
            <p:cNvPr id="283" name="Shape 283"/>
            <p:cNvSpPr/>
            <p:nvPr/>
          </p:nvSpPr>
          <p:spPr>
            <a:xfrm>
              <a:off x="4417398" y="1614194"/>
              <a:ext cx="540000" cy="540000"/>
            </a:xfrm>
            <a:prstGeom prst="roundRect">
              <a:avLst>
                <a:gd fmla="val 3940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Shape 284"/>
            <p:cNvSpPr/>
            <p:nvPr/>
          </p:nvSpPr>
          <p:spPr>
            <a:xfrm>
              <a:off x="5026092" y="1636354"/>
              <a:ext cx="2755299" cy="517838"/>
            </a:xfrm>
            <a:prstGeom prst="wedgeRectCallout">
              <a:avLst>
                <a:gd fmla="val -51445" name="adj1"/>
                <a:gd fmla="val -20272" name="adj2"/>
              </a:avLst>
            </a:prstGeom>
            <a:solidFill>
              <a:srgbClr val="FEE599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833C0B"/>
                </a:buClr>
                <a:buSzPct val="25000"/>
                <a:buFont typeface="Arial"/>
                <a:buNone/>
              </a:pPr>
              <a:r>
                <a:rPr b="1" lang="en-US" sz="900">
                  <a:solidFill>
                    <a:srgbClr val="833C0B"/>
                  </a:solidFill>
                  <a:latin typeface="Arial"/>
                  <a:ea typeface="Arial"/>
                  <a:cs typeface="Arial"/>
                  <a:sym typeface="Arial"/>
                </a:rPr>
                <a:t>(QWE) Peter</a:t>
              </a:r>
            </a:p>
            <a:p>
              <a:pPr indent="0" lvl="0" marL="0" marR="0" rtl="0" algn="l">
                <a:spcBef>
                  <a:spcPts val="0"/>
                </a:spcBef>
                <a:buClr>
                  <a:srgbClr val="833C0B"/>
                </a:buClr>
                <a:buSzPct val="25000"/>
                <a:buFont typeface="Arial"/>
                <a:buNone/>
              </a:pPr>
              <a:r>
                <a:rPr lang="en-US" sz="900">
                  <a:solidFill>
                    <a:srgbClr val="833C0B"/>
                  </a:solidFill>
                  <a:latin typeface="Arial"/>
                  <a:ea typeface="Arial"/>
                  <a:cs typeface="Arial"/>
                  <a:sym typeface="Arial"/>
                </a:rPr>
                <a:t>연맹에 방문한 다른 유저의 방명록 기록입니다.</a:t>
              </a:r>
              <a:br>
                <a:rPr lang="en-US" sz="900">
                  <a:solidFill>
                    <a:srgbClr val="833C0B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900">
                  <a:solidFill>
                    <a:srgbClr val="833C0B"/>
                  </a:solidFill>
                  <a:latin typeface="Arial"/>
                  <a:ea typeface="Arial"/>
                  <a:cs typeface="Arial"/>
                  <a:sym typeface="Arial"/>
                </a:rPr>
                <a:t>( 다른 연맹의 유저 및 연맹 미가입 유저가 해당됨,)</a:t>
              </a:r>
            </a:p>
          </p:txBody>
        </p:sp>
      </p:grpSp>
      <p:sp>
        <p:nvSpPr>
          <p:cNvPr id="285" name="Shape 285"/>
          <p:cNvSpPr txBox="1"/>
          <p:nvPr/>
        </p:nvSpPr>
        <p:spPr>
          <a:xfrm>
            <a:off x="1655226" y="2651836"/>
            <a:ext cx="524502" cy="2732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23:29 </a:t>
            </a:r>
          </a:p>
        </p:txBody>
      </p:sp>
      <p:grpSp>
        <p:nvGrpSpPr>
          <p:cNvPr id="286" name="Shape 286"/>
          <p:cNvGrpSpPr/>
          <p:nvPr/>
        </p:nvGrpSpPr>
        <p:grpSpPr>
          <a:xfrm>
            <a:off x="140678" y="2969458"/>
            <a:ext cx="3363994" cy="726127"/>
            <a:chOff x="4420505" y="1350606"/>
            <a:chExt cx="3363994" cy="726127"/>
          </a:xfrm>
        </p:grpSpPr>
        <p:grpSp>
          <p:nvGrpSpPr>
            <p:cNvPr id="287" name="Shape 287"/>
            <p:cNvGrpSpPr/>
            <p:nvPr/>
          </p:nvGrpSpPr>
          <p:grpSpPr>
            <a:xfrm>
              <a:off x="4420505" y="1350606"/>
              <a:ext cx="3363994" cy="726127"/>
              <a:chOff x="4417398" y="1614194"/>
              <a:chExt cx="3363994" cy="726127"/>
            </a:xfrm>
          </p:grpSpPr>
          <p:sp>
            <p:nvSpPr>
              <p:cNvPr id="288" name="Shape 288"/>
              <p:cNvSpPr/>
              <p:nvPr/>
            </p:nvSpPr>
            <p:spPr>
              <a:xfrm>
                <a:off x="4417398" y="1614194"/>
                <a:ext cx="540000" cy="540000"/>
              </a:xfrm>
              <a:prstGeom prst="roundRect">
                <a:avLst>
                  <a:gd fmla="val 3940" name="adj"/>
                </a:avLst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Clr>
                    <a:schemeClr val="dk1"/>
                  </a:buClr>
                  <a:buFont typeface="Arial"/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9" name="Shape 289"/>
              <p:cNvSpPr/>
              <p:nvPr/>
            </p:nvSpPr>
            <p:spPr>
              <a:xfrm>
                <a:off x="5026092" y="1636353"/>
                <a:ext cx="2755299" cy="703969"/>
              </a:xfrm>
              <a:prstGeom prst="wedgeRectCallout">
                <a:avLst>
                  <a:gd fmla="val -51445" name="adj1"/>
                  <a:gd fmla="val -20272" name="adj2"/>
                </a:avLst>
              </a:prstGeom>
              <a:solidFill>
                <a:srgbClr val="FEE599"/>
              </a:solidFill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833C0B"/>
                  </a:buClr>
                  <a:buSzPct val="25000"/>
                  <a:buFont typeface="Arial"/>
                  <a:buNone/>
                </a:pPr>
                <a:r>
                  <a:rPr b="1" lang="en-US" sz="900">
                    <a:solidFill>
                      <a:srgbClr val="833C0B"/>
                    </a:solidFill>
                    <a:latin typeface="Arial"/>
                    <a:ea typeface="Arial"/>
                    <a:cs typeface="Arial"/>
                    <a:sym typeface="Arial"/>
                  </a:rPr>
                  <a:t>Edan</a:t>
                </a:r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833C0B"/>
                  </a:buClr>
                  <a:buSzPct val="25000"/>
                  <a:buFont typeface="Arial"/>
                  <a:buNone/>
                </a:pPr>
                <a:r>
                  <a:rPr lang="en-US" sz="900">
                    <a:solidFill>
                      <a:srgbClr val="833C0B"/>
                    </a:solidFill>
                    <a:latin typeface="Arial"/>
                    <a:ea typeface="Arial"/>
                    <a:cs typeface="Arial"/>
                    <a:sym typeface="Arial"/>
                  </a:rPr>
                  <a:t>연맹 미가입 유저는 영주 캐릭터 이미지가 나오거나 프로필 이미지가 나옵니다.</a:t>
                </a:r>
              </a:p>
              <a:p>
                <a:pPr indent="0" lvl="0" marL="0" marR="0" rtl="0" algn="l">
                  <a:spcBef>
                    <a:spcPts val="0"/>
                  </a:spcBef>
                  <a:buClr>
                    <a:srgbClr val="833C0B"/>
                  </a:buClr>
                  <a:buSzPct val="25000"/>
                  <a:buFont typeface="Arial"/>
                  <a:buNone/>
                </a:pPr>
                <a:r>
                  <a:rPr lang="en-US" sz="900">
                    <a:solidFill>
                      <a:srgbClr val="833C0B"/>
                    </a:solidFill>
                    <a:latin typeface="Arial"/>
                    <a:ea typeface="Arial"/>
                    <a:cs typeface="Arial"/>
                    <a:sym typeface="Arial"/>
                  </a:rPr>
                  <a:t>입력 글자 수가 많으면 말풍선이 늘어납니다.</a:t>
                </a:r>
              </a:p>
            </p:txBody>
          </p:sp>
        </p:grpSp>
        <p:pic>
          <p:nvPicPr>
            <p:cNvPr id="290" name="Shape 290"/>
            <p:cNvPicPr preferRelativeResize="0"/>
            <p:nvPr/>
          </p:nvPicPr>
          <p:blipFill rotWithShape="1">
            <a:blip r:embed="rId8">
              <a:alphaModFix/>
            </a:blip>
            <a:srcRect b="65965" l="18722" r="42582" t="4133"/>
            <a:stretch/>
          </p:blipFill>
          <p:spPr>
            <a:xfrm>
              <a:off x="4449728" y="1372404"/>
              <a:ext cx="493199" cy="493199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91" name="Shape 29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2976633" y="1259932"/>
            <a:ext cx="555584" cy="4889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Shape 292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55070" y="2119781"/>
            <a:ext cx="524963" cy="5178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cfile29.uf.tistory.com/image/1727D742502B8EC4270CCE" id="293" name="Shape 293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118531" y="4440689"/>
            <a:ext cx="3440357" cy="2287837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Shape 294"/>
          <p:cNvSpPr/>
          <p:nvPr/>
        </p:nvSpPr>
        <p:spPr>
          <a:xfrm>
            <a:off x="4039632" y="3959008"/>
            <a:ext cx="1763505" cy="393956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단말기 키보드</a:t>
            </a:r>
          </a:p>
        </p:txBody>
      </p:sp>
      <p:cxnSp>
        <p:nvCxnSpPr>
          <p:cNvPr id="295" name="Shape 295"/>
          <p:cNvCxnSpPr>
            <a:stCxn id="294" idx="1"/>
          </p:cNvCxnSpPr>
          <p:nvPr/>
        </p:nvCxnSpPr>
        <p:spPr>
          <a:xfrm flipH="1">
            <a:off x="3259932" y="4155986"/>
            <a:ext cx="779700" cy="4143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96" name="Shape 296"/>
          <p:cNvSpPr/>
          <p:nvPr/>
        </p:nvSpPr>
        <p:spPr>
          <a:xfrm>
            <a:off x="3865480" y="5857296"/>
            <a:ext cx="3520799" cy="703444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Shape 297"/>
          <p:cNvSpPr/>
          <p:nvPr/>
        </p:nvSpPr>
        <p:spPr>
          <a:xfrm>
            <a:off x="6651786" y="5914982"/>
            <a:ext cx="672339" cy="378000"/>
          </a:xfrm>
          <a:prstGeom prst="roundRect">
            <a:avLst>
              <a:gd fmla="val 369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보내기</a:t>
            </a:r>
          </a:p>
        </p:txBody>
      </p:sp>
      <p:sp>
        <p:nvSpPr>
          <p:cNvPr id="298" name="Shape 298"/>
          <p:cNvSpPr/>
          <p:nvPr/>
        </p:nvSpPr>
        <p:spPr>
          <a:xfrm>
            <a:off x="4369651" y="5921137"/>
            <a:ext cx="2219978" cy="378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Shape 299"/>
          <p:cNvSpPr/>
          <p:nvPr/>
        </p:nvSpPr>
        <p:spPr>
          <a:xfrm>
            <a:off x="3913221" y="5908219"/>
            <a:ext cx="415800" cy="415800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sp>
        <p:nvSpPr>
          <p:cNvPr id="300" name="Shape 300"/>
          <p:cNvSpPr txBox="1"/>
          <p:nvPr/>
        </p:nvSpPr>
        <p:spPr>
          <a:xfrm>
            <a:off x="4325862" y="6311235"/>
            <a:ext cx="609461" cy="246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1"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25/500</a:t>
            </a:r>
          </a:p>
        </p:txBody>
      </p:sp>
      <p:sp>
        <p:nvSpPr>
          <p:cNvPr id="301" name="Shape 301"/>
          <p:cNvSpPr/>
          <p:nvPr/>
        </p:nvSpPr>
        <p:spPr>
          <a:xfrm>
            <a:off x="4742698" y="5128696"/>
            <a:ext cx="1763505" cy="393956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입력 글자 수가 25자 이상일 경우</a:t>
            </a:r>
          </a:p>
        </p:txBody>
      </p:sp>
      <p:cxnSp>
        <p:nvCxnSpPr>
          <p:cNvPr id="302" name="Shape 302"/>
          <p:cNvCxnSpPr>
            <a:stCxn id="301" idx="2"/>
            <a:endCxn id="296" idx="0"/>
          </p:cNvCxnSpPr>
          <p:nvPr/>
        </p:nvCxnSpPr>
        <p:spPr>
          <a:xfrm>
            <a:off x="5624450" y="5522652"/>
            <a:ext cx="1500" cy="3345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303" name="Shape 303"/>
          <p:cNvSpPr txBox="1"/>
          <p:nvPr/>
        </p:nvSpPr>
        <p:spPr>
          <a:xfrm>
            <a:off x="4089400" y="1135058"/>
            <a:ext cx="401744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메시지 작성은 채팅과 동일하게 구성합니다.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최소 1자 ~ 최대 500자까지 입력 가능합니다.</a:t>
            </a:r>
          </a:p>
        </p:txBody>
      </p:sp>
      <p:sp>
        <p:nvSpPr>
          <p:cNvPr id="304" name="Shape 304"/>
          <p:cNvSpPr txBox="1"/>
          <p:nvPr/>
        </p:nvSpPr>
        <p:spPr>
          <a:xfrm>
            <a:off x="8714829" y="0"/>
            <a:ext cx="347716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String_AllianceBulletinBoard 를 참조합니다.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/>
          <p:nvPr/>
        </p:nvSpPr>
        <p:spPr>
          <a:xfrm>
            <a:off x="118532" y="574116"/>
            <a:ext cx="3440356" cy="6123016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Shape 310"/>
          <p:cNvSpPr txBox="1"/>
          <p:nvPr/>
        </p:nvSpPr>
        <p:spPr>
          <a:xfrm>
            <a:off x="118532" y="93133"/>
            <a:ext cx="142058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게시판</a:t>
            </a:r>
          </a:p>
        </p:txBody>
      </p:sp>
      <p:cxnSp>
        <p:nvCxnSpPr>
          <p:cNvPr id="311" name="Shape 311"/>
          <p:cNvCxnSpPr/>
          <p:nvPr/>
        </p:nvCxnSpPr>
        <p:spPr>
          <a:xfrm>
            <a:off x="118532" y="462464"/>
            <a:ext cx="3970867" cy="0"/>
          </a:xfrm>
          <a:prstGeom prst="straightConnector1">
            <a:avLst/>
          </a:prstGeom>
          <a:noFill/>
          <a:ln cap="flat" cmpd="sng" w="12700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</p:cxnSp>
      <p:grpSp>
        <p:nvGrpSpPr>
          <p:cNvPr id="312" name="Shape 312"/>
          <p:cNvGrpSpPr/>
          <p:nvPr/>
        </p:nvGrpSpPr>
        <p:grpSpPr>
          <a:xfrm>
            <a:off x="118532" y="574115"/>
            <a:ext cx="3440357" cy="340283"/>
            <a:chOff x="4292824" y="3111539"/>
            <a:chExt cx="7314285" cy="634920"/>
          </a:xfrm>
        </p:grpSpPr>
        <p:pic>
          <p:nvPicPr>
            <p:cNvPr id="313" name="Shape 31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949967" y="3111539"/>
              <a:ext cx="3657142" cy="6349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4" name="Shape 31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4292824" y="3111539"/>
              <a:ext cx="3657142" cy="63492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15" name="Shape 315"/>
          <p:cNvGrpSpPr/>
          <p:nvPr/>
        </p:nvGrpSpPr>
        <p:grpSpPr>
          <a:xfrm>
            <a:off x="118533" y="6524624"/>
            <a:ext cx="3440356" cy="172508"/>
            <a:chOff x="4292825" y="2095518"/>
            <a:chExt cx="7250793" cy="304761"/>
          </a:xfrm>
        </p:grpSpPr>
        <p:pic>
          <p:nvPicPr>
            <p:cNvPr id="316" name="Shape 31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911872" y="2095518"/>
              <a:ext cx="3631746" cy="30476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7" name="Shape 31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>
              <a:off x="4292825" y="2095518"/>
              <a:ext cx="3631746" cy="30476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18" name="Shape 318"/>
          <p:cNvSpPr txBox="1"/>
          <p:nvPr/>
        </p:nvSpPr>
        <p:spPr>
          <a:xfrm>
            <a:off x="118531" y="554797"/>
            <a:ext cx="100860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메시지</a:t>
            </a:r>
          </a:p>
        </p:txBody>
      </p:sp>
      <p:pic>
        <p:nvPicPr>
          <p:cNvPr id="319" name="Shape 3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94731" y="6008589"/>
            <a:ext cx="602289" cy="602289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Shape 32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259933" y="624125"/>
            <a:ext cx="253736" cy="2537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Shape 32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724663" y="6026098"/>
            <a:ext cx="763603" cy="448732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Shape 322"/>
          <p:cNvSpPr/>
          <p:nvPr/>
        </p:nvSpPr>
        <p:spPr>
          <a:xfrm>
            <a:off x="805487" y="6052582"/>
            <a:ext cx="1857019" cy="40272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Enter Your Message</a:t>
            </a:r>
          </a:p>
        </p:txBody>
      </p:sp>
      <p:sp>
        <p:nvSpPr>
          <p:cNvPr id="323" name="Shape 323"/>
          <p:cNvSpPr txBox="1"/>
          <p:nvPr/>
        </p:nvSpPr>
        <p:spPr>
          <a:xfrm>
            <a:off x="2796888" y="6069039"/>
            <a:ext cx="6463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보내기</a:t>
            </a:r>
          </a:p>
        </p:txBody>
      </p:sp>
      <p:sp>
        <p:nvSpPr>
          <p:cNvPr id="324" name="Shape 324"/>
          <p:cNvSpPr txBox="1"/>
          <p:nvPr/>
        </p:nvSpPr>
        <p:spPr>
          <a:xfrm>
            <a:off x="1317796" y="923174"/>
            <a:ext cx="1199367" cy="2732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2016-01-01 19:24 </a:t>
            </a:r>
          </a:p>
        </p:txBody>
      </p:sp>
      <p:grpSp>
        <p:nvGrpSpPr>
          <p:cNvPr id="325" name="Shape 325"/>
          <p:cNvGrpSpPr/>
          <p:nvPr/>
        </p:nvGrpSpPr>
        <p:grpSpPr>
          <a:xfrm>
            <a:off x="153701" y="1240373"/>
            <a:ext cx="3363994" cy="540000"/>
            <a:chOff x="4420505" y="3440673"/>
            <a:chExt cx="3363994" cy="540000"/>
          </a:xfrm>
        </p:grpSpPr>
        <p:sp>
          <p:nvSpPr>
            <p:cNvPr id="326" name="Shape 326"/>
            <p:cNvSpPr/>
            <p:nvPr/>
          </p:nvSpPr>
          <p:spPr>
            <a:xfrm>
              <a:off x="7244500" y="3440673"/>
              <a:ext cx="540000" cy="540000"/>
            </a:xfrm>
            <a:prstGeom prst="roundRect">
              <a:avLst>
                <a:gd fmla="val 3940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Shape 327"/>
            <p:cNvSpPr/>
            <p:nvPr/>
          </p:nvSpPr>
          <p:spPr>
            <a:xfrm flipH="1">
              <a:off x="4420505" y="3440673"/>
              <a:ext cx="2770869" cy="540000"/>
            </a:xfrm>
            <a:prstGeom prst="wedgeRectCallout">
              <a:avLst>
                <a:gd fmla="val -51811" name="adj1"/>
                <a:gd fmla="val -23931" name="adj2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833C0B"/>
                </a:buClr>
                <a:buSzPct val="25000"/>
                <a:buFont typeface="Arial"/>
                <a:buNone/>
              </a:pPr>
              <a:r>
                <a:rPr b="1" lang="en-US" sz="900">
                  <a:solidFill>
                    <a:srgbClr val="833C0B"/>
                  </a:solidFill>
                  <a:latin typeface="Arial"/>
                  <a:ea typeface="Arial"/>
                  <a:cs typeface="Arial"/>
                  <a:sym typeface="Arial"/>
                </a:rPr>
                <a:t>(CLE) Chris</a:t>
              </a:r>
            </a:p>
            <a:p>
              <a:pPr indent="0" lvl="0" marL="0" marR="0" rtl="0" algn="l">
                <a:spcBef>
                  <a:spcPts val="0"/>
                </a:spcBef>
                <a:buClr>
                  <a:srgbClr val="833C0B"/>
                </a:buClr>
                <a:buSzPct val="25000"/>
                <a:buFont typeface="Arial"/>
                <a:buNone/>
              </a:pPr>
              <a:r>
                <a:rPr lang="en-US" sz="900">
                  <a:solidFill>
                    <a:srgbClr val="833C0B"/>
                  </a:solidFill>
                  <a:latin typeface="Arial"/>
                  <a:ea typeface="Arial"/>
                  <a:cs typeface="Arial"/>
                  <a:sym typeface="Arial"/>
                </a:rPr>
                <a:t>해당 연맹 게시판의 연맹원이 남기는 메시지입니다.</a:t>
              </a:r>
            </a:p>
          </p:txBody>
        </p:sp>
      </p:grpSp>
      <p:sp>
        <p:nvSpPr>
          <p:cNvPr id="328" name="Shape 328"/>
          <p:cNvSpPr txBox="1"/>
          <p:nvPr/>
        </p:nvSpPr>
        <p:spPr>
          <a:xfrm>
            <a:off x="1317795" y="1780000"/>
            <a:ext cx="1199367" cy="2732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2016-01-02 23:29 </a:t>
            </a:r>
          </a:p>
        </p:txBody>
      </p:sp>
      <p:grpSp>
        <p:nvGrpSpPr>
          <p:cNvPr id="329" name="Shape 329"/>
          <p:cNvGrpSpPr/>
          <p:nvPr/>
        </p:nvGrpSpPr>
        <p:grpSpPr>
          <a:xfrm>
            <a:off x="140678" y="2097621"/>
            <a:ext cx="3363994" cy="540000"/>
            <a:chOff x="4417398" y="1614194"/>
            <a:chExt cx="3363994" cy="540000"/>
          </a:xfrm>
        </p:grpSpPr>
        <p:sp>
          <p:nvSpPr>
            <p:cNvPr id="330" name="Shape 330"/>
            <p:cNvSpPr/>
            <p:nvPr/>
          </p:nvSpPr>
          <p:spPr>
            <a:xfrm>
              <a:off x="4417398" y="1614194"/>
              <a:ext cx="540000" cy="540000"/>
            </a:xfrm>
            <a:prstGeom prst="roundRect">
              <a:avLst>
                <a:gd fmla="val 3940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Shape 331"/>
            <p:cNvSpPr/>
            <p:nvPr/>
          </p:nvSpPr>
          <p:spPr>
            <a:xfrm>
              <a:off x="5026092" y="1636354"/>
              <a:ext cx="2755299" cy="517838"/>
            </a:xfrm>
            <a:prstGeom prst="wedgeRectCallout">
              <a:avLst>
                <a:gd fmla="val -51445" name="adj1"/>
                <a:gd fmla="val -20272" name="adj2"/>
              </a:avLst>
            </a:prstGeom>
            <a:solidFill>
              <a:srgbClr val="FEE599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833C0B"/>
                </a:buClr>
                <a:buSzPct val="25000"/>
                <a:buFont typeface="Arial"/>
                <a:buNone/>
              </a:pPr>
              <a:r>
                <a:rPr b="1" lang="en-US" sz="900">
                  <a:solidFill>
                    <a:srgbClr val="833C0B"/>
                  </a:solidFill>
                  <a:latin typeface="Arial"/>
                  <a:ea typeface="Arial"/>
                  <a:cs typeface="Arial"/>
                  <a:sym typeface="Arial"/>
                </a:rPr>
                <a:t>(QWE) Peter</a:t>
              </a:r>
            </a:p>
            <a:p>
              <a:pPr indent="0" lvl="0" marL="0" marR="0" rtl="0" algn="l">
                <a:spcBef>
                  <a:spcPts val="0"/>
                </a:spcBef>
                <a:buClr>
                  <a:srgbClr val="833C0B"/>
                </a:buClr>
                <a:buSzPct val="25000"/>
                <a:buFont typeface="Arial"/>
                <a:buNone/>
              </a:pPr>
              <a:r>
                <a:rPr lang="en-US" sz="900">
                  <a:solidFill>
                    <a:srgbClr val="833C0B"/>
                  </a:solidFill>
                  <a:latin typeface="Arial"/>
                  <a:ea typeface="Arial"/>
                  <a:cs typeface="Arial"/>
                  <a:sym typeface="Arial"/>
                </a:rPr>
                <a:t>연맹에 방문한 다른 유저의 방명록 기록입니다.</a:t>
              </a:r>
              <a:br>
                <a:rPr lang="en-US" sz="900">
                  <a:solidFill>
                    <a:srgbClr val="833C0B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900">
                  <a:solidFill>
                    <a:srgbClr val="833C0B"/>
                  </a:solidFill>
                  <a:latin typeface="Arial"/>
                  <a:ea typeface="Arial"/>
                  <a:cs typeface="Arial"/>
                  <a:sym typeface="Arial"/>
                </a:rPr>
                <a:t>( 다른 연맹의 유저 및 연맹 미가입 유저가 해당됨,)</a:t>
              </a:r>
            </a:p>
          </p:txBody>
        </p:sp>
      </p:grpSp>
      <p:sp>
        <p:nvSpPr>
          <p:cNvPr id="332" name="Shape 332"/>
          <p:cNvSpPr txBox="1"/>
          <p:nvPr/>
        </p:nvSpPr>
        <p:spPr>
          <a:xfrm>
            <a:off x="1655226" y="2651836"/>
            <a:ext cx="524502" cy="2732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23:29 </a:t>
            </a:r>
          </a:p>
        </p:txBody>
      </p:sp>
      <p:grpSp>
        <p:nvGrpSpPr>
          <p:cNvPr id="333" name="Shape 333"/>
          <p:cNvGrpSpPr/>
          <p:nvPr/>
        </p:nvGrpSpPr>
        <p:grpSpPr>
          <a:xfrm>
            <a:off x="140678" y="2969458"/>
            <a:ext cx="3363994" cy="726127"/>
            <a:chOff x="4420505" y="1350606"/>
            <a:chExt cx="3363994" cy="726127"/>
          </a:xfrm>
        </p:grpSpPr>
        <p:grpSp>
          <p:nvGrpSpPr>
            <p:cNvPr id="334" name="Shape 334"/>
            <p:cNvGrpSpPr/>
            <p:nvPr/>
          </p:nvGrpSpPr>
          <p:grpSpPr>
            <a:xfrm>
              <a:off x="4420505" y="1350606"/>
              <a:ext cx="3363994" cy="726127"/>
              <a:chOff x="4417398" y="1614194"/>
              <a:chExt cx="3363994" cy="726127"/>
            </a:xfrm>
          </p:grpSpPr>
          <p:sp>
            <p:nvSpPr>
              <p:cNvPr id="335" name="Shape 335"/>
              <p:cNvSpPr/>
              <p:nvPr/>
            </p:nvSpPr>
            <p:spPr>
              <a:xfrm>
                <a:off x="4417398" y="1614194"/>
                <a:ext cx="540000" cy="540000"/>
              </a:xfrm>
              <a:prstGeom prst="roundRect">
                <a:avLst>
                  <a:gd fmla="val 3940" name="adj"/>
                </a:avLst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Clr>
                    <a:schemeClr val="dk1"/>
                  </a:buClr>
                  <a:buFont typeface="Arial"/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6" name="Shape 336"/>
              <p:cNvSpPr/>
              <p:nvPr/>
            </p:nvSpPr>
            <p:spPr>
              <a:xfrm>
                <a:off x="5026092" y="1636353"/>
                <a:ext cx="2755299" cy="703969"/>
              </a:xfrm>
              <a:prstGeom prst="wedgeRectCallout">
                <a:avLst>
                  <a:gd fmla="val -51445" name="adj1"/>
                  <a:gd fmla="val -20272" name="adj2"/>
                </a:avLst>
              </a:prstGeom>
              <a:solidFill>
                <a:srgbClr val="FEE599"/>
              </a:solidFill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833C0B"/>
                  </a:buClr>
                  <a:buSzPct val="25000"/>
                  <a:buFont typeface="Arial"/>
                  <a:buNone/>
                </a:pPr>
                <a:r>
                  <a:rPr b="1" lang="en-US" sz="900">
                    <a:solidFill>
                      <a:srgbClr val="833C0B"/>
                    </a:solidFill>
                    <a:latin typeface="Arial"/>
                    <a:ea typeface="Arial"/>
                    <a:cs typeface="Arial"/>
                    <a:sym typeface="Arial"/>
                  </a:rPr>
                  <a:t>Edan</a:t>
                </a:r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833C0B"/>
                  </a:buClr>
                  <a:buSzPct val="25000"/>
                  <a:buFont typeface="Arial"/>
                  <a:buNone/>
                </a:pPr>
                <a:r>
                  <a:rPr lang="en-US" sz="900">
                    <a:solidFill>
                      <a:srgbClr val="833C0B"/>
                    </a:solidFill>
                    <a:latin typeface="Arial"/>
                    <a:ea typeface="Arial"/>
                    <a:cs typeface="Arial"/>
                    <a:sym typeface="Arial"/>
                  </a:rPr>
                  <a:t>연맹 미가입 유저는 영주 캐릭터 이미지가 나오거나 프로필 이미지가 나옵니다.</a:t>
                </a:r>
              </a:p>
              <a:p>
                <a:pPr indent="0" lvl="0" marL="0" marR="0" rtl="0" algn="l">
                  <a:spcBef>
                    <a:spcPts val="0"/>
                  </a:spcBef>
                  <a:buClr>
                    <a:srgbClr val="833C0B"/>
                  </a:buClr>
                  <a:buSzPct val="25000"/>
                  <a:buFont typeface="Arial"/>
                  <a:buNone/>
                </a:pPr>
                <a:r>
                  <a:rPr lang="en-US" sz="900">
                    <a:solidFill>
                      <a:srgbClr val="833C0B"/>
                    </a:solidFill>
                    <a:latin typeface="Arial"/>
                    <a:ea typeface="Arial"/>
                    <a:cs typeface="Arial"/>
                    <a:sym typeface="Arial"/>
                  </a:rPr>
                  <a:t>입력 글자 수가 많으면 말풍선이 늘어납니다.</a:t>
                </a:r>
              </a:p>
            </p:txBody>
          </p:sp>
        </p:grpSp>
        <p:pic>
          <p:nvPicPr>
            <p:cNvPr id="337" name="Shape 337"/>
            <p:cNvPicPr preferRelativeResize="0"/>
            <p:nvPr/>
          </p:nvPicPr>
          <p:blipFill rotWithShape="1">
            <a:blip r:embed="rId8">
              <a:alphaModFix/>
            </a:blip>
            <a:srcRect b="65965" l="18722" r="42582" t="4133"/>
            <a:stretch/>
          </p:blipFill>
          <p:spPr>
            <a:xfrm>
              <a:off x="4449728" y="1372404"/>
              <a:ext cx="493199" cy="493199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8" name="Shape 338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2976633" y="1259932"/>
            <a:ext cx="555584" cy="4889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Shape 339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55070" y="2119781"/>
            <a:ext cx="524963" cy="517838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Shape 340"/>
          <p:cNvSpPr txBox="1"/>
          <p:nvPr/>
        </p:nvSpPr>
        <p:spPr>
          <a:xfrm>
            <a:off x="4089400" y="5612792"/>
            <a:ext cx="468108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입력한 메시지에 금칙어가 포함된 경우, 툴팁을 표시해줍니다.</a:t>
            </a:r>
          </a:p>
        </p:txBody>
      </p:sp>
      <p:sp>
        <p:nvSpPr>
          <p:cNvPr id="341" name="Shape 341"/>
          <p:cNvSpPr/>
          <p:nvPr/>
        </p:nvSpPr>
        <p:spPr>
          <a:xfrm flipH="1">
            <a:off x="622835" y="5671501"/>
            <a:ext cx="2289974" cy="251914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1"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적절하지 못한 단어가 포함되었습니다.</a:t>
            </a:r>
          </a:p>
        </p:txBody>
      </p:sp>
      <p:pic>
        <p:nvPicPr>
          <p:cNvPr id="342" name="Shape 342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 rot="-2700000">
            <a:off x="3057815" y="2756921"/>
            <a:ext cx="770805" cy="457664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Shape 343"/>
          <p:cNvSpPr txBox="1"/>
          <p:nvPr/>
        </p:nvSpPr>
        <p:spPr>
          <a:xfrm>
            <a:off x="4089400" y="2651836"/>
            <a:ext cx="506420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부가 기능을 사용하기 위해선 먼저 메시지 하나를 선택해야 합니다.</a:t>
            </a:r>
          </a:p>
        </p:txBody>
      </p:sp>
      <p:sp>
        <p:nvSpPr>
          <p:cNvPr id="344" name="Shape 344"/>
          <p:cNvSpPr txBox="1"/>
          <p:nvPr/>
        </p:nvSpPr>
        <p:spPr>
          <a:xfrm>
            <a:off x="8714829" y="0"/>
            <a:ext cx="347716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String_AllianceBulletinBoard 를 참조합니다.</a:t>
            </a:r>
          </a:p>
        </p:txBody>
      </p:sp>
      <p:graphicFrame>
        <p:nvGraphicFramePr>
          <p:cNvPr id="345" name="Shape 345"/>
          <p:cNvGraphicFramePr/>
          <p:nvPr/>
        </p:nvGraphicFramePr>
        <p:xfrm>
          <a:off x="7600950" y="48365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{D9B4BFD1-0E53-44BF-82ED-13A49DA35235}</a:tableStyleId>
              </a:tblPr>
              <a:tblGrid>
                <a:gridCol w="571500"/>
                <a:gridCol w="3886200"/>
              </a:tblGrid>
              <a:tr h="209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적절하지 못한 단어가 포함되었습니다.</a:t>
                      </a:r>
                    </a:p>
                  </a:txBody>
                  <a:tcPr marT="0" marB="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 txBox="1"/>
          <p:nvPr/>
        </p:nvSpPr>
        <p:spPr>
          <a:xfrm>
            <a:off x="118532" y="93133"/>
            <a:ext cx="142058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게시판</a:t>
            </a:r>
          </a:p>
        </p:txBody>
      </p:sp>
      <p:cxnSp>
        <p:nvCxnSpPr>
          <p:cNvPr id="351" name="Shape 351"/>
          <p:cNvCxnSpPr/>
          <p:nvPr/>
        </p:nvCxnSpPr>
        <p:spPr>
          <a:xfrm>
            <a:off x="118532" y="462464"/>
            <a:ext cx="3970867" cy="0"/>
          </a:xfrm>
          <a:prstGeom prst="straightConnector1">
            <a:avLst/>
          </a:prstGeom>
          <a:noFill/>
          <a:ln cap="flat" cmpd="sng" w="12700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352" name="Shape 352"/>
          <p:cNvSpPr txBox="1"/>
          <p:nvPr/>
        </p:nvSpPr>
        <p:spPr>
          <a:xfrm>
            <a:off x="118531" y="554797"/>
            <a:ext cx="100860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메시지</a:t>
            </a:r>
          </a:p>
        </p:txBody>
      </p:sp>
      <p:grpSp>
        <p:nvGrpSpPr>
          <p:cNvPr id="353" name="Shape 353"/>
          <p:cNvGrpSpPr/>
          <p:nvPr/>
        </p:nvGrpSpPr>
        <p:grpSpPr>
          <a:xfrm>
            <a:off x="118532" y="574115"/>
            <a:ext cx="3440357" cy="6123017"/>
            <a:chOff x="118532" y="574115"/>
            <a:chExt cx="3440357" cy="6123017"/>
          </a:xfrm>
        </p:grpSpPr>
        <p:sp>
          <p:nvSpPr>
            <p:cNvPr id="354" name="Shape 354"/>
            <p:cNvSpPr/>
            <p:nvPr/>
          </p:nvSpPr>
          <p:spPr>
            <a:xfrm>
              <a:off x="118532" y="574116"/>
              <a:ext cx="3440356" cy="6123016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55" name="Shape 355"/>
            <p:cNvGrpSpPr/>
            <p:nvPr/>
          </p:nvGrpSpPr>
          <p:grpSpPr>
            <a:xfrm>
              <a:off x="118532" y="574115"/>
              <a:ext cx="3440357" cy="340283"/>
              <a:chOff x="4292824" y="3111539"/>
              <a:chExt cx="7314285" cy="634920"/>
            </a:xfrm>
          </p:grpSpPr>
          <p:pic>
            <p:nvPicPr>
              <p:cNvPr id="356" name="Shape 356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7949967" y="3111539"/>
                <a:ext cx="3657142" cy="63492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57" name="Shape 357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>
                <a:off x="4292824" y="3111539"/>
                <a:ext cx="3657142" cy="63492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58" name="Shape 358"/>
            <p:cNvGrpSpPr/>
            <p:nvPr/>
          </p:nvGrpSpPr>
          <p:grpSpPr>
            <a:xfrm>
              <a:off x="118533" y="6524624"/>
              <a:ext cx="3440356" cy="172508"/>
              <a:chOff x="4292825" y="2095518"/>
              <a:chExt cx="7250793" cy="304761"/>
            </a:xfrm>
          </p:grpSpPr>
          <p:pic>
            <p:nvPicPr>
              <p:cNvPr id="359" name="Shape 359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911872" y="2095518"/>
                <a:ext cx="3631746" cy="30476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60" name="Shape 360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 flipH="1">
                <a:off x="4292825" y="2095518"/>
                <a:ext cx="3631746" cy="30476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361" name="Shape 36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94731" y="6008589"/>
              <a:ext cx="602289" cy="60228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2" name="Shape 362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3259933" y="624125"/>
              <a:ext cx="253736" cy="2537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3" name="Shape 363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2724663" y="6026098"/>
              <a:ext cx="763603" cy="44873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4" name="Shape 364"/>
            <p:cNvSpPr/>
            <p:nvPr/>
          </p:nvSpPr>
          <p:spPr>
            <a:xfrm>
              <a:off x="805487" y="6052582"/>
              <a:ext cx="1857019" cy="40272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Enter Your Message</a:t>
              </a:r>
            </a:p>
          </p:txBody>
        </p:sp>
        <p:sp>
          <p:nvSpPr>
            <p:cNvPr id="365" name="Shape 365"/>
            <p:cNvSpPr txBox="1"/>
            <p:nvPr/>
          </p:nvSpPr>
          <p:spPr>
            <a:xfrm>
              <a:off x="2796888" y="6069039"/>
              <a:ext cx="646331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보내기</a:t>
              </a:r>
            </a:p>
          </p:txBody>
        </p:sp>
        <p:sp>
          <p:nvSpPr>
            <p:cNvPr id="366" name="Shape 366"/>
            <p:cNvSpPr txBox="1"/>
            <p:nvPr/>
          </p:nvSpPr>
          <p:spPr>
            <a:xfrm>
              <a:off x="1317796" y="923174"/>
              <a:ext cx="1199367" cy="27327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2016-01-01 19:24 </a:t>
              </a:r>
            </a:p>
          </p:txBody>
        </p:sp>
        <p:grpSp>
          <p:nvGrpSpPr>
            <p:cNvPr id="367" name="Shape 367"/>
            <p:cNvGrpSpPr/>
            <p:nvPr/>
          </p:nvGrpSpPr>
          <p:grpSpPr>
            <a:xfrm>
              <a:off x="153701" y="1240373"/>
              <a:ext cx="3363994" cy="540000"/>
              <a:chOff x="4420505" y="3440673"/>
              <a:chExt cx="3363994" cy="540000"/>
            </a:xfrm>
          </p:grpSpPr>
          <p:sp>
            <p:nvSpPr>
              <p:cNvPr id="368" name="Shape 368"/>
              <p:cNvSpPr/>
              <p:nvPr/>
            </p:nvSpPr>
            <p:spPr>
              <a:xfrm>
                <a:off x="7244500" y="3440673"/>
                <a:ext cx="540000" cy="540000"/>
              </a:xfrm>
              <a:prstGeom prst="roundRect">
                <a:avLst>
                  <a:gd fmla="val 3940" name="adj"/>
                </a:avLst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Clr>
                    <a:schemeClr val="dk1"/>
                  </a:buClr>
                  <a:buFont typeface="Arial"/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9" name="Shape 369"/>
              <p:cNvSpPr/>
              <p:nvPr/>
            </p:nvSpPr>
            <p:spPr>
              <a:xfrm flipH="1">
                <a:off x="4420505" y="3440673"/>
                <a:ext cx="2770869" cy="540000"/>
              </a:xfrm>
              <a:prstGeom prst="wedgeRectCallout">
                <a:avLst>
                  <a:gd fmla="val -51811" name="adj1"/>
                  <a:gd fmla="val -23931" name="adj2"/>
                </a:avLst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833C0B"/>
                  </a:buClr>
                  <a:buSzPct val="25000"/>
                  <a:buFont typeface="Arial"/>
                  <a:buNone/>
                </a:pPr>
                <a:r>
                  <a:rPr b="1" lang="en-US" sz="900">
                    <a:solidFill>
                      <a:srgbClr val="833C0B"/>
                    </a:solidFill>
                    <a:latin typeface="Arial"/>
                    <a:ea typeface="Arial"/>
                    <a:cs typeface="Arial"/>
                    <a:sym typeface="Arial"/>
                  </a:rPr>
                  <a:t>(CLE) Chris</a:t>
                </a:r>
              </a:p>
              <a:p>
                <a:pPr indent="0" lvl="0" marL="0" marR="0" rtl="0" algn="l">
                  <a:spcBef>
                    <a:spcPts val="0"/>
                  </a:spcBef>
                  <a:buClr>
                    <a:srgbClr val="833C0B"/>
                  </a:buClr>
                  <a:buSzPct val="25000"/>
                  <a:buFont typeface="Arial"/>
                  <a:buNone/>
                </a:pPr>
                <a:r>
                  <a:rPr lang="en-US" sz="900">
                    <a:solidFill>
                      <a:srgbClr val="833C0B"/>
                    </a:solidFill>
                    <a:latin typeface="Arial"/>
                    <a:ea typeface="Arial"/>
                    <a:cs typeface="Arial"/>
                    <a:sym typeface="Arial"/>
                  </a:rPr>
                  <a:t>해당 연맹 게시판의 연맹원이 남기는 메시지입니다.</a:t>
                </a:r>
              </a:p>
            </p:txBody>
          </p:sp>
        </p:grpSp>
        <p:sp>
          <p:nvSpPr>
            <p:cNvPr id="370" name="Shape 370"/>
            <p:cNvSpPr txBox="1"/>
            <p:nvPr/>
          </p:nvSpPr>
          <p:spPr>
            <a:xfrm>
              <a:off x="1317795" y="1780000"/>
              <a:ext cx="1199367" cy="27327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2016-01-02 23:29 </a:t>
              </a:r>
            </a:p>
          </p:txBody>
        </p:sp>
        <p:grpSp>
          <p:nvGrpSpPr>
            <p:cNvPr id="371" name="Shape 371"/>
            <p:cNvGrpSpPr/>
            <p:nvPr/>
          </p:nvGrpSpPr>
          <p:grpSpPr>
            <a:xfrm>
              <a:off x="140678" y="2097621"/>
              <a:ext cx="3363994" cy="540000"/>
              <a:chOff x="4417398" y="1614194"/>
              <a:chExt cx="3363994" cy="540000"/>
            </a:xfrm>
          </p:grpSpPr>
          <p:sp>
            <p:nvSpPr>
              <p:cNvPr id="372" name="Shape 372"/>
              <p:cNvSpPr/>
              <p:nvPr/>
            </p:nvSpPr>
            <p:spPr>
              <a:xfrm>
                <a:off x="4417398" y="1614194"/>
                <a:ext cx="540000" cy="540000"/>
              </a:xfrm>
              <a:prstGeom prst="roundRect">
                <a:avLst>
                  <a:gd fmla="val 3940" name="adj"/>
                </a:avLst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Clr>
                    <a:schemeClr val="dk1"/>
                  </a:buClr>
                  <a:buFont typeface="Arial"/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3" name="Shape 373"/>
              <p:cNvSpPr/>
              <p:nvPr/>
            </p:nvSpPr>
            <p:spPr>
              <a:xfrm>
                <a:off x="5026092" y="1636354"/>
                <a:ext cx="2755299" cy="517838"/>
              </a:xfrm>
              <a:prstGeom prst="wedgeRectCallout">
                <a:avLst>
                  <a:gd fmla="val -51445" name="adj1"/>
                  <a:gd fmla="val -20272" name="adj2"/>
                </a:avLst>
              </a:prstGeom>
              <a:solidFill>
                <a:srgbClr val="FEE599"/>
              </a:solidFill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833C0B"/>
                  </a:buClr>
                  <a:buSzPct val="25000"/>
                  <a:buFont typeface="Arial"/>
                  <a:buNone/>
                </a:pPr>
                <a:r>
                  <a:rPr b="1" lang="en-US" sz="900">
                    <a:solidFill>
                      <a:srgbClr val="833C0B"/>
                    </a:solidFill>
                    <a:latin typeface="Arial"/>
                    <a:ea typeface="Arial"/>
                    <a:cs typeface="Arial"/>
                    <a:sym typeface="Arial"/>
                  </a:rPr>
                  <a:t>(QWE) Peter</a:t>
                </a:r>
              </a:p>
              <a:p>
                <a:pPr indent="0" lvl="0" marL="0" marR="0" rtl="0" algn="l">
                  <a:spcBef>
                    <a:spcPts val="0"/>
                  </a:spcBef>
                  <a:buClr>
                    <a:srgbClr val="833C0B"/>
                  </a:buClr>
                  <a:buSzPct val="25000"/>
                  <a:buFont typeface="Arial"/>
                  <a:buNone/>
                </a:pPr>
                <a:r>
                  <a:rPr lang="en-US" sz="900">
                    <a:solidFill>
                      <a:srgbClr val="833C0B"/>
                    </a:solidFill>
                    <a:latin typeface="Arial"/>
                    <a:ea typeface="Arial"/>
                    <a:cs typeface="Arial"/>
                    <a:sym typeface="Arial"/>
                  </a:rPr>
                  <a:t>연맹에 방문한 다른 유저의 방명록 기록입니다.</a:t>
                </a:r>
                <a:br>
                  <a:rPr lang="en-US" sz="900">
                    <a:solidFill>
                      <a:srgbClr val="833C0B"/>
                    </a:solidFill>
                    <a:latin typeface="Arial"/>
                    <a:ea typeface="Arial"/>
                    <a:cs typeface="Arial"/>
                    <a:sym typeface="Arial"/>
                  </a:rPr>
                </a:br>
                <a:r>
                  <a:rPr lang="en-US" sz="900">
                    <a:solidFill>
                      <a:srgbClr val="833C0B"/>
                    </a:solidFill>
                    <a:latin typeface="Arial"/>
                    <a:ea typeface="Arial"/>
                    <a:cs typeface="Arial"/>
                    <a:sym typeface="Arial"/>
                  </a:rPr>
                  <a:t>( 다른 연맹의 유저 및 연맹 미가입 유저가 해당됨,)</a:t>
                </a:r>
              </a:p>
            </p:txBody>
          </p:sp>
        </p:grpSp>
        <p:sp>
          <p:nvSpPr>
            <p:cNvPr id="374" name="Shape 374"/>
            <p:cNvSpPr txBox="1"/>
            <p:nvPr/>
          </p:nvSpPr>
          <p:spPr>
            <a:xfrm>
              <a:off x="1655226" y="2651836"/>
              <a:ext cx="524502" cy="27327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23:29 </a:t>
              </a:r>
            </a:p>
          </p:txBody>
        </p:sp>
        <p:grpSp>
          <p:nvGrpSpPr>
            <p:cNvPr id="375" name="Shape 375"/>
            <p:cNvGrpSpPr/>
            <p:nvPr/>
          </p:nvGrpSpPr>
          <p:grpSpPr>
            <a:xfrm>
              <a:off x="140678" y="2969458"/>
              <a:ext cx="3363994" cy="726127"/>
              <a:chOff x="4420505" y="1350606"/>
              <a:chExt cx="3363994" cy="726127"/>
            </a:xfrm>
          </p:grpSpPr>
          <p:grpSp>
            <p:nvGrpSpPr>
              <p:cNvPr id="376" name="Shape 376"/>
              <p:cNvGrpSpPr/>
              <p:nvPr/>
            </p:nvGrpSpPr>
            <p:grpSpPr>
              <a:xfrm>
                <a:off x="4420505" y="1350606"/>
                <a:ext cx="3363994" cy="726127"/>
                <a:chOff x="4417398" y="1614194"/>
                <a:chExt cx="3363994" cy="726127"/>
              </a:xfrm>
            </p:grpSpPr>
            <p:sp>
              <p:nvSpPr>
                <p:cNvPr id="377" name="Shape 377"/>
                <p:cNvSpPr/>
                <p:nvPr/>
              </p:nvSpPr>
              <p:spPr>
                <a:xfrm>
                  <a:off x="4417398" y="1614194"/>
                  <a:ext cx="540000" cy="540000"/>
                </a:xfrm>
                <a:prstGeom prst="roundRect">
                  <a:avLst>
                    <a:gd fmla="val 3940" name="adj"/>
                  </a:avLst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Clr>
                      <a:schemeClr val="dk1"/>
                    </a:buClr>
                    <a:buFont typeface="Arial"/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78" name="Shape 378"/>
                <p:cNvSpPr/>
                <p:nvPr/>
              </p:nvSpPr>
              <p:spPr>
                <a:xfrm>
                  <a:off x="5026092" y="1636353"/>
                  <a:ext cx="2755299" cy="703969"/>
                </a:xfrm>
                <a:prstGeom prst="wedgeRectCallout">
                  <a:avLst>
                    <a:gd fmla="val -51445" name="adj1"/>
                    <a:gd fmla="val -20272" name="adj2"/>
                  </a:avLst>
                </a:prstGeom>
                <a:solidFill>
                  <a:srgbClr val="FEE599"/>
                </a:solidFill>
                <a:ln cap="flat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833C0B"/>
                    </a:buClr>
                    <a:buSzPct val="25000"/>
                    <a:buFont typeface="Arial"/>
                    <a:buNone/>
                  </a:pPr>
                  <a:r>
                    <a:rPr b="1" lang="en-US" sz="900">
                      <a:solidFill>
                        <a:srgbClr val="833C0B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Edan</a:t>
                  </a:r>
                </a:p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833C0B"/>
                    </a:buClr>
                    <a:buSzPct val="25000"/>
                    <a:buFont typeface="Arial"/>
                    <a:buNone/>
                  </a:pPr>
                  <a:r>
                    <a:rPr lang="en-US" sz="900">
                      <a:solidFill>
                        <a:srgbClr val="833C0B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연맹 미가입 유저는 영주 캐릭터 이미지가 나오거나 프로필 이미지가 나옵니다.</a:t>
                  </a:r>
                </a:p>
                <a:p>
                  <a:pPr indent="0" lvl="0" marL="0" marR="0" rtl="0" algn="l">
                    <a:spcBef>
                      <a:spcPts val="0"/>
                    </a:spcBef>
                    <a:buClr>
                      <a:srgbClr val="833C0B"/>
                    </a:buClr>
                    <a:buSzPct val="25000"/>
                    <a:buFont typeface="Arial"/>
                    <a:buNone/>
                  </a:pPr>
                  <a:r>
                    <a:rPr lang="en-US" sz="900">
                      <a:solidFill>
                        <a:srgbClr val="833C0B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입력 글자 수가 많으면 말풍선이 늘어납니다.</a:t>
                  </a:r>
                </a:p>
              </p:txBody>
            </p:sp>
          </p:grpSp>
          <p:pic>
            <p:nvPicPr>
              <p:cNvPr id="379" name="Shape 379"/>
              <p:cNvPicPr preferRelativeResize="0"/>
              <p:nvPr/>
            </p:nvPicPr>
            <p:blipFill rotWithShape="1">
              <a:blip r:embed="rId8">
                <a:alphaModFix/>
              </a:blip>
              <a:srcRect b="65965" l="18722" r="42582" t="4133"/>
              <a:stretch/>
            </p:blipFill>
            <p:spPr>
              <a:xfrm>
                <a:off x="4449728" y="1372404"/>
                <a:ext cx="493199" cy="4931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380" name="Shape 380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2976633" y="1259932"/>
              <a:ext cx="555584" cy="4889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1" name="Shape 381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155070" y="2119781"/>
              <a:ext cx="524963" cy="51783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82" name="Shape 382"/>
            <p:cNvSpPr/>
            <p:nvPr/>
          </p:nvSpPr>
          <p:spPr>
            <a:xfrm flipH="1">
              <a:off x="622835" y="5671501"/>
              <a:ext cx="2289974" cy="251914"/>
            </a:xfrm>
            <a:prstGeom prst="rect">
              <a:avLst/>
            </a:prstGeom>
            <a:solidFill>
              <a:schemeClr val="dk1"/>
            </a:solidFill>
            <a:ln cap="flat" cmpd="sng" w="12700">
              <a:solidFill>
                <a:schemeClr val="lt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1" lang="en-US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적절하지 못한 단어가 포함되었습니다.</a:t>
              </a:r>
            </a:p>
          </p:txBody>
        </p:sp>
      </p:grpSp>
      <p:sp>
        <p:nvSpPr>
          <p:cNvPr id="383" name="Shape 383"/>
          <p:cNvSpPr txBox="1"/>
          <p:nvPr/>
        </p:nvSpPr>
        <p:spPr>
          <a:xfrm>
            <a:off x="4089400" y="4078173"/>
            <a:ext cx="56140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부가 기능 팝업이 호출되면, 사용하고자하는 기능 버튼을 선택해야 합니다.</a:t>
            </a:r>
          </a:p>
        </p:txBody>
      </p:sp>
      <p:sp>
        <p:nvSpPr>
          <p:cNvPr id="384" name="Shape 384"/>
          <p:cNvSpPr/>
          <p:nvPr/>
        </p:nvSpPr>
        <p:spPr>
          <a:xfrm>
            <a:off x="118207" y="584966"/>
            <a:ext cx="3440356" cy="6123016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Shape 385"/>
          <p:cNvSpPr/>
          <p:nvPr/>
        </p:nvSpPr>
        <p:spPr>
          <a:xfrm>
            <a:off x="233554" y="4467225"/>
            <a:ext cx="3209666" cy="2238681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Shape 386"/>
          <p:cNvSpPr txBox="1"/>
          <p:nvPr/>
        </p:nvSpPr>
        <p:spPr>
          <a:xfrm>
            <a:off x="1574533" y="4447505"/>
            <a:ext cx="527709" cy="3336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Edan</a:t>
            </a:r>
          </a:p>
        </p:txBody>
      </p:sp>
      <p:cxnSp>
        <p:nvCxnSpPr>
          <p:cNvPr id="387" name="Shape 387"/>
          <p:cNvCxnSpPr/>
          <p:nvPr/>
        </p:nvCxnSpPr>
        <p:spPr>
          <a:xfrm>
            <a:off x="410677" y="4781121"/>
            <a:ext cx="2843747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388" name="Shape 388"/>
          <p:cNvSpPr/>
          <p:nvPr/>
        </p:nvSpPr>
        <p:spPr>
          <a:xfrm>
            <a:off x="752835" y="4850437"/>
            <a:ext cx="2103917" cy="277846"/>
          </a:xfrm>
          <a:prstGeom prst="rect">
            <a:avLst/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가입 초대</a:t>
            </a:r>
          </a:p>
        </p:txBody>
      </p:sp>
      <p:sp>
        <p:nvSpPr>
          <p:cNvPr id="389" name="Shape 389"/>
          <p:cNvSpPr/>
          <p:nvPr/>
        </p:nvSpPr>
        <p:spPr>
          <a:xfrm>
            <a:off x="752835" y="5197603"/>
            <a:ext cx="2103917" cy="277846"/>
          </a:xfrm>
          <a:prstGeom prst="rect">
            <a:avLst/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복사</a:t>
            </a:r>
          </a:p>
        </p:txBody>
      </p:sp>
      <p:sp>
        <p:nvSpPr>
          <p:cNvPr id="390" name="Shape 390"/>
          <p:cNvSpPr/>
          <p:nvPr/>
        </p:nvSpPr>
        <p:spPr>
          <a:xfrm>
            <a:off x="752835" y="5561971"/>
            <a:ext cx="2103917" cy="277846"/>
          </a:xfrm>
          <a:prstGeom prst="rect">
            <a:avLst/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메일 발송</a:t>
            </a:r>
          </a:p>
        </p:txBody>
      </p:sp>
      <p:sp>
        <p:nvSpPr>
          <p:cNvPr id="391" name="Shape 391"/>
          <p:cNvSpPr/>
          <p:nvPr/>
        </p:nvSpPr>
        <p:spPr>
          <a:xfrm>
            <a:off x="752835" y="5949375"/>
            <a:ext cx="2103917" cy="277846"/>
          </a:xfrm>
          <a:prstGeom prst="rect">
            <a:avLst/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영주 보기</a:t>
            </a:r>
          </a:p>
        </p:txBody>
      </p:sp>
      <p:sp>
        <p:nvSpPr>
          <p:cNvPr id="392" name="Shape 392"/>
          <p:cNvSpPr/>
          <p:nvPr/>
        </p:nvSpPr>
        <p:spPr>
          <a:xfrm>
            <a:off x="752835" y="6280641"/>
            <a:ext cx="2103917" cy="277846"/>
          </a:xfrm>
          <a:prstGeom prst="rect">
            <a:avLst/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차단</a:t>
            </a:r>
          </a:p>
        </p:txBody>
      </p:sp>
      <p:sp>
        <p:nvSpPr>
          <p:cNvPr id="393" name="Shape 393"/>
          <p:cNvSpPr txBox="1"/>
          <p:nvPr/>
        </p:nvSpPr>
        <p:spPr>
          <a:xfrm>
            <a:off x="4089400" y="5441967"/>
            <a:ext cx="515237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가입 초대 버튼은 연맹 초대 권한이 있는 유저들만 표시됩니다.</a:t>
            </a: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차단 버튼은 채팅 금지 권한이 있는 유저들만 표시됩니다.</a:t>
            </a:r>
          </a:p>
        </p:txBody>
      </p:sp>
      <p:sp>
        <p:nvSpPr>
          <p:cNvPr id="394" name="Shape 394"/>
          <p:cNvSpPr txBox="1"/>
          <p:nvPr/>
        </p:nvSpPr>
        <p:spPr>
          <a:xfrm>
            <a:off x="8714829" y="0"/>
            <a:ext cx="347716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String_AllianceBulletinBoard 를 참조합니다.</a:t>
            </a:r>
          </a:p>
        </p:txBody>
      </p:sp>
      <p:graphicFrame>
        <p:nvGraphicFramePr>
          <p:cNvPr id="395" name="Shape 395"/>
          <p:cNvGraphicFramePr/>
          <p:nvPr/>
        </p:nvGraphicFramePr>
        <p:xfrm>
          <a:off x="7592484" y="36933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{D9B4BFD1-0E53-44BF-82ED-13A49DA35235}</a:tableStyleId>
              </a:tblPr>
              <a:tblGrid>
                <a:gridCol w="571500"/>
                <a:gridCol w="3886200"/>
              </a:tblGrid>
              <a:tr h="209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연맹 가입 초대</a:t>
                      </a:r>
                    </a:p>
                  </a:txBody>
                  <a:tcPr marT="0" marB="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  <a:tr h="209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복사</a:t>
                      </a:r>
                    </a:p>
                  </a:txBody>
                  <a:tcPr marT="0" marB="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  <a:tr h="209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메일 발송</a:t>
                      </a:r>
                    </a:p>
                  </a:txBody>
                  <a:tcPr marT="0" marB="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  <a:tr h="209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영주 보기</a:t>
                      </a:r>
                    </a:p>
                  </a:txBody>
                  <a:tcPr marT="0" marB="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  <a:tr h="209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차단</a:t>
                      </a:r>
                    </a:p>
                  </a:txBody>
                  <a:tcPr marT="0" marB="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Shape 400"/>
          <p:cNvSpPr txBox="1"/>
          <p:nvPr/>
        </p:nvSpPr>
        <p:spPr>
          <a:xfrm>
            <a:off x="118532" y="93133"/>
            <a:ext cx="142058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게시판</a:t>
            </a:r>
          </a:p>
        </p:txBody>
      </p:sp>
      <p:cxnSp>
        <p:nvCxnSpPr>
          <p:cNvPr id="401" name="Shape 401"/>
          <p:cNvCxnSpPr/>
          <p:nvPr/>
        </p:nvCxnSpPr>
        <p:spPr>
          <a:xfrm>
            <a:off x="118532" y="462464"/>
            <a:ext cx="3970867" cy="0"/>
          </a:xfrm>
          <a:prstGeom prst="straightConnector1">
            <a:avLst/>
          </a:prstGeom>
          <a:noFill/>
          <a:ln cap="flat" cmpd="sng" w="12700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402" name="Shape 402"/>
          <p:cNvSpPr txBox="1"/>
          <p:nvPr/>
        </p:nvSpPr>
        <p:spPr>
          <a:xfrm>
            <a:off x="118531" y="554797"/>
            <a:ext cx="100860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메시지</a:t>
            </a:r>
          </a:p>
        </p:txBody>
      </p:sp>
      <p:grpSp>
        <p:nvGrpSpPr>
          <p:cNvPr id="403" name="Shape 403"/>
          <p:cNvGrpSpPr/>
          <p:nvPr/>
        </p:nvGrpSpPr>
        <p:grpSpPr>
          <a:xfrm>
            <a:off x="118532" y="574115"/>
            <a:ext cx="3440357" cy="6123017"/>
            <a:chOff x="118532" y="574115"/>
            <a:chExt cx="3440357" cy="6123017"/>
          </a:xfrm>
        </p:grpSpPr>
        <p:sp>
          <p:nvSpPr>
            <p:cNvPr id="404" name="Shape 404"/>
            <p:cNvSpPr/>
            <p:nvPr/>
          </p:nvSpPr>
          <p:spPr>
            <a:xfrm>
              <a:off x="118532" y="574116"/>
              <a:ext cx="3440356" cy="6123016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05" name="Shape 405"/>
            <p:cNvGrpSpPr/>
            <p:nvPr/>
          </p:nvGrpSpPr>
          <p:grpSpPr>
            <a:xfrm>
              <a:off x="118532" y="574115"/>
              <a:ext cx="3440357" cy="340283"/>
              <a:chOff x="4292824" y="3111539"/>
              <a:chExt cx="7314285" cy="634920"/>
            </a:xfrm>
          </p:grpSpPr>
          <p:pic>
            <p:nvPicPr>
              <p:cNvPr id="406" name="Shape 406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7949967" y="3111539"/>
                <a:ext cx="3657142" cy="63492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07" name="Shape 407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>
                <a:off x="4292824" y="3111539"/>
                <a:ext cx="3657142" cy="63492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08" name="Shape 408"/>
            <p:cNvGrpSpPr/>
            <p:nvPr/>
          </p:nvGrpSpPr>
          <p:grpSpPr>
            <a:xfrm>
              <a:off x="118533" y="6524624"/>
              <a:ext cx="3440356" cy="172508"/>
              <a:chOff x="4292825" y="2095518"/>
              <a:chExt cx="7250793" cy="304761"/>
            </a:xfrm>
          </p:grpSpPr>
          <p:pic>
            <p:nvPicPr>
              <p:cNvPr id="409" name="Shape 409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911872" y="2095518"/>
                <a:ext cx="3631746" cy="30476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10" name="Shape 410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 flipH="1">
                <a:off x="4292825" y="2095518"/>
                <a:ext cx="3631746" cy="30476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411" name="Shape 41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94731" y="6008589"/>
              <a:ext cx="602289" cy="60228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12" name="Shape 412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3259933" y="624125"/>
              <a:ext cx="253736" cy="2537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13" name="Shape 413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2724663" y="6026098"/>
              <a:ext cx="763603" cy="44873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14" name="Shape 414"/>
            <p:cNvSpPr/>
            <p:nvPr/>
          </p:nvSpPr>
          <p:spPr>
            <a:xfrm>
              <a:off x="805487" y="6052582"/>
              <a:ext cx="1857019" cy="40272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Enter Your Message</a:t>
              </a:r>
            </a:p>
          </p:txBody>
        </p:sp>
        <p:sp>
          <p:nvSpPr>
            <p:cNvPr id="415" name="Shape 415"/>
            <p:cNvSpPr txBox="1"/>
            <p:nvPr/>
          </p:nvSpPr>
          <p:spPr>
            <a:xfrm>
              <a:off x="2796888" y="6069039"/>
              <a:ext cx="646331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보내기</a:t>
              </a:r>
            </a:p>
          </p:txBody>
        </p:sp>
        <p:sp>
          <p:nvSpPr>
            <p:cNvPr id="416" name="Shape 416"/>
            <p:cNvSpPr txBox="1"/>
            <p:nvPr/>
          </p:nvSpPr>
          <p:spPr>
            <a:xfrm>
              <a:off x="1317796" y="923174"/>
              <a:ext cx="1199367" cy="27327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2016-01-01 19:24 </a:t>
              </a:r>
            </a:p>
          </p:txBody>
        </p:sp>
        <p:grpSp>
          <p:nvGrpSpPr>
            <p:cNvPr id="417" name="Shape 417"/>
            <p:cNvGrpSpPr/>
            <p:nvPr/>
          </p:nvGrpSpPr>
          <p:grpSpPr>
            <a:xfrm>
              <a:off x="153701" y="1240373"/>
              <a:ext cx="3363994" cy="540000"/>
              <a:chOff x="4420505" y="3440673"/>
              <a:chExt cx="3363994" cy="540000"/>
            </a:xfrm>
          </p:grpSpPr>
          <p:sp>
            <p:nvSpPr>
              <p:cNvPr id="418" name="Shape 418"/>
              <p:cNvSpPr/>
              <p:nvPr/>
            </p:nvSpPr>
            <p:spPr>
              <a:xfrm>
                <a:off x="7244500" y="3440673"/>
                <a:ext cx="540000" cy="540000"/>
              </a:xfrm>
              <a:prstGeom prst="roundRect">
                <a:avLst>
                  <a:gd fmla="val 3940" name="adj"/>
                </a:avLst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Clr>
                    <a:schemeClr val="dk1"/>
                  </a:buClr>
                  <a:buFont typeface="Arial"/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9" name="Shape 419"/>
              <p:cNvSpPr/>
              <p:nvPr/>
            </p:nvSpPr>
            <p:spPr>
              <a:xfrm flipH="1">
                <a:off x="4420505" y="3440673"/>
                <a:ext cx="2770869" cy="540000"/>
              </a:xfrm>
              <a:prstGeom prst="wedgeRectCallout">
                <a:avLst>
                  <a:gd fmla="val -51811" name="adj1"/>
                  <a:gd fmla="val -23931" name="adj2"/>
                </a:avLst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833C0B"/>
                  </a:buClr>
                  <a:buSzPct val="25000"/>
                  <a:buFont typeface="Arial"/>
                  <a:buNone/>
                </a:pPr>
                <a:r>
                  <a:rPr b="1" lang="en-US" sz="900">
                    <a:solidFill>
                      <a:srgbClr val="833C0B"/>
                    </a:solidFill>
                    <a:latin typeface="Arial"/>
                    <a:ea typeface="Arial"/>
                    <a:cs typeface="Arial"/>
                    <a:sym typeface="Arial"/>
                  </a:rPr>
                  <a:t>(CLE) Chris</a:t>
                </a:r>
              </a:p>
              <a:p>
                <a:pPr indent="0" lvl="0" marL="0" marR="0" rtl="0" algn="l">
                  <a:spcBef>
                    <a:spcPts val="0"/>
                  </a:spcBef>
                  <a:buClr>
                    <a:srgbClr val="833C0B"/>
                  </a:buClr>
                  <a:buSzPct val="25000"/>
                  <a:buFont typeface="Arial"/>
                  <a:buNone/>
                </a:pPr>
                <a:r>
                  <a:rPr lang="en-US" sz="900">
                    <a:solidFill>
                      <a:srgbClr val="833C0B"/>
                    </a:solidFill>
                    <a:latin typeface="Arial"/>
                    <a:ea typeface="Arial"/>
                    <a:cs typeface="Arial"/>
                    <a:sym typeface="Arial"/>
                  </a:rPr>
                  <a:t>해당 연맹 게시판의 연맹원이 남기는 메시지입니다.</a:t>
                </a:r>
              </a:p>
            </p:txBody>
          </p:sp>
        </p:grpSp>
        <p:sp>
          <p:nvSpPr>
            <p:cNvPr id="420" name="Shape 420"/>
            <p:cNvSpPr txBox="1"/>
            <p:nvPr/>
          </p:nvSpPr>
          <p:spPr>
            <a:xfrm>
              <a:off x="1317795" y="1780000"/>
              <a:ext cx="1199367" cy="27327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2016-01-02 23:29 </a:t>
              </a:r>
            </a:p>
          </p:txBody>
        </p:sp>
        <p:grpSp>
          <p:nvGrpSpPr>
            <p:cNvPr id="421" name="Shape 421"/>
            <p:cNvGrpSpPr/>
            <p:nvPr/>
          </p:nvGrpSpPr>
          <p:grpSpPr>
            <a:xfrm>
              <a:off x="140678" y="2097621"/>
              <a:ext cx="3363994" cy="540000"/>
              <a:chOff x="4417398" y="1614194"/>
              <a:chExt cx="3363994" cy="540000"/>
            </a:xfrm>
          </p:grpSpPr>
          <p:sp>
            <p:nvSpPr>
              <p:cNvPr id="422" name="Shape 422"/>
              <p:cNvSpPr/>
              <p:nvPr/>
            </p:nvSpPr>
            <p:spPr>
              <a:xfrm>
                <a:off x="4417398" y="1614194"/>
                <a:ext cx="540000" cy="540000"/>
              </a:xfrm>
              <a:prstGeom prst="roundRect">
                <a:avLst>
                  <a:gd fmla="val 3940" name="adj"/>
                </a:avLst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Clr>
                    <a:schemeClr val="dk1"/>
                  </a:buClr>
                  <a:buFont typeface="Arial"/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3" name="Shape 423"/>
              <p:cNvSpPr/>
              <p:nvPr/>
            </p:nvSpPr>
            <p:spPr>
              <a:xfrm>
                <a:off x="5026092" y="1636354"/>
                <a:ext cx="2755299" cy="517838"/>
              </a:xfrm>
              <a:prstGeom prst="wedgeRectCallout">
                <a:avLst>
                  <a:gd fmla="val -51445" name="adj1"/>
                  <a:gd fmla="val -20272" name="adj2"/>
                </a:avLst>
              </a:prstGeom>
              <a:solidFill>
                <a:srgbClr val="FEE599"/>
              </a:solidFill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833C0B"/>
                  </a:buClr>
                  <a:buSzPct val="25000"/>
                  <a:buFont typeface="Arial"/>
                  <a:buNone/>
                </a:pPr>
                <a:r>
                  <a:rPr b="1" lang="en-US" sz="900">
                    <a:solidFill>
                      <a:srgbClr val="833C0B"/>
                    </a:solidFill>
                    <a:latin typeface="Arial"/>
                    <a:ea typeface="Arial"/>
                    <a:cs typeface="Arial"/>
                    <a:sym typeface="Arial"/>
                  </a:rPr>
                  <a:t>(QWE) Peter</a:t>
                </a:r>
              </a:p>
              <a:p>
                <a:pPr indent="0" lvl="0" marL="0" marR="0" rtl="0" algn="l">
                  <a:spcBef>
                    <a:spcPts val="0"/>
                  </a:spcBef>
                  <a:buClr>
                    <a:srgbClr val="833C0B"/>
                  </a:buClr>
                  <a:buSzPct val="25000"/>
                  <a:buFont typeface="Arial"/>
                  <a:buNone/>
                </a:pPr>
                <a:r>
                  <a:rPr lang="en-US" sz="900">
                    <a:solidFill>
                      <a:srgbClr val="833C0B"/>
                    </a:solidFill>
                    <a:latin typeface="Arial"/>
                    <a:ea typeface="Arial"/>
                    <a:cs typeface="Arial"/>
                    <a:sym typeface="Arial"/>
                  </a:rPr>
                  <a:t>연맹에 방문한 다른 유저의 방명록 기록입니다.</a:t>
                </a:r>
                <a:br>
                  <a:rPr lang="en-US" sz="900">
                    <a:solidFill>
                      <a:srgbClr val="833C0B"/>
                    </a:solidFill>
                    <a:latin typeface="Arial"/>
                    <a:ea typeface="Arial"/>
                    <a:cs typeface="Arial"/>
                    <a:sym typeface="Arial"/>
                  </a:rPr>
                </a:br>
                <a:r>
                  <a:rPr lang="en-US" sz="900">
                    <a:solidFill>
                      <a:srgbClr val="833C0B"/>
                    </a:solidFill>
                    <a:latin typeface="Arial"/>
                    <a:ea typeface="Arial"/>
                    <a:cs typeface="Arial"/>
                    <a:sym typeface="Arial"/>
                  </a:rPr>
                  <a:t>( 다른 연맹의 유저 및 연맹 미가입 유저가 해당됨,)</a:t>
                </a:r>
              </a:p>
            </p:txBody>
          </p:sp>
        </p:grpSp>
        <p:sp>
          <p:nvSpPr>
            <p:cNvPr id="424" name="Shape 424"/>
            <p:cNvSpPr txBox="1"/>
            <p:nvPr/>
          </p:nvSpPr>
          <p:spPr>
            <a:xfrm>
              <a:off x="1655226" y="2651836"/>
              <a:ext cx="524502" cy="27327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23:29 </a:t>
              </a:r>
            </a:p>
          </p:txBody>
        </p:sp>
        <p:grpSp>
          <p:nvGrpSpPr>
            <p:cNvPr id="425" name="Shape 425"/>
            <p:cNvGrpSpPr/>
            <p:nvPr/>
          </p:nvGrpSpPr>
          <p:grpSpPr>
            <a:xfrm>
              <a:off x="140678" y="2969458"/>
              <a:ext cx="3363994" cy="726127"/>
              <a:chOff x="4420505" y="1350606"/>
              <a:chExt cx="3363994" cy="726127"/>
            </a:xfrm>
          </p:grpSpPr>
          <p:grpSp>
            <p:nvGrpSpPr>
              <p:cNvPr id="426" name="Shape 426"/>
              <p:cNvGrpSpPr/>
              <p:nvPr/>
            </p:nvGrpSpPr>
            <p:grpSpPr>
              <a:xfrm>
                <a:off x="4420505" y="1350606"/>
                <a:ext cx="3363994" cy="726127"/>
                <a:chOff x="4417398" y="1614194"/>
                <a:chExt cx="3363994" cy="726127"/>
              </a:xfrm>
            </p:grpSpPr>
            <p:sp>
              <p:nvSpPr>
                <p:cNvPr id="427" name="Shape 427"/>
                <p:cNvSpPr/>
                <p:nvPr/>
              </p:nvSpPr>
              <p:spPr>
                <a:xfrm>
                  <a:off x="4417398" y="1614194"/>
                  <a:ext cx="540000" cy="540000"/>
                </a:xfrm>
                <a:prstGeom prst="roundRect">
                  <a:avLst>
                    <a:gd fmla="val 3940" name="adj"/>
                  </a:avLst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Clr>
                      <a:schemeClr val="dk1"/>
                    </a:buClr>
                    <a:buFont typeface="Arial"/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28" name="Shape 428"/>
                <p:cNvSpPr/>
                <p:nvPr/>
              </p:nvSpPr>
              <p:spPr>
                <a:xfrm>
                  <a:off x="5026092" y="1636353"/>
                  <a:ext cx="2755299" cy="703969"/>
                </a:xfrm>
                <a:prstGeom prst="wedgeRectCallout">
                  <a:avLst>
                    <a:gd fmla="val -51445" name="adj1"/>
                    <a:gd fmla="val -20272" name="adj2"/>
                  </a:avLst>
                </a:prstGeom>
                <a:solidFill>
                  <a:srgbClr val="FEE599"/>
                </a:solidFill>
                <a:ln cap="flat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833C0B"/>
                    </a:buClr>
                    <a:buSzPct val="25000"/>
                    <a:buFont typeface="Arial"/>
                    <a:buNone/>
                  </a:pPr>
                  <a:r>
                    <a:rPr b="1" lang="en-US" sz="900">
                      <a:solidFill>
                        <a:srgbClr val="833C0B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Edan</a:t>
                  </a:r>
                </a:p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833C0B"/>
                    </a:buClr>
                    <a:buSzPct val="25000"/>
                    <a:buFont typeface="Arial"/>
                    <a:buNone/>
                  </a:pPr>
                  <a:r>
                    <a:rPr lang="en-US" sz="900">
                      <a:solidFill>
                        <a:srgbClr val="833C0B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연맹 미가입 유저는 영주 캐릭터 이미지가 나오거나 프로필 이미지가 나옵니다.</a:t>
                  </a:r>
                </a:p>
                <a:p>
                  <a:pPr indent="0" lvl="0" marL="0" marR="0" rtl="0" algn="l">
                    <a:spcBef>
                      <a:spcPts val="0"/>
                    </a:spcBef>
                    <a:buClr>
                      <a:srgbClr val="833C0B"/>
                    </a:buClr>
                    <a:buSzPct val="25000"/>
                    <a:buFont typeface="Arial"/>
                    <a:buNone/>
                  </a:pPr>
                  <a:r>
                    <a:rPr lang="en-US" sz="900">
                      <a:solidFill>
                        <a:srgbClr val="833C0B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입력 글자 수가 많으면 말풍선이 늘어납니다.</a:t>
                  </a:r>
                </a:p>
              </p:txBody>
            </p:sp>
          </p:grpSp>
          <p:pic>
            <p:nvPicPr>
              <p:cNvPr id="429" name="Shape 429"/>
              <p:cNvPicPr preferRelativeResize="0"/>
              <p:nvPr/>
            </p:nvPicPr>
            <p:blipFill rotWithShape="1">
              <a:blip r:embed="rId8">
                <a:alphaModFix/>
              </a:blip>
              <a:srcRect b="65965" l="18722" r="42582" t="4133"/>
              <a:stretch/>
            </p:blipFill>
            <p:spPr>
              <a:xfrm>
                <a:off x="4449728" y="1372404"/>
                <a:ext cx="493199" cy="4931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430" name="Shape 430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2976633" y="1259932"/>
              <a:ext cx="555584" cy="4889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1" name="Shape 431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155070" y="2119781"/>
              <a:ext cx="524963" cy="51783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32" name="Shape 432"/>
            <p:cNvSpPr/>
            <p:nvPr/>
          </p:nvSpPr>
          <p:spPr>
            <a:xfrm flipH="1">
              <a:off x="622835" y="5671501"/>
              <a:ext cx="2289974" cy="251914"/>
            </a:xfrm>
            <a:prstGeom prst="rect">
              <a:avLst/>
            </a:prstGeom>
            <a:solidFill>
              <a:schemeClr val="dk1"/>
            </a:solidFill>
            <a:ln cap="flat" cmpd="sng" w="12700">
              <a:solidFill>
                <a:schemeClr val="lt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1" lang="en-US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적절하지 못한 단어가 포함되었습니다.</a:t>
              </a:r>
            </a:p>
          </p:txBody>
        </p:sp>
      </p:grpSp>
      <p:sp>
        <p:nvSpPr>
          <p:cNvPr id="433" name="Shape 433"/>
          <p:cNvSpPr txBox="1"/>
          <p:nvPr/>
        </p:nvSpPr>
        <p:spPr>
          <a:xfrm>
            <a:off x="4089400" y="4473350"/>
            <a:ext cx="460254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가입 초대 버튼을 누르면 연맹 초대 기능이 진행됩니다.</a:t>
            </a:r>
          </a:p>
        </p:txBody>
      </p:sp>
      <p:sp>
        <p:nvSpPr>
          <p:cNvPr id="434" name="Shape 434"/>
          <p:cNvSpPr/>
          <p:nvPr/>
        </p:nvSpPr>
        <p:spPr>
          <a:xfrm>
            <a:off x="118207" y="584966"/>
            <a:ext cx="3440356" cy="6123016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Shape 435"/>
          <p:cNvSpPr/>
          <p:nvPr/>
        </p:nvSpPr>
        <p:spPr>
          <a:xfrm>
            <a:off x="233554" y="4467225"/>
            <a:ext cx="3209666" cy="2238681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Shape 436"/>
          <p:cNvSpPr txBox="1"/>
          <p:nvPr/>
        </p:nvSpPr>
        <p:spPr>
          <a:xfrm>
            <a:off x="1574533" y="4447505"/>
            <a:ext cx="527709" cy="3336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Edan</a:t>
            </a:r>
          </a:p>
        </p:txBody>
      </p:sp>
      <p:cxnSp>
        <p:nvCxnSpPr>
          <p:cNvPr id="437" name="Shape 437"/>
          <p:cNvCxnSpPr/>
          <p:nvPr/>
        </p:nvCxnSpPr>
        <p:spPr>
          <a:xfrm>
            <a:off x="410677" y="4781121"/>
            <a:ext cx="2843747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438" name="Shape 438"/>
          <p:cNvSpPr/>
          <p:nvPr/>
        </p:nvSpPr>
        <p:spPr>
          <a:xfrm>
            <a:off x="752835" y="4850437"/>
            <a:ext cx="2103917" cy="277846"/>
          </a:xfrm>
          <a:prstGeom prst="rect">
            <a:avLst/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가입 초대</a:t>
            </a:r>
          </a:p>
        </p:txBody>
      </p:sp>
      <p:sp>
        <p:nvSpPr>
          <p:cNvPr id="439" name="Shape 439"/>
          <p:cNvSpPr/>
          <p:nvPr/>
        </p:nvSpPr>
        <p:spPr>
          <a:xfrm>
            <a:off x="752835" y="5197603"/>
            <a:ext cx="2103917" cy="277846"/>
          </a:xfrm>
          <a:prstGeom prst="rect">
            <a:avLst/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복사</a:t>
            </a:r>
          </a:p>
        </p:txBody>
      </p:sp>
      <p:sp>
        <p:nvSpPr>
          <p:cNvPr id="440" name="Shape 440"/>
          <p:cNvSpPr/>
          <p:nvPr/>
        </p:nvSpPr>
        <p:spPr>
          <a:xfrm>
            <a:off x="752835" y="5561971"/>
            <a:ext cx="2103917" cy="277846"/>
          </a:xfrm>
          <a:prstGeom prst="rect">
            <a:avLst/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메일 발송</a:t>
            </a:r>
          </a:p>
        </p:txBody>
      </p:sp>
      <p:sp>
        <p:nvSpPr>
          <p:cNvPr id="441" name="Shape 441"/>
          <p:cNvSpPr/>
          <p:nvPr/>
        </p:nvSpPr>
        <p:spPr>
          <a:xfrm>
            <a:off x="752835" y="5949375"/>
            <a:ext cx="2103917" cy="277846"/>
          </a:xfrm>
          <a:prstGeom prst="rect">
            <a:avLst/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영주 보기</a:t>
            </a:r>
          </a:p>
        </p:txBody>
      </p:sp>
      <p:sp>
        <p:nvSpPr>
          <p:cNvPr id="442" name="Shape 442"/>
          <p:cNvSpPr/>
          <p:nvPr/>
        </p:nvSpPr>
        <p:spPr>
          <a:xfrm>
            <a:off x="752835" y="6280641"/>
            <a:ext cx="2103917" cy="277846"/>
          </a:xfrm>
          <a:prstGeom prst="rect">
            <a:avLst/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차단</a:t>
            </a:r>
          </a:p>
        </p:txBody>
      </p:sp>
      <p:pic>
        <p:nvPicPr>
          <p:cNvPr id="443" name="Shape 443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 rot="-2700000">
            <a:off x="2570355" y="4621605"/>
            <a:ext cx="770805" cy="457664"/>
          </a:xfrm>
          <a:prstGeom prst="rect">
            <a:avLst/>
          </a:prstGeom>
          <a:noFill/>
          <a:ln>
            <a:noFill/>
          </a:ln>
        </p:spPr>
      </p:pic>
      <p:sp>
        <p:nvSpPr>
          <p:cNvPr id="444" name="Shape 444"/>
          <p:cNvSpPr txBox="1"/>
          <p:nvPr/>
        </p:nvSpPr>
        <p:spPr>
          <a:xfrm>
            <a:off x="8714829" y="0"/>
            <a:ext cx="347716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String_AllianceBulletinBoard 를 참조합니다.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Shape 449"/>
          <p:cNvSpPr txBox="1"/>
          <p:nvPr/>
        </p:nvSpPr>
        <p:spPr>
          <a:xfrm>
            <a:off x="118532" y="93133"/>
            <a:ext cx="270779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게시판 – 연맹 초대</a:t>
            </a:r>
          </a:p>
        </p:txBody>
      </p:sp>
      <p:cxnSp>
        <p:nvCxnSpPr>
          <p:cNvPr id="450" name="Shape 450"/>
          <p:cNvCxnSpPr/>
          <p:nvPr/>
        </p:nvCxnSpPr>
        <p:spPr>
          <a:xfrm>
            <a:off x="118532" y="462464"/>
            <a:ext cx="3970867" cy="0"/>
          </a:xfrm>
          <a:prstGeom prst="straightConnector1">
            <a:avLst/>
          </a:prstGeom>
          <a:noFill/>
          <a:ln cap="flat" cmpd="sng" w="12700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451" name="Shape 451"/>
          <p:cNvSpPr txBox="1"/>
          <p:nvPr/>
        </p:nvSpPr>
        <p:spPr>
          <a:xfrm>
            <a:off x="118531" y="554797"/>
            <a:ext cx="100860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메시지</a:t>
            </a:r>
          </a:p>
        </p:txBody>
      </p:sp>
      <p:grpSp>
        <p:nvGrpSpPr>
          <p:cNvPr id="452" name="Shape 452"/>
          <p:cNvGrpSpPr/>
          <p:nvPr/>
        </p:nvGrpSpPr>
        <p:grpSpPr>
          <a:xfrm>
            <a:off x="118532" y="574115"/>
            <a:ext cx="3440357" cy="6123017"/>
            <a:chOff x="118532" y="574115"/>
            <a:chExt cx="3440357" cy="6123017"/>
          </a:xfrm>
        </p:grpSpPr>
        <p:sp>
          <p:nvSpPr>
            <p:cNvPr id="453" name="Shape 453"/>
            <p:cNvSpPr/>
            <p:nvPr/>
          </p:nvSpPr>
          <p:spPr>
            <a:xfrm>
              <a:off x="118532" y="574116"/>
              <a:ext cx="3440356" cy="6123016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54" name="Shape 454"/>
            <p:cNvGrpSpPr/>
            <p:nvPr/>
          </p:nvGrpSpPr>
          <p:grpSpPr>
            <a:xfrm>
              <a:off x="118532" y="574115"/>
              <a:ext cx="3440357" cy="340283"/>
              <a:chOff x="4292824" y="3111539"/>
              <a:chExt cx="7314285" cy="634920"/>
            </a:xfrm>
          </p:grpSpPr>
          <p:pic>
            <p:nvPicPr>
              <p:cNvPr id="455" name="Shape 455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7949967" y="3111539"/>
                <a:ext cx="3657142" cy="63492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56" name="Shape 456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>
                <a:off x="4292824" y="3111539"/>
                <a:ext cx="3657142" cy="63492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57" name="Shape 457"/>
            <p:cNvGrpSpPr/>
            <p:nvPr/>
          </p:nvGrpSpPr>
          <p:grpSpPr>
            <a:xfrm>
              <a:off x="118533" y="6524624"/>
              <a:ext cx="3440356" cy="172508"/>
              <a:chOff x="4292825" y="2095518"/>
              <a:chExt cx="7250793" cy="304761"/>
            </a:xfrm>
          </p:grpSpPr>
          <p:pic>
            <p:nvPicPr>
              <p:cNvPr id="458" name="Shape 458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911872" y="2095518"/>
                <a:ext cx="3631746" cy="30476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59" name="Shape 459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 flipH="1">
                <a:off x="4292825" y="2095518"/>
                <a:ext cx="3631746" cy="30476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460" name="Shape 460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94731" y="6008589"/>
              <a:ext cx="602289" cy="60228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1" name="Shape 461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3259933" y="624125"/>
              <a:ext cx="253736" cy="2537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2" name="Shape 462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2724663" y="6026098"/>
              <a:ext cx="763603" cy="44873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63" name="Shape 463"/>
            <p:cNvSpPr/>
            <p:nvPr/>
          </p:nvSpPr>
          <p:spPr>
            <a:xfrm>
              <a:off x="805487" y="6052582"/>
              <a:ext cx="1857019" cy="40272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Enter Your Message</a:t>
              </a:r>
            </a:p>
          </p:txBody>
        </p:sp>
        <p:sp>
          <p:nvSpPr>
            <p:cNvPr id="464" name="Shape 464"/>
            <p:cNvSpPr txBox="1"/>
            <p:nvPr/>
          </p:nvSpPr>
          <p:spPr>
            <a:xfrm>
              <a:off x="2796888" y="6069039"/>
              <a:ext cx="646331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보내기</a:t>
              </a:r>
            </a:p>
          </p:txBody>
        </p:sp>
        <p:sp>
          <p:nvSpPr>
            <p:cNvPr id="465" name="Shape 465"/>
            <p:cNvSpPr txBox="1"/>
            <p:nvPr/>
          </p:nvSpPr>
          <p:spPr>
            <a:xfrm>
              <a:off x="1317796" y="923174"/>
              <a:ext cx="1199367" cy="27327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2016-01-01 19:24 </a:t>
              </a:r>
            </a:p>
          </p:txBody>
        </p:sp>
        <p:grpSp>
          <p:nvGrpSpPr>
            <p:cNvPr id="466" name="Shape 466"/>
            <p:cNvGrpSpPr/>
            <p:nvPr/>
          </p:nvGrpSpPr>
          <p:grpSpPr>
            <a:xfrm>
              <a:off x="153701" y="1240373"/>
              <a:ext cx="3363994" cy="540000"/>
              <a:chOff x="4420505" y="3440673"/>
              <a:chExt cx="3363994" cy="540000"/>
            </a:xfrm>
          </p:grpSpPr>
          <p:sp>
            <p:nvSpPr>
              <p:cNvPr id="467" name="Shape 467"/>
              <p:cNvSpPr/>
              <p:nvPr/>
            </p:nvSpPr>
            <p:spPr>
              <a:xfrm>
                <a:off x="7244500" y="3440673"/>
                <a:ext cx="540000" cy="540000"/>
              </a:xfrm>
              <a:prstGeom prst="roundRect">
                <a:avLst>
                  <a:gd fmla="val 3940" name="adj"/>
                </a:avLst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Clr>
                    <a:schemeClr val="dk1"/>
                  </a:buClr>
                  <a:buFont typeface="Arial"/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8" name="Shape 468"/>
              <p:cNvSpPr/>
              <p:nvPr/>
            </p:nvSpPr>
            <p:spPr>
              <a:xfrm flipH="1">
                <a:off x="4420505" y="3440673"/>
                <a:ext cx="2770869" cy="540000"/>
              </a:xfrm>
              <a:prstGeom prst="wedgeRectCallout">
                <a:avLst>
                  <a:gd fmla="val -51811" name="adj1"/>
                  <a:gd fmla="val -23931" name="adj2"/>
                </a:avLst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833C0B"/>
                  </a:buClr>
                  <a:buSzPct val="25000"/>
                  <a:buFont typeface="Arial"/>
                  <a:buNone/>
                </a:pPr>
                <a:r>
                  <a:rPr b="1" lang="en-US" sz="900">
                    <a:solidFill>
                      <a:srgbClr val="833C0B"/>
                    </a:solidFill>
                    <a:latin typeface="Arial"/>
                    <a:ea typeface="Arial"/>
                    <a:cs typeface="Arial"/>
                    <a:sym typeface="Arial"/>
                  </a:rPr>
                  <a:t>(CLE) Chris</a:t>
                </a:r>
              </a:p>
              <a:p>
                <a:pPr indent="0" lvl="0" marL="0" marR="0" rtl="0" algn="l">
                  <a:spcBef>
                    <a:spcPts val="0"/>
                  </a:spcBef>
                  <a:buClr>
                    <a:srgbClr val="833C0B"/>
                  </a:buClr>
                  <a:buSzPct val="25000"/>
                  <a:buFont typeface="Arial"/>
                  <a:buNone/>
                </a:pPr>
                <a:r>
                  <a:rPr lang="en-US" sz="900">
                    <a:solidFill>
                      <a:srgbClr val="833C0B"/>
                    </a:solidFill>
                    <a:latin typeface="Arial"/>
                    <a:ea typeface="Arial"/>
                    <a:cs typeface="Arial"/>
                    <a:sym typeface="Arial"/>
                  </a:rPr>
                  <a:t>해당 연맹 게시판의 연맹원이 남기는 메시지입니다.</a:t>
                </a:r>
              </a:p>
            </p:txBody>
          </p:sp>
        </p:grpSp>
        <p:sp>
          <p:nvSpPr>
            <p:cNvPr id="469" name="Shape 469"/>
            <p:cNvSpPr txBox="1"/>
            <p:nvPr/>
          </p:nvSpPr>
          <p:spPr>
            <a:xfrm>
              <a:off x="1317795" y="1780000"/>
              <a:ext cx="1199367" cy="27327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2016-01-02 23:29 </a:t>
              </a:r>
            </a:p>
          </p:txBody>
        </p:sp>
        <p:grpSp>
          <p:nvGrpSpPr>
            <p:cNvPr id="470" name="Shape 470"/>
            <p:cNvGrpSpPr/>
            <p:nvPr/>
          </p:nvGrpSpPr>
          <p:grpSpPr>
            <a:xfrm>
              <a:off x="140678" y="2097621"/>
              <a:ext cx="3363994" cy="540000"/>
              <a:chOff x="4417398" y="1614194"/>
              <a:chExt cx="3363994" cy="540000"/>
            </a:xfrm>
          </p:grpSpPr>
          <p:sp>
            <p:nvSpPr>
              <p:cNvPr id="471" name="Shape 471"/>
              <p:cNvSpPr/>
              <p:nvPr/>
            </p:nvSpPr>
            <p:spPr>
              <a:xfrm>
                <a:off x="4417398" y="1614194"/>
                <a:ext cx="540000" cy="540000"/>
              </a:xfrm>
              <a:prstGeom prst="roundRect">
                <a:avLst>
                  <a:gd fmla="val 3940" name="adj"/>
                </a:avLst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Clr>
                    <a:schemeClr val="dk1"/>
                  </a:buClr>
                  <a:buFont typeface="Arial"/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2" name="Shape 472"/>
              <p:cNvSpPr/>
              <p:nvPr/>
            </p:nvSpPr>
            <p:spPr>
              <a:xfrm>
                <a:off x="5026092" y="1636354"/>
                <a:ext cx="2755299" cy="517838"/>
              </a:xfrm>
              <a:prstGeom prst="wedgeRectCallout">
                <a:avLst>
                  <a:gd fmla="val -51445" name="adj1"/>
                  <a:gd fmla="val -20272" name="adj2"/>
                </a:avLst>
              </a:prstGeom>
              <a:solidFill>
                <a:srgbClr val="FEE599"/>
              </a:solidFill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833C0B"/>
                  </a:buClr>
                  <a:buSzPct val="25000"/>
                  <a:buFont typeface="Arial"/>
                  <a:buNone/>
                </a:pPr>
                <a:r>
                  <a:rPr b="1" lang="en-US" sz="900">
                    <a:solidFill>
                      <a:srgbClr val="833C0B"/>
                    </a:solidFill>
                    <a:latin typeface="Arial"/>
                    <a:ea typeface="Arial"/>
                    <a:cs typeface="Arial"/>
                    <a:sym typeface="Arial"/>
                  </a:rPr>
                  <a:t>(QWE) Peter</a:t>
                </a:r>
              </a:p>
              <a:p>
                <a:pPr indent="0" lvl="0" marL="0" marR="0" rtl="0" algn="l">
                  <a:spcBef>
                    <a:spcPts val="0"/>
                  </a:spcBef>
                  <a:buClr>
                    <a:srgbClr val="833C0B"/>
                  </a:buClr>
                  <a:buSzPct val="25000"/>
                  <a:buFont typeface="Arial"/>
                  <a:buNone/>
                </a:pPr>
                <a:r>
                  <a:rPr lang="en-US" sz="900">
                    <a:solidFill>
                      <a:srgbClr val="833C0B"/>
                    </a:solidFill>
                    <a:latin typeface="Arial"/>
                    <a:ea typeface="Arial"/>
                    <a:cs typeface="Arial"/>
                    <a:sym typeface="Arial"/>
                  </a:rPr>
                  <a:t>연맹에 방문한 다른 유저의 방명록 기록입니다.</a:t>
                </a:r>
                <a:br>
                  <a:rPr lang="en-US" sz="900">
                    <a:solidFill>
                      <a:srgbClr val="833C0B"/>
                    </a:solidFill>
                    <a:latin typeface="Arial"/>
                    <a:ea typeface="Arial"/>
                    <a:cs typeface="Arial"/>
                    <a:sym typeface="Arial"/>
                  </a:rPr>
                </a:br>
                <a:r>
                  <a:rPr lang="en-US" sz="900">
                    <a:solidFill>
                      <a:srgbClr val="833C0B"/>
                    </a:solidFill>
                    <a:latin typeface="Arial"/>
                    <a:ea typeface="Arial"/>
                    <a:cs typeface="Arial"/>
                    <a:sym typeface="Arial"/>
                  </a:rPr>
                  <a:t>( 다른 연맹의 유저 및 연맹 미가입 유저가 해당됨,)</a:t>
                </a:r>
              </a:p>
            </p:txBody>
          </p:sp>
        </p:grpSp>
        <p:sp>
          <p:nvSpPr>
            <p:cNvPr id="473" name="Shape 473"/>
            <p:cNvSpPr txBox="1"/>
            <p:nvPr/>
          </p:nvSpPr>
          <p:spPr>
            <a:xfrm>
              <a:off x="1655226" y="2651836"/>
              <a:ext cx="524502" cy="27327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23:29 </a:t>
              </a:r>
            </a:p>
          </p:txBody>
        </p:sp>
        <p:grpSp>
          <p:nvGrpSpPr>
            <p:cNvPr id="474" name="Shape 474"/>
            <p:cNvGrpSpPr/>
            <p:nvPr/>
          </p:nvGrpSpPr>
          <p:grpSpPr>
            <a:xfrm>
              <a:off x="140678" y="2969458"/>
              <a:ext cx="3363994" cy="726127"/>
              <a:chOff x="4420505" y="1350606"/>
              <a:chExt cx="3363994" cy="726127"/>
            </a:xfrm>
          </p:grpSpPr>
          <p:grpSp>
            <p:nvGrpSpPr>
              <p:cNvPr id="475" name="Shape 475"/>
              <p:cNvGrpSpPr/>
              <p:nvPr/>
            </p:nvGrpSpPr>
            <p:grpSpPr>
              <a:xfrm>
                <a:off x="4420505" y="1350606"/>
                <a:ext cx="3363994" cy="726127"/>
                <a:chOff x="4417398" y="1614194"/>
                <a:chExt cx="3363994" cy="726127"/>
              </a:xfrm>
            </p:grpSpPr>
            <p:sp>
              <p:nvSpPr>
                <p:cNvPr id="476" name="Shape 476"/>
                <p:cNvSpPr/>
                <p:nvPr/>
              </p:nvSpPr>
              <p:spPr>
                <a:xfrm>
                  <a:off x="4417398" y="1614194"/>
                  <a:ext cx="540000" cy="540000"/>
                </a:xfrm>
                <a:prstGeom prst="roundRect">
                  <a:avLst>
                    <a:gd fmla="val 3940" name="adj"/>
                  </a:avLst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Clr>
                      <a:schemeClr val="dk1"/>
                    </a:buClr>
                    <a:buFont typeface="Arial"/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77" name="Shape 477"/>
                <p:cNvSpPr/>
                <p:nvPr/>
              </p:nvSpPr>
              <p:spPr>
                <a:xfrm>
                  <a:off x="5026092" y="1636353"/>
                  <a:ext cx="2755299" cy="703969"/>
                </a:xfrm>
                <a:prstGeom prst="wedgeRectCallout">
                  <a:avLst>
                    <a:gd fmla="val -51445" name="adj1"/>
                    <a:gd fmla="val -20272" name="adj2"/>
                  </a:avLst>
                </a:prstGeom>
                <a:solidFill>
                  <a:srgbClr val="FEE599"/>
                </a:solidFill>
                <a:ln cap="flat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833C0B"/>
                    </a:buClr>
                    <a:buSzPct val="25000"/>
                    <a:buFont typeface="Arial"/>
                    <a:buNone/>
                  </a:pPr>
                  <a:r>
                    <a:rPr b="1" lang="en-US" sz="900">
                      <a:solidFill>
                        <a:srgbClr val="833C0B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Edan</a:t>
                  </a:r>
                </a:p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833C0B"/>
                    </a:buClr>
                    <a:buSzPct val="25000"/>
                    <a:buFont typeface="Arial"/>
                    <a:buNone/>
                  </a:pPr>
                  <a:r>
                    <a:rPr lang="en-US" sz="900">
                      <a:solidFill>
                        <a:srgbClr val="833C0B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연맹 미가입 유저는 영주 캐릭터 이미지가 나오거나 프로필 이미지가 나옵니다.</a:t>
                  </a:r>
                </a:p>
                <a:p>
                  <a:pPr indent="0" lvl="0" marL="0" marR="0" rtl="0" algn="l">
                    <a:spcBef>
                      <a:spcPts val="0"/>
                    </a:spcBef>
                    <a:buClr>
                      <a:srgbClr val="833C0B"/>
                    </a:buClr>
                    <a:buSzPct val="25000"/>
                    <a:buFont typeface="Arial"/>
                    <a:buNone/>
                  </a:pPr>
                  <a:r>
                    <a:rPr lang="en-US" sz="900">
                      <a:solidFill>
                        <a:srgbClr val="833C0B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입력 글자 수가 많으면 말풍선이 늘어납니다.</a:t>
                  </a:r>
                </a:p>
              </p:txBody>
            </p:sp>
          </p:grpSp>
          <p:pic>
            <p:nvPicPr>
              <p:cNvPr id="478" name="Shape 478"/>
              <p:cNvPicPr preferRelativeResize="0"/>
              <p:nvPr/>
            </p:nvPicPr>
            <p:blipFill rotWithShape="1">
              <a:blip r:embed="rId8">
                <a:alphaModFix/>
              </a:blip>
              <a:srcRect b="65965" l="18722" r="42582" t="4133"/>
              <a:stretch/>
            </p:blipFill>
            <p:spPr>
              <a:xfrm>
                <a:off x="4449728" y="1372404"/>
                <a:ext cx="493199" cy="4931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479" name="Shape 479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2976633" y="1259932"/>
              <a:ext cx="555584" cy="4889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80" name="Shape 480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155070" y="2119781"/>
              <a:ext cx="524963" cy="51783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81" name="Shape 481"/>
          <p:cNvSpPr txBox="1"/>
          <p:nvPr/>
        </p:nvSpPr>
        <p:spPr>
          <a:xfrm>
            <a:off x="4089400" y="953288"/>
            <a:ext cx="6492482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확인 버튼을 누르면, 해당 플레이어가 연맹에 미가입 유저인지를 판단합니다.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미가입 유저인 경우, 초대 메일이 발송되며 초대 완료 팝업을 호출합니다.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연맹에 가입되어 있는 유저인 경우, 초대 불가 알림 팝업을 호출합니다.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다른 서버의 연맹 미가입 유저의 경우 초대 불가능 유저 알림 팝업을 호출합니다.</a:t>
            </a:r>
          </a:p>
        </p:txBody>
      </p:sp>
      <p:sp>
        <p:nvSpPr>
          <p:cNvPr id="482" name="Shape 482"/>
          <p:cNvSpPr/>
          <p:nvPr/>
        </p:nvSpPr>
        <p:spPr>
          <a:xfrm>
            <a:off x="233554" y="2842242"/>
            <a:ext cx="3209666" cy="968868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3" name="Shape 483"/>
          <p:cNvSpPr txBox="1"/>
          <p:nvPr/>
        </p:nvSpPr>
        <p:spPr>
          <a:xfrm>
            <a:off x="1574533" y="4447505"/>
            <a:ext cx="527709" cy="3336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Edan</a:t>
            </a:r>
          </a:p>
        </p:txBody>
      </p:sp>
      <p:cxnSp>
        <p:nvCxnSpPr>
          <p:cNvPr id="484" name="Shape 484"/>
          <p:cNvCxnSpPr/>
          <p:nvPr/>
        </p:nvCxnSpPr>
        <p:spPr>
          <a:xfrm>
            <a:off x="410677" y="4781121"/>
            <a:ext cx="2843747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485" name="Shape 485"/>
          <p:cNvSpPr txBox="1"/>
          <p:nvPr/>
        </p:nvSpPr>
        <p:spPr>
          <a:xfrm>
            <a:off x="647150" y="2932997"/>
            <a:ext cx="2329484" cy="2934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Edan 님을 연맹에 초대하시겠습니까?</a:t>
            </a:r>
          </a:p>
        </p:txBody>
      </p:sp>
      <p:sp>
        <p:nvSpPr>
          <p:cNvPr id="486" name="Shape 486"/>
          <p:cNvSpPr/>
          <p:nvPr/>
        </p:nvSpPr>
        <p:spPr>
          <a:xfrm>
            <a:off x="1518229" y="3430717"/>
            <a:ext cx="661501" cy="277846"/>
          </a:xfrm>
          <a:prstGeom prst="rect">
            <a:avLst/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확인</a:t>
            </a:r>
          </a:p>
        </p:txBody>
      </p:sp>
      <p:pic>
        <p:nvPicPr>
          <p:cNvPr id="487" name="Shape 487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 rot="-2700000">
            <a:off x="2027621" y="3226855"/>
            <a:ext cx="770805" cy="457664"/>
          </a:xfrm>
          <a:prstGeom prst="rect">
            <a:avLst/>
          </a:prstGeom>
          <a:noFill/>
          <a:ln>
            <a:noFill/>
          </a:ln>
        </p:spPr>
      </p:pic>
      <p:sp>
        <p:nvSpPr>
          <p:cNvPr id="488" name="Shape 488"/>
          <p:cNvSpPr txBox="1"/>
          <p:nvPr/>
        </p:nvSpPr>
        <p:spPr>
          <a:xfrm>
            <a:off x="8714829" y="0"/>
            <a:ext cx="347716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String_AllianceBulletinBoard 를 참조합니다.</a:t>
            </a:r>
          </a:p>
        </p:txBody>
      </p:sp>
      <p:graphicFrame>
        <p:nvGraphicFramePr>
          <p:cNvPr id="489" name="Shape 489"/>
          <p:cNvGraphicFramePr/>
          <p:nvPr/>
        </p:nvGraphicFramePr>
        <p:xfrm>
          <a:off x="7609415" y="42029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{D9B4BFD1-0E53-44BF-82ED-13A49DA35235}</a:tableStyleId>
              </a:tblPr>
              <a:tblGrid>
                <a:gridCol w="571500"/>
                <a:gridCol w="3886200"/>
              </a:tblGrid>
              <a:tr h="209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{0}님을 연맹에 초대하시겠습니까?</a:t>
                      </a:r>
                    </a:p>
                  </a:txBody>
                  <a:tcPr marT="0" marB="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  <a:tr h="209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확인</a:t>
                      </a:r>
                    </a:p>
                  </a:txBody>
                  <a:tcPr marT="0" marB="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Shape 494"/>
          <p:cNvSpPr txBox="1"/>
          <p:nvPr/>
        </p:nvSpPr>
        <p:spPr>
          <a:xfrm>
            <a:off x="118532" y="93133"/>
            <a:ext cx="325121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게시판 – 초대 완료 팝업</a:t>
            </a:r>
          </a:p>
        </p:txBody>
      </p:sp>
      <p:cxnSp>
        <p:nvCxnSpPr>
          <p:cNvPr id="495" name="Shape 495"/>
          <p:cNvCxnSpPr/>
          <p:nvPr/>
        </p:nvCxnSpPr>
        <p:spPr>
          <a:xfrm>
            <a:off x="118532" y="462464"/>
            <a:ext cx="3970867" cy="0"/>
          </a:xfrm>
          <a:prstGeom prst="straightConnector1">
            <a:avLst/>
          </a:prstGeom>
          <a:noFill/>
          <a:ln cap="flat" cmpd="sng" w="12700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496" name="Shape 496"/>
          <p:cNvSpPr txBox="1"/>
          <p:nvPr/>
        </p:nvSpPr>
        <p:spPr>
          <a:xfrm>
            <a:off x="118531" y="554797"/>
            <a:ext cx="100860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메시지</a:t>
            </a:r>
          </a:p>
        </p:txBody>
      </p:sp>
      <p:grpSp>
        <p:nvGrpSpPr>
          <p:cNvPr id="497" name="Shape 497"/>
          <p:cNvGrpSpPr/>
          <p:nvPr/>
        </p:nvGrpSpPr>
        <p:grpSpPr>
          <a:xfrm>
            <a:off x="118532" y="574115"/>
            <a:ext cx="3440357" cy="6123017"/>
            <a:chOff x="118532" y="574115"/>
            <a:chExt cx="3440357" cy="6123017"/>
          </a:xfrm>
        </p:grpSpPr>
        <p:sp>
          <p:nvSpPr>
            <p:cNvPr id="498" name="Shape 498"/>
            <p:cNvSpPr/>
            <p:nvPr/>
          </p:nvSpPr>
          <p:spPr>
            <a:xfrm>
              <a:off x="118532" y="574116"/>
              <a:ext cx="3440356" cy="6123016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99" name="Shape 499"/>
            <p:cNvGrpSpPr/>
            <p:nvPr/>
          </p:nvGrpSpPr>
          <p:grpSpPr>
            <a:xfrm>
              <a:off x="118532" y="574115"/>
              <a:ext cx="3440357" cy="340283"/>
              <a:chOff x="4292824" y="3111539"/>
              <a:chExt cx="7314285" cy="634920"/>
            </a:xfrm>
          </p:grpSpPr>
          <p:pic>
            <p:nvPicPr>
              <p:cNvPr id="500" name="Shape 500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7949967" y="3111539"/>
                <a:ext cx="3657142" cy="63492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01" name="Shape 501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>
                <a:off x="4292824" y="3111539"/>
                <a:ext cx="3657142" cy="63492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502" name="Shape 502"/>
            <p:cNvGrpSpPr/>
            <p:nvPr/>
          </p:nvGrpSpPr>
          <p:grpSpPr>
            <a:xfrm>
              <a:off x="118533" y="6524624"/>
              <a:ext cx="3440356" cy="172508"/>
              <a:chOff x="4292825" y="2095518"/>
              <a:chExt cx="7250793" cy="304761"/>
            </a:xfrm>
          </p:grpSpPr>
          <p:pic>
            <p:nvPicPr>
              <p:cNvPr id="503" name="Shape 503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911872" y="2095518"/>
                <a:ext cx="3631746" cy="30476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04" name="Shape 504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 flipH="1">
                <a:off x="4292825" y="2095518"/>
                <a:ext cx="3631746" cy="30476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505" name="Shape 505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94731" y="6008589"/>
              <a:ext cx="602289" cy="60228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06" name="Shape 506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3259933" y="624125"/>
              <a:ext cx="253736" cy="2537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07" name="Shape 507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2724663" y="6026098"/>
              <a:ext cx="763603" cy="44873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08" name="Shape 508"/>
            <p:cNvSpPr/>
            <p:nvPr/>
          </p:nvSpPr>
          <p:spPr>
            <a:xfrm>
              <a:off x="805487" y="6052582"/>
              <a:ext cx="1857019" cy="40272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Enter Your Message</a:t>
              </a:r>
            </a:p>
          </p:txBody>
        </p:sp>
        <p:sp>
          <p:nvSpPr>
            <p:cNvPr id="509" name="Shape 509"/>
            <p:cNvSpPr txBox="1"/>
            <p:nvPr/>
          </p:nvSpPr>
          <p:spPr>
            <a:xfrm>
              <a:off x="2796888" y="6069039"/>
              <a:ext cx="646331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보내기</a:t>
              </a:r>
            </a:p>
          </p:txBody>
        </p:sp>
        <p:sp>
          <p:nvSpPr>
            <p:cNvPr id="510" name="Shape 510"/>
            <p:cNvSpPr txBox="1"/>
            <p:nvPr/>
          </p:nvSpPr>
          <p:spPr>
            <a:xfrm>
              <a:off x="1317796" y="923174"/>
              <a:ext cx="1199367" cy="27327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2016-01-01 19:24 </a:t>
              </a:r>
            </a:p>
          </p:txBody>
        </p:sp>
        <p:grpSp>
          <p:nvGrpSpPr>
            <p:cNvPr id="511" name="Shape 511"/>
            <p:cNvGrpSpPr/>
            <p:nvPr/>
          </p:nvGrpSpPr>
          <p:grpSpPr>
            <a:xfrm>
              <a:off x="153701" y="1240373"/>
              <a:ext cx="3363994" cy="540000"/>
              <a:chOff x="4420505" y="3440673"/>
              <a:chExt cx="3363994" cy="540000"/>
            </a:xfrm>
          </p:grpSpPr>
          <p:sp>
            <p:nvSpPr>
              <p:cNvPr id="512" name="Shape 512"/>
              <p:cNvSpPr/>
              <p:nvPr/>
            </p:nvSpPr>
            <p:spPr>
              <a:xfrm>
                <a:off x="7244500" y="3440673"/>
                <a:ext cx="540000" cy="540000"/>
              </a:xfrm>
              <a:prstGeom prst="roundRect">
                <a:avLst>
                  <a:gd fmla="val 3940" name="adj"/>
                </a:avLst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Clr>
                    <a:schemeClr val="dk1"/>
                  </a:buClr>
                  <a:buFont typeface="Arial"/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3" name="Shape 513"/>
              <p:cNvSpPr/>
              <p:nvPr/>
            </p:nvSpPr>
            <p:spPr>
              <a:xfrm flipH="1">
                <a:off x="4420505" y="3440673"/>
                <a:ext cx="2770869" cy="540000"/>
              </a:xfrm>
              <a:prstGeom prst="wedgeRectCallout">
                <a:avLst>
                  <a:gd fmla="val -51811" name="adj1"/>
                  <a:gd fmla="val -23931" name="adj2"/>
                </a:avLst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833C0B"/>
                  </a:buClr>
                  <a:buSzPct val="25000"/>
                  <a:buFont typeface="Arial"/>
                  <a:buNone/>
                </a:pPr>
                <a:r>
                  <a:rPr b="1" lang="en-US" sz="900">
                    <a:solidFill>
                      <a:srgbClr val="833C0B"/>
                    </a:solidFill>
                    <a:latin typeface="Arial"/>
                    <a:ea typeface="Arial"/>
                    <a:cs typeface="Arial"/>
                    <a:sym typeface="Arial"/>
                  </a:rPr>
                  <a:t>(CLE) Chris</a:t>
                </a:r>
              </a:p>
              <a:p>
                <a:pPr indent="0" lvl="0" marL="0" marR="0" rtl="0" algn="l">
                  <a:spcBef>
                    <a:spcPts val="0"/>
                  </a:spcBef>
                  <a:buClr>
                    <a:srgbClr val="833C0B"/>
                  </a:buClr>
                  <a:buSzPct val="25000"/>
                  <a:buFont typeface="Arial"/>
                  <a:buNone/>
                </a:pPr>
                <a:r>
                  <a:rPr lang="en-US" sz="900">
                    <a:solidFill>
                      <a:srgbClr val="833C0B"/>
                    </a:solidFill>
                    <a:latin typeface="Arial"/>
                    <a:ea typeface="Arial"/>
                    <a:cs typeface="Arial"/>
                    <a:sym typeface="Arial"/>
                  </a:rPr>
                  <a:t>해당 연맹 게시판의 연맹원이 남기는 메시지입니다.</a:t>
                </a:r>
              </a:p>
            </p:txBody>
          </p:sp>
        </p:grpSp>
        <p:sp>
          <p:nvSpPr>
            <p:cNvPr id="514" name="Shape 514"/>
            <p:cNvSpPr txBox="1"/>
            <p:nvPr/>
          </p:nvSpPr>
          <p:spPr>
            <a:xfrm>
              <a:off x="1317795" y="1780000"/>
              <a:ext cx="1199367" cy="27327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2016-01-02 23:29 </a:t>
              </a:r>
            </a:p>
          </p:txBody>
        </p:sp>
        <p:grpSp>
          <p:nvGrpSpPr>
            <p:cNvPr id="515" name="Shape 515"/>
            <p:cNvGrpSpPr/>
            <p:nvPr/>
          </p:nvGrpSpPr>
          <p:grpSpPr>
            <a:xfrm>
              <a:off x="140678" y="2097621"/>
              <a:ext cx="3363994" cy="540000"/>
              <a:chOff x="4417398" y="1614194"/>
              <a:chExt cx="3363994" cy="540000"/>
            </a:xfrm>
          </p:grpSpPr>
          <p:sp>
            <p:nvSpPr>
              <p:cNvPr id="516" name="Shape 516"/>
              <p:cNvSpPr/>
              <p:nvPr/>
            </p:nvSpPr>
            <p:spPr>
              <a:xfrm>
                <a:off x="4417398" y="1614194"/>
                <a:ext cx="540000" cy="540000"/>
              </a:xfrm>
              <a:prstGeom prst="roundRect">
                <a:avLst>
                  <a:gd fmla="val 3940" name="adj"/>
                </a:avLst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Clr>
                    <a:schemeClr val="dk1"/>
                  </a:buClr>
                  <a:buFont typeface="Arial"/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7" name="Shape 517"/>
              <p:cNvSpPr/>
              <p:nvPr/>
            </p:nvSpPr>
            <p:spPr>
              <a:xfrm>
                <a:off x="5026092" y="1636354"/>
                <a:ext cx="2755299" cy="517838"/>
              </a:xfrm>
              <a:prstGeom prst="wedgeRectCallout">
                <a:avLst>
                  <a:gd fmla="val -51445" name="adj1"/>
                  <a:gd fmla="val -20272" name="adj2"/>
                </a:avLst>
              </a:prstGeom>
              <a:solidFill>
                <a:srgbClr val="FEE599"/>
              </a:solidFill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833C0B"/>
                  </a:buClr>
                  <a:buSzPct val="25000"/>
                  <a:buFont typeface="Arial"/>
                  <a:buNone/>
                </a:pPr>
                <a:r>
                  <a:rPr b="1" lang="en-US" sz="900">
                    <a:solidFill>
                      <a:srgbClr val="833C0B"/>
                    </a:solidFill>
                    <a:latin typeface="Arial"/>
                    <a:ea typeface="Arial"/>
                    <a:cs typeface="Arial"/>
                    <a:sym typeface="Arial"/>
                  </a:rPr>
                  <a:t>(QWE) Peter</a:t>
                </a:r>
              </a:p>
              <a:p>
                <a:pPr indent="0" lvl="0" marL="0" marR="0" rtl="0" algn="l">
                  <a:spcBef>
                    <a:spcPts val="0"/>
                  </a:spcBef>
                  <a:buClr>
                    <a:srgbClr val="833C0B"/>
                  </a:buClr>
                  <a:buSzPct val="25000"/>
                  <a:buFont typeface="Arial"/>
                  <a:buNone/>
                </a:pPr>
                <a:r>
                  <a:rPr lang="en-US" sz="900">
                    <a:solidFill>
                      <a:srgbClr val="833C0B"/>
                    </a:solidFill>
                    <a:latin typeface="Arial"/>
                    <a:ea typeface="Arial"/>
                    <a:cs typeface="Arial"/>
                    <a:sym typeface="Arial"/>
                  </a:rPr>
                  <a:t>연맹에 방문한 다른 유저의 방명록 기록입니다.</a:t>
                </a:r>
                <a:br>
                  <a:rPr lang="en-US" sz="900">
                    <a:solidFill>
                      <a:srgbClr val="833C0B"/>
                    </a:solidFill>
                    <a:latin typeface="Arial"/>
                    <a:ea typeface="Arial"/>
                    <a:cs typeface="Arial"/>
                    <a:sym typeface="Arial"/>
                  </a:rPr>
                </a:br>
                <a:r>
                  <a:rPr lang="en-US" sz="900">
                    <a:solidFill>
                      <a:srgbClr val="833C0B"/>
                    </a:solidFill>
                    <a:latin typeface="Arial"/>
                    <a:ea typeface="Arial"/>
                    <a:cs typeface="Arial"/>
                    <a:sym typeface="Arial"/>
                  </a:rPr>
                  <a:t>( 다른 연맹의 유저 및 연맹 미가입 유저가 해당됨,)</a:t>
                </a:r>
              </a:p>
            </p:txBody>
          </p:sp>
        </p:grpSp>
        <p:sp>
          <p:nvSpPr>
            <p:cNvPr id="518" name="Shape 518"/>
            <p:cNvSpPr txBox="1"/>
            <p:nvPr/>
          </p:nvSpPr>
          <p:spPr>
            <a:xfrm>
              <a:off x="1655226" y="2651836"/>
              <a:ext cx="524502" cy="27327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23:29 </a:t>
              </a:r>
            </a:p>
          </p:txBody>
        </p:sp>
        <p:grpSp>
          <p:nvGrpSpPr>
            <p:cNvPr id="519" name="Shape 519"/>
            <p:cNvGrpSpPr/>
            <p:nvPr/>
          </p:nvGrpSpPr>
          <p:grpSpPr>
            <a:xfrm>
              <a:off x="140678" y="2969458"/>
              <a:ext cx="3363994" cy="726127"/>
              <a:chOff x="4420505" y="1350606"/>
              <a:chExt cx="3363994" cy="726127"/>
            </a:xfrm>
          </p:grpSpPr>
          <p:grpSp>
            <p:nvGrpSpPr>
              <p:cNvPr id="520" name="Shape 520"/>
              <p:cNvGrpSpPr/>
              <p:nvPr/>
            </p:nvGrpSpPr>
            <p:grpSpPr>
              <a:xfrm>
                <a:off x="4420505" y="1350606"/>
                <a:ext cx="3363994" cy="726127"/>
                <a:chOff x="4417398" y="1614194"/>
                <a:chExt cx="3363994" cy="726127"/>
              </a:xfrm>
            </p:grpSpPr>
            <p:sp>
              <p:nvSpPr>
                <p:cNvPr id="521" name="Shape 521"/>
                <p:cNvSpPr/>
                <p:nvPr/>
              </p:nvSpPr>
              <p:spPr>
                <a:xfrm>
                  <a:off x="4417398" y="1614194"/>
                  <a:ext cx="540000" cy="540000"/>
                </a:xfrm>
                <a:prstGeom prst="roundRect">
                  <a:avLst>
                    <a:gd fmla="val 3940" name="adj"/>
                  </a:avLst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Clr>
                      <a:schemeClr val="dk1"/>
                    </a:buClr>
                    <a:buFont typeface="Arial"/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22" name="Shape 522"/>
                <p:cNvSpPr/>
                <p:nvPr/>
              </p:nvSpPr>
              <p:spPr>
                <a:xfrm>
                  <a:off x="5026092" y="1636353"/>
                  <a:ext cx="2755299" cy="703969"/>
                </a:xfrm>
                <a:prstGeom prst="wedgeRectCallout">
                  <a:avLst>
                    <a:gd fmla="val -51445" name="adj1"/>
                    <a:gd fmla="val -20272" name="adj2"/>
                  </a:avLst>
                </a:prstGeom>
                <a:solidFill>
                  <a:srgbClr val="FEE599"/>
                </a:solidFill>
                <a:ln cap="flat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833C0B"/>
                    </a:buClr>
                    <a:buSzPct val="25000"/>
                    <a:buFont typeface="Arial"/>
                    <a:buNone/>
                  </a:pPr>
                  <a:r>
                    <a:rPr b="1" lang="en-US" sz="900">
                      <a:solidFill>
                        <a:srgbClr val="833C0B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Edan</a:t>
                  </a:r>
                </a:p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833C0B"/>
                    </a:buClr>
                    <a:buSzPct val="25000"/>
                    <a:buFont typeface="Arial"/>
                    <a:buNone/>
                  </a:pPr>
                  <a:r>
                    <a:rPr lang="en-US" sz="900">
                      <a:solidFill>
                        <a:srgbClr val="833C0B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연맹 미가입 유저는 영주 캐릭터 이미지가 나오거나 프로필 이미지가 나옵니다.</a:t>
                  </a:r>
                </a:p>
                <a:p>
                  <a:pPr indent="0" lvl="0" marL="0" marR="0" rtl="0" algn="l">
                    <a:spcBef>
                      <a:spcPts val="0"/>
                    </a:spcBef>
                    <a:buClr>
                      <a:srgbClr val="833C0B"/>
                    </a:buClr>
                    <a:buSzPct val="25000"/>
                    <a:buFont typeface="Arial"/>
                    <a:buNone/>
                  </a:pPr>
                  <a:r>
                    <a:rPr lang="en-US" sz="900">
                      <a:solidFill>
                        <a:srgbClr val="833C0B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입력 글자 수가 많으면 말풍선이 늘어납니다.</a:t>
                  </a:r>
                </a:p>
              </p:txBody>
            </p:sp>
          </p:grpSp>
          <p:pic>
            <p:nvPicPr>
              <p:cNvPr id="523" name="Shape 523"/>
              <p:cNvPicPr preferRelativeResize="0"/>
              <p:nvPr/>
            </p:nvPicPr>
            <p:blipFill rotWithShape="1">
              <a:blip r:embed="rId8">
                <a:alphaModFix/>
              </a:blip>
              <a:srcRect b="65965" l="18722" r="42582" t="4133"/>
              <a:stretch/>
            </p:blipFill>
            <p:spPr>
              <a:xfrm>
                <a:off x="4449728" y="1372404"/>
                <a:ext cx="493199" cy="4931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524" name="Shape 524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2976633" y="1259932"/>
              <a:ext cx="555584" cy="4889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25" name="Shape 525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155070" y="2119781"/>
              <a:ext cx="524963" cy="51783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26" name="Shape 526"/>
          <p:cNvSpPr txBox="1"/>
          <p:nvPr/>
        </p:nvSpPr>
        <p:spPr>
          <a:xfrm>
            <a:off x="4089400" y="890600"/>
            <a:ext cx="196720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초대 완료 팝업입니다</a:t>
            </a:r>
          </a:p>
        </p:txBody>
      </p:sp>
      <p:sp>
        <p:nvSpPr>
          <p:cNvPr id="527" name="Shape 527"/>
          <p:cNvSpPr/>
          <p:nvPr/>
        </p:nvSpPr>
        <p:spPr>
          <a:xfrm>
            <a:off x="144555" y="2842242"/>
            <a:ext cx="3387663" cy="69390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8" name="Shape 528"/>
          <p:cNvSpPr txBox="1"/>
          <p:nvPr/>
        </p:nvSpPr>
        <p:spPr>
          <a:xfrm>
            <a:off x="1574533" y="4447505"/>
            <a:ext cx="527709" cy="3336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Edan</a:t>
            </a:r>
          </a:p>
        </p:txBody>
      </p:sp>
      <p:cxnSp>
        <p:nvCxnSpPr>
          <p:cNvPr id="529" name="Shape 529"/>
          <p:cNvCxnSpPr/>
          <p:nvPr/>
        </p:nvCxnSpPr>
        <p:spPr>
          <a:xfrm>
            <a:off x="410677" y="4781121"/>
            <a:ext cx="2843747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530" name="Shape 530"/>
          <p:cNvSpPr txBox="1"/>
          <p:nvPr/>
        </p:nvSpPr>
        <p:spPr>
          <a:xfrm>
            <a:off x="886801" y="2994436"/>
            <a:ext cx="1850185" cy="323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초대에 성공하셨습니다!</a:t>
            </a:r>
          </a:p>
        </p:txBody>
      </p:sp>
      <p:cxnSp>
        <p:nvCxnSpPr>
          <p:cNvPr id="531" name="Shape 531"/>
          <p:cNvCxnSpPr/>
          <p:nvPr/>
        </p:nvCxnSpPr>
        <p:spPr>
          <a:xfrm>
            <a:off x="143930" y="2842242"/>
            <a:ext cx="3414959" cy="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532" name="Shape 532"/>
          <p:cNvCxnSpPr/>
          <p:nvPr/>
        </p:nvCxnSpPr>
        <p:spPr>
          <a:xfrm>
            <a:off x="135461" y="3502642"/>
            <a:ext cx="3414959" cy="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533" name="Shape 533"/>
          <p:cNvSpPr txBox="1"/>
          <p:nvPr/>
        </p:nvSpPr>
        <p:spPr>
          <a:xfrm>
            <a:off x="8714829" y="0"/>
            <a:ext cx="347716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String_AllianceBulletinBoard 를 참조합니다.</a:t>
            </a:r>
          </a:p>
        </p:txBody>
      </p:sp>
      <p:graphicFrame>
        <p:nvGraphicFramePr>
          <p:cNvPr id="534" name="Shape 534"/>
          <p:cNvGraphicFramePr/>
          <p:nvPr/>
        </p:nvGraphicFramePr>
        <p:xfrm>
          <a:off x="7584017" y="34980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{D9B4BFD1-0E53-44BF-82ED-13A49DA35235}</a:tableStyleId>
              </a:tblPr>
              <a:tblGrid>
                <a:gridCol w="571500"/>
                <a:gridCol w="3886200"/>
              </a:tblGrid>
              <a:tr h="209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연맹 초대에 성공하셨습니다!</a:t>
                      </a:r>
                    </a:p>
                  </a:txBody>
                  <a:tcPr marT="0" marB="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Shape 539"/>
          <p:cNvSpPr txBox="1"/>
          <p:nvPr/>
        </p:nvSpPr>
        <p:spPr>
          <a:xfrm>
            <a:off x="118532" y="93133"/>
            <a:ext cx="379462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게시판 – 초대 불가 알림 팝업</a:t>
            </a:r>
          </a:p>
        </p:txBody>
      </p:sp>
      <p:cxnSp>
        <p:nvCxnSpPr>
          <p:cNvPr id="540" name="Shape 540"/>
          <p:cNvCxnSpPr/>
          <p:nvPr/>
        </p:nvCxnSpPr>
        <p:spPr>
          <a:xfrm>
            <a:off x="118532" y="462464"/>
            <a:ext cx="3970867" cy="0"/>
          </a:xfrm>
          <a:prstGeom prst="straightConnector1">
            <a:avLst/>
          </a:prstGeom>
          <a:noFill/>
          <a:ln cap="flat" cmpd="sng" w="12700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541" name="Shape 541"/>
          <p:cNvSpPr txBox="1"/>
          <p:nvPr/>
        </p:nvSpPr>
        <p:spPr>
          <a:xfrm>
            <a:off x="118531" y="554797"/>
            <a:ext cx="100860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메시지</a:t>
            </a:r>
          </a:p>
        </p:txBody>
      </p:sp>
      <p:grpSp>
        <p:nvGrpSpPr>
          <p:cNvPr id="542" name="Shape 542"/>
          <p:cNvGrpSpPr/>
          <p:nvPr/>
        </p:nvGrpSpPr>
        <p:grpSpPr>
          <a:xfrm>
            <a:off x="118532" y="574115"/>
            <a:ext cx="3440357" cy="6123017"/>
            <a:chOff x="118532" y="574115"/>
            <a:chExt cx="3440357" cy="6123017"/>
          </a:xfrm>
        </p:grpSpPr>
        <p:sp>
          <p:nvSpPr>
            <p:cNvPr id="543" name="Shape 543"/>
            <p:cNvSpPr/>
            <p:nvPr/>
          </p:nvSpPr>
          <p:spPr>
            <a:xfrm>
              <a:off x="118532" y="574116"/>
              <a:ext cx="3440356" cy="6123016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44" name="Shape 544"/>
            <p:cNvGrpSpPr/>
            <p:nvPr/>
          </p:nvGrpSpPr>
          <p:grpSpPr>
            <a:xfrm>
              <a:off x="118532" y="574115"/>
              <a:ext cx="3440357" cy="340283"/>
              <a:chOff x="4292824" y="3111539"/>
              <a:chExt cx="7314285" cy="634920"/>
            </a:xfrm>
          </p:grpSpPr>
          <p:pic>
            <p:nvPicPr>
              <p:cNvPr id="545" name="Shape 545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7949967" y="3111539"/>
                <a:ext cx="3657142" cy="63492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46" name="Shape 546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>
                <a:off x="4292824" y="3111539"/>
                <a:ext cx="3657142" cy="63492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547" name="Shape 547"/>
            <p:cNvGrpSpPr/>
            <p:nvPr/>
          </p:nvGrpSpPr>
          <p:grpSpPr>
            <a:xfrm>
              <a:off x="118533" y="6524624"/>
              <a:ext cx="3440356" cy="172508"/>
              <a:chOff x="4292825" y="2095518"/>
              <a:chExt cx="7250793" cy="304761"/>
            </a:xfrm>
          </p:grpSpPr>
          <p:pic>
            <p:nvPicPr>
              <p:cNvPr id="548" name="Shape 548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911872" y="2095518"/>
                <a:ext cx="3631746" cy="30476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49" name="Shape 549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 flipH="1">
                <a:off x="4292825" y="2095518"/>
                <a:ext cx="3631746" cy="30476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550" name="Shape 550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94731" y="6008589"/>
              <a:ext cx="602289" cy="60228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51" name="Shape 551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3259933" y="624125"/>
              <a:ext cx="253736" cy="2537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52" name="Shape 552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2724663" y="6026098"/>
              <a:ext cx="763603" cy="44873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53" name="Shape 553"/>
            <p:cNvSpPr/>
            <p:nvPr/>
          </p:nvSpPr>
          <p:spPr>
            <a:xfrm>
              <a:off x="805487" y="6052582"/>
              <a:ext cx="1857019" cy="40272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Enter Your Message</a:t>
              </a:r>
            </a:p>
          </p:txBody>
        </p:sp>
        <p:sp>
          <p:nvSpPr>
            <p:cNvPr id="554" name="Shape 554"/>
            <p:cNvSpPr txBox="1"/>
            <p:nvPr/>
          </p:nvSpPr>
          <p:spPr>
            <a:xfrm>
              <a:off x="2796888" y="6069039"/>
              <a:ext cx="646331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보내기</a:t>
              </a:r>
            </a:p>
          </p:txBody>
        </p:sp>
        <p:sp>
          <p:nvSpPr>
            <p:cNvPr id="555" name="Shape 555"/>
            <p:cNvSpPr txBox="1"/>
            <p:nvPr/>
          </p:nvSpPr>
          <p:spPr>
            <a:xfrm>
              <a:off x="1317796" y="923174"/>
              <a:ext cx="1199367" cy="27327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2016-01-01 19:24 </a:t>
              </a:r>
            </a:p>
          </p:txBody>
        </p:sp>
        <p:grpSp>
          <p:nvGrpSpPr>
            <p:cNvPr id="556" name="Shape 556"/>
            <p:cNvGrpSpPr/>
            <p:nvPr/>
          </p:nvGrpSpPr>
          <p:grpSpPr>
            <a:xfrm>
              <a:off x="153701" y="1240373"/>
              <a:ext cx="3363994" cy="540000"/>
              <a:chOff x="4420505" y="3440673"/>
              <a:chExt cx="3363994" cy="540000"/>
            </a:xfrm>
          </p:grpSpPr>
          <p:sp>
            <p:nvSpPr>
              <p:cNvPr id="557" name="Shape 557"/>
              <p:cNvSpPr/>
              <p:nvPr/>
            </p:nvSpPr>
            <p:spPr>
              <a:xfrm>
                <a:off x="7244500" y="3440673"/>
                <a:ext cx="540000" cy="540000"/>
              </a:xfrm>
              <a:prstGeom prst="roundRect">
                <a:avLst>
                  <a:gd fmla="val 3940" name="adj"/>
                </a:avLst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Clr>
                    <a:schemeClr val="dk1"/>
                  </a:buClr>
                  <a:buFont typeface="Arial"/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8" name="Shape 558"/>
              <p:cNvSpPr/>
              <p:nvPr/>
            </p:nvSpPr>
            <p:spPr>
              <a:xfrm flipH="1">
                <a:off x="4420505" y="3440673"/>
                <a:ext cx="2770869" cy="540000"/>
              </a:xfrm>
              <a:prstGeom prst="wedgeRectCallout">
                <a:avLst>
                  <a:gd fmla="val -51811" name="adj1"/>
                  <a:gd fmla="val -23931" name="adj2"/>
                </a:avLst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833C0B"/>
                  </a:buClr>
                  <a:buSzPct val="25000"/>
                  <a:buFont typeface="Arial"/>
                  <a:buNone/>
                </a:pPr>
                <a:r>
                  <a:rPr b="1" lang="en-US" sz="900">
                    <a:solidFill>
                      <a:srgbClr val="833C0B"/>
                    </a:solidFill>
                    <a:latin typeface="Arial"/>
                    <a:ea typeface="Arial"/>
                    <a:cs typeface="Arial"/>
                    <a:sym typeface="Arial"/>
                  </a:rPr>
                  <a:t>(CLE) Chris</a:t>
                </a:r>
              </a:p>
              <a:p>
                <a:pPr indent="0" lvl="0" marL="0" marR="0" rtl="0" algn="l">
                  <a:spcBef>
                    <a:spcPts val="0"/>
                  </a:spcBef>
                  <a:buClr>
                    <a:srgbClr val="833C0B"/>
                  </a:buClr>
                  <a:buSzPct val="25000"/>
                  <a:buFont typeface="Arial"/>
                  <a:buNone/>
                </a:pPr>
                <a:r>
                  <a:rPr lang="en-US" sz="900">
                    <a:solidFill>
                      <a:srgbClr val="833C0B"/>
                    </a:solidFill>
                    <a:latin typeface="Arial"/>
                    <a:ea typeface="Arial"/>
                    <a:cs typeface="Arial"/>
                    <a:sym typeface="Arial"/>
                  </a:rPr>
                  <a:t>해당 연맹 게시판의 연맹원이 남기는 메시지입니다.</a:t>
                </a:r>
              </a:p>
            </p:txBody>
          </p:sp>
        </p:grpSp>
        <p:sp>
          <p:nvSpPr>
            <p:cNvPr id="559" name="Shape 559"/>
            <p:cNvSpPr txBox="1"/>
            <p:nvPr/>
          </p:nvSpPr>
          <p:spPr>
            <a:xfrm>
              <a:off x="1317795" y="1780000"/>
              <a:ext cx="1199367" cy="27327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2016-01-02 23:29 </a:t>
              </a:r>
            </a:p>
          </p:txBody>
        </p:sp>
        <p:grpSp>
          <p:nvGrpSpPr>
            <p:cNvPr id="560" name="Shape 560"/>
            <p:cNvGrpSpPr/>
            <p:nvPr/>
          </p:nvGrpSpPr>
          <p:grpSpPr>
            <a:xfrm>
              <a:off x="140678" y="2097621"/>
              <a:ext cx="3363994" cy="540000"/>
              <a:chOff x="4417398" y="1614194"/>
              <a:chExt cx="3363994" cy="540000"/>
            </a:xfrm>
          </p:grpSpPr>
          <p:sp>
            <p:nvSpPr>
              <p:cNvPr id="561" name="Shape 561"/>
              <p:cNvSpPr/>
              <p:nvPr/>
            </p:nvSpPr>
            <p:spPr>
              <a:xfrm>
                <a:off x="4417398" y="1614194"/>
                <a:ext cx="540000" cy="540000"/>
              </a:xfrm>
              <a:prstGeom prst="roundRect">
                <a:avLst>
                  <a:gd fmla="val 3940" name="adj"/>
                </a:avLst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Clr>
                    <a:schemeClr val="dk1"/>
                  </a:buClr>
                  <a:buFont typeface="Arial"/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2" name="Shape 562"/>
              <p:cNvSpPr/>
              <p:nvPr/>
            </p:nvSpPr>
            <p:spPr>
              <a:xfrm>
                <a:off x="5026092" y="1636354"/>
                <a:ext cx="2755299" cy="517838"/>
              </a:xfrm>
              <a:prstGeom prst="wedgeRectCallout">
                <a:avLst>
                  <a:gd fmla="val -51445" name="adj1"/>
                  <a:gd fmla="val -20272" name="adj2"/>
                </a:avLst>
              </a:prstGeom>
              <a:solidFill>
                <a:srgbClr val="FEE599"/>
              </a:solidFill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833C0B"/>
                  </a:buClr>
                  <a:buSzPct val="25000"/>
                  <a:buFont typeface="Arial"/>
                  <a:buNone/>
                </a:pPr>
                <a:r>
                  <a:rPr b="1" lang="en-US" sz="900">
                    <a:solidFill>
                      <a:srgbClr val="833C0B"/>
                    </a:solidFill>
                    <a:latin typeface="Arial"/>
                    <a:ea typeface="Arial"/>
                    <a:cs typeface="Arial"/>
                    <a:sym typeface="Arial"/>
                  </a:rPr>
                  <a:t>(QWE) Peter</a:t>
                </a:r>
              </a:p>
              <a:p>
                <a:pPr indent="0" lvl="0" marL="0" marR="0" rtl="0" algn="l">
                  <a:spcBef>
                    <a:spcPts val="0"/>
                  </a:spcBef>
                  <a:buClr>
                    <a:srgbClr val="833C0B"/>
                  </a:buClr>
                  <a:buSzPct val="25000"/>
                  <a:buFont typeface="Arial"/>
                  <a:buNone/>
                </a:pPr>
                <a:r>
                  <a:rPr lang="en-US" sz="900">
                    <a:solidFill>
                      <a:srgbClr val="833C0B"/>
                    </a:solidFill>
                    <a:latin typeface="Arial"/>
                    <a:ea typeface="Arial"/>
                    <a:cs typeface="Arial"/>
                    <a:sym typeface="Arial"/>
                  </a:rPr>
                  <a:t>연맹에 방문한 다른 유저의 방명록 기록입니다.</a:t>
                </a:r>
                <a:br>
                  <a:rPr lang="en-US" sz="900">
                    <a:solidFill>
                      <a:srgbClr val="833C0B"/>
                    </a:solidFill>
                    <a:latin typeface="Arial"/>
                    <a:ea typeface="Arial"/>
                    <a:cs typeface="Arial"/>
                    <a:sym typeface="Arial"/>
                  </a:rPr>
                </a:br>
                <a:r>
                  <a:rPr lang="en-US" sz="900">
                    <a:solidFill>
                      <a:srgbClr val="833C0B"/>
                    </a:solidFill>
                    <a:latin typeface="Arial"/>
                    <a:ea typeface="Arial"/>
                    <a:cs typeface="Arial"/>
                    <a:sym typeface="Arial"/>
                  </a:rPr>
                  <a:t>( 다른 연맹의 유저 및 연맹 미가입 유저가 해당됨,)</a:t>
                </a:r>
              </a:p>
            </p:txBody>
          </p:sp>
        </p:grpSp>
        <p:sp>
          <p:nvSpPr>
            <p:cNvPr id="563" name="Shape 563"/>
            <p:cNvSpPr txBox="1"/>
            <p:nvPr/>
          </p:nvSpPr>
          <p:spPr>
            <a:xfrm>
              <a:off x="1655226" y="2651836"/>
              <a:ext cx="524502" cy="27327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23:29 </a:t>
              </a:r>
            </a:p>
          </p:txBody>
        </p:sp>
        <p:grpSp>
          <p:nvGrpSpPr>
            <p:cNvPr id="564" name="Shape 564"/>
            <p:cNvGrpSpPr/>
            <p:nvPr/>
          </p:nvGrpSpPr>
          <p:grpSpPr>
            <a:xfrm>
              <a:off x="140678" y="2969458"/>
              <a:ext cx="3363994" cy="726127"/>
              <a:chOff x="4420505" y="1350606"/>
              <a:chExt cx="3363994" cy="726127"/>
            </a:xfrm>
          </p:grpSpPr>
          <p:grpSp>
            <p:nvGrpSpPr>
              <p:cNvPr id="565" name="Shape 565"/>
              <p:cNvGrpSpPr/>
              <p:nvPr/>
            </p:nvGrpSpPr>
            <p:grpSpPr>
              <a:xfrm>
                <a:off x="4420505" y="1350606"/>
                <a:ext cx="3363994" cy="726127"/>
                <a:chOff x="4417398" y="1614194"/>
                <a:chExt cx="3363994" cy="726127"/>
              </a:xfrm>
            </p:grpSpPr>
            <p:sp>
              <p:nvSpPr>
                <p:cNvPr id="566" name="Shape 566"/>
                <p:cNvSpPr/>
                <p:nvPr/>
              </p:nvSpPr>
              <p:spPr>
                <a:xfrm>
                  <a:off x="4417398" y="1614194"/>
                  <a:ext cx="540000" cy="540000"/>
                </a:xfrm>
                <a:prstGeom prst="roundRect">
                  <a:avLst>
                    <a:gd fmla="val 3940" name="adj"/>
                  </a:avLst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Clr>
                      <a:schemeClr val="dk1"/>
                    </a:buClr>
                    <a:buFont typeface="Arial"/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67" name="Shape 567"/>
                <p:cNvSpPr/>
                <p:nvPr/>
              </p:nvSpPr>
              <p:spPr>
                <a:xfrm>
                  <a:off x="5026092" y="1636353"/>
                  <a:ext cx="2755299" cy="703969"/>
                </a:xfrm>
                <a:prstGeom prst="wedgeRectCallout">
                  <a:avLst>
                    <a:gd fmla="val -51445" name="adj1"/>
                    <a:gd fmla="val -20272" name="adj2"/>
                  </a:avLst>
                </a:prstGeom>
                <a:solidFill>
                  <a:srgbClr val="FEE599"/>
                </a:solidFill>
                <a:ln cap="flat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833C0B"/>
                    </a:buClr>
                    <a:buSzPct val="25000"/>
                    <a:buFont typeface="Arial"/>
                    <a:buNone/>
                  </a:pPr>
                  <a:r>
                    <a:rPr b="1" lang="en-US" sz="900">
                      <a:solidFill>
                        <a:srgbClr val="833C0B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Edan</a:t>
                  </a:r>
                </a:p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833C0B"/>
                    </a:buClr>
                    <a:buSzPct val="25000"/>
                    <a:buFont typeface="Arial"/>
                    <a:buNone/>
                  </a:pPr>
                  <a:r>
                    <a:rPr lang="en-US" sz="900">
                      <a:solidFill>
                        <a:srgbClr val="833C0B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연맹 미가입 유저는 영주 캐릭터 이미지가 나오거나 프로필 이미지가 나옵니다.</a:t>
                  </a:r>
                </a:p>
                <a:p>
                  <a:pPr indent="0" lvl="0" marL="0" marR="0" rtl="0" algn="l">
                    <a:spcBef>
                      <a:spcPts val="0"/>
                    </a:spcBef>
                    <a:buClr>
                      <a:srgbClr val="833C0B"/>
                    </a:buClr>
                    <a:buSzPct val="25000"/>
                    <a:buFont typeface="Arial"/>
                    <a:buNone/>
                  </a:pPr>
                  <a:r>
                    <a:rPr lang="en-US" sz="900">
                      <a:solidFill>
                        <a:srgbClr val="833C0B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입력 글자 수가 많으면 말풍선이 늘어납니다.</a:t>
                  </a:r>
                </a:p>
              </p:txBody>
            </p:sp>
          </p:grpSp>
          <p:pic>
            <p:nvPicPr>
              <p:cNvPr id="568" name="Shape 568"/>
              <p:cNvPicPr preferRelativeResize="0"/>
              <p:nvPr/>
            </p:nvPicPr>
            <p:blipFill rotWithShape="1">
              <a:blip r:embed="rId8">
                <a:alphaModFix/>
              </a:blip>
              <a:srcRect b="65965" l="18722" r="42582" t="4133"/>
              <a:stretch/>
            </p:blipFill>
            <p:spPr>
              <a:xfrm>
                <a:off x="4449728" y="1372404"/>
                <a:ext cx="493199" cy="4931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569" name="Shape 569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2976633" y="1259932"/>
              <a:ext cx="555584" cy="4889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70" name="Shape 570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155070" y="2119781"/>
              <a:ext cx="524963" cy="51783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71" name="Shape 571"/>
          <p:cNvSpPr txBox="1"/>
          <p:nvPr/>
        </p:nvSpPr>
        <p:spPr>
          <a:xfrm>
            <a:off x="4089400" y="890600"/>
            <a:ext cx="546014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이미 연맹에 가입되어 있는 유저라면, 초대 불가 알림 팝업이 호출됩니다.</a:t>
            </a:r>
          </a:p>
        </p:txBody>
      </p:sp>
      <p:sp>
        <p:nvSpPr>
          <p:cNvPr id="572" name="Shape 572"/>
          <p:cNvSpPr/>
          <p:nvPr/>
        </p:nvSpPr>
        <p:spPr>
          <a:xfrm>
            <a:off x="144555" y="2842242"/>
            <a:ext cx="3387663" cy="69390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3" name="Shape 573"/>
          <p:cNvSpPr txBox="1"/>
          <p:nvPr/>
        </p:nvSpPr>
        <p:spPr>
          <a:xfrm>
            <a:off x="1574533" y="4447505"/>
            <a:ext cx="527709" cy="3336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Edan</a:t>
            </a:r>
          </a:p>
        </p:txBody>
      </p:sp>
      <p:cxnSp>
        <p:nvCxnSpPr>
          <p:cNvPr id="574" name="Shape 574"/>
          <p:cNvCxnSpPr/>
          <p:nvPr/>
        </p:nvCxnSpPr>
        <p:spPr>
          <a:xfrm>
            <a:off x="410677" y="4781121"/>
            <a:ext cx="2843747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575" name="Shape 575"/>
          <p:cNvSpPr txBox="1"/>
          <p:nvPr/>
        </p:nvSpPr>
        <p:spPr>
          <a:xfrm>
            <a:off x="800239" y="2994436"/>
            <a:ext cx="2023310" cy="323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이미 연맹에 가입된 유저입니다!</a:t>
            </a:r>
          </a:p>
        </p:txBody>
      </p:sp>
      <p:cxnSp>
        <p:nvCxnSpPr>
          <p:cNvPr id="576" name="Shape 576"/>
          <p:cNvCxnSpPr/>
          <p:nvPr/>
        </p:nvCxnSpPr>
        <p:spPr>
          <a:xfrm>
            <a:off x="143930" y="2842242"/>
            <a:ext cx="3414959" cy="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577" name="Shape 577"/>
          <p:cNvCxnSpPr/>
          <p:nvPr/>
        </p:nvCxnSpPr>
        <p:spPr>
          <a:xfrm>
            <a:off x="135461" y="3502642"/>
            <a:ext cx="3414959" cy="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578" name="Shape 578"/>
          <p:cNvSpPr txBox="1"/>
          <p:nvPr/>
        </p:nvSpPr>
        <p:spPr>
          <a:xfrm>
            <a:off x="8714829" y="0"/>
            <a:ext cx="347716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String_AllianceBulletinBoard 를 참조합니다.</a:t>
            </a:r>
          </a:p>
        </p:txBody>
      </p:sp>
      <p:graphicFrame>
        <p:nvGraphicFramePr>
          <p:cNvPr id="579" name="Shape 579"/>
          <p:cNvGraphicFramePr/>
          <p:nvPr/>
        </p:nvGraphicFramePr>
        <p:xfrm>
          <a:off x="7558617" y="40221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{D9B4BFD1-0E53-44BF-82ED-13A49DA35235}</a:tableStyleId>
              </a:tblPr>
              <a:tblGrid>
                <a:gridCol w="571500"/>
                <a:gridCol w="3886200"/>
              </a:tblGrid>
              <a:tr h="209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/>
                        <a:t>이미 연맹에 가입된 유저입니다!</a:t>
                      </a:r>
                    </a:p>
                  </a:txBody>
                  <a:tcPr marT="0" marB="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Shape 584"/>
          <p:cNvSpPr txBox="1"/>
          <p:nvPr/>
        </p:nvSpPr>
        <p:spPr>
          <a:xfrm>
            <a:off x="118532" y="93133"/>
            <a:ext cx="456887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게시판 – 초대 불가능 유저 알림 팝업</a:t>
            </a:r>
          </a:p>
        </p:txBody>
      </p:sp>
      <p:cxnSp>
        <p:nvCxnSpPr>
          <p:cNvPr id="585" name="Shape 585"/>
          <p:cNvCxnSpPr/>
          <p:nvPr/>
        </p:nvCxnSpPr>
        <p:spPr>
          <a:xfrm>
            <a:off x="118532" y="462464"/>
            <a:ext cx="3970867" cy="0"/>
          </a:xfrm>
          <a:prstGeom prst="straightConnector1">
            <a:avLst/>
          </a:prstGeom>
          <a:noFill/>
          <a:ln cap="flat" cmpd="sng" w="12700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586" name="Shape 586"/>
          <p:cNvSpPr txBox="1"/>
          <p:nvPr/>
        </p:nvSpPr>
        <p:spPr>
          <a:xfrm>
            <a:off x="118531" y="554797"/>
            <a:ext cx="100860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메시지</a:t>
            </a:r>
          </a:p>
        </p:txBody>
      </p:sp>
      <p:grpSp>
        <p:nvGrpSpPr>
          <p:cNvPr id="587" name="Shape 587"/>
          <p:cNvGrpSpPr/>
          <p:nvPr/>
        </p:nvGrpSpPr>
        <p:grpSpPr>
          <a:xfrm>
            <a:off x="118532" y="574115"/>
            <a:ext cx="3440357" cy="6123017"/>
            <a:chOff x="118532" y="574115"/>
            <a:chExt cx="3440357" cy="6123017"/>
          </a:xfrm>
        </p:grpSpPr>
        <p:sp>
          <p:nvSpPr>
            <p:cNvPr id="588" name="Shape 588"/>
            <p:cNvSpPr/>
            <p:nvPr/>
          </p:nvSpPr>
          <p:spPr>
            <a:xfrm>
              <a:off x="118532" y="574116"/>
              <a:ext cx="3440356" cy="6123016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89" name="Shape 589"/>
            <p:cNvGrpSpPr/>
            <p:nvPr/>
          </p:nvGrpSpPr>
          <p:grpSpPr>
            <a:xfrm>
              <a:off x="118532" y="574115"/>
              <a:ext cx="3440357" cy="340283"/>
              <a:chOff x="4292824" y="3111539"/>
              <a:chExt cx="7314285" cy="634920"/>
            </a:xfrm>
          </p:grpSpPr>
          <p:pic>
            <p:nvPicPr>
              <p:cNvPr id="590" name="Shape 590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7949967" y="3111539"/>
                <a:ext cx="3657142" cy="63492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91" name="Shape 591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>
                <a:off x="4292824" y="3111539"/>
                <a:ext cx="3657142" cy="63492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592" name="Shape 592"/>
            <p:cNvGrpSpPr/>
            <p:nvPr/>
          </p:nvGrpSpPr>
          <p:grpSpPr>
            <a:xfrm>
              <a:off x="118533" y="6524624"/>
              <a:ext cx="3440356" cy="172508"/>
              <a:chOff x="4292825" y="2095518"/>
              <a:chExt cx="7250793" cy="304761"/>
            </a:xfrm>
          </p:grpSpPr>
          <p:pic>
            <p:nvPicPr>
              <p:cNvPr id="593" name="Shape 593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911872" y="2095518"/>
                <a:ext cx="3631746" cy="30476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94" name="Shape 594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 flipH="1">
                <a:off x="4292825" y="2095518"/>
                <a:ext cx="3631746" cy="30476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595" name="Shape 595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94731" y="6008589"/>
              <a:ext cx="602289" cy="60228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96" name="Shape 596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3259933" y="624125"/>
              <a:ext cx="253736" cy="2537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97" name="Shape 597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2724663" y="6026098"/>
              <a:ext cx="763603" cy="44873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98" name="Shape 598"/>
            <p:cNvSpPr/>
            <p:nvPr/>
          </p:nvSpPr>
          <p:spPr>
            <a:xfrm>
              <a:off x="805487" y="6052582"/>
              <a:ext cx="1857019" cy="40272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Enter Your Message</a:t>
              </a:r>
            </a:p>
          </p:txBody>
        </p:sp>
        <p:sp>
          <p:nvSpPr>
            <p:cNvPr id="599" name="Shape 599"/>
            <p:cNvSpPr txBox="1"/>
            <p:nvPr/>
          </p:nvSpPr>
          <p:spPr>
            <a:xfrm>
              <a:off x="2796888" y="6069039"/>
              <a:ext cx="646331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보내기</a:t>
              </a:r>
            </a:p>
          </p:txBody>
        </p:sp>
        <p:sp>
          <p:nvSpPr>
            <p:cNvPr id="600" name="Shape 600"/>
            <p:cNvSpPr txBox="1"/>
            <p:nvPr/>
          </p:nvSpPr>
          <p:spPr>
            <a:xfrm>
              <a:off x="1317796" y="923174"/>
              <a:ext cx="1199367" cy="27327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2016-01-01 19:24 </a:t>
              </a:r>
            </a:p>
          </p:txBody>
        </p:sp>
        <p:grpSp>
          <p:nvGrpSpPr>
            <p:cNvPr id="601" name="Shape 601"/>
            <p:cNvGrpSpPr/>
            <p:nvPr/>
          </p:nvGrpSpPr>
          <p:grpSpPr>
            <a:xfrm>
              <a:off x="153701" y="1240373"/>
              <a:ext cx="3363994" cy="540000"/>
              <a:chOff x="4420505" y="3440673"/>
              <a:chExt cx="3363994" cy="540000"/>
            </a:xfrm>
          </p:grpSpPr>
          <p:sp>
            <p:nvSpPr>
              <p:cNvPr id="602" name="Shape 602"/>
              <p:cNvSpPr/>
              <p:nvPr/>
            </p:nvSpPr>
            <p:spPr>
              <a:xfrm>
                <a:off x="7244500" y="3440673"/>
                <a:ext cx="540000" cy="540000"/>
              </a:xfrm>
              <a:prstGeom prst="roundRect">
                <a:avLst>
                  <a:gd fmla="val 3940" name="adj"/>
                </a:avLst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Clr>
                    <a:schemeClr val="dk1"/>
                  </a:buClr>
                  <a:buFont typeface="Arial"/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3" name="Shape 603"/>
              <p:cNvSpPr/>
              <p:nvPr/>
            </p:nvSpPr>
            <p:spPr>
              <a:xfrm flipH="1">
                <a:off x="4420505" y="3440673"/>
                <a:ext cx="2770869" cy="540000"/>
              </a:xfrm>
              <a:prstGeom prst="wedgeRectCallout">
                <a:avLst>
                  <a:gd fmla="val -51811" name="adj1"/>
                  <a:gd fmla="val -23931" name="adj2"/>
                </a:avLst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833C0B"/>
                  </a:buClr>
                  <a:buSzPct val="25000"/>
                  <a:buFont typeface="Arial"/>
                  <a:buNone/>
                </a:pPr>
                <a:r>
                  <a:rPr b="1" lang="en-US" sz="900">
                    <a:solidFill>
                      <a:srgbClr val="833C0B"/>
                    </a:solidFill>
                    <a:latin typeface="Arial"/>
                    <a:ea typeface="Arial"/>
                    <a:cs typeface="Arial"/>
                    <a:sym typeface="Arial"/>
                  </a:rPr>
                  <a:t>(CLE) Chris</a:t>
                </a:r>
              </a:p>
              <a:p>
                <a:pPr indent="0" lvl="0" marL="0" marR="0" rtl="0" algn="l">
                  <a:spcBef>
                    <a:spcPts val="0"/>
                  </a:spcBef>
                  <a:buClr>
                    <a:srgbClr val="833C0B"/>
                  </a:buClr>
                  <a:buSzPct val="25000"/>
                  <a:buFont typeface="Arial"/>
                  <a:buNone/>
                </a:pPr>
                <a:r>
                  <a:rPr lang="en-US" sz="900">
                    <a:solidFill>
                      <a:srgbClr val="833C0B"/>
                    </a:solidFill>
                    <a:latin typeface="Arial"/>
                    <a:ea typeface="Arial"/>
                    <a:cs typeface="Arial"/>
                    <a:sym typeface="Arial"/>
                  </a:rPr>
                  <a:t>해당 연맹 게시판의 연맹원이 남기는 메시지입니다.</a:t>
                </a:r>
              </a:p>
            </p:txBody>
          </p:sp>
        </p:grpSp>
        <p:sp>
          <p:nvSpPr>
            <p:cNvPr id="604" name="Shape 604"/>
            <p:cNvSpPr txBox="1"/>
            <p:nvPr/>
          </p:nvSpPr>
          <p:spPr>
            <a:xfrm>
              <a:off x="1317795" y="1780000"/>
              <a:ext cx="1199367" cy="27327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2016-01-02 23:29 </a:t>
              </a:r>
            </a:p>
          </p:txBody>
        </p:sp>
        <p:grpSp>
          <p:nvGrpSpPr>
            <p:cNvPr id="605" name="Shape 605"/>
            <p:cNvGrpSpPr/>
            <p:nvPr/>
          </p:nvGrpSpPr>
          <p:grpSpPr>
            <a:xfrm>
              <a:off x="140678" y="2097621"/>
              <a:ext cx="3363994" cy="540000"/>
              <a:chOff x="4417398" y="1614194"/>
              <a:chExt cx="3363994" cy="540000"/>
            </a:xfrm>
          </p:grpSpPr>
          <p:sp>
            <p:nvSpPr>
              <p:cNvPr id="606" name="Shape 606"/>
              <p:cNvSpPr/>
              <p:nvPr/>
            </p:nvSpPr>
            <p:spPr>
              <a:xfrm>
                <a:off x="4417398" y="1614194"/>
                <a:ext cx="540000" cy="540000"/>
              </a:xfrm>
              <a:prstGeom prst="roundRect">
                <a:avLst>
                  <a:gd fmla="val 3940" name="adj"/>
                </a:avLst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Clr>
                    <a:schemeClr val="dk1"/>
                  </a:buClr>
                  <a:buFont typeface="Arial"/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7" name="Shape 607"/>
              <p:cNvSpPr/>
              <p:nvPr/>
            </p:nvSpPr>
            <p:spPr>
              <a:xfrm>
                <a:off x="5026092" y="1636354"/>
                <a:ext cx="2755299" cy="517838"/>
              </a:xfrm>
              <a:prstGeom prst="wedgeRectCallout">
                <a:avLst>
                  <a:gd fmla="val -51445" name="adj1"/>
                  <a:gd fmla="val -20272" name="adj2"/>
                </a:avLst>
              </a:prstGeom>
              <a:solidFill>
                <a:srgbClr val="FEE599"/>
              </a:solidFill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833C0B"/>
                  </a:buClr>
                  <a:buSzPct val="25000"/>
                  <a:buFont typeface="Arial"/>
                  <a:buNone/>
                </a:pPr>
                <a:r>
                  <a:rPr b="1" lang="en-US" sz="900">
                    <a:solidFill>
                      <a:srgbClr val="833C0B"/>
                    </a:solidFill>
                    <a:latin typeface="Arial"/>
                    <a:ea typeface="Arial"/>
                    <a:cs typeface="Arial"/>
                    <a:sym typeface="Arial"/>
                  </a:rPr>
                  <a:t>(QWE) Peter</a:t>
                </a:r>
              </a:p>
              <a:p>
                <a:pPr indent="0" lvl="0" marL="0" marR="0" rtl="0" algn="l">
                  <a:spcBef>
                    <a:spcPts val="0"/>
                  </a:spcBef>
                  <a:buClr>
                    <a:srgbClr val="833C0B"/>
                  </a:buClr>
                  <a:buSzPct val="25000"/>
                  <a:buFont typeface="Arial"/>
                  <a:buNone/>
                </a:pPr>
                <a:r>
                  <a:rPr lang="en-US" sz="900">
                    <a:solidFill>
                      <a:srgbClr val="833C0B"/>
                    </a:solidFill>
                    <a:latin typeface="Arial"/>
                    <a:ea typeface="Arial"/>
                    <a:cs typeface="Arial"/>
                    <a:sym typeface="Arial"/>
                  </a:rPr>
                  <a:t>연맹에 방문한 다른 유저의 방명록 기록입니다.</a:t>
                </a:r>
                <a:br>
                  <a:rPr lang="en-US" sz="900">
                    <a:solidFill>
                      <a:srgbClr val="833C0B"/>
                    </a:solidFill>
                    <a:latin typeface="Arial"/>
                    <a:ea typeface="Arial"/>
                    <a:cs typeface="Arial"/>
                    <a:sym typeface="Arial"/>
                  </a:rPr>
                </a:br>
                <a:r>
                  <a:rPr lang="en-US" sz="900">
                    <a:solidFill>
                      <a:srgbClr val="833C0B"/>
                    </a:solidFill>
                    <a:latin typeface="Arial"/>
                    <a:ea typeface="Arial"/>
                    <a:cs typeface="Arial"/>
                    <a:sym typeface="Arial"/>
                  </a:rPr>
                  <a:t>( 다른 연맹의 유저 및 연맹 미가입 유저가 해당됨,)</a:t>
                </a:r>
              </a:p>
            </p:txBody>
          </p:sp>
        </p:grpSp>
        <p:sp>
          <p:nvSpPr>
            <p:cNvPr id="608" name="Shape 608"/>
            <p:cNvSpPr txBox="1"/>
            <p:nvPr/>
          </p:nvSpPr>
          <p:spPr>
            <a:xfrm>
              <a:off x="1655226" y="2651836"/>
              <a:ext cx="524502" cy="27327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23:29 </a:t>
              </a:r>
            </a:p>
          </p:txBody>
        </p:sp>
        <p:grpSp>
          <p:nvGrpSpPr>
            <p:cNvPr id="609" name="Shape 609"/>
            <p:cNvGrpSpPr/>
            <p:nvPr/>
          </p:nvGrpSpPr>
          <p:grpSpPr>
            <a:xfrm>
              <a:off x="140678" y="2969458"/>
              <a:ext cx="3363994" cy="726127"/>
              <a:chOff x="4420505" y="1350606"/>
              <a:chExt cx="3363994" cy="726127"/>
            </a:xfrm>
          </p:grpSpPr>
          <p:grpSp>
            <p:nvGrpSpPr>
              <p:cNvPr id="610" name="Shape 610"/>
              <p:cNvGrpSpPr/>
              <p:nvPr/>
            </p:nvGrpSpPr>
            <p:grpSpPr>
              <a:xfrm>
                <a:off x="4420505" y="1350606"/>
                <a:ext cx="3363994" cy="726127"/>
                <a:chOff x="4417398" y="1614194"/>
                <a:chExt cx="3363994" cy="726127"/>
              </a:xfrm>
            </p:grpSpPr>
            <p:sp>
              <p:nvSpPr>
                <p:cNvPr id="611" name="Shape 611"/>
                <p:cNvSpPr/>
                <p:nvPr/>
              </p:nvSpPr>
              <p:spPr>
                <a:xfrm>
                  <a:off x="4417398" y="1614194"/>
                  <a:ext cx="540000" cy="540000"/>
                </a:xfrm>
                <a:prstGeom prst="roundRect">
                  <a:avLst>
                    <a:gd fmla="val 3940" name="adj"/>
                  </a:avLst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Clr>
                      <a:schemeClr val="dk1"/>
                    </a:buClr>
                    <a:buFont typeface="Arial"/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12" name="Shape 612"/>
                <p:cNvSpPr/>
                <p:nvPr/>
              </p:nvSpPr>
              <p:spPr>
                <a:xfrm>
                  <a:off x="5026092" y="1636353"/>
                  <a:ext cx="2755299" cy="703969"/>
                </a:xfrm>
                <a:prstGeom prst="wedgeRectCallout">
                  <a:avLst>
                    <a:gd fmla="val -51445" name="adj1"/>
                    <a:gd fmla="val -20272" name="adj2"/>
                  </a:avLst>
                </a:prstGeom>
                <a:solidFill>
                  <a:srgbClr val="FEE599"/>
                </a:solidFill>
                <a:ln cap="flat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833C0B"/>
                    </a:buClr>
                    <a:buSzPct val="25000"/>
                    <a:buFont typeface="Arial"/>
                    <a:buNone/>
                  </a:pPr>
                  <a:r>
                    <a:rPr b="1" lang="en-US" sz="900">
                      <a:solidFill>
                        <a:srgbClr val="833C0B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Edan</a:t>
                  </a:r>
                </a:p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833C0B"/>
                    </a:buClr>
                    <a:buSzPct val="25000"/>
                    <a:buFont typeface="Arial"/>
                    <a:buNone/>
                  </a:pPr>
                  <a:r>
                    <a:rPr lang="en-US" sz="900">
                      <a:solidFill>
                        <a:srgbClr val="833C0B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연맹 미가입 유저는 영주 캐릭터 이미지가 나오거나 프로필 이미지가 나옵니다.</a:t>
                  </a:r>
                </a:p>
                <a:p>
                  <a:pPr indent="0" lvl="0" marL="0" marR="0" rtl="0" algn="l">
                    <a:spcBef>
                      <a:spcPts val="0"/>
                    </a:spcBef>
                    <a:buClr>
                      <a:srgbClr val="833C0B"/>
                    </a:buClr>
                    <a:buSzPct val="25000"/>
                    <a:buFont typeface="Arial"/>
                    <a:buNone/>
                  </a:pPr>
                  <a:r>
                    <a:rPr lang="en-US" sz="900">
                      <a:solidFill>
                        <a:srgbClr val="833C0B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입력 글자 수가 많으면 말풍선이 늘어납니다.</a:t>
                  </a:r>
                </a:p>
              </p:txBody>
            </p:sp>
          </p:grpSp>
          <p:pic>
            <p:nvPicPr>
              <p:cNvPr id="613" name="Shape 613"/>
              <p:cNvPicPr preferRelativeResize="0"/>
              <p:nvPr/>
            </p:nvPicPr>
            <p:blipFill rotWithShape="1">
              <a:blip r:embed="rId8">
                <a:alphaModFix/>
              </a:blip>
              <a:srcRect b="65965" l="18722" r="42582" t="4133"/>
              <a:stretch/>
            </p:blipFill>
            <p:spPr>
              <a:xfrm>
                <a:off x="4449728" y="1372404"/>
                <a:ext cx="493199" cy="4931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614" name="Shape 614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2976633" y="1259932"/>
              <a:ext cx="555584" cy="4889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15" name="Shape 615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155070" y="2119781"/>
              <a:ext cx="524963" cy="51783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16" name="Shape 616"/>
          <p:cNvSpPr txBox="1"/>
          <p:nvPr/>
        </p:nvSpPr>
        <p:spPr>
          <a:xfrm>
            <a:off x="4089400" y="890600"/>
            <a:ext cx="408637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다른 서버의 연맹 미가입 유저는 초대할 수 없습니다.</a:t>
            </a:r>
          </a:p>
        </p:txBody>
      </p:sp>
      <p:sp>
        <p:nvSpPr>
          <p:cNvPr id="617" name="Shape 617"/>
          <p:cNvSpPr/>
          <p:nvPr/>
        </p:nvSpPr>
        <p:spPr>
          <a:xfrm>
            <a:off x="144555" y="2842242"/>
            <a:ext cx="3387663" cy="69390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8" name="Shape 618"/>
          <p:cNvSpPr txBox="1"/>
          <p:nvPr/>
        </p:nvSpPr>
        <p:spPr>
          <a:xfrm>
            <a:off x="1574533" y="4447505"/>
            <a:ext cx="527709" cy="3336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Edan</a:t>
            </a:r>
          </a:p>
        </p:txBody>
      </p:sp>
      <p:cxnSp>
        <p:nvCxnSpPr>
          <p:cNvPr id="619" name="Shape 619"/>
          <p:cNvCxnSpPr/>
          <p:nvPr/>
        </p:nvCxnSpPr>
        <p:spPr>
          <a:xfrm>
            <a:off x="410677" y="4781121"/>
            <a:ext cx="2843747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620" name="Shape 620"/>
          <p:cNvSpPr txBox="1"/>
          <p:nvPr/>
        </p:nvSpPr>
        <p:spPr>
          <a:xfrm>
            <a:off x="567004" y="2994436"/>
            <a:ext cx="2489783" cy="323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다른 서버의 유저는 초대할 수 없습니다.</a:t>
            </a:r>
          </a:p>
        </p:txBody>
      </p:sp>
      <p:cxnSp>
        <p:nvCxnSpPr>
          <p:cNvPr id="621" name="Shape 621"/>
          <p:cNvCxnSpPr/>
          <p:nvPr/>
        </p:nvCxnSpPr>
        <p:spPr>
          <a:xfrm>
            <a:off x="143930" y="2842242"/>
            <a:ext cx="3414959" cy="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622" name="Shape 622"/>
          <p:cNvCxnSpPr/>
          <p:nvPr/>
        </p:nvCxnSpPr>
        <p:spPr>
          <a:xfrm>
            <a:off x="135461" y="3502642"/>
            <a:ext cx="3414959" cy="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623" name="Shape 623"/>
          <p:cNvSpPr txBox="1"/>
          <p:nvPr/>
        </p:nvSpPr>
        <p:spPr>
          <a:xfrm>
            <a:off x="8714829" y="0"/>
            <a:ext cx="347716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String_AllianceBulletinBoard 를 참조합니다.</a:t>
            </a:r>
          </a:p>
        </p:txBody>
      </p:sp>
      <p:graphicFrame>
        <p:nvGraphicFramePr>
          <p:cNvPr id="624" name="Shape 624"/>
          <p:cNvGraphicFramePr/>
          <p:nvPr/>
        </p:nvGraphicFramePr>
        <p:xfrm>
          <a:off x="7541088" y="37453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{D9B4BFD1-0E53-44BF-82ED-13A49DA35235}</a:tableStyleId>
              </a:tblPr>
              <a:tblGrid>
                <a:gridCol w="571500"/>
                <a:gridCol w="3886200"/>
              </a:tblGrid>
              <a:tr h="209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</a:t>
                      </a:r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다른 서버의 유저는 초대할 수 없습니다!</a:t>
                      </a:r>
                    </a:p>
                  </a:txBody>
                  <a:tcPr marT="0" marB="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Shape 629"/>
          <p:cNvSpPr txBox="1"/>
          <p:nvPr/>
        </p:nvSpPr>
        <p:spPr>
          <a:xfrm>
            <a:off x="118532" y="93133"/>
            <a:ext cx="142058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게시판</a:t>
            </a:r>
          </a:p>
        </p:txBody>
      </p:sp>
      <p:cxnSp>
        <p:nvCxnSpPr>
          <p:cNvPr id="630" name="Shape 630"/>
          <p:cNvCxnSpPr/>
          <p:nvPr/>
        </p:nvCxnSpPr>
        <p:spPr>
          <a:xfrm>
            <a:off x="118532" y="462464"/>
            <a:ext cx="3970867" cy="0"/>
          </a:xfrm>
          <a:prstGeom prst="straightConnector1">
            <a:avLst/>
          </a:prstGeom>
          <a:noFill/>
          <a:ln cap="flat" cmpd="sng" w="12700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631" name="Shape 631"/>
          <p:cNvSpPr txBox="1"/>
          <p:nvPr/>
        </p:nvSpPr>
        <p:spPr>
          <a:xfrm>
            <a:off x="118531" y="554797"/>
            <a:ext cx="100860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메시지</a:t>
            </a:r>
          </a:p>
        </p:txBody>
      </p:sp>
      <p:grpSp>
        <p:nvGrpSpPr>
          <p:cNvPr id="632" name="Shape 632"/>
          <p:cNvGrpSpPr/>
          <p:nvPr/>
        </p:nvGrpSpPr>
        <p:grpSpPr>
          <a:xfrm>
            <a:off x="118532" y="574115"/>
            <a:ext cx="3440357" cy="6123017"/>
            <a:chOff x="118532" y="574115"/>
            <a:chExt cx="3440357" cy="6123017"/>
          </a:xfrm>
        </p:grpSpPr>
        <p:sp>
          <p:nvSpPr>
            <p:cNvPr id="633" name="Shape 633"/>
            <p:cNvSpPr/>
            <p:nvPr/>
          </p:nvSpPr>
          <p:spPr>
            <a:xfrm>
              <a:off x="118532" y="574116"/>
              <a:ext cx="3440356" cy="6123016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34" name="Shape 634"/>
            <p:cNvGrpSpPr/>
            <p:nvPr/>
          </p:nvGrpSpPr>
          <p:grpSpPr>
            <a:xfrm>
              <a:off x="118532" y="574115"/>
              <a:ext cx="3440357" cy="340283"/>
              <a:chOff x="4292824" y="3111539"/>
              <a:chExt cx="7314285" cy="634920"/>
            </a:xfrm>
          </p:grpSpPr>
          <p:pic>
            <p:nvPicPr>
              <p:cNvPr id="635" name="Shape 635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7949967" y="3111539"/>
                <a:ext cx="3657142" cy="63492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36" name="Shape 636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>
                <a:off x="4292824" y="3111539"/>
                <a:ext cx="3657142" cy="63492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637" name="Shape 637"/>
            <p:cNvGrpSpPr/>
            <p:nvPr/>
          </p:nvGrpSpPr>
          <p:grpSpPr>
            <a:xfrm>
              <a:off x="118533" y="6524624"/>
              <a:ext cx="3440356" cy="172508"/>
              <a:chOff x="4292825" y="2095518"/>
              <a:chExt cx="7250793" cy="304761"/>
            </a:xfrm>
          </p:grpSpPr>
          <p:pic>
            <p:nvPicPr>
              <p:cNvPr id="638" name="Shape 638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911872" y="2095518"/>
                <a:ext cx="3631746" cy="30476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39" name="Shape 639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 flipH="1">
                <a:off x="4292825" y="2095518"/>
                <a:ext cx="3631746" cy="30476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640" name="Shape 640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94731" y="6008589"/>
              <a:ext cx="602289" cy="60228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41" name="Shape 641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3259933" y="624125"/>
              <a:ext cx="253736" cy="2537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42" name="Shape 642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2724663" y="6026098"/>
              <a:ext cx="763603" cy="44873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43" name="Shape 643"/>
            <p:cNvSpPr/>
            <p:nvPr/>
          </p:nvSpPr>
          <p:spPr>
            <a:xfrm>
              <a:off x="805487" y="6052582"/>
              <a:ext cx="1857019" cy="40272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Enter Your Message</a:t>
              </a:r>
            </a:p>
          </p:txBody>
        </p:sp>
        <p:sp>
          <p:nvSpPr>
            <p:cNvPr id="644" name="Shape 644"/>
            <p:cNvSpPr txBox="1"/>
            <p:nvPr/>
          </p:nvSpPr>
          <p:spPr>
            <a:xfrm>
              <a:off x="2796888" y="6069039"/>
              <a:ext cx="646331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보내기</a:t>
              </a:r>
            </a:p>
          </p:txBody>
        </p:sp>
        <p:sp>
          <p:nvSpPr>
            <p:cNvPr id="645" name="Shape 645"/>
            <p:cNvSpPr txBox="1"/>
            <p:nvPr/>
          </p:nvSpPr>
          <p:spPr>
            <a:xfrm>
              <a:off x="1317796" y="923174"/>
              <a:ext cx="1199367" cy="27327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2016-01-01 19:24 </a:t>
              </a:r>
            </a:p>
          </p:txBody>
        </p:sp>
        <p:grpSp>
          <p:nvGrpSpPr>
            <p:cNvPr id="646" name="Shape 646"/>
            <p:cNvGrpSpPr/>
            <p:nvPr/>
          </p:nvGrpSpPr>
          <p:grpSpPr>
            <a:xfrm>
              <a:off x="153701" y="1240373"/>
              <a:ext cx="3363994" cy="540000"/>
              <a:chOff x="4420505" y="3440673"/>
              <a:chExt cx="3363994" cy="540000"/>
            </a:xfrm>
          </p:grpSpPr>
          <p:sp>
            <p:nvSpPr>
              <p:cNvPr id="647" name="Shape 647"/>
              <p:cNvSpPr/>
              <p:nvPr/>
            </p:nvSpPr>
            <p:spPr>
              <a:xfrm>
                <a:off x="7244500" y="3440673"/>
                <a:ext cx="540000" cy="540000"/>
              </a:xfrm>
              <a:prstGeom prst="roundRect">
                <a:avLst>
                  <a:gd fmla="val 3940" name="adj"/>
                </a:avLst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Clr>
                    <a:schemeClr val="dk1"/>
                  </a:buClr>
                  <a:buFont typeface="Arial"/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8" name="Shape 648"/>
              <p:cNvSpPr/>
              <p:nvPr/>
            </p:nvSpPr>
            <p:spPr>
              <a:xfrm flipH="1">
                <a:off x="4420505" y="3440673"/>
                <a:ext cx="2770869" cy="540000"/>
              </a:xfrm>
              <a:prstGeom prst="wedgeRectCallout">
                <a:avLst>
                  <a:gd fmla="val -51811" name="adj1"/>
                  <a:gd fmla="val -23931" name="adj2"/>
                </a:avLst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833C0B"/>
                  </a:buClr>
                  <a:buSzPct val="25000"/>
                  <a:buFont typeface="Arial"/>
                  <a:buNone/>
                </a:pPr>
                <a:r>
                  <a:rPr b="1" lang="en-US" sz="900">
                    <a:solidFill>
                      <a:srgbClr val="833C0B"/>
                    </a:solidFill>
                    <a:latin typeface="Arial"/>
                    <a:ea typeface="Arial"/>
                    <a:cs typeface="Arial"/>
                    <a:sym typeface="Arial"/>
                  </a:rPr>
                  <a:t>(CLE) Chris</a:t>
                </a:r>
              </a:p>
              <a:p>
                <a:pPr indent="0" lvl="0" marL="0" marR="0" rtl="0" algn="l">
                  <a:spcBef>
                    <a:spcPts val="0"/>
                  </a:spcBef>
                  <a:buClr>
                    <a:srgbClr val="833C0B"/>
                  </a:buClr>
                  <a:buSzPct val="25000"/>
                  <a:buFont typeface="Arial"/>
                  <a:buNone/>
                </a:pPr>
                <a:r>
                  <a:rPr lang="en-US" sz="900">
                    <a:solidFill>
                      <a:srgbClr val="833C0B"/>
                    </a:solidFill>
                    <a:latin typeface="Arial"/>
                    <a:ea typeface="Arial"/>
                    <a:cs typeface="Arial"/>
                    <a:sym typeface="Arial"/>
                  </a:rPr>
                  <a:t>해당 연맹 게시판의 연맹원이 남기는 메시지입니다.</a:t>
                </a:r>
              </a:p>
            </p:txBody>
          </p:sp>
        </p:grpSp>
        <p:sp>
          <p:nvSpPr>
            <p:cNvPr id="649" name="Shape 649"/>
            <p:cNvSpPr txBox="1"/>
            <p:nvPr/>
          </p:nvSpPr>
          <p:spPr>
            <a:xfrm>
              <a:off x="1317795" y="1780000"/>
              <a:ext cx="1199367" cy="27327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2016-01-02 23:29 </a:t>
              </a:r>
            </a:p>
          </p:txBody>
        </p:sp>
        <p:grpSp>
          <p:nvGrpSpPr>
            <p:cNvPr id="650" name="Shape 650"/>
            <p:cNvGrpSpPr/>
            <p:nvPr/>
          </p:nvGrpSpPr>
          <p:grpSpPr>
            <a:xfrm>
              <a:off x="140678" y="2097621"/>
              <a:ext cx="3363994" cy="540000"/>
              <a:chOff x="4417398" y="1614194"/>
              <a:chExt cx="3363994" cy="540000"/>
            </a:xfrm>
          </p:grpSpPr>
          <p:sp>
            <p:nvSpPr>
              <p:cNvPr id="651" name="Shape 651"/>
              <p:cNvSpPr/>
              <p:nvPr/>
            </p:nvSpPr>
            <p:spPr>
              <a:xfrm>
                <a:off x="4417398" y="1614194"/>
                <a:ext cx="540000" cy="540000"/>
              </a:xfrm>
              <a:prstGeom prst="roundRect">
                <a:avLst>
                  <a:gd fmla="val 3940" name="adj"/>
                </a:avLst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Clr>
                    <a:schemeClr val="dk1"/>
                  </a:buClr>
                  <a:buFont typeface="Arial"/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2" name="Shape 652"/>
              <p:cNvSpPr/>
              <p:nvPr/>
            </p:nvSpPr>
            <p:spPr>
              <a:xfrm>
                <a:off x="5026092" y="1636354"/>
                <a:ext cx="2755299" cy="517838"/>
              </a:xfrm>
              <a:prstGeom prst="wedgeRectCallout">
                <a:avLst>
                  <a:gd fmla="val -51445" name="adj1"/>
                  <a:gd fmla="val -20272" name="adj2"/>
                </a:avLst>
              </a:prstGeom>
              <a:solidFill>
                <a:srgbClr val="FEE599"/>
              </a:solidFill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833C0B"/>
                  </a:buClr>
                  <a:buSzPct val="25000"/>
                  <a:buFont typeface="Arial"/>
                  <a:buNone/>
                </a:pPr>
                <a:r>
                  <a:rPr b="1" lang="en-US" sz="900">
                    <a:solidFill>
                      <a:srgbClr val="833C0B"/>
                    </a:solidFill>
                    <a:latin typeface="Arial"/>
                    <a:ea typeface="Arial"/>
                    <a:cs typeface="Arial"/>
                    <a:sym typeface="Arial"/>
                  </a:rPr>
                  <a:t>(QWE) Peter</a:t>
                </a:r>
              </a:p>
              <a:p>
                <a:pPr indent="0" lvl="0" marL="0" marR="0" rtl="0" algn="l">
                  <a:spcBef>
                    <a:spcPts val="0"/>
                  </a:spcBef>
                  <a:buClr>
                    <a:srgbClr val="833C0B"/>
                  </a:buClr>
                  <a:buSzPct val="25000"/>
                  <a:buFont typeface="Arial"/>
                  <a:buNone/>
                </a:pPr>
                <a:r>
                  <a:rPr lang="en-US" sz="900">
                    <a:solidFill>
                      <a:srgbClr val="833C0B"/>
                    </a:solidFill>
                    <a:latin typeface="Arial"/>
                    <a:ea typeface="Arial"/>
                    <a:cs typeface="Arial"/>
                    <a:sym typeface="Arial"/>
                  </a:rPr>
                  <a:t>연맹에 방문한 다른 유저의 방명록 기록입니다.</a:t>
                </a:r>
                <a:br>
                  <a:rPr lang="en-US" sz="900">
                    <a:solidFill>
                      <a:srgbClr val="833C0B"/>
                    </a:solidFill>
                    <a:latin typeface="Arial"/>
                    <a:ea typeface="Arial"/>
                    <a:cs typeface="Arial"/>
                    <a:sym typeface="Arial"/>
                  </a:rPr>
                </a:br>
                <a:r>
                  <a:rPr lang="en-US" sz="900">
                    <a:solidFill>
                      <a:srgbClr val="833C0B"/>
                    </a:solidFill>
                    <a:latin typeface="Arial"/>
                    <a:ea typeface="Arial"/>
                    <a:cs typeface="Arial"/>
                    <a:sym typeface="Arial"/>
                  </a:rPr>
                  <a:t>( 다른 연맹의 유저 및 연맹 미가입 유저가 해당됨,)</a:t>
                </a:r>
              </a:p>
            </p:txBody>
          </p:sp>
        </p:grpSp>
        <p:sp>
          <p:nvSpPr>
            <p:cNvPr id="653" name="Shape 653"/>
            <p:cNvSpPr txBox="1"/>
            <p:nvPr/>
          </p:nvSpPr>
          <p:spPr>
            <a:xfrm>
              <a:off x="1655226" y="2651836"/>
              <a:ext cx="524502" cy="27327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23:29 </a:t>
              </a:r>
            </a:p>
          </p:txBody>
        </p:sp>
        <p:grpSp>
          <p:nvGrpSpPr>
            <p:cNvPr id="654" name="Shape 654"/>
            <p:cNvGrpSpPr/>
            <p:nvPr/>
          </p:nvGrpSpPr>
          <p:grpSpPr>
            <a:xfrm>
              <a:off x="140678" y="2969458"/>
              <a:ext cx="3363994" cy="726127"/>
              <a:chOff x="4420505" y="1350606"/>
              <a:chExt cx="3363994" cy="726127"/>
            </a:xfrm>
          </p:grpSpPr>
          <p:grpSp>
            <p:nvGrpSpPr>
              <p:cNvPr id="655" name="Shape 655"/>
              <p:cNvGrpSpPr/>
              <p:nvPr/>
            </p:nvGrpSpPr>
            <p:grpSpPr>
              <a:xfrm>
                <a:off x="4420505" y="1350606"/>
                <a:ext cx="3363994" cy="726127"/>
                <a:chOff x="4417398" y="1614194"/>
                <a:chExt cx="3363994" cy="726127"/>
              </a:xfrm>
            </p:grpSpPr>
            <p:sp>
              <p:nvSpPr>
                <p:cNvPr id="656" name="Shape 656"/>
                <p:cNvSpPr/>
                <p:nvPr/>
              </p:nvSpPr>
              <p:spPr>
                <a:xfrm>
                  <a:off x="4417398" y="1614194"/>
                  <a:ext cx="540000" cy="540000"/>
                </a:xfrm>
                <a:prstGeom prst="roundRect">
                  <a:avLst>
                    <a:gd fmla="val 3940" name="adj"/>
                  </a:avLst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Clr>
                      <a:schemeClr val="dk1"/>
                    </a:buClr>
                    <a:buFont typeface="Arial"/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57" name="Shape 657"/>
                <p:cNvSpPr/>
                <p:nvPr/>
              </p:nvSpPr>
              <p:spPr>
                <a:xfrm>
                  <a:off x="5026092" y="1636353"/>
                  <a:ext cx="2755299" cy="703969"/>
                </a:xfrm>
                <a:prstGeom prst="wedgeRectCallout">
                  <a:avLst>
                    <a:gd fmla="val -51445" name="adj1"/>
                    <a:gd fmla="val -20272" name="adj2"/>
                  </a:avLst>
                </a:prstGeom>
                <a:solidFill>
                  <a:srgbClr val="FEE599"/>
                </a:solidFill>
                <a:ln cap="flat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833C0B"/>
                    </a:buClr>
                    <a:buSzPct val="25000"/>
                    <a:buFont typeface="Arial"/>
                    <a:buNone/>
                  </a:pPr>
                  <a:r>
                    <a:rPr b="1" lang="en-US" sz="900">
                      <a:solidFill>
                        <a:srgbClr val="833C0B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Edan</a:t>
                  </a:r>
                </a:p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833C0B"/>
                    </a:buClr>
                    <a:buSzPct val="25000"/>
                    <a:buFont typeface="Arial"/>
                    <a:buNone/>
                  </a:pPr>
                  <a:r>
                    <a:rPr lang="en-US" sz="900">
                      <a:solidFill>
                        <a:srgbClr val="833C0B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연맹 미가입 유저는 영주 캐릭터 이미지가 나오거나 프로필 이미지가 나옵니다.</a:t>
                  </a:r>
                </a:p>
                <a:p>
                  <a:pPr indent="0" lvl="0" marL="0" marR="0" rtl="0" algn="l">
                    <a:spcBef>
                      <a:spcPts val="0"/>
                    </a:spcBef>
                    <a:buClr>
                      <a:srgbClr val="833C0B"/>
                    </a:buClr>
                    <a:buSzPct val="25000"/>
                    <a:buFont typeface="Arial"/>
                    <a:buNone/>
                  </a:pPr>
                  <a:r>
                    <a:rPr lang="en-US" sz="900">
                      <a:solidFill>
                        <a:srgbClr val="833C0B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입력 글자 수가 많으면 말풍선이 늘어납니다.</a:t>
                  </a:r>
                </a:p>
              </p:txBody>
            </p:sp>
          </p:grpSp>
          <p:pic>
            <p:nvPicPr>
              <p:cNvPr id="658" name="Shape 658"/>
              <p:cNvPicPr preferRelativeResize="0"/>
              <p:nvPr/>
            </p:nvPicPr>
            <p:blipFill rotWithShape="1">
              <a:blip r:embed="rId8">
                <a:alphaModFix/>
              </a:blip>
              <a:srcRect b="65965" l="18722" r="42582" t="4133"/>
              <a:stretch/>
            </p:blipFill>
            <p:spPr>
              <a:xfrm>
                <a:off x="4449728" y="1372404"/>
                <a:ext cx="493199" cy="4931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659" name="Shape 659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2976633" y="1259932"/>
              <a:ext cx="555584" cy="4889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60" name="Shape 660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155070" y="2119781"/>
              <a:ext cx="524963" cy="51783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61" name="Shape 661"/>
            <p:cNvSpPr/>
            <p:nvPr/>
          </p:nvSpPr>
          <p:spPr>
            <a:xfrm flipH="1">
              <a:off x="622835" y="5671501"/>
              <a:ext cx="2289974" cy="251914"/>
            </a:xfrm>
            <a:prstGeom prst="rect">
              <a:avLst/>
            </a:prstGeom>
            <a:solidFill>
              <a:schemeClr val="dk1"/>
            </a:solidFill>
            <a:ln cap="flat" cmpd="sng" w="12700">
              <a:solidFill>
                <a:schemeClr val="lt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1" lang="en-US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적절하지 못한 단어가 포함되었습니다.</a:t>
              </a:r>
            </a:p>
          </p:txBody>
        </p:sp>
      </p:grpSp>
      <p:sp>
        <p:nvSpPr>
          <p:cNvPr id="662" name="Shape 662"/>
          <p:cNvSpPr txBox="1"/>
          <p:nvPr/>
        </p:nvSpPr>
        <p:spPr>
          <a:xfrm>
            <a:off x="4089400" y="4473350"/>
            <a:ext cx="521809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복사 버튼을 누르면, 해당 메시지 내용이 클립보드에 복사됩니다.</a:t>
            </a:r>
            <a:b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복사된 메시지 내용은 입력란에 붙여넣기를 통해 입력할 수 있습니다.</a:t>
            </a:r>
          </a:p>
        </p:txBody>
      </p:sp>
      <p:sp>
        <p:nvSpPr>
          <p:cNvPr id="663" name="Shape 663"/>
          <p:cNvSpPr/>
          <p:nvPr/>
        </p:nvSpPr>
        <p:spPr>
          <a:xfrm>
            <a:off x="118207" y="584966"/>
            <a:ext cx="3440356" cy="6123016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4" name="Shape 664"/>
          <p:cNvSpPr/>
          <p:nvPr/>
        </p:nvSpPr>
        <p:spPr>
          <a:xfrm>
            <a:off x="233554" y="4467225"/>
            <a:ext cx="3209666" cy="2238681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5" name="Shape 665"/>
          <p:cNvSpPr txBox="1"/>
          <p:nvPr/>
        </p:nvSpPr>
        <p:spPr>
          <a:xfrm>
            <a:off x="1574533" y="4447505"/>
            <a:ext cx="527709" cy="3336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Edan</a:t>
            </a:r>
          </a:p>
        </p:txBody>
      </p:sp>
      <p:cxnSp>
        <p:nvCxnSpPr>
          <p:cNvPr id="666" name="Shape 666"/>
          <p:cNvCxnSpPr/>
          <p:nvPr/>
        </p:nvCxnSpPr>
        <p:spPr>
          <a:xfrm>
            <a:off x="410677" y="4781121"/>
            <a:ext cx="2843747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667" name="Shape 667"/>
          <p:cNvSpPr/>
          <p:nvPr/>
        </p:nvSpPr>
        <p:spPr>
          <a:xfrm>
            <a:off x="752835" y="4850437"/>
            <a:ext cx="2103917" cy="277846"/>
          </a:xfrm>
          <a:prstGeom prst="rect">
            <a:avLst/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가입 초대</a:t>
            </a:r>
          </a:p>
        </p:txBody>
      </p:sp>
      <p:sp>
        <p:nvSpPr>
          <p:cNvPr id="668" name="Shape 668"/>
          <p:cNvSpPr/>
          <p:nvPr/>
        </p:nvSpPr>
        <p:spPr>
          <a:xfrm>
            <a:off x="752835" y="5197603"/>
            <a:ext cx="2103917" cy="277846"/>
          </a:xfrm>
          <a:prstGeom prst="rect">
            <a:avLst/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복사</a:t>
            </a:r>
          </a:p>
        </p:txBody>
      </p:sp>
      <p:sp>
        <p:nvSpPr>
          <p:cNvPr id="669" name="Shape 669"/>
          <p:cNvSpPr/>
          <p:nvPr/>
        </p:nvSpPr>
        <p:spPr>
          <a:xfrm>
            <a:off x="752835" y="5561971"/>
            <a:ext cx="2103917" cy="277846"/>
          </a:xfrm>
          <a:prstGeom prst="rect">
            <a:avLst/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메일 발송</a:t>
            </a:r>
          </a:p>
        </p:txBody>
      </p:sp>
      <p:sp>
        <p:nvSpPr>
          <p:cNvPr id="670" name="Shape 670"/>
          <p:cNvSpPr/>
          <p:nvPr/>
        </p:nvSpPr>
        <p:spPr>
          <a:xfrm>
            <a:off x="752835" y="5949375"/>
            <a:ext cx="2103917" cy="277846"/>
          </a:xfrm>
          <a:prstGeom prst="rect">
            <a:avLst/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영주 보기</a:t>
            </a:r>
          </a:p>
        </p:txBody>
      </p:sp>
      <p:sp>
        <p:nvSpPr>
          <p:cNvPr id="671" name="Shape 671"/>
          <p:cNvSpPr/>
          <p:nvPr/>
        </p:nvSpPr>
        <p:spPr>
          <a:xfrm>
            <a:off x="752835" y="6280641"/>
            <a:ext cx="2103917" cy="277846"/>
          </a:xfrm>
          <a:prstGeom prst="rect">
            <a:avLst/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차단</a:t>
            </a:r>
          </a:p>
        </p:txBody>
      </p:sp>
      <p:pic>
        <p:nvPicPr>
          <p:cNvPr id="672" name="Shape 672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 rot="-2700000">
            <a:off x="2570355" y="4978580"/>
            <a:ext cx="770805" cy="457664"/>
          </a:xfrm>
          <a:prstGeom prst="rect">
            <a:avLst/>
          </a:prstGeom>
          <a:noFill/>
          <a:ln>
            <a:noFill/>
          </a:ln>
        </p:spPr>
      </p:pic>
      <p:sp>
        <p:nvSpPr>
          <p:cNvPr id="673" name="Shape 673"/>
          <p:cNvSpPr txBox="1"/>
          <p:nvPr/>
        </p:nvSpPr>
        <p:spPr>
          <a:xfrm>
            <a:off x="8714829" y="0"/>
            <a:ext cx="347716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String_AllianceBulletinBoard 를 참조합니다.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/>
        </p:nvSpPr>
        <p:spPr>
          <a:xfrm>
            <a:off x="203200" y="135467"/>
            <a:ext cx="336502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V1.0 – 2016.10.26 초안 작성  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Shape 678"/>
          <p:cNvSpPr txBox="1"/>
          <p:nvPr/>
        </p:nvSpPr>
        <p:spPr>
          <a:xfrm>
            <a:off x="118532" y="93133"/>
            <a:ext cx="142058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게시판</a:t>
            </a:r>
          </a:p>
        </p:txBody>
      </p:sp>
      <p:cxnSp>
        <p:nvCxnSpPr>
          <p:cNvPr id="679" name="Shape 679"/>
          <p:cNvCxnSpPr/>
          <p:nvPr/>
        </p:nvCxnSpPr>
        <p:spPr>
          <a:xfrm>
            <a:off x="118532" y="462464"/>
            <a:ext cx="3970867" cy="0"/>
          </a:xfrm>
          <a:prstGeom prst="straightConnector1">
            <a:avLst/>
          </a:prstGeom>
          <a:noFill/>
          <a:ln cap="flat" cmpd="sng" w="12700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680" name="Shape 680"/>
          <p:cNvSpPr txBox="1"/>
          <p:nvPr/>
        </p:nvSpPr>
        <p:spPr>
          <a:xfrm>
            <a:off x="118531" y="554797"/>
            <a:ext cx="100860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메시지</a:t>
            </a:r>
          </a:p>
        </p:txBody>
      </p:sp>
      <p:grpSp>
        <p:nvGrpSpPr>
          <p:cNvPr id="681" name="Shape 681"/>
          <p:cNvGrpSpPr/>
          <p:nvPr/>
        </p:nvGrpSpPr>
        <p:grpSpPr>
          <a:xfrm>
            <a:off x="118532" y="574115"/>
            <a:ext cx="3440357" cy="6123017"/>
            <a:chOff x="118532" y="574115"/>
            <a:chExt cx="3440357" cy="6123017"/>
          </a:xfrm>
        </p:grpSpPr>
        <p:sp>
          <p:nvSpPr>
            <p:cNvPr id="682" name="Shape 682"/>
            <p:cNvSpPr/>
            <p:nvPr/>
          </p:nvSpPr>
          <p:spPr>
            <a:xfrm>
              <a:off x="118532" y="574116"/>
              <a:ext cx="3440356" cy="6123016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83" name="Shape 683"/>
            <p:cNvGrpSpPr/>
            <p:nvPr/>
          </p:nvGrpSpPr>
          <p:grpSpPr>
            <a:xfrm>
              <a:off x="118532" y="574115"/>
              <a:ext cx="3440357" cy="340283"/>
              <a:chOff x="4292824" y="3111539"/>
              <a:chExt cx="7314285" cy="634920"/>
            </a:xfrm>
          </p:grpSpPr>
          <p:pic>
            <p:nvPicPr>
              <p:cNvPr id="684" name="Shape 684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7949967" y="3111539"/>
                <a:ext cx="3657142" cy="63492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85" name="Shape 685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>
                <a:off x="4292824" y="3111539"/>
                <a:ext cx="3657142" cy="63492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686" name="Shape 686"/>
            <p:cNvGrpSpPr/>
            <p:nvPr/>
          </p:nvGrpSpPr>
          <p:grpSpPr>
            <a:xfrm>
              <a:off x="118533" y="6524624"/>
              <a:ext cx="3440356" cy="172508"/>
              <a:chOff x="4292825" y="2095518"/>
              <a:chExt cx="7250793" cy="304761"/>
            </a:xfrm>
          </p:grpSpPr>
          <p:pic>
            <p:nvPicPr>
              <p:cNvPr id="687" name="Shape 687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911872" y="2095518"/>
                <a:ext cx="3631746" cy="30476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88" name="Shape 688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 flipH="1">
                <a:off x="4292825" y="2095518"/>
                <a:ext cx="3631746" cy="30476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689" name="Shape 68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94731" y="6008589"/>
              <a:ext cx="602289" cy="60228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90" name="Shape 690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3259933" y="624125"/>
              <a:ext cx="253736" cy="2537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91" name="Shape 691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2724663" y="6026098"/>
              <a:ext cx="763603" cy="44873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92" name="Shape 692"/>
            <p:cNvSpPr/>
            <p:nvPr/>
          </p:nvSpPr>
          <p:spPr>
            <a:xfrm>
              <a:off x="805487" y="6052582"/>
              <a:ext cx="1857019" cy="40272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Enter Your Message</a:t>
              </a:r>
            </a:p>
          </p:txBody>
        </p:sp>
        <p:sp>
          <p:nvSpPr>
            <p:cNvPr id="693" name="Shape 693"/>
            <p:cNvSpPr txBox="1"/>
            <p:nvPr/>
          </p:nvSpPr>
          <p:spPr>
            <a:xfrm>
              <a:off x="2796888" y="6069039"/>
              <a:ext cx="646331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보내기</a:t>
              </a:r>
            </a:p>
          </p:txBody>
        </p:sp>
        <p:sp>
          <p:nvSpPr>
            <p:cNvPr id="694" name="Shape 694"/>
            <p:cNvSpPr txBox="1"/>
            <p:nvPr/>
          </p:nvSpPr>
          <p:spPr>
            <a:xfrm>
              <a:off x="1317796" y="923174"/>
              <a:ext cx="1199367" cy="27327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2016-01-01 19:24 </a:t>
              </a:r>
            </a:p>
          </p:txBody>
        </p:sp>
        <p:grpSp>
          <p:nvGrpSpPr>
            <p:cNvPr id="695" name="Shape 695"/>
            <p:cNvGrpSpPr/>
            <p:nvPr/>
          </p:nvGrpSpPr>
          <p:grpSpPr>
            <a:xfrm>
              <a:off x="153701" y="1240373"/>
              <a:ext cx="3363994" cy="540000"/>
              <a:chOff x="4420505" y="3440673"/>
              <a:chExt cx="3363994" cy="540000"/>
            </a:xfrm>
          </p:grpSpPr>
          <p:sp>
            <p:nvSpPr>
              <p:cNvPr id="696" name="Shape 696"/>
              <p:cNvSpPr/>
              <p:nvPr/>
            </p:nvSpPr>
            <p:spPr>
              <a:xfrm>
                <a:off x="7244500" y="3440673"/>
                <a:ext cx="540000" cy="540000"/>
              </a:xfrm>
              <a:prstGeom prst="roundRect">
                <a:avLst>
                  <a:gd fmla="val 3940" name="adj"/>
                </a:avLst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Clr>
                    <a:schemeClr val="dk1"/>
                  </a:buClr>
                  <a:buFont typeface="Arial"/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7" name="Shape 697"/>
              <p:cNvSpPr/>
              <p:nvPr/>
            </p:nvSpPr>
            <p:spPr>
              <a:xfrm flipH="1">
                <a:off x="4420505" y="3440673"/>
                <a:ext cx="2770869" cy="540000"/>
              </a:xfrm>
              <a:prstGeom prst="wedgeRectCallout">
                <a:avLst>
                  <a:gd fmla="val -51811" name="adj1"/>
                  <a:gd fmla="val -23931" name="adj2"/>
                </a:avLst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833C0B"/>
                  </a:buClr>
                  <a:buSzPct val="25000"/>
                  <a:buFont typeface="Arial"/>
                  <a:buNone/>
                </a:pPr>
                <a:r>
                  <a:rPr b="1" lang="en-US" sz="900">
                    <a:solidFill>
                      <a:srgbClr val="833C0B"/>
                    </a:solidFill>
                    <a:latin typeface="Arial"/>
                    <a:ea typeface="Arial"/>
                    <a:cs typeface="Arial"/>
                    <a:sym typeface="Arial"/>
                  </a:rPr>
                  <a:t>(CLE) Chris</a:t>
                </a:r>
              </a:p>
              <a:p>
                <a:pPr indent="0" lvl="0" marL="0" marR="0" rtl="0" algn="l">
                  <a:spcBef>
                    <a:spcPts val="0"/>
                  </a:spcBef>
                  <a:buClr>
                    <a:srgbClr val="833C0B"/>
                  </a:buClr>
                  <a:buSzPct val="25000"/>
                  <a:buFont typeface="Arial"/>
                  <a:buNone/>
                </a:pPr>
                <a:r>
                  <a:rPr lang="en-US" sz="900">
                    <a:solidFill>
                      <a:srgbClr val="833C0B"/>
                    </a:solidFill>
                    <a:latin typeface="Arial"/>
                    <a:ea typeface="Arial"/>
                    <a:cs typeface="Arial"/>
                    <a:sym typeface="Arial"/>
                  </a:rPr>
                  <a:t>해당 연맹 게시판의 연맹원이 남기는 메시지입니다.</a:t>
                </a:r>
              </a:p>
            </p:txBody>
          </p:sp>
        </p:grpSp>
        <p:sp>
          <p:nvSpPr>
            <p:cNvPr id="698" name="Shape 698"/>
            <p:cNvSpPr txBox="1"/>
            <p:nvPr/>
          </p:nvSpPr>
          <p:spPr>
            <a:xfrm>
              <a:off x="1317795" y="1780000"/>
              <a:ext cx="1199367" cy="27327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2016-01-02 23:29 </a:t>
              </a:r>
            </a:p>
          </p:txBody>
        </p:sp>
        <p:grpSp>
          <p:nvGrpSpPr>
            <p:cNvPr id="699" name="Shape 699"/>
            <p:cNvGrpSpPr/>
            <p:nvPr/>
          </p:nvGrpSpPr>
          <p:grpSpPr>
            <a:xfrm>
              <a:off x="140678" y="2097621"/>
              <a:ext cx="3363994" cy="540000"/>
              <a:chOff x="4417398" y="1614194"/>
              <a:chExt cx="3363994" cy="540000"/>
            </a:xfrm>
          </p:grpSpPr>
          <p:sp>
            <p:nvSpPr>
              <p:cNvPr id="700" name="Shape 700"/>
              <p:cNvSpPr/>
              <p:nvPr/>
            </p:nvSpPr>
            <p:spPr>
              <a:xfrm>
                <a:off x="4417398" y="1614194"/>
                <a:ext cx="540000" cy="540000"/>
              </a:xfrm>
              <a:prstGeom prst="roundRect">
                <a:avLst>
                  <a:gd fmla="val 3940" name="adj"/>
                </a:avLst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Clr>
                    <a:schemeClr val="dk1"/>
                  </a:buClr>
                  <a:buFont typeface="Arial"/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1" name="Shape 701"/>
              <p:cNvSpPr/>
              <p:nvPr/>
            </p:nvSpPr>
            <p:spPr>
              <a:xfrm>
                <a:off x="5026092" y="1636354"/>
                <a:ext cx="2755299" cy="517838"/>
              </a:xfrm>
              <a:prstGeom prst="wedgeRectCallout">
                <a:avLst>
                  <a:gd fmla="val -51445" name="adj1"/>
                  <a:gd fmla="val -20272" name="adj2"/>
                </a:avLst>
              </a:prstGeom>
              <a:solidFill>
                <a:srgbClr val="FEE599"/>
              </a:solidFill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833C0B"/>
                  </a:buClr>
                  <a:buSzPct val="25000"/>
                  <a:buFont typeface="Arial"/>
                  <a:buNone/>
                </a:pPr>
                <a:r>
                  <a:rPr b="1" lang="en-US" sz="900">
                    <a:solidFill>
                      <a:srgbClr val="833C0B"/>
                    </a:solidFill>
                    <a:latin typeface="Arial"/>
                    <a:ea typeface="Arial"/>
                    <a:cs typeface="Arial"/>
                    <a:sym typeface="Arial"/>
                  </a:rPr>
                  <a:t>(QWE) Peter</a:t>
                </a:r>
              </a:p>
              <a:p>
                <a:pPr indent="0" lvl="0" marL="0" marR="0" rtl="0" algn="l">
                  <a:spcBef>
                    <a:spcPts val="0"/>
                  </a:spcBef>
                  <a:buClr>
                    <a:srgbClr val="833C0B"/>
                  </a:buClr>
                  <a:buSzPct val="25000"/>
                  <a:buFont typeface="Arial"/>
                  <a:buNone/>
                </a:pPr>
                <a:r>
                  <a:rPr lang="en-US" sz="900">
                    <a:solidFill>
                      <a:srgbClr val="833C0B"/>
                    </a:solidFill>
                    <a:latin typeface="Arial"/>
                    <a:ea typeface="Arial"/>
                    <a:cs typeface="Arial"/>
                    <a:sym typeface="Arial"/>
                  </a:rPr>
                  <a:t>연맹에 방문한 다른 유저의 방명록 기록입니다.</a:t>
                </a:r>
                <a:br>
                  <a:rPr lang="en-US" sz="900">
                    <a:solidFill>
                      <a:srgbClr val="833C0B"/>
                    </a:solidFill>
                    <a:latin typeface="Arial"/>
                    <a:ea typeface="Arial"/>
                    <a:cs typeface="Arial"/>
                    <a:sym typeface="Arial"/>
                  </a:rPr>
                </a:br>
                <a:r>
                  <a:rPr lang="en-US" sz="900">
                    <a:solidFill>
                      <a:srgbClr val="833C0B"/>
                    </a:solidFill>
                    <a:latin typeface="Arial"/>
                    <a:ea typeface="Arial"/>
                    <a:cs typeface="Arial"/>
                    <a:sym typeface="Arial"/>
                  </a:rPr>
                  <a:t>( 다른 연맹의 유저 및 연맹 미가입 유저가 해당됨,)</a:t>
                </a:r>
              </a:p>
            </p:txBody>
          </p:sp>
        </p:grpSp>
        <p:sp>
          <p:nvSpPr>
            <p:cNvPr id="702" name="Shape 702"/>
            <p:cNvSpPr txBox="1"/>
            <p:nvPr/>
          </p:nvSpPr>
          <p:spPr>
            <a:xfrm>
              <a:off x="1655226" y="2651836"/>
              <a:ext cx="524502" cy="27327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23:29 </a:t>
              </a:r>
            </a:p>
          </p:txBody>
        </p:sp>
        <p:grpSp>
          <p:nvGrpSpPr>
            <p:cNvPr id="703" name="Shape 703"/>
            <p:cNvGrpSpPr/>
            <p:nvPr/>
          </p:nvGrpSpPr>
          <p:grpSpPr>
            <a:xfrm>
              <a:off x="140678" y="2969458"/>
              <a:ext cx="3363994" cy="726127"/>
              <a:chOff x="4420505" y="1350606"/>
              <a:chExt cx="3363994" cy="726127"/>
            </a:xfrm>
          </p:grpSpPr>
          <p:grpSp>
            <p:nvGrpSpPr>
              <p:cNvPr id="704" name="Shape 704"/>
              <p:cNvGrpSpPr/>
              <p:nvPr/>
            </p:nvGrpSpPr>
            <p:grpSpPr>
              <a:xfrm>
                <a:off x="4420505" y="1350606"/>
                <a:ext cx="3363994" cy="726127"/>
                <a:chOff x="4417398" y="1614194"/>
                <a:chExt cx="3363994" cy="726127"/>
              </a:xfrm>
            </p:grpSpPr>
            <p:sp>
              <p:nvSpPr>
                <p:cNvPr id="705" name="Shape 705"/>
                <p:cNvSpPr/>
                <p:nvPr/>
              </p:nvSpPr>
              <p:spPr>
                <a:xfrm>
                  <a:off x="4417398" y="1614194"/>
                  <a:ext cx="540000" cy="540000"/>
                </a:xfrm>
                <a:prstGeom prst="roundRect">
                  <a:avLst>
                    <a:gd fmla="val 3940" name="adj"/>
                  </a:avLst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Clr>
                      <a:schemeClr val="dk1"/>
                    </a:buClr>
                    <a:buFont typeface="Arial"/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06" name="Shape 706"/>
                <p:cNvSpPr/>
                <p:nvPr/>
              </p:nvSpPr>
              <p:spPr>
                <a:xfrm>
                  <a:off x="5026092" y="1636353"/>
                  <a:ext cx="2755299" cy="703969"/>
                </a:xfrm>
                <a:prstGeom prst="wedgeRectCallout">
                  <a:avLst>
                    <a:gd fmla="val -51445" name="adj1"/>
                    <a:gd fmla="val -20272" name="adj2"/>
                  </a:avLst>
                </a:prstGeom>
                <a:solidFill>
                  <a:srgbClr val="FEE599"/>
                </a:solidFill>
                <a:ln cap="flat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833C0B"/>
                    </a:buClr>
                    <a:buSzPct val="25000"/>
                    <a:buFont typeface="Arial"/>
                    <a:buNone/>
                  </a:pPr>
                  <a:r>
                    <a:rPr b="1" lang="en-US" sz="900">
                      <a:solidFill>
                        <a:srgbClr val="833C0B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Edan</a:t>
                  </a:r>
                </a:p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833C0B"/>
                    </a:buClr>
                    <a:buSzPct val="25000"/>
                    <a:buFont typeface="Arial"/>
                    <a:buNone/>
                  </a:pPr>
                  <a:r>
                    <a:rPr lang="en-US" sz="900">
                      <a:solidFill>
                        <a:srgbClr val="833C0B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연맹 미가입 유저는 영주 캐릭터 이미지가 나오거나 프로필 이미지가 나옵니다.</a:t>
                  </a:r>
                </a:p>
                <a:p>
                  <a:pPr indent="0" lvl="0" marL="0" marR="0" rtl="0" algn="l">
                    <a:spcBef>
                      <a:spcPts val="0"/>
                    </a:spcBef>
                    <a:buClr>
                      <a:srgbClr val="833C0B"/>
                    </a:buClr>
                    <a:buSzPct val="25000"/>
                    <a:buFont typeface="Arial"/>
                    <a:buNone/>
                  </a:pPr>
                  <a:r>
                    <a:rPr lang="en-US" sz="900">
                      <a:solidFill>
                        <a:srgbClr val="833C0B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입력 글자 수가 많으면 말풍선이 늘어납니다.</a:t>
                  </a:r>
                </a:p>
              </p:txBody>
            </p:sp>
          </p:grpSp>
          <p:pic>
            <p:nvPicPr>
              <p:cNvPr id="707" name="Shape 707"/>
              <p:cNvPicPr preferRelativeResize="0"/>
              <p:nvPr/>
            </p:nvPicPr>
            <p:blipFill rotWithShape="1">
              <a:blip r:embed="rId8">
                <a:alphaModFix/>
              </a:blip>
              <a:srcRect b="65965" l="18722" r="42582" t="4133"/>
              <a:stretch/>
            </p:blipFill>
            <p:spPr>
              <a:xfrm>
                <a:off x="4449728" y="1372404"/>
                <a:ext cx="493199" cy="4931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708" name="Shape 708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2976633" y="1259932"/>
              <a:ext cx="555584" cy="4889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09" name="Shape 709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155070" y="2119781"/>
              <a:ext cx="524963" cy="51783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10" name="Shape 710"/>
            <p:cNvSpPr/>
            <p:nvPr/>
          </p:nvSpPr>
          <p:spPr>
            <a:xfrm flipH="1">
              <a:off x="622835" y="5671501"/>
              <a:ext cx="2289974" cy="251914"/>
            </a:xfrm>
            <a:prstGeom prst="rect">
              <a:avLst/>
            </a:prstGeom>
            <a:solidFill>
              <a:schemeClr val="dk1"/>
            </a:solidFill>
            <a:ln cap="flat" cmpd="sng" w="12700">
              <a:solidFill>
                <a:schemeClr val="lt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1" lang="en-US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복사 되었습니다.</a:t>
              </a:r>
            </a:p>
          </p:txBody>
        </p:sp>
      </p:grpSp>
      <p:sp>
        <p:nvSpPr>
          <p:cNvPr id="711" name="Shape 711"/>
          <p:cNvSpPr txBox="1"/>
          <p:nvPr/>
        </p:nvSpPr>
        <p:spPr>
          <a:xfrm>
            <a:off x="4089400" y="5671501"/>
            <a:ext cx="313258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복사가 완료되면 툴팁으로 알려줍니다.</a:t>
            </a:r>
          </a:p>
        </p:txBody>
      </p:sp>
      <p:sp>
        <p:nvSpPr>
          <p:cNvPr id="712" name="Shape 712"/>
          <p:cNvSpPr txBox="1"/>
          <p:nvPr/>
        </p:nvSpPr>
        <p:spPr>
          <a:xfrm>
            <a:off x="8714829" y="0"/>
            <a:ext cx="347716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String_AllianceBulletinBoard 를 참조합니다.</a:t>
            </a:r>
          </a:p>
        </p:txBody>
      </p:sp>
      <p:graphicFrame>
        <p:nvGraphicFramePr>
          <p:cNvPr id="713" name="Shape 713"/>
          <p:cNvGraphicFramePr/>
          <p:nvPr/>
        </p:nvGraphicFramePr>
        <p:xfrm>
          <a:off x="7584015" y="36933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{D9B4BFD1-0E53-44BF-82ED-13A49DA35235}</a:tableStyleId>
              </a:tblPr>
              <a:tblGrid>
                <a:gridCol w="571500"/>
                <a:gridCol w="3886200"/>
              </a:tblGrid>
              <a:tr h="209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</a:t>
                      </a:r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복사 되었습니다.</a:t>
                      </a:r>
                    </a:p>
                  </a:txBody>
                  <a:tcPr marT="0" marB="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Shape 718"/>
          <p:cNvSpPr txBox="1"/>
          <p:nvPr/>
        </p:nvSpPr>
        <p:spPr>
          <a:xfrm>
            <a:off x="118532" y="93133"/>
            <a:ext cx="142058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게시판</a:t>
            </a:r>
          </a:p>
        </p:txBody>
      </p:sp>
      <p:cxnSp>
        <p:nvCxnSpPr>
          <p:cNvPr id="719" name="Shape 719"/>
          <p:cNvCxnSpPr/>
          <p:nvPr/>
        </p:nvCxnSpPr>
        <p:spPr>
          <a:xfrm>
            <a:off x="118532" y="462464"/>
            <a:ext cx="3970867" cy="0"/>
          </a:xfrm>
          <a:prstGeom prst="straightConnector1">
            <a:avLst/>
          </a:prstGeom>
          <a:noFill/>
          <a:ln cap="flat" cmpd="sng" w="12700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720" name="Shape 720"/>
          <p:cNvSpPr txBox="1"/>
          <p:nvPr/>
        </p:nvSpPr>
        <p:spPr>
          <a:xfrm>
            <a:off x="118531" y="554797"/>
            <a:ext cx="100860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메시지</a:t>
            </a:r>
          </a:p>
        </p:txBody>
      </p:sp>
      <p:grpSp>
        <p:nvGrpSpPr>
          <p:cNvPr id="721" name="Shape 721"/>
          <p:cNvGrpSpPr/>
          <p:nvPr/>
        </p:nvGrpSpPr>
        <p:grpSpPr>
          <a:xfrm>
            <a:off x="118532" y="574115"/>
            <a:ext cx="3440357" cy="6123017"/>
            <a:chOff x="118532" y="574115"/>
            <a:chExt cx="3440357" cy="6123017"/>
          </a:xfrm>
        </p:grpSpPr>
        <p:sp>
          <p:nvSpPr>
            <p:cNvPr id="722" name="Shape 722"/>
            <p:cNvSpPr/>
            <p:nvPr/>
          </p:nvSpPr>
          <p:spPr>
            <a:xfrm>
              <a:off x="118532" y="574116"/>
              <a:ext cx="3440356" cy="6123016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23" name="Shape 723"/>
            <p:cNvGrpSpPr/>
            <p:nvPr/>
          </p:nvGrpSpPr>
          <p:grpSpPr>
            <a:xfrm>
              <a:off x="118532" y="574115"/>
              <a:ext cx="3440357" cy="340283"/>
              <a:chOff x="4292824" y="3111539"/>
              <a:chExt cx="7314285" cy="634920"/>
            </a:xfrm>
          </p:grpSpPr>
          <p:pic>
            <p:nvPicPr>
              <p:cNvPr id="724" name="Shape 724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7949967" y="3111539"/>
                <a:ext cx="3657142" cy="63492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25" name="Shape 725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>
                <a:off x="4292824" y="3111539"/>
                <a:ext cx="3657142" cy="63492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726" name="Shape 726"/>
            <p:cNvGrpSpPr/>
            <p:nvPr/>
          </p:nvGrpSpPr>
          <p:grpSpPr>
            <a:xfrm>
              <a:off x="118533" y="6524624"/>
              <a:ext cx="3440356" cy="172508"/>
              <a:chOff x="4292825" y="2095518"/>
              <a:chExt cx="7250793" cy="304761"/>
            </a:xfrm>
          </p:grpSpPr>
          <p:pic>
            <p:nvPicPr>
              <p:cNvPr id="727" name="Shape 727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911872" y="2095518"/>
                <a:ext cx="3631746" cy="30476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28" name="Shape 728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 flipH="1">
                <a:off x="4292825" y="2095518"/>
                <a:ext cx="3631746" cy="30476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729" name="Shape 72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94731" y="6008589"/>
              <a:ext cx="602289" cy="60228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30" name="Shape 730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3259933" y="624125"/>
              <a:ext cx="253736" cy="2537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31" name="Shape 731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2724663" y="6026098"/>
              <a:ext cx="763603" cy="44873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32" name="Shape 732"/>
            <p:cNvSpPr/>
            <p:nvPr/>
          </p:nvSpPr>
          <p:spPr>
            <a:xfrm>
              <a:off x="805487" y="6052582"/>
              <a:ext cx="1857019" cy="40272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Enter Your Message</a:t>
              </a:r>
            </a:p>
          </p:txBody>
        </p:sp>
        <p:sp>
          <p:nvSpPr>
            <p:cNvPr id="733" name="Shape 733"/>
            <p:cNvSpPr txBox="1"/>
            <p:nvPr/>
          </p:nvSpPr>
          <p:spPr>
            <a:xfrm>
              <a:off x="2796888" y="6069039"/>
              <a:ext cx="646331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보내기</a:t>
              </a:r>
            </a:p>
          </p:txBody>
        </p:sp>
        <p:sp>
          <p:nvSpPr>
            <p:cNvPr id="734" name="Shape 734"/>
            <p:cNvSpPr txBox="1"/>
            <p:nvPr/>
          </p:nvSpPr>
          <p:spPr>
            <a:xfrm>
              <a:off x="1317796" y="923174"/>
              <a:ext cx="1199367" cy="27327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2016-01-01 19:24 </a:t>
              </a:r>
            </a:p>
          </p:txBody>
        </p:sp>
        <p:grpSp>
          <p:nvGrpSpPr>
            <p:cNvPr id="735" name="Shape 735"/>
            <p:cNvGrpSpPr/>
            <p:nvPr/>
          </p:nvGrpSpPr>
          <p:grpSpPr>
            <a:xfrm>
              <a:off x="153701" y="1240373"/>
              <a:ext cx="3363994" cy="540000"/>
              <a:chOff x="4420505" y="3440673"/>
              <a:chExt cx="3363994" cy="540000"/>
            </a:xfrm>
          </p:grpSpPr>
          <p:sp>
            <p:nvSpPr>
              <p:cNvPr id="736" name="Shape 736"/>
              <p:cNvSpPr/>
              <p:nvPr/>
            </p:nvSpPr>
            <p:spPr>
              <a:xfrm>
                <a:off x="7244500" y="3440673"/>
                <a:ext cx="540000" cy="540000"/>
              </a:xfrm>
              <a:prstGeom prst="roundRect">
                <a:avLst>
                  <a:gd fmla="val 3940" name="adj"/>
                </a:avLst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Clr>
                    <a:schemeClr val="dk1"/>
                  </a:buClr>
                  <a:buFont typeface="Arial"/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7" name="Shape 737"/>
              <p:cNvSpPr/>
              <p:nvPr/>
            </p:nvSpPr>
            <p:spPr>
              <a:xfrm flipH="1">
                <a:off x="4420505" y="3440673"/>
                <a:ext cx="2770869" cy="540000"/>
              </a:xfrm>
              <a:prstGeom prst="wedgeRectCallout">
                <a:avLst>
                  <a:gd fmla="val -51811" name="adj1"/>
                  <a:gd fmla="val -23931" name="adj2"/>
                </a:avLst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833C0B"/>
                  </a:buClr>
                  <a:buSzPct val="25000"/>
                  <a:buFont typeface="Arial"/>
                  <a:buNone/>
                </a:pPr>
                <a:r>
                  <a:rPr b="1" lang="en-US" sz="900">
                    <a:solidFill>
                      <a:srgbClr val="833C0B"/>
                    </a:solidFill>
                    <a:latin typeface="Arial"/>
                    <a:ea typeface="Arial"/>
                    <a:cs typeface="Arial"/>
                    <a:sym typeface="Arial"/>
                  </a:rPr>
                  <a:t>(CLE) Chris</a:t>
                </a:r>
              </a:p>
              <a:p>
                <a:pPr indent="0" lvl="0" marL="0" marR="0" rtl="0" algn="l">
                  <a:spcBef>
                    <a:spcPts val="0"/>
                  </a:spcBef>
                  <a:buClr>
                    <a:srgbClr val="833C0B"/>
                  </a:buClr>
                  <a:buSzPct val="25000"/>
                  <a:buFont typeface="Arial"/>
                  <a:buNone/>
                </a:pPr>
                <a:r>
                  <a:rPr lang="en-US" sz="900">
                    <a:solidFill>
                      <a:srgbClr val="833C0B"/>
                    </a:solidFill>
                    <a:latin typeface="Arial"/>
                    <a:ea typeface="Arial"/>
                    <a:cs typeface="Arial"/>
                    <a:sym typeface="Arial"/>
                  </a:rPr>
                  <a:t>해당 연맹 게시판의 연맹원이 남기는 메시지입니다.</a:t>
                </a:r>
              </a:p>
            </p:txBody>
          </p:sp>
        </p:grpSp>
        <p:sp>
          <p:nvSpPr>
            <p:cNvPr id="738" name="Shape 738"/>
            <p:cNvSpPr txBox="1"/>
            <p:nvPr/>
          </p:nvSpPr>
          <p:spPr>
            <a:xfrm>
              <a:off x="1317795" y="1780000"/>
              <a:ext cx="1199367" cy="27327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2016-01-02 23:29 </a:t>
              </a:r>
            </a:p>
          </p:txBody>
        </p:sp>
        <p:grpSp>
          <p:nvGrpSpPr>
            <p:cNvPr id="739" name="Shape 739"/>
            <p:cNvGrpSpPr/>
            <p:nvPr/>
          </p:nvGrpSpPr>
          <p:grpSpPr>
            <a:xfrm>
              <a:off x="140678" y="2097621"/>
              <a:ext cx="3363994" cy="540000"/>
              <a:chOff x="4417398" y="1614194"/>
              <a:chExt cx="3363994" cy="540000"/>
            </a:xfrm>
          </p:grpSpPr>
          <p:sp>
            <p:nvSpPr>
              <p:cNvPr id="740" name="Shape 740"/>
              <p:cNvSpPr/>
              <p:nvPr/>
            </p:nvSpPr>
            <p:spPr>
              <a:xfrm>
                <a:off x="4417398" y="1614194"/>
                <a:ext cx="540000" cy="540000"/>
              </a:xfrm>
              <a:prstGeom prst="roundRect">
                <a:avLst>
                  <a:gd fmla="val 3940" name="adj"/>
                </a:avLst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Clr>
                    <a:schemeClr val="dk1"/>
                  </a:buClr>
                  <a:buFont typeface="Arial"/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1" name="Shape 741"/>
              <p:cNvSpPr/>
              <p:nvPr/>
            </p:nvSpPr>
            <p:spPr>
              <a:xfrm>
                <a:off x="5026092" y="1636354"/>
                <a:ext cx="2755299" cy="517838"/>
              </a:xfrm>
              <a:prstGeom prst="wedgeRectCallout">
                <a:avLst>
                  <a:gd fmla="val -51445" name="adj1"/>
                  <a:gd fmla="val -20272" name="adj2"/>
                </a:avLst>
              </a:prstGeom>
              <a:solidFill>
                <a:srgbClr val="FEE599"/>
              </a:solidFill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833C0B"/>
                  </a:buClr>
                  <a:buSzPct val="25000"/>
                  <a:buFont typeface="Arial"/>
                  <a:buNone/>
                </a:pPr>
                <a:r>
                  <a:rPr b="1" lang="en-US" sz="900">
                    <a:solidFill>
                      <a:srgbClr val="833C0B"/>
                    </a:solidFill>
                    <a:latin typeface="Arial"/>
                    <a:ea typeface="Arial"/>
                    <a:cs typeface="Arial"/>
                    <a:sym typeface="Arial"/>
                  </a:rPr>
                  <a:t>(QWE) Peter</a:t>
                </a:r>
              </a:p>
              <a:p>
                <a:pPr indent="0" lvl="0" marL="0" marR="0" rtl="0" algn="l">
                  <a:spcBef>
                    <a:spcPts val="0"/>
                  </a:spcBef>
                  <a:buClr>
                    <a:srgbClr val="833C0B"/>
                  </a:buClr>
                  <a:buSzPct val="25000"/>
                  <a:buFont typeface="Arial"/>
                  <a:buNone/>
                </a:pPr>
                <a:r>
                  <a:rPr lang="en-US" sz="900">
                    <a:solidFill>
                      <a:srgbClr val="833C0B"/>
                    </a:solidFill>
                    <a:latin typeface="Arial"/>
                    <a:ea typeface="Arial"/>
                    <a:cs typeface="Arial"/>
                    <a:sym typeface="Arial"/>
                  </a:rPr>
                  <a:t>연맹에 방문한 다른 유저의 방명록 기록입니다.</a:t>
                </a:r>
                <a:br>
                  <a:rPr lang="en-US" sz="900">
                    <a:solidFill>
                      <a:srgbClr val="833C0B"/>
                    </a:solidFill>
                    <a:latin typeface="Arial"/>
                    <a:ea typeface="Arial"/>
                    <a:cs typeface="Arial"/>
                    <a:sym typeface="Arial"/>
                  </a:rPr>
                </a:br>
                <a:r>
                  <a:rPr lang="en-US" sz="900">
                    <a:solidFill>
                      <a:srgbClr val="833C0B"/>
                    </a:solidFill>
                    <a:latin typeface="Arial"/>
                    <a:ea typeface="Arial"/>
                    <a:cs typeface="Arial"/>
                    <a:sym typeface="Arial"/>
                  </a:rPr>
                  <a:t>( 다른 연맹의 유저 및 연맹 미가입 유저가 해당됨,)</a:t>
                </a:r>
              </a:p>
            </p:txBody>
          </p:sp>
        </p:grpSp>
        <p:sp>
          <p:nvSpPr>
            <p:cNvPr id="742" name="Shape 742"/>
            <p:cNvSpPr txBox="1"/>
            <p:nvPr/>
          </p:nvSpPr>
          <p:spPr>
            <a:xfrm>
              <a:off x="1655226" y="2651836"/>
              <a:ext cx="524502" cy="27327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23:29 </a:t>
              </a:r>
            </a:p>
          </p:txBody>
        </p:sp>
        <p:grpSp>
          <p:nvGrpSpPr>
            <p:cNvPr id="743" name="Shape 743"/>
            <p:cNvGrpSpPr/>
            <p:nvPr/>
          </p:nvGrpSpPr>
          <p:grpSpPr>
            <a:xfrm>
              <a:off x="140678" y="2969458"/>
              <a:ext cx="3363994" cy="726127"/>
              <a:chOff x="4420505" y="1350606"/>
              <a:chExt cx="3363994" cy="726127"/>
            </a:xfrm>
          </p:grpSpPr>
          <p:grpSp>
            <p:nvGrpSpPr>
              <p:cNvPr id="744" name="Shape 744"/>
              <p:cNvGrpSpPr/>
              <p:nvPr/>
            </p:nvGrpSpPr>
            <p:grpSpPr>
              <a:xfrm>
                <a:off x="4420505" y="1350606"/>
                <a:ext cx="3363994" cy="726127"/>
                <a:chOff x="4417398" y="1614194"/>
                <a:chExt cx="3363994" cy="726127"/>
              </a:xfrm>
            </p:grpSpPr>
            <p:sp>
              <p:nvSpPr>
                <p:cNvPr id="745" name="Shape 745"/>
                <p:cNvSpPr/>
                <p:nvPr/>
              </p:nvSpPr>
              <p:spPr>
                <a:xfrm>
                  <a:off x="4417398" y="1614194"/>
                  <a:ext cx="540000" cy="540000"/>
                </a:xfrm>
                <a:prstGeom prst="roundRect">
                  <a:avLst>
                    <a:gd fmla="val 3940" name="adj"/>
                  </a:avLst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Clr>
                      <a:schemeClr val="dk1"/>
                    </a:buClr>
                    <a:buFont typeface="Arial"/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46" name="Shape 746"/>
                <p:cNvSpPr/>
                <p:nvPr/>
              </p:nvSpPr>
              <p:spPr>
                <a:xfrm>
                  <a:off x="5026092" y="1636353"/>
                  <a:ext cx="2755299" cy="703969"/>
                </a:xfrm>
                <a:prstGeom prst="wedgeRectCallout">
                  <a:avLst>
                    <a:gd fmla="val -51445" name="adj1"/>
                    <a:gd fmla="val -20272" name="adj2"/>
                  </a:avLst>
                </a:prstGeom>
                <a:solidFill>
                  <a:srgbClr val="FEE599"/>
                </a:solidFill>
                <a:ln cap="flat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833C0B"/>
                    </a:buClr>
                    <a:buSzPct val="25000"/>
                    <a:buFont typeface="Arial"/>
                    <a:buNone/>
                  </a:pPr>
                  <a:r>
                    <a:rPr b="1" lang="en-US" sz="900">
                      <a:solidFill>
                        <a:srgbClr val="833C0B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Edan</a:t>
                  </a:r>
                </a:p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833C0B"/>
                    </a:buClr>
                    <a:buSzPct val="25000"/>
                    <a:buFont typeface="Arial"/>
                    <a:buNone/>
                  </a:pPr>
                  <a:r>
                    <a:rPr lang="en-US" sz="900">
                      <a:solidFill>
                        <a:srgbClr val="833C0B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연맹 미가입 유저는 영주 캐릭터 이미지가 나오거나 프로필 이미지가 나옵니다.</a:t>
                  </a:r>
                </a:p>
                <a:p>
                  <a:pPr indent="0" lvl="0" marL="0" marR="0" rtl="0" algn="l">
                    <a:spcBef>
                      <a:spcPts val="0"/>
                    </a:spcBef>
                    <a:buClr>
                      <a:srgbClr val="833C0B"/>
                    </a:buClr>
                    <a:buSzPct val="25000"/>
                    <a:buFont typeface="Arial"/>
                    <a:buNone/>
                  </a:pPr>
                  <a:r>
                    <a:rPr lang="en-US" sz="900">
                      <a:solidFill>
                        <a:srgbClr val="833C0B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입력 글자 수가 많으면 말풍선이 늘어납니다.</a:t>
                  </a:r>
                </a:p>
              </p:txBody>
            </p:sp>
          </p:grpSp>
          <p:pic>
            <p:nvPicPr>
              <p:cNvPr id="747" name="Shape 747"/>
              <p:cNvPicPr preferRelativeResize="0"/>
              <p:nvPr/>
            </p:nvPicPr>
            <p:blipFill rotWithShape="1">
              <a:blip r:embed="rId8">
                <a:alphaModFix/>
              </a:blip>
              <a:srcRect b="65965" l="18722" r="42582" t="4133"/>
              <a:stretch/>
            </p:blipFill>
            <p:spPr>
              <a:xfrm>
                <a:off x="4449728" y="1372404"/>
                <a:ext cx="493199" cy="4931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748" name="Shape 748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2976633" y="1259932"/>
              <a:ext cx="555584" cy="4889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49" name="Shape 749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155070" y="2119781"/>
              <a:ext cx="524963" cy="51783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50" name="Shape 750"/>
            <p:cNvSpPr/>
            <p:nvPr/>
          </p:nvSpPr>
          <p:spPr>
            <a:xfrm flipH="1">
              <a:off x="622835" y="5671501"/>
              <a:ext cx="2289974" cy="251914"/>
            </a:xfrm>
            <a:prstGeom prst="rect">
              <a:avLst/>
            </a:prstGeom>
            <a:solidFill>
              <a:schemeClr val="dk1"/>
            </a:solidFill>
            <a:ln cap="flat" cmpd="sng" w="12700">
              <a:solidFill>
                <a:schemeClr val="lt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1" lang="en-US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적절하지 못한 단어가 포함되었습니다.</a:t>
              </a:r>
            </a:p>
          </p:txBody>
        </p:sp>
      </p:grpSp>
      <p:sp>
        <p:nvSpPr>
          <p:cNvPr id="751" name="Shape 751"/>
          <p:cNvSpPr txBox="1"/>
          <p:nvPr/>
        </p:nvSpPr>
        <p:spPr>
          <a:xfrm>
            <a:off x="4089400" y="4473350"/>
            <a:ext cx="680026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메일 발송 버튼을 누르면 해당 유저를 대상으로 메일을 발송하는 메일 화면으로 이동합니다.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다른 서버의 유저에게는 메일을 보낼 수 없습니다. </a:t>
            </a:r>
          </a:p>
        </p:txBody>
      </p:sp>
      <p:sp>
        <p:nvSpPr>
          <p:cNvPr id="752" name="Shape 752"/>
          <p:cNvSpPr/>
          <p:nvPr/>
        </p:nvSpPr>
        <p:spPr>
          <a:xfrm>
            <a:off x="118207" y="584966"/>
            <a:ext cx="3440356" cy="6123016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3" name="Shape 753"/>
          <p:cNvSpPr/>
          <p:nvPr/>
        </p:nvSpPr>
        <p:spPr>
          <a:xfrm>
            <a:off x="233554" y="4467225"/>
            <a:ext cx="3209666" cy="2238681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4" name="Shape 754"/>
          <p:cNvSpPr txBox="1"/>
          <p:nvPr/>
        </p:nvSpPr>
        <p:spPr>
          <a:xfrm>
            <a:off x="1574533" y="4447505"/>
            <a:ext cx="527709" cy="3336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Edan</a:t>
            </a:r>
          </a:p>
        </p:txBody>
      </p:sp>
      <p:cxnSp>
        <p:nvCxnSpPr>
          <p:cNvPr id="755" name="Shape 755"/>
          <p:cNvCxnSpPr/>
          <p:nvPr/>
        </p:nvCxnSpPr>
        <p:spPr>
          <a:xfrm>
            <a:off x="410677" y="4781121"/>
            <a:ext cx="2843747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756" name="Shape 756"/>
          <p:cNvSpPr/>
          <p:nvPr/>
        </p:nvSpPr>
        <p:spPr>
          <a:xfrm>
            <a:off x="752835" y="4850437"/>
            <a:ext cx="2103917" cy="277846"/>
          </a:xfrm>
          <a:prstGeom prst="rect">
            <a:avLst/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가입 초대</a:t>
            </a:r>
          </a:p>
        </p:txBody>
      </p:sp>
      <p:sp>
        <p:nvSpPr>
          <p:cNvPr id="757" name="Shape 757"/>
          <p:cNvSpPr/>
          <p:nvPr/>
        </p:nvSpPr>
        <p:spPr>
          <a:xfrm>
            <a:off x="752835" y="5197603"/>
            <a:ext cx="2103917" cy="277846"/>
          </a:xfrm>
          <a:prstGeom prst="rect">
            <a:avLst/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복사</a:t>
            </a:r>
          </a:p>
        </p:txBody>
      </p:sp>
      <p:sp>
        <p:nvSpPr>
          <p:cNvPr id="758" name="Shape 758"/>
          <p:cNvSpPr/>
          <p:nvPr/>
        </p:nvSpPr>
        <p:spPr>
          <a:xfrm>
            <a:off x="752835" y="5561971"/>
            <a:ext cx="2103917" cy="277846"/>
          </a:xfrm>
          <a:prstGeom prst="rect">
            <a:avLst/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메일 발송</a:t>
            </a:r>
          </a:p>
        </p:txBody>
      </p:sp>
      <p:sp>
        <p:nvSpPr>
          <p:cNvPr id="759" name="Shape 759"/>
          <p:cNvSpPr/>
          <p:nvPr/>
        </p:nvSpPr>
        <p:spPr>
          <a:xfrm>
            <a:off x="752835" y="5949375"/>
            <a:ext cx="2103917" cy="277846"/>
          </a:xfrm>
          <a:prstGeom prst="rect">
            <a:avLst/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영주 보기</a:t>
            </a:r>
          </a:p>
        </p:txBody>
      </p:sp>
      <p:sp>
        <p:nvSpPr>
          <p:cNvPr id="760" name="Shape 760"/>
          <p:cNvSpPr/>
          <p:nvPr/>
        </p:nvSpPr>
        <p:spPr>
          <a:xfrm>
            <a:off x="752835" y="6280641"/>
            <a:ext cx="2103917" cy="277846"/>
          </a:xfrm>
          <a:prstGeom prst="rect">
            <a:avLst/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차단</a:t>
            </a:r>
          </a:p>
        </p:txBody>
      </p:sp>
      <p:pic>
        <p:nvPicPr>
          <p:cNvPr id="761" name="Shape 761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 rot="-2700000">
            <a:off x="2570355" y="5384260"/>
            <a:ext cx="770805" cy="457664"/>
          </a:xfrm>
          <a:prstGeom prst="rect">
            <a:avLst/>
          </a:prstGeom>
          <a:noFill/>
          <a:ln>
            <a:noFill/>
          </a:ln>
        </p:spPr>
      </p:pic>
      <p:sp>
        <p:nvSpPr>
          <p:cNvPr id="762" name="Shape 762"/>
          <p:cNvSpPr txBox="1"/>
          <p:nvPr/>
        </p:nvSpPr>
        <p:spPr>
          <a:xfrm>
            <a:off x="8714829" y="0"/>
            <a:ext cx="347716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String_AllianceBulletinBoard 를 참조합니다.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6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Shape 767"/>
          <p:cNvSpPr txBox="1"/>
          <p:nvPr/>
        </p:nvSpPr>
        <p:spPr>
          <a:xfrm>
            <a:off x="118532" y="93133"/>
            <a:ext cx="150233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게시판 </a:t>
            </a:r>
          </a:p>
        </p:txBody>
      </p:sp>
      <p:cxnSp>
        <p:nvCxnSpPr>
          <p:cNvPr id="768" name="Shape 768"/>
          <p:cNvCxnSpPr/>
          <p:nvPr/>
        </p:nvCxnSpPr>
        <p:spPr>
          <a:xfrm>
            <a:off x="118532" y="462464"/>
            <a:ext cx="3970867" cy="0"/>
          </a:xfrm>
          <a:prstGeom prst="straightConnector1">
            <a:avLst/>
          </a:prstGeom>
          <a:noFill/>
          <a:ln cap="flat" cmpd="sng" w="12700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769" name="Shape 769"/>
          <p:cNvSpPr txBox="1"/>
          <p:nvPr/>
        </p:nvSpPr>
        <p:spPr>
          <a:xfrm>
            <a:off x="118531" y="554797"/>
            <a:ext cx="100860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메시지</a:t>
            </a:r>
          </a:p>
        </p:txBody>
      </p:sp>
      <p:grpSp>
        <p:nvGrpSpPr>
          <p:cNvPr id="770" name="Shape 770"/>
          <p:cNvGrpSpPr/>
          <p:nvPr/>
        </p:nvGrpSpPr>
        <p:grpSpPr>
          <a:xfrm>
            <a:off x="118532" y="574115"/>
            <a:ext cx="3440357" cy="6123017"/>
            <a:chOff x="118532" y="574115"/>
            <a:chExt cx="3440357" cy="6123017"/>
          </a:xfrm>
        </p:grpSpPr>
        <p:sp>
          <p:nvSpPr>
            <p:cNvPr id="771" name="Shape 771"/>
            <p:cNvSpPr/>
            <p:nvPr/>
          </p:nvSpPr>
          <p:spPr>
            <a:xfrm>
              <a:off x="118532" y="574116"/>
              <a:ext cx="3440356" cy="6123016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72" name="Shape 772"/>
            <p:cNvGrpSpPr/>
            <p:nvPr/>
          </p:nvGrpSpPr>
          <p:grpSpPr>
            <a:xfrm>
              <a:off x="118532" y="574115"/>
              <a:ext cx="3440357" cy="340283"/>
              <a:chOff x="4292824" y="3111539"/>
              <a:chExt cx="7314285" cy="634920"/>
            </a:xfrm>
          </p:grpSpPr>
          <p:pic>
            <p:nvPicPr>
              <p:cNvPr id="773" name="Shape 773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7949967" y="3111539"/>
                <a:ext cx="3657142" cy="63492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74" name="Shape 774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>
                <a:off x="4292824" y="3111539"/>
                <a:ext cx="3657142" cy="63492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775" name="Shape 775"/>
            <p:cNvGrpSpPr/>
            <p:nvPr/>
          </p:nvGrpSpPr>
          <p:grpSpPr>
            <a:xfrm>
              <a:off x="118533" y="6524624"/>
              <a:ext cx="3440356" cy="172508"/>
              <a:chOff x="4292825" y="2095518"/>
              <a:chExt cx="7250793" cy="304761"/>
            </a:xfrm>
          </p:grpSpPr>
          <p:pic>
            <p:nvPicPr>
              <p:cNvPr id="776" name="Shape 776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911872" y="2095518"/>
                <a:ext cx="3631746" cy="30476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77" name="Shape 777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 flipH="1">
                <a:off x="4292825" y="2095518"/>
                <a:ext cx="3631746" cy="30476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778" name="Shape 778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94731" y="6008589"/>
              <a:ext cx="602289" cy="60228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79" name="Shape 779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3259933" y="624125"/>
              <a:ext cx="253736" cy="2537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80" name="Shape 780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2724663" y="6026098"/>
              <a:ext cx="763603" cy="44873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81" name="Shape 781"/>
            <p:cNvSpPr/>
            <p:nvPr/>
          </p:nvSpPr>
          <p:spPr>
            <a:xfrm>
              <a:off x="805487" y="6052582"/>
              <a:ext cx="1857019" cy="40272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Enter Your Message</a:t>
              </a:r>
            </a:p>
          </p:txBody>
        </p:sp>
        <p:sp>
          <p:nvSpPr>
            <p:cNvPr id="782" name="Shape 782"/>
            <p:cNvSpPr txBox="1"/>
            <p:nvPr/>
          </p:nvSpPr>
          <p:spPr>
            <a:xfrm>
              <a:off x="2796888" y="6069039"/>
              <a:ext cx="646331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보내기</a:t>
              </a:r>
            </a:p>
          </p:txBody>
        </p:sp>
        <p:sp>
          <p:nvSpPr>
            <p:cNvPr id="783" name="Shape 783"/>
            <p:cNvSpPr txBox="1"/>
            <p:nvPr/>
          </p:nvSpPr>
          <p:spPr>
            <a:xfrm>
              <a:off x="1317796" y="923174"/>
              <a:ext cx="1199367" cy="27327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2016-01-01 19:24 </a:t>
              </a:r>
            </a:p>
          </p:txBody>
        </p:sp>
        <p:grpSp>
          <p:nvGrpSpPr>
            <p:cNvPr id="784" name="Shape 784"/>
            <p:cNvGrpSpPr/>
            <p:nvPr/>
          </p:nvGrpSpPr>
          <p:grpSpPr>
            <a:xfrm>
              <a:off x="153701" y="1240373"/>
              <a:ext cx="3363994" cy="540000"/>
              <a:chOff x="4420505" y="3440673"/>
              <a:chExt cx="3363994" cy="540000"/>
            </a:xfrm>
          </p:grpSpPr>
          <p:sp>
            <p:nvSpPr>
              <p:cNvPr id="785" name="Shape 785"/>
              <p:cNvSpPr/>
              <p:nvPr/>
            </p:nvSpPr>
            <p:spPr>
              <a:xfrm>
                <a:off x="7244500" y="3440673"/>
                <a:ext cx="540000" cy="540000"/>
              </a:xfrm>
              <a:prstGeom prst="roundRect">
                <a:avLst>
                  <a:gd fmla="val 3940" name="adj"/>
                </a:avLst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Clr>
                    <a:schemeClr val="dk1"/>
                  </a:buClr>
                  <a:buFont typeface="Arial"/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6" name="Shape 786"/>
              <p:cNvSpPr/>
              <p:nvPr/>
            </p:nvSpPr>
            <p:spPr>
              <a:xfrm flipH="1">
                <a:off x="4420505" y="3440673"/>
                <a:ext cx="2770869" cy="540000"/>
              </a:xfrm>
              <a:prstGeom prst="wedgeRectCallout">
                <a:avLst>
                  <a:gd fmla="val -51811" name="adj1"/>
                  <a:gd fmla="val -23931" name="adj2"/>
                </a:avLst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833C0B"/>
                  </a:buClr>
                  <a:buSzPct val="25000"/>
                  <a:buFont typeface="Arial"/>
                  <a:buNone/>
                </a:pPr>
                <a:r>
                  <a:rPr b="1" lang="en-US" sz="900">
                    <a:solidFill>
                      <a:srgbClr val="833C0B"/>
                    </a:solidFill>
                    <a:latin typeface="Arial"/>
                    <a:ea typeface="Arial"/>
                    <a:cs typeface="Arial"/>
                    <a:sym typeface="Arial"/>
                  </a:rPr>
                  <a:t>(CLE) Chris</a:t>
                </a:r>
              </a:p>
              <a:p>
                <a:pPr indent="0" lvl="0" marL="0" marR="0" rtl="0" algn="l">
                  <a:spcBef>
                    <a:spcPts val="0"/>
                  </a:spcBef>
                  <a:buClr>
                    <a:srgbClr val="833C0B"/>
                  </a:buClr>
                  <a:buSzPct val="25000"/>
                  <a:buFont typeface="Arial"/>
                  <a:buNone/>
                </a:pPr>
                <a:r>
                  <a:rPr lang="en-US" sz="900">
                    <a:solidFill>
                      <a:srgbClr val="833C0B"/>
                    </a:solidFill>
                    <a:latin typeface="Arial"/>
                    <a:ea typeface="Arial"/>
                    <a:cs typeface="Arial"/>
                    <a:sym typeface="Arial"/>
                  </a:rPr>
                  <a:t>해당 연맹 게시판의 연맹원이 남기는 메시지입니다.</a:t>
                </a:r>
              </a:p>
            </p:txBody>
          </p:sp>
        </p:grpSp>
        <p:sp>
          <p:nvSpPr>
            <p:cNvPr id="787" name="Shape 787"/>
            <p:cNvSpPr txBox="1"/>
            <p:nvPr/>
          </p:nvSpPr>
          <p:spPr>
            <a:xfrm>
              <a:off x="1317795" y="1780000"/>
              <a:ext cx="1199367" cy="27327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2016-01-02 23:29 </a:t>
              </a:r>
            </a:p>
          </p:txBody>
        </p:sp>
        <p:grpSp>
          <p:nvGrpSpPr>
            <p:cNvPr id="788" name="Shape 788"/>
            <p:cNvGrpSpPr/>
            <p:nvPr/>
          </p:nvGrpSpPr>
          <p:grpSpPr>
            <a:xfrm>
              <a:off x="140678" y="2097621"/>
              <a:ext cx="3363994" cy="540000"/>
              <a:chOff x="4417398" y="1614194"/>
              <a:chExt cx="3363994" cy="540000"/>
            </a:xfrm>
          </p:grpSpPr>
          <p:sp>
            <p:nvSpPr>
              <p:cNvPr id="789" name="Shape 789"/>
              <p:cNvSpPr/>
              <p:nvPr/>
            </p:nvSpPr>
            <p:spPr>
              <a:xfrm>
                <a:off x="4417398" y="1614194"/>
                <a:ext cx="540000" cy="540000"/>
              </a:xfrm>
              <a:prstGeom prst="roundRect">
                <a:avLst>
                  <a:gd fmla="val 3940" name="adj"/>
                </a:avLst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Clr>
                    <a:schemeClr val="dk1"/>
                  </a:buClr>
                  <a:buFont typeface="Arial"/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0" name="Shape 790"/>
              <p:cNvSpPr/>
              <p:nvPr/>
            </p:nvSpPr>
            <p:spPr>
              <a:xfrm>
                <a:off x="5026092" y="1636354"/>
                <a:ext cx="2755299" cy="517838"/>
              </a:xfrm>
              <a:prstGeom prst="wedgeRectCallout">
                <a:avLst>
                  <a:gd fmla="val -51445" name="adj1"/>
                  <a:gd fmla="val -20272" name="adj2"/>
                </a:avLst>
              </a:prstGeom>
              <a:solidFill>
                <a:srgbClr val="FEE599"/>
              </a:solidFill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833C0B"/>
                  </a:buClr>
                  <a:buSzPct val="25000"/>
                  <a:buFont typeface="Arial"/>
                  <a:buNone/>
                </a:pPr>
                <a:r>
                  <a:rPr b="1" lang="en-US" sz="900">
                    <a:solidFill>
                      <a:srgbClr val="833C0B"/>
                    </a:solidFill>
                    <a:latin typeface="Arial"/>
                    <a:ea typeface="Arial"/>
                    <a:cs typeface="Arial"/>
                    <a:sym typeface="Arial"/>
                  </a:rPr>
                  <a:t>(QWE) Peter</a:t>
                </a:r>
              </a:p>
              <a:p>
                <a:pPr indent="0" lvl="0" marL="0" marR="0" rtl="0" algn="l">
                  <a:spcBef>
                    <a:spcPts val="0"/>
                  </a:spcBef>
                  <a:buClr>
                    <a:srgbClr val="833C0B"/>
                  </a:buClr>
                  <a:buSzPct val="25000"/>
                  <a:buFont typeface="Arial"/>
                  <a:buNone/>
                </a:pPr>
                <a:r>
                  <a:rPr lang="en-US" sz="900">
                    <a:solidFill>
                      <a:srgbClr val="833C0B"/>
                    </a:solidFill>
                    <a:latin typeface="Arial"/>
                    <a:ea typeface="Arial"/>
                    <a:cs typeface="Arial"/>
                    <a:sym typeface="Arial"/>
                  </a:rPr>
                  <a:t>연맹에 방문한 다른 유저의 방명록 기록입니다.</a:t>
                </a:r>
                <a:br>
                  <a:rPr lang="en-US" sz="900">
                    <a:solidFill>
                      <a:srgbClr val="833C0B"/>
                    </a:solidFill>
                    <a:latin typeface="Arial"/>
                    <a:ea typeface="Arial"/>
                    <a:cs typeface="Arial"/>
                    <a:sym typeface="Arial"/>
                  </a:rPr>
                </a:br>
                <a:r>
                  <a:rPr lang="en-US" sz="900">
                    <a:solidFill>
                      <a:srgbClr val="833C0B"/>
                    </a:solidFill>
                    <a:latin typeface="Arial"/>
                    <a:ea typeface="Arial"/>
                    <a:cs typeface="Arial"/>
                    <a:sym typeface="Arial"/>
                  </a:rPr>
                  <a:t>( 다른 연맹의 유저 및 연맹 미가입 유저가 해당됨,)</a:t>
                </a:r>
              </a:p>
            </p:txBody>
          </p:sp>
        </p:grpSp>
        <p:sp>
          <p:nvSpPr>
            <p:cNvPr id="791" name="Shape 791"/>
            <p:cNvSpPr txBox="1"/>
            <p:nvPr/>
          </p:nvSpPr>
          <p:spPr>
            <a:xfrm>
              <a:off x="1655226" y="2651836"/>
              <a:ext cx="524502" cy="27327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23:29 </a:t>
              </a:r>
            </a:p>
          </p:txBody>
        </p:sp>
        <p:grpSp>
          <p:nvGrpSpPr>
            <p:cNvPr id="792" name="Shape 792"/>
            <p:cNvGrpSpPr/>
            <p:nvPr/>
          </p:nvGrpSpPr>
          <p:grpSpPr>
            <a:xfrm>
              <a:off x="140678" y="2969458"/>
              <a:ext cx="3363994" cy="726127"/>
              <a:chOff x="4420505" y="1350606"/>
              <a:chExt cx="3363994" cy="726127"/>
            </a:xfrm>
          </p:grpSpPr>
          <p:grpSp>
            <p:nvGrpSpPr>
              <p:cNvPr id="793" name="Shape 793"/>
              <p:cNvGrpSpPr/>
              <p:nvPr/>
            </p:nvGrpSpPr>
            <p:grpSpPr>
              <a:xfrm>
                <a:off x="4420505" y="1350606"/>
                <a:ext cx="3363994" cy="726127"/>
                <a:chOff x="4417398" y="1614194"/>
                <a:chExt cx="3363994" cy="726127"/>
              </a:xfrm>
            </p:grpSpPr>
            <p:sp>
              <p:nvSpPr>
                <p:cNvPr id="794" name="Shape 794"/>
                <p:cNvSpPr/>
                <p:nvPr/>
              </p:nvSpPr>
              <p:spPr>
                <a:xfrm>
                  <a:off x="4417398" y="1614194"/>
                  <a:ext cx="540000" cy="540000"/>
                </a:xfrm>
                <a:prstGeom prst="roundRect">
                  <a:avLst>
                    <a:gd fmla="val 3940" name="adj"/>
                  </a:avLst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Clr>
                      <a:schemeClr val="dk1"/>
                    </a:buClr>
                    <a:buFont typeface="Arial"/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95" name="Shape 795"/>
                <p:cNvSpPr/>
                <p:nvPr/>
              </p:nvSpPr>
              <p:spPr>
                <a:xfrm>
                  <a:off x="5026092" y="1636353"/>
                  <a:ext cx="2755299" cy="703969"/>
                </a:xfrm>
                <a:prstGeom prst="wedgeRectCallout">
                  <a:avLst>
                    <a:gd fmla="val -51445" name="adj1"/>
                    <a:gd fmla="val -20272" name="adj2"/>
                  </a:avLst>
                </a:prstGeom>
                <a:solidFill>
                  <a:srgbClr val="FEE599"/>
                </a:solidFill>
                <a:ln cap="flat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833C0B"/>
                    </a:buClr>
                    <a:buSzPct val="25000"/>
                    <a:buFont typeface="Arial"/>
                    <a:buNone/>
                  </a:pPr>
                  <a:r>
                    <a:rPr b="1" lang="en-US" sz="900">
                      <a:solidFill>
                        <a:srgbClr val="833C0B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Edan</a:t>
                  </a:r>
                </a:p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833C0B"/>
                    </a:buClr>
                    <a:buSzPct val="25000"/>
                    <a:buFont typeface="Arial"/>
                    <a:buNone/>
                  </a:pPr>
                  <a:r>
                    <a:rPr lang="en-US" sz="900">
                      <a:solidFill>
                        <a:srgbClr val="833C0B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연맹 미가입 유저는 영주 캐릭터 이미지가 나오거나 프로필 이미지가 나옵니다.</a:t>
                  </a:r>
                </a:p>
                <a:p>
                  <a:pPr indent="0" lvl="0" marL="0" marR="0" rtl="0" algn="l">
                    <a:spcBef>
                      <a:spcPts val="0"/>
                    </a:spcBef>
                    <a:buClr>
                      <a:srgbClr val="833C0B"/>
                    </a:buClr>
                    <a:buSzPct val="25000"/>
                    <a:buFont typeface="Arial"/>
                    <a:buNone/>
                  </a:pPr>
                  <a:r>
                    <a:rPr lang="en-US" sz="900">
                      <a:solidFill>
                        <a:srgbClr val="833C0B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입력 글자 수가 많으면 말풍선이 늘어납니다.</a:t>
                  </a:r>
                </a:p>
              </p:txBody>
            </p:sp>
          </p:grpSp>
          <p:pic>
            <p:nvPicPr>
              <p:cNvPr id="796" name="Shape 796"/>
              <p:cNvPicPr preferRelativeResize="0"/>
              <p:nvPr/>
            </p:nvPicPr>
            <p:blipFill rotWithShape="1">
              <a:blip r:embed="rId8">
                <a:alphaModFix/>
              </a:blip>
              <a:srcRect b="65965" l="18722" r="42582" t="4133"/>
              <a:stretch/>
            </p:blipFill>
            <p:spPr>
              <a:xfrm>
                <a:off x="4449728" y="1372404"/>
                <a:ext cx="493199" cy="4931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797" name="Shape 797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2976633" y="1259932"/>
              <a:ext cx="555584" cy="4889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98" name="Shape 798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155070" y="2119781"/>
              <a:ext cx="524963" cy="51783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99" name="Shape 799"/>
          <p:cNvSpPr txBox="1"/>
          <p:nvPr/>
        </p:nvSpPr>
        <p:spPr>
          <a:xfrm>
            <a:off x="4089400" y="890600"/>
            <a:ext cx="494398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다른 서버의 유저에게 메일을 발송하려 할 때, 팝업을 호출합니다.</a:t>
            </a:r>
          </a:p>
        </p:txBody>
      </p:sp>
      <p:sp>
        <p:nvSpPr>
          <p:cNvPr id="800" name="Shape 800"/>
          <p:cNvSpPr/>
          <p:nvPr/>
        </p:nvSpPr>
        <p:spPr>
          <a:xfrm>
            <a:off x="144555" y="2842242"/>
            <a:ext cx="3387663" cy="69390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1" name="Shape 801"/>
          <p:cNvSpPr txBox="1"/>
          <p:nvPr/>
        </p:nvSpPr>
        <p:spPr>
          <a:xfrm>
            <a:off x="1574533" y="4447505"/>
            <a:ext cx="527709" cy="3336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Edan</a:t>
            </a:r>
          </a:p>
        </p:txBody>
      </p:sp>
      <p:cxnSp>
        <p:nvCxnSpPr>
          <p:cNvPr id="802" name="Shape 802"/>
          <p:cNvCxnSpPr/>
          <p:nvPr/>
        </p:nvCxnSpPr>
        <p:spPr>
          <a:xfrm>
            <a:off x="410677" y="4781121"/>
            <a:ext cx="2843747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803" name="Shape 803"/>
          <p:cNvSpPr txBox="1"/>
          <p:nvPr/>
        </p:nvSpPr>
        <p:spPr>
          <a:xfrm>
            <a:off x="302513" y="2994436"/>
            <a:ext cx="3018776" cy="323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다른 서버의 유저에게 메일을 발송할 수 없습니다.</a:t>
            </a:r>
          </a:p>
        </p:txBody>
      </p:sp>
      <p:cxnSp>
        <p:nvCxnSpPr>
          <p:cNvPr id="804" name="Shape 804"/>
          <p:cNvCxnSpPr/>
          <p:nvPr/>
        </p:nvCxnSpPr>
        <p:spPr>
          <a:xfrm>
            <a:off x="143930" y="2842242"/>
            <a:ext cx="3414959" cy="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805" name="Shape 805"/>
          <p:cNvCxnSpPr/>
          <p:nvPr/>
        </p:nvCxnSpPr>
        <p:spPr>
          <a:xfrm>
            <a:off x="135461" y="3502642"/>
            <a:ext cx="3414959" cy="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806" name="Shape 806"/>
          <p:cNvSpPr txBox="1"/>
          <p:nvPr/>
        </p:nvSpPr>
        <p:spPr>
          <a:xfrm>
            <a:off x="8714829" y="0"/>
            <a:ext cx="347716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String_AllianceBulletinBoard 를 참조합니다.</a:t>
            </a:r>
          </a:p>
        </p:txBody>
      </p:sp>
      <p:graphicFrame>
        <p:nvGraphicFramePr>
          <p:cNvPr id="807" name="Shape 807"/>
          <p:cNvGraphicFramePr/>
          <p:nvPr/>
        </p:nvGraphicFramePr>
        <p:xfrm>
          <a:off x="7592482" y="40221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{D9B4BFD1-0E53-44BF-82ED-13A49DA35235}</a:tableStyleId>
              </a:tblPr>
              <a:tblGrid>
                <a:gridCol w="571500"/>
                <a:gridCol w="3886200"/>
              </a:tblGrid>
              <a:tr h="209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14</a:t>
                      </a:r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다른 서버의 유저에게 메일을 발송할 수 없습니다.</a:t>
                      </a:r>
                    </a:p>
                  </a:txBody>
                  <a:tcPr marT="0" marB="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Shape 812"/>
          <p:cNvSpPr txBox="1"/>
          <p:nvPr/>
        </p:nvSpPr>
        <p:spPr>
          <a:xfrm>
            <a:off x="118532" y="93133"/>
            <a:ext cx="142058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게시판</a:t>
            </a:r>
          </a:p>
        </p:txBody>
      </p:sp>
      <p:cxnSp>
        <p:nvCxnSpPr>
          <p:cNvPr id="813" name="Shape 813"/>
          <p:cNvCxnSpPr/>
          <p:nvPr/>
        </p:nvCxnSpPr>
        <p:spPr>
          <a:xfrm>
            <a:off x="118532" y="462464"/>
            <a:ext cx="3970867" cy="0"/>
          </a:xfrm>
          <a:prstGeom prst="straightConnector1">
            <a:avLst/>
          </a:prstGeom>
          <a:noFill/>
          <a:ln cap="flat" cmpd="sng" w="12700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814" name="Shape 814"/>
          <p:cNvSpPr txBox="1"/>
          <p:nvPr/>
        </p:nvSpPr>
        <p:spPr>
          <a:xfrm>
            <a:off x="118531" y="554797"/>
            <a:ext cx="100860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메시지</a:t>
            </a:r>
          </a:p>
        </p:txBody>
      </p:sp>
      <p:grpSp>
        <p:nvGrpSpPr>
          <p:cNvPr id="815" name="Shape 815"/>
          <p:cNvGrpSpPr/>
          <p:nvPr/>
        </p:nvGrpSpPr>
        <p:grpSpPr>
          <a:xfrm>
            <a:off x="118532" y="574115"/>
            <a:ext cx="3440357" cy="6123017"/>
            <a:chOff x="118532" y="574115"/>
            <a:chExt cx="3440357" cy="6123017"/>
          </a:xfrm>
        </p:grpSpPr>
        <p:sp>
          <p:nvSpPr>
            <p:cNvPr id="816" name="Shape 816"/>
            <p:cNvSpPr/>
            <p:nvPr/>
          </p:nvSpPr>
          <p:spPr>
            <a:xfrm>
              <a:off x="118532" y="574116"/>
              <a:ext cx="3440356" cy="6123016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17" name="Shape 817"/>
            <p:cNvGrpSpPr/>
            <p:nvPr/>
          </p:nvGrpSpPr>
          <p:grpSpPr>
            <a:xfrm>
              <a:off x="118532" y="574115"/>
              <a:ext cx="3440357" cy="340283"/>
              <a:chOff x="4292824" y="3111539"/>
              <a:chExt cx="7314285" cy="634920"/>
            </a:xfrm>
          </p:grpSpPr>
          <p:pic>
            <p:nvPicPr>
              <p:cNvPr id="818" name="Shape 818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7949967" y="3111539"/>
                <a:ext cx="3657142" cy="63492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19" name="Shape 819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>
                <a:off x="4292824" y="3111539"/>
                <a:ext cx="3657142" cy="63492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820" name="Shape 820"/>
            <p:cNvGrpSpPr/>
            <p:nvPr/>
          </p:nvGrpSpPr>
          <p:grpSpPr>
            <a:xfrm>
              <a:off x="118533" y="6524624"/>
              <a:ext cx="3440356" cy="172508"/>
              <a:chOff x="4292825" y="2095518"/>
              <a:chExt cx="7250793" cy="304761"/>
            </a:xfrm>
          </p:grpSpPr>
          <p:pic>
            <p:nvPicPr>
              <p:cNvPr id="821" name="Shape 821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911872" y="2095518"/>
                <a:ext cx="3631746" cy="30476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22" name="Shape 822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 flipH="1">
                <a:off x="4292825" y="2095518"/>
                <a:ext cx="3631746" cy="30476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823" name="Shape 82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94731" y="6008589"/>
              <a:ext cx="602289" cy="60228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24" name="Shape 824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3259933" y="624125"/>
              <a:ext cx="253736" cy="2537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25" name="Shape 825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2724663" y="6026098"/>
              <a:ext cx="763603" cy="44873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26" name="Shape 826"/>
            <p:cNvSpPr/>
            <p:nvPr/>
          </p:nvSpPr>
          <p:spPr>
            <a:xfrm>
              <a:off x="805487" y="6052582"/>
              <a:ext cx="1857019" cy="40272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Enter Your Message</a:t>
              </a:r>
            </a:p>
          </p:txBody>
        </p:sp>
        <p:sp>
          <p:nvSpPr>
            <p:cNvPr id="827" name="Shape 827"/>
            <p:cNvSpPr txBox="1"/>
            <p:nvPr/>
          </p:nvSpPr>
          <p:spPr>
            <a:xfrm>
              <a:off x="2796888" y="6069039"/>
              <a:ext cx="646331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보내기</a:t>
              </a:r>
            </a:p>
          </p:txBody>
        </p:sp>
        <p:sp>
          <p:nvSpPr>
            <p:cNvPr id="828" name="Shape 828"/>
            <p:cNvSpPr txBox="1"/>
            <p:nvPr/>
          </p:nvSpPr>
          <p:spPr>
            <a:xfrm>
              <a:off x="1317796" y="923174"/>
              <a:ext cx="1199367" cy="27327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2016-01-01 19:24 </a:t>
              </a:r>
            </a:p>
          </p:txBody>
        </p:sp>
        <p:grpSp>
          <p:nvGrpSpPr>
            <p:cNvPr id="829" name="Shape 829"/>
            <p:cNvGrpSpPr/>
            <p:nvPr/>
          </p:nvGrpSpPr>
          <p:grpSpPr>
            <a:xfrm>
              <a:off x="153701" y="1240373"/>
              <a:ext cx="3363994" cy="540000"/>
              <a:chOff x="4420505" y="3440673"/>
              <a:chExt cx="3363994" cy="540000"/>
            </a:xfrm>
          </p:grpSpPr>
          <p:sp>
            <p:nvSpPr>
              <p:cNvPr id="830" name="Shape 830"/>
              <p:cNvSpPr/>
              <p:nvPr/>
            </p:nvSpPr>
            <p:spPr>
              <a:xfrm>
                <a:off x="7244500" y="3440673"/>
                <a:ext cx="540000" cy="540000"/>
              </a:xfrm>
              <a:prstGeom prst="roundRect">
                <a:avLst>
                  <a:gd fmla="val 3940" name="adj"/>
                </a:avLst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Clr>
                    <a:schemeClr val="dk1"/>
                  </a:buClr>
                  <a:buFont typeface="Arial"/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1" name="Shape 831"/>
              <p:cNvSpPr/>
              <p:nvPr/>
            </p:nvSpPr>
            <p:spPr>
              <a:xfrm flipH="1">
                <a:off x="4420505" y="3440673"/>
                <a:ext cx="2770869" cy="540000"/>
              </a:xfrm>
              <a:prstGeom prst="wedgeRectCallout">
                <a:avLst>
                  <a:gd fmla="val -51811" name="adj1"/>
                  <a:gd fmla="val -23931" name="adj2"/>
                </a:avLst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833C0B"/>
                  </a:buClr>
                  <a:buSzPct val="25000"/>
                  <a:buFont typeface="Arial"/>
                  <a:buNone/>
                </a:pPr>
                <a:r>
                  <a:rPr b="1" lang="en-US" sz="900">
                    <a:solidFill>
                      <a:srgbClr val="833C0B"/>
                    </a:solidFill>
                    <a:latin typeface="Arial"/>
                    <a:ea typeface="Arial"/>
                    <a:cs typeface="Arial"/>
                    <a:sym typeface="Arial"/>
                  </a:rPr>
                  <a:t>(CLE) Chris</a:t>
                </a:r>
              </a:p>
              <a:p>
                <a:pPr indent="0" lvl="0" marL="0" marR="0" rtl="0" algn="l">
                  <a:spcBef>
                    <a:spcPts val="0"/>
                  </a:spcBef>
                  <a:buClr>
                    <a:srgbClr val="833C0B"/>
                  </a:buClr>
                  <a:buSzPct val="25000"/>
                  <a:buFont typeface="Arial"/>
                  <a:buNone/>
                </a:pPr>
                <a:r>
                  <a:rPr lang="en-US" sz="900">
                    <a:solidFill>
                      <a:srgbClr val="833C0B"/>
                    </a:solidFill>
                    <a:latin typeface="Arial"/>
                    <a:ea typeface="Arial"/>
                    <a:cs typeface="Arial"/>
                    <a:sym typeface="Arial"/>
                  </a:rPr>
                  <a:t>해당 연맹 게시판의 연맹원이 남기는 메시지입니다.</a:t>
                </a:r>
              </a:p>
            </p:txBody>
          </p:sp>
        </p:grpSp>
        <p:sp>
          <p:nvSpPr>
            <p:cNvPr id="832" name="Shape 832"/>
            <p:cNvSpPr txBox="1"/>
            <p:nvPr/>
          </p:nvSpPr>
          <p:spPr>
            <a:xfrm>
              <a:off x="1317795" y="1780000"/>
              <a:ext cx="1199367" cy="27327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2016-01-02 23:29 </a:t>
              </a:r>
            </a:p>
          </p:txBody>
        </p:sp>
        <p:grpSp>
          <p:nvGrpSpPr>
            <p:cNvPr id="833" name="Shape 833"/>
            <p:cNvGrpSpPr/>
            <p:nvPr/>
          </p:nvGrpSpPr>
          <p:grpSpPr>
            <a:xfrm>
              <a:off x="140678" y="2097621"/>
              <a:ext cx="3363994" cy="540000"/>
              <a:chOff x="4417398" y="1614194"/>
              <a:chExt cx="3363994" cy="540000"/>
            </a:xfrm>
          </p:grpSpPr>
          <p:sp>
            <p:nvSpPr>
              <p:cNvPr id="834" name="Shape 834"/>
              <p:cNvSpPr/>
              <p:nvPr/>
            </p:nvSpPr>
            <p:spPr>
              <a:xfrm>
                <a:off x="4417398" y="1614194"/>
                <a:ext cx="540000" cy="540000"/>
              </a:xfrm>
              <a:prstGeom prst="roundRect">
                <a:avLst>
                  <a:gd fmla="val 3940" name="adj"/>
                </a:avLst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Clr>
                    <a:schemeClr val="dk1"/>
                  </a:buClr>
                  <a:buFont typeface="Arial"/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5" name="Shape 835"/>
              <p:cNvSpPr/>
              <p:nvPr/>
            </p:nvSpPr>
            <p:spPr>
              <a:xfrm>
                <a:off x="5026092" y="1636354"/>
                <a:ext cx="2755299" cy="517838"/>
              </a:xfrm>
              <a:prstGeom prst="wedgeRectCallout">
                <a:avLst>
                  <a:gd fmla="val -51445" name="adj1"/>
                  <a:gd fmla="val -20272" name="adj2"/>
                </a:avLst>
              </a:prstGeom>
              <a:solidFill>
                <a:srgbClr val="FEE599"/>
              </a:solidFill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833C0B"/>
                  </a:buClr>
                  <a:buSzPct val="25000"/>
                  <a:buFont typeface="Arial"/>
                  <a:buNone/>
                </a:pPr>
                <a:r>
                  <a:rPr b="1" lang="en-US" sz="900">
                    <a:solidFill>
                      <a:srgbClr val="833C0B"/>
                    </a:solidFill>
                    <a:latin typeface="Arial"/>
                    <a:ea typeface="Arial"/>
                    <a:cs typeface="Arial"/>
                    <a:sym typeface="Arial"/>
                  </a:rPr>
                  <a:t>(QWE) Peter</a:t>
                </a:r>
              </a:p>
              <a:p>
                <a:pPr indent="0" lvl="0" marL="0" marR="0" rtl="0" algn="l">
                  <a:spcBef>
                    <a:spcPts val="0"/>
                  </a:spcBef>
                  <a:buClr>
                    <a:srgbClr val="833C0B"/>
                  </a:buClr>
                  <a:buSzPct val="25000"/>
                  <a:buFont typeface="Arial"/>
                  <a:buNone/>
                </a:pPr>
                <a:r>
                  <a:rPr lang="en-US" sz="900">
                    <a:solidFill>
                      <a:srgbClr val="833C0B"/>
                    </a:solidFill>
                    <a:latin typeface="Arial"/>
                    <a:ea typeface="Arial"/>
                    <a:cs typeface="Arial"/>
                    <a:sym typeface="Arial"/>
                  </a:rPr>
                  <a:t>연맹에 방문한 다른 유저의 방명록 기록입니다.</a:t>
                </a:r>
                <a:br>
                  <a:rPr lang="en-US" sz="900">
                    <a:solidFill>
                      <a:srgbClr val="833C0B"/>
                    </a:solidFill>
                    <a:latin typeface="Arial"/>
                    <a:ea typeface="Arial"/>
                    <a:cs typeface="Arial"/>
                    <a:sym typeface="Arial"/>
                  </a:rPr>
                </a:br>
                <a:r>
                  <a:rPr lang="en-US" sz="900">
                    <a:solidFill>
                      <a:srgbClr val="833C0B"/>
                    </a:solidFill>
                    <a:latin typeface="Arial"/>
                    <a:ea typeface="Arial"/>
                    <a:cs typeface="Arial"/>
                    <a:sym typeface="Arial"/>
                  </a:rPr>
                  <a:t>( 다른 연맹의 유저 및 연맹 미가입 유저가 해당됨,)</a:t>
                </a:r>
              </a:p>
            </p:txBody>
          </p:sp>
        </p:grpSp>
        <p:sp>
          <p:nvSpPr>
            <p:cNvPr id="836" name="Shape 836"/>
            <p:cNvSpPr txBox="1"/>
            <p:nvPr/>
          </p:nvSpPr>
          <p:spPr>
            <a:xfrm>
              <a:off x="1655226" y="2651836"/>
              <a:ext cx="524502" cy="27327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23:29 </a:t>
              </a:r>
            </a:p>
          </p:txBody>
        </p:sp>
        <p:grpSp>
          <p:nvGrpSpPr>
            <p:cNvPr id="837" name="Shape 837"/>
            <p:cNvGrpSpPr/>
            <p:nvPr/>
          </p:nvGrpSpPr>
          <p:grpSpPr>
            <a:xfrm>
              <a:off x="140678" y="2969458"/>
              <a:ext cx="3363994" cy="726127"/>
              <a:chOff x="4420505" y="1350606"/>
              <a:chExt cx="3363994" cy="726127"/>
            </a:xfrm>
          </p:grpSpPr>
          <p:grpSp>
            <p:nvGrpSpPr>
              <p:cNvPr id="838" name="Shape 838"/>
              <p:cNvGrpSpPr/>
              <p:nvPr/>
            </p:nvGrpSpPr>
            <p:grpSpPr>
              <a:xfrm>
                <a:off x="4420505" y="1350606"/>
                <a:ext cx="3363994" cy="726127"/>
                <a:chOff x="4417398" y="1614194"/>
                <a:chExt cx="3363994" cy="726127"/>
              </a:xfrm>
            </p:grpSpPr>
            <p:sp>
              <p:nvSpPr>
                <p:cNvPr id="839" name="Shape 839"/>
                <p:cNvSpPr/>
                <p:nvPr/>
              </p:nvSpPr>
              <p:spPr>
                <a:xfrm>
                  <a:off x="4417398" y="1614194"/>
                  <a:ext cx="540000" cy="540000"/>
                </a:xfrm>
                <a:prstGeom prst="roundRect">
                  <a:avLst>
                    <a:gd fmla="val 3940" name="adj"/>
                  </a:avLst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Clr>
                      <a:schemeClr val="dk1"/>
                    </a:buClr>
                    <a:buFont typeface="Arial"/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40" name="Shape 840"/>
                <p:cNvSpPr/>
                <p:nvPr/>
              </p:nvSpPr>
              <p:spPr>
                <a:xfrm>
                  <a:off x="5026092" y="1636353"/>
                  <a:ext cx="2755299" cy="703969"/>
                </a:xfrm>
                <a:prstGeom prst="wedgeRectCallout">
                  <a:avLst>
                    <a:gd fmla="val -51445" name="adj1"/>
                    <a:gd fmla="val -20272" name="adj2"/>
                  </a:avLst>
                </a:prstGeom>
                <a:solidFill>
                  <a:srgbClr val="FEE599"/>
                </a:solidFill>
                <a:ln cap="flat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833C0B"/>
                    </a:buClr>
                    <a:buSzPct val="25000"/>
                    <a:buFont typeface="Arial"/>
                    <a:buNone/>
                  </a:pPr>
                  <a:r>
                    <a:rPr b="1" lang="en-US" sz="900">
                      <a:solidFill>
                        <a:srgbClr val="833C0B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Edan</a:t>
                  </a:r>
                </a:p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833C0B"/>
                    </a:buClr>
                    <a:buSzPct val="25000"/>
                    <a:buFont typeface="Arial"/>
                    <a:buNone/>
                  </a:pPr>
                  <a:r>
                    <a:rPr lang="en-US" sz="900">
                      <a:solidFill>
                        <a:srgbClr val="833C0B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연맹 미가입 유저는 영주 캐릭터 이미지가 나오거나 프로필 이미지가 나옵니다.</a:t>
                  </a:r>
                </a:p>
                <a:p>
                  <a:pPr indent="0" lvl="0" marL="0" marR="0" rtl="0" algn="l">
                    <a:spcBef>
                      <a:spcPts val="0"/>
                    </a:spcBef>
                    <a:buClr>
                      <a:srgbClr val="833C0B"/>
                    </a:buClr>
                    <a:buSzPct val="25000"/>
                    <a:buFont typeface="Arial"/>
                    <a:buNone/>
                  </a:pPr>
                  <a:r>
                    <a:rPr lang="en-US" sz="900">
                      <a:solidFill>
                        <a:srgbClr val="833C0B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입력 글자 수가 많으면 말풍선이 늘어납니다.</a:t>
                  </a:r>
                </a:p>
              </p:txBody>
            </p:sp>
          </p:grpSp>
          <p:pic>
            <p:nvPicPr>
              <p:cNvPr id="841" name="Shape 841"/>
              <p:cNvPicPr preferRelativeResize="0"/>
              <p:nvPr/>
            </p:nvPicPr>
            <p:blipFill rotWithShape="1">
              <a:blip r:embed="rId8">
                <a:alphaModFix/>
              </a:blip>
              <a:srcRect b="65965" l="18722" r="42582" t="4133"/>
              <a:stretch/>
            </p:blipFill>
            <p:spPr>
              <a:xfrm>
                <a:off x="4449728" y="1372404"/>
                <a:ext cx="493199" cy="4931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842" name="Shape 842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2976633" y="1259932"/>
              <a:ext cx="555584" cy="4889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43" name="Shape 843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155070" y="2119781"/>
              <a:ext cx="524963" cy="51783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44" name="Shape 844"/>
            <p:cNvSpPr/>
            <p:nvPr/>
          </p:nvSpPr>
          <p:spPr>
            <a:xfrm flipH="1">
              <a:off x="622835" y="5671501"/>
              <a:ext cx="2289974" cy="251914"/>
            </a:xfrm>
            <a:prstGeom prst="rect">
              <a:avLst/>
            </a:prstGeom>
            <a:solidFill>
              <a:schemeClr val="dk1"/>
            </a:solidFill>
            <a:ln cap="flat" cmpd="sng" w="12700">
              <a:solidFill>
                <a:schemeClr val="lt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1" lang="en-US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적절하지 못한 단어가 포함되었습니다.</a:t>
              </a:r>
            </a:p>
          </p:txBody>
        </p:sp>
      </p:grpSp>
      <p:sp>
        <p:nvSpPr>
          <p:cNvPr id="845" name="Shape 845"/>
          <p:cNvSpPr txBox="1"/>
          <p:nvPr/>
        </p:nvSpPr>
        <p:spPr>
          <a:xfrm>
            <a:off x="4089400" y="4473350"/>
            <a:ext cx="491031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영주 보기 버튼을 누르면 해당 영주의 정보 화면으로 이동합니다.</a:t>
            </a:r>
          </a:p>
        </p:txBody>
      </p:sp>
      <p:sp>
        <p:nvSpPr>
          <p:cNvPr id="846" name="Shape 846"/>
          <p:cNvSpPr/>
          <p:nvPr/>
        </p:nvSpPr>
        <p:spPr>
          <a:xfrm>
            <a:off x="118207" y="584966"/>
            <a:ext cx="3440356" cy="6123016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7" name="Shape 847"/>
          <p:cNvSpPr/>
          <p:nvPr/>
        </p:nvSpPr>
        <p:spPr>
          <a:xfrm>
            <a:off x="233554" y="4467225"/>
            <a:ext cx="3209666" cy="2238681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8" name="Shape 848"/>
          <p:cNvSpPr txBox="1"/>
          <p:nvPr/>
        </p:nvSpPr>
        <p:spPr>
          <a:xfrm>
            <a:off x="1574533" y="4447505"/>
            <a:ext cx="527709" cy="3336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Edan</a:t>
            </a:r>
          </a:p>
        </p:txBody>
      </p:sp>
      <p:cxnSp>
        <p:nvCxnSpPr>
          <p:cNvPr id="849" name="Shape 849"/>
          <p:cNvCxnSpPr/>
          <p:nvPr/>
        </p:nvCxnSpPr>
        <p:spPr>
          <a:xfrm>
            <a:off x="410677" y="4781121"/>
            <a:ext cx="2843747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850" name="Shape 850"/>
          <p:cNvSpPr/>
          <p:nvPr/>
        </p:nvSpPr>
        <p:spPr>
          <a:xfrm>
            <a:off x="752835" y="4850437"/>
            <a:ext cx="2103917" cy="277846"/>
          </a:xfrm>
          <a:prstGeom prst="rect">
            <a:avLst/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가입 초대</a:t>
            </a:r>
          </a:p>
        </p:txBody>
      </p:sp>
      <p:sp>
        <p:nvSpPr>
          <p:cNvPr id="851" name="Shape 851"/>
          <p:cNvSpPr/>
          <p:nvPr/>
        </p:nvSpPr>
        <p:spPr>
          <a:xfrm>
            <a:off x="752835" y="5197603"/>
            <a:ext cx="2103917" cy="277846"/>
          </a:xfrm>
          <a:prstGeom prst="rect">
            <a:avLst/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복사</a:t>
            </a:r>
          </a:p>
        </p:txBody>
      </p:sp>
      <p:sp>
        <p:nvSpPr>
          <p:cNvPr id="852" name="Shape 852"/>
          <p:cNvSpPr/>
          <p:nvPr/>
        </p:nvSpPr>
        <p:spPr>
          <a:xfrm>
            <a:off x="752835" y="5561971"/>
            <a:ext cx="2103917" cy="277846"/>
          </a:xfrm>
          <a:prstGeom prst="rect">
            <a:avLst/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메일 발송</a:t>
            </a:r>
          </a:p>
        </p:txBody>
      </p:sp>
      <p:sp>
        <p:nvSpPr>
          <p:cNvPr id="853" name="Shape 853"/>
          <p:cNvSpPr/>
          <p:nvPr/>
        </p:nvSpPr>
        <p:spPr>
          <a:xfrm>
            <a:off x="752835" y="5949375"/>
            <a:ext cx="2103917" cy="277846"/>
          </a:xfrm>
          <a:prstGeom prst="rect">
            <a:avLst/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영주 보기</a:t>
            </a:r>
          </a:p>
        </p:txBody>
      </p:sp>
      <p:sp>
        <p:nvSpPr>
          <p:cNvPr id="854" name="Shape 854"/>
          <p:cNvSpPr/>
          <p:nvPr/>
        </p:nvSpPr>
        <p:spPr>
          <a:xfrm>
            <a:off x="752835" y="6280641"/>
            <a:ext cx="2103917" cy="277846"/>
          </a:xfrm>
          <a:prstGeom prst="rect">
            <a:avLst/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차단</a:t>
            </a:r>
          </a:p>
        </p:txBody>
      </p:sp>
      <p:pic>
        <p:nvPicPr>
          <p:cNvPr id="855" name="Shape 855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 rot="-2700000">
            <a:off x="2570356" y="5691799"/>
            <a:ext cx="770805" cy="457664"/>
          </a:xfrm>
          <a:prstGeom prst="rect">
            <a:avLst/>
          </a:prstGeom>
          <a:noFill/>
          <a:ln>
            <a:noFill/>
          </a:ln>
        </p:spPr>
      </p:pic>
      <p:sp>
        <p:nvSpPr>
          <p:cNvPr id="856" name="Shape 856"/>
          <p:cNvSpPr txBox="1"/>
          <p:nvPr/>
        </p:nvSpPr>
        <p:spPr>
          <a:xfrm>
            <a:off x="8714829" y="0"/>
            <a:ext cx="347716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String_AllianceBulletinBoard 를 참조합니다.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0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Shape 861"/>
          <p:cNvSpPr txBox="1"/>
          <p:nvPr/>
        </p:nvSpPr>
        <p:spPr>
          <a:xfrm>
            <a:off x="118532" y="93133"/>
            <a:ext cx="142058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게시판</a:t>
            </a:r>
          </a:p>
        </p:txBody>
      </p:sp>
      <p:cxnSp>
        <p:nvCxnSpPr>
          <p:cNvPr id="862" name="Shape 862"/>
          <p:cNvCxnSpPr/>
          <p:nvPr/>
        </p:nvCxnSpPr>
        <p:spPr>
          <a:xfrm>
            <a:off x="118532" y="462464"/>
            <a:ext cx="3970867" cy="0"/>
          </a:xfrm>
          <a:prstGeom prst="straightConnector1">
            <a:avLst/>
          </a:prstGeom>
          <a:noFill/>
          <a:ln cap="flat" cmpd="sng" w="12700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863" name="Shape 863"/>
          <p:cNvSpPr txBox="1"/>
          <p:nvPr/>
        </p:nvSpPr>
        <p:spPr>
          <a:xfrm>
            <a:off x="118531" y="554797"/>
            <a:ext cx="100860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메시지</a:t>
            </a:r>
          </a:p>
        </p:txBody>
      </p:sp>
      <p:grpSp>
        <p:nvGrpSpPr>
          <p:cNvPr id="864" name="Shape 864"/>
          <p:cNvGrpSpPr/>
          <p:nvPr/>
        </p:nvGrpSpPr>
        <p:grpSpPr>
          <a:xfrm>
            <a:off x="118532" y="574115"/>
            <a:ext cx="3440357" cy="6123017"/>
            <a:chOff x="118532" y="574115"/>
            <a:chExt cx="3440357" cy="6123017"/>
          </a:xfrm>
        </p:grpSpPr>
        <p:sp>
          <p:nvSpPr>
            <p:cNvPr id="865" name="Shape 865"/>
            <p:cNvSpPr/>
            <p:nvPr/>
          </p:nvSpPr>
          <p:spPr>
            <a:xfrm>
              <a:off x="118532" y="574116"/>
              <a:ext cx="3440356" cy="6123016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66" name="Shape 866"/>
            <p:cNvGrpSpPr/>
            <p:nvPr/>
          </p:nvGrpSpPr>
          <p:grpSpPr>
            <a:xfrm>
              <a:off x="118532" y="574115"/>
              <a:ext cx="3440357" cy="340283"/>
              <a:chOff x="4292824" y="3111539"/>
              <a:chExt cx="7314285" cy="634920"/>
            </a:xfrm>
          </p:grpSpPr>
          <p:pic>
            <p:nvPicPr>
              <p:cNvPr id="867" name="Shape 867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7949967" y="3111539"/>
                <a:ext cx="3657142" cy="63492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68" name="Shape 868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>
                <a:off x="4292824" y="3111539"/>
                <a:ext cx="3657142" cy="63492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869" name="Shape 869"/>
            <p:cNvGrpSpPr/>
            <p:nvPr/>
          </p:nvGrpSpPr>
          <p:grpSpPr>
            <a:xfrm>
              <a:off x="118533" y="6524624"/>
              <a:ext cx="3440356" cy="172508"/>
              <a:chOff x="4292825" y="2095518"/>
              <a:chExt cx="7250793" cy="304761"/>
            </a:xfrm>
          </p:grpSpPr>
          <p:pic>
            <p:nvPicPr>
              <p:cNvPr id="870" name="Shape 870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911872" y="2095518"/>
                <a:ext cx="3631746" cy="30476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71" name="Shape 871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 flipH="1">
                <a:off x="4292825" y="2095518"/>
                <a:ext cx="3631746" cy="30476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872" name="Shape 872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94731" y="6008589"/>
              <a:ext cx="602289" cy="60228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73" name="Shape 873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3259933" y="624125"/>
              <a:ext cx="253736" cy="2537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74" name="Shape 874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2724663" y="6026098"/>
              <a:ext cx="763603" cy="44873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75" name="Shape 875"/>
            <p:cNvSpPr/>
            <p:nvPr/>
          </p:nvSpPr>
          <p:spPr>
            <a:xfrm>
              <a:off x="805487" y="6052582"/>
              <a:ext cx="1857019" cy="40272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Enter Your Message</a:t>
              </a:r>
            </a:p>
          </p:txBody>
        </p:sp>
        <p:sp>
          <p:nvSpPr>
            <p:cNvPr id="876" name="Shape 876"/>
            <p:cNvSpPr txBox="1"/>
            <p:nvPr/>
          </p:nvSpPr>
          <p:spPr>
            <a:xfrm>
              <a:off x="2796888" y="6069039"/>
              <a:ext cx="646331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보내기</a:t>
              </a:r>
            </a:p>
          </p:txBody>
        </p:sp>
        <p:sp>
          <p:nvSpPr>
            <p:cNvPr id="877" name="Shape 877"/>
            <p:cNvSpPr txBox="1"/>
            <p:nvPr/>
          </p:nvSpPr>
          <p:spPr>
            <a:xfrm>
              <a:off x="1317796" y="923174"/>
              <a:ext cx="1199367" cy="27327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2016-01-01 19:24 </a:t>
              </a:r>
            </a:p>
          </p:txBody>
        </p:sp>
        <p:grpSp>
          <p:nvGrpSpPr>
            <p:cNvPr id="878" name="Shape 878"/>
            <p:cNvGrpSpPr/>
            <p:nvPr/>
          </p:nvGrpSpPr>
          <p:grpSpPr>
            <a:xfrm>
              <a:off x="153701" y="1240373"/>
              <a:ext cx="3363994" cy="540000"/>
              <a:chOff x="4420505" y="3440673"/>
              <a:chExt cx="3363994" cy="540000"/>
            </a:xfrm>
          </p:grpSpPr>
          <p:sp>
            <p:nvSpPr>
              <p:cNvPr id="879" name="Shape 879"/>
              <p:cNvSpPr/>
              <p:nvPr/>
            </p:nvSpPr>
            <p:spPr>
              <a:xfrm>
                <a:off x="7244500" y="3440673"/>
                <a:ext cx="540000" cy="540000"/>
              </a:xfrm>
              <a:prstGeom prst="roundRect">
                <a:avLst>
                  <a:gd fmla="val 3940" name="adj"/>
                </a:avLst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Clr>
                    <a:schemeClr val="dk1"/>
                  </a:buClr>
                  <a:buFont typeface="Arial"/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0" name="Shape 880"/>
              <p:cNvSpPr/>
              <p:nvPr/>
            </p:nvSpPr>
            <p:spPr>
              <a:xfrm flipH="1">
                <a:off x="4420505" y="3440673"/>
                <a:ext cx="2770869" cy="540000"/>
              </a:xfrm>
              <a:prstGeom prst="wedgeRectCallout">
                <a:avLst>
                  <a:gd fmla="val -51811" name="adj1"/>
                  <a:gd fmla="val -23931" name="adj2"/>
                </a:avLst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833C0B"/>
                  </a:buClr>
                  <a:buSzPct val="25000"/>
                  <a:buFont typeface="Arial"/>
                  <a:buNone/>
                </a:pPr>
                <a:r>
                  <a:rPr b="1" lang="en-US" sz="900">
                    <a:solidFill>
                      <a:srgbClr val="833C0B"/>
                    </a:solidFill>
                    <a:latin typeface="Arial"/>
                    <a:ea typeface="Arial"/>
                    <a:cs typeface="Arial"/>
                    <a:sym typeface="Arial"/>
                  </a:rPr>
                  <a:t>(CLE) Chris</a:t>
                </a:r>
              </a:p>
              <a:p>
                <a:pPr indent="0" lvl="0" marL="0" marR="0" rtl="0" algn="l">
                  <a:spcBef>
                    <a:spcPts val="0"/>
                  </a:spcBef>
                  <a:buClr>
                    <a:srgbClr val="833C0B"/>
                  </a:buClr>
                  <a:buSzPct val="25000"/>
                  <a:buFont typeface="Arial"/>
                  <a:buNone/>
                </a:pPr>
                <a:r>
                  <a:rPr lang="en-US" sz="900">
                    <a:solidFill>
                      <a:srgbClr val="833C0B"/>
                    </a:solidFill>
                    <a:latin typeface="Arial"/>
                    <a:ea typeface="Arial"/>
                    <a:cs typeface="Arial"/>
                    <a:sym typeface="Arial"/>
                  </a:rPr>
                  <a:t>해당 연맹 게시판의 연맹원이 남기는 메시지입니다.</a:t>
                </a:r>
              </a:p>
            </p:txBody>
          </p:sp>
        </p:grpSp>
        <p:sp>
          <p:nvSpPr>
            <p:cNvPr id="881" name="Shape 881"/>
            <p:cNvSpPr txBox="1"/>
            <p:nvPr/>
          </p:nvSpPr>
          <p:spPr>
            <a:xfrm>
              <a:off x="1317795" y="1780000"/>
              <a:ext cx="1199367" cy="27327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2016-01-02 23:29 </a:t>
              </a:r>
            </a:p>
          </p:txBody>
        </p:sp>
        <p:grpSp>
          <p:nvGrpSpPr>
            <p:cNvPr id="882" name="Shape 882"/>
            <p:cNvGrpSpPr/>
            <p:nvPr/>
          </p:nvGrpSpPr>
          <p:grpSpPr>
            <a:xfrm>
              <a:off x="140678" y="2097621"/>
              <a:ext cx="3363994" cy="540000"/>
              <a:chOff x="4417398" y="1614194"/>
              <a:chExt cx="3363994" cy="540000"/>
            </a:xfrm>
          </p:grpSpPr>
          <p:sp>
            <p:nvSpPr>
              <p:cNvPr id="883" name="Shape 883"/>
              <p:cNvSpPr/>
              <p:nvPr/>
            </p:nvSpPr>
            <p:spPr>
              <a:xfrm>
                <a:off x="4417398" y="1614194"/>
                <a:ext cx="540000" cy="540000"/>
              </a:xfrm>
              <a:prstGeom prst="roundRect">
                <a:avLst>
                  <a:gd fmla="val 3940" name="adj"/>
                </a:avLst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Clr>
                    <a:schemeClr val="dk1"/>
                  </a:buClr>
                  <a:buFont typeface="Arial"/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4" name="Shape 884"/>
              <p:cNvSpPr/>
              <p:nvPr/>
            </p:nvSpPr>
            <p:spPr>
              <a:xfrm>
                <a:off x="5026092" y="1636354"/>
                <a:ext cx="2755299" cy="517838"/>
              </a:xfrm>
              <a:prstGeom prst="wedgeRectCallout">
                <a:avLst>
                  <a:gd fmla="val -51445" name="adj1"/>
                  <a:gd fmla="val -20272" name="adj2"/>
                </a:avLst>
              </a:prstGeom>
              <a:solidFill>
                <a:srgbClr val="FEE599"/>
              </a:solidFill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833C0B"/>
                  </a:buClr>
                  <a:buSzPct val="25000"/>
                  <a:buFont typeface="Arial"/>
                  <a:buNone/>
                </a:pPr>
                <a:r>
                  <a:rPr b="1" lang="en-US" sz="900">
                    <a:solidFill>
                      <a:srgbClr val="833C0B"/>
                    </a:solidFill>
                    <a:latin typeface="Arial"/>
                    <a:ea typeface="Arial"/>
                    <a:cs typeface="Arial"/>
                    <a:sym typeface="Arial"/>
                  </a:rPr>
                  <a:t>(QWE) Peter</a:t>
                </a:r>
              </a:p>
              <a:p>
                <a:pPr indent="0" lvl="0" marL="0" marR="0" rtl="0" algn="l">
                  <a:spcBef>
                    <a:spcPts val="0"/>
                  </a:spcBef>
                  <a:buClr>
                    <a:srgbClr val="833C0B"/>
                  </a:buClr>
                  <a:buSzPct val="25000"/>
                  <a:buFont typeface="Arial"/>
                  <a:buNone/>
                </a:pPr>
                <a:r>
                  <a:rPr lang="en-US" sz="900">
                    <a:solidFill>
                      <a:srgbClr val="833C0B"/>
                    </a:solidFill>
                    <a:latin typeface="Arial"/>
                    <a:ea typeface="Arial"/>
                    <a:cs typeface="Arial"/>
                    <a:sym typeface="Arial"/>
                  </a:rPr>
                  <a:t>연맹에 방문한 다른 유저의 방명록 기록입니다.</a:t>
                </a:r>
                <a:br>
                  <a:rPr lang="en-US" sz="900">
                    <a:solidFill>
                      <a:srgbClr val="833C0B"/>
                    </a:solidFill>
                    <a:latin typeface="Arial"/>
                    <a:ea typeface="Arial"/>
                    <a:cs typeface="Arial"/>
                    <a:sym typeface="Arial"/>
                  </a:rPr>
                </a:br>
                <a:r>
                  <a:rPr lang="en-US" sz="900">
                    <a:solidFill>
                      <a:srgbClr val="833C0B"/>
                    </a:solidFill>
                    <a:latin typeface="Arial"/>
                    <a:ea typeface="Arial"/>
                    <a:cs typeface="Arial"/>
                    <a:sym typeface="Arial"/>
                  </a:rPr>
                  <a:t>( 다른 연맹의 유저 및 연맹 미가입 유저가 해당됨,)</a:t>
                </a:r>
              </a:p>
            </p:txBody>
          </p:sp>
        </p:grpSp>
        <p:sp>
          <p:nvSpPr>
            <p:cNvPr id="885" name="Shape 885"/>
            <p:cNvSpPr txBox="1"/>
            <p:nvPr/>
          </p:nvSpPr>
          <p:spPr>
            <a:xfrm>
              <a:off x="1655226" y="2651836"/>
              <a:ext cx="524502" cy="27327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23:29 </a:t>
              </a:r>
            </a:p>
          </p:txBody>
        </p:sp>
        <p:grpSp>
          <p:nvGrpSpPr>
            <p:cNvPr id="886" name="Shape 886"/>
            <p:cNvGrpSpPr/>
            <p:nvPr/>
          </p:nvGrpSpPr>
          <p:grpSpPr>
            <a:xfrm>
              <a:off x="140678" y="2969458"/>
              <a:ext cx="3363994" cy="726127"/>
              <a:chOff x="4420505" y="1350606"/>
              <a:chExt cx="3363994" cy="726127"/>
            </a:xfrm>
          </p:grpSpPr>
          <p:grpSp>
            <p:nvGrpSpPr>
              <p:cNvPr id="887" name="Shape 887"/>
              <p:cNvGrpSpPr/>
              <p:nvPr/>
            </p:nvGrpSpPr>
            <p:grpSpPr>
              <a:xfrm>
                <a:off x="4420505" y="1350606"/>
                <a:ext cx="3363994" cy="726127"/>
                <a:chOff x="4417398" y="1614194"/>
                <a:chExt cx="3363994" cy="726127"/>
              </a:xfrm>
            </p:grpSpPr>
            <p:sp>
              <p:nvSpPr>
                <p:cNvPr id="888" name="Shape 888"/>
                <p:cNvSpPr/>
                <p:nvPr/>
              </p:nvSpPr>
              <p:spPr>
                <a:xfrm>
                  <a:off x="4417398" y="1614194"/>
                  <a:ext cx="540000" cy="540000"/>
                </a:xfrm>
                <a:prstGeom prst="roundRect">
                  <a:avLst>
                    <a:gd fmla="val 3940" name="adj"/>
                  </a:avLst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Clr>
                      <a:schemeClr val="dk1"/>
                    </a:buClr>
                    <a:buFont typeface="Arial"/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89" name="Shape 889"/>
                <p:cNvSpPr/>
                <p:nvPr/>
              </p:nvSpPr>
              <p:spPr>
                <a:xfrm>
                  <a:off x="5026092" y="1636353"/>
                  <a:ext cx="2755299" cy="703969"/>
                </a:xfrm>
                <a:prstGeom prst="wedgeRectCallout">
                  <a:avLst>
                    <a:gd fmla="val -51445" name="adj1"/>
                    <a:gd fmla="val -20272" name="adj2"/>
                  </a:avLst>
                </a:prstGeom>
                <a:solidFill>
                  <a:srgbClr val="FEE599"/>
                </a:solidFill>
                <a:ln cap="flat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833C0B"/>
                    </a:buClr>
                    <a:buSzPct val="25000"/>
                    <a:buFont typeface="Arial"/>
                    <a:buNone/>
                  </a:pPr>
                  <a:r>
                    <a:rPr b="1" lang="en-US" sz="900">
                      <a:solidFill>
                        <a:srgbClr val="833C0B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Edan</a:t>
                  </a:r>
                </a:p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833C0B"/>
                    </a:buClr>
                    <a:buSzPct val="25000"/>
                    <a:buFont typeface="Arial"/>
                    <a:buNone/>
                  </a:pPr>
                  <a:r>
                    <a:rPr lang="en-US" sz="900">
                      <a:solidFill>
                        <a:srgbClr val="833C0B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연맹 미가입 유저는 영주 캐릭터 이미지가 나오거나 프로필 이미지가 나옵니다.</a:t>
                  </a:r>
                </a:p>
                <a:p>
                  <a:pPr indent="0" lvl="0" marL="0" marR="0" rtl="0" algn="l">
                    <a:spcBef>
                      <a:spcPts val="0"/>
                    </a:spcBef>
                    <a:buClr>
                      <a:srgbClr val="833C0B"/>
                    </a:buClr>
                    <a:buSzPct val="25000"/>
                    <a:buFont typeface="Arial"/>
                    <a:buNone/>
                  </a:pPr>
                  <a:r>
                    <a:rPr lang="en-US" sz="900">
                      <a:solidFill>
                        <a:srgbClr val="833C0B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입력 글자 수가 많으면 말풍선이 늘어납니다.</a:t>
                  </a:r>
                </a:p>
              </p:txBody>
            </p:sp>
          </p:grpSp>
          <p:pic>
            <p:nvPicPr>
              <p:cNvPr id="890" name="Shape 890"/>
              <p:cNvPicPr preferRelativeResize="0"/>
              <p:nvPr/>
            </p:nvPicPr>
            <p:blipFill rotWithShape="1">
              <a:blip r:embed="rId8">
                <a:alphaModFix/>
              </a:blip>
              <a:srcRect b="65965" l="18722" r="42582" t="4133"/>
              <a:stretch/>
            </p:blipFill>
            <p:spPr>
              <a:xfrm>
                <a:off x="4449728" y="1372404"/>
                <a:ext cx="493199" cy="4931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891" name="Shape 891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2976633" y="1259932"/>
              <a:ext cx="555584" cy="4889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92" name="Shape 892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155070" y="2119781"/>
              <a:ext cx="524963" cy="51783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93" name="Shape 893"/>
            <p:cNvSpPr/>
            <p:nvPr/>
          </p:nvSpPr>
          <p:spPr>
            <a:xfrm flipH="1">
              <a:off x="622835" y="5671501"/>
              <a:ext cx="2289974" cy="251914"/>
            </a:xfrm>
            <a:prstGeom prst="rect">
              <a:avLst/>
            </a:prstGeom>
            <a:solidFill>
              <a:schemeClr val="dk1"/>
            </a:solidFill>
            <a:ln cap="flat" cmpd="sng" w="12700">
              <a:solidFill>
                <a:schemeClr val="lt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1" lang="en-US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적절하지 못한 단어가 포함되었습니다.</a:t>
              </a:r>
            </a:p>
          </p:txBody>
        </p:sp>
      </p:grpSp>
      <p:sp>
        <p:nvSpPr>
          <p:cNvPr id="894" name="Shape 894"/>
          <p:cNvSpPr txBox="1"/>
          <p:nvPr/>
        </p:nvSpPr>
        <p:spPr>
          <a:xfrm>
            <a:off x="4089400" y="4473350"/>
            <a:ext cx="387798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차단 버튼을 누르면 차단 확인 팝업을 호출합니다.</a:t>
            </a:r>
          </a:p>
        </p:txBody>
      </p:sp>
      <p:sp>
        <p:nvSpPr>
          <p:cNvPr id="895" name="Shape 895"/>
          <p:cNvSpPr/>
          <p:nvPr/>
        </p:nvSpPr>
        <p:spPr>
          <a:xfrm>
            <a:off x="118207" y="584966"/>
            <a:ext cx="3440356" cy="6123016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6" name="Shape 896"/>
          <p:cNvSpPr/>
          <p:nvPr/>
        </p:nvSpPr>
        <p:spPr>
          <a:xfrm>
            <a:off x="233554" y="4467225"/>
            <a:ext cx="3209666" cy="2238681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7" name="Shape 897"/>
          <p:cNvSpPr txBox="1"/>
          <p:nvPr/>
        </p:nvSpPr>
        <p:spPr>
          <a:xfrm>
            <a:off x="1574533" y="4447505"/>
            <a:ext cx="527709" cy="3336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Edan</a:t>
            </a:r>
          </a:p>
        </p:txBody>
      </p:sp>
      <p:cxnSp>
        <p:nvCxnSpPr>
          <p:cNvPr id="898" name="Shape 898"/>
          <p:cNvCxnSpPr/>
          <p:nvPr/>
        </p:nvCxnSpPr>
        <p:spPr>
          <a:xfrm>
            <a:off x="410677" y="4781121"/>
            <a:ext cx="2843747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899" name="Shape 899"/>
          <p:cNvSpPr/>
          <p:nvPr/>
        </p:nvSpPr>
        <p:spPr>
          <a:xfrm>
            <a:off x="752835" y="4850437"/>
            <a:ext cx="2103917" cy="277846"/>
          </a:xfrm>
          <a:prstGeom prst="rect">
            <a:avLst/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가입 초대</a:t>
            </a:r>
          </a:p>
        </p:txBody>
      </p:sp>
      <p:sp>
        <p:nvSpPr>
          <p:cNvPr id="900" name="Shape 900"/>
          <p:cNvSpPr/>
          <p:nvPr/>
        </p:nvSpPr>
        <p:spPr>
          <a:xfrm>
            <a:off x="752835" y="5197603"/>
            <a:ext cx="2103917" cy="277846"/>
          </a:xfrm>
          <a:prstGeom prst="rect">
            <a:avLst/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복사</a:t>
            </a:r>
          </a:p>
        </p:txBody>
      </p:sp>
      <p:sp>
        <p:nvSpPr>
          <p:cNvPr id="901" name="Shape 901"/>
          <p:cNvSpPr/>
          <p:nvPr/>
        </p:nvSpPr>
        <p:spPr>
          <a:xfrm>
            <a:off x="752835" y="5561971"/>
            <a:ext cx="2103917" cy="277846"/>
          </a:xfrm>
          <a:prstGeom prst="rect">
            <a:avLst/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메일 발송</a:t>
            </a:r>
          </a:p>
        </p:txBody>
      </p:sp>
      <p:sp>
        <p:nvSpPr>
          <p:cNvPr id="902" name="Shape 902"/>
          <p:cNvSpPr/>
          <p:nvPr/>
        </p:nvSpPr>
        <p:spPr>
          <a:xfrm>
            <a:off x="752835" y="5949375"/>
            <a:ext cx="2103917" cy="277846"/>
          </a:xfrm>
          <a:prstGeom prst="rect">
            <a:avLst/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영주 보기</a:t>
            </a:r>
          </a:p>
        </p:txBody>
      </p:sp>
      <p:sp>
        <p:nvSpPr>
          <p:cNvPr id="903" name="Shape 903"/>
          <p:cNvSpPr/>
          <p:nvPr/>
        </p:nvSpPr>
        <p:spPr>
          <a:xfrm>
            <a:off x="752835" y="6280641"/>
            <a:ext cx="2103917" cy="277846"/>
          </a:xfrm>
          <a:prstGeom prst="rect">
            <a:avLst/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차단</a:t>
            </a:r>
          </a:p>
        </p:txBody>
      </p:sp>
      <p:pic>
        <p:nvPicPr>
          <p:cNvPr id="904" name="Shape 904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 rot="-2700000">
            <a:off x="2570356" y="6085682"/>
            <a:ext cx="770805" cy="457664"/>
          </a:xfrm>
          <a:prstGeom prst="rect">
            <a:avLst/>
          </a:prstGeom>
          <a:noFill/>
          <a:ln>
            <a:noFill/>
          </a:ln>
        </p:spPr>
      </p:pic>
      <p:sp>
        <p:nvSpPr>
          <p:cNvPr id="905" name="Shape 905"/>
          <p:cNvSpPr txBox="1"/>
          <p:nvPr/>
        </p:nvSpPr>
        <p:spPr>
          <a:xfrm>
            <a:off x="8714829" y="0"/>
            <a:ext cx="347716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String_AllianceBulletinBoard 를 참조합니다.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9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Shape 910"/>
          <p:cNvSpPr txBox="1"/>
          <p:nvPr/>
        </p:nvSpPr>
        <p:spPr>
          <a:xfrm>
            <a:off x="118532" y="93133"/>
            <a:ext cx="325121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게시판 – 차단 확인 팝업</a:t>
            </a:r>
          </a:p>
        </p:txBody>
      </p:sp>
      <p:cxnSp>
        <p:nvCxnSpPr>
          <p:cNvPr id="911" name="Shape 911"/>
          <p:cNvCxnSpPr/>
          <p:nvPr/>
        </p:nvCxnSpPr>
        <p:spPr>
          <a:xfrm>
            <a:off x="118532" y="462464"/>
            <a:ext cx="3970867" cy="0"/>
          </a:xfrm>
          <a:prstGeom prst="straightConnector1">
            <a:avLst/>
          </a:prstGeom>
          <a:noFill/>
          <a:ln cap="flat" cmpd="sng" w="12700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912" name="Shape 912"/>
          <p:cNvSpPr txBox="1"/>
          <p:nvPr/>
        </p:nvSpPr>
        <p:spPr>
          <a:xfrm>
            <a:off x="118531" y="554797"/>
            <a:ext cx="100860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메시지</a:t>
            </a:r>
          </a:p>
        </p:txBody>
      </p:sp>
      <p:grpSp>
        <p:nvGrpSpPr>
          <p:cNvPr id="913" name="Shape 913"/>
          <p:cNvGrpSpPr/>
          <p:nvPr/>
        </p:nvGrpSpPr>
        <p:grpSpPr>
          <a:xfrm>
            <a:off x="118532" y="574115"/>
            <a:ext cx="3440357" cy="6123017"/>
            <a:chOff x="118532" y="574115"/>
            <a:chExt cx="3440357" cy="6123017"/>
          </a:xfrm>
        </p:grpSpPr>
        <p:sp>
          <p:nvSpPr>
            <p:cNvPr id="914" name="Shape 914"/>
            <p:cNvSpPr/>
            <p:nvPr/>
          </p:nvSpPr>
          <p:spPr>
            <a:xfrm>
              <a:off x="118532" y="574116"/>
              <a:ext cx="3440356" cy="6123016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15" name="Shape 915"/>
            <p:cNvGrpSpPr/>
            <p:nvPr/>
          </p:nvGrpSpPr>
          <p:grpSpPr>
            <a:xfrm>
              <a:off x="118532" y="574115"/>
              <a:ext cx="3440357" cy="340283"/>
              <a:chOff x="4292824" y="3111539"/>
              <a:chExt cx="7314285" cy="634920"/>
            </a:xfrm>
          </p:grpSpPr>
          <p:pic>
            <p:nvPicPr>
              <p:cNvPr id="916" name="Shape 916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7949967" y="3111539"/>
                <a:ext cx="3657142" cy="63492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17" name="Shape 917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>
                <a:off x="4292824" y="3111539"/>
                <a:ext cx="3657142" cy="63492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918" name="Shape 918"/>
            <p:cNvGrpSpPr/>
            <p:nvPr/>
          </p:nvGrpSpPr>
          <p:grpSpPr>
            <a:xfrm>
              <a:off x="118533" y="6524624"/>
              <a:ext cx="3440356" cy="172508"/>
              <a:chOff x="4292825" y="2095518"/>
              <a:chExt cx="7250793" cy="304761"/>
            </a:xfrm>
          </p:grpSpPr>
          <p:pic>
            <p:nvPicPr>
              <p:cNvPr id="919" name="Shape 919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911872" y="2095518"/>
                <a:ext cx="3631746" cy="30476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20" name="Shape 920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 flipH="1">
                <a:off x="4292825" y="2095518"/>
                <a:ext cx="3631746" cy="30476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921" name="Shape 92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94731" y="6008589"/>
              <a:ext cx="602289" cy="60228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22" name="Shape 922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3259933" y="624125"/>
              <a:ext cx="253736" cy="2537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23" name="Shape 923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2724663" y="6026098"/>
              <a:ext cx="763603" cy="44873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24" name="Shape 924"/>
            <p:cNvSpPr/>
            <p:nvPr/>
          </p:nvSpPr>
          <p:spPr>
            <a:xfrm>
              <a:off x="805487" y="6052582"/>
              <a:ext cx="1857019" cy="40272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Enter Your Message</a:t>
              </a:r>
            </a:p>
          </p:txBody>
        </p:sp>
        <p:sp>
          <p:nvSpPr>
            <p:cNvPr id="925" name="Shape 925"/>
            <p:cNvSpPr txBox="1"/>
            <p:nvPr/>
          </p:nvSpPr>
          <p:spPr>
            <a:xfrm>
              <a:off x="2796888" y="6069039"/>
              <a:ext cx="646331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보내기</a:t>
              </a:r>
            </a:p>
          </p:txBody>
        </p:sp>
        <p:sp>
          <p:nvSpPr>
            <p:cNvPr id="926" name="Shape 926"/>
            <p:cNvSpPr txBox="1"/>
            <p:nvPr/>
          </p:nvSpPr>
          <p:spPr>
            <a:xfrm>
              <a:off x="1317796" y="923174"/>
              <a:ext cx="1199367" cy="27327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2016-01-01 19:24 </a:t>
              </a:r>
            </a:p>
          </p:txBody>
        </p:sp>
        <p:grpSp>
          <p:nvGrpSpPr>
            <p:cNvPr id="927" name="Shape 927"/>
            <p:cNvGrpSpPr/>
            <p:nvPr/>
          </p:nvGrpSpPr>
          <p:grpSpPr>
            <a:xfrm>
              <a:off x="153701" y="1240373"/>
              <a:ext cx="3363994" cy="540000"/>
              <a:chOff x="4420505" y="3440673"/>
              <a:chExt cx="3363994" cy="540000"/>
            </a:xfrm>
          </p:grpSpPr>
          <p:sp>
            <p:nvSpPr>
              <p:cNvPr id="928" name="Shape 928"/>
              <p:cNvSpPr/>
              <p:nvPr/>
            </p:nvSpPr>
            <p:spPr>
              <a:xfrm>
                <a:off x="7244500" y="3440673"/>
                <a:ext cx="540000" cy="540000"/>
              </a:xfrm>
              <a:prstGeom prst="roundRect">
                <a:avLst>
                  <a:gd fmla="val 3940" name="adj"/>
                </a:avLst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Clr>
                    <a:schemeClr val="dk1"/>
                  </a:buClr>
                  <a:buFont typeface="Arial"/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9" name="Shape 929"/>
              <p:cNvSpPr/>
              <p:nvPr/>
            </p:nvSpPr>
            <p:spPr>
              <a:xfrm flipH="1">
                <a:off x="4420505" y="3440673"/>
                <a:ext cx="2770869" cy="540000"/>
              </a:xfrm>
              <a:prstGeom prst="wedgeRectCallout">
                <a:avLst>
                  <a:gd fmla="val -51811" name="adj1"/>
                  <a:gd fmla="val -23931" name="adj2"/>
                </a:avLst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833C0B"/>
                  </a:buClr>
                  <a:buSzPct val="25000"/>
                  <a:buFont typeface="Arial"/>
                  <a:buNone/>
                </a:pPr>
                <a:r>
                  <a:rPr b="1" lang="en-US" sz="900">
                    <a:solidFill>
                      <a:srgbClr val="833C0B"/>
                    </a:solidFill>
                    <a:latin typeface="Arial"/>
                    <a:ea typeface="Arial"/>
                    <a:cs typeface="Arial"/>
                    <a:sym typeface="Arial"/>
                  </a:rPr>
                  <a:t>(CLE) Chris</a:t>
                </a:r>
              </a:p>
              <a:p>
                <a:pPr indent="0" lvl="0" marL="0" marR="0" rtl="0" algn="l">
                  <a:spcBef>
                    <a:spcPts val="0"/>
                  </a:spcBef>
                  <a:buClr>
                    <a:srgbClr val="833C0B"/>
                  </a:buClr>
                  <a:buSzPct val="25000"/>
                  <a:buFont typeface="Arial"/>
                  <a:buNone/>
                </a:pPr>
                <a:r>
                  <a:rPr lang="en-US" sz="900">
                    <a:solidFill>
                      <a:srgbClr val="833C0B"/>
                    </a:solidFill>
                    <a:latin typeface="Arial"/>
                    <a:ea typeface="Arial"/>
                    <a:cs typeface="Arial"/>
                    <a:sym typeface="Arial"/>
                  </a:rPr>
                  <a:t>해당 연맹 게시판의 연맹원이 남기는 메시지입니다.</a:t>
                </a:r>
              </a:p>
            </p:txBody>
          </p:sp>
        </p:grpSp>
        <p:sp>
          <p:nvSpPr>
            <p:cNvPr id="930" name="Shape 930"/>
            <p:cNvSpPr txBox="1"/>
            <p:nvPr/>
          </p:nvSpPr>
          <p:spPr>
            <a:xfrm>
              <a:off x="1317795" y="1780000"/>
              <a:ext cx="1199367" cy="27327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2016-01-02 23:29 </a:t>
              </a:r>
            </a:p>
          </p:txBody>
        </p:sp>
        <p:grpSp>
          <p:nvGrpSpPr>
            <p:cNvPr id="931" name="Shape 931"/>
            <p:cNvGrpSpPr/>
            <p:nvPr/>
          </p:nvGrpSpPr>
          <p:grpSpPr>
            <a:xfrm>
              <a:off x="140678" y="2097621"/>
              <a:ext cx="3363994" cy="540000"/>
              <a:chOff x="4417398" y="1614194"/>
              <a:chExt cx="3363994" cy="540000"/>
            </a:xfrm>
          </p:grpSpPr>
          <p:sp>
            <p:nvSpPr>
              <p:cNvPr id="932" name="Shape 932"/>
              <p:cNvSpPr/>
              <p:nvPr/>
            </p:nvSpPr>
            <p:spPr>
              <a:xfrm>
                <a:off x="4417398" y="1614194"/>
                <a:ext cx="540000" cy="540000"/>
              </a:xfrm>
              <a:prstGeom prst="roundRect">
                <a:avLst>
                  <a:gd fmla="val 3940" name="adj"/>
                </a:avLst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Clr>
                    <a:schemeClr val="dk1"/>
                  </a:buClr>
                  <a:buFont typeface="Arial"/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3" name="Shape 933"/>
              <p:cNvSpPr/>
              <p:nvPr/>
            </p:nvSpPr>
            <p:spPr>
              <a:xfrm>
                <a:off x="5026092" y="1636354"/>
                <a:ext cx="2755299" cy="517838"/>
              </a:xfrm>
              <a:prstGeom prst="wedgeRectCallout">
                <a:avLst>
                  <a:gd fmla="val -51445" name="adj1"/>
                  <a:gd fmla="val -20272" name="adj2"/>
                </a:avLst>
              </a:prstGeom>
              <a:solidFill>
                <a:srgbClr val="FEE599"/>
              </a:solidFill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833C0B"/>
                  </a:buClr>
                  <a:buSzPct val="25000"/>
                  <a:buFont typeface="Arial"/>
                  <a:buNone/>
                </a:pPr>
                <a:r>
                  <a:rPr b="1" lang="en-US" sz="900">
                    <a:solidFill>
                      <a:srgbClr val="833C0B"/>
                    </a:solidFill>
                    <a:latin typeface="Arial"/>
                    <a:ea typeface="Arial"/>
                    <a:cs typeface="Arial"/>
                    <a:sym typeface="Arial"/>
                  </a:rPr>
                  <a:t>(QWE) Peter</a:t>
                </a:r>
              </a:p>
              <a:p>
                <a:pPr indent="0" lvl="0" marL="0" marR="0" rtl="0" algn="l">
                  <a:spcBef>
                    <a:spcPts val="0"/>
                  </a:spcBef>
                  <a:buClr>
                    <a:srgbClr val="833C0B"/>
                  </a:buClr>
                  <a:buSzPct val="25000"/>
                  <a:buFont typeface="Arial"/>
                  <a:buNone/>
                </a:pPr>
                <a:r>
                  <a:rPr lang="en-US" sz="900">
                    <a:solidFill>
                      <a:srgbClr val="833C0B"/>
                    </a:solidFill>
                    <a:latin typeface="Arial"/>
                    <a:ea typeface="Arial"/>
                    <a:cs typeface="Arial"/>
                    <a:sym typeface="Arial"/>
                  </a:rPr>
                  <a:t>연맹에 방문한 다른 유저의 방명록 기록입니다.</a:t>
                </a:r>
                <a:br>
                  <a:rPr lang="en-US" sz="900">
                    <a:solidFill>
                      <a:srgbClr val="833C0B"/>
                    </a:solidFill>
                    <a:latin typeface="Arial"/>
                    <a:ea typeface="Arial"/>
                    <a:cs typeface="Arial"/>
                    <a:sym typeface="Arial"/>
                  </a:rPr>
                </a:br>
                <a:r>
                  <a:rPr lang="en-US" sz="900">
                    <a:solidFill>
                      <a:srgbClr val="833C0B"/>
                    </a:solidFill>
                    <a:latin typeface="Arial"/>
                    <a:ea typeface="Arial"/>
                    <a:cs typeface="Arial"/>
                    <a:sym typeface="Arial"/>
                  </a:rPr>
                  <a:t>( 다른 연맹의 유저 및 연맹 미가입 유저가 해당됨,)</a:t>
                </a:r>
              </a:p>
            </p:txBody>
          </p:sp>
        </p:grpSp>
        <p:sp>
          <p:nvSpPr>
            <p:cNvPr id="934" name="Shape 934"/>
            <p:cNvSpPr txBox="1"/>
            <p:nvPr/>
          </p:nvSpPr>
          <p:spPr>
            <a:xfrm>
              <a:off x="1655226" y="2651836"/>
              <a:ext cx="524502" cy="27327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23:29 </a:t>
              </a:r>
            </a:p>
          </p:txBody>
        </p:sp>
        <p:grpSp>
          <p:nvGrpSpPr>
            <p:cNvPr id="935" name="Shape 935"/>
            <p:cNvGrpSpPr/>
            <p:nvPr/>
          </p:nvGrpSpPr>
          <p:grpSpPr>
            <a:xfrm>
              <a:off x="140678" y="2969458"/>
              <a:ext cx="3363994" cy="726127"/>
              <a:chOff x="4420505" y="1350606"/>
              <a:chExt cx="3363994" cy="726127"/>
            </a:xfrm>
          </p:grpSpPr>
          <p:grpSp>
            <p:nvGrpSpPr>
              <p:cNvPr id="936" name="Shape 936"/>
              <p:cNvGrpSpPr/>
              <p:nvPr/>
            </p:nvGrpSpPr>
            <p:grpSpPr>
              <a:xfrm>
                <a:off x="4420505" y="1350606"/>
                <a:ext cx="3363994" cy="726127"/>
                <a:chOff x="4417398" y="1614194"/>
                <a:chExt cx="3363994" cy="726127"/>
              </a:xfrm>
            </p:grpSpPr>
            <p:sp>
              <p:nvSpPr>
                <p:cNvPr id="937" name="Shape 937"/>
                <p:cNvSpPr/>
                <p:nvPr/>
              </p:nvSpPr>
              <p:spPr>
                <a:xfrm>
                  <a:off x="4417398" y="1614194"/>
                  <a:ext cx="540000" cy="540000"/>
                </a:xfrm>
                <a:prstGeom prst="roundRect">
                  <a:avLst>
                    <a:gd fmla="val 3940" name="adj"/>
                  </a:avLst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Clr>
                      <a:schemeClr val="dk1"/>
                    </a:buClr>
                    <a:buFont typeface="Arial"/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38" name="Shape 938"/>
                <p:cNvSpPr/>
                <p:nvPr/>
              </p:nvSpPr>
              <p:spPr>
                <a:xfrm>
                  <a:off x="5026092" y="1636353"/>
                  <a:ext cx="2755299" cy="703969"/>
                </a:xfrm>
                <a:prstGeom prst="wedgeRectCallout">
                  <a:avLst>
                    <a:gd fmla="val -51445" name="adj1"/>
                    <a:gd fmla="val -20272" name="adj2"/>
                  </a:avLst>
                </a:prstGeom>
                <a:solidFill>
                  <a:srgbClr val="FEE599"/>
                </a:solidFill>
                <a:ln cap="flat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833C0B"/>
                    </a:buClr>
                    <a:buSzPct val="25000"/>
                    <a:buFont typeface="Arial"/>
                    <a:buNone/>
                  </a:pPr>
                  <a:r>
                    <a:rPr b="1" lang="en-US" sz="900">
                      <a:solidFill>
                        <a:srgbClr val="833C0B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Edan</a:t>
                  </a:r>
                </a:p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833C0B"/>
                    </a:buClr>
                    <a:buSzPct val="25000"/>
                    <a:buFont typeface="Arial"/>
                    <a:buNone/>
                  </a:pPr>
                  <a:r>
                    <a:rPr lang="en-US" sz="900">
                      <a:solidFill>
                        <a:srgbClr val="833C0B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연맹 미가입 유저는 영주 캐릭터 이미지가 나오거나 프로필 이미지가 나옵니다.</a:t>
                  </a:r>
                </a:p>
                <a:p>
                  <a:pPr indent="0" lvl="0" marL="0" marR="0" rtl="0" algn="l">
                    <a:spcBef>
                      <a:spcPts val="0"/>
                    </a:spcBef>
                    <a:buClr>
                      <a:srgbClr val="833C0B"/>
                    </a:buClr>
                    <a:buSzPct val="25000"/>
                    <a:buFont typeface="Arial"/>
                    <a:buNone/>
                  </a:pPr>
                  <a:r>
                    <a:rPr lang="en-US" sz="900">
                      <a:solidFill>
                        <a:srgbClr val="833C0B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입력 글자 수가 많으면 말풍선이 늘어납니다.</a:t>
                  </a:r>
                </a:p>
              </p:txBody>
            </p:sp>
          </p:grpSp>
          <p:pic>
            <p:nvPicPr>
              <p:cNvPr id="939" name="Shape 939"/>
              <p:cNvPicPr preferRelativeResize="0"/>
              <p:nvPr/>
            </p:nvPicPr>
            <p:blipFill rotWithShape="1">
              <a:blip r:embed="rId8">
                <a:alphaModFix/>
              </a:blip>
              <a:srcRect b="65965" l="18722" r="42582" t="4133"/>
              <a:stretch/>
            </p:blipFill>
            <p:spPr>
              <a:xfrm>
                <a:off x="4449728" y="1372404"/>
                <a:ext cx="493199" cy="4931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940" name="Shape 940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2976633" y="1259932"/>
              <a:ext cx="555584" cy="4889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41" name="Shape 941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155070" y="2119781"/>
              <a:ext cx="524963" cy="51783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42" name="Shape 942"/>
          <p:cNvSpPr txBox="1"/>
          <p:nvPr/>
        </p:nvSpPr>
        <p:spPr>
          <a:xfrm>
            <a:off x="4089400" y="2153191"/>
            <a:ext cx="603081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확인 버튼을 누르면 해당 유저는 차단 상태가 되며, 차단 완료 팝업을 호출합니다.</a:t>
            </a:r>
          </a:p>
        </p:txBody>
      </p:sp>
      <p:sp>
        <p:nvSpPr>
          <p:cNvPr id="943" name="Shape 943"/>
          <p:cNvSpPr/>
          <p:nvPr/>
        </p:nvSpPr>
        <p:spPr>
          <a:xfrm>
            <a:off x="233554" y="2053280"/>
            <a:ext cx="3209666" cy="2158341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4" name="Shape 944"/>
          <p:cNvSpPr txBox="1"/>
          <p:nvPr/>
        </p:nvSpPr>
        <p:spPr>
          <a:xfrm>
            <a:off x="339283" y="2153191"/>
            <a:ext cx="2757485" cy="12464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Edan 님을 차단하시겠습니까?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차단된 유저는 연맹 게시판에 메시지를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남길 수 없게 됩니다.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차단 해제는 “연맹 관리” -&gt; “채팅 해지” 에서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진행할 수 있습니다.</a:t>
            </a:r>
          </a:p>
        </p:txBody>
      </p:sp>
      <p:sp>
        <p:nvSpPr>
          <p:cNvPr id="945" name="Shape 945"/>
          <p:cNvSpPr/>
          <p:nvPr/>
        </p:nvSpPr>
        <p:spPr>
          <a:xfrm>
            <a:off x="752835" y="3690628"/>
            <a:ext cx="2103917" cy="277846"/>
          </a:xfrm>
          <a:prstGeom prst="rect">
            <a:avLst/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확 인</a:t>
            </a:r>
          </a:p>
        </p:txBody>
      </p:sp>
      <p:pic>
        <p:nvPicPr>
          <p:cNvPr id="946" name="Shape 946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 rot="-2700000">
            <a:off x="2478053" y="3510617"/>
            <a:ext cx="770805" cy="457664"/>
          </a:xfrm>
          <a:prstGeom prst="rect">
            <a:avLst/>
          </a:prstGeom>
          <a:noFill/>
          <a:ln>
            <a:noFill/>
          </a:ln>
        </p:spPr>
      </p:pic>
      <p:sp>
        <p:nvSpPr>
          <p:cNvPr id="947" name="Shape 947"/>
          <p:cNvSpPr txBox="1"/>
          <p:nvPr/>
        </p:nvSpPr>
        <p:spPr>
          <a:xfrm>
            <a:off x="8714829" y="0"/>
            <a:ext cx="347716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String_AllianceBulletinBoard 를 참조합니다.</a:t>
            </a:r>
          </a:p>
        </p:txBody>
      </p:sp>
      <p:graphicFrame>
        <p:nvGraphicFramePr>
          <p:cNvPr id="948" name="Shape 948"/>
          <p:cNvGraphicFramePr/>
          <p:nvPr/>
        </p:nvGraphicFramePr>
        <p:xfrm>
          <a:off x="7626350" y="71129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{D9B4BFD1-0E53-44BF-82ED-13A49DA35235}</a:tableStyleId>
              </a:tblPr>
              <a:tblGrid>
                <a:gridCol w="571500"/>
                <a:gridCol w="3886200"/>
              </a:tblGrid>
              <a:tr h="209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</a:t>
                      </a:r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{0}님을 차단하시겠습니까?\n차단된 유저는 메시지를 남길 수 없게 됩니다.\n차단 해제는 "연맹 관리" -&gt; "채팅 해지"에서 진행할 수 있습니다.</a:t>
                      </a:r>
                    </a:p>
                  </a:txBody>
                  <a:tcPr marT="0" marB="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949" name="Shape 949"/>
          <p:cNvGraphicFramePr/>
          <p:nvPr/>
        </p:nvGraphicFramePr>
        <p:xfrm>
          <a:off x="7626350" y="414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{D9B4BFD1-0E53-44BF-82ED-13A49DA35235}</a:tableStyleId>
              </a:tblPr>
              <a:tblGrid>
                <a:gridCol w="571500"/>
                <a:gridCol w="3886200"/>
              </a:tblGrid>
              <a:tr h="209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확인</a:t>
                      </a:r>
                    </a:p>
                  </a:txBody>
                  <a:tcPr marT="0" marB="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3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Shape 954"/>
          <p:cNvSpPr txBox="1"/>
          <p:nvPr/>
        </p:nvSpPr>
        <p:spPr>
          <a:xfrm>
            <a:off x="118532" y="93133"/>
            <a:ext cx="325121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게시판 – 차단 완료 팝업</a:t>
            </a:r>
          </a:p>
        </p:txBody>
      </p:sp>
      <p:cxnSp>
        <p:nvCxnSpPr>
          <p:cNvPr id="955" name="Shape 955"/>
          <p:cNvCxnSpPr/>
          <p:nvPr/>
        </p:nvCxnSpPr>
        <p:spPr>
          <a:xfrm>
            <a:off x="118532" y="462464"/>
            <a:ext cx="3970867" cy="0"/>
          </a:xfrm>
          <a:prstGeom prst="straightConnector1">
            <a:avLst/>
          </a:prstGeom>
          <a:noFill/>
          <a:ln cap="flat" cmpd="sng" w="12700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956" name="Shape 956"/>
          <p:cNvSpPr txBox="1"/>
          <p:nvPr/>
        </p:nvSpPr>
        <p:spPr>
          <a:xfrm>
            <a:off x="118531" y="554797"/>
            <a:ext cx="100860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메시지</a:t>
            </a:r>
          </a:p>
        </p:txBody>
      </p:sp>
      <p:grpSp>
        <p:nvGrpSpPr>
          <p:cNvPr id="957" name="Shape 957"/>
          <p:cNvGrpSpPr/>
          <p:nvPr/>
        </p:nvGrpSpPr>
        <p:grpSpPr>
          <a:xfrm>
            <a:off x="118532" y="574115"/>
            <a:ext cx="3440357" cy="6123017"/>
            <a:chOff x="118532" y="574115"/>
            <a:chExt cx="3440357" cy="6123017"/>
          </a:xfrm>
        </p:grpSpPr>
        <p:sp>
          <p:nvSpPr>
            <p:cNvPr id="958" name="Shape 958"/>
            <p:cNvSpPr/>
            <p:nvPr/>
          </p:nvSpPr>
          <p:spPr>
            <a:xfrm>
              <a:off x="118532" y="574116"/>
              <a:ext cx="3440356" cy="6123016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59" name="Shape 959"/>
            <p:cNvGrpSpPr/>
            <p:nvPr/>
          </p:nvGrpSpPr>
          <p:grpSpPr>
            <a:xfrm>
              <a:off x="118532" y="574115"/>
              <a:ext cx="3440357" cy="340283"/>
              <a:chOff x="4292824" y="3111539"/>
              <a:chExt cx="7314285" cy="634920"/>
            </a:xfrm>
          </p:grpSpPr>
          <p:pic>
            <p:nvPicPr>
              <p:cNvPr id="960" name="Shape 960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7949967" y="3111539"/>
                <a:ext cx="3657142" cy="63492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61" name="Shape 961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>
                <a:off x="4292824" y="3111539"/>
                <a:ext cx="3657142" cy="63492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962" name="Shape 962"/>
            <p:cNvGrpSpPr/>
            <p:nvPr/>
          </p:nvGrpSpPr>
          <p:grpSpPr>
            <a:xfrm>
              <a:off x="118533" y="6524624"/>
              <a:ext cx="3440356" cy="172508"/>
              <a:chOff x="4292825" y="2095518"/>
              <a:chExt cx="7250793" cy="304761"/>
            </a:xfrm>
          </p:grpSpPr>
          <p:pic>
            <p:nvPicPr>
              <p:cNvPr id="963" name="Shape 963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911872" y="2095518"/>
                <a:ext cx="3631746" cy="30476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64" name="Shape 964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 flipH="1">
                <a:off x="4292825" y="2095518"/>
                <a:ext cx="3631746" cy="30476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965" name="Shape 965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94731" y="6008589"/>
              <a:ext cx="602289" cy="60228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66" name="Shape 966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3259933" y="624125"/>
              <a:ext cx="253736" cy="2537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67" name="Shape 967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2724663" y="6026098"/>
              <a:ext cx="763603" cy="44873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68" name="Shape 968"/>
            <p:cNvSpPr/>
            <p:nvPr/>
          </p:nvSpPr>
          <p:spPr>
            <a:xfrm>
              <a:off x="805487" y="6052582"/>
              <a:ext cx="1857019" cy="40272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Enter Your Message</a:t>
              </a:r>
            </a:p>
          </p:txBody>
        </p:sp>
        <p:sp>
          <p:nvSpPr>
            <p:cNvPr id="969" name="Shape 969"/>
            <p:cNvSpPr txBox="1"/>
            <p:nvPr/>
          </p:nvSpPr>
          <p:spPr>
            <a:xfrm>
              <a:off x="2796888" y="6069039"/>
              <a:ext cx="646331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보내기</a:t>
              </a:r>
            </a:p>
          </p:txBody>
        </p:sp>
        <p:sp>
          <p:nvSpPr>
            <p:cNvPr id="970" name="Shape 970"/>
            <p:cNvSpPr txBox="1"/>
            <p:nvPr/>
          </p:nvSpPr>
          <p:spPr>
            <a:xfrm>
              <a:off x="1317796" y="923174"/>
              <a:ext cx="1199367" cy="27327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2016-01-01 19:24 </a:t>
              </a:r>
            </a:p>
          </p:txBody>
        </p:sp>
        <p:grpSp>
          <p:nvGrpSpPr>
            <p:cNvPr id="971" name="Shape 971"/>
            <p:cNvGrpSpPr/>
            <p:nvPr/>
          </p:nvGrpSpPr>
          <p:grpSpPr>
            <a:xfrm>
              <a:off x="153701" y="1240373"/>
              <a:ext cx="3363994" cy="540000"/>
              <a:chOff x="4420505" y="3440673"/>
              <a:chExt cx="3363994" cy="540000"/>
            </a:xfrm>
          </p:grpSpPr>
          <p:sp>
            <p:nvSpPr>
              <p:cNvPr id="972" name="Shape 972"/>
              <p:cNvSpPr/>
              <p:nvPr/>
            </p:nvSpPr>
            <p:spPr>
              <a:xfrm>
                <a:off x="7244500" y="3440673"/>
                <a:ext cx="540000" cy="540000"/>
              </a:xfrm>
              <a:prstGeom prst="roundRect">
                <a:avLst>
                  <a:gd fmla="val 3940" name="adj"/>
                </a:avLst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Clr>
                    <a:schemeClr val="dk1"/>
                  </a:buClr>
                  <a:buFont typeface="Arial"/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3" name="Shape 973"/>
              <p:cNvSpPr/>
              <p:nvPr/>
            </p:nvSpPr>
            <p:spPr>
              <a:xfrm flipH="1">
                <a:off x="4420505" y="3440673"/>
                <a:ext cx="2770869" cy="540000"/>
              </a:xfrm>
              <a:prstGeom prst="wedgeRectCallout">
                <a:avLst>
                  <a:gd fmla="val -51811" name="adj1"/>
                  <a:gd fmla="val -23931" name="adj2"/>
                </a:avLst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833C0B"/>
                  </a:buClr>
                  <a:buSzPct val="25000"/>
                  <a:buFont typeface="Arial"/>
                  <a:buNone/>
                </a:pPr>
                <a:r>
                  <a:rPr b="1" lang="en-US" sz="900">
                    <a:solidFill>
                      <a:srgbClr val="833C0B"/>
                    </a:solidFill>
                    <a:latin typeface="Arial"/>
                    <a:ea typeface="Arial"/>
                    <a:cs typeface="Arial"/>
                    <a:sym typeface="Arial"/>
                  </a:rPr>
                  <a:t>(CLE) Chris</a:t>
                </a:r>
              </a:p>
              <a:p>
                <a:pPr indent="0" lvl="0" marL="0" marR="0" rtl="0" algn="l">
                  <a:spcBef>
                    <a:spcPts val="0"/>
                  </a:spcBef>
                  <a:buClr>
                    <a:srgbClr val="833C0B"/>
                  </a:buClr>
                  <a:buSzPct val="25000"/>
                  <a:buFont typeface="Arial"/>
                  <a:buNone/>
                </a:pPr>
                <a:r>
                  <a:rPr lang="en-US" sz="900">
                    <a:solidFill>
                      <a:srgbClr val="833C0B"/>
                    </a:solidFill>
                    <a:latin typeface="Arial"/>
                    <a:ea typeface="Arial"/>
                    <a:cs typeface="Arial"/>
                    <a:sym typeface="Arial"/>
                  </a:rPr>
                  <a:t>해당 연맹 게시판의 연맹원이 남기는 메시지입니다.</a:t>
                </a:r>
              </a:p>
            </p:txBody>
          </p:sp>
        </p:grpSp>
        <p:sp>
          <p:nvSpPr>
            <p:cNvPr id="974" name="Shape 974"/>
            <p:cNvSpPr txBox="1"/>
            <p:nvPr/>
          </p:nvSpPr>
          <p:spPr>
            <a:xfrm>
              <a:off x="1317795" y="1780000"/>
              <a:ext cx="1199367" cy="27327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2016-01-02 23:29 </a:t>
              </a:r>
            </a:p>
          </p:txBody>
        </p:sp>
        <p:grpSp>
          <p:nvGrpSpPr>
            <p:cNvPr id="975" name="Shape 975"/>
            <p:cNvGrpSpPr/>
            <p:nvPr/>
          </p:nvGrpSpPr>
          <p:grpSpPr>
            <a:xfrm>
              <a:off x="140678" y="2097621"/>
              <a:ext cx="3363994" cy="540000"/>
              <a:chOff x="4417398" y="1614194"/>
              <a:chExt cx="3363994" cy="540000"/>
            </a:xfrm>
          </p:grpSpPr>
          <p:sp>
            <p:nvSpPr>
              <p:cNvPr id="976" name="Shape 976"/>
              <p:cNvSpPr/>
              <p:nvPr/>
            </p:nvSpPr>
            <p:spPr>
              <a:xfrm>
                <a:off x="4417398" y="1614194"/>
                <a:ext cx="540000" cy="540000"/>
              </a:xfrm>
              <a:prstGeom prst="roundRect">
                <a:avLst>
                  <a:gd fmla="val 3940" name="adj"/>
                </a:avLst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Clr>
                    <a:schemeClr val="dk1"/>
                  </a:buClr>
                  <a:buFont typeface="Arial"/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7" name="Shape 977"/>
              <p:cNvSpPr/>
              <p:nvPr/>
            </p:nvSpPr>
            <p:spPr>
              <a:xfrm>
                <a:off x="5026092" y="1636354"/>
                <a:ext cx="2755299" cy="517838"/>
              </a:xfrm>
              <a:prstGeom prst="wedgeRectCallout">
                <a:avLst>
                  <a:gd fmla="val -51445" name="adj1"/>
                  <a:gd fmla="val -20272" name="adj2"/>
                </a:avLst>
              </a:prstGeom>
              <a:solidFill>
                <a:srgbClr val="FEE599"/>
              </a:solidFill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833C0B"/>
                  </a:buClr>
                  <a:buSzPct val="25000"/>
                  <a:buFont typeface="Arial"/>
                  <a:buNone/>
                </a:pPr>
                <a:r>
                  <a:rPr b="1" lang="en-US" sz="900">
                    <a:solidFill>
                      <a:srgbClr val="833C0B"/>
                    </a:solidFill>
                    <a:latin typeface="Arial"/>
                    <a:ea typeface="Arial"/>
                    <a:cs typeface="Arial"/>
                    <a:sym typeface="Arial"/>
                  </a:rPr>
                  <a:t>(QWE) Peter</a:t>
                </a:r>
              </a:p>
              <a:p>
                <a:pPr indent="0" lvl="0" marL="0" marR="0" rtl="0" algn="l">
                  <a:spcBef>
                    <a:spcPts val="0"/>
                  </a:spcBef>
                  <a:buClr>
                    <a:srgbClr val="833C0B"/>
                  </a:buClr>
                  <a:buSzPct val="25000"/>
                  <a:buFont typeface="Arial"/>
                  <a:buNone/>
                </a:pPr>
                <a:r>
                  <a:rPr lang="en-US" sz="900">
                    <a:solidFill>
                      <a:srgbClr val="833C0B"/>
                    </a:solidFill>
                    <a:latin typeface="Arial"/>
                    <a:ea typeface="Arial"/>
                    <a:cs typeface="Arial"/>
                    <a:sym typeface="Arial"/>
                  </a:rPr>
                  <a:t>연맹에 방문한 다른 유저의 방명록 기록입니다.</a:t>
                </a:r>
                <a:br>
                  <a:rPr lang="en-US" sz="900">
                    <a:solidFill>
                      <a:srgbClr val="833C0B"/>
                    </a:solidFill>
                    <a:latin typeface="Arial"/>
                    <a:ea typeface="Arial"/>
                    <a:cs typeface="Arial"/>
                    <a:sym typeface="Arial"/>
                  </a:rPr>
                </a:br>
                <a:r>
                  <a:rPr lang="en-US" sz="900">
                    <a:solidFill>
                      <a:srgbClr val="833C0B"/>
                    </a:solidFill>
                    <a:latin typeface="Arial"/>
                    <a:ea typeface="Arial"/>
                    <a:cs typeface="Arial"/>
                    <a:sym typeface="Arial"/>
                  </a:rPr>
                  <a:t>( 다른 연맹의 유저 및 연맹 미가입 유저가 해당됨,)</a:t>
                </a:r>
              </a:p>
            </p:txBody>
          </p:sp>
        </p:grpSp>
        <p:sp>
          <p:nvSpPr>
            <p:cNvPr id="978" name="Shape 978"/>
            <p:cNvSpPr txBox="1"/>
            <p:nvPr/>
          </p:nvSpPr>
          <p:spPr>
            <a:xfrm>
              <a:off x="1655226" y="2651836"/>
              <a:ext cx="524502" cy="27327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23:29 </a:t>
              </a:r>
            </a:p>
          </p:txBody>
        </p:sp>
        <p:grpSp>
          <p:nvGrpSpPr>
            <p:cNvPr id="979" name="Shape 979"/>
            <p:cNvGrpSpPr/>
            <p:nvPr/>
          </p:nvGrpSpPr>
          <p:grpSpPr>
            <a:xfrm>
              <a:off x="140678" y="2969458"/>
              <a:ext cx="3363994" cy="726127"/>
              <a:chOff x="4420505" y="1350606"/>
              <a:chExt cx="3363994" cy="726127"/>
            </a:xfrm>
          </p:grpSpPr>
          <p:grpSp>
            <p:nvGrpSpPr>
              <p:cNvPr id="980" name="Shape 980"/>
              <p:cNvGrpSpPr/>
              <p:nvPr/>
            </p:nvGrpSpPr>
            <p:grpSpPr>
              <a:xfrm>
                <a:off x="4420505" y="1350606"/>
                <a:ext cx="3363994" cy="726127"/>
                <a:chOff x="4417398" y="1614194"/>
                <a:chExt cx="3363994" cy="726127"/>
              </a:xfrm>
            </p:grpSpPr>
            <p:sp>
              <p:nvSpPr>
                <p:cNvPr id="981" name="Shape 981"/>
                <p:cNvSpPr/>
                <p:nvPr/>
              </p:nvSpPr>
              <p:spPr>
                <a:xfrm>
                  <a:off x="4417398" y="1614194"/>
                  <a:ext cx="540000" cy="540000"/>
                </a:xfrm>
                <a:prstGeom prst="roundRect">
                  <a:avLst>
                    <a:gd fmla="val 3940" name="adj"/>
                  </a:avLst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Clr>
                      <a:schemeClr val="dk1"/>
                    </a:buClr>
                    <a:buFont typeface="Arial"/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82" name="Shape 982"/>
                <p:cNvSpPr/>
                <p:nvPr/>
              </p:nvSpPr>
              <p:spPr>
                <a:xfrm>
                  <a:off x="5026092" y="1636353"/>
                  <a:ext cx="2755299" cy="703969"/>
                </a:xfrm>
                <a:prstGeom prst="wedgeRectCallout">
                  <a:avLst>
                    <a:gd fmla="val -51445" name="adj1"/>
                    <a:gd fmla="val -20272" name="adj2"/>
                  </a:avLst>
                </a:prstGeom>
                <a:solidFill>
                  <a:srgbClr val="FEE599"/>
                </a:solidFill>
                <a:ln cap="flat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833C0B"/>
                    </a:buClr>
                    <a:buSzPct val="25000"/>
                    <a:buFont typeface="Arial"/>
                    <a:buNone/>
                  </a:pPr>
                  <a:r>
                    <a:rPr b="1" lang="en-US" sz="900">
                      <a:solidFill>
                        <a:srgbClr val="833C0B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Edan</a:t>
                  </a:r>
                </a:p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833C0B"/>
                    </a:buClr>
                    <a:buSzPct val="25000"/>
                    <a:buFont typeface="Arial"/>
                    <a:buNone/>
                  </a:pPr>
                  <a:r>
                    <a:rPr lang="en-US" sz="900">
                      <a:solidFill>
                        <a:srgbClr val="833C0B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연맹 미가입 유저는 영주 캐릭터 이미지가 나오거나 프로필 이미지가 나옵니다.</a:t>
                  </a:r>
                </a:p>
                <a:p>
                  <a:pPr indent="0" lvl="0" marL="0" marR="0" rtl="0" algn="l">
                    <a:spcBef>
                      <a:spcPts val="0"/>
                    </a:spcBef>
                    <a:buClr>
                      <a:srgbClr val="833C0B"/>
                    </a:buClr>
                    <a:buSzPct val="25000"/>
                    <a:buFont typeface="Arial"/>
                    <a:buNone/>
                  </a:pPr>
                  <a:r>
                    <a:rPr lang="en-US" sz="900">
                      <a:solidFill>
                        <a:srgbClr val="833C0B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입력 글자 수가 많으면 말풍선이 늘어납니다.</a:t>
                  </a:r>
                </a:p>
              </p:txBody>
            </p:sp>
          </p:grpSp>
          <p:pic>
            <p:nvPicPr>
              <p:cNvPr id="983" name="Shape 983"/>
              <p:cNvPicPr preferRelativeResize="0"/>
              <p:nvPr/>
            </p:nvPicPr>
            <p:blipFill rotWithShape="1">
              <a:blip r:embed="rId8">
                <a:alphaModFix/>
              </a:blip>
              <a:srcRect b="65965" l="18722" r="42582" t="4133"/>
              <a:stretch/>
            </p:blipFill>
            <p:spPr>
              <a:xfrm>
                <a:off x="4449728" y="1372404"/>
                <a:ext cx="493199" cy="4931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984" name="Shape 984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2976633" y="1259932"/>
              <a:ext cx="555584" cy="4889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85" name="Shape 985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155070" y="2119781"/>
              <a:ext cx="524963" cy="51783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86" name="Shape 986"/>
          <p:cNvSpPr txBox="1"/>
          <p:nvPr/>
        </p:nvSpPr>
        <p:spPr>
          <a:xfrm>
            <a:off x="4089400" y="3004527"/>
            <a:ext cx="20008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차단 완료 팝업입니다.</a:t>
            </a:r>
          </a:p>
        </p:txBody>
      </p:sp>
      <p:sp>
        <p:nvSpPr>
          <p:cNvPr id="987" name="Shape 987"/>
          <p:cNvSpPr/>
          <p:nvPr/>
        </p:nvSpPr>
        <p:spPr>
          <a:xfrm>
            <a:off x="144555" y="2842242"/>
            <a:ext cx="3387663" cy="69390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8" name="Shape 988"/>
          <p:cNvSpPr txBox="1"/>
          <p:nvPr/>
        </p:nvSpPr>
        <p:spPr>
          <a:xfrm>
            <a:off x="1574533" y="4447505"/>
            <a:ext cx="527709" cy="3336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Edan</a:t>
            </a:r>
          </a:p>
        </p:txBody>
      </p:sp>
      <p:cxnSp>
        <p:nvCxnSpPr>
          <p:cNvPr id="989" name="Shape 989"/>
          <p:cNvCxnSpPr/>
          <p:nvPr/>
        </p:nvCxnSpPr>
        <p:spPr>
          <a:xfrm>
            <a:off x="410677" y="4781121"/>
            <a:ext cx="2843747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990" name="Shape 990"/>
          <p:cNvSpPr txBox="1"/>
          <p:nvPr/>
        </p:nvSpPr>
        <p:spPr>
          <a:xfrm>
            <a:off x="941304" y="2994436"/>
            <a:ext cx="1741182" cy="323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Edan 님이 차단되었습니다.</a:t>
            </a:r>
          </a:p>
        </p:txBody>
      </p:sp>
      <p:cxnSp>
        <p:nvCxnSpPr>
          <p:cNvPr id="991" name="Shape 991"/>
          <p:cNvCxnSpPr/>
          <p:nvPr/>
        </p:nvCxnSpPr>
        <p:spPr>
          <a:xfrm>
            <a:off x="143930" y="2842242"/>
            <a:ext cx="3414959" cy="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992" name="Shape 992"/>
          <p:cNvCxnSpPr/>
          <p:nvPr/>
        </p:nvCxnSpPr>
        <p:spPr>
          <a:xfrm>
            <a:off x="135461" y="3502642"/>
            <a:ext cx="3414959" cy="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993" name="Shape 993"/>
          <p:cNvSpPr txBox="1"/>
          <p:nvPr/>
        </p:nvSpPr>
        <p:spPr>
          <a:xfrm>
            <a:off x="8714829" y="0"/>
            <a:ext cx="347716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String_AllianceBulletinBoard 를 참조합니다.</a:t>
            </a:r>
          </a:p>
        </p:txBody>
      </p:sp>
      <p:graphicFrame>
        <p:nvGraphicFramePr>
          <p:cNvPr id="994" name="Shape 994"/>
          <p:cNvGraphicFramePr/>
          <p:nvPr/>
        </p:nvGraphicFramePr>
        <p:xfrm>
          <a:off x="7567084" y="43695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{D9B4BFD1-0E53-44BF-82ED-13A49DA35235}</a:tableStyleId>
              </a:tblPr>
              <a:tblGrid>
                <a:gridCol w="571500"/>
                <a:gridCol w="3886200"/>
              </a:tblGrid>
              <a:tr h="209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16</a:t>
                      </a:r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{0} 님이 차단되었습니다.</a:t>
                      </a:r>
                    </a:p>
                  </a:txBody>
                  <a:tcPr marT="0" marB="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8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" name="Shape 999"/>
          <p:cNvSpPr txBox="1"/>
          <p:nvPr/>
        </p:nvSpPr>
        <p:spPr>
          <a:xfrm>
            <a:off x="118532" y="93133"/>
            <a:ext cx="402546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게시판 – 메시지 작성 불가 팝업</a:t>
            </a:r>
          </a:p>
        </p:txBody>
      </p:sp>
      <p:cxnSp>
        <p:nvCxnSpPr>
          <p:cNvPr id="1000" name="Shape 1000"/>
          <p:cNvCxnSpPr/>
          <p:nvPr/>
        </p:nvCxnSpPr>
        <p:spPr>
          <a:xfrm>
            <a:off x="118532" y="462464"/>
            <a:ext cx="3970867" cy="0"/>
          </a:xfrm>
          <a:prstGeom prst="straightConnector1">
            <a:avLst/>
          </a:prstGeom>
          <a:noFill/>
          <a:ln cap="flat" cmpd="sng" w="12700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001" name="Shape 1001"/>
          <p:cNvSpPr txBox="1"/>
          <p:nvPr/>
        </p:nvSpPr>
        <p:spPr>
          <a:xfrm>
            <a:off x="118531" y="554797"/>
            <a:ext cx="100860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메시지</a:t>
            </a:r>
          </a:p>
        </p:txBody>
      </p:sp>
      <p:grpSp>
        <p:nvGrpSpPr>
          <p:cNvPr id="1002" name="Shape 1002"/>
          <p:cNvGrpSpPr/>
          <p:nvPr/>
        </p:nvGrpSpPr>
        <p:grpSpPr>
          <a:xfrm>
            <a:off x="118532" y="574115"/>
            <a:ext cx="3440357" cy="6123017"/>
            <a:chOff x="118532" y="574115"/>
            <a:chExt cx="3440357" cy="6123017"/>
          </a:xfrm>
        </p:grpSpPr>
        <p:sp>
          <p:nvSpPr>
            <p:cNvPr id="1003" name="Shape 1003"/>
            <p:cNvSpPr/>
            <p:nvPr/>
          </p:nvSpPr>
          <p:spPr>
            <a:xfrm>
              <a:off x="118532" y="574116"/>
              <a:ext cx="3440356" cy="6123016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004" name="Shape 1004"/>
            <p:cNvGrpSpPr/>
            <p:nvPr/>
          </p:nvGrpSpPr>
          <p:grpSpPr>
            <a:xfrm>
              <a:off x="118532" y="574115"/>
              <a:ext cx="3440357" cy="340283"/>
              <a:chOff x="4292824" y="3111539"/>
              <a:chExt cx="7314285" cy="634920"/>
            </a:xfrm>
          </p:grpSpPr>
          <p:pic>
            <p:nvPicPr>
              <p:cNvPr id="1005" name="Shape 1005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7949967" y="3111539"/>
                <a:ext cx="3657142" cy="63492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06" name="Shape 1006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>
                <a:off x="4292824" y="3111539"/>
                <a:ext cx="3657142" cy="63492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007" name="Shape 1007"/>
            <p:cNvGrpSpPr/>
            <p:nvPr/>
          </p:nvGrpSpPr>
          <p:grpSpPr>
            <a:xfrm>
              <a:off x="118533" y="6524624"/>
              <a:ext cx="3440356" cy="172508"/>
              <a:chOff x="4292825" y="2095518"/>
              <a:chExt cx="7250793" cy="304761"/>
            </a:xfrm>
          </p:grpSpPr>
          <p:pic>
            <p:nvPicPr>
              <p:cNvPr id="1008" name="Shape 1008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911872" y="2095518"/>
                <a:ext cx="3631746" cy="30476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09" name="Shape 1009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 flipH="1">
                <a:off x="4292825" y="2095518"/>
                <a:ext cx="3631746" cy="30476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010" name="Shape 1010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94731" y="6008589"/>
              <a:ext cx="602289" cy="60228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11" name="Shape 1011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3259933" y="624125"/>
              <a:ext cx="253736" cy="2537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12" name="Shape 1012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2724663" y="6026098"/>
              <a:ext cx="763603" cy="44873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13" name="Shape 1013"/>
            <p:cNvSpPr/>
            <p:nvPr/>
          </p:nvSpPr>
          <p:spPr>
            <a:xfrm>
              <a:off x="805487" y="6052582"/>
              <a:ext cx="1857019" cy="40272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Enter Your Message</a:t>
              </a:r>
            </a:p>
          </p:txBody>
        </p:sp>
        <p:sp>
          <p:nvSpPr>
            <p:cNvPr id="1014" name="Shape 1014"/>
            <p:cNvSpPr txBox="1"/>
            <p:nvPr/>
          </p:nvSpPr>
          <p:spPr>
            <a:xfrm>
              <a:off x="2796888" y="6069039"/>
              <a:ext cx="646331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보내기</a:t>
              </a:r>
            </a:p>
          </p:txBody>
        </p:sp>
        <p:sp>
          <p:nvSpPr>
            <p:cNvPr id="1015" name="Shape 1015"/>
            <p:cNvSpPr txBox="1"/>
            <p:nvPr/>
          </p:nvSpPr>
          <p:spPr>
            <a:xfrm>
              <a:off x="1317796" y="923174"/>
              <a:ext cx="1199367" cy="27327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2016-01-01 19:24 </a:t>
              </a:r>
            </a:p>
          </p:txBody>
        </p:sp>
        <p:grpSp>
          <p:nvGrpSpPr>
            <p:cNvPr id="1016" name="Shape 1016"/>
            <p:cNvGrpSpPr/>
            <p:nvPr/>
          </p:nvGrpSpPr>
          <p:grpSpPr>
            <a:xfrm>
              <a:off x="153701" y="1240373"/>
              <a:ext cx="3363994" cy="540000"/>
              <a:chOff x="4420505" y="3440673"/>
              <a:chExt cx="3363994" cy="540000"/>
            </a:xfrm>
          </p:grpSpPr>
          <p:sp>
            <p:nvSpPr>
              <p:cNvPr id="1017" name="Shape 1017"/>
              <p:cNvSpPr/>
              <p:nvPr/>
            </p:nvSpPr>
            <p:spPr>
              <a:xfrm>
                <a:off x="7244500" y="3440673"/>
                <a:ext cx="540000" cy="540000"/>
              </a:xfrm>
              <a:prstGeom prst="roundRect">
                <a:avLst>
                  <a:gd fmla="val 3940" name="adj"/>
                </a:avLst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Clr>
                    <a:schemeClr val="dk1"/>
                  </a:buClr>
                  <a:buFont typeface="Arial"/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8" name="Shape 1018"/>
              <p:cNvSpPr/>
              <p:nvPr/>
            </p:nvSpPr>
            <p:spPr>
              <a:xfrm flipH="1">
                <a:off x="4420505" y="3440673"/>
                <a:ext cx="2770869" cy="540000"/>
              </a:xfrm>
              <a:prstGeom prst="wedgeRectCallout">
                <a:avLst>
                  <a:gd fmla="val -51811" name="adj1"/>
                  <a:gd fmla="val -23931" name="adj2"/>
                </a:avLst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833C0B"/>
                  </a:buClr>
                  <a:buSzPct val="25000"/>
                  <a:buFont typeface="Arial"/>
                  <a:buNone/>
                </a:pPr>
                <a:r>
                  <a:rPr b="1" lang="en-US" sz="900">
                    <a:solidFill>
                      <a:srgbClr val="833C0B"/>
                    </a:solidFill>
                    <a:latin typeface="Arial"/>
                    <a:ea typeface="Arial"/>
                    <a:cs typeface="Arial"/>
                    <a:sym typeface="Arial"/>
                  </a:rPr>
                  <a:t>(CLE) Chris</a:t>
                </a:r>
              </a:p>
              <a:p>
                <a:pPr indent="0" lvl="0" marL="0" marR="0" rtl="0" algn="l">
                  <a:spcBef>
                    <a:spcPts val="0"/>
                  </a:spcBef>
                  <a:buClr>
                    <a:srgbClr val="833C0B"/>
                  </a:buClr>
                  <a:buSzPct val="25000"/>
                  <a:buFont typeface="Arial"/>
                  <a:buNone/>
                </a:pPr>
                <a:r>
                  <a:rPr lang="en-US" sz="900">
                    <a:solidFill>
                      <a:srgbClr val="833C0B"/>
                    </a:solidFill>
                    <a:latin typeface="Arial"/>
                    <a:ea typeface="Arial"/>
                    <a:cs typeface="Arial"/>
                    <a:sym typeface="Arial"/>
                  </a:rPr>
                  <a:t>해당 연맹 게시판의 연맹원이 남기는 메시지입니다.</a:t>
                </a:r>
              </a:p>
            </p:txBody>
          </p:sp>
        </p:grpSp>
        <p:sp>
          <p:nvSpPr>
            <p:cNvPr id="1019" name="Shape 1019"/>
            <p:cNvSpPr txBox="1"/>
            <p:nvPr/>
          </p:nvSpPr>
          <p:spPr>
            <a:xfrm>
              <a:off x="1317795" y="1780000"/>
              <a:ext cx="1199367" cy="27327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2016-01-02 23:29 </a:t>
              </a:r>
            </a:p>
          </p:txBody>
        </p:sp>
        <p:grpSp>
          <p:nvGrpSpPr>
            <p:cNvPr id="1020" name="Shape 1020"/>
            <p:cNvGrpSpPr/>
            <p:nvPr/>
          </p:nvGrpSpPr>
          <p:grpSpPr>
            <a:xfrm>
              <a:off x="140678" y="2097621"/>
              <a:ext cx="3363994" cy="540000"/>
              <a:chOff x="4417398" y="1614194"/>
              <a:chExt cx="3363994" cy="540000"/>
            </a:xfrm>
          </p:grpSpPr>
          <p:sp>
            <p:nvSpPr>
              <p:cNvPr id="1021" name="Shape 1021"/>
              <p:cNvSpPr/>
              <p:nvPr/>
            </p:nvSpPr>
            <p:spPr>
              <a:xfrm>
                <a:off x="4417398" y="1614194"/>
                <a:ext cx="540000" cy="540000"/>
              </a:xfrm>
              <a:prstGeom prst="roundRect">
                <a:avLst>
                  <a:gd fmla="val 3940" name="adj"/>
                </a:avLst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Clr>
                    <a:schemeClr val="dk1"/>
                  </a:buClr>
                  <a:buFont typeface="Arial"/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2" name="Shape 1022"/>
              <p:cNvSpPr/>
              <p:nvPr/>
            </p:nvSpPr>
            <p:spPr>
              <a:xfrm>
                <a:off x="5026092" y="1636354"/>
                <a:ext cx="2755299" cy="517838"/>
              </a:xfrm>
              <a:prstGeom prst="wedgeRectCallout">
                <a:avLst>
                  <a:gd fmla="val -51445" name="adj1"/>
                  <a:gd fmla="val -20272" name="adj2"/>
                </a:avLst>
              </a:prstGeom>
              <a:solidFill>
                <a:srgbClr val="FEE599"/>
              </a:solidFill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833C0B"/>
                  </a:buClr>
                  <a:buSzPct val="25000"/>
                  <a:buFont typeface="Arial"/>
                  <a:buNone/>
                </a:pPr>
                <a:r>
                  <a:rPr b="1" lang="en-US" sz="900">
                    <a:solidFill>
                      <a:srgbClr val="833C0B"/>
                    </a:solidFill>
                    <a:latin typeface="Arial"/>
                    <a:ea typeface="Arial"/>
                    <a:cs typeface="Arial"/>
                    <a:sym typeface="Arial"/>
                  </a:rPr>
                  <a:t>(QWE) Peter</a:t>
                </a:r>
              </a:p>
              <a:p>
                <a:pPr indent="0" lvl="0" marL="0" marR="0" rtl="0" algn="l">
                  <a:spcBef>
                    <a:spcPts val="0"/>
                  </a:spcBef>
                  <a:buClr>
                    <a:srgbClr val="833C0B"/>
                  </a:buClr>
                  <a:buSzPct val="25000"/>
                  <a:buFont typeface="Arial"/>
                  <a:buNone/>
                </a:pPr>
                <a:r>
                  <a:rPr lang="en-US" sz="900">
                    <a:solidFill>
                      <a:srgbClr val="833C0B"/>
                    </a:solidFill>
                    <a:latin typeface="Arial"/>
                    <a:ea typeface="Arial"/>
                    <a:cs typeface="Arial"/>
                    <a:sym typeface="Arial"/>
                  </a:rPr>
                  <a:t>연맹에 방문한 다른 유저의 방명록 기록입니다.</a:t>
                </a:r>
                <a:br>
                  <a:rPr lang="en-US" sz="900">
                    <a:solidFill>
                      <a:srgbClr val="833C0B"/>
                    </a:solidFill>
                    <a:latin typeface="Arial"/>
                    <a:ea typeface="Arial"/>
                    <a:cs typeface="Arial"/>
                    <a:sym typeface="Arial"/>
                  </a:rPr>
                </a:br>
                <a:r>
                  <a:rPr lang="en-US" sz="900">
                    <a:solidFill>
                      <a:srgbClr val="833C0B"/>
                    </a:solidFill>
                    <a:latin typeface="Arial"/>
                    <a:ea typeface="Arial"/>
                    <a:cs typeface="Arial"/>
                    <a:sym typeface="Arial"/>
                  </a:rPr>
                  <a:t>( 다른 연맹의 유저 및 연맹 미가입 유저가 해당됨,)</a:t>
                </a:r>
              </a:p>
            </p:txBody>
          </p:sp>
        </p:grpSp>
        <p:sp>
          <p:nvSpPr>
            <p:cNvPr id="1023" name="Shape 1023"/>
            <p:cNvSpPr txBox="1"/>
            <p:nvPr/>
          </p:nvSpPr>
          <p:spPr>
            <a:xfrm>
              <a:off x="1655226" y="2651836"/>
              <a:ext cx="524502" cy="27327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23:29 </a:t>
              </a:r>
            </a:p>
          </p:txBody>
        </p:sp>
        <p:grpSp>
          <p:nvGrpSpPr>
            <p:cNvPr id="1024" name="Shape 1024"/>
            <p:cNvGrpSpPr/>
            <p:nvPr/>
          </p:nvGrpSpPr>
          <p:grpSpPr>
            <a:xfrm>
              <a:off x="140678" y="2969458"/>
              <a:ext cx="3363994" cy="726127"/>
              <a:chOff x="4420505" y="1350606"/>
              <a:chExt cx="3363994" cy="726127"/>
            </a:xfrm>
          </p:grpSpPr>
          <p:grpSp>
            <p:nvGrpSpPr>
              <p:cNvPr id="1025" name="Shape 1025"/>
              <p:cNvGrpSpPr/>
              <p:nvPr/>
            </p:nvGrpSpPr>
            <p:grpSpPr>
              <a:xfrm>
                <a:off x="4420505" y="1350606"/>
                <a:ext cx="3363994" cy="726127"/>
                <a:chOff x="4417398" y="1614194"/>
                <a:chExt cx="3363994" cy="726127"/>
              </a:xfrm>
            </p:grpSpPr>
            <p:sp>
              <p:nvSpPr>
                <p:cNvPr id="1026" name="Shape 1026"/>
                <p:cNvSpPr/>
                <p:nvPr/>
              </p:nvSpPr>
              <p:spPr>
                <a:xfrm>
                  <a:off x="4417398" y="1614194"/>
                  <a:ext cx="540000" cy="540000"/>
                </a:xfrm>
                <a:prstGeom prst="roundRect">
                  <a:avLst>
                    <a:gd fmla="val 3940" name="adj"/>
                  </a:avLst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Clr>
                      <a:schemeClr val="dk1"/>
                    </a:buClr>
                    <a:buFont typeface="Arial"/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27" name="Shape 1027"/>
                <p:cNvSpPr/>
                <p:nvPr/>
              </p:nvSpPr>
              <p:spPr>
                <a:xfrm>
                  <a:off x="5026092" y="1636353"/>
                  <a:ext cx="2755299" cy="703969"/>
                </a:xfrm>
                <a:prstGeom prst="wedgeRectCallout">
                  <a:avLst>
                    <a:gd fmla="val -51445" name="adj1"/>
                    <a:gd fmla="val -20272" name="adj2"/>
                  </a:avLst>
                </a:prstGeom>
                <a:solidFill>
                  <a:srgbClr val="FEE599"/>
                </a:solidFill>
                <a:ln cap="flat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833C0B"/>
                    </a:buClr>
                    <a:buSzPct val="25000"/>
                    <a:buFont typeface="Arial"/>
                    <a:buNone/>
                  </a:pPr>
                  <a:r>
                    <a:rPr b="1" lang="en-US" sz="900">
                      <a:solidFill>
                        <a:srgbClr val="833C0B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Edan</a:t>
                  </a:r>
                </a:p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833C0B"/>
                    </a:buClr>
                    <a:buSzPct val="25000"/>
                    <a:buFont typeface="Arial"/>
                    <a:buNone/>
                  </a:pPr>
                  <a:r>
                    <a:rPr lang="en-US" sz="900">
                      <a:solidFill>
                        <a:srgbClr val="833C0B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연맹 미가입 유저는 영주 캐릭터 이미지가 나오거나 프로필 이미지가 나옵니다.</a:t>
                  </a:r>
                </a:p>
                <a:p>
                  <a:pPr indent="0" lvl="0" marL="0" marR="0" rtl="0" algn="l">
                    <a:spcBef>
                      <a:spcPts val="0"/>
                    </a:spcBef>
                    <a:buClr>
                      <a:srgbClr val="833C0B"/>
                    </a:buClr>
                    <a:buSzPct val="25000"/>
                    <a:buFont typeface="Arial"/>
                    <a:buNone/>
                  </a:pPr>
                  <a:r>
                    <a:rPr lang="en-US" sz="900">
                      <a:solidFill>
                        <a:srgbClr val="833C0B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입력 글자 수가 많으면 말풍선이 늘어납니다.</a:t>
                  </a:r>
                </a:p>
              </p:txBody>
            </p:sp>
          </p:grpSp>
          <p:pic>
            <p:nvPicPr>
              <p:cNvPr id="1028" name="Shape 1028"/>
              <p:cNvPicPr preferRelativeResize="0"/>
              <p:nvPr/>
            </p:nvPicPr>
            <p:blipFill rotWithShape="1">
              <a:blip r:embed="rId8">
                <a:alphaModFix/>
              </a:blip>
              <a:srcRect b="65965" l="18722" r="42582" t="4133"/>
              <a:stretch/>
            </p:blipFill>
            <p:spPr>
              <a:xfrm>
                <a:off x="4449728" y="1372404"/>
                <a:ext cx="493199" cy="4931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029" name="Shape 1029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2976633" y="1259932"/>
              <a:ext cx="555584" cy="4889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30" name="Shape 1030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155070" y="2119781"/>
              <a:ext cx="524963" cy="51783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31" name="Shape 1031"/>
          <p:cNvSpPr txBox="1"/>
          <p:nvPr/>
        </p:nvSpPr>
        <p:spPr>
          <a:xfrm>
            <a:off x="4089400" y="1139775"/>
            <a:ext cx="561403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해당 연맹에 의해 차단된 유저가, 연맹 게시판에 메시지를 게시하려는 경우</a:t>
            </a:r>
            <a:b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메시지 작성 불가 팝업을 호출합니다.</a:t>
            </a:r>
          </a:p>
        </p:txBody>
      </p:sp>
      <p:sp>
        <p:nvSpPr>
          <p:cNvPr id="1032" name="Shape 1032"/>
          <p:cNvSpPr/>
          <p:nvPr/>
        </p:nvSpPr>
        <p:spPr>
          <a:xfrm>
            <a:off x="144555" y="2842242"/>
            <a:ext cx="3387663" cy="69390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3" name="Shape 1033"/>
          <p:cNvSpPr txBox="1"/>
          <p:nvPr/>
        </p:nvSpPr>
        <p:spPr>
          <a:xfrm>
            <a:off x="1574533" y="4447505"/>
            <a:ext cx="527709" cy="3336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Edan</a:t>
            </a:r>
          </a:p>
        </p:txBody>
      </p:sp>
      <p:cxnSp>
        <p:nvCxnSpPr>
          <p:cNvPr id="1034" name="Shape 1034"/>
          <p:cNvCxnSpPr/>
          <p:nvPr/>
        </p:nvCxnSpPr>
        <p:spPr>
          <a:xfrm>
            <a:off x="410677" y="4781121"/>
            <a:ext cx="2843747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035" name="Shape 1035"/>
          <p:cNvSpPr txBox="1"/>
          <p:nvPr/>
        </p:nvSpPr>
        <p:spPr>
          <a:xfrm>
            <a:off x="159842" y="2901300"/>
            <a:ext cx="3304109" cy="553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영주님은 해당 연맹의 리더에 의해 차단된 상태입니다.</a:t>
            </a: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해당 연맹 게시판에 메시지를 남길 수 없습니다!</a:t>
            </a:r>
          </a:p>
        </p:txBody>
      </p:sp>
      <p:cxnSp>
        <p:nvCxnSpPr>
          <p:cNvPr id="1036" name="Shape 1036"/>
          <p:cNvCxnSpPr/>
          <p:nvPr/>
        </p:nvCxnSpPr>
        <p:spPr>
          <a:xfrm>
            <a:off x="143930" y="2842242"/>
            <a:ext cx="3414959" cy="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1037" name="Shape 1037"/>
          <p:cNvCxnSpPr/>
          <p:nvPr/>
        </p:nvCxnSpPr>
        <p:spPr>
          <a:xfrm>
            <a:off x="135461" y="3502642"/>
            <a:ext cx="3414959" cy="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038" name="Shape 1038"/>
          <p:cNvSpPr txBox="1"/>
          <p:nvPr/>
        </p:nvSpPr>
        <p:spPr>
          <a:xfrm>
            <a:off x="8714829" y="0"/>
            <a:ext cx="347716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String_AllianceBulletinBoard 를 참조합니다.</a:t>
            </a:r>
          </a:p>
        </p:txBody>
      </p:sp>
      <p:graphicFrame>
        <p:nvGraphicFramePr>
          <p:cNvPr id="1039" name="Shape 1039"/>
          <p:cNvGraphicFramePr/>
          <p:nvPr/>
        </p:nvGraphicFramePr>
        <p:xfrm>
          <a:off x="7584017" y="37349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{D9B4BFD1-0E53-44BF-82ED-13A49DA35235}</a:tableStyleId>
              </a:tblPr>
              <a:tblGrid>
                <a:gridCol w="571500"/>
                <a:gridCol w="3886200"/>
              </a:tblGrid>
              <a:tr h="209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17</a:t>
                      </a:r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영주님은 해당 연맹의 리더에 의해 차단된 상태입니다.\n해당 연맹에는 메시지를 남길 수 없습니다.</a:t>
                      </a:r>
                    </a:p>
                  </a:txBody>
                  <a:tcPr marT="0" marB="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/>
        </p:nvSpPr>
        <p:spPr>
          <a:xfrm>
            <a:off x="118532" y="93133"/>
            <a:ext cx="118974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용어 정의</a:t>
            </a:r>
          </a:p>
        </p:txBody>
      </p:sp>
      <p:cxnSp>
        <p:nvCxnSpPr>
          <p:cNvPr id="96" name="Shape 96"/>
          <p:cNvCxnSpPr/>
          <p:nvPr/>
        </p:nvCxnSpPr>
        <p:spPr>
          <a:xfrm>
            <a:off x="118532" y="462464"/>
            <a:ext cx="3970867" cy="0"/>
          </a:xfrm>
          <a:prstGeom prst="straightConnector1">
            <a:avLst/>
          </a:prstGeom>
          <a:noFill/>
          <a:ln cap="flat" cmpd="sng" w="12700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</p:cxnSp>
      <p:graphicFrame>
        <p:nvGraphicFramePr>
          <p:cNvPr id="97" name="Shape 97"/>
          <p:cNvGraphicFramePr/>
          <p:nvPr/>
        </p:nvGraphicFramePr>
        <p:xfrm>
          <a:off x="177800" y="76406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{90820F4C-2FBC-4684-87E1-F60705C89454}</a:tableStyleId>
              </a:tblPr>
              <a:tblGrid>
                <a:gridCol w="1270000"/>
                <a:gridCol w="6858000"/>
              </a:tblGrid>
              <a:tr h="2614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/>
                        <a:t>용어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/>
                        <a:t>내용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DEAF6"/>
                    </a:solidFill>
                  </a:tcPr>
                </a:tc>
              </a:tr>
              <a:tr h="2614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</a:rPr>
                        <a:t>연맹 게시판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</a:rPr>
                        <a:t>해당 연맹에 메시지를 남겨, 커뮤니케이션을 할 수 있는 공간입니다.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/>
        </p:nvSpPr>
        <p:spPr>
          <a:xfrm>
            <a:off x="118532" y="93133"/>
            <a:ext cx="6463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개요</a:t>
            </a:r>
          </a:p>
        </p:txBody>
      </p:sp>
      <p:cxnSp>
        <p:nvCxnSpPr>
          <p:cNvPr id="103" name="Shape 103"/>
          <p:cNvCxnSpPr/>
          <p:nvPr/>
        </p:nvCxnSpPr>
        <p:spPr>
          <a:xfrm>
            <a:off x="118532" y="462464"/>
            <a:ext cx="3970867" cy="0"/>
          </a:xfrm>
          <a:prstGeom prst="straightConnector1">
            <a:avLst/>
          </a:prstGeom>
          <a:noFill/>
          <a:ln cap="flat" cmpd="sng" w="12700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04" name="Shape 104"/>
          <p:cNvSpPr txBox="1"/>
          <p:nvPr/>
        </p:nvSpPr>
        <p:spPr>
          <a:xfrm>
            <a:off x="118532" y="1934865"/>
            <a:ext cx="8164414" cy="3416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게시판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게시판은 해당 연맹에 메시지를 게시할 수 있는 곳입니다.</a:t>
            </a: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연맹마다 하나의 연맹 게시판을 갖습니다.</a:t>
            </a: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연맹에 방문한 모든 유저가 메시지를 게시할 수 있습니다.</a:t>
            </a:r>
          </a:p>
          <a:p>
            <a:pPr indent="-285750" lvl="3" marL="16573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연맹원의 메시지와 다른 연맹의 연맹원, 연맹 미가입 유저의 메시지는 구분하여 표시합니다.</a:t>
            </a:r>
          </a:p>
          <a:p>
            <a:pPr indent="-285750" lvl="3" marL="16573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다른 서버의 유저도 메시지를 게시할 수 있습니다.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게시판에 게시된 메시지는 아래의 부가 기능을 갖습니다.</a:t>
            </a: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복사 /  붙여넣기</a:t>
            </a: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메일 발송</a:t>
            </a: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영주 보기</a:t>
            </a: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초대</a:t>
            </a: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차단</a:t>
            </a:r>
          </a:p>
        </p:txBody>
      </p:sp>
      <p:sp>
        <p:nvSpPr>
          <p:cNvPr id="105" name="Shape 105"/>
          <p:cNvSpPr txBox="1"/>
          <p:nvPr/>
        </p:nvSpPr>
        <p:spPr>
          <a:xfrm>
            <a:off x="118531" y="566402"/>
            <a:ext cx="9305753" cy="923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기획의도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게시판은 방명록의 기능과 같은 개념을 갖습니다.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메시지를 남겨 연맹과 연맹 간, 연맹 미가입 유저들과 연맹과의 커뮤니케이션을 활성화하기 위한 의도를 가지고 있습니다.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/>
        </p:nvSpPr>
        <p:spPr>
          <a:xfrm>
            <a:off x="118532" y="93133"/>
            <a:ext cx="139813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기능 정의 1</a:t>
            </a:r>
          </a:p>
        </p:txBody>
      </p:sp>
      <p:cxnSp>
        <p:nvCxnSpPr>
          <p:cNvPr id="111" name="Shape 111"/>
          <p:cNvCxnSpPr/>
          <p:nvPr/>
        </p:nvCxnSpPr>
        <p:spPr>
          <a:xfrm>
            <a:off x="118532" y="462464"/>
            <a:ext cx="3970867" cy="0"/>
          </a:xfrm>
          <a:prstGeom prst="straightConnector1">
            <a:avLst/>
          </a:prstGeom>
          <a:noFill/>
          <a:ln cap="flat" cmpd="sng" w="12700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12" name="Shape 112"/>
          <p:cNvSpPr txBox="1"/>
          <p:nvPr/>
        </p:nvSpPr>
        <p:spPr>
          <a:xfrm>
            <a:off x="118532" y="554797"/>
            <a:ext cx="10142457" cy="3139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게시판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연맹에 방문한 모든 유저들이 메시지를 게시할 수 있는 곳입니다.</a:t>
            </a: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해당 연맹의 연맹원, 다른 연맹의 연맹원, 연맹 미가입 유저 모두 메시지를 게시할 수 있습니다.</a:t>
            </a: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다른 서버의 유저도 연맹 게시판에 메시지를 게시할 수 있습니다.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채팅과 동일한 방식으로 메시지를 입력하여 게시할 수 있습니다.</a:t>
            </a: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채팅 기획서 : </a:t>
            </a:r>
            <a:r>
              <a:rPr b="0" i="0" lang="en-US" sz="12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https://docs.google.com/presentation/d/1o825lUtKGZF5i78KKjuKwMqwa6Lw0UK71vgPJ0c28xA/edit#slide=id.p9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최소 1 글자 ~ 최대 500 글자를 입력하여 메시지를 게시할 수 있습니다.</a:t>
            </a: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글자 수 제한은 GameConst 에 정의된 수치를 기준으로 합니다.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금칙어 규칙이 적용되며, 유저가 입력한 내용에 금칙어가 포함되어 있는 경우 메시지를 게시할 수 없습니다.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최대 10개의 메시지를 저장하며, 최대 메시지 개수를 넘긴 경우 가장 오래된 메시지를 삭제합니다.</a:t>
            </a: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최대 메시지 개수는 GameConst 에 정의된 수치를 기준으로 합니다.</a:t>
            </a:r>
          </a:p>
        </p:txBody>
      </p:sp>
      <p:sp>
        <p:nvSpPr>
          <p:cNvPr id="113" name="Shape 113"/>
          <p:cNvSpPr txBox="1"/>
          <p:nvPr/>
        </p:nvSpPr>
        <p:spPr>
          <a:xfrm>
            <a:off x="118532" y="4052376"/>
            <a:ext cx="9945350" cy="1754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메시지 작성자에 따른 정보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메시지를 남긴 유저의 연맹 가입 여부에 따라 표시되는 정보가 다릅니다.</a:t>
            </a: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가입 유저 : 작성 날짜와 시간 / 연맹 깃발 이미지 / 연맹 약칭 / 유저명 / 메시지 내용</a:t>
            </a: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미가입 유저 : 작성 날짜와 시간 / 영주 캐릭터 이미지 or 프로필 이미지 / 유저명 / 메시지 내용</a:t>
            </a: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다른 서버의 연맹 가입 유저 : 작성 날짜와 시간 / 서버 이름 / 연맹 깃발 이미지 / 연맹 약칭 / 유저명 / 메시지 내용</a:t>
            </a: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다른 서버의 연맹 미가입 유저 : 작성 날짜와 시간 / 서버 이름 / 영주 캐릭터 이미지 or 프로필 이미지 / 유저명 / 메시지 내용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/>
        </p:nvSpPr>
        <p:spPr>
          <a:xfrm>
            <a:off x="118532" y="93133"/>
            <a:ext cx="139813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기능 정의 2</a:t>
            </a:r>
          </a:p>
        </p:txBody>
      </p:sp>
      <p:cxnSp>
        <p:nvCxnSpPr>
          <p:cNvPr id="119" name="Shape 119"/>
          <p:cNvCxnSpPr/>
          <p:nvPr/>
        </p:nvCxnSpPr>
        <p:spPr>
          <a:xfrm>
            <a:off x="118532" y="462464"/>
            <a:ext cx="3970867" cy="0"/>
          </a:xfrm>
          <a:prstGeom prst="straightConnector1">
            <a:avLst/>
          </a:prstGeom>
          <a:noFill/>
          <a:ln cap="flat" cmpd="sng" w="12700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20" name="Shape 120"/>
          <p:cNvSpPr txBox="1"/>
          <p:nvPr/>
        </p:nvSpPr>
        <p:spPr>
          <a:xfrm>
            <a:off x="118532" y="554797"/>
            <a:ext cx="11732698" cy="61863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부가 기능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복사 / 붙여넣기</a:t>
            </a: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게시판에 게시되어 있는 메시지를 하나 선택하여 메시지 내용을 복사하는 기능입니다.</a:t>
            </a: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한 번에 두 개 이상의 메시지를 복사할 수 없습니다.</a:t>
            </a: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복사된 메시지 내용은 메시지 입력란에 붙여넣기를 통해 입력할 수 있습니다.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메일 발송</a:t>
            </a: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게시판에 게시되어 있는 메시지를 하나 선택하여, 해당 메시지를 게시한 유저에게 메일을 발송할 수 있는 기능입니다.</a:t>
            </a: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메시지를 선택한 후, 메일 발송 기능을 진행하게 되면 메일 발송 화면으로 이동합니다.</a:t>
            </a: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메일 발송 대상은 선택한 메시지를 게시한 유저입니다.</a:t>
            </a: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다른 서버의 유저에게는 메일을 발송할 수 없습니다.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영주 보기</a:t>
            </a: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게시판에 게시되어 있는 메시지를 하나 선택하여, 해당 메시지를 게시한 유저의 정보 화면으로 이동하는 기능입니다.</a:t>
            </a: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메시지를 선택한 후, 영주 보기를 진행하게 되면 해당 영주의 정보 화면으로 이동합니다.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초대</a:t>
            </a: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게시판에 게시되어 있는 메시지를 하나 선택하여, 해당 메시지를 게시한 유저에게 연맹 초대장을 보내는 기능입니다.</a:t>
            </a:r>
          </a:p>
          <a:p>
            <a:pPr indent="-285750" lvl="3" marL="16573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미가입 유저에게만 사용할 수 있는 기능입니다.</a:t>
            </a:r>
          </a:p>
          <a:p>
            <a:pPr indent="-285750" lvl="4" marL="21145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다른 서버의 연맹 미가입 유저에게는 사용할 수 없습니다.</a:t>
            </a:r>
          </a:p>
          <a:p>
            <a:pPr indent="-285750" lvl="3" marL="16573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초대 권한이 있는 유저만 사용할 수 있는 기능입니다.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차단</a:t>
            </a: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게시판에 게시되어 있는 메시지를 하나 선택하여, 해당 메시지를 게시한 유저가 더 이상 연맹 게시판에 메시지를 쓰지 못하도록 막는 기능입니다.</a:t>
            </a: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메시지를 선택한 후, 차단 기능을 진행하게 되면 해당 메시지를 게시한 유저는 메시지 작성 불가 유저로 등록됩니다.</a:t>
            </a: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메시지 작성 불가 유저는 연맹 관리의 차단 유저 관리 기능을 통해 차단이 해제 될 수 있습니다.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/>
        </p:nvSpPr>
        <p:spPr>
          <a:xfrm>
            <a:off x="118532" y="93133"/>
            <a:ext cx="142058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게시판</a:t>
            </a:r>
          </a:p>
        </p:txBody>
      </p:sp>
      <p:cxnSp>
        <p:nvCxnSpPr>
          <p:cNvPr id="126" name="Shape 126"/>
          <p:cNvCxnSpPr/>
          <p:nvPr/>
        </p:nvCxnSpPr>
        <p:spPr>
          <a:xfrm>
            <a:off x="118532" y="462464"/>
            <a:ext cx="3970867" cy="0"/>
          </a:xfrm>
          <a:prstGeom prst="straightConnector1">
            <a:avLst/>
          </a:prstGeom>
          <a:noFill/>
          <a:ln cap="flat" cmpd="sng" w="12700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</p:cxnSp>
      <p:pic>
        <p:nvPicPr>
          <p:cNvPr id="127" name="Shape 1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8532" y="574116"/>
            <a:ext cx="3440356" cy="61230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Shape 1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2700000">
            <a:off x="2948950" y="3841121"/>
            <a:ext cx="770805" cy="457664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Shape 129"/>
          <p:cNvSpPr txBox="1"/>
          <p:nvPr/>
        </p:nvSpPr>
        <p:spPr>
          <a:xfrm>
            <a:off x="4089400" y="554797"/>
            <a:ext cx="499848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자신이 가입되어 있는 연맹의 연맹 게시판은 </a:t>
            </a:r>
            <a:b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정보 화면에서 연맹 메시지 버튼을 통해 진입할 수 있습니다.</a:t>
            </a:r>
          </a:p>
        </p:txBody>
      </p:sp>
      <p:sp>
        <p:nvSpPr>
          <p:cNvPr id="130" name="Shape 130"/>
          <p:cNvSpPr txBox="1"/>
          <p:nvPr/>
        </p:nvSpPr>
        <p:spPr>
          <a:xfrm>
            <a:off x="8714829" y="0"/>
            <a:ext cx="347716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String_AllianceBulletinBoard 를 참조합니다.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/>
        </p:nvSpPr>
        <p:spPr>
          <a:xfrm>
            <a:off x="118532" y="93133"/>
            <a:ext cx="142058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게시판</a:t>
            </a:r>
          </a:p>
        </p:txBody>
      </p:sp>
      <p:cxnSp>
        <p:nvCxnSpPr>
          <p:cNvPr id="136" name="Shape 136"/>
          <p:cNvCxnSpPr/>
          <p:nvPr/>
        </p:nvCxnSpPr>
        <p:spPr>
          <a:xfrm>
            <a:off x="118532" y="462464"/>
            <a:ext cx="3970867" cy="0"/>
          </a:xfrm>
          <a:prstGeom prst="straightConnector1">
            <a:avLst/>
          </a:prstGeom>
          <a:noFill/>
          <a:ln cap="flat" cmpd="sng" w="12700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37" name="Shape 137"/>
          <p:cNvSpPr txBox="1"/>
          <p:nvPr/>
        </p:nvSpPr>
        <p:spPr>
          <a:xfrm>
            <a:off x="4089400" y="554797"/>
            <a:ext cx="509787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다른 연맹의 연맹 게시판은 연맹 정보 화면에서 진입이 가능합니다.</a:t>
            </a:r>
          </a:p>
        </p:txBody>
      </p:sp>
      <p:pic>
        <p:nvPicPr>
          <p:cNvPr id="138" name="Shape 1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8532" y="574114"/>
            <a:ext cx="3440356" cy="6116189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Shape 139"/>
          <p:cNvSpPr/>
          <p:nvPr/>
        </p:nvSpPr>
        <p:spPr>
          <a:xfrm>
            <a:off x="118532" y="5610225"/>
            <a:ext cx="3440356" cy="108690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0" name="Shape 140"/>
          <p:cNvGrpSpPr/>
          <p:nvPr/>
        </p:nvGrpSpPr>
        <p:grpSpPr>
          <a:xfrm>
            <a:off x="118533" y="6524624"/>
            <a:ext cx="3440356" cy="172508"/>
            <a:chOff x="4292825" y="2095518"/>
            <a:chExt cx="7250793" cy="304761"/>
          </a:xfrm>
        </p:grpSpPr>
        <p:pic>
          <p:nvPicPr>
            <p:cNvPr id="141" name="Shape 14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911872" y="2095518"/>
              <a:ext cx="3631746" cy="30476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2" name="Shape 14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>
              <a:off x="4292825" y="2095518"/>
              <a:ext cx="3631746" cy="304761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43" name="Shape 14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94731" y="6008589"/>
            <a:ext cx="602289" cy="6022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Shape 14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-2700000">
            <a:off x="1015965" y="1707926"/>
            <a:ext cx="770805" cy="457664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Shape 145"/>
          <p:cNvSpPr txBox="1"/>
          <p:nvPr/>
        </p:nvSpPr>
        <p:spPr>
          <a:xfrm>
            <a:off x="8714829" y="0"/>
            <a:ext cx="347716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String_AllianceBulletinBoard 를 참조합니다.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/>
        </p:nvSpPr>
        <p:spPr>
          <a:xfrm>
            <a:off x="118532" y="574116"/>
            <a:ext cx="3440356" cy="6123016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Shape 151"/>
          <p:cNvSpPr txBox="1"/>
          <p:nvPr/>
        </p:nvSpPr>
        <p:spPr>
          <a:xfrm>
            <a:off x="118532" y="93133"/>
            <a:ext cx="142058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게시판</a:t>
            </a:r>
          </a:p>
        </p:txBody>
      </p:sp>
      <p:cxnSp>
        <p:nvCxnSpPr>
          <p:cNvPr id="152" name="Shape 152"/>
          <p:cNvCxnSpPr/>
          <p:nvPr/>
        </p:nvCxnSpPr>
        <p:spPr>
          <a:xfrm>
            <a:off x="118532" y="462464"/>
            <a:ext cx="3970867" cy="0"/>
          </a:xfrm>
          <a:prstGeom prst="straightConnector1">
            <a:avLst/>
          </a:prstGeom>
          <a:noFill/>
          <a:ln cap="flat" cmpd="sng" w="12700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</p:cxnSp>
      <p:grpSp>
        <p:nvGrpSpPr>
          <p:cNvPr id="153" name="Shape 153"/>
          <p:cNvGrpSpPr/>
          <p:nvPr/>
        </p:nvGrpSpPr>
        <p:grpSpPr>
          <a:xfrm>
            <a:off x="118532" y="574115"/>
            <a:ext cx="3440357" cy="340283"/>
            <a:chOff x="4292824" y="3111539"/>
            <a:chExt cx="7314285" cy="634920"/>
          </a:xfrm>
        </p:grpSpPr>
        <p:pic>
          <p:nvPicPr>
            <p:cNvPr id="154" name="Shape 15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949967" y="3111539"/>
              <a:ext cx="3657142" cy="6349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5" name="Shape 15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4292824" y="3111539"/>
              <a:ext cx="3657142" cy="63492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6" name="Shape 156"/>
          <p:cNvGrpSpPr/>
          <p:nvPr/>
        </p:nvGrpSpPr>
        <p:grpSpPr>
          <a:xfrm>
            <a:off x="118533" y="6524624"/>
            <a:ext cx="3440356" cy="172508"/>
            <a:chOff x="4292825" y="2095518"/>
            <a:chExt cx="7250793" cy="304761"/>
          </a:xfrm>
        </p:grpSpPr>
        <p:pic>
          <p:nvPicPr>
            <p:cNvPr id="157" name="Shape 15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911872" y="2095518"/>
              <a:ext cx="3631746" cy="30476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8" name="Shape 15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>
              <a:off x="4292825" y="2095518"/>
              <a:ext cx="3631746" cy="30476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9" name="Shape 159"/>
          <p:cNvSpPr txBox="1"/>
          <p:nvPr/>
        </p:nvSpPr>
        <p:spPr>
          <a:xfrm>
            <a:off x="118531" y="554797"/>
            <a:ext cx="100860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메시지</a:t>
            </a:r>
          </a:p>
        </p:txBody>
      </p:sp>
      <p:pic>
        <p:nvPicPr>
          <p:cNvPr id="160" name="Shape 16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94731" y="6008589"/>
            <a:ext cx="602289" cy="6022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Shape 16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259933" y="624125"/>
            <a:ext cx="253736" cy="2537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Shape 16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724663" y="6026098"/>
            <a:ext cx="763603" cy="448732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/>
          <p:nvPr/>
        </p:nvSpPr>
        <p:spPr>
          <a:xfrm>
            <a:off x="805487" y="6052582"/>
            <a:ext cx="1857019" cy="40272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Enter Your Message</a:t>
            </a:r>
          </a:p>
        </p:txBody>
      </p:sp>
      <p:sp>
        <p:nvSpPr>
          <p:cNvPr id="164" name="Shape 164"/>
          <p:cNvSpPr txBox="1"/>
          <p:nvPr/>
        </p:nvSpPr>
        <p:spPr>
          <a:xfrm>
            <a:off x="2796888" y="6069039"/>
            <a:ext cx="6463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보내기</a:t>
            </a:r>
          </a:p>
        </p:txBody>
      </p:sp>
      <p:sp>
        <p:nvSpPr>
          <p:cNvPr id="165" name="Shape 165"/>
          <p:cNvSpPr txBox="1"/>
          <p:nvPr/>
        </p:nvSpPr>
        <p:spPr>
          <a:xfrm>
            <a:off x="1317796" y="923174"/>
            <a:ext cx="1199367" cy="2732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2016-01-01 19:24 </a:t>
            </a:r>
          </a:p>
        </p:txBody>
      </p:sp>
      <p:grpSp>
        <p:nvGrpSpPr>
          <p:cNvPr id="166" name="Shape 166"/>
          <p:cNvGrpSpPr/>
          <p:nvPr/>
        </p:nvGrpSpPr>
        <p:grpSpPr>
          <a:xfrm>
            <a:off x="153701" y="1240373"/>
            <a:ext cx="3363994" cy="540000"/>
            <a:chOff x="4420505" y="3440673"/>
            <a:chExt cx="3363994" cy="540000"/>
          </a:xfrm>
        </p:grpSpPr>
        <p:sp>
          <p:nvSpPr>
            <p:cNvPr id="167" name="Shape 167"/>
            <p:cNvSpPr/>
            <p:nvPr/>
          </p:nvSpPr>
          <p:spPr>
            <a:xfrm>
              <a:off x="7244500" y="3440673"/>
              <a:ext cx="540000" cy="540000"/>
            </a:xfrm>
            <a:prstGeom prst="roundRect">
              <a:avLst>
                <a:gd fmla="val 3940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Shape 168"/>
            <p:cNvSpPr/>
            <p:nvPr/>
          </p:nvSpPr>
          <p:spPr>
            <a:xfrm flipH="1">
              <a:off x="4420505" y="3440673"/>
              <a:ext cx="2770869" cy="540000"/>
            </a:xfrm>
            <a:prstGeom prst="wedgeRectCallout">
              <a:avLst>
                <a:gd fmla="val -51811" name="adj1"/>
                <a:gd fmla="val -23931" name="adj2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833C0B"/>
                </a:buClr>
                <a:buSzPct val="25000"/>
                <a:buFont typeface="Arial"/>
                <a:buNone/>
              </a:pPr>
              <a:r>
                <a:rPr b="1" lang="en-US" sz="900">
                  <a:solidFill>
                    <a:srgbClr val="833C0B"/>
                  </a:solidFill>
                  <a:latin typeface="Arial"/>
                  <a:ea typeface="Arial"/>
                  <a:cs typeface="Arial"/>
                  <a:sym typeface="Arial"/>
                </a:rPr>
                <a:t>(CLE) Chris</a:t>
              </a:r>
            </a:p>
            <a:p>
              <a:pPr indent="0" lvl="0" marL="0" marR="0" rtl="0" algn="l">
                <a:spcBef>
                  <a:spcPts val="0"/>
                </a:spcBef>
                <a:buClr>
                  <a:srgbClr val="833C0B"/>
                </a:buClr>
                <a:buSzPct val="25000"/>
                <a:buFont typeface="Arial"/>
                <a:buNone/>
              </a:pPr>
              <a:r>
                <a:rPr lang="en-US" sz="900">
                  <a:solidFill>
                    <a:srgbClr val="833C0B"/>
                  </a:solidFill>
                  <a:latin typeface="Arial"/>
                  <a:ea typeface="Arial"/>
                  <a:cs typeface="Arial"/>
                  <a:sym typeface="Arial"/>
                </a:rPr>
                <a:t>해당 연맹 게시판의 연맹원이 남기는 메시지입니다.</a:t>
              </a:r>
            </a:p>
          </p:txBody>
        </p:sp>
      </p:grpSp>
      <p:sp>
        <p:nvSpPr>
          <p:cNvPr id="169" name="Shape 169"/>
          <p:cNvSpPr txBox="1"/>
          <p:nvPr/>
        </p:nvSpPr>
        <p:spPr>
          <a:xfrm>
            <a:off x="1317795" y="1780000"/>
            <a:ext cx="1199367" cy="2732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2016-01-02 23:29 </a:t>
            </a:r>
          </a:p>
        </p:txBody>
      </p:sp>
      <p:grpSp>
        <p:nvGrpSpPr>
          <p:cNvPr id="170" name="Shape 170"/>
          <p:cNvGrpSpPr/>
          <p:nvPr/>
        </p:nvGrpSpPr>
        <p:grpSpPr>
          <a:xfrm>
            <a:off x="140678" y="2097621"/>
            <a:ext cx="3363994" cy="540000"/>
            <a:chOff x="4417398" y="1614194"/>
            <a:chExt cx="3363994" cy="540000"/>
          </a:xfrm>
        </p:grpSpPr>
        <p:sp>
          <p:nvSpPr>
            <p:cNvPr id="171" name="Shape 171"/>
            <p:cNvSpPr/>
            <p:nvPr/>
          </p:nvSpPr>
          <p:spPr>
            <a:xfrm>
              <a:off x="4417398" y="1614194"/>
              <a:ext cx="540000" cy="540000"/>
            </a:xfrm>
            <a:prstGeom prst="roundRect">
              <a:avLst>
                <a:gd fmla="val 3940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Shape 172"/>
            <p:cNvSpPr/>
            <p:nvPr/>
          </p:nvSpPr>
          <p:spPr>
            <a:xfrm>
              <a:off x="5026092" y="1636354"/>
              <a:ext cx="2755299" cy="517838"/>
            </a:xfrm>
            <a:prstGeom prst="wedgeRectCallout">
              <a:avLst>
                <a:gd fmla="val -51445" name="adj1"/>
                <a:gd fmla="val -20272" name="adj2"/>
              </a:avLst>
            </a:prstGeom>
            <a:solidFill>
              <a:srgbClr val="FEE599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833C0B"/>
                </a:buClr>
                <a:buSzPct val="25000"/>
                <a:buFont typeface="Arial"/>
                <a:buNone/>
              </a:pPr>
              <a:r>
                <a:rPr b="1" lang="en-US" sz="900">
                  <a:solidFill>
                    <a:srgbClr val="833C0B"/>
                  </a:solidFill>
                  <a:latin typeface="Arial"/>
                  <a:ea typeface="Arial"/>
                  <a:cs typeface="Arial"/>
                  <a:sym typeface="Arial"/>
                </a:rPr>
                <a:t>(QWE) Peter</a:t>
              </a:r>
            </a:p>
            <a:p>
              <a:pPr indent="0" lvl="0" marL="0" marR="0" rtl="0" algn="l">
                <a:spcBef>
                  <a:spcPts val="0"/>
                </a:spcBef>
                <a:buClr>
                  <a:srgbClr val="833C0B"/>
                </a:buClr>
                <a:buSzPct val="25000"/>
                <a:buFont typeface="Arial"/>
                <a:buNone/>
              </a:pPr>
              <a:r>
                <a:rPr lang="en-US" sz="900">
                  <a:solidFill>
                    <a:srgbClr val="833C0B"/>
                  </a:solidFill>
                  <a:latin typeface="Arial"/>
                  <a:ea typeface="Arial"/>
                  <a:cs typeface="Arial"/>
                  <a:sym typeface="Arial"/>
                </a:rPr>
                <a:t>연맹에 방문한 다른 유저의 방명록 기록입니다.</a:t>
              </a:r>
              <a:br>
                <a:rPr lang="en-US" sz="900">
                  <a:solidFill>
                    <a:srgbClr val="833C0B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900">
                  <a:solidFill>
                    <a:srgbClr val="833C0B"/>
                  </a:solidFill>
                  <a:latin typeface="Arial"/>
                  <a:ea typeface="Arial"/>
                  <a:cs typeface="Arial"/>
                  <a:sym typeface="Arial"/>
                </a:rPr>
                <a:t>( 다른 연맹의 유저 및 연맹 미가입 유저가 해당됨,)</a:t>
              </a:r>
            </a:p>
          </p:txBody>
        </p:sp>
      </p:grpSp>
      <p:sp>
        <p:nvSpPr>
          <p:cNvPr id="173" name="Shape 173"/>
          <p:cNvSpPr txBox="1"/>
          <p:nvPr/>
        </p:nvSpPr>
        <p:spPr>
          <a:xfrm>
            <a:off x="4089400" y="4416901"/>
            <a:ext cx="50802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상하 스크롤을 통해 최대 10개까지의 메시지를 확인할 수 있습니다.</a:t>
            </a:r>
          </a:p>
        </p:txBody>
      </p:sp>
      <p:sp>
        <p:nvSpPr>
          <p:cNvPr id="174" name="Shape 174"/>
          <p:cNvSpPr txBox="1"/>
          <p:nvPr/>
        </p:nvSpPr>
        <p:spPr>
          <a:xfrm>
            <a:off x="1655226" y="2651836"/>
            <a:ext cx="524502" cy="2732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23:29 </a:t>
            </a:r>
          </a:p>
        </p:txBody>
      </p:sp>
      <p:grpSp>
        <p:nvGrpSpPr>
          <p:cNvPr id="175" name="Shape 175"/>
          <p:cNvGrpSpPr/>
          <p:nvPr/>
        </p:nvGrpSpPr>
        <p:grpSpPr>
          <a:xfrm>
            <a:off x="140678" y="2969458"/>
            <a:ext cx="3363994" cy="726127"/>
            <a:chOff x="4420505" y="1350606"/>
            <a:chExt cx="3363994" cy="726127"/>
          </a:xfrm>
        </p:grpSpPr>
        <p:grpSp>
          <p:nvGrpSpPr>
            <p:cNvPr id="176" name="Shape 176"/>
            <p:cNvGrpSpPr/>
            <p:nvPr/>
          </p:nvGrpSpPr>
          <p:grpSpPr>
            <a:xfrm>
              <a:off x="4420505" y="1350606"/>
              <a:ext cx="3363994" cy="726127"/>
              <a:chOff x="4417398" y="1614194"/>
              <a:chExt cx="3363994" cy="726127"/>
            </a:xfrm>
          </p:grpSpPr>
          <p:sp>
            <p:nvSpPr>
              <p:cNvPr id="177" name="Shape 177"/>
              <p:cNvSpPr/>
              <p:nvPr/>
            </p:nvSpPr>
            <p:spPr>
              <a:xfrm>
                <a:off x="4417398" y="1614194"/>
                <a:ext cx="540000" cy="540000"/>
              </a:xfrm>
              <a:prstGeom prst="roundRect">
                <a:avLst>
                  <a:gd fmla="val 3940" name="adj"/>
                </a:avLst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Clr>
                    <a:schemeClr val="dk1"/>
                  </a:buClr>
                  <a:buFont typeface="Arial"/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8" name="Shape 178"/>
              <p:cNvSpPr/>
              <p:nvPr/>
            </p:nvSpPr>
            <p:spPr>
              <a:xfrm>
                <a:off x="5026092" y="1636353"/>
                <a:ext cx="2755299" cy="703969"/>
              </a:xfrm>
              <a:prstGeom prst="wedgeRectCallout">
                <a:avLst>
                  <a:gd fmla="val -51445" name="adj1"/>
                  <a:gd fmla="val -20272" name="adj2"/>
                </a:avLst>
              </a:prstGeom>
              <a:solidFill>
                <a:srgbClr val="FEE599"/>
              </a:solidFill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833C0B"/>
                  </a:buClr>
                  <a:buSzPct val="25000"/>
                  <a:buFont typeface="Arial"/>
                  <a:buNone/>
                </a:pPr>
                <a:r>
                  <a:rPr b="1" lang="en-US" sz="900">
                    <a:solidFill>
                      <a:srgbClr val="833C0B"/>
                    </a:solidFill>
                    <a:latin typeface="Arial"/>
                    <a:ea typeface="Arial"/>
                    <a:cs typeface="Arial"/>
                    <a:sym typeface="Arial"/>
                  </a:rPr>
                  <a:t>Edan</a:t>
                </a:r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833C0B"/>
                  </a:buClr>
                  <a:buSzPct val="25000"/>
                  <a:buFont typeface="Arial"/>
                  <a:buNone/>
                </a:pPr>
                <a:r>
                  <a:rPr lang="en-US" sz="900">
                    <a:solidFill>
                      <a:srgbClr val="833C0B"/>
                    </a:solidFill>
                    <a:latin typeface="Arial"/>
                    <a:ea typeface="Arial"/>
                    <a:cs typeface="Arial"/>
                    <a:sym typeface="Arial"/>
                  </a:rPr>
                  <a:t>연맹 미가입 유저는 영주 캐릭터 이미지가 나오거나 프로필 이미지가 나옵니다.</a:t>
                </a:r>
              </a:p>
              <a:p>
                <a:pPr indent="0" lvl="0" marL="0" marR="0" rtl="0" algn="l">
                  <a:spcBef>
                    <a:spcPts val="0"/>
                  </a:spcBef>
                  <a:buClr>
                    <a:srgbClr val="833C0B"/>
                  </a:buClr>
                  <a:buSzPct val="25000"/>
                  <a:buFont typeface="Arial"/>
                  <a:buNone/>
                </a:pPr>
                <a:r>
                  <a:rPr lang="en-US" sz="900">
                    <a:solidFill>
                      <a:srgbClr val="833C0B"/>
                    </a:solidFill>
                    <a:latin typeface="Arial"/>
                    <a:ea typeface="Arial"/>
                    <a:cs typeface="Arial"/>
                    <a:sym typeface="Arial"/>
                  </a:rPr>
                  <a:t>입력 글자 수가 많으면 말풍선이 늘어납니다.</a:t>
                </a:r>
              </a:p>
            </p:txBody>
          </p:sp>
        </p:grpSp>
        <p:pic>
          <p:nvPicPr>
            <p:cNvPr id="179" name="Shape 179"/>
            <p:cNvPicPr preferRelativeResize="0"/>
            <p:nvPr/>
          </p:nvPicPr>
          <p:blipFill rotWithShape="1">
            <a:blip r:embed="rId8">
              <a:alphaModFix/>
            </a:blip>
            <a:srcRect b="65965" l="18722" r="42582" t="4133"/>
            <a:stretch/>
          </p:blipFill>
          <p:spPr>
            <a:xfrm>
              <a:off x="4449728" y="1372404"/>
              <a:ext cx="493199" cy="493199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80" name="Shape 180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2976633" y="1259932"/>
            <a:ext cx="555584" cy="4889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Shape 181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55070" y="2119781"/>
            <a:ext cx="524963" cy="517838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Shape 182"/>
          <p:cNvSpPr txBox="1"/>
          <p:nvPr/>
        </p:nvSpPr>
        <p:spPr>
          <a:xfrm>
            <a:off x="4089400" y="930254"/>
            <a:ext cx="437331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해당 연맹의 연맹원이 남긴 메시지는 우측에 표시합니다.</a:t>
            </a:r>
          </a:p>
        </p:txBody>
      </p:sp>
      <p:sp>
        <p:nvSpPr>
          <p:cNvPr id="183" name="Shape 183"/>
          <p:cNvSpPr txBox="1"/>
          <p:nvPr/>
        </p:nvSpPr>
        <p:spPr>
          <a:xfrm>
            <a:off x="4089400" y="1655725"/>
            <a:ext cx="537198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해당 연맹의 연맹원이 아닌 유저들이 남긴 메시지는 좌측에 표시합니다.</a:t>
            </a:r>
          </a:p>
        </p:txBody>
      </p:sp>
      <p:cxnSp>
        <p:nvCxnSpPr>
          <p:cNvPr id="184" name="Shape 184"/>
          <p:cNvCxnSpPr>
            <a:stCxn id="178" idx="3"/>
            <a:endCxn id="183" idx="1"/>
          </p:cNvCxnSpPr>
          <p:nvPr/>
        </p:nvCxnSpPr>
        <p:spPr>
          <a:xfrm flipH="1" rot="10800000">
            <a:off x="3504672" y="1840301"/>
            <a:ext cx="584700" cy="1503300"/>
          </a:xfrm>
          <a:prstGeom prst="bentConnector3">
            <a:avLst>
              <a:gd fmla="val 50002" name="adj1"/>
            </a:avLst>
          </a:prstGeom>
          <a:noFill/>
          <a:ln cap="flat" cmpd="sng" w="9525">
            <a:solidFill>
              <a:srgbClr val="FF0000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85" name="Shape 185"/>
          <p:cNvCxnSpPr>
            <a:stCxn id="172" idx="3"/>
            <a:endCxn id="183" idx="1"/>
          </p:cNvCxnSpPr>
          <p:nvPr/>
        </p:nvCxnSpPr>
        <p:spPr>
          <a:xfrm flipH="1" rot="10800000">
            <a:off x="3504672" y="1840500"/>
            <a:ext cx="584700" cy="538200"/>
          </a:xfrm>
          <a:prstGeom prst="bentConnector3">
            <a:avLst>
              <a:gd fmla="val 50002" name="adj1"/>
            </a:avLst>
          </a:prstGeom>
          <a:noFill/>
          <a:ln cap="flat" cmpd="sng" w="9525">
            <a:solidFill>
              <a:srgbClr val="FF0000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86" name="Shape 186"/>
          <p:cNvCxnSpPr>
            <a:stCxn id="180" idx="3"/>
            <a:endCxn id="182" idx="1"/>
          </p:cNvCxnSpPr>
          <p:nvPr/>
        </p:nvCxnSpPr>
        <p:spPr>
          <a:xfrm flipH="1" rot="10800000">
            <a:off x="3532218" y="1114990"/>
            <a:ext cx="557100" cy="389400"/>
          </a:xfrm>
          <a:prstGeom prst="bentConnector3">
            <a:avLst>
              <a:gd fmla="val 50007" name="adj1"/>
            </a:avLst>
          </a:prstGeom>
          <a:noFill/>
          <a:ln cap="flat" cmpd="sng" w="9525">
            <a:solidFill>
              <a:srgbClr val="FF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87" name="Shape 187"/>
          <p:cNvSpPr txBox="1"/>
          <p:nvPr/>
        </p:nvSpPr>
        <p:spPr>
          <a:xfrm>
            <a:off x="4089400" y="6069039"/>
            <a:ext cx="56300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메시지 내용을 입력한 후, “보내기“ 버튼을 통해 메시지를 남길 수 있습니다.</a:t>
            </a:r>
          </a:p>
        </p:txBody>
      </p:sp>
      <p:sp>
        <p:nvSpPr>
          <p:cNvPr id="188" name="Shape 188"/>
          <p:cNvSpPr txBox="1"/>
          <p:nvPr/>
        </p:nvSpPr>
        <p:spPr>
          <a:xfrm>
            <a:off x="4089400" y="3695585"/>
            <a:ext cx="346120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메시지 내용이 많으면 말풍선이 늘어납니다.</a:t>
            </a:r>
          </a:p>
        </p:txBody>
      </p:sp>
      <p:sp>
        <p:nvSpPr>
          <p:cNvPr id="189" name="Shape 189"/>
          <p:cNvSpPr txBox="1"/>
          <p:nvPr/>
        </p:nvSpPr>
        <p:spPr>
          <a:xfrm>
            <a:off x="4407560" y="2688735"/>
            <a:ext cx="2645276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당일 ➔ hh:mm:ss</a:t>
            </a:r>
          </a:p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1일 전 ➔ yyyy-mm-dd  hh:mm:ss</a:t>
            </a:r>
          </a:p>
        </p:txBody>
      </p:sp>
      <p:sp>
        <p:nvSpPr>
          <p:cNvPr id="190" name="Shape 190"/>
          <p:cNvSpPr txBox="1"/>
          <p:nvPr/>
        </p:nvSpPr>
        <p:spPr>
          <a:xfrm>
            <a:off x="4089400" y="2356496"/>
            <a:ext cx="354937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메시지 등록 시간은, 아래와 같이 표시합니다.</a:t>
            </a:r>
          </a:p>
        </p:txBody>
      </p:sp>
      <p:cxnSp>
        <p:nvCxnSpPr>
          <p:cNvPr id="191" name="Shape 191"/>
          <p:cNvCxnSpPr>
            <a:stCxn id="178" idx="3"/>
            <a:endCxn id="188" idx="1"/>
          </p:cNvCxnSpPr>
          <p:nvPr/>
        </p:nvCxnSpPr>
        <p:spPr>
          <a:xfrm>
            <a:off x="3504672" y="3343601"/>
            <a:ext cx="584700" cy="536700"/>
          </a:xfrm>
          <a:prstGeom prst="bentConnector3">
            <a:avLst>
              <a:gd fmla="val 50002" name="adj1"/>
            </a:avLst>
          </a:prstGeom>
          <a:noFill/>
          <a:ln cap="flat" cmpd="sng" w="9525">
            <a:solidFill>
              <a:srgbClr val="FF0000"/>
            </a:solidFill>
            <a:prstDash val="solid"/>
            <a:miter/>
            <a:headEnd len="med" w="med" type="none"/>
            <a:tailEnd len="lg" w="lg" type="triangle"/>
          </a:ln>
        </p:spPr>
      </p:cxnSp>
      <p:grpSp>
        <p:nvGrpSpPr>
          <p:cNvPr id="192" name="Shape 192"/>
          <p:cNvGrpSpPr/>
          <p:nvPr/>
        </p:nvGrpSpPr>
        <p:grpSpPr>
          <a:xfrm>
            <a:off x="149675" y="3771121"/>
            <a:ext cx="3363994" cy="540000"/>
            <a:chOff x="4417398" y="1614194"/>
            <a:chExt cx="3363994" cy="540000"/>
          </a:xfrm>
        </p:grpSpPr>
        <p:sp>
          <p:nvSpPr>
            <p:cNvPr id="193" name="Shape 193"/>
            <p:cNvSpPr/>
            <p:nvPr/>
          </p:nvSpPr>
          <p:spPr>
            <a:xfrm>
              <a:off x="4417398" y="1614194"/>
              <a:ext cx="540000" cy="540000"/>
            </a:xfrm>
            <a:prstGeom prst="roundRect">
              <a:avLst>
                <a:gd fmla="val 3940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Shape 194"/>
            <p:cNvSpPr/>
            <p:nvPr/>
          </p:nvSpPr>
          <p:spPr>
            <a:xfrm>
              <a:off x="5026092" y="1636354"/>
              <a:ext cx="2755299" cy="517838"/>
            </a:xfrm>
            <a:prstGeom prst="wedgeRectCallout">
              <a:avLst>
                <a:gd fmla="val -51445" name="adj1"/>
                <a:gd fmla="val -20272" name="adj2"/>
              </a:avLst>
            </a:prstGeom>
            <a:solidFill>
              <a:srgbClr val="FEE599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833C0B"/>
                </a:buClr>
                <a:buSzPct val="25000"/>
                <a:buFont typeface="Arial"/>
                <a:buNone/>
              </a:pPr>
              <a:r>
                <a:rPr b="1" lang="en-US" sz="900">
                  <a:solidFill>
                    <a:srgbClr val="833C0B"/>
                  </a:solidFill>
                  <a:latin typeface="Arial"/>
                  <a:ea typeface="Arial"/>
                  <a:cs typeface="Arial"/>
                  <a:sym typeface="Arial"/>
                </a:rPr>
                <a:t>(QWE) Peter</a:t>
              </a:r>
            </a:p>
            <a:p>
              <a:pPr indent="0" lvl="0" marL="0" marR="0" rtl="0" algn="l">
                <a:spcBef>
                  <a:spcPts val="0"/>
                </a:spcBef>
                <a:buClr>
                  <a:srgbClr val="833C0B"/>
                </a:buClr>
                <a:buSzPct val="25000"/>
                <a:buFont typeface="Arial"/>
                <a:buNone/>
              </a:pPr>
              <a:r>
                <a:rPr lang="en-US" sz="900">
                  <a:solidFill>
                    <a:srgbClr val="833C0B"/>
                  </a:solidFill>
                  <a:latin typeface="Arial"/>
                  <a:ea typeface="Arial"/>
                  <a:cs typeface="Arial"/>
                  <a:sym typeface="Arial"/>
                </a:rPr>
                <a:t>같은 시간에 등록된 경우, 다시 시간을 표시하지 않습니다.</a:t>
              </a:r>
            </a:p>
          </p:txBody>
        </p:sp>
      </p:grpSp>
      <p:pic>
        <p:nvPicPr>
          <p:cNvPr id="195" name="Shape 195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64068" y="3793282"/>
            <a:ext cx="524963" cy="51783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6" name="Shape 196"/>
          <p:cNvGrpSpPr/>
          <p:nvPr/>
        </p:nvGrpSpPr>
        <p:grpSpPr>
          <a:xfrm>
            <a:off x="140676" y="4420682"/>
            <a:ext cx="3363994" cy="540000"/>
            <a:chOff x="4417398" y="1614194"/>
            <a:chExt cx="3363994" cy="540000"/>
          </a:xfrm>
        </p:grpSpPr>
        <p:sp>
          <p:nvSpPr>
            <p:cNvPr id="197" name="Shape 197"/>
            <p:cNvSpPr/>
            <p:nvPr/>
          </p:nvSpPr>
          <p:spPr>
            <a:xfrm>
              <a:off x="4417398" y="1614194"/>
              <a:ext cx="540000" cy="540000"/>
            </a:xfrm>
            <a:prstGeom prst="roundRect">
              <a:avLst>
                <a:gd fmla="val 3940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Shape 198"/>
            <p:cNvSpPr/>
            <p:nvPr/>
          </p:nvSpPr>
          <p:spPr>
            <a:xfrm>
              <a:off x="5026092" y="1636354"/>
              <a:ext cx="2755299" cy="517838"/>
            </a:xfrm>
            <a:prstGeom prst="wedgeRectCallout">
              <a:avLst>
                <a:gd fmla="val -51445" name="adj1"/>
                <a:gd fmla="val -20272" name="adj2"/>
              </a:avLst>
            </a:prstGeom>
            <a:solidFill>
              <a:srgbClr val="FEE599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833C0B"/>
                </a:buClr>
                <a:buSzPct val="25000"/>
                <a:buFont typeface="Arial"/>
                <a:buNone/>
              </a:pPr>
              <a:r>
                <a:rPr b="1" lang="en-US" sz="900">
                  <a:solidFill>
                    <a:srgbClr val="833C0B"/>
                  </a:solidFill>
                  <a:latin typeface="Arial"/>
                  <a:ea typeface="Arial"/>
                  <a:cs typeface="Arial"/>
                  <a:sym typeface="Arial"/>
                </a:rPr>
                <a:t>[525] (AAA) Racoon</a:t>
              </a:r>
            </a:p>
            <a:p>
              <a:pPr indent="0" lvl="0" marL="0" marR="0" rtl="0" algn="l">
                <a:spcBef>
                  <a:spcPts val="0"/>
                </a:spcBef>
                <a:buClr>
                  <a:srgbClr val="833C0B"/>
                </a:buClr>
                <a:buSzPct val="25000"/>
                <a:buFont typeface="Arial"/>
                <a:buNone/>
              </a:pPr>
              <a:r>
                <a:rPr lang="en-US" sz="900">
                  <a:solidFill>
                    <a:srgbClr val="833C0B"/>
                  </a:solidFill>
                  <a:latin typeface="Arial"/>
                  <a:ea typeface="Arial"/>
                  <a:cs typeface="Arial"/>
                  <a:sym typeface="Arial"/>
                </a:rPr>
                <a:t>다른 서버의 유저도 메시지를 남길 수 있습니다.</a:t>
              </a:r>
            </a:p>
          </p:txBody>
        </p:sp>
      </p:grpSp>
      <p:pic>
        <p:nvPicPr>
          <p:cNvPr id="199" name="Shape 199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55069" y="4442842"/>
            <a:ext cx="524963" cy="51783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0" name="Shape 200"/>
          <p:cNvGrpSpPr/>
          <p:nvPr/>
        </p:nvGrpSpPr>
        <p:grpSpPr>
          <a:xfrm>
            <a:off x="140676" y="5048647"/>
            <a:ext cx="3363994" cy="540000"/>
            <a:chOff x="4417398" y="1614194"/>
            <a:chExt cx="3363994" cy="540000"/>
          </a:xfrm>
        </p:grpSpPr>
        <p:sp>
          <p:nvSpPr>
            <p:cNvPr id="201" name="Shape 201"/>
            <p:cNvSpPr/>
            <p:nvPr/>
          </p:nvSpPr>
          <p:spPr>
            <a:xfrm>
              <a:off x="4417398" y="1614194"/>
              <a:ext cx="540000" cy="540000"/>
            </a:xfrm>
            <a:prstGeom prst="roundRect">
              <a:avLst>
                <a:gd fmla="val 3940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Shape 202"/>
            <p:cNvSpPr/>
            <p:nvPr/>
          </p:nvSpPr>
          <p:spPr>
            <a:xfrm>
              <a:off x="5026092" y="1636354"/>
              <a:ext cx="2755299" cy="517838"/>
            </a:xfrm>
            <a:prstGeom prst="wedgeRectCallout">
              <a:avLst>
                <a:gd fmla="val -51445" name="adj1"/>
                <a:gd fmla="val -20272" name="adj2"/>
              </a:avLst>
            </a:prstGeom>
            <a:solidFill>
              <a:srgbClr val="FEE599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833C0B"/>
                </a:buClr>
                <a:buSzPct val="25000"/>
                <a:buFont typeface="Arial"/>
                <a:buNone/>
              </a:pPr>
              <a:r>
                <a:rPr b="1" lang="en-US" sz="900">
                  <a:solidFill>
                    <a:srgbClr val="833C0B"/>
                  </a:solidFill>
                  <a:latin typeface="Arial"/>
                  <a:ea typeface="Arial"/>
                  <a:cs typeface="Arial"/>
                  <a:sym typeface="Arial"/>
                </a:rPr>
                <a:t>[525] Daniel</a:t>
              </a:r>
            </a:p>
            <a:p>
              <a:pPr indent="0" lvl="0" marL="0" marR="0" rtl="0" algn="l">
                <a:spcBef>
                  <a:spcPts val="0"/>
                </a:spcBef>
                <a:buClr>
                  <a:srgbClr val="833C0B"/>
                </a:buClr>
                <a:buSzPct val="25000"/>
                <a:buFont typeface="Arial"/>
                <a:buNone/>
              </a:pPr>
              <a:r>
                <a:rPr lang="en-US" sz="900">
                  <a:solidFill>
                    <a:srgbClr val="833C0B"/>
                  </a:solidFill>
                  <a:latin typeface="Arial"/>
                  <a:ea typeface="Arial"/>
                  <a:cs typeface="Arial"/>
                  <a:sym typeface="Arial"/>
                </a:rPr>
                <a:t>다른 서버의 유저도 메시지를 남길 수 있습니다.</a:t>
              </a:r>
            </a:p>
          </p:txBody>
        </p:sp>
      </p:grpSp>
      <p:pic>
        <p:nvPicPr>
          <p:cNvPr id="203" name="Shape 203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55068" y="5070807"/>
            <a:ext cx="524963" cy="517838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Shape 204"/>
          <p:cNvSpPr/>
          <p:nvPr/>
        </p:nvSpPr>
        <p:spPr>
          <a:xfrm>
            <a:off x="2816203" y="3839478"/>
            <a:ext cx="401565" cy="1893509"/>
          </a:xfrm>
          <a:prstGeom prst="upDownArrow">
            <a:avLst>
              <a:gd fmla="val 50000" name="adj1"/>
              <a:gd fmla="val 50000" name="adj2"/>
            </a:avLst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5" name="Shape 205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 rot="-2700000">
            <a:off x="3057815" y="4373357"/>
            <a:ext cx="770805" cy="457664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Shape 206"/>
          <p:cNvSpPr txBox="1"/>
          <p:nvPr/>
        </p:nvSpPr>
        <p:spPr>
          <a:xfrm>
            <a:off x="8714829" y="0"/>
            <a:ext cx="347716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String_AllianceBulletinBoard 를 참조합니다.</a:t>
            </a:r>
          </a:p>
        </p:txBody>
      </p:sp>
      <p:graphicFrame>
        <p:nvGraphicFramePr>
          <p:cNvPr id="207" name="Shape 207"/>
          <p:cNvGraphicFramePr/>
          <p:nvPr/>
        </p:nvGraphicFramePr>
        <p:xfrm>
          <a:off x="7638770" y="43275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{D9B4BFD1-0E53-44BF-82ED-13A49DA35235}</a:tableStyleId>
              </a:tblPr>
              <a:tblGrid>
                <a:gridCol w="571500"/>
                <a:gridCol w="3886200"/>
              </a:tblGrid>
              <a:tr h="209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연맹 메시지</a:t>
                      </a:r>
                    </a:p>
                  </a:txBody>
                  <a:tcPr marT="0" marB="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  <a:tr h="209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보내기</a:t>
                      </a:r>
                    </a:p>
                  </a:txBody>
                  <a:tcPr marT="0" marB="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