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SeukWon Kang"/>
  <p:cmAuthor clrIdx="1" id="1" initials="" lastIdx="1" name="Peter Yoo"/>
  <p:cmAuthor clrIdx="2" id="2" initials="" lastIdx="3" name="hyeonseong sh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C67FEB5-2FDA-4881-96D9-0C2C3F89E34F}">
  <a:tblStyle styleId="{3C67FEB5-2FDA-4881-96D9-0C2C3F89E34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07-07T19:37:10.809">
    <p:pos x="6000" y="0"/>
    <p:text>연맹탈최  불가 시접이 집결 지원 행군이 시작된 시점? 
아니면 집결지원 행군이 도착해서 집결대기 상태가 된 시점?</p:text>
  </p:cm>
  <p:cm authorId="1" idx="1" dt="2016-07-07T19:37:10.809">
    <p:pos x="6000" y="100"/>
    <p:text>지원 행군이 시작된 시점부터입니다.</p:text>
  </p:cm>
  <p:cm authorId="2" idx="1" dt="2016-06-30T19:05:07.741">
    <p:pos x="6000" y="200"/>
    <p:text>집결 참여를 위해 
참여 가능한 집결 목록을 어떻게 가져오고 어떤 데이터들이 노출되어야 하는지가 필요합니다.</p:text>
  </p:cm>
  <p:cm authorId="2" idx="2" dt="2016-06-27T03:03:03.592">
    <p:pos x="6000" y="300"/>
    <p:text>동시성 관련 문제가 하나 있어보이는데요
집결 참여시 참여하는 집결이랑 다른 집결일 경우 어떻게 되나요 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6-06-27T00:50:33.354">
    <p:pos x="6000" y="0"/>
    <p:text>선전포고한 유저의 병력이 전멸 한경우 
( 발리스타등에 의해 ) 
이동 속도는 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2" idx="3" dt="2016-06-30T19:33:48.373">
    <p:pos x="6000" y="0"/>
    <p:text>3. 공격할 대상이 없는 경우는 어떻게 하나요 ?
예를들면 황성이나 발리스타에
적병력이 하나도 없을 경우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군단에 가입을 눌러 함께 적을 파괴하세요</a:t>
            </a: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군단에 가입을 눌러 함께 적을 파괴하세요</a:t>
            </a: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hyperlink" Target="https://docs.google.com/presentation/d/1ZAzhoTMnvVAcM0aTq78_BwgmmcsBbDgbcmZXAWX3a_o/edit#slide=id.p4" TargetMode="External"/><Relationship Id="rId5" Type="http://schemas.openxmlformats.org/officeDocument/2006/relationships/hyperlink" Target="https://docs.google.com/presentation/d/1ZAzhoTMnvVAcM0aTq78_BwgmmcsBbDgbcmZXAWX3a_o/edit#slide=id.p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22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5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6.xml"/><Relationship Id="rId4" Type="http://schemas.openxmlformats.org/officeDocument/2006/relationships/hyperlink" Target="https://docs.google.com/presentation/d/1ZncHu2bp_EOU1rJvhnND5Pjw9ob_17cz1o5qgRuoUBE/edit#slide=id.g823014a97_0_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7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docs.google.com/presentation/d/1ZAzhoTMnvVAcM0aTq78_BwgmmcsBbDgbcmZXAWX3a_o/edit#slide=id.p46" TargetMode="External"/><Relationship Id="rId5" Type="http://schemas.openxmlformats.org/officeDocument/2006/relationships/hyperlink" Target="https://docs.google.com/presentation/d/1oAkRu_kB12djQwgJcW1c1Fnr3g3EjpDKhv5dHYz5P4k/edit#slide=id.p53" TargetMode="External"/><Relationship Id="rId6" Type="http://schemas.openxmlformats.org/officeDocument/2006/relationships/hyperlink" Target="https://docs.google.com/presentation/d/1ZAzhoTMnvVAcM0aTq78_BwgmmcsBbDgbcmZXAWX3a_o/edit#slide=id.p4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6.jp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hyperlink" Target="https://docs.google.com/presentation/d/1ZAzhoTMnvVAcM0aTq78_BwgmmcsBbDgbcmZXAWX3a_o/edit#slide=id.p5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11" Type="http://schemas.openxmlformats.org/officeDocument/2006/relationships/image" Target="../media/image21.png"/><Relationship Id="rId10" Type="http://schemas.openxmlformats.org/officeDocument/2006/relationships/image" Target="../media/image12.png"/><Relationship Id="rId12" Type="http://schemas.openxmlformats.org/officeDocument/2006/relationships/image" Target="../media/image20.png"/><Relationship Id="rId9" Type="http://schemas.openxmlformats.org/officeDocument/2006/relationships/image" Target="../media/image11.png"/><Relationship Id="rId5" Type="http://schemas.openxmlformats.org/officeDocument/2006/relationships/image" Target="../media/image07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1.</a:t>
            </a:r>
            <a:r>
              <a:rPr lang="ko-KR"/>
              <a:t>1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68925" y="3593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2016.06.08.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013629" y="460772"/>
            <a:ext cx="11178369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집결지원은 집결 </a:t>
            </a:r>
            <a:r>
              <a:rPr lang="ko-KR" sz="1100">
                <a:solidFill>
                  <a:schemeClr val="dk1"/>
                </a:solidFill>
              </a:rPr>
              <a:t>선포한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연맹원의 타운에 나의 부대를 보내 집결부대에 합류 시키는 행위를 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집결지원은 연맹 전쟁 UI에서 진행할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UI는 메인 UI의 연맹 아이콘, 전쟁의 전당의 연맹 전쟁 액션버튼, 연맹 채팅의 집결요청 채팅 링크를 통해 이동할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전쟁의 전당이 건설되어 있지 않으면 집결지원을 보낼 수 없다.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명의 유저는 하나의 집결 요청에 하나의 부대만을 보낼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집결지원은 기본적으로 5부대까지 받을 수 있고(</a:t>
            </a:r>
            <a:r>
              <a:rPr lang="ko-KR" sz="1100">
                <a:solidFill>
                  <a:schemeClr val="dk1"/>
                </a:solidFill>
              </a:rPr>
              <a:t>선포자 포함)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연맹과학기술 연구를 통해 최대 </a:t>
            </a:r>
            <a:r>
              <a:rPr lang="ko-KR" sz="1100">
                <a:solidFill>
                  <a:schemeClr val="dk1"/>
                </a:solidFill>
              </a:rPr>
              <a:t>50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부대(최대 연맹원)까지 확장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집결지원에 편성할 수 있는 부대의 최대치는 나의 부대 상한과 (집결부대 수량 – 집결지원 완료된 병력 수 – 집결지원행군 중인 병력 수) 중 작은 값을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부대 편성 중에 다른 연맹원이 먼저 부대를 편성해서 내 부대 출정 시 집결부대 수량을 초과하게 될 경우, ‘집결부대 수량을 초과하게 되어 보낼 수 없다.’는 내용의 알림 팝업을 띄우고 부대 편성 UI를 닫는다. (동시에 두 명 이상의 연맹원이 부대 편성을 마쳤을 경우에는 대상 연맹원 전원에게 알림 팝업을 띄우고 중단)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행군은 행군에 걸리는 시간과 관계없이 집결시간이 1초라도 남아있을 경우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편성을 마치면 집결요청한 연맹원의 타운을 향해 집결지원 행군을 시작한다.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집결지원을 받는 유저는 감시탑의 전황 기능을 통해 자신을 향한 집결지원 부대의 정보를 확인할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부대는 1개의 부대 슬롯을 차지한다.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행군 중인 부대는 ‘행군가속’, ‘고급행군가속‘ 아이템을 사용해 행군에 걸리는 시간을 단축시킬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집결지원을 보내는 유저 뿐만 아니라 </a:t>
            </a:r>
            <a:r>
              <a:rPr b="1" lang="ko-KR" sz="1100">
                <a:solidFill>
                  <a:schemeClr val="dk1"/>
                </a:solidFill>
              </a:rPr>
              <a:t>같은 연맹원 전원이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연맹전쟁UI를 통해 </a:t>
            </a:r>
            <a:r>
              <a:rPr b="1" lang="ko-KR" sz="1100">
                <a:solidFill>
                  <a:schemeClr val="dk1"/>
                </a:solidFill>
              </a:rPr>
              <a:t>가속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가능하다. (</a:t>
            </a:r>
            <a:r>
              <a:rPr b="1" i="0" lang="ko-K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전쟁의 전당 기획서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행군 중인 부대는 중간에 부대를 회군 시킬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집결</a:t>
            </a:r>
            <a:r>
              <a:rPr b="1" lang="ko-KR" sz="1100">
                <a:solidFill>
                  <a:schemeClr val="dk1"/>
                </a:solidFill>
              </a:rPr>
              <a:t> 선포자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부대를 회군 시킬 수 있다. 이 때 ‘행군소환’ 아이템을 필요로 하지 않는다. (</a:t>
            </a:r>
            <a:r>
              <a:rPr b="1" i="0" lang="ko-K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전쟁의 전당 기획서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부대가 목적지(집결요청한 연맹원의 타운)에 도착하기 전에 집결시간이 종료될 경우, 해당 부대는 </a:t>
            </a:r>
            <a:r>
              <a:rPr lang="ko-KR" sz="1100">
                <a:solidFill>
                  <a:schemeClr val="dk1"/>
                </a:solidFill>
              </a:rPr>
              <a:t>그 자리에서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즉시 자신의 타운으로 복귀행군을 시작한다.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집결지원 부대가 집결시간 내에 목적지에 도착할 경우, 해당 부대는 집결대기 상태가 되어 해당 타운 내에서 남은 집결시간 동안 대기한다.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집결지원 받을 수 있는 최대 </a:t>
            </a:r>
            <a:r>
              <a:rPr lang="ko-KR" sz="1100">
                <a:solidFill>
                  <a:srgbClr val="FF0000"/>
                </a:solidFill>
              </a:rPr>
              <a:t>병력 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수량은 선전포고를 건 유저의 전쟁의 전당 레벨을 기준으로 한다. 또한 연맹의 연맹과학기술 연구를 통해 증가시킬 수도 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sng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ko-KR" sz="1100" u="sng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나(선전포고를 건 유저)의 출정부대 상한이 10만이고 </a:t>
            </a:r>
            <a:r>
              <a:rPr b="0" i="0" lang="ko-KR" sz="1100" u="sng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집결부대 상한이 30만, 연맹과학기술을 통해 1만이 추가일 경우, 내 집결 부대의 가능한 최대치는 </a:t>
            </a:r>
            <a:r>
              <a:rPr lang="ko-KR" sz="1100" u="sng">
                <a:solidFill>
                  <a:srgbClr val="7030A0"/>
                </a:solidFill>
              </a:rPr>
              <a:t>3</a:t>
            </a:r>
            <a:r>
              <a:rPr b="0" i="0" lang="ko-KR" sz="1100" u="sng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1만이다.(</a:t>
            </a:r>
            <a:r>
              <a:rPr lang="ko-KR" sz="1100" u="sng">
                <a:solidFill>
                  <a:srgbClr val="7030A0"/>
                </a:solidFill>
              </a:rPr>
              <a:t>나의 부대는 집결부대 수량에 포함되므로)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집결지원 </a:t>
            </a:r>
            <a:r>
              <a:rPr lang="ko-KR" sz="1100">
                <a:solidFill>
                  <a:srgbClr val="FF0000"/>
                </a:solidFill>
              </a:rPr>
              <a:t>행군이 시작된 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후에는 집결지원 부대가 </a:t>
            </a:r>
            <a:r>
              <a:rPr lang="ko-KR" sz="1100">
                <a:solidFill>
                  <a:srgbClr val="FF0000"/>
                </a:solidFill>
              </a:rPr>
              <a:t>해산 행군하기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전까지 연맹 탈퇴(</a:t>
            </a:r>
            <a:r>
              <a:rPr lang="ko-KR" sz="1100">
                <a:solidFill>
                  <a:srgbClr val="FF0000"/>
                </a:solidFill>
              </a:rPr>
              <a:t>또는 강퇴)및 연맹 해체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 불가능하다.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358" name="Shape 358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360" name="Shape 360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연맹원들이 병력을 지원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버튼을 클릭 하여 원하는 병력을 선택 하여 병력을 지원이 가능 합니다</a:t>
            </a:r>
          </a:p>
        </p:txBody>
      </p:sp>
      <p:sp>
        <p:nvSpPr>
          <p:cNvPr id="363" name="Shape 363"/>
          <p:cNvSpPr/>
          <p:nvPr/>
        </p:nvSpPr>
        <p:spPr>
          <a:xfrm>
            <a:off x="215538" y="142595"/>
            <a:ext cx="2456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지원</a:t>
            </a:r>
          </a:p>
        </p:txBody>
      </p:sp>
      <p:cxnSp>
        <p:nvCxnSpPr>
          <p:cNvPr id="364" name="Shape 364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5" name="Shape 365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368" name="Shape 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370" name="Shape 370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371" name="Shape 371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372" name="Shape 372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373" name="Shape 373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375" name="Shape 375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404430" y="2366809"/>
            <a:ext cx="3407290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463517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5">
            <a:alphaModFix/>
          </a:blip>
          <a:srcRect b="47054" l="1" r="31546" t="2606"/>
          <a:stretch/>
        </p:blipFill>
        <p:spPr>
          <a:xfrm>
            <a:off x="4343857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6682565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380" name="Shape 380"/>
          <p:cNvSpPr/>
          <p:nvPr/>
        </p:nvSpPr>
        <p:spPr>
          <a:xfrm>
            <a:off x="5032619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032619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5011387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383" name="Shape 383"/>
          <p:cNvSpPr/>
          <p:nvPr/>
        </p:nvSpPr>
        <p:spPr>
          <a:xfrm>
            <a:off x="4431535" y="3012149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6537" y="2972628"/>
            <a:ext cx="406799" cy="5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4493987" y="3398744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386" name="Shape 386"/>
          <p:cNvSpPr/>
          <p:nvPr/>
        </p:nvSpPr>
        <p:spPr>
          <a:xfrm>
            <a:off x="4805151" y="308738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387" name="Shape 387"/>
          <p:cNvSpPr/>
          <p:nvPr/>
        </p:nvSpPr>
        <p:spPr>
          <a:xfrm>
            <a:off x="5556133" y="3006667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929750" y="3081907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389" name="Shape 389"/>
          <p:cNvSpPr/>
          <p:nvPr/>
        </p:nvSpPr>
        <p:spPr>
          <a:xfrm>
            <a:off x="6673997" y="3005930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7047614" y="308116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4814" y="2977083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3858" y="2993632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5618585" y="3393262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394" name="Shape 394"/>
          <p:cNvSpPr/>
          <p:nvPr/>
        </p:nvSpPr>
        <p:spPr>
          <a:xfrm>
            <a:off x="6736449" y="3392525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395" name="Shape 395"/>
          <p:cNvSpPr/>
          <p:nvPr/>
        </p:nvSpPr>
        <p:spPr>
          <a:xfrm flipH="1" rot="10800000">
            <a:off x="7419235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398" name="Shape 398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pic>
        <p:nvPicPr>
          <p:cNvPr descr="https://openclipart.org/image/2400px/svg_to_png/202776/pawn.png" id="399" name="Shape 3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4387146" y="3690917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4439267" y="373557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4506950" y="3801380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5053335" y="3871157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404" name="Shape 404"/>
          <p:cNvSpPr/>
          <p:nvPr/>
        </p:nvSpPr>
        <p:spPr>
          <a:xfrm>
            <a:off x="4384501" y="4341660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436621" y="4386314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504305" y="4452123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043785" y="4555194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sp>
        <p:nvSpPr>
          <p:cNvPr id="408" name="Shape 408"/>
          <p:cNvSpPr/>
          <p:nvPr/>
        </p:nvSpPr>
        <p:spPr>
          <a:xfrm>
            <a:off x="4382264" y="4990603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434385" y="503525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502067" y="510106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5041548" y="5105525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412" name="Shape 412"/>
          <p:cNvSpPr/>
          <p:nvPr/>
        </p:nvSpPr>
        <p:spPr>
          <a:xfrm>
            <a:off x="293062" y="4085841"/>
            <a:ext cx="3441613" cy="118492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버튼을 클릭 하여 병력을 지원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버튼을 누르면 병력 지원 선택 화면으로 이동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(병력 선택 화면에서 기능은 병력 선택 UI 기능 하고 동일 합니다)</a:t>
            </a:r>
          </a:p>
        </p:txBody>
      </p:sp>
      <p:cxnSp>
        <p:nvCxnSpPr>
          <p:cNvPr id="413" name="Shape 413"/>
          <p:cNvCxnSpPr>
            <a:stCxn id="412" idx="3"/>
            <a:endCxn id="401" idx="1"/>
          </p:cNvCxnSpPr>
          <p:nvPr/>
        </p:nvCxnSpPr>
        <p:spPr>
          <a:xfrm flipH="1" rot="10800000">
            <a:off x="3734676" y="3998504"/>
            <a:ext cx="704700" cy="67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4" name="Shape 414"/>
          <p:cNvSpPr/>
          <p:nvPr/>
        </p:nvSpPr>
        <p:spPr>
          <a:xfrm>
            <a:off x="7410270" y="3778067"/>
            <a:ext cx="787854" cy="39654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415" name="Shape 4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42089" y="237053"/>
            <a:ext cx="3500769" cy="62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9424989" y="5470064"/>
            <a:ext cx="221932" cy="130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Shape 417"/>
          <p:cNvCxnSpPr/>
          <p:nvPr/>
        </p:nvCxnSpPr>
        <p:spPr>
          <a:xfrm flipH="1" rot="10800000">
            <a:off x="3734378" y="5561032"/>
            <a:ext cx="5642984" cy="17753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293062" y="5332362"/>
            <a:ext cx="3441316" cy="8124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출정 가능한 최대 유닛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(최대 집결부대 수량 – 집결지원 완료된 병력 수 – 집결지원행군 중인 병력 수)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 작은 값</a:t>
            </a:r>
          </a:p>
        </p:txBody>
      </p:sp>
      <p:sp>
        <p:nvSpPr>
          <p:cNvPr id="419" name="Shape 419"/>
          <p:cNvSpPr/>
          <p:nvPr/>
        </p:nvSpPr>
        <p:spPr>
          <a:xfrm>
            <a:off x="10681715" y="5952744"/>
            <a:ext cx="694943" cy="146303"/>
          </a:xfrm>
          <a:prstGeom prst="rect">
            <a:avLst/>
          </a:prstGeom>
          <a:solidFill>
            <a:srgbClr val="4426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  <p:sp>
        <p:nvSpPr>
          <p:cNvPr id="420" name="Shape 420"/>
          <p:cNvSpPr/>
          <p:nvPr/>
        </p:nvSpPr>
        <p:spPr>
          <a:xfrm>
            <a:off x="10767653" y="6122807"/>
            <a:ext cx="519112" cy="1703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9577495" y="4651871"/>
            <a:ext cx="2208442" cy="59889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집결지원부대가 집결지까지 행군하는데 걸리는 시간 표시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유닛들 중 가장 이동속도가 느린 유닛을 기준으로 한다.</a:t>
            </a:r>
          </a:p>
        </p:txBody>
      </p:sp>
      <p:cxnSp>
        <p:nvCxnSpPr>
          <p:cNvPr id="422" name="Shape 422"/>
          <p:cNvCxnSpPr>
            <a:endCxn id="419" idx="2"/>
          </p:cNvCxnSpPr>
          <p:nvPr/>
        </p:nvCxnSpPr>
        <p:spPr>
          <a:xfrm>
            <a:off x="11027087" y="5285448"/>
            <a:ext cx="2100" cy="81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430" name="Shape 43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432" name="Shape 432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84420" y="667910"/>
            <a:ext cx="3325104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집결 지원한 집결에 다시 집결지원을 시도할 경우</a:t>
            </a:r>
          </a:p>
        </p:txBody>
      </p:sp>
      <p:sp>
        <p:nvSpPr>
          <p:cNvPr id="435" name="Shape 435"/>
          <p:cNvSpPr/>
          <p:nvPr/>
        </p:nvSpPr>
        <p:spPr>
          <a:xfrm>
            <a:off x="215538" y="142595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지원</a:t>
            </a:r>
          </a:p>
        </p:txBody>
      </p:sp>
      <p:cxnSp>
        <p:nvCxnSpPr>
          <p:cNvPr id="436" name="Shape 43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7" name="Shape 437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Shape 439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40" name="Shape 4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42" name="Shape 442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443" name="Shape 443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444" name="Shape 444"/>
          <p:cNvSpPr/>
          <p:nvPr/>
        </p:nvSpPr>
        <p:spPr>
          <a:xfrm>
            <a:off x="5355332" y="1084812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 20</a:t>
            </a:r>
          </a:p>
        </p:txBody>
      </p:sp>
      <p:sp>
        <p:nvSpPr>
          <p:cNvPr id="445" name="Shape 445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446" name="Shape 446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448" name="Shape 448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4405076" y="3717812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4457196" y="37624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524880" y="382827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5071266" y="3898051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453" name="Shape 453"/>
          <p:cNvSpPr/>
          <p:nvPr/>
        </p:nvSpPr>
        <p:spPr>
          <a:xfrm>
            <a:off x="4402430" y="4368555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454551" y="441320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4522235" y="4479017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5061714" y="4582089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459" name="Shape 459"/>
          <p:cNvSpPr/>
          <p:nvPr/>
        </p:nvSpPr>
        <p:spPr>
          <a:xfrm>
            <a:off x="4383769" y="2376549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454551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6673600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463" name="Shape 463"/>
          <p:cNvSpPr/>
          <p:nvPr/>
        </p:nvSpPr>
        <p:spPr>
          <a:xfrm>
            <a:off x="5023653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023653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5002421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466" name="Shape 466"/>
          <p:cNvSpPr/>
          <p:nvPr/>
        </p:nvSpPr>
        <p:spPr>
          <a:xfrm flipH="1" rot="10800000">
            <a:off x="7410268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383769" y="3041341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4454551" y="308599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305303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6673600" y="310259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471" name="Shape 471"/>
          <p:cNvSpPr/>
          <p:nvPr/>
        </p:nvSpPr>
        <p:spPr>
          <a:xfrm>
            <a:off x="5023653" y="309511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5023653" y="3361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5002421" y="308995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100,000</a:t>
            </a:r>
          </a:p>
        </p:txBody>
      </p:sp>
      <p:sp>
        <p:nvSpPr>
          <p:cNvPr id="474" name="Shape 474"/>
          <p:cNvSpPr/>
          <p:nvPr/>
        </p:nvSpPr>
        <p:spPr>
          <a:xfrm flipH="1" rot="10800000">
            <a:off x="7410268" y="318802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penclipart.org/image/2400px/svg_to_png/202776/pawn.png" id="475" name="Shape 4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4400194" y="5017498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5059478" y="5132419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478" name="Shape 478"/>
          <p:cNvSpPr/>
          <p:nvPr/>
        </p:nvSpPr>
        <p:spPr>
          <a:xfrm>
            <a:off x="4453983" y="5063676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1258" y="5106144"/>
            <a:ext cx="474055" cy="4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/>
          <p:nvPr/>
        </p:nvSpPr>
        <p:spPr>
          <a:xfrm>
            <a:off x="4334180" y="3049085"/>
            <a:ext cx="3534293" cy="99526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하나의 집결에는 하나의 집결 지원만 가능합니다.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화면 캡처" id="485" name="Shape 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378" y="658581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690464" y="289248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지원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013629" y="667910"/>
            <a:ext cx="37412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 부대 편성 중 집결 시간이 다 되었을 경우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‘집결’ 버튼 터치 시</a:t>
            </a:r>
          </a:p>
        </p:txBody>
      </p:sp>
      <p:sp>
        <p:nvSpPr>
          <p:cNvPr id="488" name="Shape 488"/>
          <p:cNvSpPr/>
          <p:nvPr/>
        </p:nvSpPr>
        <p:spPr>
          <a:xfrm>
            <a:off x="4954378" y="2764176"/>
            <a:ext cx="3600000" cy="99526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부대가 이미 출발하여 집결에 합류할 수 없습니다.</a:t>
            </a:r>
          </a:p>
        </p:txBody>
      </p:sp>
      <p:sp>
        <p:nvSpPr>
          <p:cNvPr id="489" name="Shape 489"/>
          <p:cNvSpPr/>
          <p:nvPr/>
        </p:nvSpPr>
        <p:spPr>
          <a:xfrm>
            <a:off x="7443215" y="5952744"/>
            <a:ext cx="694943" cy="146303"/>
          </a:xfrm>
          <a:prstGeom prst="rect">
            <a:avLst/>
          </a:prstGeom>
          <a:solidFill>
            <a:srgbClr val="4426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  <p:sp>
        <p:nvSpPr>
          <p:cNvPr id="490" name="Shape 490"/>
          <p:cNvSpPr/>
          <p:nvPr/>
        </p:nvSpPr>
        <p:spPr>
          <a:xfrm>
            <a:off x="5187696" y="734435"/>
            <a:ext cx="694943" cy="146303"/>
          </a:xfrm>
          <a:prstGeom prst="rect">
            <a:avLst/>
          </a:prstGeom>
          <a:solidFill>
            <a:srgbClr val="4541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화면 캡처" id="495" name="Shape 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378" y="658581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690464" y="289248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지원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013629" y="667910"/>
            <a:ext cx="37412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 부대 편성 중 집결 지원 슬롯이 가득 찼을 경우</a:t>
            </a:r>
          </a:p>
        </p:txBody>
      </p:sp>
      <p:sp>
        <p:nvSpPr>
          <p:cNvPr id="498" name="Shape 498"/>
          <p:cNvSpPr/>
          <p:nvPr/>
        </p:nvSpPr>
        <p:spPr>
          <a:xfrm>
            <a:off x="4954378" y="2764176"/>
            <a:ext cx="3600000" cy="99526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가능한 부대 수가 이미 최대치입니다. 더 이상 집결에 참여할 수 없습니다.</a:t>
            </a:r>
          </a:p>
        </p:txBody>
      </p:sp>
      <p:sp>
        <p:nvSpPr>
          <p:cNvPr id="499" name="Shape 499"/>
          <p:cNvSpPr/>
          <p:nvPr/>
        </p:nvSpPr>
        <p:spPr>
          <a:xfrm>
            <a:off x="7443215" y="5952744"/>
            <a:ext cx="694943" cy="146303"/>
          </a:xfrm>
          <a:prstGeom prst="rect">
            <a:avLst/>
          </a:prstGeom>
          <a:solidFill>
            <a:srgbClr val="4426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  <p:sp>
        <p:nvSpPr>
          <p:cNvPr id="500" name="Shape 500"/>
          <p:cNvSpPr/>
          <p:nvPr/>
        </p:nvSpPr>
        <p:spPr>
          <a:xfrm>
            <a:off x="5215128" y="734435"/>
            <a:ext cx="694943" cy="146303"/>
          </a:xfrm>
          <a:prstGeom prst="rect">
            <a:avLst/>
          </a:prstGeom>
          <a:solidFill>
            <a:srgbClr val="4541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화면 캡처" id="505" name="Shape 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378" y="658581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690464" y="289248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지원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013629" y="667910"/>
            <a:ext cx="37412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</a:rPr>
              <a:t>남은 집결 부대 수량이 내가 보내려는 부대 수량을 전부 수용할 수 없을 경우</a:t>
            </a:r>
          </a:p>
        </p:txBody>
      </p:sp>
      <p:sp>
        <p:nvSpPr>
          <p:cNvPr id="508" name="Shape 508"/>
          <p:cNvSpPr/>
          <p:nvPr/>
        </p:nvSpPr>
        <p:spPr>
          <a:xfrm>
            <a:off x="4954378" y="2764176"/>
            <a:ext cx="3600000" cy="99526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</a:rPr>
              <a:t>집결 부대 수량 최대치를 초과합니다.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더 이상 집결에 참여할 수 없습니다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09" name="Shape 509"/>
          <p:cNvSpPr/>
          <p:nvPr/>
        </p:nvSpPr>
        <p:spPr>
          <a:xfrm>
            <a:off x="7443215" y="5952744"/>
            <a:ext cx="694943" cy="146303"/>
          </a:xfrm>
          <a:prstGeom prst="rect">
            <a:avLst/>
          </a:prstGeom>
          <a:solidFill>
            <a:srgbClr val="4426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  <p:sp>
        <p:nvSpPr>
          <p:cNvPr id="510" name="Shape 510"/>
          <p:cNvSpPr/>
          <p:nvPr/>
        </p:nvSpPr>
        <p:spPr>
          <a:xfrm>
            <a:off x="5205983" y="734435"/>
            <a:ext cx="694943" cy="146303"/>
          </a:xfrm>
          <a:prstGeom prst="rect">
            <a:avLst/>
          </a:prstGeom>
          <a:solidFill>
            <a:srgbClr val="4541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439" y="479131"/>
            <a:ext cx="3476624" cy="60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4359439" y="1287621"/>
            <a:ext cx="921687" cy="354562"/>
          </a:xfrm>
          <a:prstGeom prst="rect">
            <a:avLst/>
          </a:prstGeom>
          <a:gradFill>
            <a:gsLst>
              <a:gs pos="0">
                <a:srgbClr val="0070C0"/>
              </a:gs>
              <a:gs pos="29000">
                <a:srgbClr val="0070C0"/>
              </a:gs>
              <a:gs pos="100000">
                <a:schemeClr val="dk1"/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 : 59 : 59</a:t>
            </a:r>
          </a:p>
        </p:txBody>
      </p:sp>
      <p:sp>
        <p:nvSpPr>
          <p:cNvPr id="517" name="Shape 517"/>
          <p:cNvSpPr/>
          <p:nvPr/>
        </p:nvSpPr>
        <p:spPr>
          <a:xfrm>
            <a:off x="5281128" y="1287620"/>
            <a:ext cx="438537" cy="35456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보기</a:t>
            </a:r>
          </a:p>
        </p:txBody>
      </p:sp>
      <p:cxnSp>
        <p:nvCxnSpPr>
          <p:cNvPr id="518" name="Shape 518"/>
          <p:cNvCxnSpPr/>
          <p:nvPr/>
        </p:nvCxnSpPr>
        <p:spPr>
          <a:xfrm>
            <a:off x="6232848" y="3853542"/>
            <a:ext cx="1603216" cy="208072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6316823" y="3778898"/>
            <a:ext cx="1509910" cy="191277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520" name="Shape 520"/>
          <p:cNvGrpSpPr/>
          <p:nvPr/>
        </p:nvGrpSpPr>
        <p:grpSpPr>
          <a:xfrm>
            <a:off x="7043786" y="4686843"/>
            <a:ext cx="529430" cy="722760"/>
            <a:chOff x="6372807" y="4074535"/>
            <a:chExt cx="529430" cy="722760"/>
          </a:xfrm>
        </p:grpSpPr>
        <p:pic>
          <p:nvPicPr>
            <p:cNvPr id="521" name="Shape 5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4105" y="4074535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72807" y="4167842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Shape 5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87411" y="4177171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Shape 5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6114" y="4270478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Shape 5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71388" y="4326460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Shape 5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0089" y="4419767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7" name="Shape 527"/>
          <p:cNvCxnSpPr/>
          <p:nvPr/>
        </p:nvCxnSpPr>
        <p:spPr>
          <a:xfrm flipH="1">
            <a:off x="4359440" y="3765987"/>
            <a:ext cx="1528588" cy="164361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>
            <a:off x="4359440" y="3765989"/>
            <a:ext cx="1675876" cy="1841708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529" name="Shape 529"/>
          <p:cNvGrpSpPr/>
          <p:nvPr/>
        </p:nvGrpSpPr>
        <p:grpSpPr>
          <a:xfrm flipH="1">
            <a:off x="4452986" y="4820581"/>
            <a:ext cx="529430" cy="722760"/>
            <a:chOff x="6372807" y="4074535"/>
            <a:chExt cx="529430" cy="722760"/>
          </a:xfrm>
        </p:grpSpPr>
        <p:pic>
          <p:nvPicPr>
            <p:cNvPr id="530" name="Shape 5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4105" y="4074535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Shape 5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72807" y="4167842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Shape 5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87411" y="4177171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Shape 5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6114" y="4270478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Shape 5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71388" y="4326460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Shape 5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0089" y="4419767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Shape 53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UI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013629" y="667910"/>
            <a:ext cx="326912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집결을 위한 연맹원 부대 이동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요청에 응한 연맹원들의 부대가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 요청을 한 연맹원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타운으로 이동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타운으로 이동 후 집결 시간 동안 해당 타운에 대기</a:t>
            </a:r>
          </a:p>
        </p:txBody>
      </p:sp>
      <p:sp>
        <p:nvSpPr>
          <p:cNvPr id="538" name="Shape 538"/>
          <p:cNvSpPr/>
          <p:nvPr/>
        </p:nvSpPr>
        <p:spPr>
          <a:xfrm>
            <a:off x="8118474" y="473914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 표시</a:t>
            </a:r>
          </a:p>
        </p:txBody>
      </p:sp>
      <p:cxnSp>
        <p:nvCxnSpPr>
          <p:cNvPr id="539" name="Shape 539"/>
          <p:cNvCxnSpPr>
            <a:stCxn id="538" idx="1"/>
            <a:endCxn id="516" idx="0"/>
          </p:cNvCxnSpPr>
          <p:nvPr/>
        </p:nvCxnSpPr>
        <p:spPr>
          <a:xfrm flipH="1">
            <a:off x="4820274" y="713564"/>
            <a:ext cx="3298200" cy="574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0" name="Shape 540"/>
          <p:cNvSpPr/>
          <p:nvPr/>
        </p:nvSpPr>
        <p:spPr>
          <a:xfrm>
            <a:off x="8118474" y="1287620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집결 현황 보기 버튼</a:t>
            </a:r>
          </a:p>
        </p:txBody>
      </p:sp>
      <p:cxnSp>
        <p:nvCxnSpPr>
          <p:cNvPr id="541" name="Shape 541"/>
          <p:cNvCxnSpPr>
            <a:stCxn id="540" idx="1"/>
            <a:endCxn id="517" idx="3"/>
          </p:cNvCxnSpPr>
          <p:nvPr/>
        </p:nvCxnSpPr>
        <p:spPr>
          <a:xfrm rot="10800000">
            <a:off x="5719674" y="1464870"/>
            <a:ext cx="2398800" cy="6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2" name="Shape 542"/>
          <p:cNvSpPr/>
          <p:nvPr/>
        </p:nvSpPr>
        <p:spPr>
          <a:xfrm>
            <a:off x="8036646" y="2047505"/>
            <a:ext cx="1800223" cy="65172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연맹 기능의 집결 전투 현황 화면으로 이동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S2_연맹_전쟁_1.0.pptx 참조</a:t>
            </a:r>
          </a:p>
        </p:txBody>
      </p:sp>
      <p:cxnSp>
        <p:nvCxnSpPr>
          <p:cNvPr id="543" name="Shape 543"/>
          <p:cNvCxnSpPr>
            <a:stCxn id="542" idx="0"/>
            <a:endCxn id="540" idx="2"/>
          </p:cNvCxnSpPr>
          <p:nvPr/>
        </p:nvCxnSpPr>
        <p:spPr>
          <a:xfrm rot="10800000">
            <a:off x="8936757" y="1767005"/>
            <a:ext cx="0" cy="280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4" name="Shape 544"/>
          <p:cNvSpPr/>
          <p:nvPr/>
        </p:nvSpPr>
        <p:spPr>
          <a:xfrm>
            <a:off x="8348310" y="4485262"/>
            <a:ext cx="1800223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요청에 응한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연맹원들의 부대 이동 표시</a:t>
            </a:r>
          </a:p>
        </p:txBody>
      </p:sp>
      <p:cxnSp>
        <p:nvCxnSpPr>
          <p:cNvPr id="545" name="Shape 545"/>
          <p:cNvCxnSpPr>
            <a:stCxn id="544" idx="1"/>
          </p:cNvCxnSpPr>
          <p:nvPr/>
        </p:nvCxnSpPr>
        <p:spPr>
          <a:xfrm flipH="1">
            <a:off x="7520610" y="4724912"/>
            <a:ext cx="827700" cy="17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6" name="Shape 546"/>
          <p:cNvSpPr/>
          <p:nvPr/>
        </p:nvSpPr>
        <p:spPr>
          <a:xfrm>
            <a:off x="8258297" y="5245146"/>
            <a:ext cx="1980245" cy="47929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이동 대상이 되는 타운은 집결 요청을 한 연맹원의 타운</a:t>
            </a:r>
          </a:p>
        </p:txBody>
      </p:sp>
      <p:cxnSp>
        <p:nvCxnSpPr>
          <p:cNvPr id="547" name="Shape 547"/>
          <p:cNvCxnSpPr>
            <a:stCxn id="546" idx="0"/>
          </p:cNvCxnSpPr>
          <p:nvPr/>
        </p:nvCxnSpPr>
        <p:spPr>
          <a:xfrm rot="10800000">
            <a:off x="9244520" y="4964646"/>
            <a:ext cx="3900" cy="280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1013629" y="460772"/>
            <a:ext cx="11178369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집결대기는 남은 집결시간동안 집결 부대가 출발지에서 대기 중인 상태를 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한 유저의 부대는 편성 즉시 집결 대기 상태가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지원한 부대는 집결지에 도착하는 즉시 집결 대기 상태가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상태인 부대는 1개의 부대 슬롯을 차지한다.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상태인 부대는 소유자가 회군 시킬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집결 요청을 건 유저는 연맹전쟁UI를 통해 회군 시킬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건 유저의 부대는 회군 시킬 수 없다.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건 유저는 집결시간이 남아있을 동안 집결을 해산할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집결을 해산할 경우 선전포고를 건 유저의 부대는 즉시 타운 내 대기상태가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유저들의 부대는 각자의 타운으로 복귀행군을 시작한다.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중인 부대는 타운을 정찰 당해도 정보에 포함되지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중인 부대는 타운을 공격 당해도 전투에 참여하지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중인 부대는 1개의 부대 슬롯을 차지한다.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중인 부대는 집결 시간이 0이 되는 순간 하나의 집결 부대가 되어 목적지로 집결 행군을 시작한다.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집결대기 중에는 집결대기 부대가 회군되거나 </a:t>
            </a:r>
            <a:r>
              <a:rPr lang="ko-KR" sz="1100">
                <a:solidFill>
                  <a:srgbClr val="FF0000"/>
                </a:solidFill>
              </a:rPr>
              <a:t>집결이 해산되거나 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집결공격이 끝나기 전까지 연맹 탈퇴(</a:t>
            </a:r>
            <a:r>
              <a:rPr lang="ko-KR" sz="1100">
                <a:solidFill>
                  <a:srgbClr val="FF0000"/>
                </a:solidFill>
              </a:rPr>
              <a:t>또는 강퇴)및 연맹 해체가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불가능하다.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1013629" y="4569589"/>
            <a:ext cx="111783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해산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건 유저는 집결시간이 남아있을 동안 집결을 해산할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집결을 해산할 경우 선전포고를 건 유저의 부대는 즉시 타운 내 대기상태가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ko-KR" sz="1100">
                <a:solidFill>
                  <a:schemeClr val="dk1"/>
                </a:solidFill>
              </a:rPr>
              <a:t>집결 대기 중인 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유저들의 부대는 각자의 타운으로 복귀행군을 시작한다.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ko-KR" sz="1100">
                <a:solidFill>
                  <a:schemeClr val="dk1"/>
                </a:solidFill>
              </a:rPr>
              <a:t>집결 지원 행군 중이던 부대는 그 자리에서 즉시 복귀 행군을 시작한다.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13629" y="460772"/>
            <a:ext cx="11178369" cy="2400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</a:rPr>
              <a:t>해산</a:t>
            </a: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해산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행군은 하나였던 집결 부대가 유저 각각의 부대로 나뉘어 자신의 타운을 향해 복귀하는 행군을 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해산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행군은 조건에 따라 다음 두 곳에서 발생할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목적지에 </a:t>
            </a:r>
            <a:r>
              <a:rPr lang="ko-KR" sz="1100">
                <a:solidFill>
                  <a:schemeClr val="dk1"/>
                </a:solidFill>
              </a:rPr>
              <a:t>도달했을 경우 (목적을 수행했든 하지 못했든) : 그 자리에서 해산 행군이 시작된다.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집결자가 목적지로 행군 중에 ‘고급회군’ 아이템을 사용했을 경우 : 그 자리에서 해산 행군이 시작된다.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전투에서 부대가 전멸한 유저의 부대는 </a:t>
            </a:r>
            <a:r>
              <a:rPr lang="ko-KR" sz="1100">
                <a:solidFill>
                  <a:schemeClr val="dk1"/>
                </a:solidFill>
              </a:rPr>
              <a:t>해산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행군을 하지 않으며, 집결 전투 종료 즉시 부대가 차지하고 있던 부대 슬롯이 사라진다.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해산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행군의 이동속도는 부대의 남은 유닛 중 이동속도가 가장 느린 유닛의 이동속도를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‘행군가속’, ‘고급행군가속‘ 아이템을 사용해 부대의 남은 행군 시간을 단축시킬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568" name="Shape 568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570" name="Shape 570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 집결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진행 중 집결 해산이 가능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해산 버튼을 클릭 하면 집결 하고 있던 부대는 모두 도시로 복귀 하게 되어집니다.(이동은 부대 이동 시간 하고 동일 처리)</a:t>
            </a:r>
          </a:p>
        </p:txBody>
      </p:sp>
      <p:sp>
        <p:nvSpPr>
          <p:cNvPr id="573" name="Shape 573"/>
          <p:cNvSpPr/>
          <p:nvPr/>
        </p:nvSpPr>
        <p:spPr>
          <a:xfrm>
            <a:off x="215538" y="142595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해산</a:t>
            </a:r>
          </a:p>
        </p:txBody>
      </p:sp>
      <p:cxnSp>
        <p:nvCxnSpPr>
          <p:cNvPr id="574" name="Shape 574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5" name="Shape 575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Shape 577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578" name="Shape 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580" name="Shape 580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581" name="Shape 581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582" name="Shape 582"/>
          <p:cNvSpPr/>
          <p:nvPr/>
        </p:nvSpPr>
        <p:spPr>
          <a:xfrm>
            <a:off x="5355332" y="1084812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 20</a:t>
            </a:r>
          </a:p>
        </p:txBody>
      </p:sp>
      <p:sp>
        <p:nvSpPr>
          <p:cNvPr id="583" name="Shape 583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584" name="Shape 584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586" name="Shape 586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4405076" y="3717812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4457196" y="37624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524880" y="382827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5071266" y="3898051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591" name="Shape 591"/>
          <p:cNvSpPr/>
          <p:nvPr/>
        </p:nvSpPr>
        <p:spPr>
          <a:xfrm>
            <a:off x="4402430" y="4368555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454551" y="441320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4522235" y="4479017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5061714" y="4582089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597" name="Shape 597"/>
          <p:cNvSpPr/>
          <p:nvPr/>
        </p:nvSpPr>
        <p:spPr>
          <a:xfrm>
            <a:off x="4383769" y="2376549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4454551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6673600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601" name="Shape 601"/>
          <p:cNvSpPr/>
          <p:nvPr/>
        </p:nvSpPr>
        <p:spPr>
          <a:xfrm>
            <a:off x="5023653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5023653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5002421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604" name="Shape 604"/>
          <p:cNvSpPr/>
          <p:nvPr/>
        </p:nvSpPr>
        <p:spPr>
          <a:xfrm flipH="1" rot="10800000">
            <a:off x="7410268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383769" y="3041341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4454551" y="308599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305303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6673600" y="310259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609" name="Shape 609"/>
          <p:cNvSpPr/>
          <p:nvPr/>
        </p:nvSpPr>
        <p:spPr>
          <a:xfrm>
            <a:off x="5023653" y="309511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5023653" y="3361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5002421" y="308995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100,000</a:t>
            </a:r>
          </a:p>
        </p:txBody>
      </p:sp>
      <p:sp>
        <p:nvSpPr>
          <p:cNvPr id="612" name="Shape 612"/>
          <p:cNvSpPr/>
          <p:nvPr/>
        </p:nvSpPr>
        <p:spPr>
          <a:xfrm flipH="1" rot="10800000">
            <a:off x="7410268" y="318802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penclipart.org/image/2400px/svg_to_png/202776/pawn.png" id="613" name="Shape 6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8115136" y="4288239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 동안 해산 버튼을 사용하여 집결 공격 명령을 취소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집결 시간이 지나서 병사가 이동 하는 도중에는 해산이 불가능 합니다(버튼을 비활성화 처리 하여 해산이 불가능 하다는 표시를 해주도로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고급 아이템을 사용하여 개인이 회군은 가능 합니다.</a:t>
            </a:r>
          </a:p>
        </p:txBody>
      </p:sp>
      <p:sp>
        <p:nvSpPr>
          <p:cNvPr id="615" name="Shape 615"/>
          <p:cNvSpPr/>
          <p:nvPr/>
        </p:nvSpPr>
        <p:spPr>
          <a:xfrm>
            <a:off x="4400194" y="5017498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5059478" y="5132419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617" name="Shape 617"/>
          <p:cNvSpPr/>
          <p:nvPr/>
        </p:nvSpPr>
        <p:spPr>
          <a:xfrm>
            <a:off x="4453983" y="5063676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1258" y="5106144"/>
            <a:ext cx="474055" cy="476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Shape 619"/>
          <p:cNvCxnSpPr>
            <a:stCxn id="569" idx="3"/>
            <a:endCxn id="614" idx="1"/>
          </p:cNvCxnSpPr>
          <p:nvPr/>
        </p:nvCxnSpPr>
        <p:spPr>
          <a:xfrm flipH="1" rot="10800000">
            <a:off x="6858000" y="5337798"/>
            <a:ext cx="1257000" cy="88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2016.06.08. 초안 작성</a:t>
            </a:r>
          </a:p>
          <a:p>
            <a:pPr indent="-285750" lvl="0" marL="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</a:rPr>
              <a:t>V1.1 – 2016.07.14. 집결 진행 상태 별 필드 부대 슬롯 UI에 제공되는 정보 추가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1013629" y="460772"/>
            <a:ext cx="11178369" cy="290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부대는 집결 시간 내 출발지(선전포고를 건 유저의 타운)에 도착해 집결 대기 중이던 부대들을 하나로 묶은 하나의 부대를 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부대의 행군 속도는 집결을 건 유저가 편성한 부대 중 가장 느린 유닛의 이동속도를 따른다.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예) 집결을 건 유저가 기병(이동속도 14)만으로 부대를 편제 했을 경우 집결 지원한 부대들의 이동속도와 관계없이 집결 부대의 이동속도는 14가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집결 부대에 병력이 편성되어 있는 모든 유저는 부대 슬롯을 1칸 씩 차지한다.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집결 부대에 병력이 편성되어 있는 모든 유저는 ‘행군가속’, ‘고급행군가속‘ 아이템을 사용해 부대의 남은 행군 시간을 단축시킬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집결 부대의 </a:t>
            </a:r>
            <a:r>
              <a:rPr b="1" lang="ko-KR" sz="1100">
                <a:solidFill>
                  <a:schemeClr val="dk1"/>
                </a:solidFill>
              </a:rPr>
              <a:t>해산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선전포고를 건 유저만이 할 수 있다. 집결 부대의 </a:t>
            </a:r>
            <a:r>
              <a:rPr b="1" lang="ko-KR" sz="1100">
                <a:solidFill>
                  <a:schemeClr val="dk1"/>
                </a:solidFill>
              </a:rPr>
              <a:t>해산</a:t>
            </a: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은 ‘고급회군’ 아이템을 소모한다.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집결 행군은 스킬에 의해 강제 </a:t>
            </a:r>
            <a:r>
              <a:rPr lang="ko-KR" sz="1100">
                <a:solidFill>
                  <a:srgbClr val="FF0000"/>
                </a:solidFill>
              </a:rPr>
              <a:t>해산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될 수 없다. (개인 행군만 가능)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집결 행군 중에는 집결 부대가 </a:t>
            </a:r>
            <a:r>
              <a:rPr lang="ko-KR" sz="1100">
                <a:solidFill>
                  <a:srgbClr val="FF0000"/>
                </a:solidFill>
              </a:rPr>
              <a:t>해산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되거나 집결공격이 끝나기 전까지 연맹 탈퇴(</a:t>
            </a:r>
            <a:r>
              <a:rPr lang="ko-KR" sz="1100">
                <a:solidFill>
                  <a:srgbClr val="FF0000"/>
                </a:solidFill>
              </a:rPr>
              <a:t>또는 강퇴)및 연맹 해체</a:t>
            </a: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 불가능하다.</a:t>
            </a:r>
          </a:p>
          <a:p>
            <a: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1100">
                <a:solidFill>
                  <a:srgbClr val="FF0000"/>
                </a:solidFill>
              </a:rPr>
              <a:t>※ 집결을 선포하고 집결 행군을 시작하기 전에 대상이 전쟁보호 상태가 될 경우에도 집결 행군은 출발하고 목적지 도달 시에도 전쟁보호상태일 경우 해산행군한다.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1013629" y="3888612"/>
            <a:ext cx="11178369" cy="2654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복귀 행군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복귀 행군은 집결 부대가 출발지로 돌아오는 행군을 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중인 집결 부대는 집결자에 의해 중간에 </a:t>
            </a: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할 수 있다. (‘고급회군’ 아이템 사용)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목적지에 도착했으나 목적을 수행을 수 없을 경우에도 집결 복귀 행군을 시작한다.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행군의 이동속도는 출발할 때와 마찬가지로 선전포고를 건 유저의 병력 중 이동속도가 가장 느린 유닛을 기준으로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복귀 행군에 부대가 포함되어 있는 유저는 부대 슬롯 1칸을 차지한다.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집결 부대에 병력이 편성되어 있는 모든 유저는 ‘행군가속’, ‘고급행군가속‘ 아이템을 사용해 부대의 남은 행군 시간을 단축시킬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출발지로 복귀 즉시 각각의 부대가 자신의 타운으로 복귀 행군을 시작한다.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집결 복귀 행군 중에는 부대가 회군 후 개인 행군으로 흩어질 때까지 연맹 탈퇴(</a:t>
            </a:r>
            <a:r>
              <a:rPr lang="ko-KR" sz="1100" strike="sngStrike">
                <a:solidFill>
                  <a:srgbClr val="FF0000"/>
                </a:solidFill>
              </a:rPr>
              <a:t>또는 강퇴)및 연맹 해체</a:t>
            </a:r>
            <a:r>
              <a:rPr b="0" i="0" lang="ko-KR" sz="1100" u="none" cap="none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 불가능하다.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439" y="479131"/>
            <a:ext cx="3476624" cy="6029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2" name="Shape 632"/>
          <p:cNvCxnSpPr/>
          <p:nvPr/>
        </p:nvCxnSpPr>
        <p:spPr>
          <a:xfrm>
            <a:off x="4395769" y="1486445"/>
            <a:ext cx="1603216" cy="208072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633" name="Shape 633"/>
          <p:cNvCxnSpPr/>
          <p:nvPr/>
        </p:nvCxnSpPr>
        <p:spPr>
          <a:xfrm>
            <a:off x="4359439" y="1247188"/>
            <a:ext cx="1639546" cy="215753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634" name="Shape 634"/>
          <p:cNvGrpSpPr/>
          <p:nvPr/>
        </p:nvGrpSpPr>
        <p:grpSpPr>
          <a:xfrm>
            <a:off x="5204841" y="2339375"/>
            <a:ext cx="529430" cy="722760"/>
            <a:chOff x="6372807" y="4074535"/>
            <a:chExt cx="529430" cy="722760"/>
          </a:xfrm>
        </p:grpSpPr>
        <p:pic>
          <p:nvPicPr>
            <p:cNvPr id="635" name="Shape 6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4105" y="4074535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Shape 6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72807" y="4167842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Shape 6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87411" y="4177171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Shape 6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6114" y="4270478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Shape 6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71388" y="4326460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Shape 6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0089" y="4419767"/>
              <a:ext cx="230849" cy="3775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1" name="Shape 641"/>
          <p:cNvSpPr/>
          <p:nvPr/>
        </p:nvSpPr>
        <p:spPr>
          <a:xfrm>
            <a:off x="4359439" y="1287621"/>
            <a:ext cx="921687" cy="354562"/>
          </a:xfrm>
          <a:prstGeom prst="rect">
            <a:avLst/>
          </a:prstGeom>
          <a:gradFill>
            <a:gsLst>
              <a:gs pos="0">
                <a:srgbClr val="0070C0"/>
              </a:gs>
              <a:gs pos="29000">
                <a:srgbClr val="0070C0"/>
              </a:gs>
              <a:gs pos="100000">
                <a:schemeClr val="dk1"/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이동: X 999 Y 999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39 : 59 : 59</a:t>
            </a:r>
          </a:p>
        </p:txBody>
      </p:sp>
      <p:sp>
        <p:nvSpPr>
          <p:cNvPr id="642" name="Shape 642"/>
          <p:cNvSpPr/>
          <p:nvPr/>
        </p:nvSpPr>
        <p:spPr>
          <a:xfrm>
            <a:off x="5281128" y="1287620"/>
            <a:ext cx="438537" cy="35456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</a:rPr>
              <a:t>해산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UI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13629" y="667910"/>
            <a:ext cx="32691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완료 및 공격 출정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 시간이 종료되면 타운에 집결해 있는 모든 부대가 공격 대상 타운을 향해 공격 행군 시작</a:t>
            </a:r>
          </a:p>
        </p:txBody>
      </p:sp>
      <p:sp>
        <p:nvSpPr>
          <p:cNvPr id="645" name="Shape 645"/>
          <p:cNvSpPr/>
          <p:nvPr/>
        </p:nvSpPr>
        <p:spPr>
          <a:xfrm>
            <a:off x="8156009" y="1781514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타운을 향해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</p:txBody>
      </p:sp>
      <p:cxnSp>
        <p:nvCxnSpPr>
          <p:cNvPr id="646" name="Shape 646"/>
          <p:cNvCxnSpPr>
            <a:stCxn id="645" idx="1"/>
          </p:cNvCxnSpPr>
          <p:nvPr/>
        </p:nvCxnSpPr>
        <p:spPr>
          <a:xfrm flipH="1">
            <a:off x="5672909" y="2021163"/>
            <a:ext cx="2483100" cy="50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47" name="Shape 647"/>
          <p:cNvSpPr/>
          <p:nvPr/>
        </p:nvSpPr>
        <p:spPr>
          <a:xfrm>
            <a:off x="7984170" y="2462073"/>
            <a:ext cx="1980245" cy="63794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집결된 병력이 통합된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1개의 부대 이동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※ 각 연맹원별로 출정 부대 수는 계속 유지됨</a:t>
            </a:r>
          </a:p>
        </p:txBody>
      </p:sp>
      <p:cxnSp>
        <p:nvCxnSpPr>
          <p:cNvPr id="648" name="Shape 648"/>
          <p:cNvCxnSpPr>
            <a:stCxn id="647" idx="0"/>
          </p:cNvCxnSpPr>
          <p:nvPr/>
        </p:nvCxnSpPr>
        <p:spPr>
          <a:xfrm rot="10800000">
            <a:off x="8970392" y="2260773"/>
            <a:ext cx="3900" cy="201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013629" y="460772"/>
            <a:ext cx="11178369" cy="39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목적지에 도달하면 집결 공격을 시작한다.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공격이 시작하는 순간 공격받는 측의 전황UI(감시탑)와 연맹전쟁UI(전쟁의 전당)에서 해당 집결의 정보는 사라진다.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목적지에 도달하고도 집결 공격을 시작하지 않는 경우는 다음과 같다.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 중 목적지가 전쟁 보호 상태가 될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 중 목적지의 소유자가 같은 연맹원이 될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 중 목적지의 오브젝트가 사라졌을 경우 (ex. 타운 이동, 레이드 몬스터 처치됨, 연맹 타워 파괴됨)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최초 집결 소집 시 목적한 오브젝트와 도착한 타일의 오브젝트가 서로 다른 오브젝트일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이상의 경우로 집결 공격을 할 수 없을 경우 집결 부대는 </a:t>
            </a:r>
            <a:r>
              <a:rPr lang="ko-KR" sz="1100">
                <a:solidFill>
                  <a:schemeClr val="dk1"/>
                </a:solidFill>
              </a:rPr>
              <a:t>각자의 타운으로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>
                <a:solidFill>
                  <a:schemeClr val="dk1"/>
                </a:solidFill>
              </a:rPr>
              <a:t>해산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행군을 시작한다. </a:t>
            </a:r>
            <a:r>
              <a:rPr lang="ko-KR" sz="1100">
                <a:solidFill>
                  <a:schemeClr val="dk1"/>
                </a:solidFill>
              </a:rPr>
              <a:t>(해산 행군 세부 내용은 18p.)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4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부대와 목적지에 주둔 중인 부대(병력 지원 중인 부대 포함)가 전투 시뮬레이션에 의해 전투를 벌이고 결과를 산출한다.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4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결과를 집결 부대에 소속된 모든 유저에게 메일로 발송한다.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4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승리했을 경우 대상 오브젝트의 종류에 따라 이후 행동이 달라진다.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대상이 적 타운일 경우 : 타운의 자원을 약탈하고 </a:t>
            </a:r>
            <a:r>
              <a:rPr lang="ko-KR" sz="1100">
                <a:solidFill>
                  <a:schemeClr val="dk1"/>
                </a:solidFill>
              </a:rPr>
              <a:t>각자의 타운으로 뿔뿔이 흩어진다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(약탈 관련 세부 내용은 후술)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대상이 적이 점령 중인 발리스타 / 도시 / 황성일 경우 : 해당 위치에 주둔한다. (주둔 관련 세부 내용은 후술)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대상이 레이드 몬스터일 경우 :</a:t>
            </a:r>
            <a:r>
              <a:rPr lang="ko-KR" sz="1100">
                <a:solidFill>
                  <a:schemeClr val="dk1"/>
                </a:solidFill>
              </a:rPr>
              <a:t> 각자의 타운으로 뿔뿔이 흩어진다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7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패배했을 경우 생존한 부대는</a:t>
            </a:r>
            <a:r>
              <a:rPr lang="ko-KR" sz="1100">
                <a:solidFill>
                  <a:schemeClr val="dk1"/>
                </a:solidFill>
              </a:rPr>
              <a:t> 각자의 타운으로 뿔뿔이 흩어진다.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1013629" y="528056"/>
            <a:ext cx="11178369" cy="290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약탈 / 분배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적의 타운을 집결공격해서 승리했을 경우 생존한 집결부대는 대상 타운의 자원을 약탈해서 돌아온다.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부대가 전멸한 유저는 아무런 자원도 얻을 수 없다.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자원을 적재하는 우선순위는 단독전투의 방식과 동일하다. (</a:t>
            </a:r>
            <a:r>
              <a:rPr b="0" i="0" lang="ko-K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전투 기획서 약탈 부분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적재할 수 있는 양(</a:t>
            </a:r>
            <a:r>
              <a:rPr lang="ko-KR" sz="1100">
                <a:solidFill>
                  <a:schemeClr val="dk1"/>
                </a:solidFill>
              </a:rPr>
              <a:t>총 적재량 / 2)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보다 타운 내의 약탈할 수 있는 자원의 양이 적을 경우 부대별로 자원을 분배하는 방식은 다음과 같다.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생존한 집결 부대의 총 적재량을 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구한다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(모든 유닛의 적재량의 합)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유저의 부대별 총 적재량을 구한다.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적재량 대비 각 부대 적재량의 비율을 구한다.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비율로 자원을 분배한다.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약탈한 자원은 부대가 타운으로 복귀하는 즉시 획득한다.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/>
        </p:nvSpPr>
        <p:spPr>
          <a:xfrm>
            <a:off x="1189749" y="479060"/>
            <a:ext cx="11178369" cy="644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오브젝트가 발리스타 / 도시 / 황성인 집결 전투에서 승리했을 경우 해당 집결 부대는 그 오브젝트를 점령하고 주둔하게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✓"/>
            </a:pPr>
            <a:r>
              <a:rPr b="0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전투에서 패배한 수비측 병력들은 전부 소속 타운으로 순간이동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오브젝트의 소유자는 선전포고를 한 유저가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소유자의 부대는 대상 오브젝트를 점령 중인 상태가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지원한 다른 유저들의 부대는 대상 오브젝트에 병력 지원 중인 상태가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오브젝트가 지원받을 수 있는 병력의 최대치는 오브젝트 소유자의 대사관 레벨에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생존한 병력지원 부대가 수용할 수 있는 병력 지원 최대치를 초과할 경우 다음의 우선순위에 따라 병력을 수용한다.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유저의 부대의 유닛 1당 평균 전투력을 구한다. (유저 부대 전투력 총합 ÷ 유저 부대 수)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1)의 값이 높은 순으로 정렬한다. (a&gt;b&gt;c….)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수가 수용 가능한 지원병력의 수(최대 지원병력 – 현재 지원병력) 이하인지 체크한다.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작을 경우 지원병력에 포함시킨다.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초과할 경우 b로 넘어가서 3을 반복한다.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 이상 부대를 포함할 수 없을 경우, 포함되지 않은 부대는 복귀행군을 시작한다.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유저의 타운으로 뿔뿔이 흩어진다.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7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오브젝트의 병력지원과 타운의 병력지원은 서로 영향을 미치지 않는다.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내가 발리스타를 점령 중이고 (대사관 레벨에 의해) 내가 병력지원 받을 수 있는 최대치가 10만일 경우,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내 타운에 10만, 발리스타에 10만을 각각 병력지원 받을 수 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7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오브젝트를 점령 중인 부대를 복귀할 경우 해당 오브젝트의 소유권이 병력 지원 중인 부대 중 하나에게 이양된다. 소유권을 이양 받은 부대가 점령상태가 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7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소유권을 이양 받는 우선순위는 대사관의 건물레벨이 높은 순이다.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대사관의 레벨이 같을 경우 타운의 레벨이 높은 순이다.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타운의 레벨도 같을 경우 해당 유저들 중 임의의 한 유저를 뽑아 소유권을 이양한다.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7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소유권이 이양된 뒤의 병력지원 최대치가 기존보다 낮아졌을 경우 지원병력의 수가 최대치 이하가 되도록 병력을 회군 시킨다.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7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다음의 우선순위에 따라 병력을 회군 시킨다.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각 유저의 부대 유닛 1당 평균 전투력을 구한다. (유저 부대 전투력 총합 ÷ 유저 부대 수)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1)의 값이 낮은 순으로 정렬한다. (a&lt;b&lt;c…)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a를 회군 시키고 여전히 최대치를 초과하는지 확인한다.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초과할 경우 3)을 반복한다.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지원병력 수가 더 이상 최대치를 초과하지 않을 경우 멈춘다.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690464" y="9144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690464" y="91440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013625" y="460772"/>
            <a:ext cx="111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</a:rPr>
              <a:t>집결 진행 상태 별 필드 부대 슬롯 UI에 제공되는 정보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3" name="Shape 673"/>
          <p:cNvGraphicFramePr/>
          <p:nvPr/>
        </p:nvGraphicFramePr>
        <p:xfrm>
          <a:off x="1231125" y="11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{3C67FEB5-2FDA-4881-96D9-0C2C3F89E34F}</a:tableStyleId>
              </a:tblPr>
              <a:tblGrid>
                <a:gridCol w="889175"/>
                <a:gridCol w="1356550"/>
                <a:gridCol w="1320600"/>
                <a:gridCol w="1158825"/>
                <a:gridCol w="925125"/>
                <a:gridCol w="1338550"/>
                <a:gridCol w="952125"/>
                <a:gridCol w="970050"/>
                <a:gridCol w="1113875"/>
              </a:tblGrid>
              <a:tr h="4868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선전포고 완료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집결 대기 시간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선포자가 회군시켰을 경우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선포자가</a:t>
                      </a:r>
                      <a:br>
                        <a:rPr b="1" lang="ko-KR" sz="1000"/>
                      </a:br>
                      <a:r>
                        <a:rPr b="1" lang="ko-KR" sz="1000"/>
                        <a:t>해산할 경우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chemeClr val="dk1"/>
                          </a:solidFill>
                        </a:rPr>
                        <a:t>집결 행군 시작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선포자가</a:t>
                      </a:r>
                      <a:br>
                        <a:rPr b="1" lang="ko-KR" sz="1000"/>
                      </a:br>
                      <a:r>
                        <a:rPr b="1" lang="ko-KR" sz="1000"/>
                        <a:t>해산 아이템 사용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목적지 도착</a:t>
                      </a:r>
                      <a:br>
                        <a:rPr b="1" lang="ko-KR" sz="1000"/>
                      </a:br>
                      <a:r>
                        <a:rPr b="1" lang="ko-KR" sz="1000"/>
                        <a:t>(점령 목적이 아닐 경우)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점령 중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7924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집결 선포자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집결 대기 중</a:t>
                      </a:r>
                      <a:br>
                        <a:rPr lang="ko-KR" sz="1000"/>
                      </a:br>
                      <a:r>
                        <a:rPr lang="ko-KR" sz="1000"/>
                        <a:t>(남은 집결 대기시간)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집결 대기 중</a:t>
                      </a:r>
                      <a:br>
                        <a:rPr lang="ko-KR" sz="1000"/>
                      </a:br>
                      <a:r>
                        <a:rPr lang="ko-KR" sz="1000"/>
                        <a:t>(남은 집결 대기시간)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회군 불가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사라짐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집결 행군 중</a:t>
                      </a:r>
                      <a:br>
                        <a:rPr lang="ko-KR" sz="1000"/>
                      </a:br>
                      <a:r>
                        <a:rPr lang="ko-KR" sz="1000"/>
                        <a:t>(목적지 좌표, 도착까지 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개인 복귀 행군 중</a:t>
                      </a:r>
                      <a:br>
                        <a:rPr lang="ko-KR" sz="1000"/>
                      </a:br>
                      <a:r>
                        <a:rPr lang="ko-KR" sz="1000"/>
                        <a:t>(남은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개인 복귀 행군 중</a:t>
                      </a:r>
                      <a:br>
                        <a:rPr lang="ko-KR" sz="1000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(남은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점령 중</a:t>
                      </a:r>
                      <a:br>
                        <a:rPr lang="ko-KR" sz="1000"/>
                      </a:br>
                      <a:r>
                        <a:rPr lang="ko-KR" sz="1000"/>
                        <a:t>(점령 위치 좌표)</a:t>
                      </a:r>
                    </a:p>
                  </a:txBody>
                  <a:tcPr marT="91425" marB="91425" marR="91425" marL="91425" anchor="ctr"/>
                </a:tc>
              </a:tr>
              <a:tr h="7924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ko-KR" sz="1000"/>
                        <a:t>집결 지원자</a:t>
                      </a: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-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집결 지원 행군 중</a:t>
                      </a:r>
                      <a:br>
                        <a:rPr lang="ko-KR" sz="1000"/>
                      </a:br>
                      <a:r>
                        <a:rPr lang="ko-KR" sz="1000"/>
                        <a:t>(목적지 좌표,</a:t>
                      </a:r>
                      <a:br>
                        <a:rPr lang="ko-KR" sz="1000"/>
                      </a:br>
                      <a:r>
                        <a:rPr lang="ko-KR" sz="1000"/>
                        <a:t>도착까지 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복귀 행군 중</a:t>
                      </a:r>
                      <a:br>
                        <a:rPr lang="ko-KR" sz="1000"/>
                      </a:br>
                      <a:r>
                        <a:rPr lang="ko-KR" sz="1000"/>
                        <a:t>(남은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복귀 행군 중</a:t>
                      </a:r>
                      <a:br>
                        <a:rPr lang="ko-KR" sz="1000"/>
                      </a:br>
                      <a:r>
                        <a:rPr lang="ko-KR" sz="1000"/>
                        <a:t>(남은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집결 행군 중</a:t>
                      </a:r>
                      <a:br>
                        <a:rPr lang="ko-KR" sz="1000"/>
                      </a:br>
                      <a:r>
                        <a:rPr lang="ko-KR" sz="1000"/>
                        <a:t>(목적지 좌표, 도착까지 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개인 복귀 행군 중</a:t>
                      </a:r>
                      <a:br>
                        <a:rPr lang="ko-KR" sz="1000"/>
                      </a:br>
                      <a:r>
                        <a:rPr lang="ko-KR" sz="1000"/>
                        <a:t>(남은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개인 복귀 행군 중</a:t>
                      </a:r>
                      <a:br>
                        <a:rPr lang="ko-KR" sz="1000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(남은 시간)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sz="1000"/>
                        <a:t>병사 지원 중</a:t>
                      </a:r>
                      <a:br>
                        <a:rPr lang="ko-KR" sz="1000"/>
                      </a:br>
                      <a:r>
                        <a:rPr lang="ko-KR" sz="1000"/>
                        <a:t>(점령 위치 좌표)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집결의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소속된 여러 유저의 부대들을 하나로 합쳐 목적지로 이동해 목적을 수행하는 것.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90464" y="1441392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1810938"/>
            <a:ext cx="11178369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공격하고자 하는 목적지를 설정하고 연맹원들에게 부대를 집결해 줄 것을 요청하는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목적지를 집결공격하기 위해 선전포고한 유저의 타운을 향해 부대는 보내는 행위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집결시간동안 집결 부대가 출발지에서 대기 중인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집결 행군을 시작하기 전의 대기 시간. 집결 시간 내에 집결 지원을 완료한 부대만이 집결 부대에 편성될 수 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시간이 남아있는 동안 선전포고를 건 유저가 집결 요청을 취소하는 행위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선전포고한 유저의 부대와 집결 지원한 연맹원의 부대들을 합친 하나의 부대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목적지로 이동하는 행군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목적지를 공격하는 행위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</a:rPr>
              <a:t>해산 행군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</a:t>
            </a:r>
            <a:r>
              <a:rPr lang="ko-KR" sz="1200">
                <a:solidFill>
                  <a:schemeClr val="dk1"/>
                </a:solidFill>
              </a:rPr>
              <a:t>부대를 구성하는 부대가 개인 부대로 전환되어 각각의 타운으로 뿔뿔이 흩어지는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행군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308253"/>
            <a:ext cx="11178369" cy="660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선전포고(집결 요청)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 집결 공격하고자 하는 오브젝트를 터치 시 선전포고 액션버튼이 출력된다.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 액션버튼은 유저가 연맹에 소속되어 있고, 전쟁의 전당이 건설되어 있으며 대상이 선전포고 가능한 오브젝트일 경우에만 출력된다.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 할 수 있는 오브젝트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연맹원이 아닌 유저의 타운 (대상이 전쟁의 전당이 지어져 있지 않아도 가능)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연맹의 연맹 타워 (</a:t>
            </a:r>
            <a:r>
              <a:rPr lang="ko-KR" sz="1000">
                <a:solidFill>
                  <a:schemeClr val="dk1"/>
                </a:solidFill>
              </a:rPr>
              <a:t>전쟁 보호 상태일 경우 불가 알림팝업 출력)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 보호 상태가 아닌 발리스타 / 도시 / 황성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터치하면 집결 시간을 설정한다. 집결 시간은 집결 행군을 시작하기까지의 대기 시간이다. 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집결시간은 5분 / 10분 / 30분 / 60분 4종류의 프리셋이 존재하며 이 중 하나의 집결시간을 선택한다.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집결시간 내에 타운에 도착한 부대만이 집결부대로 편성된다.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집결시간 내에 도착하지 못한 부대는 집결지까지 행군을 마치는 즉시 자신의 타운으로 회군한다.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집결시간 선택 후 자신이 집결부대에 넣을 부대를 편성한다.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집결부대 수량은 나의 전쟁의 전당 레벨과 연맹과학기술 연구의 영향을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 부대로 편성된 자신의 병력은 집결부대 수량에 </a:t>
            </a:r>
            <a:r>
              <a:rPr lang="ko-KR" sz="1000">
                <a:solidFill>
                  <a:srgbClr val="FF0000"/>
                </a:solidFill>
              </a:rPr>
              <a:t>포함된다.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(ex. 집결부대 수량이 10만이고 내가 4만의 부대를 편성했을 경우 집결부대 수량은 </a:t>
            </a:r>
            <a:r>
              <a:rPr lang="ko-KR" sz="1000">
                <a:solidFill>
                  <a:srgbClr val="FF0000"/>
                </a:solidFill>
              </a:rPr>
              <a:t>4만</a:t>
            </a: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/10만 이다.)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부대로 편성된 자신의 병력은 연병장에 노출되지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부대로 편성된 자신의 병력은 타운을 정찰 당해도 정보에 포함되지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부대로 편성된 자신의 병력은 타운을 공격 당해도 전투에 참여하지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부대로 편성된 자신의 부대는 1개의 부대 슬롯을 차지한다.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편성을 마치는 즉시 선전포고가 완료되고 집결시간 카운트다운이 시작된다.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마치면 연맹 채팅창에 집결에 참여해줄 것을 부탁하는 시스템 채팅이 자동으로 등록된다.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마치면 연맹 전쟁 UI에 정보가 노출된다. (</a:t>
            </a:r>
            <a:r>
              <a:rPr b="0" i="0" lang="ko-K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전쟁의 전당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기획서 참조)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선전포고의 대상이 유저의 타운일 경우, 선전포고를 마치는 즉시 대상 유저는 감시탑의 전황기능을 통해 자신을 향한 집결 공격의 정보를 확인할 수 있다. (</a:t>
            </a:r>
            <a:r>
              <a:rPr b="0" i="0" lang="ko-K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감시탑 기획서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선전포고를 마치는 즉시 연맹 전쟁UI에 해당 집결의 정보가 등록되어 공격하는 측의 연맹원과 공격받는 측의 연맹원이 확인 가능하다.</a:t>
            </a: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전쟁의 전당 기획서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5"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대상에게는 (공격이 끝나</a:t>
            </a:r>
            <a:r>
              <a:rPr lang="ko-KR" sz="1000">
                <a:solidFill>
                  <a:schemeClr val="dk1"/>
                </a:solidFill>
              </a:rPr>
              <a:t>거나 중단되기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전까지) 하나의 선전포고만 가능하다.(</a:t>
            </a:r>
            <a:r>
              <a:rPr lang="ko-KR" sz="1000">
                <a:solidFill>
                  <a:schemeClr val="dk1"/>
                </a:solidFill>
              </a:rPr>
              <a:t>해산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중</a:t>
            </a:r>
            <a:r>
              <a:rPr lang="ko-KR" sz="1000">
                <a:solidFill>
                  <a:schemeClr val="dk1"/>
                </a:solidFill>
              </a:rPr>
              <a:t>일 때는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가능) 서로 대상이 다른 집결은 복수로 가능하다.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선전포고 후에는 집결 해산하거나 집결 전투가 끝나기 전까지 연맹 탈퇴(</a:t>
            </a:r>
            <a:r>
              <a:rPr lang="ko-KR" sz="1000">
                <a:solidFill>
                  <a:srgbClr val="FF0000"/>
                </a:solidFill>
              </a:rPr>
              <a:t>또는 강퇴)및 연맹 해체</a:t>
            </a: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 불가능하다.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선전포고 후 전쟁의 전당이 업그레이드 되어도 해당 집결의 집결부대 수량 최대치가 증가하지는 않는다. (업그레이드 완료된 이후의 선전포고부터 가능)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439" y="479131"/>
            <a:ext cx="3476624" cy="60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5309103" y="2747915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706778" y="4142012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에이스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5735825" y="4341067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5680851" y="4370678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744112" y="432799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19" name="Shape 119"/>
          <p:cNvSpPr/>
          <p:nvPr/>
        </p:nvSpPr>
        <p:spPr>
          <a:xfrm>
            <a:off x="6572403" y="4359737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594760" y="4386010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5505995" y="4326161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>
            <a:off x="5732719" y="4142012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23" name="Shape 123"/>
          <p:cNvGrpSpPr/>
          <p:nvPr/>
        </p:nvGrpSpPr>
        <p:grpSpPr>
          <a:xfrm>
            <a:off x="5027648" y="3370683"/>
            <a:ext cx="646331" cy="669317"/>
            <a:chOff x="5148946" y="3454658"/>
            <a:chExt cx="646331" cy="669317"/>
          </a:xfrm>
        </p:grpSpPr>
        <p:sp>
          <p:nvSpPr>
            <p:cNvPr id="124" name="Shape 124"/>
            <p:cNvSpPr/>
            <p:nvPr/>
          </p:nvSpPr>
          <p:spPr>
            <a:xfrm>
              <a:off x="5197323" y="345465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5182360" y="394089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5172157" y="3935189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5175262" y="4087587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5148946" y="3893144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6694488" y="3364982"/>
            <a:ext cx="584288" cy="664398"/>
            <a:chOff x="6815786" y="3448957"/>
            <a:chExt cx="584288" cy="664398"/>
          </a:xfrm>
        </p:grpSpPr>
        <p:sp>
          <p:nvSpPr>
            <p:cNvPr id="130" name="Shape 130"/>
            <p:cNvSpPr/>
            <p:nvPr/>
          </p:nvSpPr>
          <p:spPr>
            <a:xfrm>
              <a:off x="6840952" y="344895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6825989" y="3935189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6815786" y="3929487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6818892" y="4072555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6899135" y="388252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509285" y="2511874"/>
            <a:ext cx="593613" cy="672378"/>
            <a:chOff x="5954260" y="2445397"/>
            <a:chExt cx="593613" cy="672378"/>
          </a:xfrm>
        </p:grpSpPr>
        <p:sp>
          <p:nvSpPr>
            <p:cNvPr id="136" name="Shape 136"/>
            <p:cNvSpPr/>
            <p:nvPr/>
          </p:nvSpPr>
          <p:spPr>
            <a:xfrm>
              <a:off x="5970094" y="244539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964462" y="292229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061216" y="288694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정찰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>
              <a:off x="5954260" y="291659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5966691" y="307832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1" name="Shape 141"/>
          <p:cNvGrpSpPr/>
          <p:nvPr/>
        </p:nvGrpSpPr>
        <p:grpSpPr>
          <a:xfrm>
            <a:off x="6310455" y="2510313"/>
            <a:ext cx="646331" cy="672378"/>
            <a:chOff x="5945800" y="2445397"/>
            <a:chExt cx="646331" cy="672378"/>
          </a:xfrm>
        </p:grpSpPr>
        <p:sp>
          <p:nvSpPr>
            <p:cNvPr id="142" name="Shape 142"/>
            <p:cNvSpPr/>
            <p:nvPr/>
          </p:nvSpPr>
          <p:spPr>
            <a:xfrm>
              <a:off x="5970094" y="244539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964462" y="292229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945800" y="2886943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선전포고</a:t>
              </a:r>
            </a:p>
          </p:txBody>
        </p:sp>
        <p:cxnSp>
          <p:nvCxnSpPr>
            <p:cNvPr id="145" name="Shape 145"/>
            <p:cNvCxnSpPr/>
            <p:nvPr/>
          </p:nvCxnSpPr>
          <p:spPr>
            <a:xfrm>
              <a:off x="5954260" y="291659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5966691" y="307832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7" name="Shape 14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UI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013629" y="667910"/>
            <a:ext cx="32691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요청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월드맵에서 집결 공격하려는 오브젝트 선택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액션버튼 중 [선전포고] 터치</a:t>
            </a:r>
          </a:p>
        </p:txBody>
      </p:sp>
      <p:sp>
        <p:nvSpPr>
          <p:cNvPr id="149" name="Shape 149"/>
          <p:cNvSpPr/>
          <p:nvPr/>
        </p:nvSpPr>
        <p:spPr>
          <a:xfrm>
            <a:off x="8048610" y="2329357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오브젝트에</a:t>
            </a:r>
            <a:b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선전포고 액션버튼</a:t>
            </a:r>
          </a:p>
        </p:txBody>
      </p:sp>
      <p:cxnSp>
        <p:nvCxnSpPr>
          <p:cNvPr id="150" name="Shape 150"/>
          <p:cNvCxnSpPr>
            <a:stCxn id="149" idx="1"/>
            <a:endCxn id="142" idx="6"/>
          </p:cNvCxnSpPr>
          <p:nvPr/>
        </p:nvCxnSpPr>
        <p:spPr>
          <a:xfrm flipH="1">
            <a:off x="6857310" y="2569006"/>
            <a:ext cx="1191300" cy="198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8048610" y="3113144"/>
            <a:ext cx="1636565" cy="47929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집결 시간 선택 팝업 표시</a:t>
            </a:r>
          </a:p>
        </p:txBody>
      </p:sp>
      <p:cxnSp>
        <p:nvCxnSpPr>
          <p:cNvPr id="152" name="Shape 152"/>
          <p:cNvCxnSpPr>
            <a:stCxn id="151" idx="0"/>
            <a:endCxn id="149" idx="2"/>
          </p:cNvCxnSpPr>
          <p:nvPr/>
        </p:nvCxnSpPr>
        <p:spPr>
          <a:xfrm rot="10800000">
            <a:off x="8866893" y="2808644"/>
            <a:ext cx="0" cy="30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439" y="479131"/>
            <a:ext cx="3476624" cy="60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430401" y="2831890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828076" y="4225987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에이스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5857123" y="4425042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1" name="Shape 161"/>
          <p:cNvSpPr/>
          <p:nvPr/>
        </p:nvSpPr>
        <p:spPr>
          <a:xfrm>
            <a:off x="5802150" y="4454653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865410" y="4411973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63" name="Shape 163"/>
          <p:cNvSpPr/>
          <p:nvPr/>
        </p:nvSpPr>
        <p:spPr>
          <a:xfrm>
            <a:off x="6693700" y="4443712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716057" y="4469985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5627292" y="4410136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>
            <a:off x="5854017" y="4225987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67" name="Shape 167"/>
          <p:cNvGrpSpPr/>
          <p:nvPr/>
        </p:nvGrpSpPr>
        <p:grpSpPr>
          <a:xfrm>
            <a:off x="5937844" y="2445397"/>
            <a:ext cx="646331" cy="672378"/>
            <a:chOff x="5937844" y="2445397"/>
            <a:chExt cx="646331" cy="672378"/>
          </a:xfrm>
        </p:grpSpPr>
        <p:sp>
          <p:nvSpPr>
            <p:cNvPr id="168" name="Shape 168"/>
            <p:cNvSpPr/>
            <p:nvPr/>
          </p:nvSpPr>
          <p:spPr>
            <a:xfrm>
              <a:off x="5970094" y="244539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964462" y="292229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5937844" y="2886943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연맹표기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5954260" y="291659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5966691" y="307832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73" name="Shape 173"/>
          <p:cNvGrpSpPr/>
          <p:nvPr/>
        </p:nvGrpSpPr>
        <p:grpSpPr>
          <a:xfrm>
            <a:off x="5148946" y="3454658"/>
            <a:ext cx="646331" cy="669317"/>
            <a:chOff x="5148946" y="3454658"/>
            <a:chExt cx="646331" cy="669317"/>
          </a:xfrm>
        </p:grpSpPr>
        <p:sp>
          <p:nvSpPr>
            <p:cNvPr id="174" name="Shape 174"/>
            <p:cNvSpPr/>
            <p:nvPr/>
          </p:nvSpPr>
          <p:spPr>
            <a:xfrm>
              <a:off x="5197323" y="345465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182360" y="394089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5172157" y="3935189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5175262" y="4087587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78" name="Shape 178"/>
            <p:cNvSpPr/>
            <p:nvPr/>
          </p:nvSpPr>
          <p:spPr>
            <a:xfrm>
              <a:off x="5148946" y="3893144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6815786" y="3448957"/>
            <a:ext cx="584288" cy="664398"/>
            <a:chOff x="6815786" y="3448957"/>
            <a:chExt cx="584288" cy="664398"/>
          </a:xfrm>
        </p:grpSpPr>
        <p:sp>
          <p:nvSpPr>
            <p:cNvPr id="180" name="Shape 180"/>
            <p:cNvSpPr/>
            <p:nvPr/>
          </p:nvSpPr>
          <p:spPr>
            <a:xfrm>
              <a:off x="6840952" y="344895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825989" y="3935189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Shape 182"/>
            <p:cNvCxnSpPr/>
            <p:nvPr/>
          </p:nvCxnSpPr>
          <p:spPr>
            <a:xfrm>
              <a:off x="6815786" y="3929487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6818892" y="4072555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4" name="Shape 184"/>
            <p:cNvSpPr/>
            <p:nvPr/>
          </p:nvSpPr>
          <p:spPr>
            <a:xfrm>
              <a:off x="6899135" y="388252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5315815" y="2733374"/>
            <a:ext cx="593613" cy="672378"/>
            <a:chOff x="5954260" y="2445397"/>
            <a:chExt cx="593613" cy="672378"/>
          </a:xfrm>
        </p:grpSpPr>
        <p:sp>
          <p:nvSpPr>
            <p:cNvPr id="186" name="Shape 186"/>
            <p:cNvSpPr/>
            <p:nvPr/>
          </p:nvSpPr>
          <p:spPr>
            <a:xfrm>
              <a:off x="5970094" y="244539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964462" y="292229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061216" y="288694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정찰</a:t>
              </a:r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5954260" y="291659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5966691" y="307832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91" name="Shape 191"/>
          <p:cNvGrpSpPr/>
          <p:nvPr/>
        </p:nvGrpSpPr>
        <p:grpSpPr>
          <a:xfrm>
            <a:off x="6644366" y="2725921"/>
            <a:ext cx="646331" cy="672378"/>
            <a:chOff x="5945800" y="2445397"/>
            <a:chExt cx="646331" cy="672378"/>
          </a:xfrm>
        </p:grpSpPr>
        <p:sp>
          <p:nvSpPr>
            <p:cNvPr id="192" name="Shape 192"/>
            <p:cNvSpPr/>
            <p:nvPr/>
          </p:nvSpPr>
          <p:spPr>
            <a:xfrm>
              <a:off x="5970094" y="244539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964462" y="292229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945800" y="2886943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선전포고</a:t>
              </a: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5954260" y="291659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5966691" y="307832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4359439" y="479131"/>
            <a:ext cx="3476624" cy="602932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555994" y="2360881"/>
            <a:ext cx="3083512" cy="241639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555992" y="2370521"/>
            <a:ext cx="3083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4555994" y="2768561"/>
            <a:ext cx="30835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1" name="Shape 201"/>
          <p:cNvSpPr txBox="1"/>
          <p:nvPr/>
        </p:nvSpPr>
        <p:spPr>
          <a:xfrm>
            <a:off x="4725278" y="2782639"/>
            <a:ext cx="268983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집결은 연맹원이 파티를 이루어 공격을 하는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모드입니다.  집결시간을 선택한 후 연맹원들이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집결완료 시간내 부대를 보내 함께 공격을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진행할 수 있습니다.</a:t>
            </a:r>
          </a:p>
        </p:txBody>
      </p:sp>
      <p:sp>
        <p:nvSpPr>
          <p:cNvPr id="202" name="Shape 202"/>
          <p:cNvSpPr/>
          <p:nvPr/>
        </p:nvSpPr>
        <p:spPr>
          <a:xfrm>
            <a:off x="4798214" y="3823466"/>
            <a:ext cx="1225059" cy="3320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5분</a:t>
            </a:r>
          </a:p>
        </p:txBody>
      </p:sp>
      <p:sp>
        <p:nvSpPr>
          <p:cNvPr id="203" name="Shape 203"/>
          <p:cNvSpPr/>
          <p:nvPr/>
        </p:nvSpPr>
        <p:spPr>
          <a:xfrm>
            <a:off x="6198287" y="3822389"/>
            <a:ext cx="1225059" cy="3320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10분</a:t>
            </a:r>
          </a:p>
        </p:txBody>
      </p:sp>
      <p:sp>
        <p:nvSpPr>
          <p:cNvPr id="204" name="Shape 204"/>
          <p:cNvSpPr/>
          <p:nvPr/>
        </p:nvSpPr>
        <p:spPr>
          <a:xfrm>
            <a:off x="4798214" y="4289844"/>
            <a:ext cx="1225059" cy="3320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30분</a:t>
            </a:r>
          </a:p>
        </p:txBody>
      </p:sp>
      <p:sp>
        <p:nvSpPr>
          <p:cNvPr id="205" name="Shape 205"/>
          <p:cNvSpPr/>
          <p:nvPr/>
        </p:nvSpPr>
        <p:spPr>
          <a:xfrm>
            <a:off x="6198287" y="4288767"/>
            <a:ext cx="1225059" cy="3320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60분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4545173" y="3731330"/>
            <a:ext cx="30835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UI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13629" y="667910"/>
            <a:ext cx="32691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요청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시간 선택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연맹원의 부대들이 집결하기까지의 대기 시간</a:t>
            </a:r>
          </a:p>
        </p:txBody>
      </p:sp>
      <p:sp>
        <p:nvSpPr>
          <p:cNvPr id="209" name="Shape 209"/>
          <p:cNvSpPr/>
          <p:nvPr/>
        </p:nvSpPr>
        <p:spPr>
          <a:xfrm>
            <a:off x="8090482" y="1872771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 선택 팝업</a:t>
            </a:r>
          </a:p>
        </p:txBody>
      </p:sp>
      <p:cxnSp>
        <p:nvCxnSpPr>
          <p:cNvPr id="210" name="Shape 210"/>
          <p:cNvCxnSpPr>
            <a:stCxn id="209" idx="1"/>
          </p:cNvCxnSpPr>
          <p:nvPr/>
        </p:nvCxnSpPr>
        <p:spPr>
          <a:xfrm flipH="1">
            <a:off x="7529782" y="2112420"/>
            <a:ext cx="560700" cy="3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/>
          <p:nvPr/>
        </p:nvSpPr>
        <p:spPr>
          <a:xfrm>
            <a:off x="8090482" y="5124969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화면의 빈 공간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</a:t>
            </a:r>
          </a:p>
        </p:txBody>
      </p:sp>
      <p:cxnSp>
        <p:nvCxnSpPr>
          <p:cNvPr id="212" name="Shape 212"/>
          <p:cNvCxnSpPr>
            <a:stCxn id="211" idx="1"/>
          </p:cNvCxnSpPr>
          <p:nvPr/>
        </p:nvCxnSpPr>
        <p:spPr>
          <a:xfrm rot="10800000">
            <a:off x="7415182" y="5191219"/>
            <a:ext cx="675300" cy="17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10203982" y="5124969"/>
            <a:ext cx="1636565" cy="47929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집결 요청 취소 처리</a:t>
            </a:r>
          </a:p>
        </p:txBody>
      </p:sp>
      <p:cxnSp>
        <p:nvCxnSpPr>
          <p:cNvPr id="214" name="Shape 214"/>
          <p:cNvCxnSpPr>
            <a:stCxn id="213" idx="1"/>
            <a:endCxn id="211" idx="3"/>
          </p:cNvCxnSpPr>
          <p:nvPr/>
        </p:nvCxnSpPr>
        <p:spPr>
          <a:xfrm rot="10800000">
            <a:off x="9726982" y="5364619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8148836" y="3852805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시간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버튼</a:t>
            </a:r>
          </a:p>
        </p:txBody>
      </p:sp>
      <p:cxnSp>
        <p:nvCxnSpPr>
          <p:cNvPr id="216" name="Shape 216"/>
          <p:cNvCxnSpPr>
            <a:stCxn id="215" idx="1"/>
          </p:cNvCxnSpPr>
          <p:nvPr/>
        </p:nvCxnSpPr>
        <p:spPr>
          <a:xfrm flipH="1">
            <a:off x="7520336" y="4092455"/>
            <a:ext cx="628500" cy="1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4670812" y="3767714"/>
            <a:ext cx="2849660" cy="934913"/>
          </a:xfrm>
          <a:prstGeom prst="rect">
            <a:avLst/>
          </a:prstGeom>
          <a:solidFill>
            <a:srgbClr val="C00000">
              <a:alpha val="0"/>
            </a:srgbClr>
          </a:solidFill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0269296" y="3856282"/>
            <a:ext cx="1636565" cy="47929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시간을 선택하면 연맹 집결 요청 발생</a:t>
            </a:r>
          </a:p>
        </p:txBody>
      </p:sp>
      <p:cxnSp>
        <p:nvCxnSpPr>
          <p:cNvPr id="219" name="Shape 219"/>
          <p:cNvCxnSpPr>
            <a:stCxn id="218" idx="1"/>
          </p:cNvCxnSpPr>
          <p:nvPr/>
        </p:nvCxnSpPr>
        <p:spPr>
          <a:xfrm rot="10800000">
            <a:off x="9792296" y="4095932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화면 캡처"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594" y="365972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집결 UI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013629" y="667910"/>
            <a:ext cx="32691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출정 부대 선택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공격을 수행하기 위한 자신의 출정 병력 선택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후 집결 시간 동안 자신의 타운에서 대기</a:t>
            </a:r>
          </a:p>
        </p:txBody>
      </p:sp>
      <p:sp>
        <p:nvSpPr>
          <p:cNvPr id="227" name="Shape 227"/>
          <p:cNvSpPr/>
          <p:nvPr/>
        </p:nvSpPr>
        <p:spPr>
          <a:xfrm>
            <a:off x="8295756" y="441827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선택 화면</a:t>
            </a:r>
          </a:p>
        </p:txBody>
      </p:sp>
      <p:cxnSp>
        <p:nvCxnSpPr>
          <p:cNvPr id="228" name="Shape 228"/>
          <p:cNvCxnSpPr>
            <a:stCxn id="227" idx="1"/>
          </p:cNvCxnSpPr>
          <p:nvPr/>
        </p:nvCxnSpPr>
        <p:spPr>
          <a:xfrm flipH="1">
            <a:off x="7735056" y="681477"/>
            <a:ext cx="560700" cy="34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8147127" y="5040976"/>
            <a:ext cx="1636565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버튼</a:t>
            </a:r>
          </a:p>
        </p:txBody>
      </p:sp>
      <p:sp>
        <p:nvSpPr>
          <p:cNvPr id="230" name="Shape 230"/>
          <p:cNvSpPr/>
          <p:nvPr/>
        </p:nvSpPr>
        <p:spPr>
          <a:xfrm>
            <a:off x="8065299" y="5809612"/>
            <a:ext cx="1800223" cy="47929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바로 출정을 하지 않고 집결 대기 시간 동안 타운에 대기</a:t>
            </a:r>
          </a:p>
        </p:txBody>
      </p:sp>
      <p:cxnSp>
        <p:nvCxnSpPr>
          <p:cNvPr id="231" name="Shape 231"/>
          <p:cNvCxnSpPr>
            <a:stCxn id="230" idx="0"/>
          </p:cNvCxnSpPr>
          <p:nvPr/>
        </p:nvCxnSpPr>
        <p:spPr>
          <a:xfrm rot="10800000">
            <a:off x="8965410" y="5505112"/>
            <a:ext cx="0" cy="30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5334000" y="5185376"/>
            <a:ext cx="519112" cy="1703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3598491" y="4939146"/>
            <a:ext cx="2000458" cy="23965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1200846" y="4699498"/>
            <a:ext cx="3045214" cy="4792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현재 선택된 유닛 수 / 출정 가능한 최대 유닛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가능한 최대 유닛 수는 유저의 타운 레벨에 비례한다.</a:t>
            </a:r>
          </a:p>
        </p:txBody>
      </p:sp>
      <p:sp>
        <p:nvSpPr>
          <p:cNvPr id="235" name="Shape 235"/>
          <p:cNvSpPr/>
          <p:nvPr/>
        </p:nvSpPr>
        <p:spPr>
          <a:xfrm>
            <a:off x="8137260" y="2471568"/>
            <a:ext cx="3559887" cy="99526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하나의 적에게는 동시에 하나의 집결만 가능합니다.</a:t>
            </a:r>
          </a:p>
        </p:txBody>
      </p:sp>
      <p:sp>
        <p:nvSpPr>
          <p:cNvPr id="236" name="Shape 236"/>
          <p:cNvSpPr/>
          <p:nvPr/>
        </p:nvSpPr>
        <p:spPr>
          <a:xfrm>
            <a:off x="8216507" y="3510557"/>
            <a:ext cx="3401392" cy="24560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선전포고 한 대상에게 또 선전포고를 시도할 경우</a:t>
            </a:r>
          </a:p>
        </p:txBody>
      </p:sp>
      <p:sp>
        <p:nvSpPr>
          <p:cNvPr id="237" name="Shape 237"/>
          <p:cNvSpPr/>
          <p:nvPr/>
        </p:nvSpPr>
        <p:spPr>
          <a:xfrm>
            <a:off x="6944797" y="5660135"/>
            <a:ext cx="694943" cy="146303"/>
          </a:xfrm>
          <a:prstGeom prst="rect">
            <a:avLst/>
          </a:prstGeom>
          <a:solidFill>
            <a:srgbClr val="4426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  <p:cxnSp>
        <p:nvCxnSpPr>
          <p:cNvPr id="238" name="Shape 238"/>
          <p:cNvCxnSpPr>
            <a:stCxn id="229" idx="1"/>
          </p:cNvCxnSpPr>
          <p:nvPr/>
        </p:nvCxnSpPr>
        <p:spPr>
          <a:xfrm flipH="1">
            <a:off x="7399227" y="5280626"/>
            <a:ext cx="747900" cy="52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4639055" y="441827"/>
            <a:ext cx="694943" cy="146303"/>
          </a:xfrm>
          <a:prstGeom prst="rect">
            <a:avLst/>
          </a:prstGeom>
          <a:solidFill>
            <a:srgbClr val="4541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</a:t>
            </a:r>
          </a:p>
        </p:txBody>
      </p:sp>
      <p:sp>
        <p:nvSpPr>
          <p:cNvPr id="240" name="Shape 240"/>
          <p:cNvSpPr/>
          <p:nvPr/>
        </p:nvSpPr>
        <p:spPr>
          <a:xfrm>
            <a:off x="6978311" y="5793750"/>
            <a:ext cx="519112" cy="1703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788153" y="6185948"/>
            <a:ext cx="2208442" cy="59889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집결부대가 목적지까지 행군하는데 걸리는 시간 표시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유닛들 중 가장 이동속도가 느린 유닛을 기준으로 한다.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7238606" y="5984422"/>
            <a:ext cx="0" cy="304488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UI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026366" y="685116"/>
            <a:ext cx="331533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 완료 시 – 집결 참여 권유 채팅 등록</a:t>
            </a:r>
          </a:p>
        </p:txBody>
      </p:sp>
      <p:sp>
        <p:nvSpPr>
          <p:cNvPr id="249" name="Shape 249"/>
          <p:cNvSpPr/>
          <p:nvPr/>
        </p:nvSpPr>
        <p:spPr>
          <a:xfrm>
            <a:off x="4336028" y="633075"/>
            <a:ext cx="3520799" cy="5590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336028" y="633075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251" name="Shape 251"/>
          <p:cNvSpPr/>
          <p:nvPr/>
        </p:nvSpPr>
        <p:spPr>
          <a:xfrm>
            <a:off x="4336028" y="1054359"/>
            <a:ext cx="3520799" cy="4851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336028" y="5830582"/>
            <a:ext cx="3520799" cy="39329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415105" y="5875339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54" name="Shape 254"/>
          <p:cNvSpPr/>
          <p:nvPr/>
        </p:nvSpPr>
        <p:spPr>
          <a:xfrm>
            <a:off x="4383550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</a:t>
            </a:r>
          </a:p>
        </p:txBody>
      </p:sp>
      <p:sp>
        <p:nvSpPr>
          <p:cNvPr id="255" name="Shape 255"/>
          <p:cNvSpPr/>
          <p:nvPr/>
        </p:nvSpPr>
        <p:spPr>
          <a:xfrm>
            <a:off x="5537326" y="1100936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56" name="Shape 256"/>
          <p:cNvSpPr/>
          <p:nvPr/>
        </p:nvSpPr>
        <p:spPr>
          <a:xfrm>
            <a:off x="6691103" y="1100936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57" name="Shape 257"/>
          <p:cNvSpPr/>
          <p:nvPr/>
        </p:nvSpPr>
        <p:spPr>
          <a:xfrm>
            <a:off x="7061082" y="5898478"/>
            <a:ext cx="735674" cy="276161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58" name="Shape 258"/>
          <p:cNvSpPr/>
          <p:nvPr/>
        </p:nvSpPr>
        <p:spPr>
          <a:xfrm>
            <a:off x="4795933" y="5883496"/>
            <a:ext cx="2202024" cy="289689"/>
          </a:xfrm>
          <a:prstGeom prst="roundRect">
            <a:avLst>
              <a:gd fmla="val 7004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7481074" y="680812"/>
            <a:ext cx="324000" cy="324000"/>
            <a:chOff x="7481074" y="680812"/>
            <a:chExt cx="324000" cy="324000"/>
          </a:xfrm>
        </p:grpSpPr>
        <p:sp>
          <p:nvSpPr>
            <p:cNvPr id="260" name="Shape 260"/>
            <p:cNvSpPr/>
            <p:nvPr/>
          </p:nvSpPr>
          <p:spPr>
            <a:xfrm>
              <a:off x="7481074" y="680812"/>
              <a:ext cx="324000" cy="324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pbs.twimg.com/profile_images/474851449856204800/We6Nnf8D.png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21771" y="720904"/>
              <a:ext cx="252040" cy="252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Shape 262"/>
          <p:cNvGrpSpPr/>
          <p:nvPr/>
        </p:nvGrpSpPr>
        <p:grpSpPr>
          <a:xfrm>
            <a:off x="5926523" y="3440674"/>
            <a:ext cx="1857977" cy="540000"/>
            <a:chOff x="6365064" y="3944526"/>
            <a:chExt cx="1857977" cy="540000"/>
          </a:xfrm>
        </p:grpSpPr>
        <p:sp>
          <p:nvSpPr>
            <p:cNvPr id="263" name="Shape 26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7238278" y="4358185"/>
            <a:ext cx="540000" cy="540000"/>
          </a:xfrm>
          <a:prstGeom prst="roundRect">
            <a:avLst>
              <a:gd fmla="val 394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920301" y="4370871"/>
            <a:ext cx="126316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VIP3</a:t>
            </a: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(KOR)우당탕카</a:t>
            </a:r>
          </a:p>
        </p:txBody>
      </p:sp>
      <p:sp>
        <p:nvSpPr>
          <p:cNvPr id="267" name="Shape 267"/>
          <p:cNvSpPr/>
          <p:nvPr/>
        </p:nvSpPr>
        <p:spPr>
          <a:xfrm flipH="1">
            <a:off x="5145854" y="4574198"/>
            <a:ext cx="1974205" cy="609686"/>
          </a:xfrm>
          <a:prstGeom prst="wedgeRoundRectCallout">
            <a:avLst>
              <a:gd fmla="val -54807" name="adj1"/>
              <a:gd fmla="val -19742" name="adj2"/>
              <a:gd fmla="val 16667" name="adj3"/>
            </a:avLst>
          </a:prstGeom>
          <a:solidFill>
            <a:srgbClr val="F4B081"/>
          </a:solidFill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(ABC)UserName에게 선전포고 했습니다. 저와 함께 싸우실 분들을 모집합니다.</a:t>
            </a:r>
          </a:p>
        </p:txBody>
      </p:sp>
      <p:sp>
        <p:nvSpPr>
          <p:cNvPr id="268" name="Shape 268"/>
          <p:cNvSpPr/>
          <p:nvPr/>
        </p:nvSpPr>
        <p:spPr>
          <a:xfrm flipH="1">
            <a:off x="5145854" y="3639939"/>
            <a:ext cx="1974205" cy="609686"/>
          </a:xfrm>
          <a:prstGeom prst="wedgeRoundRectCallout">
            <a:avLst>
              <a:gd fmla="val -54807" name="adj1"/>
              <a:gd fmla="val -19742" name="adj2"/>
              <a:gd fmla="val 16667" name="adj3"/>
            </a:avLst>
          </a:prstGeom>
          <a:solidFill>
            <a:srgbClr val="F4B081"/>
          </a:solidFill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RaidMonsterName(xxxx:yyyy)를 퇴치하려 합니다. 저와 함께 싸우실 분들을 모집합니다.</a:t>
            </a:r>
          </a:p>
        </p:txBody>
      </p:sp>
      <p:pic>
        <p:nvPicPr>
          <p:cNvPr descr="http://img.insight.co.kr/upload/2015/12/01/ART1512010651597400PI08.jpg" id="269" name="Shape 269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7269267" y="3471880"/>
            <a:ext cx="493743" cy="493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.insight.co.kr/upload/2015/12/01/ART1512010651597400PI08.jpg" id="270" name="Shape 270"/>
          <p:cNvPicPr preferRelativeResize="0"/>
          <p:nvPr/>
        </p:nvPicPr>
        <p:blipFill rotWithShape="1">
          <a:blip r:embed="rId4">
            <a:alphaModFix/>
          </a:blip>
          <a:srcRect b="45246" l="32736" r="33431" t="930"/>
          <a:stretch/>
        </p:blipFill>
        <p:spPr>
          <a:xfrm>
            <a:off x="7261406" y="4386780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4336030" y="1539550"/>
            <a:ext cx="3520799" cy="279844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2880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(KOR)우당탕카 : 내가 작성한 공지(외치기) 채팅은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609234" y="1547586"/>
            <a:ext cx="1506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pic>
        <p:nvPicPr>
          <p:cNvPr descr="http://freeiconbox.com/icon/256/37420.png" id="273" name="Shape 273"/>
          <p:cNvPicPr preferRelativeResize="0"/>
          <p:nvPr/>
        </p:nvPicPr>
        <p:blipFill rotWithShape="1">
          <a:blip r:embed="rId5">
            <a:alphaModFix/>
          </a:blip>
          <a:srcRect b="19457" l="7039" r="46277" t="20847"/>
          <a:stretch/>
        </p:blipFill>
        <p:spPr>
          <a:xfrm>
            <a:off x="4396921" y="1566808"/>
            <a:ext cx="169206" cy="216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474851449856204800/We6Nnf8D.png" id="274" name="Shape 2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2200" y="4628673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8047903" y="5183885"/>
            <a:ext cx="1567541" cy="53714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유저의 타운을 대상으로 선전포고 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(연맹약자)유저명</a:t>
            </a:r>
          </a:p>
        </p:txBody>
      </p:sp>
      <p:cxnSp>
        <p:nvCxnSpPr>
          <p:cNvPr id="276" name="Shape 276"/>
          <p:cNvCxnSpPr>
            <a:stCxn id="275" idx="1"/>
          </p:cNvCxnSpPr>
          <p:nvPr/>
        </p:nvCxnSpPr>
        <p:spPr>
          <a:xfrm rot="10800000">
            <a:off x="6904603" y="5009659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s://pbs.twimg.com/profile_images/474851449856204800/We6Nnf8D.png" id="277" name="Shape 2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2200" y="3707387"/>
            <a:ext cx="172145" cy="172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Shape 278"/>
          <p:cNvGrpSpPr/>
          <p:nvPr/>
        </p:nvGrpSpPr>
        <p:grpSpPr>
          <a:xfrm>
            <a:off x="5145854" y="2544343"/>
            <a:ext cx="2638646" cy="808950"/>
            <a:chOff x="5145854" y="2544343"/>
            <a:chExt cx="2638646" cy="808950"/>
          </a:xfrm>
        </p:grpSpPr>
        <p:grpSp>
          <p:nvGrpSpPr>
            <p:cNvPr id="279" name="Shape 279"/>
            <p:cNvGrpSpPr/>
            <p:nvPr/>
          </p:nvGrpSpPr>
          <p:grpSpPr>
            <a:xfrm>
              <a:off x="5926523" y="2544343"/>
              <a:ext cx="1857977" cy="540000"/>
              <a:chOff x="6365064" y="3944526"/>
              <a:chExt cx="1857977" cy="54000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</p:grpSp>
        <p:sp>
          <p:nvSpPr>
            <p:cNvPr id="282" name="Shape 282"/>
            <p:cNvSpPr/>
            <p:nvPr/>
          </p:nvSpPr>
          <p:spPr>
            <a:xfrm flipH="1">
              <a:off x="5145854" y="2743608"/>
              <a:ext cx="1974205" cy="609686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황성을 점령하려 합니다. 저와 함께 싸우실 분들을 모집합니다.</a:t>
              </a:r>
            </a:p>
          </p:txBody>
        </p:sp>
        <p:pic>
          <p:nvPicPr>
            <p:cNvPr descr="https://pbs.twimg.com/profile_images/474851449856204800/We6Nnf8D.png" id="283" name="Shape 2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62200" y="2811057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mg.insight.co.kr/upload/2015/12/01/ART1512010651597400PI08.jpg" id="284" name="Shape 284"/>
            <p:cNvPicPr preferRelativeResize="0"/>
            <p:nvPr/>
          </p:nvPicPr>
          <p:blipFill rotWithShape="1">
            <a:blip r:embed="rId4">
              <a:alphaModFix/>
            </a:blip>
            <a:srcRect b="45246" l="32736" r="33431" t="930"/>
            <a:stretch/>
          </p:blipFill>
          <p:spPr>
            <a:xfrm>
              <a:off x="7269267" y="256584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Shape 285"/>
          <p:cNvSpPr/>
          <p:nvPr/>
        </p:nvSpPr>
        <p:spPr>
          <a:xfrm>
            <a:off x="8047903" y="3345501"/>
            <a:ext cx="1567541" cy="53714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황성을 대상으로</a:t>
            </a:r>
            <a:b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선전포고했을 경우</a:t>
            </a:r>
          </a:p>
        </p:txBody>
      </p:sp>
      <p:cxnSp>
        <p:nvCxnSpPr>
          <p:cNvPr id="286" name="Shape 286"/>
          <p:cNvCxnSpPr>
            <a:stCxn id="285" idx="1"/>
          </p:cNvCxnSpPr>
          <p:nvPr/>
        </p:nvCxnSpPr>
        <p:spPr>
          <a:xfrm rot="10800000">
            <a:off x="6904603" y="3171275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87" name="Shape 287"/>
          <p:cNvGrpSpPr/>
          <p:nvPr/>
        </p:nvGrpSpPr>
        <p:grpSpPr>
          <a:xfrm>
            <a:off x="5145854" y="1702775"/>
            <a:ext cx="2638646" cy="808950"/>
            <a:chOff x="5145854" y="2544343"/>
            <a:chExt cx="2638646" cy="808950"/>
          </a:xfrm>
        </p:grpSpPr>
        <p:grpSp>
          <p:nvGrpSpPr>
            <p:cNvPr id="288" name="Shape 288"/>
            <p:cNvGrpSpPr/>
            <p:nvPr/>
          </p:nvGrpSpPr>
          <p:grpSpPr>
            <a:xfrm>
              <a:off x="5926523" y="2544343"/>
              <a:ext cx="1857977" cy="540000"/>
              <a:chOff x="6365064" y="3944526"/>
              <a:chExt cx="1857977" cy="5400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7683042" y="3944526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6365064" y="3957212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(KOR)우당탕카</a:t>
                </a:r>
              </a:p>
            </p:txBody>
          </p:sp>
        </p:grpSp>
        <p:sp>
          <p:nvSpPr>
            <p:cNvPr id="291" name="Shape 291"/>
            <p:cNvSpPr/>
            <p:nvPr/>
          </p:nvSpPr>
          <p:spPr>
            <a:xfrm flipH="1">
              <a:off x="5145854" y="2743608"/>
              <a:ext cx="1974205" cy="609686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도시(xxxx:yyyy)를 점령하려 합니다. 저와 함께 싸우실 분들을 모집합니다.</a:t>
              </a:r>
            </a:p>
          </p:txBody>
        </p:sp>
        <p:pic>
          <p:nvPicPr>
            <p:cNvPr descr="https://pbs.twimg.com/profile_images/474851449856204800/We6Nnf8D.png" id="292" name="Shape 2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62200" y="2811057"/>
              <a:ext cx="172145" cy="172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mg.insight.co.kr/upload/2015/12/01/ART1512010651597400PI08.jpg" id="293" name="Shape 293"/>
            <p:cNvPicPr preferRelativeResize="0"/>
            <p:nvPr/>
          </p:nvPicPr>
          <p:blipFill rotWithShape="1">
            <a:blip r:embed="rId4">
              <a:alphaModFix/>
            </a:blip>
            <a:srcRect b="45246" l="32736" r="33431" t="930"/>
            <a:stretch/>
          </p:blipFill>
          <p:spPr>
            <a:xfrm>
              <a:off x="7269267" y="2565840"/>
              <a:ext cx="493743" cy="4937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Shape 294"/>
          <p:cNvSpPr/>
          <p:nvPr/>
        </p:nvSpPr>
        <p:spPr>
          <a:xfrm>
            <a:off x="8047902" y="2141634"/>
            <a:ext cx="1891625" cy="8641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오브젝트를 대상으로</a:t>
            </a:r>
            <a:b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선전포고 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도시명(좌표)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(연맹약자)연맹타워이름(상태)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발리스타(좌표)</a:t>
            </a:r>
          </a:p>
        </p:txBody>
      </p:sp>
      <p:cxnSp>
        <p:nvCxnSpPr>
          <p:cNvPr id="295" name="Shape 295"/>
          <p:cNvCxnSpPr>
            <a:stCxn id="294" idx="1"/>
          </p:cNvCxnSpPr>
          <p:nvPr/>
        </p:nvCxnSpPr>
        <p:spPr>
          <a:xfrm rot="10800000">
            <a:off x="6904602" y="2350198"/>
            <a:ext cx="1143300" cy="22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8047903" y="4196564"/>
            <a:ext cx="1567541" cy="53714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몬스터를 대상으로 선전포고 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몬스터명(좌표)</a:t>
            </a:r>
          </a:p>
        </p:txBody>
      </p:sp>
      <p:cxnSp>
        <p:nvCxnSpPr>
          <p:cNvPr id="297" name="Shape 297"/>
          <p:cNvCxnSpPr>
            <a:stCxn id="296" idx="1"/>
          </p:cNvCxnSpPr>
          <p:nvPr/>
        </p:nvCxnSpPr>
        <p:spPr>
          <a:xfrm rot="10800000">
            <a:off x="6904603" y="4022338"/>
            <a:ext cx="1143300" cy="442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98" name="Shape 298"/>
          <p:cNvGrpSpPr/>
          <p:nvPr/>
        </p:nvGrpSpPr>
        <p:grpSpPr>
          <a:xfrm>
            <a:off x="5262199" y="5215893"/>
            <a:ext cx="1380207" cy="501884"/>
            <a:chOff x="4546930" y="3411095"/>
            <a:chExt cx="1380207" cy="501884"/>
          </a:xfrm>
        </p:grpSpPr>
        <p:grpSp>
          <p:nvGrpSpPr>
            <p:cNvPr id="299" name="Shape 299"/>
            <p:cNvGrpSpPr/>
            <p:nvPr/>
          </p:nvGrpSpPr>
          <p:grpSpPr>
            <a:xfrm>
              <a:off x="4546930" y="3411095"/>
              <a:ext cx="1380207" cy="501884"/>
              <a:chOff x="1242329" y="2613597"/>
              <a:chExt cx="1380207" cy="501884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2105275" y="2613597"/>
                <a:ext cx="173434" cy="149511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1242329" y="2742358"/>
                <a:ext cx="1380207" cy="373122"/>
              </a:xfrm>
              <a:prstGeom prst="roundRect">
                <a:avLst>
                  <a:gd fmla="val 2743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집결정보 보기  복사</a:t>
                </a:r>
              </a:p>
            </p:txBody>
          </p:sp>
        </p:grpSp>
        <p:cxnSp>
          <p:nvCxnSpPr>
            <p:cNvPr id="302" name="Shape 302"/>
            <p:cNvCxnSpPr/>
            <p:nvPr/>
          </p:nvCxnSpPr>
          <p:spPr>
            <a:xfrm>
              <a:off x="5482276" y="3586414"/>
              <a:ext cx="0" cy="2989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03" name="Shape 303"/>
          <p:cNvSpPr/>
          <p:nvPr/>
        </p:nvSpPr>
        <p:spPr>
          <a:xfrm>
            <a:off x="2307642" y="5297639"/>
            <a:ext cx="1567541" cy="53714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말풍선 터치 시 출력</a:t>
            </a:r>
          </a:p>
        </p:txBody>
      </p:sp>
      <p:cxnSp>
        <p:nvCxnSpPr>
          <p:cNvPr id="304" name="Shape 304"/>
          <p:cNvCxnSpPr/>
          <p:nvPr/>
        </p:nvCxnSpPr>
        <p:spPr>
          <a:xfrm flipH="1" rot="10800000">
            <a:off x="3868357" y="5540676"/>
            <a:ext cx="1382128" cy="25537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5" name="Shape 305"/>
          <p:cNvSpPr/>
          <p:nvPr/>
        </p:nvSpPr>
        <p:spPr>
          <a:xfrm>
            <a:off x="4890880" y="5974508"/>
            <a:ext cx="1969833" cy="47929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집결 정보UI로 이동 (</a:t>
            </a:r>
            <a:r>
              <a:rPr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전쟁의 전당 기획서</a:t>
            </a:r>
            <a:r>
              <a:rPr lang="ko-KR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참조)</a:t>
            </a:r>
          </a:p>
        </p:txBody>
      </p:sp>
      <p:cxnSp>
        <p:nvCxnSpPr>
          <p:cNvPr id="306" name="Shape 306"/>
          <p:cNvCxnSpPr>
            <a:stCxn id="305" idx="0"/>
          </p:cNvCxnSpPr>
          <p:nvPr/>
        </p:nvCxnSpPr>
        <p:spPr>
          <a:xfrm rot="10800000">
            <a:off x="5790897" y="5670008"/>
            <a:ext cx="84900" cy="3045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7" name="Shape 307"/>
          <p:cNvSpPr/>
          <p:nvPr/>
        </p:nvSpPr>
        <p:spPr>
          <a:xfrm>
            <a:off x="8226807" y="5974508"/>
            <a:ext cx="3240000" cy="489176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이번 집결은 이미 종료되어 참여할 수 없습니다.</a:t>
            </a:r>
          </a:p>
        </p:txBody>
      </p:sp>
      <p:cxnSp>
        <p:nvCxnSpPr>
          <p:cNvPr id="308" name="Shape 308"/>
          <p:cNvCxnSpPr>
            <a:stCxn id="305" idx="3"/>
            <a:endCxn id="307" idx="1"/>
          </p:cNvCxnSpPr>
          <p:nvPr/>
        </p:nvCxnSpPr>
        <p:spPr>
          <a:xfrm>
            <a:off x="6860713" y="6214158"/>
            <a:ext cx="1366200" cy="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9" name="Shape 309"/>
          <p:cNvSpPr/>
          <p:nvPr/>
        </p:nvSpPr>
        <p:spPr>
          <a:xfrm>
            <a:off x="8226807" y="6510341"/>
            <a:ext cx="3240000" cy="20188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집결시간이 지나고 ‘집결정보 보기’를 터치했을 경우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관리</a:t>
            </a:r>
          </a:p>
        </p:txBody>
      </p:sp>
      <p:sp>
        <p:nvSpPr>
          <p:cNvPr id="316" name="Shape 316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18" name="Shape 318"/>
          <p:cNvSpPr/>
          <p:nvPr/>
        </p:nvSpPr>
        <p:spPr>
          <a:xfrm>
            <a:off x="4608623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710044" y="232145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806150" y="2310366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607962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709383" y="3218857"/>
            <a:ext cx="772768" cy="761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617242" y="283409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</a:t>
            </a:r>
          </a:p>
        </p:txBody>
      </p:sp>
      <p:sp>
        <p:nvSpPr>
          <p:cNvPr id="324" name="Shape 324"/>
          <p:cNvSpPr/>
          <p:nvPr/>
        </p:nvSpPr>
        <p:spPr>
          <a:xfrm>
            <a:off x="5734842" y="282979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 연맹</a:t>
            </a:r>
          </a:p>
        </p:txBody>
      </p:sp>
      <p:sp>
        <p:nvSpPr>
          <p:cNvPr id="325" name="Shape 325"/>
          <p:cNvSpPr/>
          <p:nvPr/>
        </p:nvSpPr>
        <p:spPr>
          <a:xfrm>
            <a:off x="4626716" y="37389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 랭킹</a:t>
            </a:r>
          </a:p>
        </p:txBody>
      </p:sp>
      <p:sp>
        <p:nvSpPr>
          <p:cNvPr id="326" name="Shape 326"/>
          <p:cNvSpPr/>
          <p:nvPr/>
        </p:nvSpPr>
        <p:spPr>
          <a:xfrm>
            <a:off x="5730839" y="3742014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</p:txBody>
      </p:sp>
      <p:sp>
        <p:nvSpPr>
          <p:cNvPr id="327" name="Shape 327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331" name="Shape 3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332" name="Shape 3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1597" y="2300194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6834542" y="2823773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보기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948" y="3201146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2094" y="2319697"/>
            <a:ext cx="529739" cy="62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423" y="3195735"/>
            <a:ext cx="734459" cy="64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9">
            <a:alphaModFix/>
          </a:blip>
          <a:srcRect b="17729" l="8926" r="23580" t="24412"/>
          <a:stretch/>
        </p:blipFill>
        <p:spPr>
          <a:xfrm>
            <a:off x="5804194" y="2351800"/>
            <a:ext cx="573814" cy="50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6070980" y="3552317"/>
            <a:ext cx="360394" cy="2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5087" y="2641442"/>
            <a:ext cx="249006" cy="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989" y="2644375"/>
            <a:ext cx="249006" cy="2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 UI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13629" y="667910"/>
            <a:ext cx="3206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선전포고 후 연맹 탈퇴 시도 시</a:t>
            </a:r>
          </a:p>
        </p:txBody>
      </p:sp>
      <p:sp>
        <p:nvSpPr>
          <p:cNvPr id="344" name="Shape 344"/>
          <p:cNvSpPr/>
          <p:nvPr/>
        </p:nvSpPr>
        <p:spPr>
          <a:xfrm>
            <a:off x="4337053" y="2764176"/>
            <a:ext cx="3519775" cy="995261"/>
          </a:xfrm>
          <a:prstGeom prst="rect">
            <a:avLst/>
          </a:prstGeom>
          <a:gradFill>
            <a:gsLst>
              <a:gs pos="0">
                <a:schemeClr val="dk1"/>
              </a:gs>
              <a:gs pos="49000">
                <a:schemeClr val="dk1"/>
              </a:gs>
              <a:gs pos="100000">
                <a:srgbClr val="000000">
                  <a:alpha val="65882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영주님은 현재 집결에 참가 중입니다. 지금은 연맹을 탈퇴할 수 없습니다.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