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E4084121-C8CC-4566-8C0D-3CF686701B53}">
  <a:tblStyle styleId="{E4084121-C8CC-4566-8C0D-3CF686701B53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0" name="Shape 4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0" name="Shape 41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03.png"/><Relationship Id="rId13" Type="http://schemas.openxmlformats.org/officeDocument/2006/relationships/image" Target="../media/image08.png"/><Relationship Id="rId12" Type="http://schemas.openxmlformats.org/officeDocument/2006/relationships/image" Target="../media/image0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png"/><Relationship Id="rId4" Type="http://schemas.openxmlformats.org/officeDocument/2006/relationships/image" Target="../media/image06.png"/><Relationship Id="rId9" Type="http://schemas.openxmlformats.org/officeDocument/2006/relationships/image" Target="../media/image07.png"/><Relationship Id="rId5" Type="http://schemas.openxmlformats.org/officeDocument/2006/relationships/image" Target="../media/image00.png"/><Relationship Id="rId6" Type="http://schemas.openxmlformats.org/officeDocument/2006/relationships/image" Target="../media/image01.png"/><Relationship Id="rId7" Type="http://schemas.openxmlformats.org/officeDocument/2006/relationships/image" Target="../media/image05.png"/><Relationship Id="rId8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01.png"/><Relationship Id="rId10" Type="http://schemas.openxmlformats.org/officeDocument/2006/relationships/image" Target="../media/image00.png"/><Relationship Id="rId13" Type="http://schemas.openxmlformats.org/officeDocument/2006/relationships/image" Target="../media/image14.png"/><Relationship Id="rId12" Type="http://schemas.openxmlformats.org/officeDocument/2006/relationships/image" Target="../media/image0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4.png"/><Relationship Id="rId4" Type="http://schemas.openxmlformats.org/officeDocument/2006/relationships/image" Target="../media/image06.png"/><Relationship Id="rId9" Type="http://schemas.openxmlformats.org/officeDocument/2006/relationships/image" Target="../media/image09.png"/><Relationship Id="rId14" Type="http://schemas.openxmlformats.org/officeDocument/2006/relationships/image" Target="../media/image13.png"/><Relationship Id="rId5" Type="http://schemas.openxmlformats.org/officeDocument/2006/relationships/image" Target="../media/image02.png"/><Relationship Id="rId6" Type="http://schemas.openxmlformats.org/officeDocument/2006/relationships/image" Target="../media/image03.png"/><Relationship Id="rId7" Type="http://schemas.openxmlformats.org/officeDocument/2006/relationships/image" Target="../media/image11.png"/><Relationship Id="rId8" Type="http://schemas.openxmlformats.org/officeDocument/2006/relationships/image" Target="../media/image0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0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Relationship Id="rId4" Type="http://schemas.openxmlformats.org/officeDocument/2006/relationships/image" Target="../media/image06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03.png"/><Relationship Id="rId10" Type="http://schemas.openxmlformats.org/officeDocument/2006/relationships/hyperlink" Target="https://docs.google.com/presentation/d/1FJET6GVOKgjLP0KfBBICrRbGh8T4aUdqDeH_ym1KKi8/edit#slide=id.p21" TargetMode="External"/><Relationship Id="rId13" Type="http://schemas.openxmlformats.org/officeDocument/2006/relationships/image" Target="../media/image09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Relationship Id="rId4" Type="http://schemas.openxmlformats.org/officeDocument/2006/relationships/image" Target="../media/image06.png"/><Relationship Id="rId9" Type="http://schemas.openxmlformats.org/officeDocument/2006/relationships/image" Target="../media/image05.png"/><Relationship Id="rId14" Type="http://schemas.openxmlformats.org/officeDocument/2006/relationships/image" Target="../media/image08.png"/><Relationship Id="rId5" Type="http://schemas.openxmlformats.org/officeDocument/2006/relationships/image" Target="../media/image02.png"/><Relationship Id="rId6" Type="http://schemas.openxmlformats.org/officeDocument/2006/relationships/image" Target="../media/image07.png"/><Relationship Id="rId7" Type="http://schemas.openxmlformats.org/officeDocument/2006/relationships/image" Target="../media/image00.png"/><Relationship Id="rId8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03.png"/><Relationship Id="rId13" Type="http://schemas.openxmlformats.org/officeDocument/2006/relationships/image" Target="../media/image08.png"/><Relationship Id="rId12" Type="http://schemas.openxmlformats.org/officeDocument/2006/relationships/image" Target="../media/image0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Relationship Id="rId4" Type="http://schemas.openxmlformats.org/officeDocument/2006/relationships/image" Target="../media/image06.png"/><Relationship Id="rId9" Type="http://schemas.openxmlformats.org/officeDocument/2006/relationships/image" Target="../media/image07.png"/><Relationship Id="rId5" Type="http://schemas.openxmlformats.org/officeDocument/2006/relationships/image" Target="../media/image00.png"/><Relationship Id="rId6" Type="http://schemas.openxmlformats.org/officeDocument/2006/relationships/image" Target="../media/image01.png"/><Relationship Id="rId7" Type="http://schemas.openxmlformats.org/officeDocument/2006/relationships/hyperlink" Target="https://docs.google.com/presentation/d/1FJET6GVOKgjLP0KfBBICrRbGh8T4aUdqDeH_ym1KKi8/edit#slide=id.p21" TargetMode="External"/><Relationship Id="rId8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01.png"/><Relationship Id="rId10" Type="http://schemas.openxmlformats.org/officeDocument/2006/relationships/image" Target="../media/image00.png"/><Relationship Id="rId13" Type="http://schemas.openxmlformats.org/officeDocument/2006/relationships/image" Target="../media/image10.png"/><Relationship Id="rId12" Type="http://schemas.openxmlformats.org/officeDocument/2006/relationships/image" Target="../media/image0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Relationship Id="rId4" Type="http://schemas.openxmlformats.org/officeDocument/2006/relationships/image" Target="../media/image06.png"/><Relationship Id="rId9" Type="http://schemas.openxmlformats.org/officeDocument/2006/relationships/image" Target="../media/image09.png"/><Relationship Id="rId14" Type="http://schemas.openxmlformats.org/officeDocument/2006/relationships/image" Target="../media/image12.png"/><Relationship Id="rId5" Type="http://schemas.openxmlformats.org/officeDocument/2006/relationships/image" Target="../media/image02.png"/><Relationship Id="rId6" Type="http://schemas.openxmlformats.org/officeDocument/2006/relationships/image" Target="../media/image03.png"/><Relationship Id="rId7" Type="http://schemas.openxmlformats.org/officeDocument/2006/relationships/image" Target="../media/image11.png"/><Relationship Id="rId8" Type="http://schemas.openxmlformats.org/officeDocument/2006/relationships/image" Target="../media/image0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S2 필드 오브젝트 검색 1.1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2016.08.10.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Peter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/>
        </p:nvSpPr>
        <p:spPr>
          <a:xfrm>
            <a:off x="636104" y="365760"/>
            <a:ext cx="9525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 구성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5656082" y="524785"/>
            <a:ext cx="6535918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‘찾기’ 터치 시 검색 영역 내에 조건에 맞는 오브젝트가 하나도 없을 경우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화면 캡처" id="273" name="Shape 2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8623" y="524785"/>
            <a:ext cx="3600000" cy="5759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Shape 274"/>
          <p:cNvSpPr/>
          <p:nvPr/>
        </p:nvSpPr>
        <p:spPr>
          <a:xfrm>
            <a:off x="2026761" y="4873657"/>
            <a:ext cx="669303" cy="669303"/>
          </a:xfrm>
          <a:prstGeom prst="ellipse">
            <a:avLst/>
          </a:prstGeom>
          <a:solidFill>
            <a:srgbClr val="BF9000"/>
          </a:solidFill>
          <a:ln cap="flat" cmpd="sng" w="508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" name="Shape 2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42260" y="4873657"/>
            <a:ext cx="653803" cy="653803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Shape 276"/>
          <p:cNvSpPr/>
          <p:nvPr/>
        </p:nvSpPr>
        <p:spPr>
          <a:xfrm>
            <a:off x="1948623" y="4365985"/>
            <a:ext cx="3600000" cy="1918799"/>
          </a:xfrm>
          <a:prstGeom prst="rect">
            <a:avLst/>
          </a:prstGeom>
          <a:solidFill>
            <a:srgbClr val="FEE599"/>
          </a:solidFill>
          <a:ln cap="flat" cmpd="sng" w="25400">
            <a:solidFill>
              <a:srgbClr val="3F3F3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화면 캡처" id="277" name="Shape 27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11563" y="5200557"/>
            <a:ext cx="2776362" cy="416821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Shape 278"/>
          <p:cNvSpPr/>
          <p:nvPr/>
        </p:nvSpPr>
        <p:spPr>
          <a:xfrm>
            <a:off x="2013708" y="5628782"/>
            <a:ext cx="1041963" cy="264481"/>
          </a:xfrm>
          <a:prstGeom prst="ribbon2">
            <a:avLst>
              <a:gd fmla="val 16667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VIP2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2034509" y="5201460"/>
            <a:ext cx="12581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레벨</a:t>
            </a:r>
          </a:p>
        </p:txBody>
      </p:sp>
      <p:sp>
        <p:nvSpPr>
          <p:cNvPr id="280" name="Shape 280"/>
          <p:cNvSpPr/>
          <p:nvPr/>
        </p:nvSpPr>
        <p:spPr>
          <a:xfrm>
            <a:off x="4451350" y="5772646"/>
            <a:ext cx="1046739" cy="445272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찾기</a:t>
            </a:r>
          </a:p>
        </p:txBody>
      </p:sp>
      <p:pic>
        <p:nvPicPr>
          <p:cNvPr id="281" name="Shape 28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52875" y="5761242"/>
            <a:ext cx="468081" cy="468081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Shape 282"/>
          <p:cNvSpPr txBox="1"/>
          <p:nvPr/>
        </p:nvSpPr>
        <p:spPr>
          <a:xfrm>
            <a:off x="2034510" y="5926785"/>
            <a:ext cx="1258109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VIP 활성화 중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3158224" y="5821951"/>
            <a:ext cx="1258109" cy="261609"/>
          </a:xfrm>
          <a:prstGeom prst="rect">
            <a:avLst/>
          </a:prstGeom>
          <a:gradFill>
            <a:gsLst>
              <a:gs pos="0">
                <a:srgbClr val="FFE699"/>
              </a:gs>
              <a:gs pos="74000">
                <a:srgbClr val="833C0B">
                  <a:alpha val="49803"/>
                </a:srgbClr>
              </a:gs>
              <a:gs pos="83000">
                <a:srgbClr val="833C0B">
                  <a:alpha val="49803"/>
                </a:srgbClr>
              </a:gs>
              <a:gs pos="100000">
                <a:srgbClr val="833C0B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23:59:59</a:t>
            </a:r>
          </a:p>
        </p:txBody>
      </p:sp>
      <p:pic>
        <p:nvPicPr>
          <p:cNvPr id="284" name="Shape 28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1253451">
            <a:off x="3120759" y="5793008"/>
            <a:ext cx="319494" cy="319494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Shape 285"/>
          <p:cNvSpPr/>
          <p:nvPr/>
        </p:nvSpPr>
        <p:spPr>
          <a:xfrm>
            <a:off x="1948623" y="1987825"/>
            <a:ext cx="3600000" cy="1144988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</a:rPr>
              <a:t>지금은 </a:t>
            </a: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주변에 </a:t>
            </a:r>
            <a:r>
              <a:rPr lang="en-US" sz="1200">
                <a:solidFill>
                  <a:schemeClr val="lt1"/>
                </a:solidFill>
              </a:rPr>
              <a:t>조건에 맞는 (오브젝트명)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</a:rPr>
              <a:t>이(</a:t>
            </a: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가) 없습니다.</a:t>
            </a:r>
            <a:r>
              <a:rPr lang="en-US" sz="1200">
                <a:solidFill>
                  <a:schemeClr val="lt1"/>
                </a:solidFill>
              </a:rPr>
              <a:t> </a:t>
            </a: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나중에 다시 시도해 보세요.</a:t>
            </a:r>
          </a:p>
        </p:txBody>
      </p:sp>
      <p:sp>
        <p:nvSpPr>
          <p:cNvPr id="286" name="Shape 286"/>
          <p:cNvSpPr/>
          <p:nvPr/>
        </p:nvSpPr>
        <p:spPr>
          <a:xfrm>
            <a:off x="2020582" y="4456523"/>
            <a:ext cx="531871" cy="531871"/>
          </a:xfrm>
          <a:prstGeom prst="ellipse">
            <a:avLst/>
          </a:prstGeom>
          <a:solidFill>
            <a:srgbClr val="BF9000"/>
          </a:solidFill>
          <a:ln cap="flat" cmpd="sng" w="508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2631783" y="4456523"/>
            <a:ext cx="531871" cy="531871"/>
          </a:xfrm>
          <a:prstGeom prst="ellipse">
            <a:avLst/>
          </a:prstGeom>
          <a:solidFill>
            <a:srgbClr val="BF9000"/>
          </a:solidFill>
          <a:ln cap="flat" cmpd="sng" w="508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3236201" y="4456523"/>
            <a:ext cx="531871" cy="531871"/>
          </a:xfrm>
          <a:prstGeom prst="ellipse">
            <a:avLst/>
          </a:prstGeom>
          <a:solidFill>
            <a:srgbClr val="BF9000"/>
          </a:solidFill>
          <a:ln cap="flat" cmpd="sng" w="508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/>
          <p:nvPr/>
        </p:nvSpPr>
        <p:spPr>
          <a:xfrm>
            <a:off x="3826451" y="4456523"/>
            <a:ext cx="531871" cy="531871"/>
          </a:xfrm>
          <a:prstGeom prst="ellipse">
            <a:avLst/>
          </a:prstGeom>
          <a:solidFill>
            <a:srgbClr val="BF9000"/>
          </a:solidFill>
          <a:ln cap="flat" cmpd="sng" w="508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0" name="Shape 29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596292" y="4419155"/>
            <a:ext cx="591258" cy="591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Shape 29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999778" y="4419155"/>
            <a:ext cx="591258" cy="591258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Shape 292"/>
          <p:cNvSpPr/>
          <p:nvPr/>
        </p:nvSpPr>
        <p:spPr>
          <a:xfrm>
            <a:off x="4974719" y="4456523"/>
            <a:ext cx="531871" cy="531871"/>
          </a:xfrm>
          <a:prstGeom prst="ellipse">
            <a:avLst/>
          </a:prstGeom>
          <a:solidFill>
            <a:srgbClr val="BF9000"/>
          </a:solidFill>
          <a:ln cap="flat" cmpd="sng" w="508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3" name="Shape 29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217166" y="4419155"/>
            <a:ext cx="591258" cy="591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Shape 29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796757" y="4419155"/>
            <a:ext cx="591258" cy="591258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Shape 295"/>
          <p:cNvSpPr/>
          <p:nvPr/>
        </p:nvSpPr>
        <p:spPr>
          <a:xfrm>
            <a:off x="4416332" y="4456523"/>
            <a:ext cx="531871" cy="531871"/>
          </a:xfrm>
          <a:prstGeom prst="ellipse">
            <a:avLst/>
          </a:prstGeom>
          <a:solidFill>
            <a:srgbClr val="BF9000"/>
          </a:solidFill>
          <a:ln cap="flat" cmpd="sng" w="508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Shape 29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416332" y="4419155"/>
            <a:ext cx="591258" cy="591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Shape 29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963826" y="4419155"/>
            <a:ext cx="591258" cy="591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/>
        </p:nvSpPr>
        <p:spPr>
          <a:xfrm>
            <a:off x="636104" y="365760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검색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1590261" y="882595"/>
            <a:ext cx="9597224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유저가 공격할 수 없는 레벨의 몬스터를 터치할 경우, 해당 몬스터를 기준으로 </a:t>
            </a:r>
            <a:r>
              <a:rPr lang="en-US" sz="1200">
                <a:solidFill>
                  <a:schemeClr val="dk1"/>
                </a:solidFill>
              </a:rPr>
              <a:t>40,000타일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이내에 유저가 공격할 수 있는 가장 높은 레벨의 몬스터의 위치 정보 리스트를 제공한다.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예시)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내가 5레벨 소형 몬스터까지 토벌에 성공하고 아직 6레벨 소형 몬스터를 토벌한 적이 없는 상태에서 7레벨 이상의 소형 몬스터를 터치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몬스터 정보 팝업에 ‘Lv 6 몬스터를 먼저 토벌해야 합니다.’ 라는 내용의 버튼 출력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버튼 터치 시 해당 몬스터를 기준으로 </a:t>
            </a:r>
            <a:r>
              <a:rPr lang="en-US" sz="1200">
                <a:solidFill>
                  <a:schemeClr val="dk1"/>
                </a:solidFill>
              </a:rPr>
              <a:t>40,000타일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이내의 6레벨 소형 몬스터의 위치 정보를 내 타운에서 가까운 순으로 정렬해 5개를 출력한다.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리스트 중 하나의 정보를 선택하면 해당 몬스터가 위치한 좌표로 화면을 이동한다.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리스트를 슬라이드하면 5개의 정보를 추가로 로드한다.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조건에 맞는 몬스터가 5개 미만일 경우 그만큼만 보여준다.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조건에 맞는 몬스터가 하나도 없을 경우 팝업 출력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/>
        </p:nvSpPr>
        <p:spPr>
          <a:xfrm>
            <a:off x="636104" y="365760"/>
            <a:ext cx="9525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 구성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5656082" y="524785"/>
            <a:ext cx="6535918" cy="373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공격할 수 없는 레벨의 몬스터를 터치했을 경우 출력되는 팝업</a:t>
            </a:r>
          </a:p>
        </p:txBody>
      </p:sp>
      <p:pic>
        <p:nvPicPr>
          <p:cNvPr descr="화면 캡처" id="310" name="Shape 3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8623" y="550425"/>
            <a:ext cx="3600000" cy="5759999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Shape 311"/>
          <p:cNvSpPr/>
          <p:nvPr/>
        </p:nvSpPr>
        <p:spPr>
          <a:xfrm>
            <a:off x="2481148" y="4170089"/>
            <a:ext cx="2562191" cy="445272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 6 소형 몬스터를 먼저 토벌해야 합니다.</a:t>
            </a:r>
          </a:p>
        </p:txBody>
      </p:sp>
      <p:sp>
        <p:nvSpPr>
          <p:cNvPr id="312" name="Shape 312"/>
          <p:cNvSpPr/>
          <p:nvPr/>
        </p:nvSpPr>
        <p:spPr>
          <a:xfrm>
            <a:off x="2481148" y="4146110"/>
            <a:ext cx="2562191" cy="46925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5908637" y="4025244"/>
            <a:ext cx="2318880" cy="69758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터치 시 몬스터 검색 팝업 출력</a:t>
            </a:r>
          </a:p>
        </p:txBody>
      </p:sp>
      <p:cxnSp>
        <p:nvCxnSpPr>
          <p:cNvPr id="314" name="Shape 314"/>
          <p:cNvCxnSpPr>
            <a:stCxn id="312" idx="3"/>
          </p:cNvCxnSpPr>
          <p:nvPr/>
        </p:nvCxnSpPr>
        <p:spPr>
          <a:xfrm flipH="1" rot="10800000">
            <a:off x="5043340" y="4374136"/>
            <a:ext cx="865200" cy="66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/>
        </p:nvSpPr>
        <p:spPr>
          <a:xfrm>
            <a:off x="636104" y="365760"/>
            <a:ext cx="9525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 구성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x="5656082" y="524785"/>
            <a:ext cx="6287678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VIP 비활성화 상태일 경우</a:t>
            </a:r>
          </a:p>
        </p:txBody>
      </p:sp>
      <p:pic>
        <p:nvPicPr>
          <p:cNvPr descr="화면 캡처" id="321" name="Shape 3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8623" y="550425"/>
            <a:ext cx="3600000" cy="5759999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Shape 322"/>
          <p:cNvSpPr/>
          <p:nvPr/>
        </p:nvSpPr>
        <p:spPr>
          <a:xfrm>
            <a:off x="2481148" y="4170089"/>
            <a:ext cx="2562191" cy="445272"/>
          </a:xfrm>
          <a:prstGeom prst="roundRect">
            <a:avLst>
              <a:gd fmla="val 16667" name="adj"/>
            </a:avLst>
          </a:prstGeom>
          <a:solidFill>
            <a:srgbClr val="7F7F7F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 6 소형 몬스터를 먼저 토벌해야 합니다.</a:t>
            </a:r>
          </a:p>
        </p:txBody>
      </p:sp>
      <p:sp>
        <p:nvSpPr>
          <p:cNvPr id="323" name="Shape 323"/>
          <p:cNvSpPr/>
          <p:nvPr/>
        </p:nvSpPr>
        <p:spPr>
          <a:xfrm>
            <a:off x="2481148" y="4146110"/>
            <a:ext cx="2562191" cy="46925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6050039" y="3294989"/>
            <a:ext cx="1830768" cy="69758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 터치 시 팝업 출력</a:t>
            </a:r>
          </a:p>
        </p:txBody>
      </p:sp>
      <p:cxnSp>
        <p:nvCxnSpPr>
          <p:cNvPr id="325" name="Shape 325"/>
          <p:cNvCxnSpPr/>
          <p:nvPr/>
        </p:nvCxnSpPr>
        <p:spPr>
          <a:xfrm flipH="1" rot="10800000">
            <a:off x="3748621" y="3132814"/>
            <a:ext cx="0" cy="1021937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26" name="Shape 326"/>
          <p:cNvSpPr/>
          <p:nvPr/>
        </p:nvSpPr>
        <p:spPr>
          <a:xfrm>
            <a:off x="1948623" y="1987825"/>
            <a:ext cx="3600000" cy="1144988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VIP가 활성화 되어야 사용할 수 있습니다.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Shape 327"/>
          <p:cNvSpPr/>
          <p:nvPr/>
        </p:nvSpPr>
        <p:spPr>
          <a:xfrm>
            <a:off x="3128967" y="2626203"/>
            <a:ext cx="1239309" cy="366088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VIP 활성화</a:t>
            </a:r>
          </a:p>
        </p:txBody>
      </p:sp>
      <p:cxnSp>
        <p:nvCxnSpPr>
          <p:cNvPr id="328" name="Shape 328"/>
          <p:cNvCxnSpPr>
            <a:endCxn id="324" idx="1"/>
          </p:cNvCxnSpPr>
          <p:nvPr/>
        </p:nvCxnSpPr>
        <p:spPr>
          <a:xfrm>
            <a:off x="3762239" y="3633581"/>
            <a:ext cx="2287800" cy="102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29" name="Shape 329"/>
          <p:cNvSpPr/>
          <p:nvPr/>
        </p:nvSpPr>
        <p:spPr>
          <a:xfrm>
            <a:off x="3087181" y="2574622"/>
            <a:ext cx="1281095" cy="46925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0" name="Shape 330"/>
          <p:cNvCxnSpPr/>
          <p:nvPr/>
        </p:nvCxnSpPr>
        <p:spPr>
          <a:xfrm>
            <a:off x="4368276" y="2809247"/>
            <a:ext cx="2287795" cy="1030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31" name="Shape 331"/>
          <p:cNvSpPr/>
          <p:nvPr/>
        </p:nvSpPr>
        <p:spPr>
          <a:xfrm>
            <a:off x="6050039" y="2433567"/>
            <a:ext cx="1830768" cy="69758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터치 시 VIP 활성시간 아이템 사용 UI로 이동</a:t>
            </a:r>
          </a:p>
        </p:txBody>
      </p:sp>
      <p:sp>
        <p:nvSpPr>
          <p:cNvPr id="332" name="Shape 332"/>
          <p:cNvSpPr/>
          <p:nvPr/>
        </p:nvSpPr>
        <p:spPr>
          <a:xfrm>
            <a:off x="5924835" y="5175512"/>
            <a:ext cx="2323618" cy="4289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다른 공간 터치 시 팝업 닫음</a:t>
            </a:r>
          </a:p>
        </p:txBody>
      </p:sp>
      <p:cxnSp>
        <p:nvCxnSpPr>
          <p:cNvPr id="333" name="Shape 333"/>
          <p:cNvCxnSpPr/>
          <p:nvPr/>
        </p:nvCxnSpPr>
        <p:spPr>
          <a:xfrm>
            <a:off x="3855562" y="5399016"/>
            <a:ext cx="2073897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/>
        </p:nvSpPr>
        <p:spPr>
          <a:xfrm>
            <a:off x="636104" y="365760"/>
            <a:ext cx="9525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 구성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5658101" y="524785"/>
            <a:ext cx="6533899" cy="1138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‘찾기’ 버튼 터치 시 선택한 조건의 오브젝트를 내 타운에서 가장 가까운 순서로 출력한다.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화면을 위로 슬라이드 할 때마다 하단에 5개의 정보를 추가로 로드 한다.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화면 캡처" id="340" name="Shape 3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8623" y="524785"/>
            <a:ext cx="3600000" cy="5759999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Shape 341"/>
          <p:cNvSpPr/>
          <p:nvPr/>
        </p:nvSpPr>
        <p:spPr>
          <a:xfrm>
            <a:off x="2026761" y="4873657"/>
            <a:ext cx="669303" cy="669303"/>
          </a:xfrm>
          <a:prstGeom prst="ellipse">
            <a:avLst/>
          </a:prstGeom>
          <a:solidFill>
            <a:srgbClr val="BF9000"/>
          </a:solidFill>
          <a:ln cap="flat" cmpd="sng" w="508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" name="Shape 3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42260" y="4873657"/>
            <a:ext cx="653803" cy="653803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Shape 343"/>
          <p:cNvSpPr/>
          <p:nvPr/>
        </p:nvSpPr>
        <p:spPr>
          <a:xfrm>
            <a:off x="5924835" y="3498271"/>
            <a:ext cx="2323618" cy="4289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터치 시 해당 좌표로 화면 이동</a:t>
            </a:r>
          </a:p>
        </p:txBody>
      </p:sp>
      <p:sp>
        <p:nvSpPr>
          <p:cNvPr id="344" name="Shape 344"/>
          <p:cNvSpPr/>
          <p:nvPr/>
        </p:nvSpPr>
        <p:spPr>
          <a:xfrm>
            <a:off x="1948623" y="4365985"/>
            <a:ext cx="3600000" cy="1918799"/>
          </a:xfrm>
          <a:prstGeom prst="rect">
            <a:avLst/>
          </a:prstGeom>
          <a:solidFill>
            <a:srgbClr val="FEE599"/>
          </a:solidFill>
          <a:ln cap="flat" cmpd="sng" w="25400">
            <a:solidFill>
              <a:srgbClr val="3F3F3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Shape 345"/>
          <p:cNvSpPr/>
          <p:nvPr/>
        </p:nvSpPr>
        <p:spPr>
          <a:xfrm>
            <a:off x="2034510" y="4456523"/>
            <a:ext cx="635690" cy="635690"/>
          </a:xfrm>
          <a:prstGeom prst="ellipse">
            <a:avLst/>
          </a:prstGeom>
          <a:solidFill>
            <a:srgbClr val="BF9000"/>
          </a:solidFill>
          <a:ln cap="flat" cmpd="sng" w="508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2748930" y="4456523"/>
            <a:ext cx="635690" cy="635690"/>
          </a:xfrm>
          <a:prstGeom prst="ellipse">
            <a:avLst/>
          </a:prstGeom>
          <a:solidFill>
            <a:srgbClr val="BF9000"/>
          </a:solidFill>
          <a:ln cap="flat" cmpd="sng" w="508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Shape 347"/>
          <p:cNvSpPr/>
          <p:nvPr/>
        </p:nvSpPr>
        <p:spPr>
          <a:xfrm>
            <a:off x="3455646" y="4456523"/>
            <a:ext cx="635690" cy="635690"/>
          </a:xfrm>
          <a:prstGeom prst="ellipse">
            <a:avLst/>
          </a:prstGeom>
          <a:solidFill>
            <a:srgbClr val="BF9000"/>
          </a:solidFill>
          <a:ln cap="flat" cmpd="sng" w="508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Shape 348"/>
          <p:cNvSpPr/>
          <p:nvPr/>
        </p:nvSpPr>
        <p:spPr>
          <a:xfrm>
            <a:off x="4135382" y="4456523"/>
            <a:ext cx="635690" cy="635690"/>
          </a:xfrm>
          <a:prstGeom prst="ellipse">
            <a:avLst/>
          </a:prstGeom>
          <a:solidFill>
            <a:srgbClr val="BF9000"/>
          </a:solidFill>
          <a:ln cap="flat" cmpd="sng" w="508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Shape 349"/>
          <p:cNvSpPr/>
          <p:nvPr/>
        </p:nvSpPr>
        <p:spPr>
          <a:xfrm>
            <a:off x="4862398" y="4456523"/>
            <a:ext cx="635690" cy="635690"/>
          </a:xfrm>
          <a:prstGeom prst="ellipse">
            <a:avLst/>
          </a:prstGeom>
          <a:solidFill>
            <a:srgbClr val="BF9000"/>
          </a:solidFill>
          <a:ln cap="flat" cmpd="sng" w="508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Shape 3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13440" y="4419155"/>
            <a:ext cx="706669" cy="706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Shape 35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18278" y="4419155"/>
            <a:ext cx="706669" cy="706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Shape 35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98014" y="4419155"/>
            <a:ext cx="706669" cy="706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Shape 35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013708" y="4419155"/>
            <a:ext cx="706669" cy="706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Shape 35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825030" y="4419155"/>
            <a:ext cx="706669" cy="7066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화면 캡처" id="355" name="Shape 35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711563" y="5200557"/>
            <a:ext cx="2776362" cy="416821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Shape 356"/>
          <p:cNvSpPr/>
          <p:nvPr/>
        </p:nvSpPr>
        <p:spPr>
          <a:xfrm>
            <a:off x="2013708" y="5628782"/>
            <a:ext cx="1041963" cy="264481"/>
          </a:xfrm>
          <a:prstGeom prst="ribbon2">
            <a:avLst>
              <a:gd fmla="val 16667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VIP2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2034509" y="5201460"/>
            <a:ext cx="12581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레벨</a:t>
            </a:r>
          </a:p>
        </p:txBody>
      </p:sp>
      <p:sp>
        <p:nvSpPr>
          <p:cNvPr id="358" name="Shape 358"/>
          <p:cNvSpPr/>
          <p:nvPr/>
        </p:nvSpPr>
        <p:spPr>
          <a:xfrm>
            <a:off x="4451350" y="5772646"/>
            <a:ext cx="1046739" cy="445272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찾기</a:t>
            </a:r>
          </a:p>
        </p:txBody>
      </p:sp>
      <p:pic>
        <p:nvPicPr>
          <p:cNvPr id="359" name="Shape 35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452875" y="5761242"/>
            <a:ext cx="468081" cy="468081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Shape 360"/>
          <p:cNvSpPr txBox="1"/>
          <p:nvPr/>
        </p:nvSpPr>
        <p:spPr>
          <a:xfrm>
            <a:off x="2034510" y="5926785"/>
            <a:ext cx="1258109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VIP 활성화 중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3158224" y="5821951"/>
            <a:ext cx="1258109" cy="261609"/>
          </a:xfrm>
          <a:prstGeom prst="rect">
            <a:avLst/>
          </a:prstGeom>
          <a:gradFill>
            <a:gsLst>
              <a:gs pos="0">
                <a:srgbClr val="FFE699"/>
              </a:gs>
              <a:gs pos="74000">
                <a:srgbClr val="833C0B">
                  <a:alpha val="49803"/>
                </a:srgbClr>
              </a:gs>
              <a:gs pos="83000">
                <a:srgbClr val="833C0B">
                  <a:alpha val="49803"/>
                </a:srgbClr>
              </a:gs>
              <a:gs pos="100000">
                <a:srgbClr val="833C0B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23:59:59</a:t>
            </a:r>
          </a:p>
        </p:txBody>
      </p:sp>
      <p:pic>
        <p:nvPicPr>
          <p:cNvPr id="362" name="Shape 36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rot="1253451">
            <a:off x="3120759" y="5793008"/>
            <a:ext cx="319494" cy="319494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Shape 363"/>
          <p:cNvSpPr/>
          <p:nvPr/>
        </p:nvSpPr>
        <p:spPr>
          <a:xfrm>
            <a:off x="1957083" y="524785"/>
            <a:ext cx="3583077" cy="5759999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Shape 364"/>
          <p:cNvSpPr/>
          <p:nvPr/>
        </p:nvSpPr>
        <p:spPr>
          <a:xfrm>
            <a:off x="2055672" y="857838"/>
            <a:ext cx="3385901" cy="4867724"/>
          </a:xfrm>
          <a:prstGeom prst="rect">
            <a:avLst/>
          </a:prstGeom>
          <a:solidFill>
            <a:srgbClr val="FEE599"/>
          </a:solidFill>
          <a:ln cap="flat" cmpd="sng" w="25400">
            <a:solidFill>
              <a:srgbClr val="3F3F3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5" name="Shape 365"/>
          <p:cNvGraphicFramePr/>
          <p:nvPr/>
        </p:nvGraphicFramePr>
        <p:xfrm>
          <a:off x="2126919" y="14517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{E4084121-C8CC-4566-8C0D-3CF686701B53}</a:tableStyleId>
              </a:tblPr>
              <a:tblGrid>
                <a:gridCol w="3246350"/>
              </a:tblGrid>
              <a:tr h="839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              X : 5555 Y : 5555 (1Km)</a:t>
                      </a: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            Lv : 6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839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              X : 6666 Y : 6666 (10Km)</a:t>
                      </a: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              </a:t>
                      </a:r>
                      <a:r>
                        <a:rPr lang="en-US" sz="1600" u="none" cap="none" strike="noStrike"/>
                        <a:t>Lv : 6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</a:tr>
              <a:tr h="839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              X : 7777 Y : 7777 (100Km)</a:t>
                      </a: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            Lv : 6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839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              X : 8888 Y : 8888 (500Km)</a:t>
                      </a: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            Lv : 6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</a:tr>
              <a:tr h="839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              X : 9999 Y : 9999 (1000Km)</a:t>
                      </a: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            Lv : 6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366" name="Shape 366"/>
          <p:cNvSpPr txBox="1"/>
          <p:nvPr/>
        </p:nvSpPr>
        <p:spPr>
          <a:xfrm>
            <a:off x="3153748" y="956575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필드 검색</a:t>
            </a:r>
          </a:p>
        </p:txBody>
      </p:sp>
      <p:sp>
        <p:nvSpPr>
          <p:cNvPr id="367" name="Shape 367"/>
          <p:cNvSpPr/>
          <p:nvPr/>
        </p:nvSpPr>
        <p:spPr>
          <a:xfrm>
            <a:off x="4343496" y="1855868"/>
            <a:ext cx="984557" cy="366879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이동</a:t>
            </a:r>
          </a:p>
        </p:txBody>
      </p:sp>
      <p:sp>
        <p:nvSpPr>
          <p:cNvPr id="368" name="Shape 368"/>
          <p:cNvSpPr/>
          <p:nvPr/>
        </p:nvSpPr>
        <p:spPr>
          <a:xfrm>
            <a:off x="4343496" y="2702135"/>
            <a:ext cx="984557" cy="366879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이동</a:t>
            </a:r>
          </a:p>
        </p:txBody>
      </p:sp>
      <p:sp>
        <p:nvSpPr>
          <p:cNvPr id="369" name="Shape 369"/>
          <p:cNvSpPr/>
          <p:nvPr/>
        </p:nvSpPr>
        <p:spPr>
          <a:xfrm>
            <a:off x="4343496" y="3537064"/>
            <a:ext cx="984557" cy="366879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이동</a:t>
            </a:r>
          </a:p>
        </p:txBody>
      </p:sp>
      <p:sp>
        <p:nvSpPr>
          <p:cNvPr id="370" name="Shape 370"/>
          <p:cNvSpPr/>
          <p:nvPr/>
        </p:nvSpPr>
        <p:spPr>
          <a:xfrm>
            <a:off x="4343496" y="4381117"/>
            <a:ext cx="984557" cy="366879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이동</a:t>
            </a:r>
          </a:p>
        </p:txBody>
      </p:sp>
      <p:sp>
        <p:nvSpPr>
          <p:cNvPr id="371" name="Shape 371"/>
          <p:cNvSpPr/>
          <p:nvPr/>
        </p:nvSpPr>
        <p:spPr>
          <a:xfrm>
            <a:off x="4343496" y="5216401"/>
            <a:ext cx="984557" cy="366879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이동</a:t>
            </a:r>
          </a:p>
        </p:txBody>
      </p:sp>
      <p:cxnSp>
        <p:nvCxnSpPr>
          <p:cNvPr id="372" name="Shape 372"/>
          <p:cNvCxnSpPr/>
          <p:nvPr/>
        </p:nvCxnSpPr>
        <p:spPr>
          <a:xfrm rot="10800000">
            <a:off x="1588609" y="3515814"/>
            <a:ext cx="763747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73" name="Shape 373"/>
          <p:cNvSpPr/>
          <p:nvPr/>
        </p:nvSpPr>
        <p:spPr>
          <a:xfrm>
            <a:off x="113121" y="3319178"/>
            <a:ext cx="1475487" cy="4289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몬스터 이미지</a:t>
            </a:r>
          </a:p>
        </p:txBody>
      </p:sp>
      <p:cxnSp>
        <p:nvCxnSpPr>
          <p:cNvPr id="374" name="Shape 374"/>
          <p:cNvCxnSpPr/>
          <p:nvPr/>
        </p:nvCxnSpPr>
        <p:spPr>
          <a:xfrm flipH="1">
            <a:off x="1588648" y="3879669"/>
            <a:ext cx="1763400" cy="589500"/>
          </a:xfrm>
          <a:prstGeom prst="bentConnector3">
            <a:avLst>
              <a:gd fmla="val -784" name="adj1"/>
            </a:avLst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75" name="Shape 375"/>
          <p:cNvSpPr/>
          <p:nvPr/>
        </p:nvSpPr>
        <p:spPr>
          <a:xfrm>
            <a:off x="113121" y="4254675"/>
            <a:ext cx="1475487" cy="4289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몬스터 레벨</a:t>
            </a:r>
          </a:p>
        </p:txBody>
      </p:sp>
      <p:sp>
        <p:nvSpPr>
          <p:cNvPr id="376" name="Shape 376"/>
          <p:cNvSpPr/>
          <p:nvPr/>
        </p:nvSpPr>
        <p:spPr>
          <a:xfrm>
            <a:off x="113121" y="2405638"/>
            <a:ext cx="1475487" cy="4289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몬스터 좌표</a:t>
            </a:r>
          </a:p>
        </p:txBody>
      </p:sp>
      <p:sp>
        <p:nvSpPr>
          <p:cNvPr id="377" name="Shape 377"/>
          <p:cNvSpPr/>
          <p:nvPr/>
        </p:nvSpPr>
        <p:spPr>
          <a:xfrm>
            <a:off x="3040460" y="3235800"/>
            <a:ext cx="1467929" cy="239344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Shape 378"/>
          <p:cNvSpPr/>
          <p:nvPr/>
        </p:nvSpPr>
        <p:spPr>
          <a:xfrm>
            <a:off x="3040460" y="3591732"/>
            <a:ext cx="588859" cy="280014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Shape 379"/>
          <p:cNvSpPr/>
          <p:nvPr/>
        </p:nvSpPr>
        <p:spPr>
          <a:xfrm>
            <a:off x="4343496" y="3515816"/>
            <a:ext cx="984557" cy="393832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Shape 380"/>
          <p:cNvSpPr/>
          <p:nvPr/>
        </p:nvSpPr>
        <p:spPr>
          <a:xfrm rot="10800000">
            <a:off x="4881189" y="4355819"/>
            <a:ext cx="446863" cy="1164141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Shape 381"/>
          <p:cNvSpPr/>
          <p:nvPr/>
        </p:nvSpPr>
        <p:spPr>
          <a:xfrm>
            <a:off x="5924835" y="4868708"/>
            <a:ext cx="2323618" cy="4289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 슬라이드 시 정보 추가 로드</a:t>
            </a:r>
          </a:p>
        </p:txBody>
      </p:sp>
      <p:sp>
        <p:nvSpPr>
          <p:cNvPr id="382" name="Shape 382"/>
          <p:cNvSpPr/>
          <p:nvPr/>
        </p:nvSpPr>
        <p:spPr>
          <a:xfrm>
            <a:off x="5924835" y="5802539"/>
            <a:ext cx="2323618" cy="4289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다른 공간 터치 시 팝업 닫음</a:t>
            </a:r>
          </a:p>
        </p:txBody>
      </p:sp>
      <p:cxnSp>
        <p:nvCxnSpPr>
          <p:cNvPr id="383" name="Shape 383"/>
          <p:cNvCxnSpPr/>
          <p:nvPr/>
        </p:nvCxnSpPr>
        <p:spPr>
          <a:xfrm>
            <a:off x="3855562" y="6026042"/>
            <a:ext cx="2073897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84" name="Shape 384"/>
          <p:cNvSpPr/>
          <p:nvPr/>
        </p:nvSpPr>
        <p:spPr>
          <a:xfrm>
            <a:off x="5383053" y="1451726"/>
            <a:ext cx="439522" cy="4177055"/>
          </a:xfrm>
          <a:prstGeom prst="rect">
            <a:avLst/>
          </a:prstGeom>
          <a:solidFill>
            <a:srgbClr val="FFC000">
              <a:alpha val="49803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5" name="Shape 385"/>
          <p:cNvCxnSpPr/>
          <p:nvPr/>
        </p:nvCxnSpPr>
        <p:spPr>
          <a:xfrm>
            <a:off x="5328055" y="3721776"/>
            <a:ext cx="601404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86" name="Shape 386"/>
          <p:cNvCxnSpPr/>
          <p:nvPr/>
        </p:nvCxnSpPr>
        <p:spPr>
          <a:xfrm>
            <a:off x="5222448" y="5092212"/>
            <a:ext cx="707010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87" name="Shape 387"/>
          <p:cNvSpPr/>
          <p:nvPr/>
        </p:nvSpPr>
        <p:spPr>
          <a:xfrm>
            <a:off x="6409717" y="4196578"/>
            <a:ext cx="1838737" cy="4289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 슬라이드 영역</a:t>
            </a:r>
          </a:p>
        </p:txBody>
      </p:sp>
      <p:cxnSp>
        <p:nvCxnSpPr>
          <p:cNvPr id="388" name="Shape 388"/>
          <p:cNvCxnSpPr/>
          <p:nvPr/>
        </p:nvCxnSpPr>
        <p:spPr>
          <a:xfrm>
            <a:off x="5832351" y="4420082"/>
            <a:ext cx="581989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89" name="Shape 389"/>
          <p:cNvSpPr/>
          <p:nvPr/>
        </p:nvSpPr>
        <p:spPr>
          <a:xfrm>
            <a:off x="4541344" y="3233524"/>
            <a:ext cx="681104" cy="246614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0" name="Shape 390"/>
          <p:cNvCxnSpPr/>
          <p:nvPr/>
        </p:nvCxnSpPr>
        <p:spPr>
          <a:xfrm rot="10800000">
            <a:off x="1588578" y="2553599"/>
            <a:ext cx="1829699" cy="682200"/>
          </a:xfrm>
          <a:prstGeom prst="bentConnector3">
            <a:avLst>
              <a:gd fmla="val 24" name="adj1"/>
            </a:avLst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91" name="Shape 391"/>
          <p:cNvCxnSpPr/>
          <p:nvPr/>
        </p:nvCxnSpPr>
        <p:spPr>
          <a:xfrm rot="10800000">
            <a:off x="1630423" y="1820267"/>
            <a:ext cx="3246300" cy="1401299"/>
          </a:xfrm>
          <a:prstGeom prst="bentConnector3">
            <a:avLst>
              <a:gd fmla="val 276" name="adj1"/>
            </a:avLst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92" name="Shape 392"/>
          <p:cNvSpPr/>
          <p:nvPr/>
        </p:nvSpPr>
        <p:spPr>
          <a:xfrm>
            <a:off x="113121" y="1617955"/>
            <a:ext cx="1475487" cy="4289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내 타운과의 거리</a:t>
            </a:r>
          </a:p>
        </p:txBody>
      </p:sp>
      <p:pic>
        <p:nvPicPr>
          <p:cNvPr id="393" name="Shape 393"/>
          <p:cNvPicPr preferRelativeResize="0"/>
          <p:nvPr/>
        </p:nvPicPr>
        <p:blipFill rotWithShape="1">
          <a:blip r:embed="rId13">
            <a:alphaModFix/>
          </a:blip>
          <a:srcRect b="4191" l="50278" r="8491" t="31616"/>
          <a:stretch/>
        </p:blipFill>
        <p:spPr>
          <a:xfrm>
            <a:off x="2276814" y="1447692"/>
            <a:ext cx="515752" cy="821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Shape 394"/>
          <p:cNvPicPr preferRelativeResize="0"/>
          <p:nvPr/>
        </p:nvPicPr>
        <p:blipFill rotWithShape="1">
          <a:blip r:embed="rId14">
            <a:alphaModFix/>
          </a:blip>
          <a:srcRect b="4191" l="50278" r="8491" t="31616"/>
          <a:stretch/>
        </p:blipFill>
        <p:spPr>
          <a:xfrm>
            <a:off x="2279338" y="2323282"/>
            <a:ext cx="515752" cy="821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Shape 395"/>
          <p:cNvPicPr preferRelativeResize="0"/>
          <p:nvPr/>
        </p:nvPicPr>
        <p:blipFill rotWithShape="1">
          <a:blip r:embed="rId14">
            <a:alphaModFix/>
          </a:blip>
          <a:srcRect b="4191" l="50278" r="8491" t="31616"/>
          <a:stretch/>
        </p:blipFill>
        <p:spPr>
          <a:xfrm>
            <a:off x="2277823" y="3152784"/>
            <a:ext cx="515752" cy="821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Shape 396"/>
          <p:cNvPicPr preferRelativeResize="0"/>
          <p:nvPr/>
        </p:nvPicPr>
        <p:blipFill rotWithShape="1">
          <a:blip r:embed="rId14">
            <a:alphaModFix/>
          </a:blip>
          <a:srcRect b="4191" l="50278" r="8491" t="31616"/>
          <a:stretch/>
        </p:blipFill>
        <p:spPr>
          <a:xfrm>
            <a:off x="2279336" y="3993314"/>
            <a:ext cx="515752" cy="821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Shape 397"/>
          <p:cNvPicPr preferRelativeResize="0"/>
          <p:nvPr/>
        </p:nvPicPr>
        <p:blipFill rotWithShape="1">
          <a:blip r:embed="rId14">
            <a:alphaModFix/>
          </a:blip>
          <a:srcRect b="4191" l="50278" r="8491" t="31616"/>
          <a:stretch/>
        </p:blipFill>
        <p:spPr>
          <a:xfrm>
            <a:off x="2279335" y="4812785"/>
            <a:ext cx="515752" cy="821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/>
        </p:nvSpPr>
        <p:spPr>
          <a:xfrm>
            <a:off x="636104" y="365760"/>
            <a:ext cx="9525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 구성</a:t>
            </a:r>
          </a:p>
        </p:txBody>
      </p:sp>
      <p:sp>
        <p:nvSpPr>
          <p:cNvPr id="403" name="Shape 403"/>
          <p:cNvSpPr txBox="1"/>
          <p:nvPr/>
        </p:nvSpPr>
        <p:spPr>
          <a:xfrm>
            <a:off x="5656082" y="524785"/>
            <a:ext cx="6535918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 영역에 조건에 맞는 몬스터가 하나도 없을 경우</a:t>
            </a:r>
          </a:p>
        </p:txBody>
      </p:sp>
      <p:pic>
        <p:nvPicPr>
          <p:cNvPr descr="화면 캡처" id="404" name="Shape 4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8623" y="550425"/>
            <a:ext cx="3600000" cy="5759999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Shape 405"/>
          <p:cNvSpPr/>
          <p:nvPr/>
        </p:nvSpPr>
        <p:spPr>
          <a:xfrm>
            <a:off x="2481148" y="4170089"/>
            <a:ext cx="2562191" cy="445272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 6 소형 몬스터를 먼저 토벌해야 합니다.</a:t>
            </a:r>
          </a:p>
        </p:txBody>
      </p:sp>
      <p:sp>
        <p:nvSpPr>
          <p:cNvPr id="406" name="Shape 406"/>
          <p:cNvSpPr/>
          <p:nvPr/>
        </p:nvSpPr>
        <p:spPr>
          <a:xfrm>
            <a:off x="1957083" y="524785"/>
            <a:ext cx="3583077" cy="5759999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Shape 407"/>
          <p:cNvSpPr/>
          <p:nvPr/>
        </p:nvSpPr>
        <p:spPr>
          <a:xfrm>
            <a:off x="1948623" y="1987825"/>
            <a:ext cx="3600000" cy="1144988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주변에 조건에 맞는 몬스터가 없습니다.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나중에 다시 시도해 보세요.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/>
        </p:nvSpPr>
        <p:spPr>
          <a:xfrm>
            <a:off x="636104" y="365760"/>
            <a:ext cx="9525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 구성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6528019" y="524785"/>
            <a:ext cx="545459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‘이동’ 터치 시 해당 몬스터의 좌표로 화면을 이동한다.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몬스터가 화면의 중앙에 놓인다.</a:t>
            </a:r>
          </a:p>
        </p:txBody>
      </p:sp>
      <p:sp>
        <p:nvSpPr>
          <p:cNvPr id="414" name="Shape 414"/>
          <p:cNvSpPr/>
          <p:nvPr/>
        </p:nvSpPr>
        <p:spPr>
          <a:xfrm>
            <a:off x="5797483" y="2958926"/>
            <a:ext cx="2318880" cy="69758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선택한 몬스터가 화면 중앙에 오도록 화면을 이동한다.</a:t>
            </a:r>
          </a:p>
        </p:txBody>
      </p:sp>
      <p:pic>
        <p:nvPicPr>
          <p:cNvPr descr="화면 캡처" id="415" name="Shape 4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8623" y="550425"/>
            <a:ext cx="3600000" cy="5759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6" name="Shape 416"/>
          <p:cNvCxnSpPr/>
          <p:nvPr/>
        </p:nvCxnSpPr>
        <p:spPr>
          <a:xfrm>
            <a:off x="4267501" y="3307719"/>
            <a:ext cx="1529982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17" name="Shape 417"/>
          <p:cNvSpPr/>
          <p:nvPr/>
        </p:nvSpPr>
        <p:spPr>
          <a:xfrm>
            <a:off x="2064468" y="4873657"/>
            <a:ext cx="669303" cy="669303"/>
          </a:xfrm>
          <a:prstGeom prst="ellipse">
            <a:avLst/>
          </a:prstGeom>
          <a:solidFill>
            <a:srgbClr val="BF9000"/>
          </a:solidFill>
          <a:ln cap="flat" cmpd="sng" w="508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8" name="Shape 4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79967" y="4873657"/>
            <a:ext cx="653803" cy="653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636104" y="365760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1282433" y="1033667"/>
            <a:ext cx="9319174" cy="869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기획 의도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플레이어가 필드에서 원하는 오브젝트를 빠르게 찾을 수 있도록 하기 위함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1282434" y="2814759"/>
            <a:ext cx="10041347" cy="2354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컨셉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오브젝트 검색 UI에서 원하는 오브젝트 종류 및 레벨을 선택하면 내</a:t>
            </a:r>
            <a:r>
              <a:rPr lang="en-US" sz="1600">
                <a:solidFill>
                  <a:schemeClr val="dk1"/>
                </a:solidFill>
              </a:rPr>
              <a:t>가 보고있는 뷰포트의 중심 타일을 기준으로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가장 가까운 해당 오브젝트 목록을 보여준다.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내가 공격할 수 없는 레벨의 몬스터를 터치 시 해당 몬스터 주변의 내가 공격 가능한 최고 레벨의 몬스터의 좌표 목록을 제공한다.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오브젝트 검색 기능은 VIP가 활성화 되어있을 때에만 사용할 수 있다. (VIP레벨은 관계 없음)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636104" y="365760"/>
            <a:ext cx="16514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오브젝트 검색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1590261" y="735091"/>
            <a:ext cx="9462052" cy="59554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오브젝트 검색 UI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오브젝트 검색 아이콘은 필드 화면에서만 볼 수 있다.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오브젝트 검색 아이콘은 필드 화면 좌측 하단에 존재한다.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오브젝트 검색 아이콘을 터치 시 오브젝트 검색 UI가 화면 하단에 팝업 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유저는 검색하고자 하는 필드 오브젝트를 리스트의 아이콘을 통해 선택한다.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검색할 수 있는 필드 오브젝트</a:t>
            </a:r>
          </a:p>
          <a:p>
            <a:pPr indent="-342900" lvl="3" marL="1714500" marR="0" rtl="0" algn="l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Arial"/>
              <a:buAutoNum type="arabicParenR"/>
            </a:pPr>
            <a:r>
              <a:rPr b="0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벌목장 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(디폴트로 선택되어 있음)</a:t>
            </a:r>
          </a:p>
          <a:p>
            <a:pPr indent="-342900" lvl="3" marL="17145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짐승(식량)</a:t>
            </a:r>
          </a:p>
          <a:p>
            <a:pPr indent="-342900" lvl="3" marL="17145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채석장</a:t>
            </a:r>
          </a:p>
          <a:p>
            <a:pPr indent="-342900" lvl="3" marL="17145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철광산</a:t>
            </a:r>
          </a:p>
          <a:p>
            <a:pPr indent="-342900" lvl="3" marL="17145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(</a:t>
            </a:r>
            <a:r>
              <a:rPr lang="en-US" sz="1200">
                <a:solidFill>
                  <a:schemeClr val="dk1"/>
                </a:solidFill>
              </a:rPr>
              <a:t>대형, 소형을 전부 포함한다.)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오브젝트 선택 후 검색하고자 하는 오브젝트의 레벨을 선택한다.</a:t>
            </a:r>
          </a:p>
          <a:p>
            <a:pPr indent="-342900" lvl="2" marL="12573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자원지 레벨 : 1 ~ 5 (디폴트 5)</a:t>
            </a:r>
          </a:p>
          <a:p>
            <a:pPr indent="-342900" lvl="2" marL="12573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레벨 : 1 ~ 50 (디폴트 : 내가 처치한 적 있는 가장 높은 몬스터 레벨)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‘찾기’ 버튼을 터치하면 조건에 맞는 오브젝트 중 내</a:t>
            </a:r>
            <a:r>
              <a:rPr lang="en-US" sz="1200">
                <a:solidFill>
                  <a:schemeClr val="dk1"/>
                </a:solidFill>
              </a:rPr>
              <a:t>가 보고있는 뷰포트의 중심 타일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과 가장 가까운 순으로 리스트가 제공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리스트 중 하나를 터치 시 해당 필드 오브젝트가 위치한 좌표로 화면이 이동한다.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화면의 다른 영역을 터치하면 UI가 닫힌다.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화면을 아래로 슬라이드하면 5개의 오브젝트를 추가로 검색해 출력한다.</a:t>
            </a:r>
          </a:p>
          <a:p>
            <a:pPr indent="-342900" lvl="2" marL="12573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 영역 내 조건에 맞는 남은 오브젝트의 수가 5개 미만일 경우 남은 수 만큼만 보여준다.</a:t>
            </a:r>
          </a:p>
          <a:p>
            <a:pPr indent="-342900" lvl="2" marL="12573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 영역 내 조건에 맞는 오브젝트가 하나도 없을 경우 팝업을 띄운다.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/>
        </p:nvSpPr>
        <p:spPr>
          <a:xfrm>
            <a:off x="636104" y="365760"/>
            <a:ext cx="3482700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오브젝트 검색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1590250" y="1081374"/>
            <a:ext cx="9462000" cy="57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940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오브젝트 검색 내부 플로우</a:t>
            </a:r>
          </a:p>
          <a:p>
            <a:pPr indent="-27940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1100">
                <a:solidFill>
                  <a:schemeClr val="dk1"/>
                </a:solidFill>
              </a:rPr>
              <a:t>뷰포트 중심 타일을 기준으로 가까운 타일 40,000개에 유저가 선택한 종류와 레벨의 오브젝트를 전부 검색한다.</a:t>
            </a:r>
          </a:p>
          <a:p>
            <a:pPr indent="-298450" lvl="2" marL="13716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100">
                <a:solidFill>
                  <a:schemeClr val="dk1"/>
                </a:solidFill>
              </a:rPr>
              <a:t>기본적으로 검색 영역은 원형을 이루게 된다.</a:t>
            </a:r>
          </a:p>
          <a:p>
            <a:pPr indent="-298450" lvl="2" marL="13716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100">
                <a:solidFill>
                  <a:schemeClr val="dk1"/>
                </a:solidFill>
              </a:rPr>
              <a:t>검색 영역이 필드의 끝에 다다를 경우 다른 곳에서 부족분만큼 추가 검색한다.</a:t>
            </a:r>
          </a:p>
          <a:p>
            <a:pPr indent="0" lvl="0" marL="13716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dk1"/>
                </a:solidFill>
              </a:rPr>
              <a:t>ex) 좌표 (1:1)에서 검색할 경우 1/4원형으로 40,000타일을 검색하게 된다.</a:t>
            </a:r>
          </a:p>
          <a:p>
            <a:pPr indent="-27940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검색한 오브젝트들을 타운과의 거리가 가까운 순으로 정렬한다. (거리가 같은 오브젝트들 간의 정렬 순서는 랜덤)</a:t>
            </a:r>
          </a:p>
          <a:p>
            <a:pPr indent="-27940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5개까지만 정렬해서 보여준다. (5개 미만일 경우 검색된 수 만큼만 출력)</a:t>
            </a:r>
          </a:p>
          <a:p>
            <a:pPr indent="-27940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1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유저가 추가 정보를 요청할 경우 5개 단위로 추가로 로드해서 보여준다.</a:t>
            </a:r>
          </a:p>
          <a:p>
            <a:pPr indent="-27940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1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더 이상 제공할 정보가 없을 경우 중단한다.</a:t>
            </a:r>
          </a:p>
          <a:p>
            <a:pPr indent="-27940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리스트에서 하나의 정보를 선택하면 해당 오브젝트가 위치한 좌표로 화면을 이동한다.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300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검색에서 제외되는 조건</a:t>
            </a:r>
          </a:p>
          <a:p>
            <a:pPr indent="-22225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1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내가 채집 중인 자원지</a:t>
            </a:r>
          </a:p>
          <a:p>
            <a:pPr indent="-22225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1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연맹원이 채집 중인 자원지</a:t>
            </a:r>
          </a:p>
          <a:p>
            <a:pPr indent="-22225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1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내가 행군 중인 자원지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리스트에 제공되어야 할 정보</a:t>
            </a:r>
          </a:p>
          <a:p>
            <a:pPr indent="-33655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오브젝트 이미지</a:t>
            </a:r>
          </a:p>
          <a:p>
            <a:pPr indent="-33655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오브젝트 레벨</a:t>
            </a:r>
          </a:p>
          <a:p>
            <a:pPr indent="-33655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오브젝트 좌표</a:t>
            </a:r>
          </a:p>
          <a:p>
            <a:pPr indent="-33655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 타운과의 거리 (km)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/>
        </p:nvSpPr>
        <p:spPr>
          <a:xfrm>
            <a:off x="636104" y="365760"/>
            <a:ext cx="9525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 구성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6528019" y="524785"/>
            <a:ext cx="5454594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 오브젝트 검색 아이콘은 필드 화면에서만 노출된다.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터치 시 필드 오브젝트 검색 UI가 팝업 된다.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화면 캡처" id="111" name="Shape 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8623" y="524785"/>
            <a:ext cx="3600000" cy="575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/>
          <p:nvPr/>
        </p:nvSpPr>
        <p:spPr>
          <a:xfrm>
            <a:off x="2026761" y="4873657"/>
            <a:ext cx="669303" cy="669303"/>
          </a:xfrm>
          <a:prstGeom prst="ellipse">
            <a:avLst/>
          </a:prstGeom>
          <a:solidFill>
            <a:srgbClr val="BF9000"/>
          </a:solidFill>
          <a:ln cap="flat" cmpd="sng" w="508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42260" y="4873657"/>
            <a:ext cx="653803" cy="6538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Shape 114"/>
          <p:cNvCxnSpPr>
            <a:stCxn id="112" idx="6"/>
          </p:cNvCxnSpPr>
          <p:nvPr/>
        </p:nvCxnSpPr>
        <p:spPr>
          <a:xfrm flipH="1" rot="10800000">
            <a:off x="2696064" y="3704709"/>
            <a:ext cx="3101400" cy="15036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15" name="Shape 115"/>
          <p:cNvSpPr/>
          <p:nvPr/>
        </p:nvSpPr>
        <p:spPr>
          <a:xfrm>
            <a:off x="5797485" y="3370082"/>
            <a:ext cx="1719783" cy="69758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오브젝트 검색 아이콘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터치 시 UI 팝업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/>
        </p:nvSpPr>
        <p:spPr>
          <a:xfrm>
            <a:off x="636104" y="365760"/>
            <a:ext cx="9525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 구성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5656082" y="524785"/>
            <a:ext cx="6535918" cy="21390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 오브젝트 검색 UI에 진입하면 디폴트로 벌목장 아이콘이 선택되어 있다.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자원지 오브젝트의 레벨은 디폴트로 최대레벨(5)로 맞춰져 있다.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몬스터의 레벨은 유저가 토벌 성공한 최대 레벨로 맞춰져 있다.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VIP의 활성화 여부와 남은 활성시간을 확인할 수 있다.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찾기 버튼 터치 시 선택한 오브젝트의 선택한 레벨을 검색해 화면에 띄운다.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화면 캡처" id="122" name="Shape 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8623" y="524785"/>
            <a:ext cx="3600000" cy="575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/>
          <p:nvPr/>
        </p:nvSpPr>
        <p:spPr>
          <a:xfrm>
            <a:off x="2026761" y="4873657"/>
            <a:ext cx="669303" cy="669303"/>
          </a:xfrm>
          <a:prstGeom prst="ellipse">
            <a:avLst/>
          </a:prstGeom>
          <a:solidFill>
            <a:srgbClr val="BF9000"/>
          </a:solidFill>
          <a:ln cap="flat" cmpd="sng" w="508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Shape 1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42260" y="4873657"/>
            <a:ext cx="653803" cy="6538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Shape 125"/>
          <p:cNvCxnSpPr/>
          <p:nvPr/>
        </p:nvCxnSpPr>
        <p:spPr>
          <a:xfrm flipH="1" rot="10800000">
            <a:off x="4721428" y="3584485"/>
            <a:ext cx="1076100" cy="781500"/>
          </a:xfrm>
          <a:prstGeom prst="bentConnector3">
            <a:avLst>
              <a:gd fmla="val -750" name="adj1"/>
            </a:avLst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6" name="Shape 126"/>
          <p:cNvSpPr/>
          <p:nvPr/>
        </p:nvSpPr>
        <p:spPr>
          <a:xfrm>
            <a:off x="5797483" y="3370082"/>
            <a:ext cx="2545237" cy="4289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선택된 아이콘 하이라이트 처리</a:t>
            </a:r>
          </a:p>
        </p:txBody>
      </p:sp>
      <p:sp>
        <p:nvSpPr>
          <p:cNvPr id="127" name="Shape 127"/>
          <p:cNvSpPr/>
          <p:nvPr/>
        </p:nvSpPr>
        <p:spPr>
          <a:xfrm>
            <a:off x="1948623" y="4365985"/>
            <a:ext cx="3600000" cy="1918799"/>
          </a:xfrm>
          <a:prstGeom prst="rect">
            <a:avLst/>
          </a:prstGeom>
          <a:solidFill>
            <a:srgbClr val="FEE599"/>
          </a:solidFill>
          <a:ln cap="flat" cmpd="sng" w="25400">
            <a:solidFill>
              <a:srgbClr val="3F3F3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2020582" y="4456523"/>
            <a:ext cx="531871" cy="531871"/>
          </a:xfrm>
          <a:prstGeom prst="ellipse">
            <a:avLst/>
          </a:prstGeom>
          <a:solidFill>
            <a:srgbClr val="BF9000"/>
          </a:solidFill>
          <a:ln cap="flat" cmpd="sng" w="508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2631783" y="4456523"/>
            <a:ext cx="531871" cy="531871"/>
          </a:xfrm>
          <a:prstGeom prst="ellipse">
            <a:avLst/>
          </a:prstGeom>
          <a:solidFill>
            <a:srgbClr val="BF9000"/>
          </a:solidFill>
          <a:ln cap="flat" cmpd="sng" w="508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3236201" y="4456523"/>
            <a:ext cx="531871" cy="531871"/>
          </a:xfrm>
          <a:prstGeom prst="ellipse">
            <a:avLst/>
          </a:prstGeom>
          <a:solidFill>
            <a:srgbClr val="BF9000"/>
          </a:solidFill>
          <a:ln cap="flat" cmpd="sng" w="508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3826451" y="4456523"/>
            <a:ext cx="531871" cy="531871"/>
          </a:xfrm>
          <a:prstGeom prst="ellipse">
            <a:avLst/>
          </a:prstGeom>
          <a:solidFill>
            <a:srgbClr val="BF9000"/>
          </a:solidFill>
          <a:ln cap="flat" cmpd="sng" w="508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96292" y="4419155"/>
            <a:ext cx="591258" cy="591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99778" y="4419155"/>
            <a:ext cx="591258" cy="5912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화면 캡처" id="134" name="Shape 1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11563" y="5200557"/>
            <a:ext cx="2776362" cy="41682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/>
          <p:nvPr/>
        </p:nvSpPr>
        <p:spPr>
          <a:xfrm>
            <a:off x="2013708" y="5628782"/>
            <a:ext cx="1041963" cy="264481"/>
          </a:xfrm>
          <a:prstGeom prst="ribbon2">
            <a:avLst>
              <a:gd fmla="val 16667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VIP2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2034509" y="5201460"/>
            <a:ext cx="12581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레벨</a:t>
            </a:r>
          </a:p>
        </p:txBody>
      </p:sp>
      <p:sp>
        <p:nvSpPr>
          <p:cNvPr id="137" name="Shape 137"/>
          <p:cNvSpPr/>
          <p:nvPr/>
        </p:nvSpPr>
        <p:spPr>
          <a:xfrm>
            <a:off x="4451350" y="5772646"/>
            <a:ext cx="1046739" cy="445272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찾기</a:t>
            </a:r>
          </a:p>
        </p:txBody>
      </p:sp>
      <p:pic>
        <p:nvPicPr>
          <p:cNvPr id="138" name="Shape 13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452875" y="5761242"/>
            <a:ext cx="468081" cy="46808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x="2034510" y="5926785"/>
            <a:ext cx="1258109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VIP 활성화 중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3158224" y="5821951"/>
            <a:ext cx="1258109" cy="261609"/>
          </a:xfrm>
          <a:prstGeom prst="rect">
            <a:avLst/>
          </a:prstGeom>
          <a:gradFill>
            <a:gsLst>
              <a:gs pos="0">
                <a:srgbClr val="FFE699"/>
              </a:gs>
              <a:gs pos="74000">
                <a:srgbClr val="833C0B">
                  <a:alpha val="49803"/>
                </a:srgbClr>
              </a:gs>
              <a:gs pos="83000">
                <a:srgbClr val="833C0B">
                  <a:alpha val="49803"/>
                </a:srgbClr>
              </a:gs>
              <a:gs pos="100000">
                <a:srgbClr val="833C0B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23:59:59</a:t>
            </a:r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1253451">
            <a:off x="3120759" y="5793008"/>
            <a:ext cx="319494" cy="319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Shape 142"/>
          <p:cNvCxnSpPr/>
          <p:nvPr/>
        </p:nvCxnSpPr>
        <p:spPr>
          <a:xfrm>
            <a:off x="2534691" y="5830396"/>
            <a:ext cx="3262799" cy="668700"/>
          </a:xfrm>
          <a:prstGeom prst="bentConnector3">
            <a:avLst>
              <a:gd fmla="val -689" name="adj1"/>
            </a:avLst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43" name="Shape 143"/>
          <p:cNvCxnSpPr/>
          <p:nvPr/>
        </p:nvCxnSpPr>
        <p:spPr>
          <a:xfrm>
            <a:off x="3662753" y="6083560"/>
            <a:ext cx="0" cy="415684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44" name="Shape 144"/>
          <p:cNvSpPr/>
          <p:nvPr/>
        </p:nvSpPr>
        <p:spPr>
          <a:xfrm>
            <a:off x="5797482" y="6284785"/>
            <a:ext cx="2545237" cy="4289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터치 시 VIP 활성시간 아이템 사용 UI로 이동</a:t>
            </a:r>
          </a:p>
        </p:txBody>
      </p:sp>
      <p:sp>
        <p:nvSpPr>
          <p:cNvPr id="145" name="Shape 145"/>
          <p:cNvSpPr/>
          <p:nvPr/>
        </p:nvSpPr>
        <p:spPr>
          <a:xfrm>
            <a:off x="8342720" y="6405926"/>
            <a:ext cx="169368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※ VIP 기획서 참조</a:t>
            </a:r>
          </a:p>
        </p:txBody>
      </p:sp>
      <p:sp>
        <p:nvSpPr>
          <p:cNvPr id="146" name="Shape 146"/>
          <p:cNvSpPr/>
          <p:nvPr/>
        </p:nvSpPr>
        <p:spPr>
          <a:xfrm>
            <a:off x="4974719" y="4456523"/>
            <a:ext cx="531871" cy="531871"/>
          </a:xfrm>
          <a:prstGeom prst="ellipse">
            <a:avLst/>
          </a:prstGeom>
          <a:solidFill>
            <a:srgbClr val="BF9000"/>
          </a:solidFill>
          <a:ln cap="flat" cmpd="sng" w="508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Shape 14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217166" y="4419155"/>
            <a:ext cx="591258" cy="591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796757" y="4419155"/>
            <a:ext cx="591258" cy="591258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/>
          <p:nvPr/>
        </p:nvSpPr>
        <p:spPr>
          <a:xfrm>
            <a:off x="4416332" y="4456523"/>
            <a:ext cx="531871" cy="531871"/>
          </a:xfrm>
          <a:prstGeom prst="ellipse">
            <a:avLst/>
          </a:prstGeom>
          <a:solidFill>
            <a:srgbClr val="BF9000"/>
          </a:solidFill>
          <a:ln cap="flat" cmpd="sng" w="508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416332" y="4419155"/>
            <a:ext cx="591258" cy="591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963826" y="4419155"/>
            <a:ext cx="591258" cy="591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/>
        </p:nvSpPr>
        <p:spPr>
          <a:xfrm>
            <a:off x="636104" y="365760"/>
            <a:ext cx="9525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 구성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5656082" y="524785"/>
            <a:ext cx="6535918" cy="12772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VIP 비활성화 상태에서 UI 진입 시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VIP 이미지와 찾기 버튼이 비활성화 된다.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찾기 버튼 터치 시 팝업 출력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화면 캡처" id="158" name="Shape 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8623" y="524785"/>
            <a:ext cx="3600000" cy="575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/>
          <p:nvPr/>
        </p:nvSpPr>
        <p:spPr>
          <a:xfrm>
            <a:off x="2026761" y="4873657"/>
            <a:ext cx="669303" cy="669303"/>
          </a:xfrm>
          <a:prstGeom prst="ellipse">
            <a:avLst/>
          </a:prstGeom>
          <a:solidFill>
            <a:srgbClr val="BF9000"/>
          </a:solidFill>
          <a:ln cap="flat" cmpd="sng" w="508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42260" y="4873657"/>
            <a:ext cx="653803" cy="653803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/>
          <p:nvPr/>
        </p:nvSpPr>
        <p:spPr>
          <a:xfrm>
            <a:off x="5656082" y="5628783"/>
            <a:ext cx="2545237" cy="56137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VIP가 비활성화 상태일 경우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VIP 이미지 및 찾기 버튼 비활성화</a:t>
            </a:r>
          </a:p>
        </p:txBody>
      </p:sp>
      <p:sp>
        <p:nvSpPr>
          <p:cNvPr id="162" name="Shape 162"/>
          <p:cNvSpPr/>
          <p:nvPr/>
        </p:nvSpPr>
        <p:spPr>
          <a:xfrm>
            <a:off x="1948623" y="4365985"/>
            <a:ext cx="3600000" cy="1918799"/>
          </a:xfrm>
          <a:prstGeom prst="rect">
            <a:avLst/>
          </a:prstGeom>
          <a:solidFill>
            <a:srgbClr val="FEE599"/>
          </a:solidFill>
          <a:ln cap="flat" cmpd="sng" w="25400">
            <a:solidFill>
              <a:srgbClr val="3F3F3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화면 캡처" id="163" name="Shape 1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11563" y="5200557"/>
            <a:ext cx="2776362" cy="41682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/>
          <p:nvPr/>
        </p:nvSpPr>
        <p:spPr>
          <a:xfrm>
            <a:off x="2013708" y="5628782"/>
            <a:ext cx="1041963" cy="264481"/>
          </a:xfrm>
          <a:prstGeom prst="ribbon2">
            <a:avLst>
              <a:gd fmla="val 16667" name="adj1"/>
              <a:gd fmla="val 50000" name="adj2"/>
            </a:avLst>
          </a:prstGeom>
          <a:solidFill>
            <a:srgbClr val="7F7F7F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VIP2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2034509" y="5201460"/>
            <a:ext cx="12581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레벨</a:t>
            </a:r>
          </a:p>
        </p:txBody>
      </p:sp>
      <p:sp>
        <p:nvSpPr>
          <p:cNvPr id="166" name="Shape 166"/>
          <p:cNvSpPr/>
          <p:nvPr/>
        </p:nvSpPr>
        <p:spPr>
          <a:xfrm>
            <a:off x="4451350" y="5772646"/>
            <a:ext cx="1046739" cy="445272"/>
          </a:xfrm>
          <a:prstGeom prst="roundRect">
            <a:avLst>
              <a:gd fmla="val 16667" name="adj"/>
            </a:avLst>
          </a:prstGeom>
          <a:solidFill>
            <a:srgbClr val="7F7F7F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찾기</a:t>
            </a:r>
          </a:p>
        </p:txBody>
      </p:sp>
      <p:pic>
        <p:nvPicPr>
          <p:cNvPr id="167" name="Shape 16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52875" y="5761242"/>
            <a:ext cx="468081" cy="46808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/>
        </p:nvSpPr>
        <p:spPr>
          <a:xfrm>
            <a:off x="2042261" y="5937392"/>
            <a:ext cx="2374072" cy="230832"/>
          </a:xfrm>
          <a:prstGeom prst="rect">
            <a:avLst/>
          </a:prstGeom>
          <a:gradFill>
            <a:gsLst>
              <a:gs pos="0">
                <a:srgbClr val="FFE699"/>
              </a:gs>
              <a:gs pos="74000">
                <a:srgbClr val="833C0B">
                  <a:alpha val="49803"/>
                </a:srgbClr>
              </a:gs>
              <a:gs pos="83000">
                <a:srgbClr val="833C0B">
                  <a:alpha val="49803"/>
                </a:srgbClr>
              </a:gs>
              <a:gs pos="100000">
                <a:srgbClr val="833C0B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VIP가 활성화 되어야 사용할 수 있습니다.</a:t>
            </a:r>
          </a:p>
        </p:txBody>
      </p:sp>
      <p:cxnSp>
        <p:nvCxnSpPr>
          <p:cNvPr id="169" name="Shape 169"/>
          <p:cNvCxnSpPr>
            <a:endCxn id="161" idx="2"/>
          </p:cNvCxnSpPr>
          <p:nvPr/>
        </p:nvCxnSpPr>
        <p:spPr>
          <a:xfrm>
            <a:off x="2534600" y="5880261"/>
            <a:ext cx="4394100" cy="309900"/>
          </a:xfrm>
          <a:prstGeom prst="bentConnector4">
            <a:avLst>
              <a:gd fmla="val 337" name="adj1"/>
              <a:gd fmla="val 222435" name="adj2"/>
            </a:avLst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70" name="Shape 170"/>
          <p:cNvCxnSpPr>
            <a:stCxn id="166" idx="2"/>
          </p:cNvCxnSpPr>
          <p:nvPr/>
        </p:nvCxnSpPr>
        <p:spPr>
          <a:xfrm>
            <a:off x="4974719" y="6217919"/>
            <a:ext cx="0" cy="3591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71" name="Shape 171"/>
          <p:cNvSpPr/>
          <p:nvPr/>
        </p:nvSpPr>
        <p:spPr>
          <a:xfrm>
            <a:off x="1948623" y="1987825"/>
            <a:ext cx="3600000" cy="1144988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VIP가 활성화 되어야 사용할 수 있습니다.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3128967" y="2626203"/>
            <a:ext cx="1239309" cy="366088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VIP 활성화</a:t>
            </a:r>
          </a:p>
        </p:txBody>
      </p:sp>
      <p:sp>
        <p:nvSpPr>
          <p:cNvPr id="173" name="Shape 173"/>
          <p:cNvSpPr/>
          <p:nvPr/>
        </p:nvSpPr>
        <p:spPr>
          <a:xfrm>
            <a:off x="5924835" y="2663909"/>
            <a:ext cx="2974066" cy="4289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터치 시 VIP 활성시간 아이템 사용 UI로 이동</a:t>
            </a:r>
          </a:p>
        </p:txBody>
      </p:sp>
      <p:cxnSp>
        <p:nvCxnSpPr>
          <p:cNvPr id="174" name="Shape 174"/>
          <p:cNvCxnSpPr/>
          <p:nvPr/>
        </p:nvCxnSpPr>
        <p:spPr>
          <a:xfrm>
            <a:off x="4213780" y="2887414"/>
            <a:ext cx="1715678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75" name="Shape 175"/>
          <p:cNvSpPr/>
          <p:nvPr/>
        </p:nvSpPr>
        <p:spPr>
          <a:xfrm>
            <a:off x="7308914" y="3110918"/>
            <a:ext cx="169368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※ VIP 기획서 참조</a:t>
            </a:r>
          </a:p>
        </p:txBody>
      </p:sp>
      <p:cxnSp>
        <p:nvCxnSpPr>
          <p:cNvPr id="176" name="Shape 176"/>
          <p:cNvCxnSpPr>
            <a:endCxn id="171" idx="2"/>
          </p:cNvCxnSpPr>
          <p:nvPr/>
        </p:nvCxnSpPr>
        <p:spPr>
          <a:xfrm flipH="1" rot="5400000">
            <a:off x="3035673" y="3845763"/>
            <a:ext cx="2649600" cy="1223700"/>
          </a:xfrm>
          <a:prstGeom prst="bentConnector3">
            <a:avLst>
              <a:gd fmla="val 69212" name="adj1"/>
            </a:avLst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77" name="Shape 177"/>
          <p:cNvSpPr/>
          <p:nvPr/>
        </p:nvSpPr>
        <p:spPr>
          <a:xfrm>
            <a:off x="3798267" y="3476205"/>
            <a:ext cx="2043332" cy="4289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찾기 버튼 터치 시 팝업 출력</a:t>
            </a:r>
          </a:p>
        </p:txBody>
      </p:sp>
      <p:sp>
        <p:nvSpPr>
          <p:cNvPr id="178" name="Shape 178"/>
          <p:cNvSpPr/>
          <p:nvPr/>
        </p:nvSpPr>
        <p:spPr>
          <a:xfrm>
            <a:off x="6101278" y="4076958"/>
            <a:ext cx="2974066" cy="4289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터치 시 VIP 활성시간 아이템 사용 UI로 이동</a:t>
            </a:r>
          </a:p>
        </p:txBody>
      </p:sp>
      <p:cxnSp>
        <p:nvCxnSpPr>
          <p:cNvPr id="179" name="Shape 179"/>
          <p:cNvCxnSpPr>
            <a:stCxn id="164" idx="0"/>
          </p:cNvCxnSpPr>
          <p:nvPr/>
        </p:nvCxnSpPr>
        <p:spPr>
          <a:xfrm rot="-5400000">
            <a:off x="2378240" y="3034832"/>
            <a:ext cx="2750400" cy="2437499"/>
          </a:xfrm>
          <a:prstGeom prst="bentConnector3">
            <a:avLst>
              <a:gd fmla="val 84691" name="adj1"/>
            </a:avLst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80" name="Shape 180"/>
          <p:cNvSpPr/>
          <p:nvPr/>
        </p:nvSpPr>
        <p:spPr>
          <a:xfrm>
            <a:off x="2020582" y="4456523"/>
            <a:ext cx="531871" cy="531871"/>
          </a:xfrm>
          <a:prstGeom prst="ellipse">
            <a:avLst/>
          </a:prstGeom>
          <a:solidFill>
            <a:srgbClr val="BF9000"/>
          </a:solidFill>
          <a:ln cap="flat" cmpd="sng" w="508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2631783" y="4456523"/>
            <a:ext cx="531871" cy="531871"/>
          </a:xfrm>
          <a:prstGeom prst="ellipse">
            <a:avLst/>
          </a:prstGeom>
          <a:solidFill>
            <a:srgbClr val="BF9000"/>
          </a:solidFill>
          <a:ln cap="flat" cmpd="sng" w="508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3236201" y="4456523"/>
            <a:ext cx="531871" cy="531871"/>
          </a:xfrm>
          <a:prstGeom prst="ellipse">
            <a:avLst/>
          </a:prstGeom>
          <a:solidFill>
            <a:srgbClr val="BF9000"/>
          </a:solidFill>
          <a:ln cap="flat" cmpd="sng" w="508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3826451" y="4456523"/>
            <a:ext cx="531871" cy="531871"/>
          </a:xfrm>
          <a:prstGeom prst="ellipse">
            <a:avLst/>
          </a:prstGeom>
          <a:solidFill>
            <a:srgbClr val="BF9000"/>
          </a:solidFill>
          <a:ln cap="flat" cmpd="sng" w="508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Shape 18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596292" y="4419155"/>
            <a:ext cx="591258" cy="591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999778" y="4419155"/>
            <a:ext cx="591258" cy="591258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4974719" y="4456523"/>
            <a:ext cx="531871" cy="531871"/>
          </a:xfrm>
          <a:prstGeom prst="ellipse">
            <a:avLst/>
          </a:prstGeom>
          <a:solidFill>
            <a:srgbClr val="BF9000"/>
          </a:solidFill>
          <a:ln cap="flat" cmpd="sng" w="508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Shape 18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217166" y="4419155"/>
            <a:ext cx="591258" cy="591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796757" y="4419155"/>
            <a:ext cx="591258" cy="591258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/>
          <p:nvPr/>
        </p:nvSpPr>
        <p:spPr>
          <a:xfrm>
            <a:off x="4416332" y="4456523"/>
            <a:ext cx="531871" cy="531871"/>
          </a:xfrm>
          <a:prstGeom prst="ellipse">
            <a:avLst/>
          </a:prstGeom>
          <a:solidFill>
            <a:srgbClr val="BF9000"/>
          </a:solidFill>
          <a:ln cap="flat" cmpd="sng" w="508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Shape 19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416332" y="4419155"/>
            <a:ext cx="591258" cy="591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963826" y="4419155"/>
            <a:ext cx="591258" cy="591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/>
        </p:nvSpPr>
        <p:spPr>
          <a:xfrm>
            <a:off x="636104" y="365760"/>
            <a:ext cx="9525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 구성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5658101" y="524785"/>
            <a:ext cx="6533899" cy="1138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‘찾기’ 버튼 터치 시 선택한 조건의 오브젝트를 내 타운에서 가장 가까운 순서로 출력한다.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화면을 위로 슬라이드 할 때마다 하단에 5개의 정보를 추가로 로드 한다.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화면 캡처" id="198" name="Shape 1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8623" y="524785"/>
            <a:ext cx="3600000" cy="575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/>
          <p:nvPr/>
        </p:nvSpPr>
        <p:spPr>
          <a:xfrm>
            <a:off x="2026761" y="4873657"/>
            <a:ext cx="669303" cy="669303"/>
          </a:xfrm>
          <a:prstGeom prst="ellipse">
            <a:avLst/>
          </a:prstGeom>
          <a:solidFill>
            <a:srgbClr val="BF9000"/>
          </a:solidFill>
          <a:ln cap="flat" cmpd="sng" w="508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Shape 2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42260" y="4873657"/>
            <a:ext cx="653803" cy="653803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/>
          <p:nvPr/>
        </p:nvSpPr>
        <p:spPr>
          <a:xfrm>
            <a:off x="5924835" y="3498271"/>
            <a:ext cx="2323618" cy="4289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터치 시 해당 좌표로 화면 이동</a:t>
            </a:r>
          </a:p>
        </p:txBody>
      </p:sp>
      <p:sp>
        <p:nvSpPr>
          <p:cNvPr id="202" name="Shape 202"/>
          <p:cNvSpPr/>
          <p:nvPr/>
        </p:nvSpPr>
        <p:spPr>
          <a:xfrm>
            <a:off x="1948623" y="4365985"/>
            <a:ext cx="3600000" cy="1918799"/>
          </a:xfrm>
          <a:prstGeom prst="rect">
            <a:avLst/>
          </a:prstGeom>
          <a:solidFill>
            <a:srgbClr val="FEE599"/>
          </a:solidFill>
          <a:ln cap="flat" cmpd="sng" w="25400">
            <a:solidFill>
              <a:srgbClr val="3F3F3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2034510" y="4456523"/>
            <a:ext cx="635690" cy="635690"/>
          </a:xfrm>
          <a:prstGeom prst="ellipse">
            <a:avLst/>
          </a:prstGeom>
          <a:solidFill>
            <a:srgbClr val="BF9000"/>
          </a:solidFill>
          <a:ln cap="flat" cmpd="sng" w="508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2748930" y="4456523"/>
            <a:ext cx="635690" cy="635690"/>
          </a:xfrm>
          <a:prstGeom prst="ellipse">
            <a:avLst/>
          </a:prstGeom>
          <a:solidFill>
            <a:srgbClr val="BF9000"/>
          </a:solidFill>
          <a:ln cap="flat" cmpd="sng" w="508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3455646" y="4456523"/>
            <a:ext cx="635690" cy="635690"/>
          </a:xfrm>
          <a:prstGeom prst="ellipse">
            <a:avLst/>
          </a:prstGeom>
          <a:solidFill>
            <a:srgbClr val="BF9000"/>
          </a:solidFill>
          <a:ln cap="flat" cmpd="sng" w="508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4135382" y="4456523"/>
            <a:ext cx="635690" cy="635690"/>
          </a:xfrm>
          <a:prstGeom prst="ellipse">
            <a:avLst/>
          </a:prstGeom>
          <a:solidFill>
            <a:srgbClr val="BF9000"/>
          </a:solidFill>
          <a:ln cap="flat" cmpd="sng" w="508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4862398" y="4456523"/>
            <a:ext cx="635690" cy="635690"/>
          </a:xfrm>
          <a:prstGeom prst="ellipse">
            <a:avLst/>
          </a:prstGeom>
          <a:solidFill>
            <a:srgbClr val="BF9000"/>
          </a:solidFill>
          <a:ln cap="flat" cmpd="sng" w="508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Shape 20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13440" y="4419155"/>
            <a:ext cx="706669" cy="706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Shape 20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18278" y="4419155"/>
            <a:ext cx="706669" cy="706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98014" y="4419155"/>
            <a:ext cx="706669" cy="706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Shape 2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013708" y="4419155"/>
            <a:ext cx="706669" cy="706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Shape 21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825030" y="4419155"/>
            <a:ext cx="706669" cy="7066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화면 캡처" id="213" name="Shape 21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711563" y="5200557"/>
            <a:ext cx="2776362" cy="416821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/>
          <p:nvPr/>
        </p:nvSpPr>
        <p:spPr>
          <a:xfrm>
            <a:off x="2013708" y="5628782"/>
            <a:ext cx="1041963" cy="264481"/>
          </a:xfrm>
          <a:prstGeom prst="ribbon2">
            <a:avLst>
              <a:gd fmla="val 16667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VIP2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2034509" y="5201460"/>
            <a:ext cx="12581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레벨</a:t>
            </a:r>
          </a:p>
        </p:txBody>
      </p:sp>
      <p:sp>
        <p:nvSpPr>
          <p:cNvPr id="216" name="Shape 216"/>
          <p:cNvSpPr/>
          <p:nvPr/>
        </p:nvSpPr>
        <p:spPr>
          <a:xfrm>
            <a:off x="4451350" y="5772646"/>
            <a:ext cx="1046739" cy="445272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찾기</a:t>
            </a:r>
          </a:p>
        </p:txBody>
      </p:sp>
      <p:pic>
        <p:nvPicPr>
          <p:cNvPr id="217" name="Shape 21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452875" y="5761242"/>
            <a:ext cx="468081" cy="468081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 txBox="1"/>
          <p:nvPr/>
        </p:nvSpPr>
        <p:spPr>
          <a:xfrm>
            <a:off x="2034510" y="5926785"/>
            <a:ext cx="1258109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VIP 활성화 중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3158224" y="5821951"/>
            <a:ext cx="1258109" cy="261609"/>
          </a:xfrm>
          <a:prstGeom prst="rect">
            <a:avLst/>
          </a:prstGeom>
          <a:gradFill>
            <a:gsLst>
              <a:gs pos="0">
                <a:srgbClr val="FFE699"/>
              </a:gs>
              <a:gs pos="74000">
                <a:srgbClr val="833C0B">
                  <a:alpha val="49803"/>
                </a:srgbClr>
              </a:gs>
              <a:gs pos="83000">
                <a:srgbClr val="833C0B">
                  <a:alpha val="49803"/>
                </a:srgbClr>
              </a:gs>
              <a:gs pos="100000">
                <a:srgbClr val="833C0B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23:59:59</a:t>
            </a:r>
          </a:p>
        </p:txBody>
      </p:sp>
      <p:pic>
        <p:nvPicPr>
          <p:cNvPr id="220" name="Shape 22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rot="1253451">
            <a:off x="3120759" y="5793008"/>
            <a:ext cx="319494" cy="319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/>
          <p:nvPr/>
        </p:nvSpPr>
        <p:spPr>
          <a:xfrm>
            <a:off x="1957083" y="524785"/>
            <a:ext cx="3583077" cy="5759999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2055672" y="857838"/>
            <a:ext cx="3385901" cy="4867724"/>
          </a:xfrm>
          <a:prstGeom prst="rect">
            <a:avLst/>
          </a:prstGeom>
          <a:solidFill>
            <a:srgbClr val="FEE599"/>
          </a:solidFill>
          <a:ln cap="flat" cmpd="sng" w="25400">
            <a:solidFill>
              <a:srgbClr val="3F3F3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3" name="Shape 223"/>
          <p:cNvGraphicFramePr/>
          <p:nvPr/>
        </p:nvGraphicFramePr>
        <p:xfrm>
          <a:off x="2126919" y="14517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{E4084121-C8CC-4566-8C0D-3CF686701B53}</a:tableStyleId>
              </a:tblPr>
              <a:tblGrid>
                <a:gridCol w="3246350"/>
              </a:tblGrid>
              <a:tr h="839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                X : 5555 Y : 5555 (1Km)</a:t>
                      </a: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              Lv : 5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839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                X : 6666 Y : 6666 (10Km)</a:t>
                      </a: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                </a:t>
                      </a:r>
                      <a:r>
                        <a:rPr lang="en-US" sz="1600" u="none" cap="none" strike="noStrike"/>
                        <a:t>Lv : 5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</a:tr>
              <a:tr h="839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                X : 7777 Y : 7777 (100Km)</a:t>
                      </a: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              Lv : 5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839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                X : 8888 Y : 8888 (500Km)</a:t>
                      </a: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              Lv : 5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</a:tr>
              <a:tr h="839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                X : 9999 Y : 9999 (1000Km)</a:t>
                      </a: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              Lv : 5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24" name="Shape 224"/>
          <p:cNvSpPr txBox="1"/>
          <p:nvPr/>
        </p:nvSpPr>
        <p:spPr>
          <a:xfrm>
            <a:off x="3153748" y="956575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필드 검색</a:t>
            </a:r>
          </a:p>
        </p:txBody>
      </p:sp>
      <p:pic>
        <p:nvPicPr>
          <p:cNvPr id="225" name="Shape 22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175018" y="1551204"/>
            <a:ext cx="853873" cy="628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Shape 22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175018" y="3207025"/>
            <a:ext cx="853873" cy="628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Shape 22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175018" y="4037246"/>
            <a:ext cx="853873" cy="628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175018" y="4895176"/>
            <a:ext cx="853873" cy="628998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/>
          <p:nvPr/>
        </p:nvSpPr>
        <p:spPr>
          <a:xfrm>
            <a:off x="4343496" y="1855868"/>
            <a:ext cx="984557" cy="366879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이동</a:t>
            </a:r>
          </a:p>
        </p:txBody>
      </p:sp>
      <p:sp>
        <p:nvSpPr>
          <p:cNvPr id="230" name="Shape 230"/>
          <p:cNvSpPr/>
          <p:nvPr/>
        </p:nvSpPr>
        <p:spPr>
          <a:xfrm>
            <a:off x="4343496" y="2702135"/>
            <a:ext cx="984557" cy="366879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이동</a:t>
            </a:r>
          </a:p>
        </p:txBody>
      </p:sp>
      <p:sp>
        <p:nvSpPr>
          <p:cNvPr id="231" name="Shape 231"/>
          <p:cNvSpPr/>
          <p:nvPr/>
        </p:nvSpPr>
        <p:spPr>
          <a:xfrm>
            <a:off x="4343496" y="3537064"/>
            <a:ext cx="984557" cy="366879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이동</a:t>
            </a:r>
          </a:p>
        </p:txBody>
      </p:sp>
      <p:sp>
        <p:nvSpPr>
          <p:cNvPr id="232" name="Shape 232"/>
          <p:cNvSpPr/>
          <p:nvPr/>
        </p:nvSpPr>
        <p:spPr>
          <a:xfrm>
            <a:off x="4343496" y="4381117"/>
            <a:ext cx="984557" cy="366879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이동</a:t>
            </a:r>
          </a:p>
        </p:txBody>
      </p:sp>
      <p:sp>
        <p:nvSpPr>
          <p:cNvPr id="233" name="Shape 233"/>
          <p:cNvSpPr/>
          <p:nvPr/>
        </p:nvSpPr>
        <p:spPr>
          <a:xfrm>
            <a:off x="4343496" y="5216401"/>
            <a:ext cx="984557" cy="366879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이동</a:t>
            </a:r>
          </a:p>
        </p:txBody>
      </p:sp>
      <p:cxnSp>
        <p:nvCxnSpPr>
          <p:cNvPr id="234" name="Shape 234"/>
          <p:cNvCxnSpPr/>
          <p:nvPr/>
        </p:nvCxnSpPr>
        <p:spPr>
          <a:xfrm rot="10800000">
            <a:off x="1588609" y="3515814"/>
            <a:ext cx="763747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35" name="Shape 235"/>
          <p:cNvSpPr/>
          <p:nvPr/>
        </p:nvSpPr>
        <p:spPr>
          <a:xfrm>
            <a:off x="113121" y="3319178"/>
            <a:ext cx="1475487" cy="4289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오브젝트 이미지</a:t>
            </a:r>
          </a:p>
        </p:txBody>
      </p:sp>
      <p:cxnSp>
        <p:nvCxnSpPr>
          <p:cNvPr id="236" name="Shape 236"/>
          <p:cNvCxnSpPr/>
          <p:nvPr/>
        </p:nvCxnSpPr>
        <p:spPr>
          <a:xfrm flipH="1">
            <a:off x="1588648" y="3879669"/>
            <a:ext cx="1763400" cy="589500"/>
          </a:xfrm>
          <a:prstGeom prst="bentConnector3">
            <a:avLst>
              <a:gd fmla="val -784" name="adj1"/>
            </a:avLst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37" name="Shape 237"/>
          <p:cNvSpPr/>
          <p:nvPr/>
        </p:nvSpPr>
        <p:spPr>
          <a:xfrm>
            <a:off x="113121" y="4254675"/>
            <a:ext cx="1475487" cy="4289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오브젝트 레벨</a:t>
            </a:r>
          </a:p>
        </p:txBody>
      </p:sp>
      <p:sp>
        <p:nvSpPr>
          <p:cNvPr id="238" name="Shape 238"/>
          <p:cNvSpPr/>
          <p:nvPr/>
        </p:nvSpPr>
        <p:spPr>
          <a:xfrm>
            <a:off x="113121" y="2405638"/>
            <a:ext cx="1475487" cy="4289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오브젝트 좌표</a:t>
            </a:r>
          </a:p>
        </p:txBody>
      </p:sp>
      <p:sp>
        <p:nvSpPr>
          <p:cNvPr id="239" name="Shape 239"/>
          <p:cNvSpPr/>
          <p:nvPr/>
        </p:nvSpPr>
        <p:spPr>
          <a:xfrm>
            <a:off x="3040460" y="3235800"/>
            <a:ext cx="1467929" cy="239344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3040460" y="3591732"/>
            <a:ext cx="588859" cy="280014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4343496" y="3515816"/>
            <a:ext cx="984557" cy="393832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Shape 242"/>
          <p:cNvSpPr/>
          <p:nvPr/>
        </p:nvSpPr>
        <p:spPr>
          <a:xfrm rot="10800000">
            <a:off x="4881189" y="4355819"/>
            <a:ext cx="446863" cy="1164141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5924835" y="4868708"/>
            <a:ext cx="2323618" cy="4289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 슬라이드 시 정보 추가 로드</a:t>
            </a:r>
          </a:p>
        </p:txBody>
      </p:sp>
      <p:sp>
        <p:nvSpPr>
          <p:cNvPr id="244" name="Shape 244"/>
          <p:cNvSpPr/>
          <p:nvPr/>
        </p:nvSpPr>
        <p:spPr>
          <a:xfrm>
            <a:off x="5924835" y="5802539"/>
            <a:ext cx="2323618" cy="4289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다른 공간 터치 시 팝업 닫음</a:t>
            </a:r>
          </a:p>
        </p:txBody>
      </p:sp>
      <p:cxnSp>
        <p:nvCxnSpPr>
          <p:cNvPr id="245" name="Shape 245"/>
          <p:cNvCxnSpPr/>
          <p:nvPr/>
        </p:nvCxnSpPr>
        <p:spPr>
          <a:xfrm>
            <a:off x="3855562" y="6026042"/>
            <a:ext cx="2073897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6" name="Shape 246"/>
          <p:cNvSpPr/>
          <p:nvPr/>
        </p:nvSpPr>
        <p:spPr>
          <a:xfrm>
            <a:off x="5383053" y="1451726"/>
            <a:ext cx="439522" cy="4177055"/>
          </a:xfrm>
          <a:prstGeom prst="rect">
            <a:avLst/>
          </a:prstGeom>
          <a:solidFill>
            <a:srgbClr val="FFC000">
              <a:alpha val="49803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7" name="Shape 247"/>
          <p:cNvCxnSpPr/>
          <p:nvPr/>
        </p:nvCxnSpPr>
        <p:spPr>
          <a:xfrm>
            <a:off x="5328055" y="3721776"/>
            <a:ext cx="601404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48" name="Shape 248"/>
          <p:cNvCxnSpPr/>
          <p:nvPr/>
        </p:nvCxnSpPr>
        <p:spPr>
          <a:xfrm>
            <a:off x="5222448" y="5092212"/>
            <a:ext cx="707010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9" name="Shape 249"/>
          <p:cNvSpPr/>
          <p:nvPr/>
        </p:nvSpPr>
        <p:spPr>
          <a:xfrm>
            <a:off x="6409717" y="4196578"/>
            <a:ext cx="1838737" cy="4289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 슬라이드 영역</a:t>
            </a:r>
          </a:p>
        </p:txBody>
      </p:sp>
      <p:cxnSp>
        <p:nvCxnSpPr>
          <p:cNvPr id="250" name="Shape 250"/>
          <p:cNvCxnSpPr/>
          <p:nvPr/>
        </p:nvCxnSpPr>
        <p:spPr>
          <a:xfrm>
            <a:off x="5832351" y="4420082"/>
            <a:ext cx="581989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pic>
        <p:nvPicPr>
          <p:cNvPr id="251" name="Shape 25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175018" y="2407089"/>
            <a:ext cx="853873" cy="628998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Shape 252"/>
          <p:cNvSpPr/>
          <p:nvPr/>
        </p:nvSpPr>
        <p:spPr>
          <a:xfrm>
            <a:off x="4541344" y="3233524"/>
            <a:ext cx="681104" cy="246614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3" name="Shape 253"/>
          <p:cNvCxnSpPr/>
          <p:nvPr/>
        </p:nvCxnSpPr>
        <p:spPr>
          <a:xfrm rot="10800000">
            <a:off x="1588578" y="2553599"/>
            <a:ext cx="1829699" cy="682200"/>
          </a:xfrm>
          <a:prstGeom prst="bentConnector3">
            <a:avLst>
              <a:gd fmla="val 24" name="adj1"/>
            </a:avLst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54" name="Shape 254"/>
          <p:cNvCxnSpPr/>
          <p:nvPr/>
        </p:nvCxnSpPr>
        <p:spPr>
          <a:xfrm rot="10800000">
            <a:off x="1630423" y="1820267"/>
            <a:ext cx="3246300" cy="1401299"/>
          </a:xfrm>
          <a:prstGeom prst="bentConnector3">
            <a:avLst>
              <a:gd fmla="val 276" name="adj1"/>
            </a:avLst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55" name="Shape 255"/>
          <p:cNvSpPr/>
          <p:nvPr/>
        </p:nvSpPr>
        <p:spPr>
          <a:xfrm>
            <a:off x="113121" y="1617955"/>
            <a:ext cx="1475487" cy="4289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내 타운과의 거리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/>
        </p:nvSpPr>
        <p:spPr>
          <a:xfrm>
            <a:off x="636104" y="365760"/>
            <a:ext cx="9525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 구성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6528019" y="524785"/>
            <a:ext cx="5454594" cy="1138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‘이동’ 터치 시 해당 오브젝트의 좌표로 화면을 이동한다.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오브젝트가 화면의 중앙에 놓인다.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오브젝트가 선택되어 액션버튼이 출력된 상태가 된다. (몬스터는 예외)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5797483" y="3449121"/>
            <a:ext cx="2318880" cy="69758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오브젝트가 자동으로 선택되어 액션버튼이 출력된다.</a:t>
            </a:r>
          </a:p>
        </p:txBody>
      </p:sp>
      <p:pic>
        <p:nvPicPr>
          <p:cNvPr descr="화면 캡처" id="263" name="Shape 2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8623" y="550425"/>
            <a:ext cx="3600000" cy="575999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/>
          <p:nvPr/>
        </p:nvSpPr>
        <p:spPr>
          <a:xfrm>
            <a:off x="2022243" y="4873657"/>
            <a:ext cx="669303" cy="669303"/>
          </a:xfrm>
          <a:prstGeom prst="ellipse">
            <a:avLst/>
          </a:prstGeom>
          <a:solidFill>
            <a:srgbClr val="BF9000"/>
          </a:solidFill>
          <a:ln cap="flat" cmpd="sng" w="508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Shape 2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37742" y="4873657"/>
            <a:ext cx="653803" cy="6538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6" name="Shape 266"/>
          <p:cNvCxnSpPr/>
          <p:nvPr/>
        </p:nvCxnSpPr>
        <p:spPr>
          <a:xfrm>
            <a:off x="4267501" y="3797912"/>
            <a:ext cx="1529982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