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7C8C1324-41C1-4CFC-808C-B3282A5D4D57}">
  <a:tblStyle styleId="{7C8C1324-41C1-4CFC-808C-B3282A5D4D57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9EFF7"/>
          </a:solidFill>
        </a:fill>
      </a:tcStyle>
    </a:wholeTbl>
    <a:band1H>
      <a:tcStyle>
        <a:fill>
          <a:solidFill>
            <a:srgbClr val="D0DEEF"/>
          </a:solidFill>
        </a:fill>
      </a:tcStyle>
    </a:band1H>
    <a:band1V>
      <a:tcStyle>
        <a:fill>
          <a:solidFill>
            <a:srgbClr val="D0DEEF"/>
          </a:solidFill>
        </a:fill>
      </a:tcStyle>
    </a:band1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제목 슬라이드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제목 및 세로 텍스트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세로 제목 및 텍스트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제목 및 내용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구역 머리글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콘텐츠 2개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비교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제목만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빈 화면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캡션 있는 콘텐츠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캡션 있는 그림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png"/><Relationship Id="rId4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S2 행군부대 액션버튼</a:t>
            </a:r>
          </a:p>
        </p:txBody>
      </p:sp>
      <p:sp>
        <p:nvSpPr>
          <p:cNvPr id="89" name="Shape 89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2016.07.25.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Peter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/>
        </p:nvSpPr>
        <p:spPr>
          <a:xfrm>
            <a:off x="802433" y="391885"/>
            <a:ext cx="11389567" cy="13463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V1.0 – 2016.07.25. 초안 작성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/>
        </p:nvSpPr>
        <p:spPr>
          <a:xfrm>
            <a:off x="636104" y="365760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개요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1282433" y="1033669"/>
            <a:ext cx="10514230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각 행군 부대의 상태와 대상에 따른 액션버튼 노출과 정렬 순서를 정의한다.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913024" y="1770347"/>
            <a:ext cx="1552256" cy="1552256"/>
          </a:xfrm>
          <a:prstGeom prst="ellipse">
            <a:avLst/>
          </a:prstGeom>
          <a:noFill/>
          <a:ln cap="flat" cmpd="sng" w="12700">
            <a:solidFill>
              <a:srgbClr val="7F7F7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5205178" y="1770347"/>
            <a:ext cx="1552256" cy="1552256"/>
          </a:xfrm>
          <a:prstGeom prst="ellipse">
            <a:avLst/>
          </a:prstGeom>
          <a:noFill/>
          <a:ln cap="flat" cmpd="sng" w="12700">
            <a:solidFill>
              <a:srgbClr val="7F7F7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636104" y="365760"/>
            <a:ext cx="29690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액션버튼 개수에 따른 위치</a:t>
            </a:r>
          </a:p>
        </p:txBody>
      </p:sp>
      <p:pic>
        <p:nvPicPr>
          <p:cNvPr id="108" name="Shape 1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910" y="1707981"/>
            <a:ext cx="2253885" cy="1697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05487" y="1707981"/>
            <a:ext cx="2253885" cy="1697638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/>
          <p:nvPr/>
        </p:nvSpPr>
        <p:spPr>
          <a:xfrm>
            <a:off x="5016492" y="2322611"/>
            <a:ext cx="417378" cy="417378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111" name="Shape 111"/>
          <p:cNvSpPr/>
          <p:nvPr/>
        </p:nvSpPr>
        <p:spPr>
          <a:xfrm>
            <a:off x="6506319" y="2322611"/>
            <a:ext cx="417378" cy="417378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112" name="Shape 112"/>
          <p:cNvSpPr/>
          <p:nvPr/>
        </p:nvSpPr>
        <p:spPr>
          <a:xfrm>
            <a:off x="2967731" y="1770347"/>
            <a:ext cx="1552256" cy="1552256"/>
          </a:xfrm>
          <a:prstGeom prst="ellipse">
            <a:avLst/>
          </a:prstGeom>
          <a:noFill/>
          <a:ln cap="flat" cmpd="sng" w="12700">
            <a:solidFill>
              <a:srgbClr val="7F7F7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Shape 1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90616" y="1707981"/>
            <a:ext cx="2253885" cy="169763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/>
          <p:nvPr/>
        </p:nvSpPr>
        <p:spPr>
          <a:xfrm>
            <a:off x="3535167" y="1561657"/>
            <a:ext cx="417378" cy="417378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115" name="Shape 115"/>
          <p:cNvSpPr/>
          <p:nvPr/>
        </p:nvSpPr>
        <p:spPr>
          <a:xfrm>
            <a:off x="7562717" y="1770347"/>
            <a:ext cx="1552256" cy="1552256"/>
          </a:xfrm>
          <a:prstGeom prst="ellipse">
            <a:avLst/>
          </a:prstGeom>
          <a:noFill/>
          <a:ln cap="flat" cmpd="sng" w="12700">
            <a:solidFill>
              <a:srgbClr val="7F7F7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63027" y="1707981"/>
            <a:ext cx="2253885" cy="1697638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7374031" y="2322611"/>
            <a:ext cx="417378" cy="417378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118" name="Shape 118"/>
          <p:cNvSpPr/>
          <p:nvPr/>
        </p:nvSpPr>
        <p:spPr>
          <a:xfrm>
            <a:off x="8863859" y="2322611"/>
            <a:ext cx="417378" cy="417378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119" name="Shape 119"/>
          <p:cNvSpPr/>
          <p:nvPr/>
        </p:nvSpPr>
        <p:spPr>
          <a:xfrm>
            <a:off x="8181279" y="1561657"/>
            <a:ext cx="417378" cy="417378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120" name="Shape 120"/>
          <p:cNvSpPr/>
          <p:nvPr/>
        </p:nvSpPr>
        <p:spPr>
          <a:xfrm>
            <a:off x="9924529" y="1770347"/>
            <a:ext cx="1552256" cy="1552256"/>
          </a:xfrm>
          <a:prstGeom prst="ellipse">
            <a:avLst/>
          </a:prstGeom>
          <a:noFill/>
          <a:ln cap="flat" cmpd="sng" w="12700">
            <a:solidFill>
              <a:srgbClr val="7F7F7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Shape 1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24839" y="1707981"/>
            <a:ext cx="2253885" cy="1697638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/>
          <p:nvPr/>
        </p:nvSpPr>
        <p:spPr>
          <a:xfrm>
            <a:off x="9735842" y="2322611"/>
            <a:ext cx="417378" cy="417378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123" name="Shape 123"/>
          <p:cNvSpPr/>
          <p:nvPr/>
        </p:nvSpPr>
        <p:spPr>
          <a:xfrm>
            <a:off x="11225671" y="2322611"/>
            <a:ext cx="417378" cy="417378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124" name="Shape 124"/>
          <p:cNvSpPr/>
          <p:nvPr/>
        </p:nvSpPr>
        <p:spPr>
          <a:xfrm>
            <a:off x="10017786" y="1666066"/>
            <a:ext cx="417378" cy="417378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125" name="Shape 125"/>
          <p:cNvSpPr/>
          <p:nvPr/>
        </p:nvSpPr>
        <p:spPr>
          <a:xfrm>
            <a:off x="11016981" y="1666066"/>
            <a:ext cx="417378" cy="417378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/>
        </p:nvSpPr>
        <p:spPr>
          <a:xfrm>
            <a:off x="200490" y="279051"/>
            <a:ext cx="7139006" cy="17007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 부대 기본 제공 정보</a:t>
            </a: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 종류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목적지 좌표</a:t>
            </a:r>
          </a:p>
        </p:txBody>
      </p:sp>
      <p:pic>
        <p:nvPicPr>
          <p:cNvPr id="131" name="Shape 1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09633" y="2713742"/>
            <a:ext cx="3838575" cy="320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/>
          <p:nvPr/>
        </p:nvSpPr>
        <p:spPr>
          <a:xfrm>
            <a:off x="5248275" y="5076825"/>
            <a:ext cx="1857375" cy="32385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3" name="Shape 133"/>
          <p:cNvCxnSpPr>
            <a:stCxn id="132" idx="3"/>
          </p:cNvCxnSpPr>
          <p:nvPr/>
        </p:nvCxnSpPr>
        <p:spPr>
          <a:xfrm flipH="1" rot="10800000">
            <a:off x="7105650" y="2713650"/>
            <a:ext cx="1276500" cy="2525100"/>
          </a:xfrm>
          <a:prstGeom prst="bentConnector2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34" name="Shape 134"/>
          <p:cNvCxnSpPr/>
          <p:nvPr/>
        </p:nvCxnSpPr>
        <p:spPr>
          <a:xfrm>
            <a:off x="8382000" y="2713742"/>
            <a:ext cx="438150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35" name="Shape 135"/>
          <p:cNvSpPr/>
          <p:nvPr/>
        </p:nvSpPr>
        <p:spPr>
          <a:xfrm>
            <a:off x="8820150" y="2609849"/>
            <a:ext cx="3190874" cy="168592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행군 종류를 표시한다.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출정 중</a:t>
            </a:r>
            <a:b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(병력이 포함된 모든 종류의 행군)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정찰 중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교역 중 (자원지원)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복귀 중</a:t>
            </a:r>
          </a:p>
        </p:txBody>
      </p:sp>
      <p:sp>
        <p:nvSpPr>
          <p:cNvPr id="136" name="Shape 136"/>
          <p:cNvSpPr/>
          <p:nvPr/>
        </p:nvSpPr>
        <p:spPr>
          <a:xfrm>
            <a:off x="5248275" y="5400675"/>
            <a:ext cx="1857375" cy="32385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Shape 137"/>
          <p:cNvCxnSpPr/>
          <p:nvPr/>
        </p:nvCxnSpPr>
        <p:spPr>
          <a:xfrm>
            <a:off x="7105650" y="5562601"/>
            <a:ext cx="2533800" cy="323700"/>
          </a:xfrm>
          <a:prstGeom prst="bentConnector3">
            <a:avLst>
              <a:gd fmla="val 49997" name="adj1"/>
            </a:avLst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38" name="Shape 138"/>
          <p:cNvSpPr/>
          <p:nvPr/>
        </p:nvSpPr>
        <p:spPr>
          <a:xfrm>
            <a:off x="8820150" y="5614987"/>
            <a:ext cx="2543174" cy="52299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목적지의 좌표를 표시한다.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5785610" y="5123676"/>
            <a:ext cx="782704" cy="2462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출정 중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4" name="Shape 144"/>
          <p:cNvCxnSpPr/>
          <p:nvPr/>
        </p:nvCxnSpPr>
        <p:spPr>
          <a:xfrm flipH="1" rot="10800000">
            <a:off x="8930457" y="1895475"/>
            <a:ext cx="470700" cy="266699"/>
          </a:xfrm>
          <a:prstGeom prst="bentConnector3">
            <a:avLst>
              <a:gd fmla="val 50002" name="adj1"/>
            </a:avLst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45" name="Shape 145"/>
          <p:cNvSpPr txBox="1"/>
          <p:nvPr/>
        </p:nvSpPr>
        <p:spPr>
          <a:xfrm>
            <a:off x="848138" y="118110"/>
            <a:ext cx="3132589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 부대 상태 별 액션버튼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나가는 부대 (개인 행군)</a:t>
            </a:r>
          </a:p>
        </p:txBody>
      </p:sp>
      <p:graphicFrame>
        <p:nvGraphicFramePr>
          <p:cNvPr id="146" name="Shape 146"/>
          <p:cNvGraphicFramePr/>
          <p:nvPr/>
        </p:nvGraphicFramePr>
        <p:xfrm>
          <a:off x="1560037" y="91376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{7C8C1324-41C1-4CFC-808C-B3282A5D4D57}</a:tableStyleId>
              </a:tblPr>
              <a:tblGrid>
                <a:gridCol w="1071100"/>
                <a:gridCol w="1071100"/>
                <a:gridCol w="1209950"/>
                <a:gridCol w="1894850"/>
                <a:gridCol w="2123450"/>
              </a:tblGrid>
              <a:tr h="37085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       </a:t>
                      </a:r>
                      <a:r>
                        <a:rPr lang="en-US" sz="800" u="none" cap="none" strike="noStrike"/>
                        <a:t>대상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부대 상태</a:t>
                      </a:r>
                    </a:p>
                  </a:txBody>
                  <a:tcPr marT="45725" marB="45725" marR="121925" marL="121925"/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내 부대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같은 연맹원의 부대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적 부대</a:t>
                      </a:r>
                    </a:p>
                  </a:txBody>
                  <a:tcPr marT="45725" marB="45725" marR="121925" marL="121925" anchor="ctr"/>
                </a:tc>
              </a:tr>
              <a:tr h="370850">
                <a:tc rowSpan="5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개인 행군</a:t>
                      </a:r>
                      <a:br>
                        <a:rPr lang="en-US" sz="1000" u="none" cap="none" strike="noStrike"/>
                      </a:br>
                      <a:r>
                        <a:rPr lang="en-US" sz="1000" u="none" cap="none" strike="noStrike"/>
                        <a:t>(병력 있음)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채집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-228600" lvl="0" marL="22860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AutoNum type="arabicPeriod"/>
                      </a:pPr>
                      <a:r>
                        <a:rPr lang="en-US" sz="1000" u="none" cap="none" strike="noStrike"/>
                        <a:t>부대 정보</a:t>
                      </a:r>
                    </a:p>
                    <a:p>
                      <a:pPr indent="-228600" lvl="0" marL="22860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AutoNum type="arabicPeriod"/>
                      </a:pPr>
                      <a:r>
                        <a:rPr lang="en-US" sz="1000" u="none" cap="none" strike="noStrike"/>
                        <a:t>회군</a:t>
                      </a:r>
                    </a:p>
                    <a:p>
                      <a:pPr indent="-228600" lvl="0" marL="22860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AutoNum type="arabicPeriod"/>
                      </a:pPr>
                      <a:r>
                        <a:rPr lang="en-US" sz="1000" u="none" cap="none" strike="noStrike"/>
                        <a:t>가속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-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u="none" cap="none" strike="noStrike"/>
                        <a:t>-</a:t>
                      </a:r>
                    </a:p>
                  </a:txBody>
                  <a:tcPr marT="45725" marB="45725" marR="121925" marL="121925" anchor="ctr"/>
                </a:tc>
              </a:tr>
              <a:tr h="3708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공격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-228600" lvl="0" marL="22860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AutoNum type="arabicPeriod"/>
                      </a:pPr>
                      <a:r>
                        <a:rPr lang="en-US" sz="1000" u="none" cap="none" strike="noStrike"/>
                        <a:t>부대 정보</a:t>
                      </a:r>
                    </a:p>
                    <a:p>
                      <a:pPr indent="-228600" lvl="0" marL="22860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AutoNum type="arabicPeriod"/>
                      </a:pPr>
                      <a:r>
                        <a:rPr lang="en-US" sz="1000" u="none" cap="none" strike="noStrike"/>
                        <a:t>회군</a:t>
                      </a:r>
                    </a:p>
                    <a:p>
                      <a:pPr indent="-228600" lvl="0" marL="22860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AutoNum type="arabicPeriod"/>
                      </a:pPr>
                      <a:r>
                        <a:rPr lang="en-US" sz="1000" u="none" cap="none" strike="noStrike"/>
                        <a:t>가속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u="none" cap="none" strike="noStrike"/>
                        <a:t>-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-2286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Arial"/>
                        <a:buAutoNum type="arabicPeriod"/>
                      </a:pPr>
                      <a:r>
                        <a:rPr lang="en-US" sz="1000" u="none" cap="none" strike="noStrike"/>
                        <a:t>부대 정보</a:t>
                      </a:r>
                      <a:br>
                        <a:rPr lang="en-US" sz="1000" u="none" cap="none" strike="noStrike"/>
                      </a:br>
                      <a:r>
                        <a:rPr lang="en-US" sz="1000" u="none" cap="none" strike="noStrike"/>
                        <a:t>(나에게 오는 공격 부대에만)</a:t>
                      </a:r>
                    </a:p>
                    <a:p>
                      <a:pPr indent="-2286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Arial"/>
                        <a:buAutoNum type="arabicPeriod"/>
                      </a:pPr>
                      <a:r>
                        <a:rPr lang="en-US" sz="1000" u="none" cap="none" strike="noStrike"/>
                        <a:t>강제 회군 (스킬)</a:t>
                      </a:r>
                      <a:br>
                        <a:rPr lang="en-US" sz="1000" u="none" cap="none" strike="noStrike"/>
                      </a:br>
                      <a:r>
                        <a:rPr lang="en-US" sz="1000" u="none" cap="none" strike="noStrike"/>
                        <a:t>(해당 스킬을 찍었을 떄만)</a:t>
                      </a:r>
                    </a:p>
                  </a:txBody>
                  <a:tcPr marT="45725" marB="45725" marR="121925" marL="121925" anchor="ctr"/>
                </a:tc>
              </a:tr>
              <a:tr h="3708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점령</a:t>
                      </a:r>
                      <a:br>
                        <a:rPr lang="en-US" sz="1000" u="none" cap="none" strike="noStrike"/>
                      </a:br>
                      <a:r>
                        <a:rPr lang="en-US" sz="1000" u="none" cap="none" strike="noStrike"/>
                        <a:t>(빈 타일 및</a:t>
                      </a:r>
                      <a:br>
                        <a:rPr lang="en-US" sz="1000" u="none" cap="none" strike="noStrike"/>
                      </a:br>
                      <a:r>
                        <a:rPr lang="en-US" sz="1000" u="none" cap="none" strike="noStrike"/>
                        <a:t>필드 오브젝트)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-228600" lvl="0" marL="22860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AutoNum type="arabicPeriod"/>
                      </a:pPr>
                      <a:r>
                        <a:rPr lang="en-US" sz="1000" u="none" cap="none" strike="noStrike"/>
                        <a:t>부대 정보</a:t>
                      </a:r>
                    </a:p>
                    <a:p>
                      <a:pPr indent="-228600" lvl="0" marL="22860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AutoNum type="arabicPeriod"/>
                      </a:pPr>
                      <a:r>
                        <a:rPr lang="en-US" sz="1000" u="none" cap="none" strike="noStrike"/>
                        <a:t>회군</a:t>
                      </a:r>
                    </a:p>
                    <a:p>
                      <a:pPr indent="-228600" lvl="0" marL="22860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AutoNum type="arabicPeriod"/>
                      </a:pPr>
                      <a:r>
                        <a:rPr lang="en-US" sz="1000" u="none" cap="none" strike="noStrike"/>
                        <a:t>가속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u="none" cap="none" strike="noStrike"/>
                        <a:t>-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-2286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Arial"/>
                        <a:buAutoNum type="arabicPeriod"/>
                      </a:pPr>
                      <a:r>
                        <a:rPr lang="en-US" sz="1000" u="none" cap="none" strike="noStrike"/>
                        <a:t>부대 정보</a:t>
                      </a:r>
                      <a:br>
                        <a:rPr lang="en-US" sz="1000" u="none" cap="none" strike="noStrike"/>
                      </a:br>
                      <a:r>
                        <a:rPr lang="en-US" sz="1000" u="none" cap="none" strike="noStrike"/>
                        <a:t>(내 소유 오브젝트에 오는</a:t>
                      </a:r>
                      <a:br>
                        <a:rPr lang="en-US" sz="1000" u="none" cap="none" strike="noStrike"/>
                      </a:br>
                      <a:r>
                        <a:rPr lang="en-US" sz="1000" u="none" cap="none" strike="noStrike"/>
                        <a:t>공격 부대에만)</a:t>
                      </a:r>
                    </a:p>
                    <a:p>
                      <a:pPr indent="-2286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Arial"/>
                        <a:buAutoNum type="arabicPeriod"/>
                      </a:pPr>
                      <a:r>
                        <a:rPr lang="en-US" sz="1000" u="none" cap="none" strike="noStrike"/>
                        <a:t>강제 회군 (스킬)</a:t>
                      </a:r>
                      <a:br>
                        <a:rPr lang="en-US" sz="1000" u="none" cap="none" strike="noStrike"/>
                      </a:br>
                      <a:r>
                        <a:rPr lang="en-US" sz="1000" u="none" cap="none" strike="noStrike"/>
                        <a:t>(해당 스킬을 찍었을 떄만)</a:t>
                      </a:r>
                    </a:p>
                  </a:txBody>
                  <a:tcPr marT="45725" marB="45725" marR="121925" marL="121925" anchor="ctr"/>
                </a:tc>
              </a:tr>
              <a:tr h="22797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몬스터 토벌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-228600" lvl="0" marL="22860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AutoNum type="arabicPeriod"/>
                      </a:pPr>
                      <a:r>
                        <a:rPr lang="en-US" sz="1000" u="none" cap="none" strike="noStrike"/>
                        <a:t>부대 정보</a:t>
                      </a:r>
                    </a:p>
                    <a:p>
                      <a:pPr indent="-228600" lvl="0" marL="22860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AutoNum type="arabicPeriod"/>
                      </a:pPr>
                      <a:r>
                        <a:rPr lang="en-US" sz="1000" u="none" cap="none" strike="noStrike"/>
                        <a:t>회군</a:t>
                      </a:r>
                    </a:p>
                    <a:p>
                      <a:pPr indent="-228600" lvl="0" marL="22860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AutoNum type="arabicPeriod"/>
                      </a:pPr>
                      <a:r>
                        <a:rPr lang="en-US" sz="1000" u="none" cap="none" strike="noStrike"/>
                        <a:t>가속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u="none" cap="none" strike="noStrike"/>
                        <a:t>-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u="none" cap="none" strike="noStrike"/>
                        <a:t>-</a:t>
                      </a:r>
                    </a:p>
                  </a:txBody>
                  <a:tcPr marT="45725" marB="45725" marR="121925" marL="121925" anchor="ctr"/>
                </a:tc>
              </a:tr>
              <a:tr h="3708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병력 지원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-228600" lvl="0" marL="22860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AutoNum type="arabicPeriod"/>
                      </a:pPr>
                      <a:r>
                        <a:rPr lang="en-US" sz="1000" u="none" cap="none" strike="noStrike"/>
                        <a:t>부대 정보</a:t>
                      </a:r>
                    </a:p>
                    <a:p>
                      <a:pPr indent="-228600" lvl="0" marL="22860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AutoNum type="arabicPeriod"/>
                      </a:pPr>
                      <a:r>
                        <a:rPr lang="en-US" sz="1000" u="none" cap="none" strike="noStrike"/>
                        <a:t>회군</a:t>
                      </a:r>
                    </a:p>
                    <a:p>
                      <a:pPr indent="-228600" lvl="0" marL="22860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AutoNum type="arabicPeriod"/>
                      </a:pPr>
                      <a:r>
                        <a:rPr lang="en-US" sz="1000" u="none" cap="none" strike="noStrike"/>
                        <a:t>가속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u="none" cap="none" strike="noStrike"/>
                        <a:t>1. 부대 정보</a:t>
                      </a:r>
                      <a:br>
                        <a:rPr lang="en-US" sz="1000" u="none" cap="none" strike="noStrike"/>
                      </a:br>
                      <a:r>
                        <a:rPr lang="en-US" sz="1000" u="none" cap="none" strike="noStrike"/>
                        <a:t>(나에게 오는 지원 부대에만)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u="none" cap="none" strike="noStrike"/>
                        <a:t>-</a:t>
                      </a:r>
                    </a:p>
                  </a:txBody>
                  <a:tcPr marT="45725" marB="45725" marR="121925" marL="121925" anchor="ctr"/>
                </a:tc>
              </a:tr>
              <a:tr h="127000"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개인 행군</a:t>
                      </a:r>
                      <a:br>
                        <a:rPr lang="en-US" sz="1000" u="none" cap="none" strike="noStrike"/>
                      </a:br>
                      <a:r>
                        <a:rPr lang="en-US" sz="1000" u="none" cap="none" strike="noStrike"/>
                        <a:t>(병력 없음)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자원 지원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-228600" lvl="0" marL="22860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AutoNum type="arabicPeriod"/>
                      </a:pPr>
                      <a:r>
                        <a:rPr lang="en-US" sz="1000" u="none" cap="none" strike="noStrike"/>
                        <a:t>회군</a:t>
                      </a:r>
                    </a:p>
                    <a:p>
                      <a:pPr indent="-228600" lvl="0" marL="22860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AutoNum type="arabicPeriod"/>
                      </a:pPr>
                      <a:r>
                        <a:rPr lang="en-US" sz="1000" u="none" cap="none" strike="noStrike"/>
                        <a:t>가속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u="none" cap="none" strike="noStrike"/>
                        <a:t>-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u="none" cap="none" strike="noStrike"/>
                        <a:t>-</a:t>
                      </a:r>
                    </a:p>
                  </a:txBody>
                  <a:tcPr marT="45725" marB="45725" marR="121925" marL="121925" anchor="ctr"/>
                </a:tc>
              </a:tr>
              <a:tr h="3708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정찰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-228600" lvl="0" marL="22860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AutoNum type="arabicPeriod"/>
                      </a:pPr>
                      <a:r>
                        <a:rPr lang="en-US" sz="1000" u="none" cap="none" strike="noStrike"/>
                        <a:t>회군</a:t>
                      </a:r>
                    </a:p>
                    <a:p>
                      <a:pPr indent="-228600" lvl="0" marL="22860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AutoNum type="arabicPeriod"/>
                      </a:pPr>
                      <a:r>
                        <a:rPr lang="en-US" sz="1000" u="none" cap="none" strike="noStrike"/>
                        <a:t>가속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u="none" cap="none" strike="noStrike"/>
                        <a:t>-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u="none" cap="none" strike="noStrike"/>
                        <a:t>-</a:t>
                      </a:r>
                    </a:p>
                  </a:txBody>
                  <a:tcPr marT="45725" marB="45725" marR="121925" marL="121925" anchor="ctr"/>
                </a:tc>
              </a:tr>
            </a:tbl>
          </a:graphicData>
        </a:graphic>
      </p:graphicFrame>
      <p:graphicFrame>
        <p:nvGraphicFramePr>
          <p:cNvPr id="147" name="Shape 147"/>
          <p:cNvGraphicFramePr/>
          <p:nvPr/>
        </p:nvGraphicFramePr>
        <p:xfrm>
          <a:off x="1560037" y="566244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{7C8C1324-41C1-4CFC-808C-B3282A5D4D57}</a:tableStyleId>
              </a:tblPr>
              <a:tblGrid>
                <a:gridCol w="1071100"/>
                <a:gridCol w="1071100"/>
                <a:gridCol w="1209950"/>
                <a:gridCol w="1380250"/>
                <a:gridCol w="1691650"/>
              </a:tblGrid>
              <a:tr h="37085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       </a:t>
                      </a:r>
                      <a:r>
                        <a:rPr lang="en-US" sz="800" u="none" cap="none" strike="noStrike"/>
                        <a:t>대상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부대 상태</a:t>
                      </a:r>
                    </a:p>
                  </a:txBody>
                  <a:tcPr marT="45725" marB="45725" marR="121925" marL="121925"/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내 부대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같은 연맹원의 부대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적 부대</a:t>
                      </a:r>
                    </a:p>
                  </a:txBody>
                  <a:tcPr marT="45725" marB="45725" marR="121925" marL="121925" anchor="ctr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개인 행군</a:t>
                      </a:r>
                      <a:br>
                        <a:rPr lang="en-US" sz="1000" u="none" cap="none" strike="noStrike"/>
                      </a:br>
                      <a:r>
                        <a:rPr lang="en-US" sz="1000" u="none" cap="none" strike="noStrike"/>
                        <a:t>(병력 있음)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복귀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-228600" lvl="0" marL="22860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AutoNum type="arabicPeriod"/>
                      </a:pPr>
                      <a:r>
                        <a:rPr lang="en-US" sz="1000" u="none" cap="none" strike="noStrike"/>
                        <a:t>부대 정보</a:t>
                      </a:r>
                    </a:p>
                    <a:p>
                      <a:pPr indent="-228600" lvl="0" marL="22860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AutoNum type="arabicPeriod"/>
                      </a:pPr>
                      <a:r>
                        <a:rPr lang="en-US" sz="1000" u="none" cap="none" strike="noStrike"/>
                        <a:t>가속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-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u="none" cap="none" strike="noStrike"/>
                        <a:t>-</a:t>
                      </a:r>
                    </a:p>
                  </a:txBody>
                  <a:tcPr marT="45725" marB="45725" marR="121925" marL="121925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개인 행군</a:t>
                      </a:r>
                      <a:br>
                        <a:rPr lang="en-US" sz="1000" u="none" cap="none" strike="noStrike"/>
                      </a:br>
                      <a:r>
                        <a:rPr lang="en-US" sz="1000" u="none" cap="none" strike="noStrike"/>
                        <a:t>(병력 없음)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복귀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-228600" lvl="0" marL="22860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AutoNum type="arabicPeriod"/>
                      </a:pPr>
                      <a:r>
                        <a:rPr lang="en-US" sz="1000" u="none" cap="none" strike="noStrike"/>
                        <a:t>가속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u="none" cap="none" strike="noStrike"/>
                        <a:t>-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u="none" cap="none" strike="noStrike"/>
                        <a:t>-</a:t>
                      </a:r>
                    </a:p>
                  </a:txBody>
                  <a:tcPr marT="45725" marB="45725" marR="121925" marL="121925" anchor="ctr"/>
                </a:tc>
              </a:tr>
            </a:tbl>
          </a:graphicData>
        </a:graphic>
      </p:graphicFrame>
      <p:sp>
        <p:nvSpPr>
          <p:cNvPr id="148" name="Shape 148"/>
          <p:cNvSpPr txBox="1"/>
          <p:nvPr/>
        </p:nvSpPr>
        <p:spPr>
          <a:xfrm>
            <a:off x="848138" y="5248510"/>
            <a:ext cx="3026790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돌아오는 부대 (개인 행군)</a:t>
            </a:r>
          </a:p>
        </p:txBody>
      </p:sp>
      <p:sp>
        <p:nvSpPr>
          <p:cNvPr id="149" name="Shape 149"/>
          <p:cNvSpPr/>
          <p:nvPr/>
        </p:nvSpPr>
        <p:spPr>
          <a:xfrm>
            <a:off x="9401175" y="1143000"/>
            <a:ext cx="2657474" cy="180022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감시탑 레벨에 따른 정보를 제공한다.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1~6 Lv : 정보 없음</a:t>
            </a:r>
            <a:b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 Lv ~ : 총 병력 수 대략적으로 제공</a:t>
            </a:r>
            <a:b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13 Lv ~ : 부대 구성 유닛 제공</a:t>
            </a:r>
            <a:b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19 Lv ~ : 부대 구성 유닛 별 대략적 수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25 Lv ~ : 정확한 총 병력 수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31 Lv ~ : 유닛 별 정확한 수</a:t>
            </a:r>
          </a:p>
        </p:txBody>
      </p:sp>
      <p:cxnSp>
        <p:nvCxnSpPr>
          <p:cNvPr id="150" name="Shape 150"/>
          <p:cNvCxnSpPr/>
          <p:nvPr/>
        </p:nvCxnSpPr>
        <p:spPr>
          <a:xfrm rot="-5400000">
            <a:off x="8649207" y="2441082"/>
            <a:ext cx="798000" cy="235500"/>
          </a:xfrm>
          <a:prstGeom prst="bentConnector3">
            <a:avLst>
              <a:gd fmla="val 1055" name="adj1"/>
            </a:avLst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/>
        </p:nvSpPr>
        <p:spPr>
          <a:xfrm>
            <a:off x="848138" y="365761"/>
            <a:ext cx="3132589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 부대 상태 별 액션버튼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 관련 행군</a:t>
            </a:r>
          </a:p>
        </p:txBody>
      </p:sp>
      <p:graphicFrame>
        <p:nvGraphicFramePr>
          <p:cNvPr id="156" name="Shape 156"/>
          <p:cNvGraphicFramePr/>
          <p:nvPr/>
        </p:nvGraphicFramePr>
        <p:xfrm>
          <a:off x="1550512" y="1397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{7C8C1324-41C1-4CFC-808C-B3282A5D4D57}</a:tableStyleId>
              </a:tblPr>
              <a:tblGrid>
                <a:gridCol w="840750"/>
                <a:gridCol w="840750"/>
                <a:gridCol w="1069350"/>
                <a:gridCol w="1069350"/>
                <a:gridCol w="2244100"/>
                <a:gridCol w="1691650"/>
              </a:tblGrid>
              <a:tr h="37085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       </a:t>
                      </a:r>
                      <a:r>
                        <a:rPr lang="en-US" sz="800" u="none" cap="none" strike="noStrike"/>
                        <a:t>대상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부대 상태</a:t>
                      </a:r>
                    </a:p>
                  </a:txBody>
                  <a:tcPr marT="45725" marB="45725" marR="121925" marL="121925"/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나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집결 선포자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집결 선포자가 아닌 연맹원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같은 연맹원이 아닌 유저</a:t>
                      </a:r>
                    </a:p>
                  </a:txBody>
                  <a:tcPr marT="45725" marB="45725" marR="121925" marL="121925" anchor="ctr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개인 행군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집결 지원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-228600" lvl="0" marL="22860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AutoNum type="arabicPeriod"/>
                      </a:pPr>
                      <a:r>
                        <a:rPr lang="en-US" sz="1000" u="none" cap="none" strike="noStrike"/>
                        <a:t>부대 정보</a:t>
                      </a:r>
                    </a:p>
                    <a:p>
                      <a:pPr indent="-228600" lvl="0" marL="22860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AutoNum type="arabicPeriod"/>
                      </a:pPr>
                      <a:r>
                        <a:rPr lang="en-US" sz="1000" u="none" cap="none" strike="noStrike"/>
                        <a:t>가속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rgbClr val="FF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FF0000"/>
                          </a:solidFill>
                        </a:rPr>
                        <a:t>※ 회군 불가!!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-228600" lvl="0" marL="22860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AutoNum type="arabicPeriod"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부대 정보</a:t>
                      </a:r>
                    </a:p>
                    <a:p>
                      <a:pPr indent="-228600" lvl="0" marL="22860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AutoNum type="arabicPeriod"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가속</a:t>
                      </a:r>
                    </a:p>
                    <a:p>
                      <a:pPr indent="-228600" lvl="0" marL="22860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AutoNum type="arabicPeriod"/>
                      </a:pPr>
                      <a:r>
                        <a:rPr lang="en-US" sz="1000"/>
                        <a:t>회군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1. 부대 정보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u="none" cap="none" strike="noStrike"/>
                        <a:t>-</a:t>
                      </a:r>
                    </a:p>
                  </a:txBody>
                  <a:tcPr marT="45725" marB="45725" marR="121925" marL="121925" anchor="ctr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개인 행군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복귀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-228600" lvl="0" marL="22860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AutoNum type="arabicPeriod"/>
                      </a:pPr>
                      <a:r>
                        <a:rPr lang="en-US" sz="1000" u="none" cap="none" strike="noStrike"/>
                        <a:t>부대 정보</a:t>
                      </a:r>
                    </a:p>
                    <a:p>
                      <a:pPr indent="-228600" lvl="0" marL="22860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AutoNum type="arabicPeriod"/>
                      </a:pPr>
                      <a:r>
                        <a:rPr lang="en-US" sz="1000" u="none" cap="none" strike="noStrike"/>
                        <a:t>가속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u="none" cap="none" strike="noStrike"/>
                        <a:t>-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u="none" cap="none" strike="noStrike"/>
                        <a:t>-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u="none" cap="none" strike="noStrike"/>
                        <a:t>-</a:t>
                      </a:r>
                    </a:p>
                  </a:txBody>
                  <a:tcPr marT="45725" marB="45725" marR="121925" marL="121925" anchor="ctr"/>
                </a:tc>
              </a:tr>
            </a:tbl>
          </a:graphicData>
        </a:graphic>
      </p:graphicFrame>
      <p:graphicFrame>
        <p:nvGraphicFramePr>
          <p:cNvPr id="157" name="Shape 157"/>
          <p:cNvGraphicFramePr/>
          <p:nvPr/>
        </p:nvGraphicFramePr>
        <p:xfrm>
          <a:off x="1550512" y="357844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{7C8C1324-41C1-4CFC-808C-B3282A5D4D57}</a:tableStyleId>
              </a:tblPr>
              <a:tblGrid>
                <a:gridCol w="840750"/>
                <a:gridCol w="840750"/>
                <a:gridCol w="1069350"/>
                <a:gridCol w="2244100"/>
                <a:gridCol w="2669550"/>
                <a:gridCol w="1691650"/>
              </a:tblGrid>
              <a:tr h="37085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       </a:t>
                      </a:r>
                      <a:r>
                        <a:rPr lang="en-US" sz="800" u="none" cap="none" strike="noStrike"/>
                        <a:t>대상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부대 상태</a:t>
                      </a:r>
                    </a:p>
                  </a:txBody>
                  <a:tcPr marT="45725" marB="45725" marR="121925" marL="121925"/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집결 선포자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해당 부대에 병력이 포함된 연맹원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해당 부대에 병력이 포함되지 않은 연맹원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같은 연맹원이 아닌 유저</a:t>
                      </a:r>
                    </a:p>
                  </a:txBody>
                  <a:tcPr marT="45725" marB="45725" marR="121925" marL="121925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집결 행군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집결 공격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-228600" lvl="0" marL="22860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AutoNum type="arabicPeriod"/>
                      </a:pPr>
                      <a:r>
                        <a:rPr lang="en-US" sz="1000" u="none" cap="none" strike="noStrike"/>
                        <a:t>부대 정보</a:t>
                      </a:r>
                    </a:p>
                    <a:p>
                      <a:pPr indent="-228600" lvl="0" marL="22860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AutoNum type="arabicPeriod"/>
                      </a:pPr>
                      <a:r>
                        <a:rPr lang="en-US" sz="1000"/>
                        <a:t>해산</a:t>
                      </a:r>
                    </a:p>
                    <a:p>
                      <a:pPr indent="-228600" lvl="0" marL="22860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AutoNum type="arabicPeriod"/>
                      </a:pPr>
                      <a:r>
                        <a:rPr lang="en-US" sz="1000" u="none" cap="none" strike="noStrike"/>
                        <a:t>가속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-228600" lvl="0" marL="22860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AutoNum type="arabicPeriod"/>
                      </a:pPr>
                      <a:r>
                        <a:rPr lang="en-US" sz="1000" u="none" cap="none" strike="noStrike"/>
                        <a:t>부대 정보</a:t>
                      </a:r>
                    </a:p>
                    <a:p>
                      <a:pPr indent="-228600" lvl="0" marL="22860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AutoNum type="arabicPeriod"/>
                      </a:pPr>
                      <a:r>
                        <a:rPr lang="en-US" sz="1000" u="none" cap="none" strike="noStrike"/>
                        <a:t>가속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u="none" cap="none" strike="noStrike"/>
                        <a:t>1. 부대 정보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u="none" cap="none" strike="noStrike"/>
                        <a:t>1. 부대 정보</a:t>
                      </a:r>
                      <a:br>
                        <a:rPr lang="en-US" sz="1000" u="none" cap="none" strike="noStrike"/>
                      </a:br>
                      <a:r>
                        <a:rPr lang="en-US" sz="1000" u="none" cap="none" strike="noStrike"/>
                        <a:t>(집결 공격 대상자일 경우에만)</a:t>
                      </a:r>
                    </a:p>
                  </a:txBody>
                  <a:tcPr marT="45725" marB="45725" marR="121925" marL="121925" anchor="ctr"/>
                </a:tc>
              </a:tr>
            </a:tbl>
          </a:graphicData>
        </a:graphic>
      </p:graphicFrame>
      <p:cxnSp>
        <p:nvCxnSpPr>
          <p:cNvPr id="158" name="Shape 158"/>
          <p:cNvCxnSpPr/>
          <p:nvPr/>
        </p:nvCxnSpPr>
        <p:spPr>
          <a:xfrm flipH="1" rot="-5400000">
            <a:off x="10778202" y="4358352"/>
            <a:ext cx="684900" cy="428100"/>
          </a:xfrm>
          <a:prstGeom prst="bentConnector3">
            <a:avLst>
              <a:gd fmla="val 1328" name="adj1"/>
            </a:avLst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59" name="Shape 159"/>
          <p:cNvSpPr/>
          <p:nvPr/>
        </p:nvSpPr>
        <p:spPr>
          <a:xfrm>
            <a:off x="9401175" y="4914900"/>
            <a:ext cx="2657474" cy="180022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감시탑 레벨에 따른 정보를 제공한다.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1~6 Lv : 정보 없음</a:t>
            </a:r>
            <a:b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 Lv ~ : 총 병력 수 대략적으로 제공</a:t>
            </a:r>
            <a:b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13 Lv ~ : 부대 구성 유닛 제공</a:t>
            </a:r>
            <a:b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19 Lv ~ : 부대 구성 유닛 별 대략적 수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25 Lv ~ : 정확한 총 병력 수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31 Lv ~ : 유닛 별 정확한 수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