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8" r:id="rId3"/>
    <p:sldId id="257" r:id="rId4"/>
    <p:sldId id="263" r:id="rId5"/>
    <p:sldId id="264" r:id="rId6"/>
    <p:sldId id="265" r:id="rId7"/>
    <p:sldId id="266" r:id="rId8"/>
    <p:sldId id="259" r:id="rId9"/>
    <p:sldId id="261" r:id="rId10"/>
    <p:sldId id="281" r:id="rId11"/>
    <p:sldId id="267" r:id="rId12"/>
    <p:sldId id="269" r:id="rId13"/>
    <p:sldId id="268" r:id="rId14"/>
    <p:sldId id="270" r:id="rId15"/>
    <p:sldId id="271" r:id="rId16"/>
    <p:sldId id="260" r:id="rId17"/>
    <p:sldId id="262" r:id="rId18"/>
    <p:sldId id="272" r:id="rId19"/>
    <p:sldId id="273" r:id="rId20"/>
    <p:sldId id="274" r:id="rId21"/>
    <p:sldId id="278" r:id="rId22"/>
    <p:sldId id="275" r:id="rId23"/>
    <p:sldId id="276" r:id="rId24"/>
    <p:sldId id="277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96610-E391-4469-8216-104A01BAD14D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43174-0E21-4991-B6CA-DC3BF8D450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38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43174-0E21-4991-B6CA-DC3BF8D450A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20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15D7-DE10-470F-9F4C-BEB07B638BA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6AFFECD-AA0C-4583-939E-30A59C97A46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5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15D7-DE10-470F-9F4C-BEB07B638BA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AFFECD-AA0C-4583-939E-30A59C97A46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5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15D7-DE10-470F-9F4C-BEB07B638BA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AFFECD-AA0C-4583-939E-30A59C97A46B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8007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15D7-DE10-470F-9F4C-BEB07B638BA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AFFECD-AA0C-4583-939E-30A59C97A46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80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15D7-DE10-470F-9F4C-BEB07B638BA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AFFECD-AA0C-4583-939E-30A59C97A46B}" type="slidenum">
              <a:rPr lang="en-US" smtClean="0"/>
              <a:t>‹N°›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3257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15D7-DE10-470F-9F4C-BEB07B638BA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AFFECD-AA0C-4583-939E-30A59C97A46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22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15D7-DE10-470F-9F4C-BEB07B638BA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FECD-AA0C-4583-939E-30A59C97A46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22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15D7-DE10-470F-9F4C-BEB07B638BA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FECD-AA0C-4583-939E-30A59C97A46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4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15D7-DE10-470F-9F4C-BEB07B638BA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FECD-AA0C-4583-939E-30A59C97A46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6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15D7-DE10-470F-9F4C-BEB07B638BA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AFFECD-AA0C-4583-939E-30A59C97A46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6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15D7-DE10-470F-9F4C-BEB07B638BA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6AFFECD-AA0C-4583-939E-30A59C97A46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4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15D7-DE10-470F-9F4C-BEB07B638BA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6AFFECD-AA0C-4583-939E-30A59C97A46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5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15D7-DE10-470F-9F4C-BEB07B638BA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FECD-AA0C-4583-939E-30A59C97A46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2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15D7-DE10-470F-9F4C-BEB07B638BA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FECD-AA0C-4583-939E-30A59C97A46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9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15D7-DE10-470F-9F4C-BEB07B638BA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FECD-AA0C-4583-939E-30A59C97A46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1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15D7-DE10-470F-9F4C-BEB07B638BA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AFFECD-AA0C-4583-939E-30A59C97A46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4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615D7-DE10-470F-9F4C-BEB07B638BA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6AFFECD-AA0C-4583-939E-30A59C97A46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1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4 : Analysez les ventes de votre entreprise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Alexandre Bergé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02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Séries Age et Price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52279" y="1447787"/>
            <a:ext cx="3108691" cy="498041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/>
          <a:srcRect l="22833" t="65050" r="25750" b="14666"/>
          <a:stretch/>
        </p:blipFill>
        <p:spPr>
          <a:xfrm>
            <a:off x="1284790" y="3987454"/>
            <a:ext cx="7536875" cy="167256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790" y="1837279"/>
            <a:ext cx="7546985" cy="16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0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Répartition des ventes par tranche d’âge et genre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92925" y="1904999"/>
            <a:ext cx="9028544" cy="451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2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Dispersion des séries Age et Price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18491" y="1616364"/>
            <a:ext cx="10473509" cy="524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1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Série catégorie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84859" y="0"/>
            <a:ext cx="4507141" cy="450604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84218" y="3482109"/>
            <a:ext cx="10307782" cy="320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Ventes et Chiffre d’Affaire</a:t>
            </a:r>
            <a:endParaRPr lang="en-US" dirty="0"/>
          </a:p>
        </p:txBody>
      </p:sp>
      <p:grpSp>
        <p:nvGrpSpPr>
          <p:cNvPr id="6" name="Groupe 5"/>
          <p:cNvGrpSpPr/>
          <p:nvPr/>
        </p:nvGrpSpPr>
        <p:grpSpPr>
          <a:xfrm>
            <a:off x="2419927" y="1133644"/>
            <a:ext cx="9002615" cy="5645847"/>
            <a:chOff x="2933610" y="1475390"/>
            <a:chExt cx="8230314" cy="5301911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933611" y="1475390"/>
              <a:ext cx="8230313" cy="2743438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933610" y="4033863"/>
              <a:ext cx="8230313" cy="27434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597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Ventes et Chiffre d’Affaire</a:t>
            </a:r>
            <a:endParaRPr lang="en-US" dirty="0"/>
          </a:p>
        </p:txBody>
      </p:sp>
      <p:grpSp>
        <p:nvGrpSpPr>
          <p:cNvPr id="6" name="Groupe 5"/>
          <p:cNvGrpSpPr/>
          <p:nvPr/>
        </p:nvGrpSpPr>
        <p:grpSpPr>
          <a:xfrm>
            <a:off x="2933611" y="1264555"/>
            <a:ext cx="8230313" cy="5486876"/>
            <a:chOff x="2775170" y="1371124"/>
            <a:chExt cx="8230313" cy="5486876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75170" y="1371124"/>
              <a:ext cx="8230313" cy="2743438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75170" y="4114562"/>
              <a:ext cx="8230313" cy="27434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882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Mission n°3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Etude des corrélations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34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Corrélation entre sexe et catégorie</a:t>
            </a:r>
            <a:endParaRPr lang="en-US" dirty="0"/>
          </a:p>
        </p:txBody>
      </p:sp>
      <p:grpSp>
        <p:nvGrpSpPr>
          <p:cNvPr id="10" name="Groupe 9"/>
          <p:cNvGrpSpPr/>
          <p:nvPr/>
        </p:nvGrpSpPr>
        <p:grpSpPr>
          <a:xfrm>
            <a:off x="2592925" y="1474994"/>
            <a:ext cx="4999366" cy="4113006"/>
            <a:chOff x="2592925" y="1798267"/>
            <a:chExt cx="4450466" cy="3718668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2925" y="3200361"/>
              <a:ext cx="4450466" cy="883997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91063" y="1798267"/>
              <a:ext cx="4054191" cy="1188823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70825" y="4297629"/>
              <a:ext cx="2694666" cy="1219306"/>
            </a:xfrm>
            <a:prstGeom prst="rect">
              <a:avLst/>
            </a:prstGeom>
          </p:spPr>
        </p:pic>
      </p:grpSp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69716" y="1474994"/>
            <a:ext cx="4700927" cy="3133951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6812280" y="4910606"/>
            <a:ext cx="5258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H0 = </a:t>
            </a:r>
            <a:r>
              <a:rPr lang="fr-FR" dirty="0"/>
              <a:t>Pas de corrélation entre les 2 variables</a:t>
            </a:r>
          </a:p>
          <a:p>
            <a:r>
              <a:rPr lang="fr-FR" dirty="0" smtClean="0"/>
              <a:t>H1 </a:t>
            </a:r>
            <a:r>
              <a:rPr lang="fr-FR" dirty="0" smtClean="0"/>
              <a:t>= </a:t>
            </a:r>
            <a:r>
              <a:rPr lang="fr-FR" dirty="0"/>
              <a:t>Corrélation entre les 2 variables</a:t>
            </a:r>
          </a:p>
          <a:p>
            <a:r>
              <a:rPr lang="fr-FR" dirty="0" smtClean="0"/>
              <a:t>H0 </a:t>
            </a:r>
            <a:r>
              <a:rPr lang="fr-FR" dirty="0" smtClean="0"/>
              <a:t>est rejetée si p&lt;</a:t>
            </a:r>
            <a:r>
              <a:rPr lang="fr-FR" dirty="0" smtClean="0">
                <a:latin typeface="Symbol" panose="05050102010706020507" pitchFamily="18" charset="2"/>
              </a:rPr>
              <a:t>a</a:t>
            </a:r>
            <a:r>
              <a:rPr lang="fr-FR" dirty="0" smtClean="0"/>
              <a:t> avec </a:t>
            </a:r>
            <a:r>
              <a:rPr lang="fr-FR" dirty="0" smtClean="0">
                <a:latin typeface="Symbol" panose="05050102010706020507" pitchFamily="18" charset="2"/>
              </a:rPr>
              <a:t>a</a:t>
            </a:r>
            <a:r>
              <a:rPr lang="fr-FR" dirty="0" smtClean="0"/>
              <a:t>=0,05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44086" y="6004416"/>
            <a:ext cx="10747914" cy="73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7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Corrélation entre âge et montant des achats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32"/>
          <a:stretch/>
        </p:blipFill>
        <p:spPr>
          <a:xfrm>
            <a:off x="1616005" y="3001236"/>
            <a:ext cx="11555049" cy="385676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0067636" y="3398401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R² = 0,60</a:t>
            </a:r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5546" y="2035333"/>
            <a:ext cx="1749704" cy="841321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505503" y="1994328"/>
            <a:ext cx="5839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H0 = Pas de corrélation entre les 2 variables</a:t>
            </a:r>
          </a:p>
          <a:p>
            <a:r>
              <a:rPr lang="fr-FR" dirty="0" smtClean="0"/>
              <a:t>H1 = Corrélation entre les 2 variables</a:t>
            </a:r>
          </a:p>
          <a:p>
            <a:r>
              <a:rPr lang="fr-FR" dirty="0" smtClean="0"/>
              <a:t>H0 est rejetée si p&lt;</a:t>
            </a:r>
            <a:r>
              <a:rPr lang="fr-FR" dirty="0" smtClean="0">
                <a:latin typeface="Symbol" panose="05050102010706020507" pitchFamily="18" charset="2"/>
              </a:rPr>
              <a:t>a</a:t>
            </a:r>
            <a:r>
              <a:rPr lang="fr-FR" dirty="0" smtClean="0"/>
              <a:t> avec </a:t>
            </a:r>
            <a:r>
              <a:rPr lang="fr-FR" dirty="0" smtClean="0">
                <a:latin typeface="Symbol" panose="05050102010706020507" pitchFamily="18" charset="2"/>
              </a:rPr>
              <a:t>a</a:t>
            </a:r>
            <a:r>
              <a:rPr lang="fr-FR" dirty="0" smtClean="0"/>
              <a:t>=0,05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Corrélation entre âge et montant des achats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42305" y="3001818"/>
            <a:ext cx="11568545" cy="385618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0113818" y="3583067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R² = 0,82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375238" y="3583067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R² = 0,62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273943" y="2052446"/>
            <a:ext cx="5839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H0 = Pas de corrélation entre les 2 variables</a:t>
            </a:r>
          </a:p>
          <a:p>
            <a:r>
              <a:rPr lang="fr-FR" dirty="0" smtClean="0"/>
              <a:t>H1 = Corrélation entre les 2 variables</a:t>
            </a:r>
          </a:p>
          <a:p>
            <a:r>
              <a:rPr lang="fr-FR" dirty="0" smtClean="0"/>
              <a:t>H0 est rejetée si p&lt;</a:t>
            </a:r>
            <a:r>
              <a:rPr lang="fr-FR" dirty="0" smtClean="0">
                <a:latin typeface="Symbol" panose="05050102010706020507" pitchFamily="18" charset="2"/>
              </a:rPr>
              <a:t>a</a:t>
            </a:r>
            <a:r>
              <a:rPr lang="fr-FR" dirty="0" smtClean="0"/>
              <a:t> avec </a:t>
            </a:r>
            <a:r>
              <a:rPr lang="fr-FR" dirty="0" smtClean="0">
                <a:latin typeface="Symbol" panose="05050102010706020507" pitchFamily="18" charset="2"/>
              </a:rPr>
              <a:t>a</a:t>
            </a:r>
            <a:r>
              <a:rPr lang="fr-FR" dirty="0" smtClean="0"/>
              <a:t>=0,05</a:t>
            </a:r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103" y="2019606"/>
            <a:ext cx="1749704" cy="87180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3818" y="2043992"/>
            <a:ext cx="1761897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9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Mission n°1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Nettoyage </a:t>
            </a:r>
            <a:r>
              <a:rPr lang="fr-FR" dirty="0"/>
              <a:t>des données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92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Corrélation entre âge et fréquence d’achat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80"/>
          <a:stretch/>
        </p:blipFill>
        <p:spPr>
          <a:xfrm>
            <a:off x="1609081" y="3013244"/>
            <a:ext cx="11525027" cy="384475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0067636" y="3595136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R² = 0,28</a:t>
            </a:r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5378" y="2002482"/>
            <a:ext cx="1774090" cy="93276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505503" y="1994328"/>
            <a:ext cx="5839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H0 = Pas de corrélation entre les 2 variables</a:t>
            </a:r>
          </a:p>
          <a:p>
            <a:r>
              <a:rPr lang="fr-FR" dirty="0" smtClean="0"/>
              <a:t>H1 = Corrélation entre les 2 variables</a:t>
            </a:r>
          </a:p>
          <a:p>
            <a:r>
              <a:rPr lang="fr-FR" dirty="0" smtClean="0"/>
              <a:t>H0 est rejetée si p&lt;</a:t>
            </a:r>
            <a:r>
              <a:rPr lang="fr-FR" dirty="0" smtClean="0">
                <a:latin typeface="Symbol" panose="05050102010706020507" pitchFamily="18" charset="2"/>
              </a:rPr>
              <a:t>a</a:t>
            </a:r>
            <a:r>
              <a:rPr lang="fr-FR" dirty="0" smtClean="0"/>
              <a:t> avec </a:t>
            </a:r>
            <a:r>
              <a:rPr lang="fr-FR" dirty="0" smtClean="0">
                <a:latin typeface="Symbol" panose="05050102010706020507" pitchFamily="18" charset="2"/>
              </a:rPr>
              <a:t>a</a:t>
            </a:r>
            <a:r>
              <a:rPr lang="fr-FR" dirty="0" smtClean="0"/>
              <a:t>=0,05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21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87532" y="3212304"/>
            <a:ext cx="9723963" cy="350550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Corrélation entre âge et fréquence d’achat</a:t>
            </a: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3505503" y="1994328"/>
            <a:ext cx="5839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H0 = Pas de corrélation entre les 2 variables</a:t>
            </a:r>
          </a:p>
          <a:p>
            <a:r>
              <a:rPr lang="fr-FR" dirty="0" smtClean="0"/>
              <a:t>H1 = Corrélation entre les 2 variables</a:t>
            </a:r>
          </a:p>
          <a:p>
            <a:r>
              <a:rPr lang="fr-FR" dirty="0" smtClean="0"/>
              <a:t>H0 est rejetée si p&lt;</a:t>
            </a:r>
            <a:r>
              <a:rPr lang="fr-FR" dirty="0" smtClean="0">
                <a:latin typeface="Symbol" panose="05050102010706020507" pitchFamily="18" charset="2"/>
              </a:rPr>
              <a:t>a</a:t>
            </a:r>
            <a:r>
              <a:rPr lang="fr-FR" dirty="0" smtClean="0"/>
              <a:t> avec </a:t>
            </a:r>
            <a:r>
              <a:rPr lang="fr-FR" dirty="0" smtClean="0">
                <a:latin typeface="Symbol" panose="05050102010706020507" pitchFamily="18" charset="2"/>
              </a:rPr>
              <a:t>a</a:t>
            </a:r>
            <a:r>
              <a:rPr lang="fr-FR" dirty="0" smtClean="0"/>
              <a:t>=0,05</a:t>
            </a:r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10067636" y="3595136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R² = 0,84</a:t>
            </a:r>
            <a:endParaRPr lang="en-US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45378" y="2090201"/>
            <a:ext cx="1707028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Corrélation entre âge et panier moyen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-138"/>
          <a:stretch/>
        </p:blipFill>
        <p:spPr>
          <a:xfrm>
            <a:off x="1239229" y="3019136"/>
            <a:ext cx="11619077" cy="386772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628" y="2026166"/>
            <a:ext cx="1749704" cy="87180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221753" y="2000403"/>
            <a:ext cx="5839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H0 = Pas de corrélation entre les 2 variables </a:t>
            </a:r>
          </a:p>
          <a:p>
            <a:r>
              <a:rPr lang="fr-FR" dirty="0" smtClean="0"/>
              <a:t>H1 = Corrélation entre les 2 variables</a:t>
            </a:r>
          </a:p>
          <a:p>
            <a:r>
              <a:rPr lang="fr-FR" dirty="0" smtClean="0"/>
              <a:t>H0 est rejetée si p&lt;</a:t>
            </a:r>
            <a:r>
              <a:rPr lang="fr-FR" dirty="0" smtClean="0">
                <a:latin typeface="Symbol" panose="05050102010706020507" pitchFamily="18" charset="2"/>
              </a:rPr>
              <a:t>a</a:t>
            </a:r>
            <a:r>
              <a:rPr lang="fr-FR" dirty="0" smtClean="0"/>
              <a:t> avec </a:t>
            </a:r>
            <a:r>
              <a:rPr lang="fr-FR" dirty="0" smtClean="0">
                <a:latin typeface="Symbol" panose="05050102010706020507" pitchFamily="18" charset="2"/>
              </a:rPr>
              <a:t>a</a:t>
            </a:r>
            <a:r>
              <a:rPr lang="fr-FR" dirty="0" smtClean="0"/>
              <a:t>=0,05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48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Corrélation entre âge et catégorie de produit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339273"/>
          </a:xfrm>
        </p:spPr>
        <p:txBody>
          <a:bodyPr/>
          <a:lstStyle/>
          <a:p>
            <a:r>
              <a:rPr lang="fr-FR" dirty="0" smtClean="0"/>
              <a:t>1 variable quantitative = âge</a:t>
            </a:r>
          </a:p>
          <a:p>
            <a:r>
              <a:rPr lang="fr-FR" dirty="0" smtClean="0"/>
              <a:t>1 variable qualitative = catégorie de produit</a:t>
            </a:r>
          </a:p>
          <a:p>
            <a:r>
              <a:rPr lang="fr-FR" dirty="0" smtClean="0"/>
              <a:t>Test ANOVA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29034" y="4021513"/>
            <a:ext cx="10043710" cy="193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7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645891"/>
          </a:xfrm>
        </p:spPr>
        <p:txBody>
          <a:bodyPr>
            <a:normAutofit/>
          </a:bodyPr>
          <a:lstStyle/>
          <a:p>
            <a:r>
              <a:rPr lang="fr-FR" dirty="0" smtClean="0"/>
              <a:t>Catégorie 0 la plus vendue</a:t>
            </a:r>
          </a:p>
          <a:p>
            <a:pPr lvl="1"/>
            <a:r>
              <a:rPr lang="fr-FR" dirty="0" smtClean="0"/>
              <a:t>Pas de ventes pendant 1 mois (octobre) pour la catégorie 1</a:t>
            </a:r>
          </a:p>
          <a:p>
            <a:endParaRPr lang="fr-FR" dirty="0" smtClean="0"/>
          </a:p>
          <a:p>
            <a:r>
              <a:rPr lang="fr-FR" dirty="0" smtClean="0"/>
              <a:t>Pas de distinction homme/femme sur les achats (catégorie)</a:t>
            </a:r>
          </a:p>
          <a:p>
            <a:endParaRPr lang="fr-FR" dirty="0" smtClean="0"/>
          </a:p>
          <a:p>
            <a:r>
              <a:rPr lang="fr-FR" dirty="0" smtClean="0"/>
              <a:t>Fréquence de vente et sexe</a:t>
            </a:r>
          </a:p>
          <a:p>
            <a:pPr lvl="1"/>
            <a:r>
              <a:rPr lang="fr-FR" dirty="0" smtClean="0"/>
              <a:t>Légère tendance H &lt; 50 ans et F &gt; 50 ans</a:t>
            </a:r>
          </a:p>
          <a:p>
            <a:endParaRPr lang="fr-FR" dirty="0" smtClean="0"/>
          </a:p>
          <a:p>
            <a:r>
              <a:rPr lang="fr-FR" dirty="0" smtClean="0"/>
              <a:t>R et rejet </a:t>
            </a:r>
            <a:r>
              <a:rPr lang="fr-FR" dirty="0" smtClean="0">
                <a:sym typeface="Wingdings" panose="05000000000000000000" pitchFamily="2" charset="2"/>
              </a:rPr>
              <a:t>H</a:t>
            </a:r>
            <a:r>
              <a:rPr lang="fr-FR" baseline="-25000" dirty="0" smtClean="0">
                <a:sym typeface="Wingdings" panose="05000000000000000000" pitchFamily="2" charset="2"/>
              </a:rPr>
              <a:t>0 </a:t>
            </a:r>
            <a:r>
              <a:rPr lang="fr-FR" dirty="0" smtClean="0">
                <a:sym typeface="Wingdings" panose="05000000000000000000" pitchFamily="2" charset="2"/>
              </a:rPr>
              <a:t> présence de corrélation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Forte entre âge et montant d’achat (+ avant 44 ans et - après 44 ans)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Significative entre âge et panier moyen et âge et fréquence d’achat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69174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94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Customers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5676" y="1904998"/>
            <a:ext cx="5218935" cy="4895519"/>
          </a:xfrm>
        </p:spPr>
        <p:txBody>
          <a:bodyPr/>
          <a:lstStyle/>
          <a:p>
            <a:r>
              <a:rPr lang="fr-FR" dirty="0" smtClean="0"/>
              <a:t>8623 entrées ‘</a:t>
            </a:r>
            <a:r>
              <a:rPr lang="fr-FR" dirty="0" err="1" smtClean="0"/>
              <a:t>client_id</a:t>
            </a:r>
            <a:r>
              <a:rPr lang="fr-FR" dirty="0" smtClean="0"/>
              <a:t>’</a:t>
            </a:r>
          </a:p>
          <a:p>
            <a:pPr lvl="1"/>
            <a:r>
              <a:rPr lang="fr-FR" dirty="0" smtClean="0"/>
              <a:t>2 types : 8621 ‘c_’ et 2 ‘ct_’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2 entrées ‘</a:t>
            </a:r>
            <a:r>
              <a:rPr lang="fr-FR" dirty="0" err="1" smtClean="0"/>
              <a:t>sex</a:t>
            </a:r>
            <a:r>
              <a:rPr lang="fr-FR" dirty="0" smtClean="0"/>
              <a:t>’</a:t>
            </a:r>
          </a:p>
          <a:p>
            <a:pPr lvl="1"/>
            <a:r>
              <a:rPr lang="fr-FR" dirty="0" smtClean="0"/>
              <a:t>M et F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75 entrées ‘</a:t>
            </a:r>
            <a:r>
              <a:rPr lang="fr-FR" dirty="0" err="1" smtClean="0"/>
              <a:t>birth</a:t>
            </a:r>
            <a:r>
              <a:rPr lang="fr-FR" dirty="0" smtClean="0"/>
              <a:t>’</a:t>
            </a:r>
            <a:endParaRPr lang="en-US" dirty="0" smtClean="0"/>
          </a:p>
          <a:p>
            <a:pPr lvl="1"/>
            <a:r>
              <a:rPr lang="fr-FR" dirty="0" smtClean="0"/>
              <a:t>De 1929 à 2004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1 nouvelle variable quantitative ‘âge’</a:t>
            </a:r>
          </a:p>
          <a:p>
            <a:pPr lvl="1"/>
            <a:r>
              <a:rPr lang="fr-FR" dirty="0" err="1"/>
              <a:t>customers</a:t>
            </a:r>
            <a:r>
              <a:rPr lang="fr-FR" dirty="0"/>
              <a:t>['</a:t>
            </a:r>
            <a:r>
              <a:rPr lang="fr-FR" dirty="0" err="1"/>
              <a:t>age</a:t>
            </a:r>
            <a:r>
              <a:rPr lang="fr-FR" dirty="0"/>
              <a:t>'] = 2022 - </a:t>
            </a:r>
            <a:r>
              <a:rPr lang="fr-FR" dirty="0" err="1"/>
              <a:t>customers.birth</a:t>
            </a:r>
            <a:endParaRPr lang="fr-FR" dirty="0" smtClean="0"/>
          </a:p>
          <a:p>
            <a:pPr lvl="1"/>
            <a:r>
              <a:rPr lang="fr-FR" dirty="0" smtClean="0"/>
              <a:t>De 18 à 93 ans</a:t>
            </a:r>
            <a:endParaRPr lang="fr-FR" dirty="0"/>
          </a:p>
          <a:p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904999"/>
            <a:ext cx="3213515" cy="489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99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Products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16879" y="1904999"/>
            <a:ext cx="5987733" cy="4948231"/>
          </a:xfrm>
        </p:spPr>
        <p:txBody>
          <a:bodyPr/>
          <a:lstStyle/>
          <a:p>
            <a:r>
              <a:rPr lang="fr-FR" dirty="0" smtClean="0"/>
              <a:t>3287 entrées ‘</a:t>
            </a:r>
            <a:r>
              <a:rPr lang="fr-FR" dirty="0" err="1" smtClean="0"/>
              <a:t>id_prod</a:t>
            </a:r>
            <a:r>
              <a:rPr lang="fr-FR" dirty="0" smtClean="0"/>
              <a:t>’</a:t>
            </a:r>
          </a:p>
          <a:p>
            <a:endParaRPr lang="fr-FR" dirty="0"/>
          </a:p>
          <a:p>
            <a:r>
              <a:rPr lang="fr-FR" dirty="0" smtClean="0"/>
              <a:t>1455 entrées ‘</a:t>
            </a:r>
            <a:r>
              <a:rPr lang="fr-FR" dirty="0" err="1" smtClean="0"/>
              <a:t>price</a:t>
            </a:r>
            <a:r>
              <a:rPr lang="fr-FR" dirty="0" smtClean="0"/>
              <a:t>’</a:t>
            </a:r>
          </a:p>
          <a:p>
            <a:pPr lvl="1"/>
            <a:r>
              <a:rPr lang="fr-FR" dirty="0" smtClean="0"/>
              <a:t>De -1 à 300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3 entrées </a:t>
            </a:r>
            <a:r>
              <a:rPr lang="fr-FR" dirty="0" err="1" smtClean="0"/>
              <a:t>categ</a:t>
            </a:r>
            <a:endParaRPr lang="fr-FR" dirty="0" smtClean="0"/>
          </a:p>
          <a:p>
            <a:pPr lvl="1"/>
            <a:r>
              <a:rPr lang="fr-FR" dirty="0" smtClean="0"/>
              <a:t>De 0 à 2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905000"/>
            <a:ext cx="2923955" cy="494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2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Transactions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802255" y="1905000"/>
            <a:ext cx="3389745" cy="4953000"/>
          </a:xfrm>
        </p:spPr>
        <p:txBody>
          <a:bodyPr/>
          <a:lstStyle/>
          <a:p>
            <a:r>
              <a:rPr lang="fr-FR" dirty="0" smtClean="0"/>
              <a:t>3266 entrées ‘</a:t>
            </a:r>
            <a:r>
              <a:rPr lang="fr-FR" dirty="0" err="1" smtClean="0"/>
              <a:t>id_prod</a:t>
            </a:r>
            <a:r>
              <a:rPr lang="fr-FR" dirty="0" smtClean="0"/>
              <a:t>’</a:t>
            </a:r>
          </a:p>
          <a:p>
            <a:endParaRPr lang="fr-FR" dirty="0"/>
          </a:p>
          <a:p>
            <a:r>
              <a:rPr lang="fr-FR" dirty="0" smtClean="0"/>
              <a:t>336855 entrées ‘date’</a:t>
            </a:r>
          </a:p>
          <a:p>
            <a:pPr lvl="1"/>
            <a:r>
              <a:rPr lang="fr-FR" dirty="0" smtClean="0"/>
              <a:t>365 jours</a:t>
            </a:r>
          </a:p>
          <a:p>
            <a:pPr lvl="1"/>
            <a:r>
              <a:rPr lang="fr-FR" dirty="0" smtClean="0"/>
              <a:t>01/03/2021</a:t>
            </a:r>
            <a:r>
              <a:rPr lang="fr-FR" dirty="0" smtClean="0">
                <a:sym typeface="Wingdings" panose="05000000000000000000" pitchFamily="2" charset="2"/>
              </a:rPr>
              <a:t>28/02/2022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169195 entrées ‘session’</a:t>
            </a:r>
          </a:p>
          <a:p>
            <a:endParaRPr lang="fr-FR" dirty="0" smtClean="0"/>
          </a:p>
          <a:p>
            <a:r>
              <a:rPr lang="fr-FR" dirty="0" smtClean="0"/>
              <a:t>8602 entrées ‘</a:t>
            </a:r>
            <a:r>
              <a:rPr lang="fr-FR" dirty="0" err="1" smtClean="0"/>
              <a:t>client_id</a:t>
            </a:r>
            <a:r>
              <a:rPr lang="fr-FR" dirty="0" smtClean="0"/>
              <a:t>’</a:t>
            </a:r>
          </a:p>
          <a:p>
            <a:pPr lvl="1"/>
            <a:r>
              <a:rPr lang="fr-FR" dirty="0" smtClean="0"/>
              <a:t>Différent de </a:t>
            </a:r>
            <a:r>
              <a:rPr lang="fr-FR" dirty="0" err="1" smtClean="0"/>
              <a:t>customers</a:t>
            </a:r>
            <a:r>
              <a:rPr lang="fr-FR" dirty="0" smtClean="0"/>
              <a:t> (21 entrées en moins)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434" y="1905000"/>
            <a:ext cx="6501937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5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Ventes = jointure des 3 tables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92925" y="1264555"/>
            <a:ext cx="9593576" cy="559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8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Ventes : gestion des valeurs aberrantes et nulles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89212" y="1905001"/>
            <a:ext cx="9242570" cy="312751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4309" y="5246254"/>
            <a:ext cx="4603478" cy="152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0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Mission n°2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Analyses multivariées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28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Descriptif général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43052" y="1905000"/>
            <a:ext cx="3139712" cy="137171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3433561"/>
            <a:ext cx="8839966" cy="327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1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507</TotalTime>
  <Words>475</Words>
  <Application>Microsoft Office PowerPoint</Application>
  <PresentationFormat>Grand écran</PresentationFormat>
  <Paragraphs>96</Paragraphs>
  <Slides>25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Century Gothic</vt:lpstr>
      <vt:lpstr>Symbol</vt:lpstr>
      <vt:lpstr>Wingdings</vt:lpstr>
      <vt:lpstr>Wingdings 3</vt:lpstr>
      <vt:lpstr>Brin</vt:lpstr>
      <vt:lpstr>Projet 4 : Analysez les ventes de votre entreprise</vt:lpstr>
      <vt:lpstr>Mission n°1</vt:lpstr>
      <vt:lpstr>Customers</vt:lpstr>
      <vt:lpstr>Products</vt:lpstr>
      <vt:lpstr>Transactions</vt:lpstr>
      <vt:lpstr>Ventes = jointure des 3 tables</vt:lpstr>
      <vt:lpstr>Ventes : gestion des valeurs aberrantes et nulles</vt:lpstr>
      <vt:lpstr>Mission n°2</vt:lpstr>
      <vt:lpstr>Descriptif général</vt:lpstr>
      <vt:lpstr>Séries Age et Price</vt:lpstr>
      <vt:lpstr>Répartition des ventes par tranche d’âge et genre</vt:lpstr>
      <vt:lpstr>Dispersion des séries Age et Price</vt:lpstr>
      <vt:lpstr>Série catégorie</vt:lpstr>
      <vt:lpstr>Ventes et Chiffre d’Affaire</vt:lpstr>
      <vt:lpstr>Ventes et Chiffre d’Affaire</vt:lpstr>
      <vt:lpstr>Mission n°3</vt:lpstr>
      <vt:lpstr>Corrélation entre sexe et catégorie</vt:lpstr>
      <vt:lpstr>Corrélation entre âge et montant des achats</vt:lpstr>
      <vt:lpstr>Corrélation entre âge et montant des achats</vt:lpstr>
      <vt:lpstr>Corrélation entre âge et fréquence d’achat</vt:lpstr>
      <vt:lpstr>Corrélation entre âge et fréquence d’achat</vt:lpstr>
      <vt:lpstr>Corrélation entre âge et panier moyen</vt:lpstr>
      <vt:lpstr>Corrélation entre âge et catégorie de produit</vt:lpstr>
      <vt:lpstr>Conclusions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4 : Analysez les ventes de votre entreprise</dc:title>
  <dc:creator>Alexandre Bergé</dc:creator>
  <cp:lastModifiedBy>Alexandre Bergé</cp:lastModifiedBy>
  <cp:revision>37</cp:revision>
  <dcterms:created xsi:type="dcterms:W3CDTF">2019-03-15T07:36:32Z</dcterms:created>
  <dcterms:modified xsi:type="dcterms:W3CDTF">2019-04-02T19:44:01Z</dcterms:modified>
</cp:coreProperties>
</file>