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 id="287"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4"/>
    <p:restoredTop sz="94523"/>
  </p:normalViewPr>
  <p:slideViewPr>
    <p:cSldViewPr snapToGrid="0" snapToObjects="1">
      <p:cViewPr varScale="1">
        <p:scale>
          <a:sx n="67" d="100"/>
          <a:sy n="67" d="100"/>
        </p:scale>
        <p:origin x="208" y="49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alpha val="58000"/>
          </a:schemeClr>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www.youtube.com/watch?v=EHJ9uYx5L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en.wikipedia.org/wiki/Associative_array"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www.py4e.com</a:t>
            </a: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chemeClr val="lt1"/>
                </a:solidFill>
                <a:latin typeface="Courier"/>
                <a:ea typeface="Courier"/>
                <a:cs typeface="Courier"/>
                <a:sym typeface="Courier New"/>
              </a:rPr>
              <a:t> = {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D966"/>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dictionaries 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FF00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ccc</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2</a:t>
            </a:r>
            <a:r>
              <a:rPr lang="en-US" sz="3000" i="0" u="none" strike="noStrike" cap="none" dirty="0">
                <a:solidFill>
                  <a:schemeClr val="lt1"/>
                </a:solidFill>
                <a:latin typeface="Courier"/>
                <a:ea typeface="Courier"/>
                <a:cs typeface="Courier"/>
                <a:sym typeface="Courier New"/>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ccc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00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66FF"/>
                </a:solidFill>
                <a:latin typeface="Courier"/>
                <a:ea typeface="Courier"/>
                <a:cs typeface="Courier"/>
                <a:sym typeface="Courier New"/>
              </a:rPr>
              <a:t>ccc['</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Traceback</a:t>
            </a:r>
            <a:r>
              <a:rPr lang="en-US" sz="30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File "&lt;</a:t>
            </a:r>
            <a:r>
              <a:rPr lang="en-US" sz="3000" i="0" u="none" strike="noStrike" cap="none" dirty="0" err="1">
                <a:solidFill>
                  <a:schemeClr val="lt1"/>
                </a:solidFill>
                <a:latin typeface="Courier"/>
                <a:ea typeface="Courier"/>
                <a:cs typeface="Courier"/>
                <a:sym typeface="Courier New"/>
              </a:rPr>
              <a:t>stdin</a:t>
            </a:r>
            <a:r>
              <a:rPr lang="en-US" sz="3000"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a:ea typeface="Courier"/>
                <a:cs typeface="Courier"/>
                <a:sym typeface="Courier New"/>
              </a:rPr>
              <a:t>KeyError</a:t>
            </a:r>
            <a:r>
              <a:rPr lang="en-US" sz="3000" i="0" u="none" strike="noStrike" cap="none" dirty="0">
                <a:solidFill>
                  <a:srgbClr val="FF66FF"/>
                </a:solidFill>
                <a:latin typeface="Courier"/>
                <a:ea typeface="Courier"/>
                <a:cs typeface="Courier"/>
                <a:sym typeface="Courier New"/>
              </a:rPr>
              <a:t>: '</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zqian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if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not 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FFFF00"/>
                </a:solidFill>
                <a:latin typeface="Courier"/>
                <a:ea typeface="Courier"/>
                <a:cs typeface="Courier"/>
                <a:sym typeface="Courier New"/>
              </a:rPr>
              <a:t>)</a:t>
            </a: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The</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The 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common 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counts</a:t>
            </a:r>
            <a:r>
              <a:rPr lang="en-US" sz="3000" i="0" u="none" strike="noStrike" cap="none"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FFFF00"/>
                </a:solidFill>
                <a:latin typeface="Courier"/>
                <a:ea typeface="Courier"/>
                <a:cs typeface="Courier"/>
                <a:sym typeface="Courier New"/>
              </a:rPr>
              <a:t>)</a:t>
            </a: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FFFF00"/>
                </a:solidFill>
                <a:latin typeface="Courier"/>
                <a:ea typeface="Courier"/>
                <a:cs typeface="Courier"/>
                <a:sym typeface="Courier New"/>
              </a:rPr>
              <a:t>)</a:t>
            </a: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r>
              <a:rPr lang="en-US" sz="7600" dirty="0">
                <a:solidFill>
                  <a:srgbClr val="FFD966"/>
                </a:solidFill>
                <a:latin typeface="Arial" charset="0"/>
                <a:ea typeface="Arial" charset="0"/>
                <a:cs typeface="Arial" charset="0"/>
                <a:sym typeface="Cabin"/>
              </a:rPr>
              <a:t>Counting Words in Text</a:t>
            </a:r>
            <a:endParaRPr lang="en-US">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'Enter a line of text:</a:t>
            </a:r>
            <a:r>
              <a:rPr lang="en-US" sz="3000"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line = </a:t>
            </a:r>
            <a:r>
              <a:rPr lang="en-US" sz="3000" i="0" u="none" strike="noStrike" cap="none" dirty="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words = </a:t>
            </a:r>
            <a:r>
              <a:rPr lang="en-US" sz="3000" i="0" u="none" strike="noStrike" cap="none" dirty="0" err="1">
                <a:solidFill>
                  <a:schemeClr val="lt1"/>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split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'Words:', words</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'Counting...</a:t>
            </a:r>
            <a:r>
              <a:rPr lang="en-US" sz="3000" dirty="0">
                <a:solidFill>
                  <a:schemeClr val="lt1"/>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word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[word]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(word,0) + 1</a:t>
            </a:r>
          </a:p>
          <a:p>
            <a:pPr>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'Counts', </a:t>
            </a:r>
            <a:r>
              <a:rPr lang="en-US" sz="3000" i="0" u="none" strike="noStrike" cap="none" dirty="0">
                <a:solidFill>
                  <a:srgbClr val="00FF00"/>
                </a:solidFill>
                <a:latin typeface="Courier"/>
                <a:ea typeface="Courier"/>
                <a:cs typeface="Courier"/>
                <a:sym typeface="Courier New"/>
              </a:rPr>
              <a:t>counts</a:t>
            </a:r>
            <a:r>
              <a:rPr lang="en-US" sz="3000" dirty="0">
                <a:solidFill>
                  <a:srgbClr val="FFFF00"/>
                </a:solidFill>
                <a:latin typeface="Courier"/>
                <a:ea typeface="Courier"/>
                <a:cs typeface="Courier"/>
                <a:sym typeface="Courier New"/>
              </a:rPr>
              <a:t>)</a:t>
            </a: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python </a:t>
            </a:r>
            <a:r>
              <a:rPr lang="en-US" sz="2600" i="0" u="none" strike="noStrike" cap="none" dirty="0" err="1">
                <a:solidFill>
                  <a:srgbClr val="FFFF00"/>
                </a:solidFill>
                <a:latin typeface="Courier"/>
                <a:ea typeface="Courier"/>
                <a:cs typeface="Courier"/>
                <a:sym typeface="Courier New"/>
              </a:rPr>
              <a:t>wordcount.py</a:t>
            </a: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chemeClr val="lt1"/>
                </a:solidFill>
                <a:latin typeface="Courier"/>
                <a:ea typeface="Courier"/>
                <a:cs typeface="Courier"/>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ran after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ran into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fell down on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Counting</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Counts {'and': 3, 'on': 1, 'ran': 2, 'car': 3, 'into': 1, 'after': 1, 'clown': 2, 'down': 1, 'fell': 1, </a:t>
            </a:r>
            <a:r>
              <a:rPr lang="en-US" sz="2600" i="0" u="none" strike="noStrike" cap="none" dirty="0">
                <a:solidFill>
                  <a:srgbClr val="00FF00"/>
                </a:solidFill>
                <a:latin typeface="Courier"/>
                <a:ea typeface="Courier"/>
                <a:cs typeface="Courier"/>
                <a:sym typeface="Courier New"/>
              </a:rPr>
              <a:t>'the': 7</a:t>
            </a:r>
            <a:r>
              <a:rPr lang="en-US" sz="2600" i="0" u="none" strike="noStrike" cap="none" dirty="0">
                <a:solidFill>
                  <a:schemeClr val="lt1"/>
                </a:solidFill>
                <a:latin typeface="Courier"/>
                <a:ea typeface="Courier"/>
                <a:cs typeface="Courier"/>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counts = </a:t>
            </a:r>
            <a:r>
              <a:rPr lang="en-US" sz="2400" i="0" u="none" strike="noStrike" cap="none" dirty="0" err="1">
                <a:solidFill>
                  <a:srgbClr val="FF7F00"/>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endParaRPr lang="en-US" sz="2400" dirty="0">
              <a:solidFill>
                <a:schemeClr val="lt1"/>
              </a:solidFill>
              <a:latin typeface="Courier"/>
              <a:ea typeface="Courier"/>
              <a:cs typeface="Courier"/>
              <a:sym typeface="Courier New"/>
            </a:endParaRPr>
          </a:p>
          <a:p>
            <a:pPr lvl="0">
              <a:buClr>
                <a:schemeClr val="lt1"/>
              </a:buClr>
              <a:buSzPct val="25000"/>
            </a:pPr>
            <a:r>
              <a:rPr lang="en-US" sz="2400" i="0" u="none" strike="noStrike" cap="none" dirty="0">
                <a:solidFill>
                  <a:schemeClr val="lt1"/>
                </a:solidFill>
                <a:latin typeface="Courier"/>
                <a:ea typeface="Courier"/>
                <a:cs typeface="Courier"/>
                <a:sym typeface="Courier New"/>
              </a:rPr>
              <a:t>line = </a:t>
            </a:r>
            <a:r>
              <a:rPr lang="en-US" sz="2400" i="0" u="none" strike="noStrike" cap="none" dirty="0">
                <a:solidFill>
                  <a:srgbClr val="FF00FF"/>
                </a:solidFill>
                <a:latin typeface="Courier"/>
                <a:ea typeface="Courier"/>
                <a:cs typeface="Courier"/>
                <a:sym typeface="Courier New"/>
              </a:rPr>
              <a:t>input</a:t>
            </a:r>
            <a:r>
              <a:rPr lang="en-US" sz="2400" dirty="0">
                <a:solidFill>
                  <a:schemeClr val="lt1"/>
                </a:solidFill>
                <a:latin typeface="Courier"/>
                <a:ea typeface="Courier"/>
                <a:cs typeface="Courier"/>
                <a:sym typeface="Courier New"/>
              </a:rPr>
              <a:t>('Enter a line of text:'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words = </a:t>
            </a:r>
            <a:r>
              <a:rPr lang="en-US" sz="2400" i="0" u="none" strike="noStrike" cap="none" dirty="0" err="1">
                <a:solidFill>
                  <a:schemeClr val="lt1"/>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'Words:', words</a:t>
            </a:r>
            <a:r>
              <a:rPr lang="en-US" sz="2400" i="0" u="none" strike="noStrike" cap="none" dirty="0">
                <a:solidFill>
                  <a:srgbClr val="FFFF00"/>
                </a:solidFill>
                <a:latin typeface="Courier"/>
                <a:ea typeface="Courier"/>
                <a:cs typeface="Courier"/>
                <a:sym typeface="Courier New"/>
              </a:rPr>
              <a:t>)</a:t>
            </a:r>
          </a:p>
          <a:p>
            <a:pPr>
              <a:buClr>
                <a:srgbClr val="FFFF00"/>
              </a:buClr>
              <a:buSzPct val="25000"/>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'Counting...’</a:t>
            </a:r>
            <a:r>
              <a:rPr lang="en-US" sz="2400" dirty="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word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counts[word] = </a:t>
            </a:r>
            <a:r>
              <a:rPr lang="en-US" sz="2400" i="0" u="none" strike="noStrike" cap="none" dirty="0" err="1">
                <a:solidFill>
                  <a:schemeClr val="lt1"/>
                </a:solidFill>
                <a:latin typeface="Courier"/>
                <a:ea typeface="Courier"/>
                <a:cs typeface="Courier"/>
                <a:sym typeface="Courier New"/>
              </a:rPr>
              <a:t>counts.</a:t>
            </a:r>
            <a:r>
              <a:rPr lang="en-US" sz="2400" i="0" u="none" strike="noStrike" cap="none" dirty="0" err="1">
                <a:solidFill>
                  <a:srgbClr val="FF00FF"/>
                </a:solidFill>
                <a:latin typeface="Courier"/>
                <a:ea typeface="Courier"/>
                <a:cs typeface="Courier"/>
                <a:sym typeface="Courier New"/>
              </a:rPr>
              <a:t>get</a:t>
            </a:r>
            <a:r>
              <a:rPr lang="en-US" sz="2400"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chemeClr val="lt1"/>
                </a:solidFill>
                <a:latin typeface="Courier"/>
                <a:ea typeface="Courier"/>
                <a:cs typeface="Courier"/>
                <a:sym typeface="Courier New"/>
              </a:rPr>
              <a:t>'Counts', counts</a:t>
            </a:r>
            <a:r>
              <a:rPr lang="en-US" sz="2400" dirty="0">
                <a:solidFill>
                  <a:srgbClr val="FFFF00"/>
                </a:solidFill>
                <a:latin typeface="Courier"/>
                <a:ea typeface="Courier"/>
                <a:cs typeface="Courier"/>
                <a:sym typeface="Courier New"/>
              </a:rPr>
              <a:t>)</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 { </a:t>
            </a: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 1 ,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42,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a:solidFill>
                  <a:schemeClr val="lt1"/>
                </a:solidFill>
                <a:latin typeface="Courier"/>
                <a:ea typeface="Courier"/>
                <a:cs typeface="Courier"/>
                <a:sym typeface="Courier New"/>
              </a:rPr>
              <a:t> = { 'chuck' : 1 , '</a:t>
            </a:r>
            <a:r>
              <a:rPr lang="en-US" sz="2500" i="0" u="none" strike="noStrike" cap="none" dirty="0" err="1">
                <a:solidFill>
                  <a:schemeClr val="lt1"/>
                </a:solidFill>
                <a:latin typeface="Courier"/>
                <a:ea typeface="Courier"/>
                <a:cs typeface="Courier"/>
                <a:sym typeface="Courier New"/>
              </a:rPr>
              <a:t>fred</a:t>
            </a:r>
            <a:r>
              <a:rPr lang="en-US" sz="2500" i="0" u="none" strike="noStrike" cap="none" dirty="0">
                <a:solidFill>
                  <a:schemeClr val="lt1"/>
                </a:solidFill>
                <a:latin typeface="Courier"/>
                <a:ea typeface="Courier"/>
                <a:cs typeface="Courier"/>
                <a:sym typeface="Courier New"/>
              </a:rPr>
              <a:t>' : 42, '</a:t>
            </a:r>
            <a:r>
              <a:rPr lang="en-US" sz="2500" i="0" u="none" strike="noStrike" cap="none" dirty="0" err="1">
                <a:solidFill>
                  <a:schemeClr val="lt1"/>
                </a:solidFill>
                <a:latin typeface="Courier"/>
                <a:ea typeface="Courier"/>
                <a:cs typeface="Courier"/>
                <a:sym typeface="Courier New"/>
              </a:rPr>
              <a:t>jan</a:t>
            </a:r>
            <a:r>
              <a:rPr lang="en-US" sz="2500" i="0" u="none" strike="noStrike" cap="none" dirty="0">
                <a:solidFill>
                  <a:schemeClr val="lt1"/>
                </a:solidFill>
                <a:latin typeface="Courier"/>
                <a:ea typeface="Courier"/>
                <a:cs typeface="Courier"/>
                <a:sym typeface="Courier New"/>
              </a:rPr>
              <a:t>': 100}</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a:solidFill>
                  <a:srgbClr val="FF00FF"/>
                </a:solidFill>
                <a:latin typeface="Courier"/>
                <a:ea typeface="Courier"/>
                <a:cs typeface="Courier"/>
                <a:sym typeface="Courier New"/>
              </a:rPr>
              <a:t>list</a:t>
            </a:r>
            <a:r>
              <a:rPr lang="en-US" sz="2500" i="0" u="none" strike="noStrike" cap="none" dirty="0">
                <a:solidFill>
                  <a:schemeClr val="lt1"/>
                </a:solidFill>
                <a:latin typeface="Courier"/>
                <a:ea typeface="Courier"/>
                <a:cs typeface="Courier"/>
                <a:sym typeface="Courier New"/>
              </a:rPr>
              <a:t>(</a:t>
            </a:r>
            <a:r>
              <a:rPr lang="en-US" sz="2500" i="0" u="none" strike="noStrike" cap="none" dirty="0" err="1">
                <a:solidFill>
                  <a:schemeClr val="lt1"/>
                </a:solidFill>
                <a:latin typeface="Courier"/>
                <a:ea typeface="Courier"/>
                <a:cs typeface="Courier"/>
                <a:sym typeface="Courier New"/>
              </a:rPr>
              <a:t>jjj</a:t>
            </a:r>
            <a:r>
              <a:rPr lang="en-US" sz="2500" dirty="0">
                <a:solidFill>
                  <a:schemeClr val="lt1"/>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00FF"/>
                </a:solidFill>
                <a:latin typeface="Courier"/>
                <a:ea typeface="Courier"/>
                <a:cs typeface="Courier"/>
                <a:sym typeface="Courier New"/>
              </a:rPr>
              <a:t>keys</a:t>
            </a:r>
            <a:r>
              <a:rPr lang="en-US" sz="2500" i="0" u="none" strike="noStrike" cap="none" dirty="0">
                <a:solidFill>
                  <a:srgbClr val="FF00FF"/>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00FF"/>
                </a:solidFill>
                <a:latin typeface="Courier"/>
                <a:ea typeface="Courier"/>
                <a:cs typeface="Courier"/>
                <a:sym typeface="Courier New"/>
              </a:rPr>
              <a:t>values</a:t>
            </a:r>
            <a:r>
              <a:rPr lang="en-US" sz="2500" i="0" u="none" strike="noStrike" cap="none" dirty="0">
                <a:solidFill>
                  <a:srgbClr val="FF00FF"/>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i="0" u="none" strike="noStrike" cap="none" dirty="0">
                <a:solidFill>
                  <a:srgbClr val="FF00FF"/>
                </a:solidFill>
                <a:latin typeface="Courier"/>
                <a:ea typeface="Courier"/>
                <a:cs typeface="Courier"/>
                <a:sym typeface="Courier New"/>
              </a:rPr>
              <a:t>[100, 1, 42]</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err="1">
                <a:solidFill>
                  <a:srgbClr val="FF7F00"/>
                </a:solidFill>
                <a:latin typeface="Courier"/>
                <a:ea typeface="Courier"/>
                <a:cs typeface="Courier"/>
                <a:sym typeface="Courier New"/>
              </a:rPr>
              <a:t>items</a:t>
            </a:r>
            <a:r>
              <a:rPr lang="en-US" sz="2500" i="0" u="none" strike="noStrike" cap="none" dirty="0">
                <a:solidFill>
                  <a:srgbClr val="FF7F00"/>
                </a:solidFill>
                <a:latin typeface="Courier"/>
                <a:ea typeface="Courier"/>
                <a:cs typeface="Courier"/>
                <a:sym typeface="Courier New"/>
              </a:rPr>
              <a:t>()</a:t>
            </a:r>
            <a:r>
              <a:rPr lang="en-US" sz="2500" dirty="0">
                <a:solidFill>
                  <a:srgbClr val="FFFF00"/>
                </a:solidFill>
                <a:latin typeface="Courier"/>
                <a:ea typeface="Courier"/>
                <a:cs typeface="Courier"/>
                <a:sym typeface="Courier New"/>
              </a:rPr>
              <a:t>)</a:t>
            </a:r>
            <a:endParaRPr lang="en-US" sz="25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jan</a:t>
            </a:r>
            <a:r>
              <a:rPr lang="en-US" sz="2500" i="0" u="none" strike="noStrike" cap="none" dirty="0">
                <a:solidFill>
                  <a:srgbClr val="FF7F00"/>
                </a:solidFill>
                <a:latin typeface="Courier"/>
                <a:ea typeface="Courier"/>
                <a:cs typeface="Courier"/>
                <a:sym typeface="Courier New"/>
              </a:rPr>
              <a:t>', 100), ('chuck', 1), ('</a:t>
            </a:r>
            <a:r>
              <a:rPr lang="en-US" sz="2500" i="0" u="none" strike="noStrike" cap="none" dirty="0" err="1">
                <a:solidFill>
                  <a:srgbClr val="FF7F00"/>
                </a:solidFill>
                <a:latin typeface="Courier"/>
                <a:ea typeface="Courier"/>
                <a:cs typeface="Courier"/>
                <a:sym typeface="Courier New"/>
              </a:rPr>
              <a:t>fred</a:t>
            </a:r>
            <a:r>
              <a:rPr lang="en-US" sz="2500" i="0" u="none" strike="noStrike" cap="none" dirty="0">
                <a:solidFill>
                  <a:srgbClr val="FF7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a:solidFill>
                  <a:schemeClr val="lt1"/>
                </a:solidFill>
                <a:latin typeface="Arial" charset="0"/>
                <a:ea typeface="Arial" charset="0"/>
                <a:cs typeface="Arial" charset="0"/>
                <a:sym typeface="Cabin"/>
              </a:rPr>
              <a:t>“</a:t>
            </a:r>
            <a:r>
              <a:rPr lang="en-US" sz="3400" u="none" strike="noStrike" cap="none">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a:solidFill>
                  <a:srgbClr val="00FF00"/>
                </a:solidFill>
                <a:latin typeface="Courier"/>
                <a:ea typeface="Courier"/>
                <a:cs typeface="Courier"/>
                <a:sym typeface="Courier New"/>
              </a:rPr>
              <a:t>jjj</a:t>
            </a:r>
            <a:r>
              <a:rPr lang="en-US" sz="2400" i="0" u="none" strike="noStrike" cap="none" dirty="0">
                <a:solidFill>
                  <a:schemeClr val="lt1"/>
                </a:solidFill>
                <a:latin typeface="Courier"/>
                <a:ea typeface="Courier"/>
                <a:cs typeface="Courier"/>
                <a:sym typeface="Courier New"/>
              </a:rPr>
              <a:t> = { 'chuck' : 1 , '</a:t>
            </a:r>
            <a:r>
              <a:rPr lang="en-US" sz="2400" i="0" u="none" strike="noStrike" cap="none" dirty="0" err="1">
                <a:solidFill>
                  <a:schemeClr val="lt1"/>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 42, '</a:t>
            </a:r>
            <a:r>
              <a:rPr lang="en-US" sz="2400" i="0" u="none" strike="noStrike" cap="none" dirty="0" err="1">
                <a:solidFill>
                  <a:schemeClr val="lt1"/>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for </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err="1">
                <a:solidFill>
                  <a:schemeClr val="lt1"/>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bbb</a:t>
            </a:r>
            <a:r>
              <a:rPr lang="en-US" sz="2400" i="0" u="none" strike="noStrike" cap="none" dirty="0">
                <a:solidFill>
                  <a:schemeClr val="lt1"/>
                </a:solidFill>
                <a:latin typeface="Courier"/>
                <a:ea typeface="Courier"/>
                <a:cs typeface="Courier"/>
                <a:sym typeface="Courier New"/>
              </a:rPr>
              <a:t> in </a:t>
            </a:r>
            <a:r>
              <a:rPr lang="en-US" sz="2400" i="0" u="none" strike="noStrike" cap="none" dirty="0" err="1">
                <a:solidFill>
                  <a:srgbClr val="00FF00"/>
                </a:solidFill>
                <a:latin typeface="Courier"/>
                <a:ea typeface="Courier"/>
                <a:cs typeface="Courier"/>
                <a:sym typeface="Courier New"/>
              </a:rPr>
              <a:t>jjj</a:t>
            </a:r>
            <a:r>
              <a:rPr lang="en-US" sz="2400" i="0" u="none" strike="noStrike" cap="none" dirty="0" err="1">
                <a:solidFill>
                  <a:srgbClr val="FF00FF"/>
                </a:solidFill>
                <a:latin typeface="Courier"/>
                <a:ea typeface="Courier"/>
                <a:cs typeface="Courier"/>
                <a:sym typeface="Courier New"/>
              </a:rPr>
              <a:t>.items</a:t>
            </a:r>
            <a:r>
              <a:rPr lang="en-US" sz="2400" i="0" u="none" strike="noStrike" cap="none" dirty="0">
                <a:solidFill>
                  <a:schemeClr val="lt1"/>
                </a:solidFill>
                <a:latin typeface="Courier"/>
                <a:ea typeface="Courier"/>
                <a:cs typeface="Courier"/>
                <a:sym typeface="Courier New"/>
              </a:rPr>
              <a:t>() :</a:t>
            </a:r>
          </a:p>
          <a:p>
            <a:pPr lvl="0">
              <a:buClr>
                <a:schemeClr val="lt1"/>
              </a:buClr>
              <a:buSzPct val="25000"/>
            </a:pPr>
            <a:r>
              <a:rPr lang="en-US" sz="2400" i="0" u="none" strike="noStrike" cap="none" dirty="0">
                <a:solidFill>
                  <a:schemeClr val="lt1"/>
                </a:solidFill>
                <a:latin typeface="Courier"/>
                <a:ea typeface="Courier"/>
                <a:cs typeface="Courier"/>
                <a:sym typeface="Courier New"/>
              </a:rPr>
              <a:t>    print(</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FFFF00"/>
                </a:solidFill>
                <a:latin typeface="Courier"/>
                <a:ea typeface="Courier"/>
                <a:cs typeface="Courier"/>
                <a:sym typeface="Courier New"/>
              </a:rPr>
              <a:t>bbb</a:t>
            </a:r>
            <a:r>
              <a:rPr lang="en-US" sz="2400" dirty="0">
                <a:solidFill>
                  <a:schemeClr val="lt1"/>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jan</a:t>
            </a:r>
            <a:r>
              <a:rPr lang="en-US" sz="2400" i="0" u="none" strike="noStrike" cap="none" dirty="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a:solidFill>
                  <a:srgbClr val="FF7F00"/>
                </a:solidFill>
                <a:latin typeface="Courier"/>
                <a:ea typeface="Courier"/>
                <a:cs typeface="Courier"/>
                <a:sym typeface="Courier New"/>
              </a:rPr>
              <a:t>chuck</a:t>
            </a:r>
            <a:r>
              <a:rPr lang="en-US" sz="2400"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fred</a:t>
            </a:r>
            <a:r>
              <a:rPr lang="en-US" sz="2400" i="0" u="none" strike="noStrike" cap="none" dirty="0">
                <a:solidFill>
                  <a:srgbClr val="FFF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 </a:t>
            </a: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name = input('Enter file:')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counts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rgbClr val="FF00FF"/>
                </a:solidFill>
                <a:latin typeface="Courier"/>
                <a:ea typeface="Courier"/>
                <a:cs typeface="Courier"/>
                <a:sym typeface="Courier New"/>
              </a:rPr>
              <a:t>()</a:t>
            </a:r>
          </a:p>
          <a:p>
            <a:pPr lvl="0">
              <a:buClr>
                <a:srgbClr val="00FF00"/>
              </a:buClr>
              <a:buSzPct val="25000"/>
            </a:pPr>
            <a:r>
              <a:rPr lang="en-US" sz="2600" dirty="0">
                <a:solidFill>
                  <a:srgbClr val="FF00FF"/>
                </a:solidFill>
                <a:latin typeface="Courier"/>
                <a:ea typeface="Courier"/>
                <a:cs typeface="Courier"/>
                <a:sym typeface="Courier New"/>
              </a:rPr>
              <a:t>for line in handle:</a:t>
            </a:r>
          </a:p>
          <a:p>
            <a:pPr lvl="0">
              <a:buClr>
                <a:srgbClr val="00FF00"/>
              </a:buClr>
              <a:buSzPct val="25000"/>
            </a:pPr>
            <a:r>
              <a:rPr lang="en-US" sz="2600" dirty="0">
                <a:solidFill>
                  <a:srgbClr val="FF00FF"/>
                </a:solidFill>
                <a:latin typeface="Courier"/>
                <a:ea typeface="Courier"/>
                <a:cs typeface="Courier"/>
                <a:sym typeface="Courier New"/>
              </a:rPr>
              <a:t>    words = </a:t>
            </a:r>
            <a:r>
              <a:rPr lang="en-US" sz="2600" dirty="0" err="1">
                <a:solidFill>
                  <a:srgbClr val="FF00FF"/>
                </a:solidFill>
                <a:latin typeface="Courier"/>
                <a:ea typeface="Courier"/>
                <a:cs typeface="Courier"/>
                <a:sym typeface="Courier New"/>
              </a:rPr>
              <a:t>line.split</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    for word in words:</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        counts[word] = </a:t>
            </a:r>
            <a:r>
              <a:rPr lang="en-US" sz="2600" i="0" u="none" strike="noStrike" cap="none" dirty="0" err="1">
                <a:solidFill>
                  <a:srgbClr val="FF00FF"/>
                </a:solidFill>
                <a:latin typeface="Courier"/>
                <a:ea typeface="Courier"/>
                <a:cs typeface="Courier"/>
                <a:sym typeface="Courier New"/>
              </a:rPr>
              <a:t>counts.get</a:t>
            </a:r>
            <a:r>
              <a:rPr lang="en-US" sz="2600" i="0" u="none" strike="noStrike" cap="none" dirty="0">
                <a:solidFill>
                  <a:srgbClr val="FF00FF"/>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for </a:t>
            </a:r>
            <a:r>
              <a:rPr lang="en-US" sz="2600" i="0" u="none" strike="noStrike" cap="none" dirty="0" err="1">
                <a:solidFill>
                  <a:srgbClr val="00FFFF"/>
                </a:solidFill>
                <a:latin typeface="Courier"/>
                <a:ea typeface="Courier"/>
                <a:cs typeface="Courier"/>
                <a:sym typeface="Courier New"/>
              </a:rPr>
              <a:t>word,count</a:t>
            </a:r>
            <a:r>
              <a:rPr lang="en-US" sz="2600" i="0" u="none" strike="noStrike" cap="none" dirty="0">
                <a:solidFill>
                  <a:srgbClr val="00FFFF"/>
                </a:solidFill>
                <a:latin typeface="Courier"/>
                <a:ea typeface="Courier"/>
                <a:cs typeface="Courier"/>
                <a:sym typeface="Courier New"/>
              </a:rPr>
              <a:t> in </a:t>
            </a:r>
            <a:r>
              <a:rPr lang="en-US" sz="2600" i="0" u="none" strike="noStrike" cap="none" dirty="0" err="1">
                <a:solidFill>
                  <a:srgbClr val="00FFFF"/>
                </a:solidFill>
                <a:latin typeface="Courier"/>
                <a:ea typeface="Courier"/>
                <a:cs typeface="Courier"/>
                <a:sym typeface="Courier New"/>
              </a:rPr>
              <a:t>counts.items</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if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is None or count &gt;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7F00"/>
                </a:solidFill>
                <a:latin typeface="Courier"/>
                <a:ea typeface="Courier"/>
                <a:cs typeface="Courier"/>
                <a:sym typeface="Courier New"/>
              </a:rPr>
              <a:t>print(</a:t>
            </a:r>
            <a:r>
              <a:rPr lang="en-US" sz="2600" i="0" u="none" strike="noStrike" cap="none" dirty="0" err="1">
                <a:solidFill>
                  <a:srgbClr val="FF7F00"/>
                </a:solidFill>
                <a:latin typeface="Courier"/>
                <a:ea typeface="Courier"/>
                <a:cs typeface="Courier"/>
                <a:sym typeface="Courier New"/>
              </a:rPr>
              <a:t>bigword</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a:solidFill>
                  <a:srgbClr val="FF7F00"/>
                </a:solidFill>
                <a:latin typeface="Courier"/>
                <a:ea typeface="Courier"/>
                <a:cs typeface="Courier"/>
                <a:sym typeface="Courier New"/>
              </a:rPr>
              <a:t>bigcount</a:t>
            </a:r>
            <a:r>
              <a:rPr lang="en-US" sz="2600" i="0" u="none" strike="noStrike" cap="none" dirty="0">
                <a:solidFill>
                  <a:srgbClr val="FF7F00"/>
                </a:solidFill>
                <a:latin typeface="Courier"/>
                <a:ea typeface="Courier"/>
                <a:cs typeface="Courier"/>
                <a:sym typeface="Courier New"/>
              </a:rPr>
              <a: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626725" y="7630538"/>
            <a:ext cx="4421403" cy="584775"/>
          </a:xfrm>
          <a:prstGeom prst="rect">
            <a:avLst/>
          </a:prstGeom>
          <a:noFill/>
        </p:spPr>
        <p:txBody>
          <a:bodyPr wrap="none" rtlCol="0">
            <a:spAutoFit/>
          </a:bodyPr>
          <a:lstStyle/>
          <a:p>
            <a:r>
              <a:rPr lang="en-US" sz="3200" dirty="0">
                <a:solidFill>
                  <a:schemeClr val="bg1"/>
                </a:solidFill>
              </a:rPr>
              <a:t>Using two nested loops</a:t>
            </a:r>
          </a:p>
        </p:txBody>
      </p:sp>
    </p:spTree>
    <p:extLst>
      <p:ext uri="{BB962C8B-B14F-4D97-AF65-F5344CB8AC3E}">
        <p14:creationId xmlns:p14="http://schemas.microsoft.com/office/powerpoint/2010/main" val="157231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5700" y="2286000"/>
            <a:ext cx="13935074" cy="6022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Not a </a:t>
            </a:r>
            <a:r>
              <a:rPr lang="en-US" sz="7600" b="0"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Collection</a:t>
            </a:r>
            <a:r>
              <a:rPr lang="en-US" sz="7600" b="0" i="0" u="none" strike="noStrike" cap="none">
                <a:solidFill>
                  <a:srgbClr val="FFD966"/>
                </a:solidFill>
                <a:latin typeface="Arial"/>
                <a:ea typeface="Arial"/>
                <a:cs typeface="Arial"/>
                <a:sym typeface="Arial"/>
              </a:rPr>
              <a:t>”?</a:t>
            </a: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xfrm>
            <a:off x="608202" y="2603500"/>
            <a:ext cx="14479398"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linear collection of values that stay in order</a:t>
            </a:r>
          </a:p>
          <a:p>
            <a:pPr marL="568706" marR="0" lvl="0" indent="-390906" algn="l" rtl="0">
              <a:spcBef>
                <a:spcPts val="3500"/>
              </a:spcBef>
              <a:spcAft>
                <a:spcPts val="0"/>
              </a:spcAft>
              <a:buClr>
                <a:schemeClr val="lt1"/>
              </a:buClr>
              <a:buSzPct val="171000"/>
              <a:buFont typeface="Cabin"/>
              <a:buNone/>
            </a:pPr>
            <a:endParaRPr sz="3600" u="none" strike="noStrike" cap="none">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a:solidFill>
                  <a:srgbClr val="FF00FF"/>
                </a:solidFill>
                <a:latin typeface="Arial" charset="0"/>
                <a:ea typeface="Arial" charset="0"/>
                <a:cs typeface="Arial" charset="0"/>
                <a:sym typeface="Cabin"/>
              </a:rPr>
              <a:t>Dictionary</a:t>
            </a: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710807" y="3406564"/>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9033241" y="6525941"/>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Associative Arrays - Perl / P</a:t>
            </a:r>
            <a:r>
              <a:rPr lang="en-US" sz="300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Properties or Map or HashMap - Java</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FF00FF"/>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['money']</a:t>
            </a:r>
            <a:r>
              <a:rPr lang="en-US" sz="2400" i="0" u="none" strike="noStrike" cap="none"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['tissues']</a:t>
            </a:r>
            <a:r>
              <a:rPr lang="en-US" sz="2400" i="0" u="none" strike="noStrike" cap="none"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'candy': 3}</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dirty="0">
                <a:solidFill>
                  <a:srgbClr val="FFFF00"/>
                </a:solidFill>
                <a:latin typeface="Courier"/>
                <a:ea typeface="Courier"/>
                <a:cs typeface="Courier"/>
                <a:sym typeface="Courier New"/>
              </a:rPr>
              <a:t>)</a:t>
            </a:r>
            <a:endParaRPr lang="en-US"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+ 2</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print(</a:t>
            </a:r>
            <a:r>
              <a:rPr lang="en-US" sz="2400" i="0" u="none" strike="noStrike" cap="none" dirty="0">
                <a:solidFill>
                  <a:srgbClr val="00FF00"/>
                </a:solidFill>
                <a:latin typeface="Courier"/>
                <a:ea typeface="Courier"/>
                <a:cs typeface="Courier"/>
                <a:sym typeface="Courier New"/>
              </a:rPr>
              <a:t>purse</a:t>
            </a:r>
            <a:r>
              <a:rPr lang="en-US" sz="2400" dirty="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a:t>
            </a:r>
            <a:r>
              <a:rPr lang="en-US" sz="2400" i="0" u="none" strike="noStrike" cap="none" dirty="0">
                <a:solidFill>
                  <a:srgbClr val="00FFFF"/>
                </a:solidFill>
                <a:latin typeface="Courier"/>
                <a:ea typeface="Courier"/>
                <a:cs typeface="Courier"/>
                <a:sym typeface="Courier New"/>
              </a:rPr>
              <a:t>'candy': 5</a:t>
            </a:r>
            <a:r>
              <a:rPr lang="en-US" sz="2400" i="0" u="none" strike="noStrike" cap="none" dirty="0">
                <a:solidFill>
                  <a:schemeClr val="lt1"/>
                </a:solidFill>
                <a:latin typeface="Courier"/>
                <a:ea typeface="Courier"/>
                <a:cs typeface="Courier"/>
                <a:sym typeface="Courier New"/>
              </a:rPr>
              <a:t>}</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D966"/>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21, 183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0</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lst</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23, 183</a:t>
            </a:r>
            <a:r>
              <a:rPr lang="en-US" sz="3000"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0000FF"/>
                </a:solidFill>
                <a:latin typeface="Courier"/>
                <a:ea typeface="Courier"/>
                <a:cs typeface="Courier"/>
                <a:sym typeface="Courier New"/>
              </a:rPr>
              <a:t>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ddd</a:t>
            </a:r>
            <a:r>
              <a:rPr lang="en-US" sz="3000" dirty="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23</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FF00FF"/>
                </a:solidFill>
                <a:latin typeface="Courier"/>
                <a:ea typeface="Courier"/>
                <a:cs typeface="Courier"/>
                <a:sym typeface="Courier New"/>
              </a:rPr>
              <a:t>ddd</a:t>
            </a:r>
            <a:r>
              <a:rPr lang="en-US" sz="3000" dirty="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23</a:t>
            </a:r>
            <a:r>
              <a:rPr lang="en-US" sz="3000"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00FF00"/>
                </a:solidFill>
                <a:latin typeface="Courier"/>
                <a:ea typeface="Courier"/>
                <a:cs typeface="Courier"/>
                <a:sym typeface="Courier New"/>
              </a:rPr>
              <a:t> =</a:t>
            </a:r>
            <a:r>
              <a:rPr lang="en-US" sz="2800" i="0" u="none" strike="noStrike" cap="none" dirty="0">
                <a:solidFill>
                  <a:srgbClr val="0000FF"/>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183</a:t>
            </a:r>
            <a:r>
              <a:rPr lang="en-US" sz="2800" i="0" u="none" strike="noStrike" cap="none" dirty="0">
                <a:solidFill>
                  <a:srgbClr val="00FF00"/>
                </a:solidFill>
                <a:latin typeface="Courier"/>
                <a:ea typeface="Courier"/>
                <a:cs typeface="Courier"/>
                <a:sym typeface="Courier New"/>
              </a:rPr>
              <a:t>)</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lst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21, 183</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00"/>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lst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23, 183</a:t>
            </a:r>
            <a:r>
              <a:rPr lang="en-US" sz="2800"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dict</a:t>
            </a:r>
            <a:r>
              <a:rPr lang="en-US" sz="28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182</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00FF"/>
                </a:solidFill>
                <a:latin typeface="Courier"/>
                <a:ea typeface="Courier"/>
                <a:cs typeface="Courier"/>
                <a:sym typeface="Courier New"/>
              </a:rPr>
              <a:t>ddd</a:t>
            </a:r>
            <a:r>
              <a:rPr lang="en-US" sz="2800" dirty="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23</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00FF"/>
                </a:solidFill>
                <a:latin typeface="Courier"/>
                <a:ea typeface="Courier"/>
                <a:cs typeface="Courier"/>
                <a:sym typeface="Courier New"/>
              </a:rPr>
              <a:t>ddd</a:t>
            </a:r>
            <a:r>
              <a:rPr lang="en-US" sz="2800" dirty="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23</a:t>
            </a:r>
            <a:r>
              <a:rPr lang="en-US" sz="2800" i="0" u="none" strike="noStrike" cap="none"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0202070" y="1465199"/>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1622881" y="1465199"/>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9433720" y="6365807"/>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1805445" y="6353107"/>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0081420" y="7127807"/>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1805445" y="7115107"/>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0329070" y="5565707"/>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1749882" y="5565707"/>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0838656" y="779399"/>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2474</Words>
  <Application>Microsoft Macintosh PowerPoint</Application>
  <PresentationFormat>自定义</PresentationFormat>
  <Paragraphs>320</Paragraphs>
  <Slides>30</Slides>
  <Notes>29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Cabin</vt:lpstr>
      <vt:lpstr>Arial</vt:lpstr>
      <vt:lpstr>Courier</vt:lpstr>
      <vt:lpstr>Courier New</vt:lpstr>
      <vt:lpstr>Gill Sans</vt: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演示文稿</vt:lpstr>
      <vt:lpstr>Dictionary Literals (Constants)</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演示文稿</vt:lpstr>
      <vt:lpstr>PowerPoint 演示文稿</vt:lpstr>
      <vt:lpstr>Counting Pattern</vt:lpstr>
      <vt:lpstr>PowerPoint 演示文稿</vt:lpstr>
      <vt:lpstr>PowerPoint 演示文稿</vt:lpstr>
      <vt:lpstr>Definite Loops and Dictionaries</vt:lpstr>
      <vt:lpstr>Retrieving Lists of Keys and Values</vt:lpstr>
      <vt:lpstr>Bonus: Two Iteration Variables!</vt:lpstr>
      <vt:lpstr>PowerPoint 演示文稿</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15827179393@163.com</cp:lastModifiedBy>
  <cp:revision>53</cp:revision>
  <dcterms:modified xsi:type="dcterms:W3CDTF">2020-05-04T13:24:44Z</dcterms:modified>
</cp:coreProperties>
</file>