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1" r:id="rId6"/>
    <p:sldId id="265" r:id="rId7"/>
    <p:sldId id="271" r:id="rId8"/>
    <p:sldId id="272" r:id="rId9"/>
    <p:sldId id="264" r:id="rId10"/>
    <p:sldId id="262" r:id="rId11"/>
    <p:sldId id="267" r:id="rId12"/>
    <p:sldId id="268" r:id="rId13"/>
    <p:sldId id="269" r:id="rId14"/>
    <p:sldId id="266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2"/>
  </p:normalViewPr>
  <p:slideViewPr>
    <p:cSldViewPr snapToGrid="0" snapToObjects="1">
      <p:cViewPr>
        <p:scale>
          <a:sx n="117" d="100"/>
          <a:sy n="117" d="100"/>
        </p:scale>
        <p:origin x="36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3D52B-44C1-A044-B985-A25350668B25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5E23-EE29-D04B-829C-A5B3CE9F0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6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flush timing. register read and write.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5E23-EE29-D04B-829C-A5B3CE9F0F5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5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5E23-EE29-D04B-829C-A5B3CE9F0F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16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57FE-9DD1-6B4A-97CA-589AC284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920A9-B7B0-6448-8F98-DA4F32B4E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15FCE-1A5B-9E45-A10D-EC5C7307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2E198-8FD1-6E4F-974C-F18DD0CE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59A6D-6F68-FE43-90E4-19329DB3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9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3CAE-E65F-1547-A3E8-0A870C90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99B4D-8164-F44E-83EA-72F08751C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EC0AD-0216-9A4E-BB42-7DEC4BE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47CE6-0E82-5C4B-A6D9-AEEB3F71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AC0A9-00B3-7D41-B35C-7479DD31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8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D4E814-911D-1041-B574-F30E31AC4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56CCE-1E6D-0B48-9D51-E0EDDC568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77E33-E53E-1341-9252-46FC6570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FAFEB-8B34-F74A-80D8-2E2F61D6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F7EC4-3BD9-7F42-8699-F7CADC46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D164-D24A-824D-A886-C56FB0FC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2D486-9F7E-AF4B-A459-909F2544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C96CE-38C6-5941-8A4D-F7695C3F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19DE-9821-0142-92B4-9E142354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70D3C-0006-9B43-ADF6-08751AC5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5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83C3C-7A8E-F949-AF25-C2DB4D9D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9CC32-5EC5-F248-B131-72443860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9F72B-8EF0-FC4C-A693-861B3075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25D5C-99B5-AD48-99F3-3383BFE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45884-B86D-344E-8D22-EEA3A9AD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3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51160-91DB-5B46-80AF-43F671E7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69DAC-EA92-D94D-AC92-F7834F76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72FE6-03AD-774E-9395-8C5D22B2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90416-CED1-EB44-B491-29E4204F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8BE3C-442F-3F42-B9B6-EC43341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D0F9D-5C88-E44D-AB6B-6D40D298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6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12B7-6FB3-0549-AC73-AB1DF4A0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C52BF-8818-1A46-A581-32424818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C8A5A-1704-B14A-B6FE-B64DD9A1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970DE4-2F0D-6F45-BD80-F061ECD01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8F1D4A-2B09-694D-AAF4-762FB18EC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A513AD-57A6-FB42-8050-73FF5E17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5B0320-B6BD-5349-9A45-FE2F84A9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20F6CB-BEC4-C74B-9118-DEBEA6B1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48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AB1E5-575A-124A-9169-67280E8C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PingFang SC Semibold" panose="020B0400000000000000" pitchFamily="34" charset="-122"/>
                <a:ea typeface="PingFang SC Semibold" panose="020B0400000000000000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CAFF08-EEC6-0A45-A041-4478534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5F20BE-EAE7-E941-A18B-479872EA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AE32BF-0B33-DC44-AC98-A839685A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84E283-9087-DB4E-8AD0-BDE127C7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55662-64B2-6F43-B70A-D4CDDC73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005FBE-7F37-6B4A-B7FE-B74197AD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60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2D07E-D197-B847-9448-1116BB2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41CB-DDD8-144E-9909-F00C3A7F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04E9B-EE64-664E-B606-0D6F11BAB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752E3-5520-9D4F-885F-C75B6B85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9B5A2-CECA-F849-8D05-22094100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B2709-B848-D64C-A883-E247054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08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C5110-AE93-CE4A-B429-89663A78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D3AD89-4FD8-6348-947F-CB8C6867F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C4850-90C3-4F4C-9553-99D3AFD5B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E05C3-BC33-AE4E-927A-5F4FD7DC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615DC-BCE4-B34C-91A7-96FF5CB8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9C688-B7F5-E245-81C7-B7ECDB0F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31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C8B8F-E2D6-DC49-886D-FFBBDF2D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6E009-EF7F-4244-967B-1A12AB65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A2EE7-A8C1-7046-A0F4-F163BDC4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41F3-4F93-0043-BC4A-72FE910C497E}" type="datetimeFigureOut">
              <a:rPr kumimoji="1" lang="zh-CN" altLang="en-US" smtClean="0"/>
              <a:t>2021/12/5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E7DD-8218-5242-AA27-D140DA5FE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10E90-4D14-684E-B216-0723CBEA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17C0-DE24-3341-8992-625E725F5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3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DBB22-C225-9E4C-A06D-98358E174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6139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M2</a:t>
            </a:r>
            <a:endParaRPr kumimoji="1" lang="zh-CN" altLang="en-US" b="1" dirty="0">
              <a:gradFill flip="none" rotWithShape="1">
                <a:gsLst>
                  <a:gs pos="0">
                    <a:schemeClr val="accent1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508C6-667F-9C49-AA8F-D73DEEEC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746" y="3607663"/>
            <a:ext cx="9144000" cy="1655762"/>
          </a:xfrm>
        </p:spPr>
        <p:txBody>
          <a:bodyPr/>
          <a:lstStyle/>
          <a:p>
            <a:r>
              <a:rPr kumimoji="1" lang="en-US" altLang="zh-CN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Zeduo Yu     </a:t>
            </a:r>
            <a:r>
              <a:rPr kumimoji="1" lang="en-US" altLang="zh-CN" b="1" dirty="0" err="1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Pengyang</a:t>
            </a:r>
            <a:r>
              <a:rPr kumimoji="1" lang="en-US" altLang="zh-CN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Zhou     </a:t>
            </a:r>
            <a:r>
              <a:rPr kumimoji="1" lang="en-US" altLang="zh-CN" b="1" dirty="0" err="1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Xiwei</a:t>
            </a:r>
            <a:r>
              <a:rPr kumimoji="1" lang="en-US" altLang="zh-CN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Wang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1F50A-A83C-FE44-86C7-3A739CEE0124}"/>
              </a:ext>
            </a:extLst>
          </p:cNvPr>
          <p:cNvSpPr txBox="1"/>
          <p:nvPr/>
        </p:nvSpPr>
        <p:spPr>
          <a:xfrm>
            <a:off x="2957799" y="3951971"/>
            <a:ext cx="591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zeduoyu2            pz6                               xiwei2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F929ECA-3C12-2B41-8C79-6811862CC667}"/>
              </a:ext>
            </a:extLst>
          </p:cNvPr>
          <p:cNvCxnSpPr>
            <a:cxnSpLocks/>
          </p:cNvCxnSpPr>
          <p:nvPr/>
        </p:nvCxnSpPr>
        <p:spPr>
          <a:xfrm>
            <a:off x="4663032" y="3622366"/>
            <a:ext cx="0" cy="6294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ADF0BC7-A11D-F440-9A14-E01C4ED9D5D2}"/>
              </a:ext>
            </a:extLst>
          </p:cNvPr>
          <p:cNvCxnSpPr>
            <a:cxnSpLocks/>
          </p:cNvCxnSpPr>
          <p:nvPr/>
        </p:nvCxnSpPr>
        <p:spPr>
          <a:xfrm>
            <a:off x="7422707" y="3633940"/>
            <a:ext cx="0" cy="629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F7321C6-49EC-F940-9B31-43061AF1D9C9}"/>
              </a:ext>
            </a:extLst>
          </p:cNvPr>
          <p:cNvSpPr txBox="1"/>
          <p:nvPr/>
        </p:nvSpPr>
        <p:spPr>
          <a:xfrm>
            <a:off x="4947655" y="6412376"/>
            <a:ext cx="252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ECE411 MP4 Demonstration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67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80EC9-4E96-0140-9C5A-FB097A7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 Performance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A8B3F2-A9BD-4249-8046-741EED1B9363}"/>
              </a:ext>
            </a:extLst>
          </p:cNvPr>
          <p:cNvSpPr txBox="1"/>
          <p:nvPr/>
        </p:nvSpPr>
        <p:spPr>
          <a:xfrm>
            <a:off x="6660266" y="5183686"/>
            <a:ext cx="216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gradFill>
                  <a:gsLst>
                    <a:gs pos="0">
                      <a:srgbClr val="FF0000"/>
                    </a:gs>
                    <a:gs pos="97000">
                      <a:srgbClr val="FFC000"/>
                    </a:gs>
                  </a:gsLst>
                  <a:lin ang="27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4.1x</a:t>
            </a:r>
            <a:endParaRPr kumimoji="1" lang="zh-CN" altLang="en-US" sz="7200" b="1" dirty="0">
              <a:gradFill>
                <a:gsLst>
                  <a:gs pos="0">
                    <a:srgbClr val="FF0000"/>
                  </a:gs>
                  <a:gs pos="97000">
                    <a:srgbClr val="FFC000"/>
                  </a:gs>
                </a:gsLst>
                <a:lin ang="27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A80358-B1E5-A64D-96CB-7970D151F430}"/>
              </a:ext>
            </a:extLst>
          </p:cNvPr>
          <p:cNvSpPr txBox="1"/>
          <p:nvPr/>
        </p:nvSpPr>
        <p:spPr>
          <a:xfrm>
            <a:off x="5896337" y="5766091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Up to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CBCB7-9F3F-7945-968E-A269235B1E1F}"/>
              </a:ext>
            </a:extLst>
          </p:cNvPr>
          <p:cNvSpPr txBox="1"/>
          <p:nvPr/>
        </p:nvSpPr>
        <p:spPr>
          <a:xfrm>
            <a:off x="8668475" y="5276019"/>
            <a:ext cx="147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faster execution speed</a:t>
            </a:r>
            <a:r>
              <a:rPr kumimoji="1" lang="en-US" altLang="zh-CN" baseline="30000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E50860-8681-6E40-BCF8-54C6CEDD39BD}"/>
              </a:ext>
            </a:extLst>
          </p:cNvPr>
          <p:cNvSpPr txBox="1"/>
          <p:nvPr/>
        </p:nvSpPr>
        <p:spPr>
          <a:xfrm>
            <a:off x="1335913" y="6427116"/>
            <a:ext cx="919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1. Compared to baseline implementation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3FDA4FF-810F-3841-9EEA-739EAC41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51422"/>
              </p:ext>
            </p:extLst>
          </p:nvPr>
        </p:nvGraphicFramePr>
        <p:xfrm>
          <a:off x="2118167" y="1533337"/>
          <a:ext cx="7910332" cy="327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307">
                  <a:extLst>
                    <a:ext uri="{9D8B030D-6E8A-4147-A177-3AD203B41FA5}">
                      <a16:colId xmlns:a16="http://schemas.microsoft.com/office/drawing/2014/main" val="1366437599"/>
                    </a:ext>
                  </a:extLst>
                </a:gridCol>
                <a:gridCol w="2357859">
                  <a:extLst>
                    <a:ext uri="{9D8B030D-6E8A-4147-A177-3AD203B41FA5}">
                      <a16:colId xmlns:a16="http://schemas.microsoft.com/office/drawing/2014/main" val="3624586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1979158156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3845498834"/>
                    </a:ext>
                  </a:extLst>
                </a:gridCol>
              </a:tblGrid>
              <a:tr h="8178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Time/ns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Comp1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Comp2_i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Comp3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6081"/>
                  </a:ext>
                </a:extLst>
              </a:tr>
              <a:tr h="8178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Our design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702,920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3,040,950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894,860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44371"/>
                  </a:ext>
                </a:extLst>
              </a:tr>
              <a:tr h="8178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Baseline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720,755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4,521,285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3,639,265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82279"/>
                  </a:ext>
                </a:extLst>
              </a:tr>
              <a:tr h="8178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MP2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14,563,465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28,469,605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17,763,205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01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80EC9-4E96-0140-9C5A-FB097A7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 Performance</a:t>
            </a:r>
            <a:endParaRPr kumimoji="1"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3FDA4FF-810F-3841-9EEA-739EAC41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1097"/>
              </p:ext>
            </p:extLst>
          </p:nvPr>
        </p:nvGraphicFramePr>
        <p:xfrm>
          <a:off x="2066081" y="1900114"/>
          <a:ext cx="7910332" cy="269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307">
                  <a:extLst>
                    <a:ext uri="{9D8B030D-6E8A-4147-A177-3AD203B41FA5}">
                      <a16:colId xmlns:a16="http://schemas.microsoft.com/office/drawing/2014/main" val="1366437599"/>
                    </a:ext>
                  </a:extLst>
                </a:gridCol>
                <a:gridCol w="2357859">
                  <a:extLst>
                    <a:ext uri="{9D8B030D-6E8A-4147-A177-3AD203B41FA5}">
                      <a16:colId xmlns:a16="http://schemas.microsoft.com/office/drawing/2014/main" val="3624586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1979158156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3845498834"/>
                    </a:ext>
                  </a:extLst>
                </a:gridCol>
              </a:tblGrid>
              <a:tr h="8988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Power/mw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Comp1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Comp2_i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Comp3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6081"/>
                  </a:ext>
                </a:extLst>
              </a:tr>
              <a:tr h="8988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Our design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979.21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949.26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960.27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44371"/>
                  </a:ext>
                </a:extLst>
              </a:tr>
              <a:tr h="8988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Baseline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448.44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430.48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425.27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8227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ED10D96-3697-774B-8BB9-046785831984}"/>
              </a:ext>
            </a:extLst>
          </p:cNvPr>
          <p:cNvSpPr txBox="1"/>
          <p:nvPr/>
        </p:nvSpPr>
        <p:spPr>
          <a:xfrm>
            <a:off x="6660266" y="5183686"/>
            <a:ext cx="216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97000">
                      <a:schemeClr val="accent6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2x</a:t>
            </a:r>
            <a:endParaRPr kumimoji="1" lang="zh-CN" altLang="en-US" sz="7200" b="1" dirty="0">
              <a:gradFill>
                <a:gsLst>
                  <a:gs pos="0">
                    <a:schemeClr val="accent6">
                      <a:lumMod val="50000"/>
                    </a:schemeClr>
                  </a:gs>
                  <a:gs pos="97000">
                    <a:schemeClr val="accent6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B7B649-241D-464B-BE55-F9F3A51B680C}"/>
              </a:ext>
            </a:extLst>
          </p:cNvPr>
          <p:cNvSpPr txBox="1"/>
          <p:nvPr/>
        </p:nvSpPr>
        <p:spPr>
          <a:xfrm>
            <a:off x="5462285" y="5801091"/>
            <a:ext cx="12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But about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F75B33-AA24-FB43-A5A0-F4D910434C70}"/>
              </a:ext>
            </a:extLst>
          </p:cNvPr>
          <p:cNvSpPr txBox="1"/>
          <p:nvPr/>
        </p:nvSpPr>
        <p:spPr>
          <a:xfrm>
            <a:off x="7950843" y="5535528"/>
            <a:ext cx="162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More power consumption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9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80EC9-4E96-0140-9C5A-FB097A7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 Performance</a:t>
            </a:r>
            <a:endParaRPr kumimoji="1"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3FDA4FF-810F-3841-9EEA-739EAC41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83883"/>
              </p:ext>
            </p:extLst>
          </p:nvPr>
        </p:nvGraphicFramePr>
        <p:xfrm>
          <a:off x="2066081" y="1900114"/>
          <a:ext cx="7910332" cy="269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307">
                  <a:extLst>
                    <a:ext uri="{9D8B030D-6E8A-4147-A177-3AD203B41FA5}">
                      <a16:colId xmlns:a16="http://schemas.microsoft.com/office/drawing/2014/main" val="1366437599"/>
                    </a:ext>
                  </a:extLst>
                </a:gridCol>
                <a:gridCol w="2357859">
                  <a:extLst>
                    <a:ext uri="{9D8B030D-6E8A-4147-A177-3AD203B41FA5}">
                      <a16:colId xmlns:a16="http://schemas.microsoft.com/office/drawing/2014/main" val="3624586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1979158156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3845498834"/>
                    </a:ext>
                  </a:extLst>
                </a:gridCol>
              </a:tblGrid>
              <a:tr h="8988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Score</a:t>
                      </a:r>
                      <a:r>
                        <a:rPr lang="en-US" altLang="zh-CN" b="1" i="0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1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Comp1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Comp2_i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Comp3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6081"/>
                  </a:ext>
                </a:extLst>
              </a:tr>
              <a:tr h="8988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Our design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3.10E-10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2.44E-8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6.28E-10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44371"/>
                  </a:ext>
                </a:extLst>
              </a:tr>
              <a:tr h="8988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Baseline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1.68E-10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3.98E-8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2.05E-8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8227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3D0C282-B9EC-CC4A-9BF0-749269DBEB53}"/>
              </a:ext>
            </a:extLst>
          </p:cNvPr>
          <p:cNvSpPr txBox="1"/>
          <p:nvPr/>
        </p:nvSpPr>
        <p:spPr>
          <a:xfrm>
            <a:off x="6660266" y="5183686"/>
            <a:ext cx="216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gradFill>
                  <a:gsLst>
                    <a:gs pos="0">
                      <a:srgbClr val="FF0000"/>
                    </a:gs>
                    <a:gs pos="97000">
                      <a:srgbClr val="FFC000"/>
                    </a:gs>
                  </a:gsLst>
                  <a:lin ang="27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32x</a:t>
            </a:r>
            <a:endParaRPr kumimoji="1" lang="zh-CN" altLang="en-US" sz="7200" b="1" dirty="0">
              <a:gradFill>
                <a:gsLst>
                  <a:gs pos="0">
                    <a:srgbClr val="FF0000"/>
                  </a:gs>
                  <a:gs pos="97000">
                    <a:srgbClr val="FFC000"/>
                  </a:gs>
                </a:gsLst>
                <a:lin ang="27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A32A8C-E67B-8E4E-9F98-66DC8652A16B}"/>
              </a:ext>
            </a:extLst>
          </p:cNvPr>
          <p:cNvSpPr txBox="1"/>
          <p:nvPr/>
        </p:nvSpPr>
        <p:spPr>
          <a:xfrm>
            <a:off x="5896337" y="5766091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Up to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89D99C-0D7E-B846-8A60-8B0B1265CFCF}"/>
              </a:ext>
            </a:extLst>
          </p:cNvPr>
          <p:cNvSpPr txBox="1"/>
          <p:nvPr/>
        </p:nvSpPr>
        <p:spPr>
          <a:xfrm>
            <a:off x="8402257" y="5289306"/>
            <a:ext cx="147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faster execution speed</a:t>
            </a:r>
            <a:r>
              <a:rPr kumimoji="1" lang="en-US" altLang="zh-CN" baseline="30000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0EC806-F81F-284D-B292-0D1043DEF36A}"/>
              </a:ext>
            </a:extLst>
          </p:cNvPr>
          <p:cNvSpPr txBox="1"/>
          <p:nvPr/>
        </p:nvSpPr>
        <p:spPr>
          <a:xfrm>
            <a:off x="1301187" y="6253297"/>
            <a:ext cx="9190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Use Fmax = 103.11MHz of model “Slow 900mV 100C”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Compared to baseline. 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80EC9-4E96-0140-9C5A-FB097A7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Competition Score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9C6308-D4AE-9A40-8CCA-537DCF8C0A48}"/>
              </a:ext>
            </a:extLst>
          </p:cNvPr>
          <p:cNvSpPr txBox="1"/>
          <p:nvPr/>
        </p:nvSpPr>
        <p:spPr>
          <a:xfrm>
            <a:off x="2204012" y="2354223"/>
            <a:ext cx="1060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gradFill>
                  <a:gsLst>
                    <a:gs pos="0">
                      <a:srgbClr val="FF0000"/>
                    </a:gs>
                    <a:gs pos="97000">
                      <a:srgbClr val="FFC000"/>
                    </a:gs>
                  </a:gsLst>
                  <a:lin ang="27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Gem Mean = (3.10E-10 x 2.44E-8 x 6.28E-10)^(1/3)</a:t>
            </a:r>
            <a:endParaRPr kumimoji="1" lang="zh-CN" altLang="en-US" sz="2400" dirty="0">
              <a:gradFill>
                <a:gsLst>
                  <a:gs pos="0">
                    <a:srgbClr val="FF0000"/>
                  </a:gs>
                  <a:gs pos="97000">
                    <a:srgbClr val="FFC000"/>
                  </a:gs>
                </a:gsLst>
                <a:lin ang="27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334F06-B7F7-8F43-B8D0-C22397246A59}"/>
              </a:ext>
            </a:extLst>
          </p:cNvPr>
          <p:cNvSpPr txBox="1"/>
          <p:nvPr/>
        </p:nvSpPr>
        <p:spPr>
          <a:xfrm>
            <a:off x="3731388" y="2918009"/>
            <a:ext cx="4729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gradFill>
                  <a:gsLst>
                    <a:gs pos="0">
                      <a:srgbClr val="FF0000"/>
                    </a:gs>
                    <a:gs pos="97000">
                      <a:srgbClr val="FFC000"/>
                    </a:gs>
                  </a:gsLst>
                  <a:lin ang="27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1.681E-9</a:t>
            </a:r>
            <a:endParaRPr kumimoji="1" lang="zh-CN" altLang="en-US" sz="7200" b="1" dirty="0">
              <a:gradFill>
                <a:gsLst>
                  <a:gs pos="0">
                    <a:srgbClr val="FF0000"/>
                  </a:gs>
                  <a:gs pos="97000">
                    <a:srgbClr val="FFC000"/>
                  </a:gs>
                </a:gsLst>
                <a:lin ang="27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4993D7-E4A3-EC43-8F79-5B459636638E}"/>
              </a:ext>
            </a:extLst>
          </p:cNvPr>
          <p:cNvSpPr txBox="1"/>
          <p:nvPr/>
        </p:nvSpPr>
        <p:spPr>
          <a:xfrm>
            <a:off x="2650606" y="4657054"/>
            <a:ext cx="873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That is                    better than the baseline score (5.15E-09).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8F2EA5-CB6C-DB41-A045-A42CBC302A79}"/>
              </a:ext>
            </a:extLst>
          </p:cNvPr>
          <p:cNvSpPr txBox="1"/>
          <p:nvPr/>
        </p:nvSpPr>
        <p:spPr>
          <a:xfrm>
            <a:off x="3599731" y="4322580"/>
            <a:ext cx="149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gradFill>
                  <a:gsLst>
                    <a:gs pos="0">
                      <a:srgbClr val="7030A0"/>
                    </a:gs>
                    <a:gs pos="97000">
                      <a:srgbClr val="EAC0E0"/>
                    </a:gs>
                  </a:gsLst>
                  <a:lin ang="27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3.1x</a:t>
            </a:r>
            <a:endParaRPr kumimoji="1" lang="zh-CN" altLang="en-US" sz="4800" b="1" dirty="0">
              <a:gradFill>
                <a:gsLst>
                  <a:gs pos="0">
                    <a:srgbClr val="7030A0"/>
                  </a:gs>
                  <a:gs pos="97000">
                    <a:srgbClr val="EAC0E0"/>
                  </a:gs>
                </a:gsLst>
                <a:lin ang="27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46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0">
              <a:srgbClr val="EAC0E0">
                <a:lumMod val="6381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8F64-80CE-3845-82A6-4541C440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What if…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09B825-D2F0-8E4B-BBCA-BBA642CD7318}"/>
              </a:ext>
            </a:extLst>
          </p:cNvPr>
          <p:cNvSpPr txBox="1"/>
          <p:nvPr/>
        </p:nvSpPr>
        <p:spPr>
          <a:xfrm>
            <a:off x="1806336" y="1481157"/>
            <a:ext cx="9224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Superscalar? </a:t>
            </a:r>
            <a:r>
              <a:rPr kumimoji="1" lang="en-US" altLang="zh-CN" sz="2400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Put more demand on instruction cache and resources. But a chance to achieve higher performance.</a:t>
            </a:r>
            <a:endParaRPr kumimoji="1" lang="zh-CN" altLang="en-US" sz="4000" dirty="0">
              <a:solidFill>
                <a:schemeClr val="bg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0721D9-EB70-1949-A0AD-122BD1F16AAE}"/>
              </a:ext>
            </a:extLst>
          </p:cNvPr>
          <p:cNvSpPr txBox="1"/>
          <p:nvPr/>
        </p:nvSpPr>
        <p:spPr>
          <a:xfrm>
            <a:off x="1806338" y="2719636"/>
            <a:ext cx="9224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L2 cache? </a:t>
            </a:r>
            <a:r>
              <a:rPr kumimoji="1" lang="en-US" altLang="zh-CN" sz="2400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May provide higher hit rate. But our caches are good enough.</a:t>
            </a:r>
            <a:endParaRPr kumimoji="1" lang="zh-CN" altLang="en-US" sz="4000" dirty="0">
              <a:solidFill>
                <a:schemeClr val="bg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28CF3D-85B8-A248-AA3D-DBA77E1B8D3A}"/>
              </a:ext>
            </a:extLst>
          </p:cNvPr>
          <p:cNvSpPr txBox="1"/>
          <p:nvPr/>
        </p:nvSpPr>
        <p:spPr>
          <a:xfrm>
            <a:off x="1806338" y="3958115"/>
            <a:ext cx="9224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Non-blocking cache? </a:t>
            </a:r>
            <a:r>
              <a:rPr kumimoji="1" lang="en-US" altLang="zh-CN" sz="2400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Requires tremendous effort and resources. Would try it if more time was given.</a:t>
            </a:r>
            <a:endParaRPr kumimoji="1" lang="zh-CN" altLang="en-US" sz="4000" dirty="0">
              <a:solidFill>
                <a:schemeClr val="bg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FC92DF-D22C-D444-9C12-2A9782CCFEF5}"/>
              </a:ext>
            </a:extLst>
          </p:cNvPr>
          <p:cNvSpPr txBox="1"/>
          <p:nvPr/>
        </p:nvSpPr>
        <p:spPr>
          <a:xfrm>
            <a:off x="1806337" y="5189817"/>
            <a:ext cx="9224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Simultaneous commit? </a:t>
            </a:r>
            <a:r>
              <a:rPr kumimoji="1" lang="en-US" altLang="zh-CN" sz="2400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Commit multiple instructions at the same time. Too much complexity.</a:t>
            </a:r>
            <a:endParaRPr kumimoji="1" lang="zh-CN" altLang="en-US" sz="4000" dirty="0">
              <a:solidFill>
                <a:schemeClr val="bg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2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0822-4C58-C540-833D-8834210C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1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dirty="0">
                <a:gradFill flip="none" rotWithShape="1">
                  <a:gsLst>
                    <a:gs pos="0">
                      <a:srgbClr val="7030A0"/>
                    </a:gs>
                    <a:gs pos="100000">
                      <a:srgbClr val="EAC0E0"/>
                    </a:gs>
                  </a:gsLst>
                  <a:lin ang="2700000" scaled="1"/>
                  <a:tileRect/>
                </a:gradFill>
              </a:rPr>
              <a:t>Q&amp;A</a:t>
            </a:r>
            <a:endParaRPr kumimoji="1" lang="zh-CN" altLang="en-US" sz="5400" dirty="0">
              <a:gradFill flip="none" rotWithShape="1">
                <a:gsLst>
                  <a:gs pos="0">
                    <a:srgbClr val="7030A0"/>
                  </a:gs>
                  <a:gs pos="100000">
                    <a:srgbClr val="EAC0E0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53499-DCD1-014E-9B0C-A42F5E7961AA}"/>
              </a:ext>
            </a:extLst>
          </p:cNvPr>
          <p:cNvSpPr txBox="1"/>
          <p:nvPr/>
        </p:nvSpPr>
        <p:spPr>
          <a:xfrm>
            <a:off x="4849792" y="3429000"/>
            <a:ext cx="32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Thank you for listening.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29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F0AF-DBC2-8843-A44A-E8FB2A5D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Overview</a:t>
            </a:r>
            <a:endParaRPr kumimoji="1" lang="zh-CN" altLang="en-US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3F50F6-58D1-C445-BAFE-27FB4179D8BA}"/>
              </a:ext>
            </a:extLst>
          </p:cNvPr>
          <p:cNvSpPr txBox="1"/>
          <p:nvPr/>
        </p:nvSpPr>
        <p:spPr>
          <a:xfrm>
            <a:off x="838200" y="1886672"/>
            <a:ext cx="1013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Out-of-order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CPU with Reorder Buffer.</a:t>
            </a:r>
          </a:p>
          <a:p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branch predictor utilizing </a:t>
            </a:r>
            <a:r>
              <a:rPr kumimoji="1" lang="en-US" altLang="zh-CN" sz="2000" b="1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local branch history table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and </a:t>
            </a:r>
            <a:r>
              <a:rPr kumimoji="1" lang="en-US" altLang="zh-CN" sz="2000" b="1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return address stack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20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3AB4-B672-3441-A80B-2792A0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1, Out-of-order Execution.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2FE3A-7229-3F4C-9CF4-17990127B782}"/>
              </a:ext>
            </a:extLst>
          </p:cNvPr>
          <p:cNvSpPr txBox="1"/>
          <p:nvPr/>
        </p:nvSpPr>
        <p:spPr>
          <a:xfrm>
            <a:off x="838200" y="1490633"/>
            <a:ext cx="152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Diagram &gt;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AC8D2C-5F2F-A145-991E-A496F686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47" y="1363179"/>
            <a:ext cx="6398046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9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3AB4-B672-3441-A80B-2792A0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1, Out-of-order Execution.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2FE3A-7229-3F4C-9CF4-17990127B782}"/>
              </a:ext>
            </a:extLst>
          </p:cNvPr>
          <p:cNvSpPr txBox="1"/>
          <p:nvPr/>
        </p:nvSpPr>
        <p:spPr>
          <a:xfrm>
            <a:off x="838200" y="1490633"/>
            <a:ext cx="405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Reservation Station Definition &gt;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ED9322-C734-B145-ADC4-151C8CFA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22" y="1890743"/>
            <a:ext cx="8333692" cy="40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3AB4-B672-3441-A80B-2792A0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1, Out-of-order Execution.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2FE3A-7229-3F4C-9CF4-17990127B782}"/>
              </a:ext>
            </a:extLst>
          </p:cNvPr>
          <p:cNvSpPr txBox="1"/>
          <p:nvPr/>
        </p:nvSpPr>
        <p:spPr>
          <a:xfrm>
            <a:off x="838200" y="1490633"/>
            <a:ext cx="203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Challenges &gt;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5E523-3668-1F4F-A5B0-6504C88EF71C}"/>
              </a:ext>
            </a:extLst>
          </p:cNvPr>
          <p:cNvSpPr txBox="1"/>
          <p:nvPr/>
        </p:nvSpPr>
        <p:spPr>
          <a:xfrm>
            <a:off x="3749232" y="2048718"/>
            <a:ext cx="5059102" cy="2981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gradFill flip="none" rotWithShape="1">
                  <a:gsLst>
                    <a:gs pos="0">
                      <a:schemeClr val="accent2"/>
                    </a:gs>
                    <a:gs pos="97000">
                      <a:srgbClr val="FFC000">
                        <a:tint val="44500"/>
                        <a:satMod val="160000"/>
                        <a:lumMod val="90200"/>
                      </a:srgbClr>
                    </a:gs>
                  </a:gsLst>
                  <a:lin ang="2700000" scaled="1"/>
                  <a:tileRect/>
                </a:gra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 CDB complexity.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gradFill flip="none" rotWithShape="1">
                  <a:gsLst>
                    <a:gs pos="0">
                      <a:schemeClr val="accent2"/>
                    </a:gs>
                    <a:gs pos="97000">
                      <a:srgbClr val="FFC000">
                        <a:tint val="44500"/>
                        <a:satMod val="160000"/>
                        <a:lumMod val="90200"/>
                      </a:srgbClr>
                    </a:gs>
                  </a:gsLst>
                  <a:lin ang="2700000" scaled="1"/>
                  <a:tileRect/>
                </a:gra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Fitting the design.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gradFill flip="none" rotWithShape="1">
                  <a:gsLst>
                    <a:gs pos="0">
                      <a:schemeClr val="accent2"/>
                    </a:gs>
                    <a:gs pos="97000">
                      <a:srgbClr val="FFC000">
                        <a:tint val="44500"/>
                        <a:satMod val="160000"/>
                        <a:lumMod val="90200"/>
                      </a:srgbClr>
                    </a:gs>
                  </a:gsLst>
                  <a:lin ang="2700000" scaled="1"/>
                  <a:tileRect/>
                </a:gra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3. Edge case timing.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gradFill flip="none" rotWithShape="1">
                  <a:gsLst>
                    <a:gs pos="0">
                      <a:schemeClr val="accent2"/>
                    </a:gs>
                    <a:gs pos="97000">
                      <a:srgbClr val="FFC000">
                        <a:tint val="44500"/>
                        <a:satMod val="160000"/>
                        <a:lumMod val="90200"/>
                      </a:srgbClr>
                    </a:gs>
                  </a:gsLst>
                  <a:lin ang="2700000" scaled="1"/>
                  <a:tileRect/>
                </a:gra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4. Debug difficulty.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F2094A-8B95-D146-96C3-8F2E4E73F486}"/>
              </a:ext>
            </a:extLst>
          </p:cNvPr>
          <p:cNvSpPr txBox="1"/>
          <p:nvPr/>
        </p:nvSpPr>
        <p:spPr>
          <a:xfrm>
            <a:off x="7639291" y="4282633"/>
            <a:ext cx="1018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>
                <a:latin typeface="Apple Color Emoji" pitchFamily="2" charset="0"/>
                <a:ea typeface="Apple Color Emoji" pitchFamily="2" charset="0"/>
              </a:rPr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20335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3AB4-B672-3441-A80B-2792A0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2, Branch Predictor. 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2FE3A-7229-3F4C-9CF4-17990127B782}"/>
              </a:ext>
            </a:extLst>
          </p:cNvPr>
          <p:cNvSpPr txBox="1"/>
          <p:nvPr/>
        </p:nvSpPr>
        <p:spPr>
          <a:xfrm>
            <a:off x="838200" y="1490633"/>
            <a:ext cx="152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Diagram &gt;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3834A9-FB34-1048-8947-96199748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80" y="2251108"/>
            <a:ext cx="4689033" cy="3188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3F408B-B3A8-5F4C-8D36-AC693749C58F}"/>
              </a:ext>
            </a:extLst>
          </p:cNvPr>
          <p:cNvSpPr txBox="1"/>
          <p:nvPr/>
        </p:nvSpPr>
        <p:spPr>
          <a:xfrm>
            <a:off x="838199" y="1877539"/>
            <a:ext cx="152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BR type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8C1DFB-AB79-B146-8EBC-5CB508B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8" y="2077594"/>
            <a:ext cx="5629729" cy="353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3AB4-B672-3441-A80B-2792A0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2, Branch Predictor. 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2FE3A-7229-3F4C-9CF4-17990127B782}"/>
              </a:ext>
            </a:extLst>
          </p:cNvPr>
          <p:cNvSpPr txBox="1"/>
          <p:nvPr/>
        </p:nvSpPr>
        <p:spPr>
          <a:xfrm>
            <a:off x="838200" y="1490633"/>
            <a:ext cx="152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Diagram &gt;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3F408B-B3A8-5F4C-8D36-AC693749C58F}"/>
              </a:ext>
            </a:extLst>
          </p:cNvPr>
          <p:cNvSpPr txBox="1"/>
          <p:nvPr/>
        </p:nvSpPr>
        <p:spPr>
          <a:xfrm>
            <a:off x="838199" y="1877539"/>
            <a:ext cx="152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JALR type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6FCD79-C566-414F-9D45-7CEACAE5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64555"/>
            <a:ext cx="6003519" cy="27028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EDFE0C-B8DE-044F-BC46-17BF4B43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178" y="2573357"/>
            <a:ext cx="4565842" cy="21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3AB4-B672-3441-A80B-2792A0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2, Branch Predictor. 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2FE3A-7229-3F4C-9CF4-17990127B782}"/>
              </a:ext>
            </a:extLst>
          </p:cNvPr>
          <p:cNvSpPr txBox="1"/>
          <p:nvPr/>
        </p:nvSpPr>
        <p:spPr>
          <a:xfrm>
            <a:off x="838200" y="1490633"/>
            <a:ext cx="201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Performance &gt;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FA450E86-0C3E-6445-8218-D61E0750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63611"/>
              </p:ext>
            </p:extLst>
          </p:nvPr>
        </p:nvGraphicFramePr>
        <p:xfrm>
          <a:off x="2140834" y="2611178"/>
          <a:ext cx="7910332" cy="1635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307">
                  <a:extLst>
                    <a:ext uri="{9D8B030D-6E8A-4147-A177-3AD203B41FA5}">
                      <a16:colId xmlns:a16="http://schemas.microsoft.com/office/drawing/2014/main" val="1366437599"/>
                    </a:ext>
                  </a:extLst>
                </a:gridCol>
                <a:gridCol w="2357859">
                  <a:extLst>
                    <a:ext uri="{9D8B030D-6E8A-4147-A177-3AD203B41FA5}">
                      <a16:colId xmlns:a16="http://schemas.microsoft.com/office/drawing/2014/main" val="3624586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1979158156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3845498834"/>
                    </a:ext>
                  </a:extLst>
                </a:gridCol>
              </a:tblGrid>
              <a:tr h="8178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Accuracy</a:t>
                      </a:r>
                      <a:r>
                        <a:rPr lang="en-US" altLang="zh-CN" b="1" i="0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1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Comp1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Comp2_i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Comp3</a:t>
                      </a:r>
                      <a:endParaRPr lang="zh-CN" altLang="en-US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6081"/>
                  </a:ext>
                </a:extLst>
              </a:tr>
              <a:tr h="8178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Our design</a:t>
                      </a:r>
                      <a:endParaRPr lang="zh-CN" alt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89.52%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84.39%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PingFang SC Semibold" panose="020B0400000000000000" pitchFamily="34" charset="-122"/>
                          <a:ea typeface="PingFang SC Semibold" panose="020B0400000000000000" pitchFamily="34" charset="-122"/>
                        </a:rPr>
                        <a:t>89.12%</a:t>
                      </a:r>
                      <a:endParaRPr lang="zh-CN" altLang="en-US" b="1" i="0" dirty="0">
                        <a:solidFill>
                          <a:schemeClr val="tx1"/>
                        </a:solidFill>
                        <a:latin typeface="PingFang SC Semibold" panose="020B0400000000000000" pitchFamily="34" charset="-122"/>
                        <a:ea typeface="PingFang SC Semibold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4437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DBA838E-8EF6-2D4F-AEE4-215D887D205A}"/>
              </a:ext>
            </a:extLst>
          </p:cNvPr>
          <p:cNvSpPr txBox="1"/>
          <p:nvPr/>
        </p:nvSpPr>
        <p:spPr>
          <a:xfrm>
            <a:off x="1335913" y="6427116"/>
            <a:ext cx="919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1. Include JAL/JALR operations. 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8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3AB4-B672-3441-A80B-2792A0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2, Branch Predictor. 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2FE3A-7229-3F4C-9CF4-17990127B782}"/>
              </a:ext>
            </a:extLst>
          </p:cNvPr>
          <p:cNvSpPr txBox="1"/>
          <p:nvPr/>
        </p:nvSpPr>
        <p:spPr>
          <a:xfrm>
            <a:off x="838200" y="1490633"/>
            <a:ext cx="203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Challenges &gt;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7B4366-9498-BD4E-A1EC-337C716D0D34}"/>
              </a:ext>
            </a:extLst>
          </p:cNvPr>
          <p:cNvSpPr txBox="1"/>
          <p:nvPr/>
        </p:nvSpPr>
        <p:spPr>
          <a:xfrm>
            <a:off x="3749232" y="2372809"/>
            <a:ext cx="7604568" cy="150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gradFill flip="none" rotWithShape="1">
                  <a:gsLst>
                    <a:gs pos="0">
                      <a:schemeClr val="accent2"/>
                    </a:gs>
                    <a:gs pos="97000">
                      <a:srgbClr val="FFC000">
                        <a:tint val="44500"/>
                        <a:satMod val="160000"/>
                        <a:lumMod val="90200"/>
                      </a:srgbClr>
                    </a:gs>
                  </a:gsLst>
                  <a:lin ang="2700000" scaled="1"/>
                  <a:tileRect/>
                </a:gra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 Critical path.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gradFill flip="none" rotWithShape="1">
                  <a:gsLst>
                    <a:gs pos="0">
                      <a:schemeClr val="accent2"/>
                    </a:gs>
                    <a:gs pos="97000">
                      <a:srgbClr val="FFC000">
                        <a:tint val="44500"/>
                        <a:satMod val="160000"/>
                        <a:lumMod val="90200"/>
                      </a:srgbClr>
                    </a:gs>
                  </a:gsLst>
                  <a:lin ang="2700000" scaled="1"/>
                  <a:tileRect/>
                </a:gra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JALR handling.</a:t>
            </a:r>
            <a:endParaRPr kumimoji="1" lang="zh-CN" altLang="en-US" sz="3200" dirty="0">
              <a:gradFill flip="none" rotWithShape="1">
                <a:gsLst>
                  <a:gs pos="0">
                    <a:schemeClr val="accent2"/>
                  </a:gs>
                  <a:gs pos="97000">
                    <a:srgbClr val="FFC000">
                      <a:tint val="44500"/>
                      <a:satMod val="160000"/>
                      <a:lumMod val="90200"/>
                    </a:srgbClr>
                  </a:gs>
                </a:gsLst>
                <a:lin ang="2700000" scaled="1"/>
                <a:tileRect/>
              </a:gra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3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363</Words>
  <Application>Microsoft Macintosh PowerPoint</Application>
  <PresentationFormat>宽屏</PresentationFormat>
  <Paragraphs>110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等线 Light</vt:lpstr>
      <vt:lpstr>PingFang SC</vt:lpstr>
      <vt:lpstr>PingFang SC Light</vt:lpstr>
      <vt:lpstr>PINGFANG SC MEDIUM</vt:lpstr>
      <vt:lpstr>PINGFANG SC MEDIUM</vt:lpstr>
      <vt:lpstr>PingFang SC Semibold</vt:lpstr>
      <vt:lpstr>PingFang SC Semibold</vt:lpstr>
      <vt:lpstr>PingFang SC Thin</vt:lpstr>
      <vt:lpstr>PingFang SC Thin</vt:lpstr>
      <vt:lpstr>Apple Color Emoji</vt:lpstr>
      <vt:lpstr>Arial</vt:lpstr>
      <vt:lpstr>Office 主题​​</vt:lpstr>
      <vt:lpstr>M2</vt:lpstr>
      <vt:lpstr>Overview</vt:lpstr>
      <vt:lpstr>Feature 1, Out-of-order Execution.</vt:lpstr>
      <vt:lpstr>Feature 1, Out-of-order Execution.</vt:lpstr>
      <vt:lpstr>Feature 1, Out-of-order Execution.</vt:lpstr>
      <vt:lpstr>Feature 2, Branch Predictor. </vt:lpstr>
      <vt:lpstr>Feature 2, Branch Predictor. </vt:lpstr>
      <vt:lpstr>Feature 2, Branch Predictor. </vt:lpstr>
      <vt:lpstr>Feature 2, Branch Predictor. </vt:lpstr>
      <vt:lpstr>Overall Performance</vt:lpstr>
      <vt:lpstr>Overall Performance</vt:lpstr>
      <vt:lpstr>Overall Performance</vt:lpstr>
      <vt:lpstr>Competition Score</vt:lpstr>
      <vt:lpstr>What if…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</dc:title>
  <dc:creator>Yu, Zeduo</dc:creator>
  <cp:lastModifiedBy>Yu, Zeduo</cp:lastModifiedBy>
  <cp:revision>152</cp:revision>
  <dcterms:created xsi:type="dcterms:W3CDTF">2021-12-05T18:06:50Z</dcterms:created>
  <dcterms:modified xsi:type="dcterms:W3CDTF">2021-12-07T05:41:11Z</dcterms:modified>
</cp:coreProperties>
</file>