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g"/><Relationship Id="rId11" Type="http://schemas.openxmlformats.org/officeDocument/2006/relationships/image" Target="../media/image10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5033" y="266700"/>
            <a:ext cx="564134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7C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F30E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7C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30E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7C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7C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985678" y="0"/>
            <a:ext cx="203200" cy="990600"/>
          </a:xfrm>
          <a:custGeom>
            <a:avLst/>
            <a:gdLst/>
            <a:ahLst/>
            <a:cxnLst/>
            <a:rect l="l" t="t" r="r" b="b"/>
            <a:pathLst>
              <a:path w="203200" h="990600">
                <a:moveTo>
                  <a:pt x="203146" y="0"/>
                </a:moveTo>
                <a:lnTo>
                  <a:pt x="0" y="0"/>
                </a:lnTo>
                <a:lnTo>
                  <a:pt x="0" y="990600"/>
                </a:lnTo>
                <a:lnTo>
                  <a:pt x="203146" y="990600"/>
                </a:lnTo>
                <a:lnTo>
                  <a:pt x="203146" y="0"/>
                </a:lnTo>
                <a:close/>
              </a:path>
            </a:pathLst>
          </a:custGeom>
          <a:solidFill>
            <a:srgbClr val="8C15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1" y="5867400"/>
            <a:ext cx="203200" cy="990600"/>
          </a:xfrm>
          <a:custGeom>
            <a:avLst/>
            <a:gdLst/>
            <a:ahLst/>
            <a:cxnLst/>
            <a:rect l="l" t="t" r="r" b="b"/>
            <a:pathLst>
              <a:path w="203200" h="990600">
                <a:moveTo>
                  <a:pt x="203147" y="0"/>
                </a:moveTo>
                <a:lnTo>
                  <a:pt x="0" y="0"/>
                </a:lnTo>
                <a:lnTo>
                  <a:pt x="0" y="990599"/>
                </a:lnTo>
                <a:lnTo>
                  <a:pt x="203147" y="990599"/>
                </a:lnTo>
                <a:lnTo>
                  <a:pt x="203147" y="0"/>
                </a:lnTo>
                <a:close/>
              </a:path>
            </a:pathLst>
          </a:custGeom>
          <a:solidFill>
            <a:srgbClr val="007C9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0317" y="2364797"/>
            <a:ext cx="377192" cy="22317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6169" y="2350848"/>
            <a:ext cx="392120" cy="25665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80299" y="2350848"/>
            <a:ext cx="430988" cy="25665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76973" y="2367959"/>
            <a:ext cx="392031" cy="239545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7097865" y="1213243"/>
            <a:ext cx="1879600" cy="2000885"/>
          </a:xfrm>
          <a:custGeom>
            <a:avLst/>
            <a:gdLst/>
            <a:ahLst/>
            <a:cxnLst/>
            <a:rect l="l" t="t" r="r" b="b"/>
            <a:pathLst>
              <a:path w="1879600" h="2000885">
                <a:moveTo>
                  <a:pt x="1641221" y="1945474"/>
                </a:moveTo>
                <a:lnTo>
                  <a:pt x="1546364" y="1890153"/>
                </a:lnTo>
                <a:lnTo>
                  <a:pt x="1540535" y="1891690"/>
                </a:lnTo>
                <a:lnTo>
                  <a:pt x="1535239" y="1900770"/>
                </a:lnTo>
                <a:lnTo>
                  <a:pt x="1536763" y="1906600"/>
                </a:lnTo>
                <a:lnTo>
                  <a:pt x="1587080" y="1935949"/>
                </a:lnTo>
                <a:lnTo>
                  <a:pt x="0" y="1935949"/>
                </a:lnTo>
                <a:lnTo>
                  <a:pt x="0" y="1954999"/>
                </a:lnTo>
                <a:lnTo>
                  <a:pt x="1587080" y="1954999"/>
                </a:lnTo>
                <a:lnTo>
                  <a:pt x="1536763" y="1984349"/>
                </a:lnTo>
                <a:lnTo>
                  <a:pt x="1535239" y="1990178"/>
                </a:lnTo>
                <a:lnTo>
                  <a:pt x="1540535" y="1999272"/>
                </a:lnTo>
                <a:lnTo>
                  <a:pt x="1546364" y="2000808"/>
                </a:lnTo>
                <a:lnTo>
                  <a:pt x="1624888" y="1954999"/>
                </a:lnTo>
                <a:lnTo>
                  <a:pt x="1641221" y="1945474"/>
                </a:lnTo>
                <a:close/>
              </a:path>
              <a:path w="1879600" h="2000885">
                <a:moveTo>
                  <a:pt x="1879384" y="94856"/>
                </a:moveTo>
                <a:lnTo>
                  <a:pt x="1835073" y="18910"/>
                </a:lnTo>
                <a:lnTo>
                  <a:pt x="1824050" y="0"/>
                </a:lnTo>
                <a:lnTo>
                  <a:pt x="1768729" y="94856"/>
                </a:lnTo>
                <a:lnTo>
                  <a:pt x="1770253" y="100685"/>
                </a:lnTo>
                <a:lnTo>
                  <a:pt x="1779346" y="105981"/>
                </a:lnTo>
                <a:lnTo>
                  <a:pt x="1785175" y="104444"/>
                </a:lnTo>
                <a:lnTo>
                  <a:pt x="1814525" y="54140"/>
                </a:lnTo>
                <a:lnTo>
                  <a:pt x="1814525" y="1409001"/>
                </a:lnTo>
                <a:lnTo>
                  <a:pt x="1833575" y="1409001"/>
                </a:lnTo>
                <a:lnTo>
                  <a:pt x="1833575" y="54140"/>
                </a:lnTo>
                <a:lnTo>
                  <a:pt x="1862924" y="104444"/>
                </a:lnTo>
                <a:lnTo>
                  <a:pt x="1868754" y="105981"/>
                </a:lnTo>
                <a:lnTo>
                  <a:pt x="1877847" y="100685"/>
                </a:lnTo>
                <a:lnTo>
                  <a:pt x="1879384" y="9485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44731" y="2715752"/>
            <a:ext cx="165353" cy="173996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44731" y="2948171"/>
            <a:ext cx="165353" cy="17399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44731" y="3180591"/>
            <a:ext cx="165353" cy="17399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44731" y="3413010"/>
            <a:ext cx="165353" cy="173996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8739041" y="2622237"/>
            <a:ext cx="365760" cy="1073150"/>
          </a:xfrm>
          <a:custGeom>
            <a:avLst/>
            <a:gdLst/>
            <a:ahLst/>
            <a:cxnLst/>
            <a:rect l="l" t="t" r="r" b="b"/>
            <a:pathLst>
              <a:path w="365759" h="1073150">
                <a:moveTo>
                  <a:pt x="304798" y="0"/>
                </a:moveTo>
                <a:lnTo>
                  <a:pt x="328527" y="4790"/>
                </a:lnTo>
                <a:lnTo>
                  <a:pt x="347904" y="17855"/>
                </a:lnTo>
                <a:lnTo>
                  <a:pt x="360969" y="37232"/>
                </a:lnTo>
                <a:lnTo>
                  <a:pt x="365760" y="60961"/>
                </a:lnTo>
                <a:lnTo>
                  <a:pt x="365760" y="1011994"/>
                </a:lnTo>
                <a:lnTo>
                  <a:pt x="360969" y="1035723"/>
                </a:lnTo>
                <a:lnTo>
                  <a:pt x="347904" y="1055100"/>
                </a:lnTo>
                <a:lnTo>
                  <a:pt x="328527" y="1068165"/>
                </a:lnTo>
                <a:lnTo>
                  <a:pt x="304798" y="1072956"/>
                </a:lnTo>
                <a:lnTo>
                  <a:pt x="60961" y="1072956"/>
                </a:lnTo>
                <a:lnTo>
                  <a:pt x="37232" y="1068165"/>
                </a:lnTo>
                <a:lnTo>
                  <a:pt x="17855" y="1055100"/>
                </a:lnTo>
                <a:lnTo>
                  <a:pt x="4790" y="1035723"/>
                </a:lnTo>
                <a:lnTo>
                  <a:pt x="0" y="1011994"/>
                </a:lnTo>
                <a:lnTo>
                  <a:pt x="0" y="60961"/>
                </a:lnTo>
                <a:lnTo>
                  <a:pt x="4790" y="37232"/>
                </a:lnTo>
                <a:lnTo>
                  <a:pt x="17855" y="17855"/>
                </a:lnTo>
                <a:lnTo>
                  <a:pt x="37232" y="4790"/>
                </a:lnTo>
                <a:lnTo>
                  <a:pt x="60961" y="0"/>
                </a:lnTo>
                <a:lnTo>
                  <a:pt x="304798" y="0"/>
                </a:lnTo>
                <a:close/>
              </a:path>
            </a:pathLst>
          </a:custGeom>
          <a:ln w="19050">
            <a:solidFill>
              <a:srgbClr val="8C15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090949" y="3103388"/>
            <a:ext cx="1641475" cy="111125"/>
          </a:xfrm>
          <a:custGeom>
            <a:avLst/>
            <a:gdLst/>
            <a:ahLst/>
            <a:cxnLst/>
            <a:rect l="l" t="t" r="r" b="b"/>
            <a:pathLst>
              <a:path w="1641475" h="111125">
                <a:moveTo>
                  <a:pt x="1546363" y="0"/>
                </a:moveTo>
                <a:lnTo>
                  <a:pt x="1540530" y="1535"/>
                </a:lnTo>
                <a:lnTo>
                  <a:pt x="1535229" y="10622"/>
                </a:lnTo>
                <a:lnTo>
                  <a:pt x="1536763" y="16455"/>
                </a:lnTo>
                <a:lnTo>
                  <a:pt x="1587075" y="45803"/>
                </a:lnTo>
                <a:lnTo>
                  <a:pt x="1622305" y="45803"/>
                </a:lnTo>
                <a:lnTo>
                  <a:pt x="1622305" y="64853"/>
                </a:lnTo>
                <a:lnTo>
                  <a:pt x="1587073" y="64853"/>
                </a:lnTo>
                <a:lnTo>
                  <a:pt x="1536763" y="94200"/>
                </a:lnTo>
                <a:lnTo>
                  <a:pt x="1535229" y="100034"/>
                </a:lnTo>
                <a:lnTo>
                  <a:pt x="1540530" y="109120"/>
                </a:lnTo>
                <a:lnTo>
                  <a:pt x="1546363" y="110656"/>
                </a:lnTo>
                <a:lnTo>
                  <a:pt x="1624882" y="64853"/>
                </a:lnTo>
                <a:lnTo>
                  <a:pt x="1622305" y="64853"/>
                </a:lnTo>
                <a:lnTo>
                  <a:pt x="1624884" y="64852"/>
                </a:lnTo>
                <a:lnTo>
                  <a:pt x="1641210" y="55328"/>
                </a:lnTo>
                <a:lnTo>
                  <a:pt x="1546363" y="0"/>
                </a:lnTo>
                <a:close/>
              </a:path>
              <a:path w="1641475" h="111125">
                <a:moveTo>
                  <a:pt x="1603402" y="55328"/>
                </a:moveTo>
                <a:lnTo>
                  <a:pt x="1587073" y="64853"/>
                </a:lnTo>
                <a:lnTo>
                  <a:pt x="1622305" y="64853"/>
                </a:lnTo>
                <a:lnTo>
                  <a:pt x="1622305" y="63555"/>
                </a:lnTo>
                <a:lnTo>
                  <a:pt x="1617507" y="63555"/>
                </a:lnTo>
                <a:lnTo>
                  <a:pt x="1603402" y="55328"/>
                </a:lnTo>
                <a:close/>
              </a:path>
              <a:path w="1641475" h="111125">
                <a:moveTo>
                  <a:pt x="0" y="45802"/>
                </a:moveTo>
                <a:lnTo>
                  <a:pt x="0" y="64852"/>
                </a:lnTo>
                <a:lnTo>
                  <a:pt x="1587075" y="64852"/>
                </a:lnTo>
                <a:lnTo>
                  <a:pt x="1603402" y="55328"/>
                </a:lnTo>
                <a:lnTo>
                  <a:pt x="1587075" y="45803"/>
                </a:lnTo>
                <a:lnTo>
                  <a:pt x="0" y="45802"/>
                </a:lnTo>
                <a:close/>
              </a:path>
              <a:path w="1641475" h="111125">
                <a:moveTo>
                  <a:pt x="1617507" y="47100"/>
                </a:moveTo>
                <a:lnTo>
                  <a:pt x="1603402" y="55328"/>
                </a:lnTo>
                <a:lnTo>
                  <a:pt x="1617507" y="63555"/>
                </a:lnTo>
                <a:lnTo>
                  <a:pt x="1617507" y="47100"/>
                </a:lnTo>
                <a:close/>
              </a:path>
              <a:path w="1641475" h="111125">
                <a:moveTo>
                  <a:pt x="1622305" y="47100"/>
                </a:moveTo>
                <a:lnTo>
                  <a:pt x="1617507" y="47100"/>
                </a:lnTo>
                <a:lnTo>
                  <a:pt x="1617507" y="63555"/>
                </a:lnTo>
                <a:lnTo>
                  <a:pt x="1622305" y="63555"/>
                </a:lnTo>
                <a:lnTo>
                  <a:pt x="1622305" y="47100"/>
                </a:lnTo>
                <a:close/>
              </a:path>
              <a:path w="1641475" h="111125">
                <a:moveTo>
                  <a:pt x="1587075" y="45803"/>
                </a:moveTo>
                <a:lnTo>
                  <a:pt x="1603402" y="55328"/>
                </a:lnTo>
                <a:lnTo>
                  <a:pt x="1617507" y="47100"/>
                </a:lnTo>
                <a:lnTo>
                  <a:pt x="1622305" y="47100"/>
                </a:lnTo>
                <a:lnTo>
                  <a:pt x="1622305" y="45803"/>
                </a:lnTo>
                <a:lnTo>
                  <a:pt x="1587075" y="458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bg 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37807" y="2715752"/>
            <a:ext cx="165353" cy="173996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37807" y="2948171"/>
            <a:ext cx="165353" cy="173996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37807" y="3180591"/>
            <a:ext cx="165353" cy="173996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37807" y="3413010"/>
            <a:ext cx="165353" cy="173996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6732116" y="2622237"/>
            <a:ext cx="365760" cy="1073150"/>
          </a:xfrm>
          <a:custGeom>
            <a:avLst/>
            <a:gdLst/>
            <a:ahLst/>
            <a:cxnLst/>
            <a:rect l="l" t="t" r="r" b="b"/>
            <a:pathLst>
              <a:path w="365759" h="1073150">
                <a:moveTo>
                  <a:pt x="304798" y="0"/>
                </a:moveTo>
                <a:lnTo>
                  <a:pt x="328527" y="4790"/>
                </a:lnTo>
                <a:lnTo>
                  <a:pt x="347904" y="17855"/>
                </a:lnTo>
                <a:lnTo>
                  <a:pt x="360969" y="37232"/>
                </a:lnTo>
                <a:lnTo>
                  <a:pt x="365760" y="60961"/>
                </a:lnTo>
                <a:lnTo>
                  <a:pt x="365760" y="1011994"/>
                </a:lnTo>
                <a:lnTo>
                  <a:pt x="360969" y="1035723"/>
                </a:lnTo>
                <a:lnTo>
                  <a:pt x="347904" y="1055100"/>
                </a:lnTo>
                <a:lnTo>
                  <a:pt x="328527" y="1068165"/>
                </a:lnTo>
                <a:lnTo>
                  <a:pt x="304798" y="1072956"/>
                </a:lnTo>
                <a:lnTo>
                  <a:pt x="60961" y="1072956"/>
                </a:lnTo>
                <a:lnTo>
                  <a:pt x="37232" y="1068165"/>
                </a:lnTo>
                <a:lnTo>
                  <a:pt x="17855" y="1055100"/>
                </a:lnTo>
                <a:lnTo>
                  <a:pt x="4790" y="1035723"/>
                </a:lnTo>
                <a:lnTo>
                  <a:pt x="0" y="1011994"/>
                </a:lnTo>
                <a:lnTo>
                  <a:pt x="0" y="60961"/>
                </a:lnTo>
                <a:lnTo>
                  <a:pt x="4790" y="37232"/>
                </a:lnTo>
                <a:lnTo>
                  <a:pt x="17855" y="17855"/>
                </a:lnTo>
                <a:lnTo>
                  <a:pt x="37232" y="4790"/>
                </a:lnTo>
                <a:lnTo>
                  <a:pt x="60961" y="0"/>
                </a:lnTo>
                <a:lnTo>
                  <a:pt x="304798" y="0"/>
                </a:lnTo>
                <a:close/>
              </a:path>
            </a:pathLst>
          </a:custGeom>
          <a:ln w="19050">
            <a:solidFill>
              <a:srgbClr val="8C151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4" name="bg 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23952" y="2715752"/>
            <a:ext cx="165353" cy="173996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23952" y="2948171"/>
            <a:ext cx="165353" cy="173996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23952" y="3180591"/>
            <a:ext cx="165353" cy="173996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23952" y="3413010"/>
            <a:ext cx="165353" cy="173996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2718262" y="2622237"/>
            <a:ext cx="365760" cy="1073150"/>
          </a:xfrm>
          <a:custGeom>
            <a:avLst/>
            <a:gdLst/>
            <a:ahLst/>
            <a:cxnLst/>
            <a:rect l="l" t="t" r="r" b="b"/>
            <a:pathLst>
              <a:path w="365760" h="1073150">
                <a:moveTo>
                  <a:pt x="304798" y="0"/>
                </a:moveTo>
                <a:lnTo>
                  <a:pt x="328527" y="4790"/>
                </a:lnTo>
                <a:lnTo>
                  <a:pt x="347904" y="17855"/>
                </a:lnTo>
                <a:lnTo>
                  <a:pt x="360969" y="37232"/>
                </a:lnTo>
                <a:lnTo>
                  <a:pt x="365760" y="60961"/>
                </a:lnTo>
                <a:lnTo>
                  <a:pt x="365760" y="1011994"/>
                </a:lnTo>
                <a:lnTo>
                  <a:pt x="360969" y="1035723"/>
                </a:lnTo>
                <a:lnTo>
                  <a:pt x="347904" y="1055100"/>
                </a:lnTo>
                <a:lnTo>
                  <a:pt x="328527" y="1068165"/>
                </a:lnTo>
                <a:lnTo>
                  <a:pt x="304798" y="1072956"/>
                </a:lnTo>
                <a:lnTo>
                  <a:pt x="60961" y="1072956"/>
                </a:lnTo>
                <a:lnTo>
                  <a:pt x="37232" y="1068165"/>
                </a:lnTo>
                <a:lnTo>
                  <a:pt x="17855" y="1055100"/>
                </a:lnTo>
                <a:lnTo>
                  <a:pt x="4790" y="1035723"/>
                </a:lnTo>
                <a:lnTo>
                  <a:pt x="0" y="1011994"/>
                </a:lnTo>
                <a:lnTo>
                  <a:pt x="0" y="60961"/>
                </a:lnTo>
                <a:lnTo>
                  <a:pt x="4790" y="37232"/>
                </a:lnTo>
                <a:lnTo>
                  <a:pt x="17855" y="17855"/>
                </a:lnTo>
                <a:lnTo>
                  <a:pt x="37232" y="4790"/>
                </a:lnTo>
                <a:lnTo>
                  <a:pt x="60961" y="0"/>
                </a:lnTo>
                <a:lnTo>
                  <a:pt x="304798" y="0"/>
                </a:lnTo>
                <a:close/>
              </a:path>
            </a:pathLst>
          </a:custGeom>
          <a:ln w="19050">
            <a:solidFill>
              <a:srgbClr val="8C15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3084022" y="3103388"/>
            <a:ext cx="1641475" cy="111125"/>
          </a:xfrm>
          <a:custGeom>
            <a:avLst/>
            <a:gdLst/>
            <a:ahLst/>
            <a:cxnLst/>
            <a:rect l="l" t="t" r="r" b="b"/>
            <a:pathLst>
              <a:path w="1641475" h="111125">
                <a:moveTo>
                  <a:pt x="1546363" y="0"/>
                </a:moveTo>
                <a:lnTo>
                  <a:pt x="1540531" y="1535"/>
                </a:lnTo>
                <a:lnTo>
                  <a:pt x="1535229" y="10622"/>
                </a:lnTo>
                <a:lnTo>
                  <a:pt x="1536764" y="16455"/>
                </a:lnTo>
                <a:lnTo>
                  <a:pt x="1587076" y="45803"/>
                </a:lnTo>
                <a:lnTo>
                  <a:pt x="1622306" y="45803"/>
                </a:lnTo>
                <a:lnTo>
                  <a:pt x="1622306" y="64853"/>
                </a:lnTo>
                <a:lnTo>
                  <a:pt x="1587074" y="64853"/>
                </a:lnTo>
                <a:lnTo>
                  <a:pt x="1536764" y="94200"/>
                </a:lnTo>
                <a:lnTo>
                  <a:pt x="1535229" y="100034"/>
                </a:lnTo>
                <a:lnTo>
                  <a:pt x="1540531" y="109120"/>
                </a:lnTo>
                <a:lnTo>
                  <a:pt x="1546363" y="110656"/>
                </a:lnTo>
                <a:lnTo>
                  <a:pt x="1624883" y="64853"/>
                </a:lnTo>
                <a:lnTo>
                  <a:pt x="1622306" y="64853"/>
                </a:lnTo>
                <a:lnTo>
                  <a:pt x="1624885" y="64852"/>
                </a:lnTo>
                <a:lnTo>
                  <a:pt x="1641212" y="55328"/>
                </a:lnTo>
                <a:lnTo>
                  <a:pt x="1546363" y="0"/>
                </a:lnTo>
                <a:close/>
              </a:path>
              <a:path w="1641475" h="111125">
                <a:moveTo>
                  <a:pt x="1603404" y="55328"/>
                </a:moveTo>
                <a:lnTo>
                  <a:pt x="1587074" y="64853"/>
                </a:lnTo>
                <a:lnTo>
                  <a:pt x="1622306" y="64853"/>
                </a:lnTo>
                <a:lnTo>
                  <a:pt x="1622306" y="63555"/>
                </a:lnTo>
                <a:lnTo>
                  <a:pt x="1617508" y="63555"/>
                </a:lnTo>
                <a:lnTo>
                  <a:pt x="1603404" y="55328"/>
                </a:lnTo>
                <a:close/>
              </a:path>
              <a:path w="1641475" h="111125">
                <a:moveTo>
                  <a:pt x="0" y="45802"/>
                </a:moveTo>
                <a:lnTo>
                  <a:pt x="0" y="64852"/>
                </a:lnTo>
                <a:lnTo>
                  <a:pt x="1587076" y="64852"/>
                </a:lnTo>
                <a:lnTo>
                  <a:pt x="1603404" y="55328"/>
                </a:lnTo>
                <a:lnTo>
                  <a:pt x="1587076" y="45803"/>
                </a:lnTo>
                <a:lnTo>
                  <a:pt x="0" y="45802"/>
                </a:lnTo>
                <a:close/>
              </a:path>
              <a:path w="1641475" h="111125">
                <a:moveTo>
                  <a:pt x="1617508" y="47100"/>
                </a:moveTo>
                <a:lnTo>
                  <a:pt x="1603404" y="55328"/>
                </a:lnTo>
                <a:lnTo>
                  <a:pt x="1617508" y="63555"/>
                </a:lnTo>
                <a:lnTo>
                  <a:pt x="1617508" y="47100"/>
                </a:lnTo>
                <a:close/>
              </a:path>
              <a:path w="1641475" h="111125">
                <a:moveTo>
                  <a:pt x="1622306" y="47100"/>
                </a:moveTo>
                <a:lnTo>
                  <a:pt x="1617508" y="47100"/>
                </a:lnTo>
                <a:lnTo>
                  <a:pt x="1617508" y="63555"/>
                </a:lnTo>
                <a:lnTo>
                  <a:pt x="1622306" y="63555"/>
                </a:lnTo>
                <a:lnTo>
                  <a:pt x="1622306" y="47100"/>
                </a:lnTo>
                <a:close/>
              </a:path>
              <a:path w="1641475" h="111125">
                <a:moveTo>
                  <a:pt x="1587076" y="45803"/>
                </a:moveTo>
                <a:lnTo>
                  <a:pt x="1603404" y="55328"/>
                </a:lnTo>
                <a:lnTo>
                  <a:pt x="1617508" y="47100"/>
                </a:lnTo>
                <a:lnTo>
                  <a:pt x="1622306" y="47100"/>
                </a:lnTo>
                <a:lnTo>
                  <a:pt x="1622306" y="45803"/>
                </a:lnTo>
                <a:lnTo>
                  <a:pt x="1587076" y="458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bg 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30879" y="2715752"/>
            <a:ext cx="165353" cy="173996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30879" y="2948171"/>
            <a:ext cx="165353" cy="173996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30879" y="3180591"/>
            <a:ext cx="165353" cy="173996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30879" y="3413010"/>
            <a:ext cx="165353" cy="173996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4725188" y="2622237"/>
            <a:ext cx="365760" cy="1073150"/>
          </a:xfrm>
          <a:custGeom>
            <a:avLst/>
            <a:gdLst/>
            <a:ahLst/>
            <a:cxnLst/>
            <a:rect l="l" t="t" r="r" b="b"/>
            <a:pathLst>
              <a:path w="365760" h="1073150">
                <a:moveTo>
                  <a:pt x="304798" y="0"/>
                </a:moveTo>
                <a:lnTo>
                  <a:pt x="328527" y="4790"/>
                </a:lnTo>
                <a:lnTo>
                  <a:pt x="347904" y="17855"/>
                </a:lnTo>
                <a:lnTo>
                  <a:pt x="360969" y="37232"/>
                </a:lnTo>
                <a:lnTo>
                  <a:pt x="365760" y="60961"/>
                </a:lnTo>
                <a:lnTo>
                  <a:pt x="365760" y="1011994"/>
                </a:lnTo>
                <a:lnTo>
                  <a:pt x="360969" y="1035723"/>
                </a:lnTo>
                <a:lnTo>
                  <a:pt x="347904" y="1055100"/>
                </a:lnTo>
                <a:lnTo>
                  <a:pt x="328527" y="1068165"/>
                </a:lnTo>
                <a:lnTo>
                  <a:pt x="304798" y="1072956"/>
                </a:lnTo>
                <a:lnTo>
                  <a:pt x="60961" y="1072956"/>
                </a:lnTo>
                <a:lnTo>
                  <a:pt x="37232" y="1068165"/>
                </a:lnTo>
                <a:lnTo>
                  <a:pt x="17855" y="1055100"/>
                </a:lnTo>
                <a:lnTo>
                  <a:pt x="4790" y="1035723"/>
                </a:lnTo>
                <a:lnTo>
                  <a:pt x="0" y="1011994"/>
                </a:lnTo>
                <a:lnTo>
                  <a:pt x="0" y="60961"/>
                </a:lnTo>
                <a:lnTo>
                  <a:pt x="4790" y="37232"/>
                </a:lnTo>
                <a:lnTo>
                  <a:pt x="17855" y="17855"/>
                </a:lnTo>
                <a:lnTo>
                  <a:pt x="37232" y="4790"/>
                </a:lnTo>
                <a:lnTo>
                  <a:pt x="60961" y="0"/>
                </a:lnTo>
                <a:lnTo>
                  <a:pt x="304798" y="0"/>
                </a:lnTo>
                <a:close/>
              </a:path>
            </a:pathLst>
          </a:custGeom>
          <a:ln w="19050">
            <a:solidFill>
              <a:srgbClr val="8C151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5" name="bg 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744756" y="2873278"/>
            <a:ext cx="302182" cy="188746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704" y="2873278"/>
            <a:ext cx="302182" cy="188746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75630" y="2873278"/>
            <a:ext cx="302182" cy="188746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76168" y="912208"/>
            <a:ext cx="669359" cy="276398"/>
          </a:xfrm>
          <a:prstGeom prst="rect">
            <a:avLst/>
          </a:prstGeom>
        </p:spPr>
      </p:pic>
      <p:sp>
        <p:nvSpPr>
          <p:cNvPr id="49" name="bg object 49"/>
          <p:cNvSpPr/>
          <p:nvPr/>
        </p:nvSpPr>
        <p:spPr>
          <a:xfrm>
            <a:off x="2446299" y="821702"/>
            <a:ext cx="6946900" cy="3190240"/>
          </a:xfrm>
          <a:custGeom>
            <a:avLst/>
            <a:gdLst/>
            <a:ahLst/>
            <a:cxnLst/>
            <a:rect l="l" t="t" r="r" b="b"/>
            <a:pathLst>
              <a:path w="6946900" h="3190240">
                <a:moveTo>
                  <a:pt x="899261" y="1492275"/>
                </a:moveTo>
                <a:lnTo>
                  <a:pt x="0" y="1492275"/>
                </a:lnTo>
                <a:lnTo>
                  <a:pt x="0" y="3189744"/>
                </a:lnTo>
                <a:lnTo>
                  <a:pt x="899261" y="3189744"/>
                </a:lnTo>
                <a:lnTo>
                  <a:pt x="899261" y="1492275"/>
                </a:lnTo>
                <a:close/>
              </a:path>
              <a:path w="6946900" h="3190240">
                <a:moveTo>
                  <a:pt x="6946887" y="0"/>
                </a:moveTo>
                <a:lnTo>
                  <a:pt x="5998705" y="0"/>
                </a:lnTo>
                <a:lnTo>
                  <a:pt x="5998705" y="445198"/>
                </a:lnTo>
                <a:lnTo>
                  <a:pt x="6946887" y="445198"/>
                </a:lnTo>
                <a:lnTo>
                  <a:pt x="6946887" y="0"/>
                </a:lnTo>
                <a:close/>
              </a:path>
            </a:pathLst>
          </a:custGeom>
          <a:solidFill>
            <a:srgbClr val="4285F4">
              <a:alpha val="3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8919102" y="1266893"/>
            <a:ext cx="8890" cy="1923414"/>
          </a:xfrm>
          <a:custGeom>
            <a:avLst/>
            <a:gdLst/>
            <a:ahLst/>
            <a:cxnLst/>
            <a:rect l="l" t="t" r="r" b="b"/>
            <a:pathLst>
              <a:path w="8890" h="1923414">
                <a:moveTo>
                  <a:pt x="0" y="0"/>
                </a:moveTo>
                <a:lnTo>
                  <a:pt x="8309" y="1923224"/>
                </a:lnTo>
              </a:path>
            </a:pathLst>
          </a:custGeom>
          <a:ln w="190500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3345565" y="2870848"/>
            <a:ext cx="5641340" cy="571500"/>
          </a:xfrm>
          <a:custGeom>
            <a:avLst/>
            <a:gdLst/>
            <a:ahLst/>
            <a:cxnLst/>
            <a:rect l="l" t="t" r="r" b="b"/>
            <a:pathLst>
              <a:path w="5641340" h="571500">
                <a:moveTo>
                  <a:pt x="571500" y="0"/>
                </a:moveTo>
                <a:lnTo>
                  <a:pt x="0" y="285750"/>
                </a:lnTo>
                <a:lnTo>
                  <a:pt x="571500" y="571500"/>
                </a:lnTo>
                <a:lnTo>
                  <a:pt x="571500" y="381000"/>
                </a:lnTo>
                <a:lnTo>
                  <a:pt x="476250" y="381000"/>
                </a:lnTo>
                <a:lnTo>
                  <a:pt x="476250" y="190500"/>
                </a:lnTo>
                <a:lnTo>
                  <a:pt x="571500" y="190499"/>
                </a:lnTo>
                <a:lnTo>
                  <a:pt x="571500" y="0"/>
                </a:lnTo>
                <a:close/>
              </a:path>
              <a:path w="5641340" h="571500">
                <a:moveTo>
                  <a:pt x="571500" y="190499"/>
                </a:moveTo>
                <a:lnTo>
                  <a:pt x="476250" y="190500"/>
                </a:lnTo>
                <a:lnTo>
                  <a:pt x="476250" y="381000"/>
                </a:lnTo>
                <a:lnTo>
                  <a:pt x="571500" y="380999"/>
                </a:lnTo>
                <a:lnTo>
                  <a:pt x="571500" y="190499"/>
                </a:lnTo>
                <a:close/>
              </a:path>
              <a:path w="5641340" h="571500">
                <a:moveTo>
                  <a:pt x="571500" y="380999"/>
                </a:moveTo>
                <a:lnTo>
                  <a:pt x="476250" y="381000"/>
                </a:lnTo>
                <a:lnTo>
                  <a:pt x="571500" y="381000"/>
                </a:lnTo>
                <a:close/>
              </a:path>
              <a:path w="5641340" h="571500">
                <a:moveTo>
                  <a:pt x="5641279" y="190498"/>
                </a:moveTo>
                <a:lnTo>
                  <a:pt x="571500" y="190499"/>
                </a:lnTo>
                <a:lnTo>
                  <a:pt x="571500" y="380999"/>
                </a:lnTo>
                <a:lnTo>
                  <a:pt x="5641279" y="380998"/>
                </a:lnTo>
                <a:lnTo>
                  <a:pt x="5641279" y="190498"/>
                </a:lnTo>
                <a:close/>
              </a:path>
            </a:pathLst>
          </a:custGeom>
          <a:solidFill>
            <a:srgbClr val="4285F4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985678" y="0"/>
            <a:ext cx="203200" cy="990600"/>
          </a:xfrm>
          <a:custGeom>
            <a:avLst/>
            <a:gdLst/>
            <a:ahLst/>
            <a:cxnLst/>
            <a:rect l="l" t="t" r="r" b="b"/>
            <a:pathLst>
              <a:path w="203200" h="990600">
                <a:moveTo>
                  <a:pt x="203146" y="0"/>
                </a:moveTo>
                <a:lnTo>
                  <a:pt x="0" y="0"/>
                </a:lnTo>
                <a:lnTo>
                  <a:pt x="0" y="990600"/>
                </a:lnTo>
                <a:lnTo>
                  <a:pt x="203146" y="990600"/>
                </a:lnTo>
                <a:lnTo>
                  <a:pt x="203146" y="0"/>
                </a:lnTo>
                <a:close/>
              </a:path>
            </a:pathLst>
          </a:custGeom>
          <a:solidFill>
            <a:srgbClr val="8C15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1" y="5867400"/>
            <a:ext cx="203200" cy="990600"/>
          </a:xfrm>
          <a:custGeom>
            <a:avLst/>
            <a:gdLst/>
            <a:ahLst/>
            <a:cxnLst/>
            <a:rect l="l" t="t" r="r" b="b"/>
            <a:pathLst>
              <a:path w="203200" h="990600">
                <a:moveTo>
                  <a:pt x="203147" y="0"/>
                </a:moveTo>
                <a:lnTo>
                  <a:pt x="0" y="0"/>
                </a:lnTo>
                <a:lnTo>
                  <a:pt x="0" y="990599"/>
                </a:lnTo>
                <a:lnTo>
                  <a:pt x="203147" y="990599"/>
                </a:lnTo>
                <a:lnTo>
                  <a:pt x="203147" y="0"/>
                </a:lnTo>
                <a:close/>
              </a:path>
            </a:pathLst>
          </a:custGeom>
          <a:solidFill>
            <a:srgbClr val="007C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033" y="266700"/>
            <a:ext cx="995680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7C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86912" y="1510284"/>
            <a:ext cx="520636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F30E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10830" y="6429119"/>
            <a:ext cx="418677" cy="318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hyperlink" Target="http://proceedings.mlr.press/v28/pascanu13.pdf" TargetMode="External"/><Relationship Id="rId9" Type="http://schemas.openxmlformats.org/officeDocument/2006/relationships/hyperlink" Target="http://proceedings.mlr.press/v28/pascanu13-supp.pdf" TargetMode="External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jp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jpg"/><Relationship Id="rId22" Type="http://schemas.openxmlformats.org/officeDocument/2006/relationships/image" Target="../media/image3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ceedings.mlr.press/v28/pascanu13.pdf" TargetMode="External"/><Relationship Id="rId3" Type="http://schemas.openxmlformats.org/officeDocument/2006/relationships/hyperlink" Target="http://proceedings.mlr.press/v28/pascanu13-supp.pdf" TargetMode="External"/><Relationship Id="rId4" Type="http://schemas.openxmlformats.org/officeDocument/2006/relationships/image" Target="../media/image38.jp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36.jp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32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g"/><Relationship Id="rId11" Type="http://schemas.openxmlformats.org/officeDocument/2006/relationships/image" Target="../media/image10.jpg"/><Relationship Id="rId12" Type="http://schemas.openxmlformats.org/officeDocument/2006/relationships/image" Target="../media/image4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ceedings.mlr.press/v28/pascanu13.pdf" TargetMode="External"/><Relationship Id="rId3" Type="http://schemas.openxmlformats.org/officeDocument/2006/relationships/image" Target="../media/image50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hyperlink" Target="http://www.bioinf.jku.at/publications/older/2604.pdf" TargetMode="External"/><Relationship Id="rId4" Type="http://schemas.openxmlformats.org/officeDocument/2006/relationships/hyperlink" Target="http://www.cs.toronto.edu/~graves/icml_2006.pdf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Relationship Id="rId3" Type="http://schemas.openxmlformats.org/officeDocument/2006/relationships/image" Target="../media/image55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jpg"/><Relationship Id="rId3" Type="http://schemas.openxmlformats.org/officeDocument/2006/relationships/image" Target="../media/image57.jpg"/><Relationship Id="rId4" Type="http://schemas.openxmlformats.org/officeDocument/2006/relationships/hyperlink" Target="http://colah.github.io/posts/2015-08-Understanding-LSTMs/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Relationship Id="rId3" Type="http://schemas.openxmlformats.org/officeDocument/2006/relationships/image" Target="../media/image57.jpg"/><Relationship Id="rId4" Type="http://schemas.openxmlformats.org/officeDocument/2006/relationships/hyperlink" Target="http://colah.github.io/posts/2015-08-Understanding-LSTMs/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Relationship Id="rId3" Type="http://schemas.openxmlformats.org/officeDocument/2006/relationships/hyperlink" Target="http://ai.dinfo.unifi.it/paolo//ps/tnn-94-gradient.pdf" TargetMode="External"/><Relationship Id="rId4" Type="http://schemas.openxmlformats.org/officeDocument/2006/relationships/image" Target="../media/image61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mt.org/wmt16/pdf/W16-2301.pdf" TargetMode="External"/><Relationship Id="rId3" Type="http://schemas.openxmlformats.org/officeDocument/2006/relationships/hyperlink" Target="http://www.statmt.org/wmt18/pdf/WMT028.pdf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67.png"/><Relationship Id="rId6" Type="http://schemas.openxmlformats.org/officeDocument/2006/relationships/image" Target="../media/image8.png"/><Relationship Id="rId7" Type="http://schemas.openxmlformats.org/officeDocument/2006/relationships/image" Target="../media/image68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9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g"/><Relationship Id="rId11" Type="http://schemas.openxmlformats.org/officeDocument/2006/relationships/image" Target="../media/image10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0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jpg"/><Relationship Id="rId3" Type="http://schemas.openxmlformats.org/officeDocument/2006/relationships/image" Target="../media/image82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jpg"/><Relationship Id="rId3" Type="http://schemas.openxmlformats.org/officeDocument/2006/relationships/image" Target="../media/image8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lweb.org/anthology/P02-1040" TargetMode="Externa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trix.statmt.org/" TargetMode="Externa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jp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Relationship Id="rId3" Type="http://schemas.openxmlformats.org/officeDocument/2006/relationships/image" Target="../media/image104.jp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g"/><Relationship Id="rId11" Type="http://schemas.openxmlformats.org/officeDocument/2006/relationships/image" Target="../media/image10.jp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g"/><Relationship Id="rId11" Type="http://schemas.openxmlformats.org/officeDocument/2006/relationships/image" Target="../media/image10.jp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g"/><Relationship Id="rId11" Type="http://schemas.openxmlformats.org/officeDocument/2006/relationships/image" Target="../media/image10.jp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5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g"/><Relationship Id="rId11" Type="http://schemas.openxmlformats.org/officeDocument/2006/relationships/image" Target="../media/image10.jp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5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7052" y="2910839"/>
            <a:ext cx="3428998" cy="1417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0304" y="161035"/>
            <a:ext cx="7289165" cy="2345055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algn="ctr" marL="12700" marR="5080">
              <a:lnSpc>
                <a:spcPct val="100800"/>
              </a:lnSpc>
              <a:spcBef>
                <a:spcPts val="50"/>
              </a:spcBef>
            </a:pPr>
            <a:r>
              <a:rPr dirty="0" sz="4800"/>
              <a:t>Natural</a:t>
            </a:r>
            <a:r>
              <a:rPr dirty="0" sz="4800" spc="-30"/>
              <a:t> </a:t>
            </a:r>
            <a:r>
              <a:rPr dirty="0" sz="4800"/>
              <a:t>Language</a:t>
            </a:r>
            <a:r>
              <a:rPr dirty="0" sz="4800" spc="-15"/>
              <a:t> </a:t>
            </a:r>
            <a:r>
              <a:rPr dirty="0" sz="4800" spc="-10"/>
              <a:t>Processing </a:t>
            </a:r>
            <a:r>
              <a:rPr dirty="0" sz="4800"/>
              <a:t>with</a:t>
            </a:r>
            <a:r>
              <a:rPr dirty="0" sz="4800" spc="-25"/>
              <a:t> </a:t>
            </a:r>
            <a:r>
              <a:rPr dirty="0" sz="4800"/>
              <a:t>Deep</a:t>
            </a:r>
            <a:r>
              <a:rPr dirty="0" sz="4800" spc="-10"/>
              <a:t> Learning</a:t>
            </a:r>
            <a:endParaRPr sz="4800"/>
          </a:p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dirty="0" sz="4800" spc="-10"/>
              <a:t>CS224N/Ling284</a:t>
            </a:r>
            <a:endParaRPr sz="4800"/>
          </a:p>
        </p:txBody>
      </p:sp>
      <p:sp>
        <p:nvSpPr>
          <p:cNvPr id="4" name="object 4" descr=""/>
          <p:cNvSpPr txBox="1"/>
          <p:nvPr/>
        </p:nvSpPr>
        <p:spPr>
          <a:xfrm>
            <a:off x="2699542" y="5040884"/>
            <a:ext cx="6790055" cy="988694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dirty="0" sz="2400">
                <a:latin typeface="Calibri"/>
                <a:cs typeface="Calibri"/>
              </a:rPr>
              <a:t>Christopher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Manning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dirty="0" sz="2400">
                <a:latin typeface="Calibri"/>
                <a:cs typeface="Calibri"/>
              </a:rPr>
              <a:t>Lecture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6: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LSTM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RNNs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Neural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Machine </a:t>
            </a:r>
            <a:r>
              <a:rPr dirty="0" sz="2400" spc="-10">
                <a:latin typeface="Calibri"/>
                <a:cs typeface="Calibri"/>
              </a:rPr>
              <a:t>Translation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Vanishing</a:t>
            </a:r>
            <a:r>
              <a:rPr dirty="0" spc="-30"/>
              <a:t> </a:t>
            </a:r>
            <a:r>
              <a:rPr dirty="0"/>
              <a:t>gradient</a:t>
            </a:r>
            <a:r>
              <a:rPr dirty="0" spc="-15"/>
              <a:t> </a:t>
            </a:r>
            <a:r>
              <a:rPr dirty="0"/>
              <a:t>proof</a:t>
            </a:r>
            <a:r>
              <a:rPr dirty="0" spc="-10"/>
              <a:t> </a:t>
            </a:r>
            <a:r>
              <a:rPr dirty="0"/>
              <a:t>sketch</a:t>
            </a:r>
            <a:r>
              <a:rPr dirty="0" spc="-25"/>
              <a:t> </a:t>
            </a:r>
            <a:r>
              <a:rPr dirty="0" b="0">
                <a:latin typeface="Calibri"/>
                <a:cs typeface="Calibri"/>
              </a:rPr>
              <a:t>(linear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case)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075435"/>
            <a:ext cx="6440805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alibri"/>
                <a:cs typeface="Calibri"/>
              </a:rPr>
              <a:t>Recall: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  <a:tab pos="1676400" algn="l"/>
                <a:tab pos="6286500" algn="l"/>
              </a:tabLst>
            </a:pPr>
            <a:r>
              <a:rPr dirty="0" sz="2400">
                <a:latin typeface="Calibri"/>
                <a:cs typeface="Calibri"/>
              </a:rPr>
              <a:t>What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if</a:t>
            </a:r>
            <a:r>
              <a:rPr dirty="0" sz="2400">
                <a:latin typeface="Calibri"/>
                <a:cs typeface="Calibri"/>
              </a:rPr>
              <a:t>	were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identity</a:t>
            </a:r>
            <a:r>
              <a:rPr dirty="0" sz="2400" spc="-10">
                <a:latin typeface="Calibri"/>
                <a:cs typeface="Calibri"/>
              </a:rPr>
              <a:t> function,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5033" y="6496811"/>
            <a:ext cx="2063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645" y="1112836"/>
            <a:ext cx="3245476" cy="392072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3833152" y="2002883"/>
            <a:ext cx="4700905" cy="1315085"/>
            <a:chOff x="3833152" y="2002883"/>
            <a:chExt cx="4700905" cy="131508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3152" y="2002883"/>
              <a:ext cx="4700653" cy="49480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6505" y="2971800"/>
              <a:ext cx="760960" cy="34608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4004" y="2493344"/>
              <a:ext cx="399430" cy="48068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3391" y="2426005"/>
              <a:ext cx="214820" cy="53191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29749" y="2644597"/>
              <a:ext cx="757523" cy="177477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990407" y="6268211"/>
            <a:ext cx="9713595" cy="455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00"/>
              </a:spcBef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Source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“On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difficulty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training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recurrent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neural</a:t>
            </a:r>
            <a:r>
              <a:rPr dirty="0" sz="1400" spc="-20">
                <a:latin typeface="Calibri"/>
                <a:cs typeface="Calibri"/>
              </a:rPr>
              <a:t> networks”,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Pascanu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2013.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u="sng" sz="14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  <a:hlinkClick r:id="rId8"/>
              </a:rPr>
              <a:t>http://proceedings.mlr.press/v28/pascanu13.pdf</a:t>
            </a:r>
            <a:endParaRPr sz="14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latin typeface="Calibri"/>
                <a:cs typeface="Calibri"/>
              </a:rPr>
              <a:t>(and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supplemental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materials),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u="sng" sz="14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  <a:hlinkClick r:id="rId9"/>
              </a:rPr>
              <a:t>http://proceedings.mlr.press/v28/pascanu13-supp.pdf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87624" y="3388593"/>
            <a:ext cx="433022" cy="239633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62117" y="3425723"/>
            <a:ext cx="1260701" cy="309892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63317" y="3027365"/>
            <a:ext cx="179073" cy="30989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653729" y="3405671"/>
            <a:ext cx="151665" cy="30989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868015" y="3816118"/>
            <a:ext cx="2851498" cy="572568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5435601" y="5449316"/>
            <a:ext cx="430593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8100" marR="30480" indent="501650">
              <a:lnSpc>
                <a:spcPts val="2090"/>
              </a:lnSpc>
              <a:spcBef>
                <a:spcPts val="225"/>
              </a:spcBef>
              <a:tabLst>
                <a:tab pos="2920365" algn="l"/>
              </a:tabLst>
            </a:pP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If</a:t>
            </a:r>
            <a:r>
              <a:rPr dirty="0" sz="18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FF30EE"/>
                </a:solidFill>
                <a:latin typeface="Calibri"/>
                <a:cs typeface="Calibri"/>
              </a:rPr>
              <a:t>W</a:t>
            </a:r>
            <a:r>
              <a:rPr dirty="0" baseline="-13888" sz="1800" i="1">
                <a:solidFill>
                  <a:srgbClr val="FF30EE"/>
                </a:solidFill>
                <a:latin typeface="Calibri"/>
                <a:cs typeface="Calibri"/>
              </a:rPr>
              <a:t>h</a:t>
            </a:r>
            <a:r>
              <a:rPr dirty="0" baseline="-13888" sz="1800" spc="187" i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is</a:t>
            </a:r>
            <a:r>
              <a:rPr dirty="0" sz="18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30EE"/>
                </a:solidFill>
                <a:latin typeface="Calibri"/>
                <a:cs typeface="Calibri"/>
              </a:rPr>
              <a:t>“small”,</a:t>
            </a:r>
            <a:r>
              <a:rPr dirty="0" sz="18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then</a:t>
            </a:r>
            <a:r>
              <a:rPr dirty="0" sz="18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this</a:t>
            </a:r>
            <a:r>
              <a:rPr dirty="0" sz="18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term</a:t>
            </a:r>
            <a:r>
              <a:rPr dirty="0" sz="18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30EE"/>
                </a:solidFill>
                <a:latin typeface="Calibri"/>
                <a:cs typeface="Calibri"/>
              </a:rPr>
              <a:t>gets </a:t>
            </a: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exponentially</a:t>
            </a:r>
            <a:r>
              <a:rPr dirty="0" sz="1800" spc="-7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problematic</a:t>
            </a:r>
            <a:r>
              <a:rPr dirty="0" sz="1800" spc="-6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30EE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	becomes</a:t>
            </a:r>
            <a:r>
              <a:rPr dirty="0" sz="18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30EE"/>
                </a:solidFill>
                <a:latin typeface="Calibri"/>
                <a:cs typeface="Calibri"/>
              </a:rPr>
              <a:t>large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7383991" y="4569667"/>
            <a:ext cx="409575" cy="859155"/>
            <a:chOff x="7383991" y="4569667"/>
            <a:chExt cx="409575" cy="859155"/>
          </a:xfrm>
        </p:grpSpPr>
        <p:sp>
          <p:nvSpPr>
            <p:cNvPr id="20" name="object 20" descr=""/>
            <p:cNvSpPr/>
            <p:nvPr/>
          </p:nvSpPr>
          <p:spPr>
            <a:xfrm>
              <a:off x="7525165" y="4963658"/>
              <a:ext cx="127000" cy="465455"/>
            </a:xfrm>
            <a:custGeom>
              <a:avLst/>
              <a:gdLst/>
              <a:ahLst/>
              <a:cxnLst/>
              <a:rect l="l" t="t" r="r" b="b"/>
              <a:pathLst>
                <a:path w="127000" h="465454">
                  <a:moveTo>
                    <a:pt x="73025" y="114300"/>
                  </a:moveTo>
                  <a:lnTo>
                    <a:pt x="53975" y="114300"/>
                  </a:lnTo>
                  <a:lnTo>
                    <a:pt x="53973" y="465113"/>
                  </a:lnTo>
                  <a:lnTo>
                    <a:pt x="73023" y="465113"/>
                  </a:lnTo>
                  <a:lnTo>
                    <a:pt x="73025" y="114300"/>
                  </a:lnTo>
                  <a:close/>
                </a:path>
                <a:path w="127000" h="465454">
                  <a:moveTo>
                    <a:pt x="63500" y="0"/>
                  </a:moveTo>
                  <a:lnTo>
                    <a:pt x="0" y="127000"/>
                  </a:lnTo>
                  <a:lnTo>
                    <a:pt x="53974" y="127000"/>
                  </a:lnTo>
                  <a:lnTo>
                    <a:pt x="53975" y="114300"/>
                  </a:lnTo>
                  <a:lnTo>
                    <a:pt x="120650" y="114300"/>
                  </a:lnTo>
                  <a:lnTo>
                    <a:pt x="63500" y="0"/>
                  </a:lnTo>
                  <a:close/>
                </a:path>
                <a:path w="127000" h="465454">
                  <a:moveTo>
                    <a:pt x="120650" y="114300"/>
                  </a:moveTo>
                  <a:lnTo>
                    <a:pt x="73025" y="114300"/>
                  </a:lnTo>
                  <a:lnTo>
                    <a:pt x="73024" y="127000"/>
                  </a:lnTo>
                  <a:lnTo>
                    <a:pt x="127000" y="127000"/>
                  </a:lnTo>
                  <a:lnTo>
                    <a:pt x="120650" y="114300"/>
                  </a:lnTo>
                  <a:close/>
                </a:path>
              </a:pathLst>
            </a:custGeom>
            <a:solidFill>
              <a:srgbClr val="5D4B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393516" y="4579192"/>
              <a:ext cx="390525" cy="384810"/>
            </a:xfrm>
            <a:custGeom>
              <a:avLst/>
              <a:gdLst/>
              <a:ahLst/>
              <a:cxnLst/>
              <a:rect l="l" t="t" r="r" b="b"/>
              <a:pathLst>
                <a:path w="390525" h="384810">
                  <a:moveTo>
                    <a:pt x="0" y="0"/>
                  </a:moveTo>
                  <a:lnTo>
                    <a:pt x="390294" y="0"/>
                  </a:lnTo>
                  <a:lnTo>
                    <a:pt x="390294" y="384466"/>
                  </a:lnTo>
                  <a:lnTo>
                    <a:pt x="0" y="38446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D4B3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485033" y="2117852"/>
            <a:ext cx="9873615" cy="282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784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(chain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rule)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354965" marR="1789430" indent="-342900">
              <a:lnSpc>
                <a:spcPts val="2810"/>
              </a:lnSpc>
              <a:spcBef>
                <a:spcPts val="188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  <a:tab pos="3335020" algn="l"/>
                <a:tab pos="5334000" algn="l"/>
                <a:tab pos="6339840" algn="l"/>
                <a:tab pos="6392545" algn="l"/>
              </a:tabLst>
            </a:pPr>
            <a:r>
              <a:rPr dirty="0" sz="2400">
                <a:latin typeface="Calibri"/>
                <a:cs typeface="Calibri"/>
              </a:rPr>
              <a:t>Consider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gradient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loss</a:t>
            </a:r>
            <a:r>
              <a:rPr dirty="0" sz="2400">
                <a:latin typeface="Calibri"/>
                <a:cs typeface="Calibri"/>
              </a:rPr>
              <a:t>	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step</a:t>
            </a:r>
            <a:r>
              <a:rPr dirty="0" sz="2400">
                <a:latin typeface="Calibri"/>
                <a:cs typeface="Calibri"/>
              </a:rPr>
              <a:t>		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10">
                <a:latin typeface="Calibri"/>
                <a:cs typeface="Calibri"/>
              </a:rPr>
              <a:t> respect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hidden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state</a:t>
            </a:r>
            <a:r>
              <a:rPr dirty="0" sz="2400">
                <a:latin typeface="Calibri"/>
                <a:cs typeface="Calibri"/>
              </a:rPr>
              <a:t>	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some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previous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step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i="1">
                <a:latin typeface="Calibri"/>
                <a:cs typeface="Calibri"/>
              </a:rPr>
              <a:t>.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spc="-25" i="1">
                <a:latin typeface="Calibri"/>
                <a:cs typeface="Calibri"/>
              </a:rPr>
              <a:t>Let</a:t>
            </a:r>
            <a:endParaRPr sz="2400">
              <a:latin typeface="Calibri"/>
              <a:cs typeface="Calibri"/>
            </a:endParaRPr>
          </a:p>
          <a:p>
            <a:pPr algn="r" marR="6350">
              <a:lnSpc>
                <a:spcPct val="100000"/>
              </a:lnSpc>
              <a:spcBef>
                <a:spcPts val="2075"/>
              </a:spcBef>
            </a:pPr>
            <a:r>
              <a:rPr dirty="0" sz="1800">
                <a:latin typeface="Calibri"/>
                <a:cs typeface="Calibri"/>
              </a:rPr>
              <a:t>(chain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rule)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tabLst>
                <a:tab pos="1596390" algn="l"/>
              </a:tabLst>
            </a:pPr>
            <a:r>
              <a:rPr dirty="0" sz="1800">
                <a:latin typeface="Calibri"/>
                <a:cs typeface="Calibri"/>
              </a:rPr>
              <a:t>(value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5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94099" y="5785127"/>
            <a:ext cx="129921" cy="215818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645194" y="1696918"/>
            <a:ext cx="988578" cy="259298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94204" y="1683115"/>
            <a:ext cx="131533" cy="259298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590010" y="4598617"/>
            <a:ext cx="615403" cy="444782"/>
          </a:xfrm>
          <a:prstGeom prst="rect">
            <a:avLst/>
          </a:prstGeom>
        </p:spPr>
      </p:pic>
      <p:grpSp>
        <p:nvGrpSpPr>
          <p:cNvPr id="27" name="object 27" descr=""/>
          <p:cNvGrpSpPr/>
          <p:nvPr/>
        </p:nvGrpSpPr>
        <p:grpSpPr>
          <a:xfrm>
            <a:off x="4652658" y="4559012"/>
            <a:ext cx="3081020" cy="648335"/>
            <a:chOff x="4652658" y="4559012"/>
            <a:chExt cx="3081020" cy="648335"/>
          </a:xfrm>
        </p:grpSpPr>
        <p:pic>
          <p:nvPicPr>
            <p:cNvPr id="28" name="object 28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79506" y="4559012"/>
              <a:ext cx="2153594" cy="564564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52658" y="4822513"/>
              <a:ext cx="134187" cy="49940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11515" y="4560769"/>
              <a:ext cx="781232" cy="646330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40603" y="4846197"/>
              <a:ext cx="647998" cy="2481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Vanishing</a:t>
            </a:r>
            <a:r>
              <a:rPr dirty="0" spc="-30"/>
              <a:t> </a:t>
            </a:r>
            <a:r>
              <a:rPr dirty="0"/>
              <a:t>gradient</a:t>
            </a:r>
            <a:r>
              <a:rPr dirty="0" spc="-15"/>
              <a:t> </a:t>
            </a:r>
            <a:r>
              <a:rPr dirty="0"/>
              <a:t>proof</a:t>
            </a:r>
            <a:r>
              <a:rPr dirty="0" spc="-10"/>
              <a:t> </a:t>
            </a:r>
            <a:r>
              <a:rPr dirty="0"/>
              <a:t>sketch</a:t>
            </a:r>
            <a:r>
              <a:rPr dirty="0" spc="-25"/>
              <a:t> </a:t>
            </a:r>
            <a:r>
              <a:rPr dirty="0" b="0">
                <a:latin typeface="Calibri"/>
                <a:cs typeface="Calibri"/>
              </a:rPr>
              <a:t>(linear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case)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05952" y="1099820"/>
            <a:ext cx="3404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  <a:tab pos="3249295" algn="l"/>
              </a:tabLst>
            </a:pPr>
            <a:r>
              <a:rPr dirty="0" sz="2400">
                <a:latin typeface="Calibri"/>
                <a:cs typeface="Calibri"/>
              </a:rPr>
              <a:t>What’s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wrong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with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05952" y="1544828"/>
            <a:ext cx="68021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  <a:tab pos="4560570" algn="l"/>
              </a:tabLst>
            </a:pPr>
            <a:r>
              <a:rPr dirty="0" sz="2400">
                <a:latin typeface="Calibri"/>
                <a:cs typeface="Calibri"/>
              </a:rPr>
              <a:t>Consider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eigenvalues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	are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less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1: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05952" y="2675635"/>
            <a:ext cx="2011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write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77083" y="2675635"/>
            <a:ext cx="1269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basis: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05952" y="4790947"/>
            <a:ext cx="7442834" cy="915669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2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  <a:tab pos="4768850" algn="l"/>
              </a:tabLst>
            </a:pPr>
            <a:r>
              <a:rPr dirty="0" sz="2400">
                <a:latin typeface="Calibri"/>
                <a:cs typeface="Calibri"/>
              </a:rPr>
              <a:t>What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about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nonlinear</a:t>
            </a:r>
            <a:r>
              <a:rPr dirty="0" sz="2400" spc="-10">
                <a:latin typeface="Calibri"/>
                <a:cs typeface="Calibri"/>
              </a:rPr>
              <a:t> activations</a:t>
            </a:r>
            <a:r>
              <a:rPr dirty="0" sz="2400">
                <a:latin typeface="Calibri"/>
                <a:cs typeface="Calibri"/>
              </a:rPr>
              <a:t>	(i.e.,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what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10">
                <a:latin typeface="Calibri"/>
                <a:cs typeface="Calibri"/>
              </a:rPr>
              <a:t> use?)</a:t>
            </a:r>
            <a:endParaRPr sz="24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620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Pretty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much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thing,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except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requires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63152" y="5748020"/>
            <a:ext cx="1128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some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496945" y="5748020"/>
            <a:ext cx="6979284" cy="10204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21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dependent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dimensionality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2550"/>
              </a:spcBef>
            </a:pPr>
            <a:r>
              <a:rPr dirty="0" u="sng" sz="10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Source</a:t>
            </a:r>
            <a:r>
              <a:rPr dirty="0" sz="1000">
                <a:latin typeface="Calibri"/>
                <a:cs typeface="Calibri"/>
              </a:rPr>
              <a:t>: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“On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the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difficulty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of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training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recurrent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neural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networks”,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Pascanu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2013.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u="sng" sz="10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  <a:hlinkClick r:id="rId2"/>
              </a:rPr>
              <a:t>http://proceedings.mlr.press/v28/pascanu13.pdf</a:t>
            </a:r>
            <a:endParaRPr sz="10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1000">
                <a:latin typeface="Calibri"/>
                <a:cs typeface="Calibri"/>
              </a:rPr>
              <a:t>(and</a:t>
            </a:r>
            <a:r>
              <a:rPr dirty="0" sz="1000" spc="5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supplemental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materials),</a:t>
            </a:r>
            <a:r>
              <a:rPr dirty="0" sz="1000" spc="5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at</a:t>
            </a:r>
            <a:r>
              <a:rPr dirty="0" sz="1000" spc="65">
                <a:latin typeface="Calibri"/>
                <a:cs typeface="Calibri"/>
              </a:rPr>
              <a:t> </a:t>
            </a:r>
            <a:r>
              <a:rPr dirty="0" u="sng" sz="10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  <a:hlinkClick r:id="rId3"/>
              </a:rPr>
              <a:t>http://proceedings.mlr.press/v28/pascanu13-supp.pdf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85033" y="6496811"/>
            <a:ext cx="2063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11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97676" y="1687986"/>
            <a:ext cx="368295" cy="227291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98968" y="2036555"/>
            <a:ext cx="2082258" cy="24463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98967" y="2383640"/>
            <a:ext cx="1579316" cy="193850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5120891" y="2236724"/>
            <a:ext cx="3134995" cy="830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89355">
              <a:lnSpc>
                <a:spcPct val="11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(eigenvectors)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eigenvectors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95351" y="1147324"/>
            <a:ext cx="369329" cy="56502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24608" y="2806897"/>
            <a:ext cx="368295" cy="227291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3927938" y="2666645"/>
            <a:ext cx="1137285" cy="646430"/>
            <a:chOff x="3927938" y="2666645"/>
            <a:chExt cx="1137285" cy="646430"/>
          </a:xfrm>
        </p:grpSpPr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88247" y="2713497"/>
              <a:ext cx="1076433" cy="50233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27938" y="2666645"/>
              <a:ext cx="781232" cy="646330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5192802" y="4196588"/>
            <a:ext cx="1544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Approaches</a:t>
            </a:r>
            <a:r>
              <a:rPr dirty="0" sz="18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0</a:t>
            </a:r>
            <a:r>
              <a:rPr dirty="0" sz="18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30EE"/>
                </a:solidFill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921155" y="4196588"/>
            <a:ext cx="2573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grows,</a:t>
            </a:r>
            <a:r>
              <a:rPr dirty="0" sz="1800" spc="-4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so</a:t>
            </a:r>
            <a:r>
              <a:rPr dirty="0" sz="1800" spc="-4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gradient</a:t>
            </a:r>
            <a:r>
              <a:rPr dirty="0" sz="1800" spc="-4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30EE"/>
                </a:solidFill>
                <a:latin typeface="Calibri"/>
                <a:cs typeface="Calibri"/>
              </a:rPr>
              <a:t>vanishes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03654" y="4247033"/>
            <a:ext cx="128957" cy="237357"/>
          </a:xfrm>
          <a:prstGeom prst="rect">
            <a:avLst/>
          </a:prstGeom>
        </p:spPr>
      </p:pic>
      <p:grpSp>
        <p:nvGrpSpPr>
          <p:cNvPr id="23" name="object 23" descr=""/>
          <p:cNvGrpSpPr/>
          <p:nvPr/>
        </p:nvGrpSpPr>
        <p:grpSpPr>
          <a:xfrm>
            <a:off x="4137958" y="3391049"/>
            <a:ext cx="4302760" cy="814069"/>
            <a:chOff x="4137958" y="3391049"/>
            <a:chExt cx="4302760" cy="814069"/>
          </a:xfrm>
        </p:grpSpPr>
        <p:sp>
          <p:nvSpPr>
            <p:cNvPr id="24" name="object 24" descr=""/>
            <p:cNvSpPr/>
            <p:nvPr/>
          </p:nvSpPr>
          <p:spPr>
            <a:xfrm>
              <a:off x="6281407" y="3475117"/>
              <a:ext cx="250190" cy="384810"/>
            </a:xfrm>
            <a:custGeom>
              <a:avLst/>
              <a:gdLst/>
              <a:ahLst/>
              <a:cxnLst/>
              <a:rect l="l" t="t" r="r" b="b"/>
              <a:pathLst>
                <a:path w="250190" h="384810">
                  <a:moveTo>
                    <a:pt x="0" y="0"/>
                  </a:moveTo>
                  <a:lnTo>
                    <a:pt x="249609" y="0"/>
                  </a:lnTo>
                  <a:lnTo>
                    <a:pt x="249609" y="384466"/>
                  </a:lnTo>
                  <a:lnTo>
                    <a:pt x="0" y="38446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D4B3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342712" y="3859583"/>
              <a:ext cx="127000" cy="345440"/>
            </a:xfrm>
            <a:custGeom>
              <a:avLst/>
              <a:gdLst/>
              <a:ahLst/>
              <a:cxnLst/>
              <a:rect l="l" t="t" r="r" b="b"/>
              <a:pathLst>
                <a:path w="127000" h="345439">
                  <a:moveTo>
                    <a:pt x="73026" y="114300"/>
                  </a:moveTo>
                  <a:lnTo>
                    <a:pt x="53976" y="114300"/>
                  </a:lnTo>
                  <a:lnTo>
                    <a:pt x="53975" y="345441"/>
                  </a:lnTo>
                  <a:lnTo>
                    <a:pt x="73025" y="345441"/>
                  </a:lnTo>
                  <a:lnTo>
                    <a:pt x="73026" y="114300"/>
                  </a:lnTo>
                  <a:close/>
                </a:path>
                <a:path w="127000" h="345439">
                  <a:moveTo>
                    <a:pt x="63501" y="0"/>
                  </a:moveTo>
                  <a:lnTo>
                    <a:pt x="0" y="127000"/>
                  </a:lnTo>
                  <a:lnTo>
                    <a:pt x="53976" y="127000"/>
                  </a:lnTo>
                  <a:lnTo>
                    <a:pt x="53976" y="114300"/>
                  </a:lnTo>
                  <a:lnTo>
                    <a:pt x="120650" y="114300"/>
                  </a:lnTo>
                  <a:lnTo>
                    <a:pt x="63501" y="0"/>
                  </a:lnTo>
                  <a:close/>
                </a:path>
                <a:path w="127000" h="345439">
                  <a:moveTo>
                    <a:pt x="120650" y="114300"/>
                  </a:moveTo>
                  <a:lnTo>
                    <a:pt x="73026" y="114300"/>
                  </a:lnTo>
                  <a:lnTo>
                    <a:pt x="73026" y="127000"/>
                  </a:lnTo>
                  <a:lnTo>
                    <a:pt x="127000" y="127000"/>
                  </a:lnTo>
                  <a:lnTo>
                    <a:pt x="120650" y="114300"/>
                  </a:lnTo>
                  <a:close/>
                </a:path>
              </a:pathLst>
            </a:custGeom>
            <a:solidFill>
              <a:srgbClr val="5D4B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80522" y="3394995"/>
              <a:ext cx="4260198" cy="640957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7958" y="3391049"/>
              <a:ext cx="866611" cy="716965"/>
            </a:xfrm>
            <a:prstGeom prst="rect">
              <a:avLst/>
            </a:prstGeom>
          </p:spPr>
        </p:pic>
      </p:grpSp>
      <p:pic>
        <p:nvPicPr>
          <p:cNvPr id="28" name="object 2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76554" y="4964538"/>
            <a:ext cx="131535" cy="259298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414261" y="5409612"/>
            <a:ext cx="807307" cy="267078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24206" y="5860520"/>
            <a:ext cx="203233" cy="240365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93459" y="5867132"/>
            <a:ext cx="131533" cy="259298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7170397" y="887983"/>
            <a:ext cx="10496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30EE"/>
                </a:solidFill>
                <a:latin typeface="Calibri"/>
                <a:cs typeface="Calibri"/>
              </a:rPr>
              <a:t>sufficient</a:t>
            </a:r>
            <a:r>
              <a:rPr dirty="0" sz="1500" spc="-25">
                <a:solidFill>
                  <a:srgbClr val="FF30EE"/>
                </a:solidFill>
                <a:latin typeface="Calibri"/>
                <a:cs typeface="Calibri"/>
              </a:rPr>
              <a:t> but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170397" y="1116584"/>
            <a:ext cx="10972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30EE"/>
                </a:solidFill>
                <a:latin typeface="Calibri"/>
                <a:cs typeface="Calibri"/>
              </a:rPr>
              <a:t>not</a:t>
            </a:r>
            <a:r>
              <a:rPr dirty="0" sz="15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FF30EE"/>
                </a:solidFill>
                <a:latin typeface="Calibri"/>
                <a:cs typeface="Calibri"/>
              </a:rPr>
              <a:t>necessary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7027229" y="1409428"/>
            <a:ext cx="1478280" cy="230504"/>
          </a:xfrm>
          <a:custGeom>
            <a:avLst/>
            <a:gdLst/>
            <a:ahLst/>
            <a:cxnLst/>
            <a:rect l="l" t="t" r="r" b="b"/>
            <a:pathLst>
              <a:path w="1478279" h="230505">
                <a:moveTo>
                  <a:pt x="0" y="230380"/>
                </a:moveTo>
                <a:lnTo>
                  <a:pt x="1508" y="185542"/>
                </a:lnTo>
                <a:lnTo>
                  <a:pt x="5622" y="148927"/>
                </a:lnTo>
                <a:lnTo>
                  <a:pt x="11724" y="124241"/>
                </a:lnTo>
                <a:lnTo>
                  <a:pt x="19197" y="115189"/>
                </a:lnTo>
                <a:lnTo>
                  <a:pt x="719796" y="115190"/>
                </a:lnTo>
                <a:lnTo>
                  <a:pt x="727268" y="106138"/>
                </a:lnTo>
                <a:lnTo>
                  <a:pt x="733370" y="81452"/>
                </a:lnTo>
                <a:lnTo>
                  <a:pt x="737484" y="44837"/>
                </a:lnTo>
                <a:lnTo>
                  <a:pt x="738993" y="0"/>
                </a:lnTo>
                <a:lnTo>
                  <a:pt x="740502" y="44837"/>
                </a:lnTo>
                <a:lnTo>
                  <a:pt x="744616" y="81452"/>
                </a:lnTo>
                <a:lnTo>
                  <a:pt x="750718" y="106138"/>
                </a:lnTo>
                <a:lnTo>
                  <a:pt x="758190" y="115190"/>
                </a:lnTo>
                <a:lnTo>
                  <a:pt x="1458789" y="115190"/>
                </a:lnTo>
                <a:lnTo>
                  <a:pt x="1466262" y="124243"/>
                </a:lnTo>
                <a:lnTo>
                  <a:pt x="1472364" y="148929"/>
                </a:lnTo>
                <a:lnTo>
                  <a:pt x="1476478" y="185544"/>
                </a:lnTo>
                <a:lnTo>
                  <a:pt x="1477987" y="230381"/>
                </a:lnTo>
              </a:path>
            </a:pathLst>
          </a:custGeom>
          <a:ln w="19050">
            <a:solidFill>
              <a:srgbClr val="FF30EE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0317" y="2364797"/>
            <a:ext cx="377192" cy="22317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6169" y="2350848"/>
            <a:ext cx="392120" cy="25665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80299" y="2350848"/>
            <a:ext cx="430988" cy="25665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2708737" y="814256"/>
            <a:ext cx="6695440" cy="2890520"/>
            <a:chOff x="2708737" y="814256"/>
            <a:chExt cx="6695440" cy="2890520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6973" y="2367959"/>
              <a:ext cx="392031" cy="23954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097865" y="1266850"/>
              <a:ext cx="1887220" cy="1947545"/>
            </a:xfrm>
            <a:custGeom>
              <a:avLst/>
              <a:gdLst/>
              <a:ahLst/>
              <a:cxnLst/>
              <a:rect l="l" t="t" r="r" b="b"/>
              <a:pathLst>
                <a:path w="1887220" h="1947545">
                  <a:moveTo>
                    <a:pt x="1641221" y="1891868"/>
                  </a:moveTo>
                  <a:lnTo>
                    <a:pt x="1546364" y="1836547"/>
                  </a:lnTo>
                  <a:lnTo>
                    <a:pt x="1540535" y="1838083"/>
                  </a:lnTo>
                  <a:lnTo>
                    <a:pt x="1535239" y="1847164"/>
                  </a:lnTo>
                  <a:lnTo>
                    <a:pt x="1536763" y="1852993"/>
                  </a:lnTo>
                  <a:lnTo>
                    <a:pt x="1587080" y="1882343"/>
                  </a:lnTo>
                  <a:lnTo>
                    <a:pt x="0" y="1882343"/>
                  </a:lnTo>
                  <a:lnTo>
                    <a:pt x="0" y="1901393"/>
                  </a:lnTo>
                  <a:lnTo>
                    <a:pt x="1587080" y="1901393"/>
                  </a:lnTo>
                  <a:lnTo>
                    <a:pt x="1536763" y="1930742"/>
                  </a:lnTo>
                  <a:lnTo>
                    <a:pt x="1535239" y="1936572"/>
                  </a:lnTo>
                  <a:lnTo>
                    <a:pt x="1540535" y="1945665"/>
                  </a:lnTo>
                  <a:lnTo>
                    <a:pt x="1546364" y="1947202"/>
                  </a:lnTo>
                  <a:lnTo>
                    <a:pt x="1624888" y="1901393"/>
                  </a:lnTo>
                  <a:lnTo>
                    <a:pt x="1641221" y="1891868"/>
                  </a:lnTo>
                  <a:close/>
                </a:path>
                <a:path w="1887220" h="1947545">
                  <a:moveTo>
                    <a:pt x="1886877" y="95186"/>
                  </a:moveTo>
                  <a:lnTo>
                    <a:pt x="1842960" y="18846"/>
                  </a:lnTo>
                  <a:lnTo>
                    <a:pt x="1832114" y="0"/>
                  </a:lnTo>
                  <a:lnTo>
                    <a:pt x="1776222" y="94526"/>
                  </a:lnTo>
                  <a:lnTo>
                    <a:pt x="1777720" y="100368"/>
                  </a:lnTo>
                  <a:lnTo>
                    <a:pt x="1786788" y="105714"/>
                  </a:lnTo>
                  <a:lnTo>
                    <a:pt x="1792617" y="104216"/>
                  </a:lnTo>
                  <a:lnTo>
                    <a:pt x="1822272" y="54089"/>
                  </a:lnTo>
                  <a:lnTo>
                    <a:pt x="1814525" y="1355331"/>
                  </a:lnTo>
                  <a:lnTo>
                    <a:pt x="1833575" y="1355445"/>
                  </a:lnTo>
                  <a:lnTo>
                    <a:pt x="1841322" y="54190"/>
                  </a:lnTo>
                  <a:lnTo>
                    <a:pt x="1870367" y="104686"/>
                  </a:lnTo>
                  <a:lnTo>
                    <a:pt x="1876196" y="106248"/>
                  </a:lnTo>
                  <a:lnTo>
                    <a:pt x="1885315" y="101003"/>
                  </a:lnTo>
                  <a:lnTo>
                    <a:pt x="1886877" y="9518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4732" y="2715752"/>
              <a:ext cx="165353" cy="17399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4732" y="2948171"/>
              <a:ext cx="165353" cy="17399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4732" y="3180591"/>
              <a:ext cx="165353" cy="17399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4732" y="3413010"/>
              <a:ext cx="165353" cy="173996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8739041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59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090949" y="3103388"/>
              <a:ext cx="1641475" cy="111125"/>
            </a:xfrm>
            <a:custGeom>
              <a:avLst/>
              <a:gdLst/>
              <a:ahLst/>
              <a:cxnLst/>
              <a:rect l="l" t="t" r="r" b="b"/>
              <a:pathLst>
                <a:path w="1641475" h="111125">
                  <a:moveTo>
                    <a:pt x="1546363" y="0"/>
                  </a:moveTo>
                  <a:lnTo>
                    <a:pt x="1540530" y="1535"/>
                  </a:lnTo>
                  <a:lnTo>
                    <a:pt x="1535229" y="10622"/>
                  </a:lnTo>
                  <a:lnTo>
                    <a:pt x="1536763" y="16455"/>
                  </a:lnTo>
                  <a:lnTo>
                    <a:pt x="1587075" y="45803"/>
                  </a:lnTo>
                  <a:lnTo>
                    <a:pt x="1622305" y="45803"/>
                  </a:lnTo>
                  <a:lnTo>
                    <a:pt x="1622305" y="64853"/>
                  </a:lnTo>
                  <a:lnTo>
                    <a:pt x="1587073" y="64853"/>
                  </a:lnTo>
                  <a:lnTo>
                    <a:pt x="1536763" y="94200"/>
                  </a:lnTo>
                  <a:lnTo>
                    <a:pt x="1535229" y="100034"/>
                  </a:lnTo>
                  <a:lnTo>
                    <a:pt x="1540530" y="109120"/>
                  </a:lnTo>
                  <a:lnTo>
                    <a:pt x="1546363" y="110656"/>
                  </a:lnTo>
                  <a:lnTo>
                    <a:pt x="1624882" y="64853"/>
                  </a:lnTo>
                  <a:lnTo>
                    <a:pt x="1622305" y="64853"/>
                  </a:lnTo>
                  <a:lnTo>
                    <a:pt x="1624884" y="64852"/>
                  </a:lnTo>
                  <a:lnTo>
                    <a:pt x="1641210" y="55328"/>
                  </a:lnTo>
                  <a:lnTo>
                    <a:pt x="1546363" y="0"/>
                  </a:lnTo>
                  <a:close/>
                </a:path>
                <a:path w="1641475" h="111125">
                  <a:moveTo>
                    <a:pt x="1603402" y="55328"/>
                  </a:moveTo>
                  <a:lnTo>
                    <a:pt x="1587073" y="64853"/>
                  </a:lnTo>
                  <a:lnTo>
                    <a:pt x="1622305" y="64853"/>
                  </a:lnTo>
                  <a:lnTo>
                    <a:pt x="1622305" y="63555"/>
                  </a:lnTo>
                  <a:lnTo>
                    <a:pt x="1617507" y="63555"/>
                  </a:lnTo>
                  <a:lnTo>
                    <a:pt x="1603402" y="55328"/>
                  </a:lnTo>
                  <a:close/>
                </a:path>
                <a:path w="1641475" h="111125">
                  <a:moveTo>
                    <a:pt x="0" y="45802"/>
                  </a:moveTo>
                  <a:lnTo>
                    <a:pt x="0" y="64852"/>
                  </a:lnTo>
                  <a:lnTo>
                    <a:pt x="1587075" y="64852"/>
                  </a:lnTo>
                  <a:lnTo>
                    <a:pt x="1603402" y="55328"/>
                  </a:lnTo>
                  <a:lnTo>
                    <a:pt x="1587075" y="45803"/>
                  </a:lnTo>
                  <a:lnTo>
                    <a:pt x="0" y="45802"/>
                  </a:lnTo>
                  <a:close/>
                </a:path>
                <a:path w="1641475" h="111125">
                  <a:moveTo>
                    <a:pt x="1617507" y="47100"/>
                  </a:moveTo>
                  <a:lnTo>
                    <a:pt x="1603402" y="55328"/>
                  </a:lnTo>
                  <a:lnTo>
                    <a:pt x="1617507" y="63555"/>
                  </a:lnTo>
                  <a:lnTo>
                    <a:pt x="1617507" y="47100"/>
                  </a:lnTo>
                  <a:close/>
                </a:path>
                <a:path w="1641475" h="111125">
                  <a:moveTo>
                    <a:pt x="1622305" y="47100"/>
                  </a:moveTo>
                  <a:lnTo>
                    <a:pt x="1617507" y="47100"/>
                  </a:lnTo>
                  <a:lnTo>
                    <a:pt x="1617507" y="63555"/>
                  </a:lnTo>
                  <a:lnTo>
                    <a:pt x="1622305" y="63555"/>
                  </a:lnTo>
                  <a:lnTo>
                    <a:pt x="1622305" y="47100"/>
                  </a:lnTo>
                  <a:close/>
                </a:path>
                <a:path w="1641475" h="111125">
                  <a:moveTo>
                    <a:pt x="1587075" y="45803"/>
                  </a:moveTo>
                  <a:lnTo>
                    <a:pt x="1603402" y="55328"/>
                  </a:lnTo>
                  <a:lnTo>
                    <a:pt x="1617507" y="47100"/>
                  </a:lnTo>
                  <a:lnTo>
                    <a:pt x="1622305" y="47100"/>
                  </a:lnTo>
                  <a:lnTo>
                    <a:pt x="1622305" y="45803"/>
                  </a:lnTo>
                  <a:lnTo>
                    <a:pt x="1587075" y="4580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7806" y="2715752"/>
              <a:ext cx="165353" cy="17399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7806" y="2948171"/>
              <a:ext cx="165353" cy="17399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7806" y="3180591"/>
              <a:ext cx="165353" cy="17399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7806" y="3413010"/>
              <a:ext cx="165353" cy="173996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6732116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59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952" y="2715752"/>
              <a:ext cx="165353" cy="17399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952" y="2948171"/>
              <a:ext cx="165353" cy="17399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3952" y="3180591"/>
              <a:ext cx="165353" cy="17399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3952" y="3413010"/>
              <a:ext cx="165353" cy="173996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718262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60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084022" y="3103388"/>
              <a:ext cx="1641475" cy="111125"/>
            </a:xfrm>
            <a:custGeom>
              <a:avLst/>
              <a:gdLst/>
              <a:ahLst/>
              <a:cxnLst/>
              <a:rect l="l" t="t" r="r" b="b"/>
              <a:pathLst>
                <a:path w="1641475" h="111125">
                  <a:moveTo>
                    <a:pt x="1546363" y="0"/>
                  </a:moveTo>
                  <a:lnTo>
                    <a:pt x="1540531" y="1535"/>
                  </a:lnTo>
                  <a:lnTo>
                    <a:pt x="1535229" y="10622"/>
                  </a:lnTo>
                  <a:lnTo>
                    <a:pt x="1536764" y="16455"/>
                  </a:lnTo>
                  <a:lnTo>
                    <a:pt x="1587076" y="45803"/>
                  </a:lnTo>
                  <a:lnTo>
                    <a:pt x="1622306" y="45803"/>
                  </a:lnTo>
                  <a:lnTo>
                    <a:pt x="1622306" y="64853"/>
                  </a:lnTo>
                  <a:lnTo>
                    <a:pt x="1587074" y="64853"/>
                  </a:lnTo>
                  <a:lnTo>
                    <a:pt x="1536764" y="94200"/>
                  </a:lnTo>
                  <a:lnTo>
                    <a:pt x="1535229" y="100034"/>
                  </a:lnTo>
                  <a:lnTo>
                    <a:pt x="1540531" y="109120"/>
                  </a:lnTo>
                  <a:lnTo>
                    <a:pt x="1546363" y="110656"/>
                  </a:lnTo>
                  <a:lnTo>
                    <a:pt x="1624883" y="64853"/>
                  </a:lnTo>
                  <a:lnTo>
                    <a:pt x="1622306" y="64853"/>
                  </a:lnTo>
                  <a:lnTo>
                    <a:pt x="1624885" y="64852"/>
                  </a:lnTo>
                  <a:lnTo>
                    <a:pt x="1641212" y="55328"/>
                  </a:lnTo>
                  <a:lnTo>
                    <a:pt x="1546363" y="0"/>
                  </a:lnTo>
                  <a:close/>
                </a:path>
                <a:path w="1641475" h="111125">
                  <a:moveTo>
                    <a:pt x="1603404" y="55328"/>
                  </a:moveTo>
                  <a:lnTo>
                    <a:pt x="1587074" y="64853"/>
                  </a:lnTo>
                  <a:lnTo>
                    <a:pt x="1622306" y="64853"/>
                  </a:lnTo>
                  <a:lnTo>
                    <a:pt x="1622306" y="63555"/>
                  </a:lnTo>
                  <a:lnTo>
                    <a:pt x="1617508" y="63555"/>
                  </a:lnTo>
                  <a:lnTo>
                    <a:pt x="1603404" y="55328"/>
                  </a:lnTo>
                  <a:close/>
                </a:path>
                <a:path w="1641475" h="111125">
                  <a:moveTo>
                    <a:pt x="0" y="45802"/>
                  </a:moveTo>
                  <a:lnTo>
                    <a:pt x="0" y="64852"/>
                  </a:lnTo>
                  <a:lnTo>
                    <a:pt x="1587076" y="64852"/>
                  </a:lnTo>
                  <a:lnTo>
                    <a:pt x="1603404" y="55328"/>
                  </a:lnTo>
                  <a:lnTo>
                    <a:pt x="1587076" y="45803"/>
                  </a:lnTo>
                  <a:lnTo>
                    <a:pt x="0" y="45802"/>
                  </a:lnTo>
                  <a:close/>
                </a:path>
                <a:path w="1641475" h="111125">
                  <a:moveTo>
                    <a:pt x="1617508" y="47100"/>
                  </a:moveTo>
                  <a:lnTo>
                    <a:pt x="1603404" y="55328"/>
                  </a:lnTo>
                  <a:lnTo>
                    <a:pt x="1617508" y="63555"/>
                  </a:lnTo>
                  <a:lnTo>
                    <a:pt x="1617508" y="47100"/>
                  </a:lnTo>
                  <a:close/>
                </a:path>
                <a:path w="1641475" h="111125">
                  <a:moveTo>
                    <a:pt x="1622306" y="47100"/>
                  </a:moveTo>
                  <a:lnTo>
                    <a:pt x="1617508" y="47100"/>
                  </a:lnTo>
                  <a:lnTo>
                    <a:pt x="1617508" y="63555"/>
                  </a:lnTo>
                  <a:lnTo>
                    <a:pt x="1622306" y="63555"/>
                  </a:lnTo>
                  <a:lnTo>
                    <a:pt x="1622306" y="47100"/>
                  </a:lnTo>
                  <a:close/>
                </a:path>
                <a:path w="1641475" h="111125">
                  <a:moveTo>
                    <a:pt x="1587076" y="45803"/>
                  </a:moveTo>
                  <a:lnTo>
                    <a:pt x="1603404" y="55328"/>
                  </a:lnTo>
                  <a:lnTo>
                    <a:pt x="1617508" y="47100"/>
                  </a:lnTo>
                  <a:lnTo>
                    <a:pt x="1622306" y="47100"/>
                  </a:lnTo>
                  <a:lnTo>
                    <a:pt x="1622306" y="45803"/>
                  </a:lnTo>
                  <a:lnTo>
                    <a:pt x="1587076" y="4580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0879" y="2715752"/>
              <a:ext cx="165353" cy="173996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0879" y="2948171"/>
              <a:ext cx="165353" cy="17399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0879" y="3180591"/>
              <a:ext cx="165353" cy="173996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0879" y="3413010"/>
              <a:ext cx="165353" cy="173996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4725188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60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44756" y="2873278"/>
              <a:ext cx="302182" cy="188746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704" y="2873278"/>
              <a:ext cx="302182" cy="18874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75629" y="2873278"/>
              <a:ext cx="302182" cy="188746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76168" y="912208"/>
              <a:ext cx="669359" cy="276398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8455901" y="821691"/>
              <a:ext cx="948690" cy="445770"/>
            </a:xfrm>
            <a:custGeom>
              <a:avLst/>
              <a:gdLst/>
              <a:ahLst/>
              <a:cxnLst/>
              <a:rect l="l" t="t" r="r" b="b"/>
              <a:pathLst>
                <a:path w="948690" h="445769">
                  <a:moveTo>
                    <a:pt x="948173" y="0"/>
                  </a:moveTo>
                  <a:lnTo>
                    <a:pt x="0" y="0"/>
                  </a:lnTo>
                  <a:lnTo>
                    <a:pt x="0" y="445201"/>
                  </a:lnTo>
                  <a:lnTo>
                    <a:pt x="948173" y="445201"/>
                  </a:lnTo>
                  <a:lnTo>
                    <a:pt x="948173" y="0"/>
                  </a:lnTo>
                  <a:close/>
                </a:path>
              </a:pathLst>
            </a:custGeom>
            <a:solidFill>
              <a:srgbClr val="4285F4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084017" y="1266773"/>
              <a:ext cx="6130290" cy="2178050"/>
            </a:xfrm>
            <a:custGeom>
              <a:avLst/>
              <a:gdLst/>
              <a:ahLst/>
              <a:cxnLst/>
              <a:rect l="l" t="t" r="r" b="b"/>
              <a:pathLst>
                <a:path w="6130290" h="2178050">
                  <a:moveTo>
                    <a:pt x="1641170" y="1860194"/>
                  </a:moveTo>
                  <a:lnTo>
                    <a:pt x="190500" y="1860194"/>
                  </a:lnTo>
                  <a:lnTo>
                    <a:pt x="190500" y="1796694"/>
                  </a:lnTo>
                  <a:lnTo>
                    <a:pt x="0" y="1891944"/>
                  </a:lnTo>
                  <a:lnTo>
                    <a:pt x="190500" y="1987194"/>
                  </a:lnTo>
                  <a:lnTo>
                    <a:pt x="190500" y="1923694"/>
                  </a:lnTo>
                  <a:lnTo>
                    <a:pt x="1641170" y="1923694"/>
                  </a:lnTo>
                  <a:lnTo>
                    <a:pt x="1641170" y="1860194"/>
                  </a:lnTo>
                  <a:close/>
                </a:path>
                <a:path w="6130290" h="2178050">
                  <a:moveTo>
                    <a:pt x="3648087" y="1828444"/>
                  </a:moveTo>
                  <a:lnTo>
                    <a:pt x="2387930" y="1828444"/>
                  </a:lnTo>
                  <a:lnTo>
                    <a:pt x="2387930" y="1701444"/>
                  </a:lnTo>
                  <a:lnTo>
                    <a:pt x="2006930" y="1891944"/>
                  </a:lnTo>
                  <a:lnTo>
                    <a:pt x="2387930" y="2082444"/>
                  </a:lnTo>
                  <a:lnTo>
                    <a:pt x="2387930" y="1955444"/>
                  </a:lnTo>
                  <a:lnTo>
                    <a:pt x="3648087" y="1955444"/>
                  </a:lnTo>
                  <a:lnTo>
                    <a:pt x="3648087" y="1828444"/>
                  </a:lnTo>
                  <a:close/>
                </a:path>
                <a:path w="6130290" h="2178050">
                  <a:moveTo>
                    <a:pt x="5655018" y="1796694"/>
                  </a:moveTo>
                  <a:lnTo>
                    <a:pt x="4585347" y="1796694"/>
                  </a:lnTo>
                  <a:lnTo>
                    <a:pt x="4585347" y="1606194"/>
                  </a:lnTo>
                  <a:lnTo>
                    <a:pt x="4013860" y="1891944"/>
                  </a:lnTo>
                  <a:lnTo>
                    <a:pt x="4585360" y="2177694"/>
                  </a:lnTo>
                  <a:lnTo>
                    <a:pt x="4585347" y="1987194"/>
                  </a:lnTo>
                  <a:lnTo>
                    <a:pt x="5655018" y="1987194"/>
                  </a:lnTo>
                  <a:lnTo>
                    <a:pt x="5655018" y="1796694"/>
                  </a:lnTo>
                  <a:close/>
                </a:path>
                <a:path w="6130290" h="2178050">
                  <a:moveTo>
                    <a:pt x="6129909" y="1352232"/>
                  </a:moveTo>
                  <a:lnTo>
                    <a:pt x="5939409" y="1351978"/>
                  </a:lnTo>
                  <a:lnTo>
                    <a:pt x="5941212" y="254"/>
                  </a:lnTo>
                  <a:lnTo>
                    <a:pt x="5750712" y="0"/>
                  </a:lnTo>
                  <a:lnTo>
                    <a:pt x="5748909" y="1351724"/>
                  </a:lnTo>
                  <a:lnTo>
                    <a:pt x="5558409" y="1351470"/>
                  </a:lnTo>
                  <a:lnTo>
                    <a:pt x="5843384" y="1923351"/>
                  </a:lnTo>
                  <a:lnTo>
                    <a:pt x="6082246" y="1447228"/>
                  </a:lnTo>
                  <a:lnTo>
                    <a:pt x="6129909" y="1352232"/>
                  </a:lnTo>
                  <a:close/>
                </a:path>
              </a:pathLst>
            </a:custGeom>
            <a:solidFill>
              <a:srgbClr val="4285F4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855202" y="1259414"/>
              <a:ext cx="111125" cy="1363345"/>
            </a:xfrm>
            <a:custGeom>
              <a:avLst/>
              <a:gdLst/>
              <a:ahLst/>
              <a:cxnLst/>
              <a:rect l="l" t="t" r="r" b="b"/>
              <a:pathLst>
                <a:path w="111125" h="1363345">
                  <a:moveTo>
                    <a:pt x="55439" y="37807"/>
                  </a:moveTo>
                  <a:lnTo>
                    <a:pt x="45882" y="54116"/>
                  </a:lnTo>
                  <a:lnTo>
                    <a:pt x="43341" y="1362805"/>
                  </a:lnTo>
                  <a:lnTo>
                    <a:pt x="62391" y="1362842"/>
                  </a:lnTo>
                  <a:lnTo>
                    <a:pt x="64831" y="106067"/>
                  </a:lnTo>
                  <a:lnTo>
                    <a:pt x="64910" y="54116"/>
                  </a:lnTo>
                  <a:lnTo>
                    <a:pt x="55439" y="37807"/>
                  </a:lnTo>
                  <a:close/>
                </a:path>
                <a:path w="111125" h="1363345">
                  <a:moveTo>
                    <a:pt x="66478" y="18882"/>
                  </a:moveTo>
                  <a:lnTo>
                    <a:pt x="45951" y="18882"/>
                  </a:lnTo>
                  <a:lnTo>
                    <a:pt x="65001" y="18919"/>
                  </a:lnTo>
                  <a:lnTo>
                    <a:pt x="64932" y="54154"/>
                  </a:lnTo>
                  <a:lnTo>
                    <a:pt x="94183" y="104521"/>
                  </a:lnTo>
                  <a:lnTo>
                    <a:pt x="100012" y="106067"/>
                  </a:lnTo>
                  <a:lnTo>
                    <a:pt x="109110" y="100784"/>
                  </a:lnTo>
                  <a:lnTo>
                    <a:pt x="110656" y="94955"/>
                  </a:lnTo>
                  <a:lnTo>
                    <a:pt x="66478" y="18882"/>
                  </a:lnTo>
                  <a:close/>
                </a:path>
                <a:path w="111125" h="1363345">
                  <a:moveTo>
                    <a:pt x="55512" y="0"/>
                  </a:moveTo>
                  <a:lnTo>
                    <a:pt x="0" y="94739"/>
                  </a:lnTo>
                  <a:lnTo>
                    <a:pt x="1524" y="100575"/>
                  </a:lnTo>
                  <a:lnTo>
                    <a:pt x="10601" y="105893"/>
                  </a:lnTo>
                  <a:lnTo>
                    <a:pt x="16436" y="104371"/>
                  </a:lnTo>
                  <a:lnTo>
                    <a:pt x="45860" y="54154"/>
                  </a:lnTo>
                  <a:lnTo>
                    <a:pt x="45951" y="18882"/>
                  </a:lnTo>
                  <a:lnTo>
                    <a:pt x="66478" y="18882"/>
                  </a:lnTo>
                  <a:lnTo>
                    <a:pt x="55512" y="0"/>
                  </a:lnTo>
                  <a:close/>
                </a:path>
                <a:path w="111125" h="1363345">
                  <a:moveTo>
                    <a:pt x="64991" y="23686"/>
                  </a:moveTo>
                  <a:lnTo>
                    <a:pt x="47238" y="23686"/>
                  </a:lnTo>
                  <a:lnTo>
                    <a:pt x="63694" y="23718"/>
                  </a:lnTo>
                  <a:lnTo>
                    <a:pt x="55439" y="37807"/>
                  </a:lnTo>
                  <a:lnTo>
                    <a:pt x="64932" y="54154"/>
                  </a:lnTo>
                  <a:lnTo>
                    <a:pt x="64991" y="23686"/>
                  </a:lnTo>
                  <a:close/>
                </a:path>
                <a:path w="111125" h="1363345">
                  <a:moveTo>
                    <a:pt x="45951" y="18882"/>
                  </a:moveTo>
                  <a:lnTo>
                    <a:pt x="45882" y="54116"/>
                  </a:lnTo>
                  <a:lnTo>
                    <a:pt x="55439" y="37807"/>
                  </a:lnTo>
                  <a:lnTo>
                    <a:pt x="47238" y="23686"/>
                  </a:lnTo>
                  <a:lnTo>
                    <a:pt x="64991" y="23686"/>
                  </a:lnTo>
                  <a:lnTo>
                    <a:pt x="65001" y="18919"/>
                  </a:lnTo>
                  <a:lnTo>
                    <a:pt x="45951" y="18882"/>
                  </a:lnTo>
                  <a:close/>
                </a:path>
                <a:path w="111125" h="1363345">
                  <a:moveTo>
                    <a:pt x="47238" y="23686"/>
                  </a:moveTo>
                  <a:lnTo>
                    <a:pt x="55439" y="37807"/>
                  </a:lnTo>
                  <a:lnTo>
                    <a:pt x="63694" y="23718"/>
                  </a:lnTo>
                  <a:lnTo>
                    <a:pt x="47238" y="2368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37599" y="903995"/>
              <a:ext cx="707931" cy="283937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4436629" y="814256"/>
              <a:ext cx="948690" cy="445770"/>
            </a:xfrm>
            <a:custGeom>
              <a:avLst/>
              <a:gdLst/>
              <a:ahLst/>
              <a:cxnLst/>
              <a:rect l="l" t="t" r="r" b="b"/>
              <a:pathLst>
                <a:path w="948689" h="445769">
                  <a:moveTo>
                    <a:pt x="948171" y="0"/>
                  </a:moveTo>
                  <a:lnTo>
                    <a:pt x="0" y="0"/>
                  </a:lnTo>
                  <a:lnTo>
                    <a:pt x="0" y="445202"/>
                  </a:lnTo>
                  <a:lnTo>
                    <a:pt x="948171" y="445202"/>
                  </a:lnTo>
                  <a:lnTo>
                    <a:pt x="948171" y="0"/>
                  </a:lnTo>
                  <a:close/>
                </a:path>
              </a:pathLst>
            </a:custGeom>
            <a:solidFill>
              <a:srgbClr val="E98300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084017" y="1259204"/>
              <a:ext cx="2116455" cy="2185670"/>
            </a:xfrm>
            <a:custGeom>
              <a:avLst/>
              <a:gdLst/>
              <a:ahLst/>
              <a:cxnLst/>
              <a:rect l="l" t="t" r="r" b="b"/>
              <a:pathLst>
                <a:path w="2116454" h="2185670">
                  <a:moveTo>
                    <a:pt x="1641170" y="1804263"/>
                  </a:moveTo>
                  <a:lnTo>
                    <a:pt x="571500" y="1804263"/>
                  </a:lnTo>
                  <a:lnTo>
                    <a:pt x="571500" y="1613763"/>
                  </a:lnTo>
                  <a:lnTo>
                    <a:pt x="0" y="1899513"/>
                  </a:lnTo>
                  <a:lnTo>
                    <a:pt x="571500" y="2185263"/>
                  </a:lnTo>
                  <a:lnTo>
                    <a:pt x="571500" y="1994763"/>
                  </a:lnTo>
                  <a:lnTo>
                    <a:pt x="1641170" y="1994763"/>
                  </a:lnTo>
                  <a:lnTo>
                    <a:pt x="1641170" y="1804263"/>
                  </a:lnTo>
                  <a:close/>
                </a:path>
                <a:path w="2116454" h="2185670">
                  <a:moveTo>
                    <a:pt x="2116150" y="1356448"/>
                  </a:moveTo>
                  <a:lnTo>
                    <a:pt x="1925650" y="1356969"/>
                  </a:lnTo>
                  <a:lnTo>
                    <a:pt x="1921941" y="0"/>
                  </a:lnTo>
                  <a:lnTo>
                    <a:pt x="1731441" y="520"/>
                  </a:lnTo>
                  <a:lnTo>
                    <a:pt x="1735150" y="1357490"/>
                  </a:lnTo>
                  <a:lnTo>
                    <a:pt x="1544662" y="1358011"/>
                  </a:lnTo>
                  <a:lnTo>
                    <a:pt x="1831975" y="1928723"/>
                  </a:lnTo>
                  <a:lnTo>
                    <a:pt x="2068334" y="1452740"/>
                  </a:lnTo>
                  <a:lnTo>
                    <a:pt x="2116150" y="1356448"/>
                  </a:lnTo>
                  <a:close/>
                </a:path>
              </a:pathLst>
            </a:custGeom>
            <a:solidFill>
              <a:srgbClr val="E9830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33195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/>
              <a:t>vanishing</a:t>
            </a:r>
            <a:r>
              <a:rPr dirty="0" spc="-25"/>
              <a:t> </a:t>
            </a:r>
            <a:r>
              <a:rPr dirty="0"/>
              <a:t>gradient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10"/>
              <a:t>problem?</a:t>
            </a:r>
          </a:p>
        </p:txBody>
      </p:sp>
      <p:sp>
        <p:nvSpPr>
          <p:cNvPr id="41" name="object 41" descr=""/>
          <p:cNvSpPr txBox="1"/>
          <p:nvPr/>
        </p:nvSpPr>
        <p:spPr>
          <a:xfrm>
            <a:off x="406293" y="4678616"/>
            <a:ext cx="11250930" cy="1016000"/>
          </a:xfrm>
          <a:prstGeom prst="rect">
            <a:avLst/>
          </a:prstGeom>
          <a:ln w="19050">
            <a:solidFill>
              <a:srgbClr val="7F7F7F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619760">
              <a:lnSpc>
                <a:spcPct val="100000"/>
              </a:lnSpc>
              <a:spcBef>
                <a:spcPts val="254"/>
              </a:spcBef>
            </a:pPr>
            <a:r>
              <a:rPr dirty="0" sz="2000">
                <a:solidFill>
                  <a:srgbClr val="4285F4"/>
                </a:solidFill>
                <a:latin typeface="Calibri"/>
                <a:cs typeface="Calibri"/>
              </a:rPr>
              <a:t>Gradient</a:t>
            </a:r>
            <a:r>
              <a:rPr dirty="0" sz="2000" spc="-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285F4"/>
                </a:solidFill>
                <a:latin typeface="Calibri"/>
                <a:cs typeface="Calibri"/>
              </a:rPr>
              <a:t>signal</a:t>
            </a:r>
            <a:r>
              <a:rPr dirty="0" sz="2000" spc="-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285F4"/>
                </a:solidFill>
                <a:latin typeface="Calibri"/>
                <a:cs typeface="Calibri"/>
              </a:rPr>
              <a:t>from</a:t>
            </a:r>
            <a:r>
              <a:rPr dirty="0" sz="2000" spc="-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285F4"/>
                </a:solidFill>
                <a:latin typeface="Calibri"/>
                <a:cs typeface="Calibri"/>
              </a:rPr>
              <a:t>far</a:t>
            </a:r>
            <a:r>
              <a:rPr dirty="0" sz="2000" spc="-2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285F4"/>
                </a:solidFill>
                <a:latin typeface="Calibri"/>
                <a:cs typeface="Calibri"/>
              </a:rPr>
              <a:t>away</a:t>
            </a:r>
            <a:r>
              <a:rPr dirty="0" sz="2000" spc="-4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7F7F7F"/>
                </a:solidFill>
                <a:latin typeface="Calibri"/>
                <a:cs typeface="Calibri"/>
              </a:rPr>
              <a:t>is</a:t>
            </a:r>
            <a:r>
              <a:rPr dirty="0" sz="2000" spc="-3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7F7F7F"/>
                </a:solidFill>
                <a:latin typeface="Calibri"/>
                <a:cs typeface="Calibri"/>
              </a:rPr>
              <a:t>lost</a:t>
            </a:r>
            <a:r>
              <a:rPr dirty="0" sz="2000" spc="-3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7F7F7F"/>
                </a:solidFill>
                <a:latin typeface="Calibri"/>
                <a:cs typeface="Calibri"/>
              </a:rPr>
              <a:t>because</a:t>
            </a:r>
            <a:r>
              <a:rPr dirty="0" sz="2000" spc="-2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7F7F7F"/>
                </a:solidFill>
                <a:latin typeface="Calibri"/>
                <a:cs typeface="Calibri"/>
              </a:rPr>
              <a:t>it’s</a:t>
            </a:r>
            <a:r>
              <a:rPr dirty="0" sz="2000" spc="-3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7F7F7F"/>
                </a:solidFill>
                <a:latin typeface="Calibri"/>
                <a:cs typeface="Calibri"/>
              </a:rPr>
              <a:t>much</a:t>
            </a:r>
            <a:r>
              <a:rPr dirty="0" sz="2000" spc="-3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7F7F7F"/>
                </a:solidFill>
                <a:latin typeface="Calibri"/>
                <a:cs typeface="Calibri"/>
              </a:rPr>
              <a:t>smaller</a:t>
            </a:r>
            <a:r>
              <a:rPr dirty="0" sz="2000" spc="-3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7F7F7F"/>
                </a:solidFill>
                <a:latin typeface="Calibri"/>
                <a:cs typeface="Calibri"/>
              </a:rPr>
              <a:t>than</a:t>
            </a:r>
            <a:r>
              <a:rPr dirty="0" sz="2000" spc="-2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E98300"/>
                </a:solidFill>
                <a:latin typeface="Calibri"/>
                <a:cs typeface="Calibri"/>
              </a:rPr>
              <a:t>gradient</a:t>
            </a:r>
            <a:r>
              <a:rPr dirty="0" sz="2000" spc="-30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E98300"/>
                </a:solidFill>
                <a:latin typeface="Calibri"/>
                <a:cs typeface="Calibri"/>
              </a:rPr>
              <a:t>signal</a:t>
            </a:r>
            <a:r>
              <a:rPr dirty="0" sz="2000" spc="-30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E98300"/>
                </a:solidFill>
                <a:latin typeface="Calibri"/>
                <a:cs typeface="Calibri"/>
              </a:rPr>
              <a:t>from</a:t>
            </a:r>
            <a:r>
              <a:rPr dirty="0" sz="2000" spc="-25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E98300"/>
                </a:solidFill>
                <a:latin typeface="Calibri"/>
                <a:cs typeface="Calibri"/>
              </a:rPr>
              <a:t>close-</a:t>
            </a:r>
            <a:r>
              <a:rPr dirty="0" sz="2000" spc="-25">
                <a:solidFill>
                  <a:srgbClr val="E98300"/>
                </a:solidFill>
                <a:latin typeface="Calibri"/>
                <a:cs typeface="Calibri"/>
              </a:rPr>
              <a:t>by</a:t>
            </a:r>
            <a:r>
              <a:rPr dirty="0" sz="2000" spc="-25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685165">
              <a:lnSpc>
                <a:spcPct val="100000"/>
              </a:lnSpc>
            </a:pPr>
            <a:r>
              <a:rPr dirty="0" sz="2000">
                <a:solidFill>
                  <a:srgbClr val="7F7F7F"/>
                </a:solidFill>
                <a:latin typeface="Calibri"/>
                <a:cs typeface="Calibri"/>
              </a:rPr>
              <a:t>So,</a:t>
            </a:r>
            <a:r>
              <a:rPr dirty="0" sz="2000" spc="-3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7F7F7F"/>
                </a:solidFill>
                <a:latin typeface="Calibri"/>
                <a:cs typeface="Calibri"/>
              </a:rPr>
              <a:t>model</a:t>
            </a:r>
            <a:r>
              <a:rPr dirty="0" sz="2000" spc="-2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7F7F7F"/>
                </a:solidFill>
                <a:latin typeface="Calibri"/>
                <a:cs typeface="Calibri"/>
              </a:rPr>
              <a:t>weights</a:t>
            </a:r>
            <a:r>
              <a:rPr dirty="0" sz="2000" spc="-2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7F7F7F"/>
                </a:solidFill>
                <a:latin typeface="Calibri"/>
                <a:cs typeface="Calibri"/>
              </a:rPr>
              <a:t>are</a:t>
            </a:r>
            <a:r>
              <a:rPr dirty="0" sz="2000" spc="-2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7F7F7F"/>
                </a:solidFill>
                <a:latin typeface="Calibri"/>
                <a:cs typeface="Calibri"/>
              </a:rPr>
              <a:t>basically</a:t>
            </a:r>
            <a:r>
              <a:rPr dirty="0" sz="2000" spc="-3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7F7F7F"/>
                </a:solidFill>
                <a:latin typeface="Calibri"/>
                <a:cs typeface="Calibri"/>
              </a:rPr>
              <a:t>updated</a:t>
            </a:r>
            <a:r>
              <a:rPr dirty="0" sz="2000" spc="-2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7F7F7F"/>
                </a:solidFill>
                <a:latin typeface="Calibri"/>
                <a:cs typeface="Calibri"/>
              </a:rPr>
              <a:t>only</a:t>
            </a:r>
            <a:r>
              <a:rPr dirty="0" sz="2000" spc="-3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dirty="0" sz="2000" spc="-3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7F7F7F"/>
                </a:solidFill>
                <a:latin typeface="Calibri"/>
                <a:cs typeface="Calibri"/>
              </a:rPr>
              <a:t>respect</a:t>
            </a:r>
            <a:r>
              <a:rPr dirty="0" sz="2000" spc="-2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dirty="0" sz="2000" spc="-3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E98300"/>
                </a:solidFill>
                <a:latin typeface="Calibri"/>
                <a:cs typeface="Calibri"/>
              </a:rPr>
              <a:t>near</a:t>
            </a:r>
            <a:r>
              <a:rPr dirty="0" sz="2000" spc="-20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E98300"/>
                </a:solidFill>
                <a:latin typeface="Calibri"/>
                <a:cs typeface="Calibri"/>
              </a:rPr>
              <a:t>effects</a:t>
            </a:r>
            <a:r>
              <a:rPr dirty="0" sz="2000">
                <a:solidFill>
                  <a:srgbClr val="7F7F7F"/>
                </a:solidFill>
                <a:latin typeface="Calibri"/>
                <a:cs typeface="Calibri"/>
              </a:rPr>
              <a:t>,</a:t>
            </a:r>
            <a:r>
              <a:rPr dirty="0" sz="2000" spc="-3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7F7F7F"/>
                </a:solidFill>
                <a:latin typeface="Calibri"/>
                <a:cs typeface="Calibri"/>
              </a:rPr>
              <a:t>not</a:t>
            </a:r>
            <a:r>
              <a:rPr dirty="0" sz="2000" spc="-2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285F4"/>
                </a:solidFill>
                <a:latin typeface="Calibri"/>
                <a:cs typeface="Calibri"/>
              </a:rPr>
              <a:t>long-</a:t>
            </a:r>
            <a:r>
              <a:rPr dirty="0" sz="2000">
                <a:solidFill>
                  <a:srgbClr val="4285F4"/>
                </a:solidFill>
                <a:latin typeface="Calibri"/>
                <a:cs typeface="Calibri"/>
              </a:rPr>
              <a:t>term</a:t>
            </a:r>
            <a:r>
              <a:rPr dirty="0" sz="2000" spc="-2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285F4"/>
                </a:solidFill>
                <a:latin typeface="Calibri"/>
                <a:cs typeface="Calibri"/>
              </a:rPr>
              <a:t>effects</a:t>
            </a:r>
            <a:r>
              <a:rPr dirty="0" sz="2000" spc="-1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4046942" y="3577483"/>
            <a:ext cx="1989455" cy="1109980"/>
          </a:xfrm>
          <a:custGeom>
            <a:avLst/>
            <a:gdLst/>
            <a:ahLst/>
            <a:cxnLst/>
            <a:rect l="l" t="t" r="r" b="b"/>
            <a:pathLst>
              <a:path w="1989454" h="1109979">
                <a:moveTo>
                  <a:pt x="115673" y="53284"/>
                </a:moveTo>
                <a:lnTo>
                  <a:pt x="106432" y="69941"/>
                </a:lnTo>
                <a:lnTo>
                  <a:pt x="1980088" y="1109463"/>
                </a:lnTo>
                <a:lnTo>
                  <a:pt x="1989331" y="1092804"/>
                </a:lnTo>
                <a:lnTo>
                  <a:pt x="115673" y="53284"/>
                </a:lnTo>
                <a:close/>
              </a:path>
              <a:path w="1989454" h="1109979">
                <a:moveTo>
                  <a:pt x="0" y="0"/>
                </a:moveTo>
                <a:lnTo>
                  <a:pt x="80246" y="117139"/>
                </a:lnTo>
                <a:lnTo>
                  <a:pt x="106432" y="69941"/>
                </a:lnTo>
                <a:lnTo>
                  <a:pt x="95327" y="63780"/>
                </a:lnTo>
                <a:lnTo>
                  <a:pt x="104569" y="47123"/>
                </a:lnTo>
                <a:lnTo>
                  <a:pt x="119092" y="47123"/>
                </a:lnTo>
                <a:lnTo>
                  <a:pt x="141860" y="6085"/>
                </a:lnTo>
                <a:lnTo>
                  <a:pt x="0" y="0"/>
                </a:lnTo>
                <a:close/>
              </a:path>
              <a:path w="1989454" h="1109979">
                <a:moveTo>
                  <a:pt x="104569" y="47123"/>
                </a:moveTo>
                <a:lnTo>
                  <a:pt x="95327" y="63780"/>
                </a:lnTo>
                <a:lnTo>
                  <a:pt x="106432" y="69941"/>
                </a:lnTo>
                <a:lnTo>
                  <a:pt x="115673" y="53284"/>
                </a:lnTo>
                <a:lnTo>
                  <a:pt x="104569" y="47123"/>
                </a:lnTo>
                <a:close/>
              </a:path>
              <a:path w="1989454" h="1109979">
                <a:moveTo>
                  <a:pt x="119092" y="47123"/>
                </a:moveTo>
                <a:lnTo>
                  <a:pt x="104569" y="47123"/>
                </a:lnTo>
                <a:lnTo>
                  <a:pt x="115673" y="53284"/>
                </a:lnTo>
                <a:lnTo>
                  <a:pt x="119092" y="4712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Effect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vanishing</a:t>
            </a:r>
            <a:r>
              <a:rPr dirty="0" spc="-10"/>
              <a:t> </a:t>
            </a:r>
            <a:r>
              <a:rPr dirty="0"/>
              <a:t>gradient</a:t>
            </a:r>
            <a:r>
              <a:rPr dirty="0" spc="-5"/>
              <a:t> </a:t>
            </a:r>
            <a:r>
              <a:rPr dirty="0"/>
              <a:t>on</a:t>
            </a:r>
            <a:r>
              <a:rPr dirty="0" spc="-10"/>
              <a:t> RNN-</a:t>
            </a:r>
            <a:r>
              <a:rPr dirty="0" spc="-35"/>
              <a:t>LM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21533" y="1151635"/>
            <a:ext cx="11318240" cy="45669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18465" marR="43180" indent="-342900">
              <a:lnSpc>
                <a:spcPct val="100400"/>
              </a:lnSpc>
              <a:spcBef>
                <a:spcPts val="85"/>
              </a:spcBef>
              <a:buClr>
                <a:srgbClr val="8C1515"/>
              </a:buClr>
              <a:buFont typeface="Times New Roman"/>
              <a:buChar char="•"/>
              <a:tabLst>
                <a:tab pos="418465" algn="l"/>
                <a:tab pos="419100" algn="l"/>
                <a:tab pos="8806815" algn="l"/>
              </a:tabLst>
            </a:pPr>
            <a:r>
              <a:rPr dirty="0" sz="2400" b="1">
                <a:latin typeface="Calibri"/>
                <a:cs typeface="Calibri"/>
              </a:rPr>
              <a:t>LM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task: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When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she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tried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to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print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her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tickets,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she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found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that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the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printer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was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out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of </a:t>
            </a:r>
            <a:r>
              <a:rPr dirty="0" sz="2400" spc="-10" i="1">
                <a:latin typeface="Calibri"/>
                <a:cs typeface="Calibri"/>
              </a:rPr>
              <a:t>toner.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She</a:t>
            </a:r>
            <a:r>
              <a:rPr dirty="0" sz="2400" spc="-2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went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to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the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stationery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store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to buy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more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toner.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It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was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very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overpriced.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After </a:t>
            </a:r>
            <a:r>
              <a:rPr dirty="0" sz="2400" i="1">
                <a:latin typeface="Calibri"/>
                <a:cs typeface="Calibri"/>
              </a:rPr>
              <a:t>installing the toner into the printer, she finally printed her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8C1515"/>
              </a:buClr>
              <a:buFont typeface="Times New Roman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418465" marR="796925" indent="-342900">
              <a:lnSpc>
                <a:spcPct val="100800"/>
              </a:lnSpc>
              <a:buClr>
                <a:srgbClr val="8C1515"/>
              </a:buClr>
              <a:buFont typeface="Times New Roman"/>
              <a:buChar char="•"/>
              <a:tabLst>
                <a:tab pos="418465" algn="l"/>
                <a:tab pos="419100" algn="l"/>
              </a:tabLst>
            </a:pP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learn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training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example,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RNN-</a:t>
            </a:r>
            <a:r>
              <a:rPr dirty="0" sz="2400">
                <a:latin typeface="Calibri"/>
                <a:cs typeface="Calibri"/>
              </a:rPr>
              <a:t>LM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needs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model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dependency </a:t>
            </a:r>
            <a:r>
              <a:rPr dirty="0" sz="2400">
                <a:latin typeface="Calibri"/>
                <a:cs typeface="Calibri"/>
              </a:rPr>
              <a:t>between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“tickets”</a:t>
            </a:r>
            <a:r>
              <a:rPr dirty="0" sz="2400" spc="-20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7</a:t>
            </a:r>
            <a:r>
              <a:rPr dirty="0" baseline="24305" sz="2400">
                <a:latin typeface="Calibri"/>
                <a:cs typeface="Calibri"/>
              </a:rPr>
              <a:t>th</a:t>
            </a:r>
            <a:r>
              <a:rPr dirty="0" baseline="24305" sz="2400" spc="247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target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“tickets”</a:t>
            </a:r>
            <a:r>
              <a:rPr dirty="0" sz="2400" spc="-20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end.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8C1515"/>
              </a:buClr>
              <a:buFont typeface="Times New Roman"/>
              <a:buChar char="•"/>
            </a:pPr>
            <a:endParaRPr sz="3250">
              <a:latin typeface="Calibri"/>
              <a:cs typeface="Calibri"/>
            </a:endParaRPr>
          </a:p>
          <a:p>
            <a:pPr marL="418465" indent="-342265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418465" algn="l"/>
                <a:tab pos="419100" algn="l"/>
              </a:tabLst>
            </a:pPr>
            <a:r>
              <a:rPr dirty="0" sz="2400">
                <a:latin typeface="Calibri"/>
                <a:cs typeface="Calibri"/>
              </a:rPr>
              <a:t>But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gradient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small,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can’t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learn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this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dependency</a:t>
            </a:r>
            <a:endParaRPr sz="2400">
              <a:latin typeface="Calibri"/>
              <a:cs typeface="Calibri"/>
            </a:endParaRPr>
          </a:p>
          <a:p>
            <a:pPr lvl="1" marL="762000" indent="-22923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762000" algn="l"/>
              </a:tabLst>
            </a:pPr>
            <a:r>
              <a:rPr dirty="0" sz="2400">
                <a:latin typeface="Calibri"/>
                <a:cs typeface="Calibri"/>
              </a:rPr>
              <a:t>So,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unable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to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predict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similar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long-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distance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dependencies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test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007C92"/>
              </a:buClr>
              <a:buFont typeface="Times New Roman"/>
              <a:buChar char="•"/>
            </a:pPr>
            <a:endParaRPr sz="3250">
              <a:latin typeface="Calibri"/>
              <a:cs typeface="Calibri"/>
            </a:endParaRPr>
          </a:p>
          <a:p>
            <a:pPr marL="418465" indent="-342265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418465" algn="l"/>
                <a:tab pos="419100" algn="l"/>
              </a:tabLst>
            </a:pP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practice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simple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RNN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only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condition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~7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tokens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back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7C92"/>
                </a:solidFill>
                <a:latin typeface="Calibri"/>
                <a:cs typeface="Calibri"/>
              </a:rPr>
              <a:t>[vague</a:t>
            </a:r>
            <a:r>
              <a:rPr dirty="0" sz="2000" spc="-5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7C92"/>
                </a:solidFill>
                <a:latin typeface="Calibri"/>
                <a:cs typeface="Calibri"/>
              </a:rPr>
              <a:t>rule-</a:t>
            </a:r>
            <a:r>
              <a:rPr dirty="0" sz="2000" spc="-10">
                <a:solidFill>
                  <a:srgbClr val="007C92"/>
                </a:solidFill>
                <a:latin typeface="Calibri"/>
                <a:cs typeface="Calibri"/>
              </a:rPr>
              <a:t>of-thumb]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exploding</a:t>
            </a:r>
            <a:r>
              <a:rPr dirty="0" spc="-20"/>
              <a:t> </a:t>
            </a:r>
            <a:r>
              <a:rPr dirty="0"/>
              <a:t>gradient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0"/>
              <a:t> problem?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7775" y="2210847"/>
            <a:ext cx="4618949" cy="51103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85033" y="1151635"/>
            <a:ext cx="10222230" cy="4643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gradient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becomes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big,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SGD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update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becomes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big:</a:t>
            </a:r>
            <a:endParaRPr sz="2400">
              <a:latin typeface="Calibri"/>
              <a:cs typeface="Calibri"/>
            </a:endParaRPr>
          </a:p>
          <a:p>
            <a:pPr algn="ctr" marL="2036445">
              <a:lnSpc>
                <a:spcPct val="100000"/>
              </a:lnSpc>
              <a:spcBef>
                <a:spcPts val="1885"/>
              </a:spcBef>
            </a:pP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learning</a:t>
            </a:r>
            <a:r>
              <a:rPr dirty="0" sz="2000" spc="-20">
                <a:solidFill>
                  <a:srgbClr val="FF30EE"/>
                </a:solidFill>
                <a:latin typeface="Calibri"/>
                <a:cs typeface="Calibri"/>
              </a:rPr>
              <a:t> rate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Calibri"/>
              <a:cs typeface="Calibri"/>
            </a:endParaRPr>
          </a:p>
          <a:p>
            <a:pPr marL="663575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solidFill>
                  <a:srgbClr val="00B050"/>
                </a:solidFill>
                <a:latin typeface="Calibri"/>
                <a:cs typeface="Calibri"/>
              </a:rPr>
              <a:t>gradient</a:t>
            </a:r>
            <a:endParaRPr sz="2000">
              <a:latin typeface="Calibri"/>
              <a:cs typeface="Calibri"/>
            </a:endParaRPr>
          </a:p>
          <a:p>
            <a:pPr marL="354965" marR="5080" indent="-342900">
              <a:lnSpc>
                <a:spcPct val="100800"/>
              </a:lnSpc>
              <a:spcBef>
                <a:spcPts val="130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cause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bad</a:t>
            </a:r>
            <a:r>
              <a:rPr dirty="0" sz="2400" spc="-1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updates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 take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large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reach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weird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bad </a:t>
            </a:r>
            <a:r>
              <a:rPr dirty="0" sz="2400">
                <a:latin typeface="Calibri"/>
                <a:cs typeface="Calibri"/>
              </a:rPr>
              <a:t>parameter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configuration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(with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large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loss)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620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think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you’ve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found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hill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climb,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suddenly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you’re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Iowa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7C92"/>
              </a:buClr>
              <a:buFont typeface="Times New Roman"/>
              <a:buChar char="•"/>
            </a:pPr>
            <a:endParaRPr sz="3300">
              <a:latin typeface="Calibri"/>
              <a:cs typeface="Calibri"/>
            </a:endParaRPr>
          </a:p>
          <a:p>
            <a:pPr marL="354965" marR="2205990" indent="-342900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worst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case,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result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Inf</a:t>
            </a:r>
            <a:r>
              <a:rPr dirty="0" sz="2400" spc="-1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NaN</a:t>
            </a:r>
            <a:r>
              <a:rPr dirty="0" sz="2400" spc="-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your</a:t>
            </a:r>
            <a:r>
              <a:rPr dirty="0" sz="2400" spc="-10">
                <a:latin typeface="Calibri"/>
                <a:cs typeface="Calibri"/>
              </a:rPr>
              <a:t> network </a:t>
            </a:r>
            <a:r>
              <a:rPr dirty="0" sz="2400">
                <a:latin typeface="Calibri"/>
                <a:cs typeface="Calibri"/>
              </a:rPr>
              <a:t>(then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restart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training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earlier</a:t>
            </a:r>
            <a:r>
              <a:rPr dirty="0" sz="2400" spc="-10">
                <a:latin typeface="Calibri"/>
                <a:cs typeface="Calibri"/>
              </a:rPr>
              <a:t> checkpoint)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451212" y="2112354"/>
            <a:ext cx="1790700" cy="803910"/>
            <a:chOff x="6451212" y="2112354"/>
            <a:chExt cx="1790700" cy="803910"/>
          </a:xfrm>
        </p:grpSpPr>
        <p:sp>
          <p:nvSpPr>
            <p:cNvPr id="6" name="object 6" descr=""/>
            <p:cNvSpPr/>
            <p:nvPr/>
          </p:nvSpPr>
          <p:spPr>
            <a:xfrm>
              <a:off x="6870957" y="2756557"/>
              <a:ext cx="1361440" cy="149860"/>
            </a:xfrm>
            <a:custGeom>
              <a:avLst/>
              <a:gdLst/>
              <a:ahLst/>
              <a:cxnLst/>
              <a:rect l="l" t="t" r="r" b="b"/>
              <a:pathLst>
                <a:path w="1361440" h="149860">
                  <a:moveTo>
                    <a:pt x="1361384" y="1"/>
                  </a:moveTo>
                  <a:lnTo>
                    <a:pt x="1358351" y="29167"/>
                  </a:lnTo>
                  <a:lnTo>
                    <a:pt x="1350082" y="52985"/>
                  </a:lnTo>
                  <a:lnTo>
                    <a:pt x="1337816" y="69043"/>
                  </a:lnTo>
                  <a:lnTo>
                    <a:pt x="1322797" y="74931"/>
                  </a:lnTo>
                  <a:lnTo>
                    <a:pt x="719279" y="74930"/>
                  </a:lnTo>
                  <a:lnTo>
                    <a:pt x="704259" y="80818"/>
                  </a:lnTo>
                  <a:lnTo>
                    <a:pt x="691994" y="96876"/>
                  </a:lnTo>
                  <a:lnTo>
                    <a:pt x="683724" y="120694"/>
                  </a:lnTo>
                  <a:lnTo>
                    <a:pt x="680692" y="149860"/>
                  </a:lnTo>
                  <a:lnTo>
                    <a:pt x="677659" y="120694"/>
                  </a:lnTo>
                  <a:lnTo>
                    <a:pt x="669390" y="96876"/>
                  </a:lnTo>
                  <a:lnTo>
                    <a:pt x="657124" y="80818"/>
                  </a:lnTo>
                  <a:lnTo>
                    <a:pt x="642104" y="74930"/>
                  </a:lnTo>
                  <a:lnTo>
                    <a:pt x="38587" y="74930"/>
                  </a:lnTo>
                  <a:lnTo>
                    <a:pt x="23567" y="69041"/>
                  </a:lnTo>
                  <a:lnTo>
                    <a:pt x="11301" y="52983"/>
                  </a:lnTo>
                  <a:lnTo>
                    <a:pt x="3032" y="29166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460737" y="2121879"/>
              <a:ext cx="308610" cy="149860"/>
            </a:xfrm>
            <a:custGeom>
              <a:avLst/>
              <a:gdLst/>
              <a:ahLst/>
              <a:cxnLst/>
              <a:rect l="l" t="t" r="r" b="b"/>
              <a:pathLst>
                <a:path w="308609" h="149860">
                  <a:moveTo>
                    <a:pt x="0" y="149859"/>
                  </a:moveTo>
                  <a:lnTo>
                    <a:pt x="3032" y="120693"/>
                  </a:lnTo>
                  <a:lnTo>
                    <a:pt x="11301" y="96875"/>
                  </a:lnTo>
                  <a:lnTo>
                    <a:pt x="23567" y="80817"/>
                  </a:lnTo>
                  <a:lnTo>
                    <a:pt x="38587" y="74929"/>
                  </a:lnTo>
                  <a:lnTo>
                    <a:pt x="115575" y="74929"/>
                  </a:lnTo>
                  <a:lnTo>
                    <a:pt x="130594" y="69041"/>
                  </a:lnTo>
                  <a:lnTo>
                    <a:pt x="142860" y="52983"/>
                  </a:lnTo>
                  <a:lnTo>
                    <a:pt x="151129" y="29165"/>
                  </a:lnTo>
                  <a:lnTo>
                    <a:pt x="154162" y="0"/>
                  </a:lnTo>
                  <a:lnTo>
                    <a:pt x="157194" y="29165"/>
                  </a:lnTo>
                  <a:lnTo>
                    <a:pt x="165463" y="52983"/>
                  </a:lnTo>
                  <a:lnTo>
                    <a:pt x="177729" y="69041"/>
                  </a:lnTo>
                  <a:lnTo>
                    <a:pt x="192749" y="74929"/>
                  </a:lnTo>
                  <a:lnTo>
                    <a:pt x="269736" y="74929"/>
                  </a:lnTo>
                  <a:lnTo>
                    <a:pt x="284756" y="80817"/>
                  </a:lnTo>
                  <a:lnTo>
                    <a:pt x="297022" y="96875"/>
                  </a:lnTo>
                  <a:lnTo>
                    <a:pt x="305291" y="120693"/>
                  </a:lnTo>
                  <a:lnTo>
                    <a:pt x="308324" y="149859"/>
                  </a:lnTo>
                </a:path>
              </a:pathLst>
            </a:custGeom>
            <a:ln w="19050">
              <a:solidFill>
                <a:srgbClr val="FF30E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9706428" y="2971800"/>
            <a:ext cx="2026920" cy="2327910"/>
            <a:chOff x="9706428" y="2971800"/>
            <a:chExt cx="2026920" cy="232791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6428" y="4038600"/>
              <a:ext cx="2026784" cy="126111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149532" y="2971800"/>
              <a:ext cx="1538605" cy="1689735"/>
            </a:xfrm>
            <a:custGeom>
              <a:avLst/>
              <a:gdLst/>
              <a:ahLst/>
              <a:cxnLst/>
              <a:rect l="l" t="t" r="r" b="b"/>
              <a:pathLst>
                <a:path w="1538604" h="1689735">
                  <a:moveTo>
                    <a:pt x="1447113" y="71760"/>
                  </a:moveTo>
                  <a:lnTo>
                    <a:pt x="0" y="1663585"/>
                  </a:lnTo>
                  <a:lnTo>
                    <a:pt x="28191" y="1689214"/>
                  </a:lnTo>
                  <a:lnTo>
                    <a:pt x="1475304" y="97389"/>
                  </a:lnTo>
                  <a:lnTo>
                    <a:pt x="1447113" y="71760"/>
                  </a:lnTo>
                  <a:close/>
                </a:path>
                <a:path w="1538604" h="1689735">
                  <a:moveTo>
                    <a:pt x="1521876" y="57666"/>
                  </a:moveTo>
                  <a:lnTo>
                    <a:pt x="1459925" y="57666"/>
                  </a:lnTo>
                  <a:lnTo>
                    <a:pt x="1488117" y="83295"/>
                  </a:lnTo>
                  <a:lnTo>
                    <a:pt x="1475304" y="97389"/>
                  </a:lnTo>
                  <a:lnTo>
                    <a:pt x="1503495" y="123018"/>
                  </a:lnTo>
                  <a:lnTo>
                    <a:pt x="1521876" y="57666"/>
                  </a:lnTo>
                  <a:close/>
                </a:path>
                <a:path w="1538604" h="1689735">
                  <a:moveTo>
                    <a:pt x="1459925" y="57666"/>
                  </a:moveTo>
                  <a:lnTo>
                    <a:pt x="1447113" y="71760"/>
                  </a:lnTo>
                  <a:lnTo>
                    <a:pt x="1475304" y="97389"/>
                  </a:lnTo>
                  <a:lnTo>
                    <a:pt x="1488117" y="83295"/>
                  </a:lnTo>
                  <a:lnTo>
                    <a:pt x="1459925" y="57666"/>
                  </a:lnTo>
                  <a:close/>
                </a:path>
                <a:path w="1538604" h="1689735">
                  <a:moveTo>
                    <a:pt x="1538095" y="0"/>
                  </a:moveTo>
                  <a:lnTo>
                    <a:pt x="1418921" y="46131"/>
                  </a:lnTo>
                  <a:lnTo>
                    <a:pt x="1447113" y="71760"/>
                  </a:lnTo>
                  <a:lnTo>
                    <a:pt x="1459925" y="57666"/>
                  </a:lnTo>
                  <a:lnTo>
                    <a:pt x="1521876" y="57666"/>
                  </a:lnTo>
                  <a:lnTo>
                    <a:pt x="1538095" y="0"/>
                  </a:lnTo>
                  <a:close/>
                </a:path>
              </a:pathLst>
            </a:custGeom>
            <a:solidFill>
              <a:srgbClr val="E4494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Gradient</a:t>
            </a:r>
            <a:r>
              <a:rPr dirty="0" spc="-25"/>
              <a:t> </a:t>
            </a:r>
            <a:r>
              <a:rPr dirty="0"/>
              <a:t>clipping:</a:t>
            </a:r>
            <a:r>
              <a:rPr dirty="0" spc="-10"/>
              <a:t> </a:t>
            </a:r>
            <a:r>
              <a:rPr dirty="0"/>
              <a:t>solution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15"/>
              <a:t> </a:t>
            </a:r>
            <a:r>
              <a:rPr dirty="0"/>
              <a:t>exploding</a:t>
            </a:r>
            <a:r>
              <a:rPr dirty="0" spc="-15"/>
              <a:t> </a:t>
            </a:r>
            <a:r>
              <a:rPr dirty="0" spc="-10"/>
              <a:t>gradient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6496811"/>
            <a:ext cx="2063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5033" y="1151635"/>
            <a:ext cx="108565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FF30EE"/>
                </a:solidFill>
                <a:latin typeface="Calibri"/>
                <a:cs typeface="Calibri"/>
              </a:rPr>
              <a:t>Gradient</a:t>
            </a:r>
            <a:r>
              <a:rPr dirty="0" sz="2400" spc="-15" b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30EE"/>
                </a:solidFill>
                <a:latin typeface="Calibri"/>
                <a:cs typeface="Calibri"/>
              </a:rPr>
              <a:t>clipping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norm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gradient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greater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some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threshold,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scale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it </a:t>
            </a:r>
            <a:r>
              <a:rPr dirty="0" sz="2400">
                <a:latin typeface="Calibri"/>
                <a:cs typeface="Calibri"/>
              </a:rPr>
              <a:t>down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before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applying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SGD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update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5033" y="4592828"/>
            <a:ext cx="11168380" cy="1635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FF30EE"/>
                </a:solidFill>
                <a:latin typeface="Calibri"/>
                <a:cs typeface="Calibri"/>
              </a:rPr>
              <a:t>Intuition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take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direction,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smaller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step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8C1515"/>
              </a:buClr>
              <a:buFont typeface="Times New Roman"/>
              <a:buChar char="•"/>
            </a:pPr>
            <a:endParaRPr sz="3250">
              <a:latin typeface="Calibri"/>
              <a:cs typeface="Calibri"/>
            </a:endParaRPr>
          </a:p>
          <a:p>
            <a:pPr marL="354965" marR="5080" indent="-342900">
              <a:lnSpc>
                <a:spcPct val="100800"/>
              </a:lnSpc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practice,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C92"/>
                </a:solidFill>
                <a:latin typeface="Calibri"/>
                <a:cs typeface="Calibri"/>
              </a:rPr>
              <a:t>remembering</a:t>
            </a:r>
            <a:r>
              <a:rPr dirty="0" sz="2400" spc="-20" b="1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C92"/>
                </a:solidFill>
                <a:latin typeface="Calibri"/>
                <a:cs typeface="Calibri"/>
              </a:rPr>
              <a:t>to</a:t>
            </a:r>
            <a:r>
              <a:rPr dirty="0" sz="2400" spc="-25" b="1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C92"/>
                </a:solidFill>
                <a:latin typeface="Calibri"/>
                <a:cs typeface="Calibri"/>
              </a:rPr>
              <a:t>clip</a:t>
            </a:r>
            <a:r>
              <a:rPr dirty="0" sz="2400" spc="-20" b="1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C92"/>
                </a:solidFill>
                <a:latin typeface="Calibri"/>
                <a:cs typeface="Calibri"/>
              </a:rPr>
              <a:t>gradients</a:t>
            </a:r>
            <a:r>
              <a:rPr dirty="0" sz="2400" spc="-10" b="1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C92"/>
                </a:solidFill>
                <a:latin typeface="Calibri"/>
                <a:cs typeface="Calibri"/>
              </a:rPr>
              <a:t>is</a:t>
            </a:r>
            <a:r>
              <a:rPr dirty="0" sz="2400" spc="-15" b="1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C92"/>
                </a:solidFill>
                <a:latin typeface="Calibri"/>
                <a:cs typeface="Calibri"/>
              </a:rPr>
              <a:t>important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exploding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gradients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 </a:t>
            </a:r>
            <a:r>
              <a:rPr dirty="0" sz="2400">
                <a:latin typeface="Calibri"/>
                <a:cs typeface="Calibri"/>
              </a:rPr>
              <a:t>easy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problem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solve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65286" y="6436867"/>
            <a:ext cx="8310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Source</a:t>
            </a:r>
            <a:r>
              <a:rPr dirty="0" sz="1200">
                <a:latin typeface="Calibri"/>
                <a:cs typeface="Calibri"/>
              </a:rPr>
              <a:t>: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“On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difficulty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training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recurrent </a:t>
            </a:r>
            <a:r>
              <a:rPr dirty="0" sz="1200">
                <a:latin typeface="Calibri"/>
                <a:cs typeface="Calibri"/>
              </a:rPr>
              <a:t>neural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networks”,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Pascanu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2013.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u="sng" sz="12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  <a:hlinkClick r:id="rId2"/>
              </a:rPr>
              <a:t>http://proceedings.mlr.press/v28/pascanu13.pdf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3069" y="2304397"/>
            <a:ext cx="6809832" cy="18864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fix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vanishing</a:t>
            </a:r>
            <a:r>
              <a:rPr dirty="0" spc="-15"/>
              <a:t> </a:t>
            </a:r>
            <a:r>
              <a:rPr dirty="0"/>
              <a:t>gradient</a:t>
            </a:r>
            <a:r>
              <a:rPr dirty="0" spc="-10"/>
              <a:t> problem?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151635"/>
            <a:ext cx="109461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problem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30EE"/>
                </a:solidFill>
                <a:latin typeface="Calibri"/>
                <a:cs typeface="Calibri"/>
              </a:rPr>
              <a:t>it’s</a:t>
            </a:r>
            <a:r>
              <a:rPr dirty="0" sz="2400" spc="-10" i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30EE"/>
                </a:solidFill>
                <a:latin typeface="Calibri"/>
                <a:cs typeface="Calibri"/>
              </a:rPr>
              <a:t>too</a:t>
            </a:r>
            <a:r>
              <a:rPr dirty="0" sz="2400" spc="-5" i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30EE"/>
                </a:solidFill>
                <a:latin typeface="Calibri"/>
                <a:cs typeface="Calibri"/>
              </a:rPr>
              <a:t>difficult</a:t>
            </a:r>
            <a:r>
              <a:rPr dirty="0" sz="2400" spc="-10" i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30EE"/>
                </a:solidFill>
                <a:latin typeface="Calibri"/>
                <a:cs typeface="Calibri"/>
              </a:rPr>
              <a:t>for</a:t>
            </a:r>
            <a:r>
              <a:rPr dirty="0" sz="2400" spc="-10" i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30EE"/>
                </a:solidFill>
                <a:latin typeface="Calibri"/>
                <a:cs typeface="Calibri"/>
              </a:rPr>
              <a:t>the</a:t>
            </a:r>
            <a:r>
              <a:rPr dirty="0" sz="2400" spc="-5" i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30EE"/>
                </a:solidFill>
                <a:latin typeface="Calibri"/>
                <a:cs typeface="Calibri"/>
              </a:rPr>
              <a:t>RNN</a:t>
            </a:r>
            <a:r>
              <a:rPr dirty="0" sz="2400" spc="-10" i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30EE"/>
                </a:solidFill>
                <a:latin typeface="Calibri"/>
                <a:cs typeface="Calibri"/>
              </a:rPr>
              <a:t>to</a:t>
            </a:r>
            <a:r>
              <a:rPr dirty="0" sz="2400" spc="-5" i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30EE"/>
                </a:solidFill>
                <a:latin typeface="Calibri"/>
                <a:cs typeface="Calibri"/>
              </a:rPr>
              <a:t>learn</a:t>
            </a:r>
            <a:r>
              <a:rPr dirty="0" sz="2400" spc="-5" i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30EE"/>
                </a:solidFill>
                <a:latin typeface="Calibri"/>
                <a:cs typeface="Calibri"/>
              </a:rPr>
              <a:t>to</a:t>
            </a:r>
            <a:r>
              <a:rPr dirty="0" sz="2400" spc="-5" i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30EE"/>
                </a:solidFill>
                <a:latin typeface="Calibri"/>
                <a:cs typeface="Calibri"/>
              </a:rPr>
              <a:t>preserve</a:t>
            </a:r>
            <a:r>
              <a:rPr dirty="0" sz="2400" spc="-5" i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30EE"/>
                </a:solidFill>
                <a:latin typeface="Calibri"/>
                <a:cs typeface="Calibri"/>
              </a:rPr>
              <a:t>information</a:t>
            </a:r>
            <a:r>
              <a:rPr dirty="0" sz="2400" spc="-10" i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30EE"/>
                </a:solidFill>
                <a:latin typeface="Calibri"/>
                <a:cs typeface="Calibri"/>
              </a:rPr>
              <a:t>over</a:t>
            </a:r>
            <a:r>
              <a:rPr dirty="0" sz="2400" spc="-5" i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30EE"/>
                </a:solidFill>
                <a:latin typeface="Calibri"/>
                <a:cs typeface="Calibri"/>
              </a:rPr>
              <a:t>many</a:t>
            </a:r>
            <a:r>
              <a:rPr dirty="0" sz="2400" spc="-5" i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30EE"/>
                </a:solidFill>
                <a:latin typeface="Calibri"/>
                <a:cs typeface="Calibri"/>
              </a:rPr>
              <a:t>timesteps</a:t>
            </a:r>
            <a:r>
              <a:rPr dirty="0" sz="2400" spc="-10" i="1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5033" y="2395220"/>
            <a:ext cx="80962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vanilla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RNN,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hidden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state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constantly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rewritten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5033" y="4007611"/>
            <a:ext cx="8656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Could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design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RNN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separate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memory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added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to?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3119" y="2904489"/>
            <a:ext cx="3849587" cy="460933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85033" y="6505319"/>
            <a:ext cx="206375" cy="24257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400" spc="-25">
                <a:latin typeface="Calibri"/>
                <a:cs typeface="Calibri"/>
              </a:rPr>
              <a:t>16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dirty="0" spc="-20"/>
              <a:t> </a:t>
            </a:r>
            <a:r>
              <a:rPr dirty="0"/>
              <a:t>LSTMs:</a:t>
            </a:r>
            <a:r>
              <a:rPr dirty="0" spc="-10"/>
              <a:t> </a:t>
            </a:r>
            <a:r>
              <a:rPr dirty="0"/>
              <a:t>Apple</a:t>
            </a:r>
            <a:r>
              <a:rPr dirty="0" spc="-15"/>
              <a:t> </a:t>
            </a:r>
            <a:r>
              <a:rPr dirty="0"/>
              <a:t>WWDC</a:t>
            </a:r>
            <a:r>
              <a:rPr dirty="0" spc="-10"/>
              <a:t> </a:t>
            </a:r>
            <a:r>
              <a:rPr dirty="0"/>
              <a:t>Keynote</a:t>
            </a:r>
            <a:r>
              <a:rPr dirty="0" spc="-10"/>
              <a:t> </a:t>
            </a:r>
            <a:r>
              <a:rPr dirty="0" spc="-20"/>
              <a:t>2016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1198563"/>
            <a:ext cx="11376025" cy="47450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Long</a:t>
            </a:r>
            <a:r>
              <a:rPr dirty="0" spc="-15"/>
              <a:t> </a:t>
            </a:r>
            <a:r>
              <a:rPr dirty="0" spc="-10"/>
              <a:t>Short-</a:t>
            </a:r>
            <a:r>
              <a:rPr dirty="0"/>
              <a:t>Term Memory</a:t>
            </a:r>
            <a:r>
              <a:rPr dirty="0" spc="-5"/>
              <a:t> </a:t>
            </a:r>
            <a:r>
              <a:rPr dirty="0"/>
              <a:t>RNNs </a:t>
            </a:r>
            <a:r>
              <a:rPr dirty="0" spc="-10"/>
              <a:t>(LSTMs)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9853" y="1863470"/>
            <a:ext cx="287654" cy="28575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85033" y="1162811"/>
            <a:ext cx="10788015" cy="32658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27685" indent="-342900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type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RNN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proposed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Hochreiter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Schmidhuber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1997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solution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problem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vanishing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gradients</a:t>
            </a:r>
            <a:endParaRPr sz="20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910"/>
              </a:spcBef>
              <a:buClr>
                <a:srgbClr val="007C92"/>
              </a:buClr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Calibri"/>
                <a:cs typeface="Calibri"/>
              </a:rPr>
              <a:t>Everyone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cites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paper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really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crucial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part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modern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LSTM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Gers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al.</a:t>
            </a:r>
            <a:r>
              <a:rPr dirty="0" sz="2000" spc="-10">
                <a:latin typeface="Calibri"/>
                <a:cs typeface="Calibri"/>
              </a:rPr>
              <a:t> (2000)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007C92"/>
              </a:buClr>
              <a:buFont typeface="Times New Roman"/>
              <a:buChar char="•"/>
            </a:pPr>
            <a:endParaRPr sz="28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Only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started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 recognized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promising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through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work 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S’s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student Alex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Graves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c.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2006</a:t>
            </a:r>
            <a:endParaRPr sz="20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505"/>
              </a:spcBef>
              <a:buClr>
                <a:srgbClr val="007C92"/>
              </a:buClr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Calibri"/>
                <a:cs typeface="Calibri"/>
              </a:rPr>
              <a:t>Work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also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invented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CTC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(connectionist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temporal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classification)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speech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recognition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07C92"/>
              </a:buClr>
              <a:buFont typeface="Times New Roman"/>
              <a:buChar char="•"/>
            </a:pP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But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only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really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became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well-known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after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Hinton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brought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Google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2013</a:t>
            </a:r>
            <a:endParaRPr sz="20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505"/>
              </a:spcBef>
              <a:buClr>
                <a:srgbClr val="007C92"/>
              </a:buClr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Calibri"/>
                <a:cs typeface="Calibri"/>
              </a:rPr>
              <a:t>Following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Graves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having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been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postdoc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10">
                <a:latin typeface="Calibri"/>
                <a:cs typeface="Calibri"/>
              </a:rPr>
              <a:t> Hinton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1143302" y="5604255"/>
            <a:ext cx="10534650" cy="82105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L="563880" marR="5080" indent="2124710">
              <a:lnSpc>
                <a:spcPct val="103099"/>
              </a:lnSpc>
              <a:spcBef>
                <a:spcPts val="50"/>
              </a:spcBef>
            </a:pPr>
            <a:r>
              <a:rPr dirty="0" sz="1300">
                <a:latin typeface="Calibri"/>
                <a:cs typeface="Calibri"/>
              </a:rPr>
              <a:t>Hochreiter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and </a:t>
            </a:r>
            <a:r>
              <a:rPr dirty="0" sz="1300" spc="-10">
                <a:latin typeface="Calibri"/>
                <a:cs typeface="Calibri"/>
              </a:rPr>
              <a:t>Schmidhuber,</a:t>
            </a:r>
            <a:r>
              <a:rPr dirty="0" sz="1300" spc="-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1997.</a:t>
            </a:r>
            <a:r>
              <a:rPr dirty="0" sz="1300" spc="-1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Long</a:t>
            </a:r>
            <a:r>
              <a:rPr dirty="0" sz="1300" spc="-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short-</a:t>
            </a:r>
            <a:r>
              <a:rPr dirty="0" sz="1300">
                <a:latin typeface="Calibri"/>
                <a:cs typeface="Calibri"/>
              </a:rPr>
              <a:t>term</a:t>
            </a:r>
            <a:r>
              <a:rPr dirty="0" sz="1300" spc="-10">
                <a:latin typeface="Calibri"/>
                <a:cs typeface="Calibri"/>
              </a:rPr>
              <a:t> memory.</a:t>
            </a:r>
            <a:r>
              <a:rPr dirty="0" sz="1300" spc="-5">
                <a:latin typeface="Calibri"/>
                <a:cs typeface="Calibri"/>
              </a:rPr>
              <a:t> </a:t>
            </a:r>
            <a:r>
              <a:rPr dirty="0" u="sng" sz="13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</a:rPr>
              <a:t>https://</a:t>
            </a:r>
            <a:r>
              <a:rPr dirty="0" u="sng" sz="13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  <a:hlinkClick r:id="rId3"/>
              </a:rPr>
              <a:t>www.bioinf.jku.at/publications/older/2604.pdf</a:t>
            </a:r>
            <a:r>
              <a:rPr dirty="0" sz="1300" spc="-10">
                <a:solidFill>
                  <a:srgbClr val="4198B5"/>
                </a:solidFill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Gers,</a:t>
            </a:r>
            <a:r>
              <a:rPr dirty="0" sz="1300" spc="-25">
                <a:latin typeface="Calibri"/>
                <a:cs typeface="Calibri"/>
              </a:rPr>
              <a:t> </a:t>
            </a:r>
            <a:r>
              <a:rPr dirty="0" sz="1300" spc="-10">
                <a:latin typeface="Calibri"/>
                <a:cs typeface="Calibri"/>
              </a:rPr>
              <a:t>Schmidhuber, </a:t>
            </a:r>
            <a:r>
              <a:rPr dirty="0" sz="1300">
                <a:latin typeface="Calibri"/>
                <a:cs typeface="Calibri"/>
              </a:rPr>
              <a:t>and</a:t>
            </a:r>
            <a:r>
              <a:rPr dirty="0" sz="1300" spc="-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Cummins,</a:t>
            </a:r>
            <a:r>
              <a:rPr dirty="0" sz="1300" spc="-1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2000.</a:t>
            </a:r>
            <a:r>
              <a:rPr dirty="0" sz="1300" spc="-1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Learning</a:t>
            </a:r>
            <a:r>
              <a:rPr dirty="0" sz="1300" spc="-1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to</a:t>
            </a:r>
            <a:r>
              <a:rPr dirty="0" sz="1300" spc="-1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Forget:</a:t>
            </a:r>
            <a:r>
              <a:rPr dirty="0" sz="1300" spc="-10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Continual</a:t>
            </a:r>
            <a:r>
              <a:rPr dirty="0" sz="1300" spc="-1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Prediction</a:t>
            </a:r>
            <a:r>
              <a:rPr dirty="0" sz="1300" spc="-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with</a:t>
            </a:r>
            <a:r>
              <a:rPr dirty="0" sz="1300" spc="-5">
                <a:latin typeface="Calibri"/>
                <a:cs typeface="Calibri"/>
              </a:rPr>
              <a:t> </a:t>
            </a:r>
            <a:r>
              <a:rPr dirty="0" sz="1300">
                <a:latin typeface="Calibri"/>
                <a:cs typeface="Calibri"/>
              </a:rPr>
              <a:t>LSTM.</a:t>
            </a:r>
            <a:r>
              <a:rPr dirty="0" sz="1300" spc="-10">
                <a:latin typeface="Calibri"/>
                <a:cs typeface="Calibri"/>
              </a:rPr>
              <a:t> </a:t>
            </a:r>
            <a:r>
              <a:rPr dirty="0" u="sng" sz="13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</a:rPr>
              <a:t>https://dl.acm.org/doi/10.1162/089976600300015015</a:t>
            </a:r>
            <a:endParaRPr sz="1300">
              <a:latin typeface="Calibri"/>
              <a:cs typeface="Calibri"/>
            </a:endParaRPr>
          </a:p>
          <a:p>
            <a:pPr algn="r" marR="6985">
              <a:lnSpc>
                <a:spcPts val="1490"/>
              </a:lnSpc>
            </a:pPr>
            <a:r>
              <a:rPr dirty="0" sz="1300">
                <a:solidFill>
                  <a:srgbClr val="202122"/>
                </a:solidFill>
                <a:latin typeface="Calibri"/>
                <a:cs typeface="Calibri"/>
              </a:rPr>
              <a:t>Graves,</a:t>
            </a:r>
            <a:r>
              <a:rPr dirty="0" sz="1300" spc="-2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202122"/>
                </a:solidFill>
                <a:latin typeface="Calibri"/>
                <a:cs typeface="Calibri"/>
              </a:rPr>
              <a:t>Fernandez,</a:t>
            </a:r>
            <a:r>
              <a:rPr dirty="0" sz="1300" spc="-2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202122"/>
                </a:solidFill>
                <a:latin typeface="Calibri"/>
                <a:cs typeface="Calibri"/>
              </a:rPr>
              <a:t>Gomez,</a:t>
            </a:r>
            <a:r>
              <a:rPr dirty="0" sz="1300" spc="-2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202122"/>
                </a:solidFill>
                <a:latin typeface="Calibri"/>
                <a:cs typeface="Calibri"/>
              </a:rPr>
              <a:t>and</a:t>
            </a:r>
            <a:r>
              <a:rPr dirty="0" sz="1300" spc="-2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202122"/>
                </a:solidFill>
                <a:latin typeface="Calibri"/>
                <a:cs typeface="Calibri"/>
              </a:rPr>
              <a:t>Schmidhuber,</a:t>
            </a:r>
            <a:r>
              <a:rPr dirty="0" sz="1300" spc="-2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202122"/>
                </a:solidFill>
                <a:latin typeface="Calibri"/>
                <a:cs typeface="Calibri"/>
              </a:rPr>
              <a:t>2006.</a:t>
            </a:r>
            <a:r>
              <a:rPr dirty="0" sz="1300" spc="-2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202122"/>
                </a:solidFill>
                <a:latin typeface="Calibri"/>
                <a:cs typeface="Calibri"/>
              </a:rPr>
              <a:t>Connectionist</a:t>
            </a:r>
            <a:r>
              <a:rPr dirty="0" sz="1300" spc="-2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202122"/>
                </a:solidFill>
                <a:latin typeface="Calibri"/>
                <a:cs typeface="Calibri"/>
              </a:rPr>
              <a:t>temporal</a:t>
            </a:r>
            <a:r>
              <a:rPr dirty="0" sz="1300" spc="-2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202122"/>
                </a:solidFill>
                <a:latin typeface="Calibri"/>
                <a:cs typeface="Calibri"/>
              </a:rPr>
              <a:t>classification:</a:t>
            </a:r>
            <a:r>
              <a:rPr dirty="0" sz="1300" spc="-2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202122"/>
                </a:solidFill>
                <a:latin typeface="Calibri"/>
                <a:cs typeface="Calibri"/>
              </a:rPr>
              <a:t>Labelling</a:t>
            </a:r>
            <a:r>
              <a:rPr dirty="0" sz="1300" spc="-2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202122"/>
                </a:solidFill>
                <a:latin typeface="Calibri"/>
                <a:cs typeface="Calibri"/>
              </a:rPr>
              <a:t>unsegmented</a:t>
            </a:r>
            <a:r>
              <a:rPr dirty="0" sz="1300" spc="-1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202122"/>
                </a:solidFill>
                <a:latin typeface="Calibri"/>
                <a:cs typeface="Calibri"/>
              </a:rPr>
              <a:t>sequence</a:t>
            </a:r>
            <a:r>
              <a:rPr dirty="0" sz="1300" spc="-2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202122"/>
                </a:solidFill>
                <a:latin typeface="Calibri"/>
                <a:cs typeface="Calibri"/>
              </a:rPr>
              <a:t>data</a:t>
            </a:r>
            <a:r>
              <a:rPr dirty="0" sz="1300" spc="-2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202122"/>
                </a:solidFill>
                <a:latin typeface="Calibri"/>
                <a:cs typeface="Calibri"/>
              </a:rPr>
              <a:t>with</a:t>
            </a:r>
            <a:r>
              <a:rPr dirty="0" sz="1300" spc="-2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202122"/>
                </a:solidFill>
                <a:latin typeface="Calibri"/>
                <a:cs typeface="Calibri"/>
              </a:rPr>
              <a:t>recurrent</a:t>
            </a:r>
            <a:r>
              <a:rPr dirty="0" sz="1300" spc="-1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202122"/>
                </a:solidFill>
                <a:latin typeface="Calibri"/>
                <a:cs typeface="Calibri"/>
              </a:rPr>
              <a:t>neural</a:t>
            </a:r>
            <a:r>
              <a:rPr dirty="0" sz="1300" spc="-2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202122"/>
                </a:solidFill>
                <a:latin typeface="Calibri"/>
                <a:cs typeface="Calibri"/>
              </a:rPr>
              <a:t>nets.</a:t>
            </a:r>
            <a:endParaRPr sz="1300">
              <a:latin typeface="Calibri"/>
              <a:cs typeface="Calibri"/>
            </a:endParaRPr>
          </a:p>
          <a:p>
            <a:pPr algn="r" marR="5715">
              <a:lnSpc>
                <a:spcPct val="100000"/>
              </a:lnSpc>
              <a:spcBef>
                <a:spcPts val="50"/>
              </a:spcBef>
            </a:pPr>
            <a:r>
              <a:rPr dirty="0" u="sng" sz="13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</a:rPr>
              <a:t>https://</a:t>
            </a:r>
            <a:r>
              <a:rPr dirty="0" u="sng" sz="13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  <a:hlinkClick r:id="rId4"/>
              </a:rPr>
              <a:t>www.cs.toronto.edu/~graves/icml_2006.pdf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Long</a:t>
            </a:r>
            <a:r>
              <a:rPr dirty="0" spc="-15"/>
              <a:t> </a:t>
            </a:r>
            <a:r>
              <a:rPr dirty="0" spc="-10"/>
              <a:t>Short-</a:t>
            </a:r>
            <a:r>
              <a:rPr dirty="0"/>
              <a:t>Term Memory</a:t>
            </a:r>
            <a:r>
              <a:rPr dirty="0" spc="-5"/>
              <a:t> </a:t>
            </a:r>
            <a:r>
              <a:rPr dirty="0"/>
              <a:t>RNNs </a:t>
            </a:r>
            <a:r>
              <a:rPr dirty="0" spc="-10"/>
              <a:t>(LSTMs)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59633" y="1110995"/>
            <a:ext cx="11038205" cy="3494404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605"/>
              </a:spcBef>
              <a:buClr>
                <a:srgbClr val="8C1515"/>
              </a:buClr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dirty="0" sz="2000">
                <a:latin typeface="Calibri"/>
                <a:cs typeface="Calibri"/>
              </a:rPr>
              <a:t>On step </a:t>
            </a:r>
            <a:r>
              <a:rPr dirty="0" sz="2000" i="1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, there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hidden state</a:t>
            </a:r>
            <a:r>
              <a:rPr dirty="0" sz="2000" spc="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mbria Math"/>
                <a:cs typeface="Cambria Math"/>
              </a:rPr>
              <a:t>𝒉</a:t>
            </a:r>
            <a:r>
              <a:rPr dirty="0" baseline="25925" sz="2250">
                <a:latin typeface="Cambria Math"/>
                <a:cs typeface="Cambria Math"/>
              </a:rPr>
              <a:t>(")</a:t>
            </a:r>
            <a:r>
              <a:rPr dirty="0" baseline="25925" sz="2250" spc="277">
                <a:latin typeface="Cambria Math"/>
                <a:cs typeface="Cambria Math"/>
              </a:rPr>
              <a:t> </a:t>
            </a:r>
            <a:r>
              <a:rPr dirty="0" sz="2000">
                <a:latin typeface="Calibri"/>
                <a:cs typeface="Calibri"/>
              </a:rPr>
              <a:t>and 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cell</a:t>
            </a:r>
            <a:r>
              <a:rPr dirty="0" sz="2000" spc="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state</a:t>
            </a:r>
            <a:r>
              <a:rPr dirty="0" sz="2000" spc="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latin typeface="Cambria Math"/>
                <a:cs typeface="Cambria Math"/>
              </a:rPr>
              <a:t>𝒄</a:t>
            </a:r>
            <a:r>
              <a:rPr dirty="0" baseline="25925" sz="2250" spc="-30">
                <a:latin typeface="Cambria Math"/>
                <a:cs typeface="Cambria Math"/>
              </a:rPr>
              <a:t>(")</a:t>
            </a:r>
            <a:endParaRPr baseline="25925" sz="2250">
              <a:latin typeface="Cambria Math"/>
              <a:cs typeface="Cambria Math"/>
            </a:endParaRPr>
          </a:p>
          <a:p>
            <a:pPr lvl="1" marL="723265" indent="-228600">
              <a:lnSpc>
                <a:spcPct val="100000"/>
              </a:lnSpc>
              <a:spcBef>
                <a:spcPts val="500"/>
              </a:spcBef>
              <a:buClr>
                <a:srgbClr val="007C92"/>
              </a:buClr>
              <a:buFont typeface="Times New Roman"/>
              <a:buChar char="•"/>
              <a:tabLst>
                <a:tab pos="723265" algn="l"/>
                <a:tab pos="723900" algn="l"/>
              </a:tabLst>
            </a:pPr>
            <a:r>
              <a:rPr dirty="0" sz="2000">
                <a:latin typeface="Calibri"/>
                <a:cs typeface="Calibri"/>
              </a:rPr>
              <a:t>Both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vectors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length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0" i="1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lvl="1" marL="723265" indent="-228600">
              <a:lnSpc>
                <a:spcPct val="100000"/>
              </a:lnSpc>
              <a:spcBef>
                <a:spcPts val="409"/>
              </a:spcBef>
              <a:buClr>
                <a:srgbClr val="007C92"/>
              </a:buClr>
              <a:buFont typeface="Times New Roman"/>
              <a:buChar char="•"/>
              <a:tabLst>
                <a:tab pos="723265" algn="l"/>
                <a:tab pos="723900" algn="l"/>
              </a:tabLst>
            </a:pPr>
            <a:r>
              <a:rPr dirty="0" sz="2000">
                <a:latin typeface="Calibri"/>
                <a:cs typeface="Calibri"/>
              </a:rPr>
              <a:t>The cell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stores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30EE"/>
                </a:solidFill>
                <a:latin typeface="Calibri"/>
                <a:cs typeface="Calibri"/>
              </a:rPr>
              <a:t>long-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term</a:t>
            </a:r>
            <a:r>
              <a:rPr dirty="0" sz="2000" spc="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30EE"/>
                </a:solidFill>
                <a:latin typeface="Calibri"/>
                <a:cs typeface="Calibri"/>
              </a:rPr>
              <a:t>information</a:t>
            </a:r>
            <a:endParaRPr sz="2000">
              <a:latin typeface="Calibri"/>
              <a:cs typeface="Calibri"/>
            </a:endParaRPr>
          </a:p>
          <a:p>
            <a:pPr lvl="1" marL="723265" indent="-228600">
              <a:lnSpc>
                <a:spcPct val="100000"/>
              </a:lnSpc>
              <a:spcBef>
                <a:spcPts val="505"/>
              </a:spcBef>
              <a:buClr>
                <a:srgbClr val="007C92"/>
              </a:buClr>
              <a:buFont typeface="Times New Roman"/>
              <a:buChar char="•"/>
              <a:tabLst>
                <a:tab pos="723265" algn="l"/>
                <a:tab pos="723900" algn="l"/>
              </a:tabLst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LSTM can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read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erase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write</a:t>
            </a:r>
            <a:r>
              <a:rPr dirty="0" sz="20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information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20">
                <a:latin typeface="Calibri"/>
                <a:cs typeface="Calibri"/>
              </a:rPr>
              <a:t>cell</a:t>
            </a:r>
            <a:endParaRPr sz="2000">
              <a:latin typeface="Calibri"/>
              <a:cs typeface="Calibri"/>
            </a:endParaRPr>
          </a:p>
          <a:p>
            <a:pPr lvl="2" marL="1066165" indent="-227965">
              <a:lnSpc>
                <a:spcPct val="100000"/>
              </a:lnSpc>
              <a:spcBef>
                <a:spcPts val="400"/>
              </a:spcBef>
              <a:buClr>
                <a:srgbClr val="8C1515"/>
              </a:buClr>
              <a:buFont typeface="Times New Roman"/>
              <a:buChar char="•"/>
              <a:tabLst>
                <a:tab pos="1066165" algn="l"/>
                <a:tab pos="1066800" algn="l"/>
              </a:tabLst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cell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becomes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conceptually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rather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like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RAM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computer</a:t>
            </a:r>
            <a:endParaRPr sz="16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8C1515"/>
              </a:buClr>
              <a:buFont typeface="Times New Roman"/>
              <a:buChar char="•"/>
            </a:pPr>
            <a:endParaRPr sz="1900">
              <a:latin typeface="Calibri"/>
              <a:cs typeface="Calibri"/>
            </a:endParaRPr>
          </a:p>
          <a:p>
            <a:pPr marL="380365" indent="-342265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selection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information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erased/written/read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controlled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three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corresponding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30EE"/>
                </a:solidFill>
                <a:latin typeface="Calibri"/>
                <a:cs typeface="Calibri"/>
              </a:rPr>
              <a:t>gates</a:t>
            </a:r>
            <a:endParaRPr sz="2000">
              <a:latin typeface="Calibri"/>
              <a:cs typeface="Calibri"/>
            </a:endParaRPr>
          </a:p>
          <a:p>
            <a:pPr lvl="1" marL="723265" indent="-228600">
              <a:lnSpc>
                <a:spcPct val="100000"/>
              </a:lnSpc>
              <a:spcBef>
                <a:spcPts val="505"/>
              </a:spcBef>
              <a:buClr>
                <a:srgbClr val="007C92"/>
              </a:buClr>
              <a:buFont typeface="Times New Roman"/>
              <a:buChar char="•"/>
              <a:tabLst>
                <a:tab pos="723265" algn="l"/>
                <a:tab pos="723900" algn="l"/>
              </a:tabLst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gates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 also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vectors 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length </a:t>
            </a:r>
            <a:r>
              <a:rPr dirty="0" sz="2000" spc="-50" i="1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lvl="1" marL="723265" indent="-228600">
              <a:lnSpc>
                <a:spcPct val="100000"/>
              </a:lnSpc>
              <a:spcBef>
                <a:spcPts val="500"/>
              </a:spcBef>
              <a:buClr>
                <a:srgbClr val="007C92"/>
              </a:buClr>
              <a:buFont typeface="Times New Roman"/>
              <a:buChar char="•"/>
              <a:tabLst>
                <a:tab pos="723265" algn="l"/>
                <a:tab pos="723900" algn="l"/>
              </a:tabLst>
            </a:pP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timestep,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element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 the gates can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open</a:t>
            </a:r>
            <a:r>
              <a:rPr dirty="0" sz="20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(1),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closed</a:t>
            </a:r>
            <a:r>
              <a:rPr dirty="0" sz="20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(0),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 somewhere in-</a:t>
            </a:r>
            <a:r>
              <a:rPr dirty="0" sz="2000" spc="-10">
                <a:latin typeface="Calibri"/>
                <a:cs typeface="Calibri"/>
              </a:rPr>
              <a:t>between</a:t>
            </a:r>
            <a:endParaRPr sz="2000">
              <a:latin typeface="Calibri"/>
              <a:cs typeface="Calibri"/>
            </a:endParaRPr>
          </a:p>
          <a:p>
            <a:pPr lvl="1" marL="723265" indent="-228600">
              <a:lnSpc>
                <a:spcPct val="100000"/>
              </a:lnSpc>
              <a:spcBef>
                <a:spcPts val="505"/>
              </a:spcBef>
              <a:buClr>
                <a:srgbClr val="007C92"/>
              </a:buClr>
              <a:buFont typeface="Times New Roman"/>
              <a:buChar char="•"/>
              <a:tabLst>
                <a:tab pos="723265" algn="l"/>
                <a:tab pos="723900" algn="l"/>
              </a:tabLst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gates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dynamic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their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value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computed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based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current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context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Lecture</a:t>
            </a:r>
            <a:r>
              <a:rPr dirty="0" spc="-15"/>
              <a:t> </a:t>
            </a:r>
            <a:r>
              <a:rPr dirty="0" spc="-20"/>
              <a:t>Plan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075435"/>
            <a:ext cx="11036935" cy="52285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00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Calibri"/>
                <a:cs typeface="Calibri"/>
              </a:rPr>
              <a:t>Exploding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vanishing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gradients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(15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mins)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00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Calibri"/>
                <a:cs typeface="Calibri"/>
              </a:rPr>
              <a:t>Long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Short-</a:t>
            </a:r>
            <a:r>
              <a:rPr dirty="0" sz="2400">
                <a:latin typeface="Calibri"/>
                <a:cs typeface="Calibri"/>
              </a:rPr>
              <a:t>Term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Memory RNNs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(LSTMs)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(25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mins)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Calibri"/>
                <a:cs typeface="Calibri"/>
              </a:rPr>
              <a:t>Other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RNNs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(5</a:t>
            </a:r>
            <a:r>
              <a:rPr dirty="0" sz="2400" spc="-10">
                <a:latin typeface="Calibri"/>
                <a:cs typeface="Calibri"/>
              </a:rPr>
              <a:t> mins)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25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Calibri"/>
                <a:cs typeface="Calibri"/>
              </a:rPr>
              <a:t>Bidirectional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multi-</a:t>
            </a:r>
            <a:r>
              <a:rPr dirty="0" sz="2400">
                <a:latin typeface="Calibri"/>
                <a:cs typeface="Calibri"/>
              </a:rPr>
              <a:t>layer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RNNs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(15</a:t>
            </a:r>
            <a:r>
              <a:rPr dirty="0" sz="2400" spc="-10">
                <a:latin typeface="Calibri"/>
                <a:cs typeface="Calibri"/>
              </a:rPr>
              <a:t> mins)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Calibri"/>
                <a:cs typeface="Calibri"/>
              </a:rPr>
              <a:t>Machine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translation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(10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mins)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05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Calibri"/>
                <a:cs typeface="Calibri"/>
              </a:rPr>
              <a:t>Neural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machine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translation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introduction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(10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mins)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8C1515"/>
              </a:buClr>
              <a:buFont typeface="Calibri"/>
              <a:buAutoNum type="arabicPeriod"/>
            </a:pPr>
            <a:endParaRPr sz="3300">
              <a:latin typeface="Calibri"/>
              <a:cs typeface="Calibri"/>
            </a:endParaRPr>
          </a:p>
          <a:p>
            <a:pPr lvl="1" marL="354965" indent="-342265">
              <a:lnSpc>
                <a:spcPct val="1000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8C1515"/>
                </a:solidFill>
                <a:latin typeface="Calibri"/>
                <a:cs typeface="Calibri"/>
              </a:rPr>
              <a:t>Final</a:t>
            </a:r>
            <a:r>
              <a:rPr dirty="0" sz="2400" spc="-30">
                <a:solidFill>
                  <a:srgbClr val="8C151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C1515"/>
                </a:solidFill>
                <a:latin typeface="Calibri"/>
                <a:cs typeface="Calibri"/>
              </a:rPr>
              <a:t>Projects:</a:t>
            </a:r>
            <a:r>
              <a:rPr dirty="0" sz="2400" spc="-20">
                <a:solidFill>
                  <a:srgbClr val="8C1515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Next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Tuesday,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lecture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about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choosing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final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projects</a:t>
            </a:r>
            <a:endParaRPr sz="2400">
              <a:latin typeface="Calibri"/>
              <a:cs typeface="Calibri"/>
            </a:endParaRPr>
          </a:p>
          <a:p>
            <a:pPr lvl="2" marL="698500" indent="-22923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It’s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fine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just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work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Ass3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delay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thinking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about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projects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until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next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week!</a:t>
            </a:r>
            <a:endParaRPr sz="2400">
              <a:latin typeface="Calibri"/>
              <a:cs typeface="Calibri"/>
            </a:endParaRPr>
          </a:p>
          <a:p>
            <a:pPr lvl="2" marL="697865" marR="5080" indent="-228600">
              <a:lnSpc>
                <a:spcPts val="2780"/>
              </a:lnSpc>
              <a:spcBef>
                <a:spcPts val="800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But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you’re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already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thinking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about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projects,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view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some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info/inspiration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on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website.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It’s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still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last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year’s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information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present!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DFP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different!</a:t>
            </a:r>
            <a:endParaRPr sz="2400">
              <a:latin typeface="Calibri"/>
              <a:cs typeface="Calibri"/>
            </a:endParaRPr>
          </a:p>
          <a:p>
            <a:pPr lvl="2" marL="698500" indent="-229235">
              <a:lnSpc>
                <a:spcPct val="100000"/>
              </a:lnSpc>
              <a:spcBef>
                <a:spcPts val="555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It’s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great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line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up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own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mentor;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also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lining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up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some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mentors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2675" y="2362220"/>
            <a:ext cx="3824456" cy="154243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2675" y="4902857"/>
            <a:ext cx="4085427" cy="119976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72333" y="982979"/>
            <a:ext cx="107651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have 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sequence 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inputs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mbria Math"/>
                <a:cs typeface="Cambria Math"/>
              </a:rPr>
              <a:t>𝑥</a:t>
            </a:r>
            <a:r>
              <a:rPr dirty="0" baseline="25925" sz="2250">
                <a:latin typeface="Cambria Math"/>
                <a:cs typeface="Cambria Math"/>
              </a:rPr>
              <a:t>(")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 compute 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sequence of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hidden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states </a:t>
            </a:r>
            <a:r>
              <a:rPr dirty="0" sz="2000">
                <a:latin typeface="Cambria Math"/>
                <a:cs typeface="Cambria Math"/>
              </a:rPr>
              <a:t>ℎ</a:t>
            </a:r>
            <a:r>
              <a:rPr dirty="0" baseline="25925" sz="2250">
                <a:latin typeface="Cambria Math"/>
                <a:cs typeface="Cambria Math"/>
              </a:rPr>
              <a:t>(")</a:t>
            </a:r>
            <a:r>
              <a:rPr dirty="0" baseline="25925" sz="2250" spc="262">
                <a:latin typeface="Cambria Math"/>
                <a:cs typeface="Cambria Math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cell </a:t>
            </a:r>
            <a:r>
              <a:rPr dirty="0" sz="2000" spc="-10">
                <a:latin typeface="Calibri"/>
                <a:cs typeface="Calibri"/>
              </a:rPr>
              <a:t>states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59633" y="1299971"/>
            <a:ext cx="21177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mbria Math"/>
                <a:cs typeface="Cambria Math"/>
              </a:rPr>
              <a:t>𝑐</a:t>
            </a:r>
            <a:r>
              <a:rPr dirty="0" baseline="25925" sz="2250">
                <a:latin typeface="Cambria Math"/>
                <a:cs typeface="Cambria Math"/>
              </a:rPr>
              <a:t>(")</a:t>
            </a:r>
            <a:r>
              <a:rPr dirty="0" sz="2000">
                <a:latin typeface="Calibri"/>
                <a:cs typeface="Calibri"/>
              </a:rPr>
              <a:t>.</a:t>
            </a:r>
            <a:r>
              <a:rPr dirty="0" sz="2000" spc="4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timestep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25" i="1">
                <a:latin typeface="Calibri"/>
                <a:cs typeface="Calibri"/>
              </a:rPr>
              <a:t>t</a:t>
            </a:r>
            <a:r>
              <a:rPr dirty="0" sz="2000" spc="-25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Long</a:t>
            </a:r>
            <a:r>
              <a:rPr dirty="0" spc="-10"/>
              <a:t> Short-</a:t>
            </a:r>
            <a:r>
              <a:rPr dirty="0"/>
              <a:t>Term Memory </a:t>
            </a:r>
            <a:r>
              <a:rPr dirty="0" spc="-10"/>
              <a:t>(LSTM)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0172047" y="2604686"/>
            <a:ext cx="273685" cy="3117215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600">
                <a:solidFill>
                  <a:srgbClr val="E98300"/>
                </a:solidFill>
                <a:latin typeface="Calibri"/>
                <a:cs typeface="Calibri"/>
              </a:rPr>
              <a:t>All</a:t>
            </a:r>
            <a:r>
              <a:rPr dirty="0" sz="1600" spc="-40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E98300"/>
                </a:solidFill>
                <a:latin typeface="Calibri"/>
                <a:cs typeface="Calibri"/>
              </a:rPr>
              <a:t>these</a:t>
            </a:r>
            <a:r>
              <a:rPr dirty="0" sz="1600" spc="-15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E98300"/>
                </a:solidFill>
                <a:latin typeface="Calibri"/>
                <a:cs typeface="Calibri"/>
              </a:rPr>
              <a:t>are</a:t>
            </a:r>
            <a:r>
              <a:rPr dirty="0" sz="1600" spc="-15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E98300"/>
                </a:solidFill>
                <a:latin typeface="Calibri"/>
                <a:cs typeface="Calibri"/>
              </a:rPr>
              <a:t>vectors</a:t>
            </a:r>
            <a:r>
              <a:rPr dirty="0" sz="1600" spc="-20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E98300"/>
                </a:solidFill>
                <a:latin typeface="Calibri"/>
                <a:cs typeface="Calibri"/>
              </a:rPr>
              <a:t>of</a:t>
            </a:r>
            <a:r>
              <a:rPr dirty="0" sz="1600" spc="-20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E98300"/>
                </a:solidFill>
                <a:latin typeface="Calibri"/>
                <a:cs typeface="Calibri"/>
              </a:rPr>
              <a:t>same</a:t>
            </a:r>
            <a:r>
              <a:rPr dirty="0" sz="1600" spc="-15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E98300"/>
                </a:solidFill>
                <a:latin typeface="Calibri"/>
                <a:cs typeface="Calibri"/>
              </a:rPr>
              <a:t>length</a:t>
            </a:r>
            <a:r>
              <a:rPr dirty="0" sz="1600" spc="-20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1600" spc="-50" i="1">
                <a:solidFill>
                  <a:srgbClr val="E98300"/>
                </a:solidFill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808167" y="2209799"/>
            <a:ext cx="384175" cy="3906520"/>
          </a:xfrm>
          <a:custGeom>
            <a:avLst/>
            <a:gdLst/>
            <a:ahLst/>
            <a:cxnLst/>
            <a:rect l="l" t="t" r="r" b="b"/>
            <a:pathLst>
              <a:path w="384175" h="3906520">
                <a:moveTo>
                  <a:pt x="4" y="0"/>
                </a:moveTo>
                <a:lnTo>
                  <a:pt x="60717" y="5042"/>
                </a:lnTo>
                <a:lnTo>
                  <a:pt x="113446" y="19085"/>
                </a:lnTo>
                <a:lnTo>
                  <a:pt x="155027" y="40498"/>
                </a:lnTo>
                <a:lnTo>
                  <a:pt x="182295" y="67652"/>
                </a:lnTo>
                <a:lnTo>
                  <a:pt x="192088" y="98919"/>
                </a:lnTo>
                <a:lnTo>
                  <a:pt x="192084" y="1854084"/>
                </a:lnTo>
                <a:lnTo>
                  <a:pt x="201876" y="1885349"/>
                </a:lnTo>
                <a:lnTo>
                  <a:pt x="229145" y="1912504"/>
                </a:lnTo>
                <a:lnTo>
                  <a:pt x="270725" y="1933917"/>
                </a:lnTo>
                <a:lnTo>
                  <a:pt x="323454" y="1947960"/>
                </a:lnTo>
                <a:lnTo>
                  <a:pt x="384168" y="1953003"/>
                </a:lnTo>
                <a:lnTo>
                  <a:pt x="323454" y="1958045"/>
                </a:lnTo>
                <a:lnTo>
                  <a:pt x="270725" y="1972088"/>
                </a:lnTo>
                <a:lnTo>
                  <a:pt x="229145" y="1993501"/>
                </a:lnTo>
                <a:lnTo>
                  <a:pt x="201876" y="2020655"/>
                </a:lnTo>
                <a:lnTo>
                  <a:pt x="192084" y="2051922"/>
                </a:lnTo>
                <a:lnTo>
                  <a:pt x="192084" y="3807087"/>
                </a:lnTo>
                <a:lnTo>
                  <a:pt x="182291" y="3838353"/>
                </a:lnTo>
                <a:lnTo>
                  <a:pt x="155023" y="3865507"/>
                </a:lnTo>
                <a:lnTo>
                  <a:pt x="113442" y="3886920"/>
                </a:lnTo>
                <a:lnTo>
                  <a:pt x="60713" y="3900963"/>
                </a:lnTo>
                <a:lnTo>
                  <a:pt x="0" y="3906006"/>
                </a:lnTo>
              </a:path>
            </a:pathLst>
          </a:custGeom>
          <a:ln w="19050">
            <a:solidFill>
              <a:srgbClr val="E98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961023" y="1711049"/>
            <a:ext cx="3343275" cy="584835"/>
          </a:xfrm>
          <a:prstGeom prst="rect">
            <a:avLst/>
          </a:prstGeom>
          <a:ln w="19050">
            <a:solidFill>
              <a:srgbClr val="4285F4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0805" marR="276860">
              <a:lnSpc>
                <a:spcPts val="1900"/>
              </a:lnSpc>
              <a:spcBef>
                <a:spcPts val="340"/>
              </a:spcBef>
            </a:pPr>
            <a:r>
              <a:rPr dirty="0" u="sng" sz="1600" b="1">
                <a:solidFill>
                  <a:srgbClr val="4285F4"/>
                </a:solidFill>
                <a:uFill>
                  <a:solidFill>
                    <a:srgbClr val="4285F4"/>
                  </a:solidFill>
                </a:uFill>
                <a:latin typeface="Calibri"/>
                <a:cs typeface="Calibri"/>
              </a:rPr>
              <a:t>Forget</a:t>
            </a:r>
            <a:r>
              <a:rPr dirty="0" u="sng" sz="1600" spc="-65" b="1">
                <a:solidFill>
                  <a:srgbClr val="4285F4"/>
                </a:solidFill>
                <a:uFill>
                  <a:solidFill>
                    <a:srgbClr val="4285F4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b="1">
                <a:solidFill>
                  <a:srgbClr val="4285F4"/>
                </a:solidFill>
                <a:uFill>
                  <a:solidFill>
                    <a:srgbClr val="4285F4"/>
                  </a:solidFill>
                </a:uFill>
                <a:latin typeface="Calibri"/>
                <a:cs typeface="Calibri"/>
              </a:rPr>
              <a:t>gate:</a:t>
            </a:r>
            <a:r>
              <a:rPr dirty="0" sz="1600" spc="-55" b="1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controls</a:t>
            </a:r>
            <a:r>
              <a:rPr dirty="0" sz="1600" spc="-5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what</a:t>
            </a:r>
            <a:r>
              <a:rPr dirty="0" sz="1600" spc="-5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is</a:t>
            </a:r>
            <a:r>
              <a:rPr dirty="0" sz="1600" spc="-5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kept</a:t>
            </a:r>
            <a:r>
              <a:rPr dirty="0" sz="1600" spc="-5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285F4"/>
                </a:solidFill>
                <a:latin typeface="Calibri"/>
                <a:cs typeface="Calibri"/>
              </a:rPr>
              <a:t>vs 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forgotten,</a:t>
            </a:r>
            <a:r>
              <a:rPr dirty="0" sz="1600" spc="-3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from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previous</a:t>
            </a:r>
            <a:r>
              <a:rPr dirty="0" sz="1600" spc="-2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cell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state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296756" y="1997595"/>
            <a:ext cx="374650" cy="478155"/>
          </a:xfrm>
          <a:custGeom>
            <a:avLst/>
            <a:gdLst/>
            <a:ahLst/>
            <a:cxnLst/>
            <a:rect l="l" t="t" r="r" b="b"/>
            <a:pathLst>
              <a:path w="374650" h="478155">
                <a:moveTo>
                  <a:pt x="319813" y="423504"/>
                </a:moveTo>
                <a:lnTo>
                  <a:pt x="297244" y="441030"/>
                </a:lnTo>
                <a:lnTo>
                  <a:pt x="374073" y="477845"/>
                </a:lnTo>
                <a:lnTo>
                  <a:pt x="365245" y="433534"/>
                </a:lnTo>
                <a:lnTo>
                  <a:pt x="327602" y="433534"/>
                </a:lnTo>
                <a:lnTo>
                  <a:pt x="319813" y="423504"/>
                </a:lnTo>
                <a:close/>
              </a:path>
              <a:path w="374650" h="478155">
                <a:moveTo>
                  <a:pt x="334858" y="411819"/>
                </a:moveTo>
                <a:lnTo>
                  <a:pt x="319813" y="423504"/>
                </a:lnTo>
                <a:lnTo>
                  <a:pt x="327602" y="433534"/>
                </a:lnTo>
                <a:lnTo>
                  <a:pt x="342648" y="421850"/>
                </a:lnTo>
                <a:lnTo>
                  <a:pt x="334858" y="411819"/>
                </a:lnTo>
                <a:close/>
              </a:path>
              <a:path w="374650" h="478155">
                <a:moveTo>
                  <a:pt x="357427" y="394293"/>
                </a:moveTo>
                <a:lnTo>
                  <a:pt x="334858" y="411819"/>
                </a:lnTo>
                <a:lnTo>
                  <a:pt x="342648" y="421850"/>
                </a:lnTo>
                <a:lnTo>
                  <a:pt x="327602" y="433534"/>
                </a:lnTo>
                <a:lnTo>
                  <a:pt x="365245" y="433534"/>
                </a:lnTo>
                <a:lnTo>
                  <a:pt x="357427" y="394293"/>
                </a:lnTo>
                <a:close/>
              </a:path>
              <a:path w="374650" h="478155">
                <a:moveTo>
                  <a:pt x="15045" y="0"/>
                </a:moveTo>
                <a:lnTo>
                  <a:pt x="0" y="11684"/>
                </a:lnTo>
                <a:lnTo>
                  <a:pt x="319813" y="423504"/>
                </a:lnTo>
                <a:lnTo>
                  <a:pt x="334858" y="411819"/>
                </a:lnTo>
                <a:lnTo>
                  <a:pt x="15045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961023" y="2478359"/>
            <a:ext cx="3343275" cy="584835"/>
          </a:xfrm>
          <a:prstGeom prst="rect">
            <a:avLst/>
          </a:prstGeom>
          <a:ln w="19050">
            <a:solidFill>
              <a:srgbClr val="4285F4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0805" marR="149225">
              <a:lnSpc>
                <a:spcPts val="1900"/>
              </a:lnSpc>
              <a:spcBef>
                <a:spcPts val="350"/>
              </a:spcBef>
            </a:pPr>
            <a:r>
              <a:rPr dirty="0" u="sng" sz="1600" b="1">
                <a:solidFill>
                  <a:srgbClr val="4285F4"/>
                </a:solidFill>
                <a:uFill>
                  <a:solidFill>
                    <a:srgbClr val="4285F4"/>
                  </a:solidFill>
                </a:uFill>
                <a:latin typeface="Calibri"/>
                <a:cs typeface="Calibri"/>
              </a:rPr>
              <a:t>Input</a:t>
            </a:r>
            <a:r>
              <a:rPr dirty="0" u="sng" sz="1600" spc="-35" b="1">
                <a:solidFill>
                  <a:srgbClr val="4285F4"/>
                </a:solidFill>
                <a:uFill>
                  <a:solidFill>
                    <a:srgbClr val="4285F4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b="1">
                <a:solidFill>
                  <a:srgbClr val="4285F4"/>
                </a:solidFill>
                <a:uFill>
                  <a:solidFill>
                    <a:srgbClr val="4285F4"/>
                  </a:solidFill>
                </a:uFill>
                <a:latin typeface="Calibri"/>
                <a:cs typeface="Calibri"/>
              </a:rPr>
              <a:t>gate:</a:t>
            </a:r>
            <a:r>
              <a:rPr dirty="0" sz="1600" spc="-35" b="1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controls</a:t>
            </a:r>
            <a:r>
              <a:rPr dirty="0" sz="1600" spc="-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what</a:t>
            </a:r>
            <a:r>
              <a:rPr dirty="0" sz="1600" spc="-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parts</a:t>
            </a:r>
            <a:r>
              <a:rPr dirty="0" sz="1600" spc="-3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of</a:t>
            </a:r>
            <a:r>
              <a:rPr dirty="0" sz="1600" spc="-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285F4"/>
                </a:solidFill>
                <a:latin typeface="Calibri"/>
                <a:cs typeface="Calibri"/>
              </a:rPr>
              <a:t>the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new</a:t>
            </a:r>
            <a:r>
              <a:rPr dirty="0" sz="1600" spc="-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cell</a:t>
            </a:r>
            <a:r>
              <a:rPr dirty="0" sz="1600" spc="-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content</a:t>
            </a:r>
            <a:r>
              <a:rPr dirty="0" sz="1600" spc="-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are</a:t>
            </a:r>
            <a:r>
              <a:rPr dirty="0" sz="1600" spc="-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written</a:t>
            </a:r>
            <a:r>
              <a:rPr dirty="0" sz="1600" spc="-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to</a:t>
            </a:r>
            <a:r>
              <a:rPr dirty="0" sz="1600" spc="-2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cell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297369" y="2764190"/>
            <a:ext cx="340995" cy="358775"/>
          </a:xfrm>
          <a:custGeom>
            <a:avLst/>
            <a:gdLst/>
            <a:ahLst/>
            <a:cxnLst/>
            <a:rect l="l" t="t" r="r" b="b"/>
            <a:pathLst>
              <a:path w="340995" h="358775">
                <a:moveTo>
                  <a:pt x="281383" y="309646"/>
                </a:moveTo>
                <a:lnTo>
                  <a:pt x="260654" y="329316"/>
                </a:lnTo>
                <a:lnTo>
                  <a:pt x="340743" y="358364"/>
                </a:lnTo>
                <a:lnTo>
                  <a:pt x="328715" y="318858"/>
                </a:lnTo>
                <a:lnTo>
                  <a:pt x="290125" y="318858"/>
                </a:lnTo>
                <a:lnTo>
                  <a:pt x="281383" y="309646"/>
                </a:lnTo>
                <a:close/>
              </a:path>
              <a:path w="340995" h="358775">
                <a:moveTo>
                  <a:pt x="295202" y="296533"/>
                </a:moveTo>
                <a:lnTo>
                  <a:pt x="281383" y="309646"/>
                </a:lnTo>
                <a:lnTo>
                  <a:pt x="290125" y="318858"/>
                </a:lnTo>
                <a:lnTo>
                  <a:pt x="303944" y="305746"/>
                </a:lnTo>
                <a:lnTo>
                  <a:pt x="295202" y="296533"/>
                </a:lnTo>
                <a:close/>
              </a:path>
              <a:path w="340995" h="358775">
                <a:moveTo>
                  <a:pt x="315930" y="276865"/>
                </a:moveTo>
                <a:lnTo>
                  <a:pt x="295202" y="296533"/>
                </a:lnTo>
                <a:lnTo>
                  <a:pt x="303944" y="305746"/>
                </a:lnTo>
                <a:lnTo>
                  <a:pt x="290125" y="318858"/>
                </a:lnTo>
                <a:lnTo>
                  <a:pt x="328715" y="318858"/>
                </a:lnTo>
                <a:lnTo>
                  <a:pt x="315930" y="276865"/>
                </a:lnTo>
                <a:close/>
              </a:path>
              <a:path w="340995" h="358775">
                <a:moveTo>
                  <a:pt x="13818" y="0"/>
                </a:moveTo>
                <a:lnTo>
                  <a:pt x="0" y="13112"/>
                </a:lnTo>
                <a:lnTo>
                  <a:pt x="281383" y="309646"/>
                </a:lnTo>
                <a:lnTo>
                  <a:pt x="295202" y="296533"/>
                </a:lnTo>
                <a:lnTo>
                  <a:pt x="13818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961024" y="3245670"/>
            <a:ext cx="3343275" cy="584835"/>
          </a:xfrm>
          <a:prstGeom prst="rect">
            <a:avLst/>
          </a:prstGeom>
          <a:ln w="19050">
            <a:solidFill>
              <a:srgbClr val="4285F4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91440" marR="316865">
              <a:lnSpc>
                <a:spcPct val="100000"/>
              </a:lnSpc>
              <a:spcBef>
                <a:spcPts val="250"/>
              </a:spcBef>
            </a:pPr>
            <a:r>
              <a:rPr dirty="0" u="sng" sz="1600" b="1">
                <a:solidFill>
                  <a:srgbClr val="4285F4"/>
                </a:solidFill>
                <a:uFill>
                  <a:solidFill>
                    <a:srgbClr val="4285F4"/>
                  </a:solidFill>
                </a:uFill>
                <a:latin typeface="Calibri"/>
                <a:cs typeface="Calibri"/>
              </a:rPr>
              <a:t>Output</a:t>
            </a:r>
            <a:r>
              <a:rPr dirty="0" u="sng" sz="1600" spc="-40" b="1">
                <a:solidFill>
                  <a:srgbClr val="4285F4"/>
                </a:solidFill>
                <a:uFill>
                  <a:solidFill>
                    <a:srgbClr val="4285F4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b="1">
                <a:solidFill>
                  <a:srgbClr val="4285F4"/>
                </a:solidFill>
                <a:uFill>
                  <a:solidFill>
                    <a:srgbClr val="4285F4"/>
                  </a:solidFill>
                </a:uFill>
                <a:latin typeface="Calibri"/>
                <a:cs typeface="Calibri"/>
              </a:rPr>
              <a:t>gate:</a:t>
            </a:r>
            <a:r>
              <a:rPr dirty="0" sz="1600" spc="-40" b="1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controls</a:t>
            </a:r>
            <a:r>
              <a:rPr dirty="0" sz="1600" spc="-4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what</a:t>
            </a:r>
            <a:r>
              <a:rPr dirty="0" sz="1600" spc="-3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parts</a:t>
            </a:r>
            <a:r>
              <a:rPr dirty="0" sz="1600" spc="-3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285F4"/>
                </a:solidFill>
                <a:latin typeface="Calibri"/>
                <a:cs typeface="Calibri"/>
              </a:rPr>
              <a:t>of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cell</a:t>
            </a:r>
            <a:r>
              <a:rPr dirty="0" sz="1600" spc="-3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are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output</a:t>
            </a:r>
            <a:r>
              <a:rPr dirty="0" sz="1600" spc="-1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to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hidden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state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5300643" y="3529253"/>
            <a:ext cx="337820" cy="153035"/>
          </a:xfrm>
          <a:custGeom>
            <a:avLst/>
            <a:gdLst/>
            <a:ahLst/>
            <a:cxnLst/>
            <a:rect l="l" t="t" r="r" b="b"/>
            <a:pathLst>
              <a:path w="337820" h="153035">
                <a:moveTo>
                  <a:pt x="263401" y="126375"/>
                </a:moveTo>
                <a:lnTo>
                  <a:pt x="252495" y="152787"/>
                </a:lnTo>
                <a:lnTo>
                  <a:pt x="337468" y="146654"/>
                </a:lnTo>
                <a:lnTo>
                  <a:pt x="324054" y="131222"/>
                </a:lnTo>
                <a:lnTo>
                  <a:pt x="275140" y="131222"/>
                </a:lnTo>
                <a:lnTo>
                  <a:pt x="263401" y="126375"/>
                </a:lnTo>
                <a:close/>
              </a:path>
              <a:path w="337820" h="153035">
                <a:moveTo>
                  <a:pt x="270672" y="108768"/>
                </a:moveTo>
                <a:lnTo>
                  <a:pt x="263401" y="126375"/>
                </a:lnTo>
                <a:lnTo>
                  <a:pt x="275140" y="131222"/>
                </a:lnTo>
                <a:lnTo>
                  <a:pt x="282411" y="113615"/>
                </a:lnTo>
                <a:lnTo>
                  <a:pt x="270672" y="108768"/>
                </a:lnTo>
                <a:close/>
              </a:path>
              <a:path w="337820" h="153035">
                <a:moveTo>
                  <a:pt x="281579" y="82355"/>
                </a:moveTo>
                <a:lnTo>
                  <a:pt x="270672" y="108768"/>
                </a:lnTo>
                <a:lnTo>
                  <a:pt x="282411" y="113615"/>
                </a:lnTo>
                <a:lnTo>
                  <a:pt x="275140" y="131222"/>
                </a:lnTo>
                <a:lnTo>
                  <a:pt x="324054" y="131222"/>
                </a:lnTo>
                <a:lnTo>
                  <a:pt x="281579" y="82355"/>
                </a:lnTo>
                <a:close/>
              </a:path>
              <a:path w="337820" h="153035">
                <a:moveTo>
                  <a:pt x="7270" y="0"/>
                </a:moveTo>
                <a:lnTo>
                  <a:pt x="0" y="17608"/>
                </a:lnTo>
                <a:lnTo>
                  <a:pt x="263401" y="126375"/>
                </a:lnTo>
                <a:lnTo>
                  <a:pt x="270672" y="108768"/>
                </a:lnTo>
                <a:lnTo>
                  <a:pt x="727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961023" y="4012980"/>
            <a:ext cx="3343275" cy="584835"/>
          </a:xfrm>
          <a:prstGeom prst="rect">
            <a:avLst/>
          </a:prstGeom>
          <a:ln w="19050">
            <a:solidFill>
              <a:srgbClr val="5D4B3C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90805" marR="539115">
              <a:lnSpc>
                <a:spcPts val="1900"/>
              </a:lnSpc>
              <a:spcBef>
                <a:spcPts val="335"/>
              </a:spcBef>
            </a:pPr>
            <a:r>
              <a:rPr dirty="0" u="sng" sz="1600" b="1">
                <a:solidFill>
                  <a:srgbClr val="5D4B3C"/>
                </a:solidFill>
                <a:uFill>
                  <a:solidFill>
                    <a:srgbClr val="5D4B3C"/>
                  </a:solidFill>
                </a:uFill>
                <a:latin typeface="Calibri"/>
                <a:cs typeface="Calibri"/>
              </a:rPr>
              <a:t>New</a:t>
            </a:r>
            <a:r>
              <a:rPr dirty="0" u="sng" sz="1600" spc="-40" b="1">
                <a:solidFill>
                  <a:srgbClr val="5D4B3C"/>
                </a:solidFill>
                <a:uFill>
                  <a:solidFill>
                    <a:srgbClr val="5D4B3C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b="1">
                <a:solidFill>
                  <a:srgbClr val="5D4B3C"/>
                </a:solidFill>
                <a:uFill>
                  <a:solidFill>
                    <a:srgbClr val="5D4B3C"/>
                  </a:solidFill>
                </a:uFill>
                <a:latin typeface="Calibri"/>
                <a:cs typeface="Calibri"/>
              </a:rPr>
              <a:t>cell</a:t>
            </a:r>
            <a:r>
              <a:rPr dirty="0" u="sng" sz="1600" spc="-25" b="1">
                <a:solidFill>
                  <a:srgbClr val="5D4B3C"/>
                </a:solidFill>
                <a:uFill>
                  <a:solidFill>
                    <a:srgbClr val="5D4B3C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b="1">
                <a:solidFill>
                  <a:srgbClr val="5D4B3C"/>
                </a:solidFill>
                <a:uFill>
                  <a:solidFill>
                    <a:srgbClr val="5D4B3C"/>
                  </a:solidFill>
                </a:uFill>
                <a:latin typeface="Calibri"/>
                <a:cs typeface="Calibri"/>
              </a:rPr>
              <a:t>content:</a:t>
            </a:r>
            <a:r>
              <a:rPr dirty="0" sz="1600" spc="-25" b="1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this</a:t>
            </a:r>
            <a:r>
              <a:rPr dirty="0" sz="1600" spc="-2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is</a:t>
            </a:r>
            <a:r>
              <a:rPr dirty="0" sz="1600" spc="-2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the</a:t>
            </a:r>
            <a:r>
              <a:rPr dirty="0" sz="1600" spc="-15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5D4B3C"/>
                </a:solidFill>
                <a:latin typeface="Calibri"/>
                <a:cs typeface="Calibri"/>
              </a:rPr>
              <a:t>new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content</a:t>
            </a:r>
            <a:r>
              <a:rPr dirty="0" sz="1600" spc="-3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to</a:t>
            </a:r>
            <a:r>
              <a:rPr dirty="0" sz="1600" spc="-2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be</a:t>
            </a:r>
            <a:r>
              <a:rPr dirty="0" sz="1600" spc="-25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written</a:t>
            </a:r>
            <a:r>
              <a:rPr dirty="0" sz="1600" spc="-3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to</a:t>
            </a:r>
            <a:r>
              <a:rPr dirty="0" sz="1600" spc="-2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the</a:t>
            </a:r>
            <a:r>
              <a:rPr dirty="0" sz="1600" spc="-20">
                <a:solidFill>
                  <a:srgbClr val="5D4B3C"/>
                </a:solidFill>
                <a:latin typeface="Calibri"/>
                <a:cs typeface="Calibri"/>
              </a:rPr>
              <a:t> cell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5295884" y="4300864"/>
            <a:ext cx="375285" cy="688340"/>
          </a:xfrm>
          <a:custGeom>
            <a:avLst/>
            <a:gdLst/>
            <a:ahLst/>
            <a:cxnLst/>
            <a:rect l="l" t="t" r="r" b="b"/>
            <a:pathLst>
              <a:path w="375285" h="688339">
                <a:moveTo>
                  <a:pt x="330530" y="625150"/>
                </a:moveTo>
                <a:lnTo>
                  <a:pt x="305348" y="638658"/>
                </a:lnTo>
                <a:lnTo>
                  <a:pt x="374944" y="687796"/>
                </a:lnTo>
                <a:lnTo>
                  <a:pt x="373465" y="636341"/>
                </a:lnTo>
                <a:lnTo>
                  <a:pt x="336533" y="636341"/>
                </a:lnTo>
                <a:lnTo>
                  <a:pt x="330530" y="625150"/>
                </a:lnTo>
                <a:close/>
              </a:path>
              <a:path w="375285" h="688339">
                <a:moveTo>
                  <a:pt x="347317" y="616144"/>
                </a:moveTo>
                <a:lnTo>
                  <a:pt x="330530" y="625150"/>
                </a:lnTo>
                <a:lnTo>
                  <a:pt x="336533" y="636341"/>
                </a:lnTo>
                <a:lnTo>
                  <a:pt x="353320" y="627335"/>
                </a:lnTo>
                <a:lnTo>
                  <a:pt x="347317" y="616144"/>
                </a:lnTo>
                <a:close/>
              </a:path>
              <a:path w="375285" h="688339">
                <a:moveTo>
                  <a:pt x="372497" y="602636"/>
                </a:moveTo>
                <a:lnTo>
                  <a:pt x="347317" y="616144"/>
                </a:lnTo>
                <a:lnTo>
                  <a:pt x="353320" y="627335"/>
                </a:lnTo>
                <a:lnTo>
                  <a:pt x="336533" y="636341"/>
                </a:lnTo>
                <a:lnTo>
                  <a:pt x="373465" y="636341"/>
                </a:lnTo>
                <a:lnTo>
                  <a:pt x="372497" y="602636"/>
                </a:lnTo>
                <a:close/>
              </a:path>
              <a:path w="375285" h="688339">
                <a:moveTo>
                  <a:pt x="16786" y="0"/>
                </a:moveTo>
                <a:lnTo>
                  <a:pt x="0" y="9005"/>
                </a:lnTo>
                <a:lnTo>
                  <a:pt x="330530" y="625150"/>
                </a:lnTo>
                <a:lnTo>
                  <a:pt x="347317" y="616144"/>
                </a:lnTo>
                <a:lnTo>
                  <a:pt x="16786" y="0"/>
                </a:lnTo>
                <a:close/>
              </a:path>
            </a:pathLst>
          </a:custGeom>
          <a:solidFill>
            <a:srgbClr val="5D4B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961023" y="4780289"/>
            <a:ext cx="3343275" cy="831215"/>
          </a:xfrm>
          <a:prstGeom prst="rect">
            <a:avLst/>
          </a:prstGeom>
          <a:ln w="19050">
            <a:solidFill>
              <a:srgbClr val="5D4B3C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0805" marR="166370">
              <a:lnSpc>
                <a:spcPts val="1900"/>
              </a:lnSpc>
              <a:spcBef>
                <a:spcPts val="340"/>
              </a:spcBef>
            </a:pPr>
            <a:r>
              <a:rPr dirty="0" u="sng" sz="1600" b="1">
                <a:solidFill>
                  <a:srgbClr val="5D4B3C"/>
                </a:solidFill>
                <a:uFill>
                  <a:solidFill>
                    <a:srgbClr val="5D4B3C"/>
                  </a:solidFill>
                </a:uFill>
                <a:latin typeface="Calibri"/>
                <a:cs typeface="Calibri"/>
              </a:rPr>
              <a:t>Cell</a:t>
            </a:r>
            <a:r>
              <a:rPr dirty="0" u="sng" sz="1600" spc="-35" b="1">
                <a:solidFill>
                  <a:srgbClr val="5D4B3C"/>
                </a:solidFill>
                <a:uFill>
                  <a:solidFill>
                    <a:srgbClr val="5D4B3C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spc="-10" b="1">
                <a:solidFill>
                  <a:srgbClr val="5D4B3C"/>
                </a:solidFill>
                <a:uFill>
                  <a:solidFill>
                    <a:srgbClr val="5D4B3C"/>
                  </a:solidFill>
                </a:uFill>
                <a:latin typeface="Calibri"/>
                <a:cs typeface="Calibri"/>
              </a:rPr>
              <a:t>state</a:t>
            </a:r>
            <a:r>
              <a:rPr dirty="0" sz="1600" spc="-10">
                <a:solidFill>
                  <a:srgbClr val="5D4B3C"/>
                </a:solidFill>
                <a:latin typeface="Calibri"/>
                <a:cs typeface="Calibri"/>
              </a:rPr>
              <a:t>:</a:t>
            </a:r>
            <a:r>
              <a:rPr dirty="0" sz="1600" spc="-3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erase</a:t>
            </a:r>
            <a:r>
              <a:rPr dirty="0" sz="1600" spc="-25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(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“forget”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)</a:t>
            </a:r>
            <a:r>
              <a:rPr dirty="0" sz="1600" spc="-25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5D4B3C"/>
                </a:solidFill>
                <a:latin typeface="Calibri"/>
                <a:cs typeface="Calibri"/>
              </a:rPr>
              <a:t>some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content</a:t>
            </a:r>
            <a:r>
              <a:rPr dirty="0" sz="1600" spc="-4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from</a:t>
            </a:r>
            <a:r>
              <a:rPr dirty="0" sz="1600" spc="-45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last</a:t>
            </a:r>
            <a:r>
              <a:rPr dirty="0" sz="1600" spc="-4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cell</a:t>
            </a:r>
            <a:r>
              <a:rPr dirty="0" sz="1600" spc="-4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state,</a:t>
            </a:r>
            <a:r>
              <a:rPr dirty="0" sz="1600" spc="-4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and</a:t>
            </a:r>
            <a:r>
              <a:rPr dirty="0" sz="1600" spc="-4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5D4B3C"/>
                </a:solidFill>
                <a:latin typeface="Calibri"/>
                <a:cs typeface="Calibri"/>
              </a:rPr>
              <a:t>write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(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“input”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)</a:t>
            </a:r>
            <a:r>
              <a:rPr dirty="0" sz="1600" spc="5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some</a:t>
            </a:r>
            <a:r>
              <a:rPr dirty="0" sz="1600" spc="1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new</a:t>
            </a:r>
            <a:r>
              <a:rPr dirty="0" sz="1600" spc="1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cell </a:t>
            </a:r>
            <a:r>
              <a:rPr dirty="0" sz="1600" spc="-10">
                <a:solidFill>
                  <a:srgbClr val="5D4B3C"/>
                </a:solidFill>
                <a:latin typeface="Calibri"/>
                <a:cs typeface="Calibri"/>
              </a:rPr>
              <a:t>content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5297486" y="5189110"/>
            <a:ext cx="340995" cy="346710"/>
          </a:xfrm>
          <a:custGeom>
            <a:avLst/>
            <a:gdLst/>
            <a:ahLst/>
            <a:cxnLst/>
            <a:rect l="l" t="t" r="r" b="b"/>
            <a:pathLst>
              <a:path w="340995" h="346710">
                <a:moveTo>
                  <a:pt x="280407" y="298528"/>
                </a:moveTo>
                <a:lnTo>
                  <a:pt x="260032" y="318562"/>
                </a:lnTo>
                <a:lnTo>
                  <a:pt x="340625" y="346182"/>
                </a:lnTo>
                <a:lnTo>
                  <a:pt x="328119" y="307583"/>
                </a:lnTo>
                <a:lnTo>
                  <a:pt x="289312" y="307583"/>
                </a:lnTo>
                <a:lnTo>
                  <a:pt x="280407" y="298528"/>
                </a:lnTo>
                <a:close/>
              </a:path>
              <a:path w="340995" h="346710">
                <a:moveTo>
                  <a:pt x="293991" y="285171"/>
                </a:moveTo>
                <a:lnTo>
                  <a:pt x="280407" y="298528"/>
                </a:lnTo>
                <a:lnTo>
                  <a:pt x="289312" y="307583"/>
                </a:lnTo>
                <a:lnTo>
                  <a:pt x="302896" y="294227"/>
                </a:lnTo>
                <a:lnTo>
                  <a:pt x="293991" y="285171"/>
                </a:lnTo>
                <a:close/>
              </a:path>
              <a:path w="340995" h="346710">
                <a:moveTo>
                  <a:pt x="314366" y="265136"/>
                </a:moveTo>
                <a:lnTo>
                  <a:pt x="293991" y="285171"/>
                </a:lnTo>
                <a:lnTo>
                  <a:pt x="302896" y="294227"/>
                </a:lnTo>
                <a:lnTo>
                  <a:pt x="289312" y="307583"/>
                </a:lnTo>
                <a:lnTo>
                  <a:pt x="328119" y="307583"/>
                </a:lnTo>
                <a:lnTo>
                  <a:pt x="314366" y="265136"/>
                </a:lnTo>
                <a:close/>
              </a:path>
              <a:path w="340995" h="346710">
                <a:moveTo>
                  <a:pt x="13582" y="0"/>
                </a:moveTo>
                <a:lnTo>
                  <a:pt x="0" y="13356"/>
                </a:lnTo>
                <a:lnTo>
                  <a:pt x="280407" y="298528"/>
                </a:lnTo>
                <a:lnTo>
                  <a:pt x="293991" y="285171"/>
                </a:lnTo>
                <a:lnTo>
                  <a:pt x="13582" y="0"/>
                </a:lnTo>
                <a:close/>
              </a:path>
            </a:pathLst>
          </a:custGeom>
          <a:solidFill>
            <a:srgbClr val="5D4B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961024" y="5793820"/>
            <a:ext cx="3343275" cy="584835"/>
          </a:xfrm>
          <a:prstGeom prst="rect">
            <a:avLst/>
          </a:prstGeom>
          <a:ln w="19050">
            <a:solidFill>
              <a:srgbClr val="5D4B3C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91440" marR="300990">
              <a:lnSpc>
                <a:spcPct val="100000"/>
              </a:lnSpc>
              <a:spcBef>
                <a:spcPts val="250"/>
              </a:spcBef>
            </a:pPr>
            <a:r>
              <a:rPr dirty="0" u="sng" sz="1600" b="1">
                <a:solidFill>
                  <a:srgbClr val="5D4B3C"/>
                </a:solidFill>
                <a:uFill>
                  <a:solidFill>
                    <a:srgbClr val="5D4B3C"/>
                  </a:solidFill>
                </a:uFill>
                <a:latin typeface="Calibri"/>
                <a:cs typeface="Calibri"/>
              </a:rPr>
              <a:t>Hidden</a:t>
            </a:r>
            <a:r>
              <a:rPr dirty="0" u="sng" sz="1600" spc="-20" b="1">
                <a:solidFill>
                  <a:srgbClr val="5D4B3C"/>
                </a:solidFill>
                <a:uFill>
                  <a:solidFill>
                    <a:srgbClr val="5D4B3C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spc="-10" b="1">
                <a:solidFill>
                  <a:srgbClr val="5D4B3C"/>
                </a:solidFill>
                <a:uFill>
                  <a:solidFill>
                    <a:srgbClr val="5D4B3C"/>
                  </a:solidFill>
                </a:uFill>
                <a:latin typeface="Calibri"/>
                <a:cs typeface="Calibri"/>
              </a:rPr>
              <a:t>state</a:t>
            </a:r>
            <a:r>
              <a:rPr dirty="0" sz="1600" spc="-10">
                <a:solidFill>
                  <a:srgbClr val="5D4B3C"/>
                </a:solidFill>
                <a:latin typeface="Calibri"/>
                <a:cs typeface="Calibri"/>
              </a:rPr>
              <a:t>:</a:t>
            </a:r>
            <a:r>
              <a:rPr dirty="0" sz="1600" spc="-25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read</a:t>
            </a:r>
            <a:r>
              <a:rPr dirty="0" sz="1600" spc="-2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(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“output”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)</a:t>
            </a:r>
            <a:r>
              <a:rPr dirty="0" sz="1600" spc="-20">
                <a:solidFill>
                  <a:srgbClr val="5D4B3C"/>
                </a:solidFill>
                <a:latin typeface="Calibri"/>
                <a:cs typeface="Calibri"/>
              </a:rPr>
              <a:t> some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content</a:t>
            </a:r>
            <a:r>
              <a:rPr dirty="0" sz="1600" spc="-35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from</a:t>
            </a:r>
            <a:r>
              <a:rPr dirty="0" sz="1600" spc="-4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D4B3C"/>
                </a:solidFill>
                <a:latin typeface="Calibri"/>
                <a:cs typeface="Calibri"/>
              </a:rPr>
              <a:t>the</a:t>
            </a:r>
            <a:r>
              <a:rPr dirty="0" sz="1600" spc="-3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5D4B3C"/>
                </a:solidFill>
                <a:latin typeface="Calibri"/>
                <a:cs typeface="Calibri"/>
              </a:rPr>
              <a:t>cell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5302924" y="6011362"/>
            <a:ext cx="335280" cy="84455"/>
          </a:xfrm>
          <a:custGeom>
            <a:avLst/>
            <a:gdLst/>
            <a:ahLst/>
            <a:cxnLst/>
            <a:rect l="l" t="t" r="r" b="b"/>
            <a:pathLst>
              <a:path w="335279" h="84454">
                <a:moveTo>
                  <a:pt x="258407" y="28284"/>
                </a:moveTo>
                <a:lnTo>
                  <a:pt x="0" y="65417"/>
                </a:lnTo>
                <a:lnTo>
                  <a:pt x="2708" y="84274"/>
                </a:lnTo>
                <a:lnTo>
                  <a:pt x="261116" y="47140"/>
                </a:lnTo>
                <a:lnTo>
                  <a:pt x="258407" y="28284"/>
                </a:lnTo>
                <a:close/>
              </a:path>
              <a:path w="335279" h="84454">
                <a:moveTo>
                  <a:pt x="333996" y="26477"/>
                </a:moveTo>
                <a:lnTo>
                  <a:pt x="270978" y="26477"/>
                </a:lnTo>
                <a:lnTo>
                  <a:pt x="273687" y="45334"/>
                </a:lnTo>
                <a:lnTo>
                  <a:pt x="261116" y="47140"/>
                </a:lnTo>
                <a:lnTo>
                  <a:pt x="265181" y="75425"/>
                </a:lnTo>
                <a:lnTo>
                  <a:pt x="335187" y="26873"/>
                </a:lnTo>
                <a:lnTo>
                  <a:pt x="333996" y="26477"/>
                </a:lnTo>
                <a:close/>
              </a:path>
              <a:path w="335279" h="84454">
                <a:moveTo>
                  <a:pt x="270978" y="26477"/>
                </a:moveTo>
                <a:lnTo>
                  <a:pt x="258407" y="28284"/>
                </a:lnTo>
                <a:lnTo>
                  <a:pt x="261116" y="47140"/>
                </a:lnTo>
                <a:lnTo>
                  <a:pt x="273687" y="45334"/>
                </a:lnTo>
                <a:lnTo>
                  <a:pt x="270978" y="26477"/>
                </a:lnTo>
                <a:close/>
              </a:path>
              <a:path w="335279" h="84454">
                <a:moveTo>
                  <a:pt x="254342" y="0"/>
                </a:moveTo>
                <a:lnTo>
                  <a:pt x="258407" y="28284"/>
                </a:lnTo>
                <a:lnTo>
                  <a:pt x="270978" y="26477"/>
                </a:lnTo>
                <a:lnTo>
                  <a:pt x="333996" y="26477"/>
                </a:lnTo>
                <a:lnTo>
                  <a:pt x="254342" y="0"/>
                </a:lnTo>
                <a:close/>
              </a:path>
            </a:pathLst>
          </a:custGeom>
          <a:solidFill>
            <a:srgbClr val="5D4B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7015835" y="1507973"/>
            <a:ext cx="2553970" cy="584835"/>
          </a:xfrm>
          <a:prstGeom prst="rect">
            <a:avLst/>
          </a:prstGeom>
          <a:ln w="19050">
            <a:solidFill>
              <a:srgbClr val="4285F4"/>
            </a:solidFill>
          </a:ln>
        </p:spPr>
        <p:txBody>
          <a:bodyPr wrap="square" lIns="0" tIns="42544" rIns="0" bIns="0" rtlCol="0" vert="horz">
            <a:spAutoFit/>
          </a:bodyPr>
          <a:lstStyle/>
          <a:p>
            <a:pPr marL="91440" marR="192405">
              <a:lnSpc>
                <a:spcPts val="1900"/>
              </a:lnSpc>
              <a:spcBef>
                <a:spcPts val="334"/>
              </a:spcBef>
            </a:pPr>
            <a:r>
              <a:rPr dirty="0" u="sng" sz="1600" b="1">
                <a:solidFill>
                  <a:srgbClr val="4285F4"/>
                </a:solidFill>
                <a:uFill>
                  <a:solidFill>
                    <a:srgbClr val="4285F4"/>
                  </a:solidFill>
                </a:uFill>
                <a:latin typeface="Calibri"/>
                <a:cs typeface="Calibri"/>
              </a:rPr>
              <a:t>Sigmoid</a:t>
            </a:r>
            <a:r>
              <a:rPr dirty="0" u="sng" sz="1600" spc="-10" b="1">
                <a:solidFill>
                  <a:srgbClr val="4285F4"/>
                </a:solidFill>
                <a:uFill>
                  <a:solidFill>
                    <a:srgbClr val="4285F4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b="1">
                <a:solidFill>
                  <a:srgbClr val="4285F4"/>
                </a:solidFill>
                <a:uFill>
                  <a:solidFill>
                    <a:srgbClr val="4285F4"/>
                  </a:solidFill>
                </a:uFill>
                <a:latin typeface="Calibri"/>
                <a:cs typeface="Calibri"/>
              </a:rPr>
              <a:t>function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: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all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gate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values</a:t>
            </a:r>
            <a:r>
              <a:rPr dirty="0" sz="1600" spc="-3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are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between</a:t>
            </a:r>
            <a:r>
              <a:rPr dirty="0" sz="1600" spc="-2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0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and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4285F4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389286" y="1794417"/>
            <a:ext cx="634365" cy="2060575"/>
            <a:chOff x="6389286" y="1794417"/>
            <a:chExt cx="634365" cy="2060575"/>
          </a:xfrm>
        </p:grpSpPr>
        <p:sp>
          <p:nvSpPr>
            <p:cNvPr id="23" name="object 23" descr=""/>
            <p:cNvSpPr/>
            <p:nvPr/>
          </p:nvSpPr>
          <p:spPr>
            <a:xfrm>
              <a:off x="6517995" y="1794417"/>
              <a:ext cx="505459" cy="629285"/>
            </a:xfrm>
            <a:custGeom>
              <a:avLst/>
              <a:gdLst/>
              <a:ahLst/>
              <a:cxnLst/>
              <a:rect l="l" t="t" r="r" b="b"/>
              <a:pathLst>
                <a:path w="505459" h="629285">
                  <a:moveTo>
                    <a:pt x="17785" y="545923"/>
                  </a:moveTo>
                  <a:lnTo>
                    <a:pt x="0" y="629240"/>
                  </a:lnTo>
                  <a:lnTo>
                    <a:pt x="77323" y="593478"/>
                  </a:lnTo>
                  <a:lnTo>
                    <a:pt x="67421" y="585569"/>
                  </a:lnTo>
                  <a:lnTo>
                    <a:pt x="47071" y="585569"/>
                  </a:lnTo>
                  <a:lnTo>
                    <a:pt x="32186" y="573679"/>
                  </a:lnTo>
                  <a:lnTo>
                    <a:pt x="40112" y="563756"/>
                  </a:lnTo>
                  <a:lnTo>
                    <a:pt x="17785" y="545923"/>
                  </a:lnTo>
                  <a:close/>
                </a:path>
                <a:path w="505459" h="629285">
                  <a:moveTo>
                    <a:pt x="40112" y="563756"/>
                  </a:moveTo>
                  <a:lnTo>
                    <a:pt x="32186" y="573679"/>
                  </a:lnTo>
                  <a:lnTo>
                    <a:pt x="47071" y="585569"/>
                  </a:lnTo>
                  <a:lnTo>
                    <a:pt x="54997" y="575645"/>
                  </a:lnTo>
                  <a:lnTo>
                    <a:pt x="40112" y="563756"/>
                  </a:lnTo>
                  <a:close/>
                </a:path>
                <a:path w="505459" h="629285">
                  <a:moveTo>
                    <a:pt x="54997" y="575645"/>
                  </a:moveTo>
                  <a:lnTo>
                    <a:pt x="47071" y="585569"/>
                  </a:lnTo>
                  <a:lnTo>
                    <a:pt x="67421" y="585569"/>
                  </a:lnTo>
                  <a:lnTo>
                    <a:pt x="54997" y="575645"/>
                  </a:lnTo>
                  <a:close/>
                </a:path>
                <a:path w="505459" h="629285">
                  <a:moveTo>
                    <a:pt x="490396" y="0"/>
                  </a:moveTo>
                  <a:lnTo>
                    <a:pt x="40112" y="563756"/>
                  </a:lnTo>
                  <a:lnTo>
                    <a:pt x="54997" y="575645"/>
                  </a:lnTo>
                  <a:lnTo>
                    <a:pt x="505282" y="11888"/>
                  </a:lnTo>
                  <a:lnTo>
                    <a:pt x="490396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398811" y="2423657"/>
              <a:ext cx="238760" cy="1421765"/>
            </a:xfrm>
            <a:custGeom>
              <a:avLst/>
              <a:gdLst/>
              <a:ahLst/>
              <a:cxnLst/>
              <a:rect l="l" t="t" r="r" b="b"/>
              <a:pathLst>
                <a:path w="238759" h="1421764">
                  <a:moveTo>
                    <a:pt x="0" y="0"/>
                  </a:moveTo>
                  <a:lnTo>
                    <a:pt x="238368" y="0"/>
                  </a:lnTo>
                  <a:lnTo>
                    <a:pt x="238368" y="1421491"/>
                  </a:lnTo>
                  <a:lnTo>
                    <a:pt x="0" y="1421491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85033" y="6496811"/>
            <a:ext cx="2063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285522" y="6212306"/>
            <a:ext cx="3343275" cy="584835"/>
          </a:xfrm>
          <a:prstGeom prst="rect">
            <a:avLst/>
          </a:prstGeom>
          <a:ln w="19050">
            <a:solidFill>
              <a:srgbClr val="FF30EE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567690" marR="124460" indent="-436245">
              <a:lnSpc>
                <a:spcPts val="1900"/>
              </a:lnSpc>
              <a:spcBef>
                <a:spcPts val="345"/>
              </a:spcBef>
            </a:pPr>
            <a:r>
              <a:rPr dirty="0" sz="1600">
                <a:solidFill>
                  <a:srgbClr val="FF30EE"/>
                </a:solidFill>
                <a:latin typeface="Calibri"/>
                <a:cs typeface="Calibri"/>
              </a:rPr>
              <a:t>Gates</a:t>
            </a:r>
            <a:r>
              <a:rPr dirty="0" sz="16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30EE"/>
                </a:solidFill>
                <a:latin typeface="Calibri"/>
                <a:cs typeface="Calibri"/>
              </a:rPr>
              <a:t>are</a:t>
            </a:r>
            <a:r>
              <a:rPr dirty="0" sz="16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30EE"/>
                </a:solidFill>
                <a:latin typeface="Calibri"/>
                <a:cs typeface="Calibri"/>
              </a:rPr>
              <a:t>applied</a:t>
            </a:r>
            <a:r>
              <a:rPr dirty="0" sz="16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30EE"/>
                </a:solidFill>
                <a:latin typeface="Calibri"/>
                <a:cs typeface="Calibri"/>
              </a:rPr>
              <a:t>using</a:t>
            </a:r>
            <a:r>
              <a:rPr dirty="0" sz="16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30EE"/>
                </a:solidFill>
                <a:latin typeface="Calibri"/>
                <a:cs typeface="Calibri"/>
              </a:rPr>
              <a:t>element-wise </a:t>
            </a:r>
            <a:r>
              <a:rPr dirty="0" sz="1600">
                <a:solidFill>
                  <a:srgbClr val="FF30EE"/>
                </a:solidFill>
                <a:latin typeface="Calibri"/>
                <a:cs typeface="Calibri"/>
              </a:rPr>
              <a:t>(or</a:t>
            </a:r>
            <a:r>
              <a:rPr dirty="0" sz="16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30EE"/>
                </a:solidFill>
                <a:latin typeface="Calibri"/>
                <a:cs typeface="Calibri"/>
              </a:rPr>
              <a:t>Hadamard)</a:t>
            </a:r>
            <a:r>
              <a:rPr dirty="0" sz="1600" spc="-3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30EE"/>
                </a:solidFill>
                <a:latin typeface="Calibri"/>
                <a:cs typeface="Calibri"/>
              </a:rPr>
              <a:t>product:</a:t>
            </a:r>
            <a:r>
              <a:rPr dirty="0" sz="1600" spc="-3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FF30EE"/>
                </a:solidFill>
                <a:latin typeface="Cambria Math"/>
                <a:cs typeface="Cambria Math"/>
              </a:rPr>
              <a:t>⊙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6961770" y="6201832"/>
            <a:ext cx="330835" cy="309880"/>
          </a:xfrm>
          <a:custGeom>
            <a:avLst/>
            <a:gdLst/>
            <a:ahLst/>
            <a:cxnLst/>
            <a:rect l="l" t="t" r="r" b="b"/>
            <a:pathLst>
              <a:path w="330834" h="309879">
                <a:moveTo>
                  <a:pt x="62153" y="45100"/>
                </a:moveTo>
                <a:lnTo>
                  <a:pt x="49139" y="59012"/>
                </a:lnTo>
                <a:lnTo>
                  <a:pt x="317244" y="309817"/>
                </a:lnTo>
                <a:lnTo>
                  <a:pt x="330258" y="295906"/>
                </a:lnTo>
                <a:lnTo>
                  <a:pt x="62153" y="45100"/>
                </a:lnTo>
                <a:close/>
              </a:path>
              <a:path w="330834" h="309879">
                <a:moveTo>
                  <a:pt x="0" y="0"/>
                </a:moveTo>
                <a:lnTo>
                  <a:pt x="29618" y="79879"/>
                </a:lnTo>
                <a:lnTo>
                  <a:pt x="49139" y="59012"/>
                </a:lnTo>
                <a:lnTo>
                  <a:pt x="39865" y="50336"/>
                </a:lnTo>
                <a:lnTo>
                  <a:pt x="52878" y="36424"/>
                </a:lnTo>
                <a:lnTo>
                  <a:pt x="70270" y="36424"/>
                </a:lnTo>
                <a:lnTo>
                  <a:pt x="81674" y="24232"/>
                </a:lnTo>
                <a:lnTo>
                  <a:pt x="0" y="0"/>
                </a:lnTo>
                <a:close/>
              </a:path>
              <a:path w="330834" h="309879">
                <a:moveTo>
                  <a:pt x="52878" y="36424"/>
                </a:moveTo>
                <a:lnTo>
                  <a:pt x="39865" y="50336"/>
                </a:lnTo>
                <a:lnTo>
                  <a:pt x="49139" y="59012"/>
                </a:lnTo>
                <a:lnTo>
                  <a:pt x="62153" y="45100"/>
                </a:lnTo>
                <a:lnTo>
                  <a:pt x="52878" y="36424"/>
                </a:lnTo>
                <a:close/>
              </a:path>
              <a:path w="330834" h="309879">
                <a:moveTo>
                  <a:pt x="70270" y="36424"/>
                </a:moveTo>
                <a:lnTo>
                  <a:pt x="52878" y="36424"/>
                </a:lnTo>
                <a:lnTo>
                  <a:pt x="62153" y="45100"/>
                </a:lnTo>
                <a:lnTo>
                  <a:pt x="70270" y="36424"/>
                </a:lnTo>
                <a:close/>
              </a:path>
            </a:pathLst>
          </a:custGeom>
          <a:solidFill>
            <a:srgbClr val="FF3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8419536" y="5793819"/>
            <a:ext cx="76200" cy="419100"/>
          </a:xfrm>
          <a:custGeom>
            <a:avLst/>
            <a:gdLst/>
            <a:ahLst/>
            <a:cxnLst/>
            <a:rect l="l" t="t" r="r" b="b"/>
            <a:pathLst>
              <a:path w="76200" h="419100">
                <a:moveTo>
                  <a:pt x="28575" y="76200"/>
                </a:moveTo>
                <a:lnTo>
                  <a:pt x="28575" y="418486"/>
                </a:lnTo>
                <a:lnTo>
                  <a:pt x="47625" y="418487"/>
                </a:lnTo>
                <a:lnTo>
                  <a:pt x="47625" y="76200"/>
                </a:lnTo>
                <a:lnTo>
                  <a:pt x="28575" y="76200"/>
                </a:lnTo>
                <a:close/>
              </a:path>
              <a:path w="76200" h="419100">
                <a:moveTo>
                  <a:pt x="69849" y="63500"/>
                </a:moveTo>
                <a:lnTo>
                  <a:pt x="28575" y="63500"/>
                </a:ln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49" y="63500"/>
                </a:lnTo>
                <a:close/>
              </a:path>
              <a:path w="76200" h="419100">
                <a:moveTo>
                  <a:pt x="28575" y="63500"/>
                </a:moveTo>
                <a:lnTo>
                  <a:pt x="28575" y="76200"/>
                </a:lnTo>
                <a:lnTo>
                  <a:pt x="47625" y="76200"/>
                </a:lnTo>
                <a:lnTo>
                  <a:pt x="47625" y="63500"/>
                </a:lnTo>
                <a:lnTo>
                  <a:pt x="28575" y="63500"/>
                </a:lnTo>
                <a:close/>
              </a:path>
              <a:path w="76200" h="41910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49" y="63500"/>
                </a:lnTo>
                <a:lnTo>
                  <a:pt x="38100" y="0"/>
                </a:lnTo>
                <a:close/>
              </a:path>
            </a:pathLst>
          </a:custGeom>
          <a:solidFill>
            <a:srgbClr val="FF30E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Long</a:t>
            </a:r>
            <a:r>
              <a:rPr dirty="0" spc="-10"/>
              <a:t> Short-</a:t>
            </a:r>
            <a:r>
              <a:rPr dirty="0"/>
              <a:t>Term Memory </a:t>
            </a:r>
            <a:r>
              <a:rPr dirty="0" spc="-10"/>
              <a:t>(LSTM)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999235"/>
            <a:ext cx="66236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think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LSTM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equations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visually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like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this: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9418" y="2104145"/>
            <a:ext cx="7008444" cy="2642528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624647" y="5572362"/>
            <a:ext cx="4763770" cy="857885"/>
            <a:chOff x="1624647" y="5572362"/>
            <a:chExt cx="4763770" cy="85788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4986" y="5658108"/>
              <a:ext cx="4624037" cy="685983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629410" y="5577125"/>
              <a:ext cx="4754245" cy="848360"/>
            </a:xfrm>
            <a:custGeom>
              <a:avLst/>
              <a:gdLst/>
              <a:ahLst/>
              <a:cxnLst/>
              <a:rect l="l" t="t" r="r" b="b"/>
              <a:pathLst>
                <a:path w="4754245" h="848360">
                  <a:moveTo>
                    <a:pt x="0" y="0"/>
                  </a:moveTo>
                  <a:lnTo>
                    <a:pt x="4754246" y="0"/>
                  </a:lnTo>
                  <a:lnTo>
                    <a:pt x="4754246" y="847949"/>
                  </a:lnTo>
                  <a:lnTo>
                    <a:pt x="0" y="84794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333900" y="6453304"/>
            <a:ext cx="4281170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Source:</a:t>
            </a:r>
            <a:r>
              <a:rPr dirty="0" sz="1200" spc="175" b="1">
                <a:latin typeface="Calibri"/>
                <a:cs typeface="Calibri"/>
              </a:rPr>
              <a:t> </a:t>
            </a:r>
            <a:r>
              <a:rPr dirty="0" u="sng" sz="12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  <a:hlinkClick r:id="rId4"/>
              </a:rPr>
              <a:t>http://colah.github.io/posts/2015-08-Understanding-LSTMs/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21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3372" y="1459101"/>
            <a:ext cx="3403599" cy="355520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763469" y="2675635"/>
            <a:ext cx="342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9259" sz="2700" spc="-22">
                <a:latin typeface="Calibri"/>
                <a:cs typeface="Calibri"/>
              </a:rPr>
              <a:t>c</a:t>
            </a:r>
            <a:r>
              <a:rPr dirty="0" sz="1200" spc="-15">
                <a:latin typeface="Calibri"/>
                <a:cs typeface="Calibri"/>
              </a:rPr>
              <a:t>t-</a:t>
            </a:r>
            <a:r>
              <a:rPr dirty="0" sz="1200" spc="-5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52325" y="3681476"/>
            <a:ext cx="364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9259" sz="2700" spc="-30">
                <a:latin typeface="Calibri"/>
                <a:cs typeface="Calibri"/>
              </a:rPr>
              <a:t>h</a:t>
            </a:r>
            <a:r>
              <a:rPr dirty="0" sz="1200" spc="-20">
                <a:latin typeface="Calibri"/>
                <a:cs typeface="Calibri"/>
              </a:rPr>
              <a:t>t-</a:t>
            </a:r>
            <a:r>
              <a:rPr dirty="0" sz="1200" spc="-5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547088" y="2581147"/>
            <a:ext cx="122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43925" y="2693923"/>
            <a:ext cx="76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521688" y="3678428"/>
            <a:ext cx="24637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h</a:t>
            </a:r>
            <a:r>
              <a:rPr dirty="0" baseline="-13888" sz="1800" spc="-37">
                <a:latin typeface="Calibri"/>
                <a:cs typeface="Calibri"/>
              </a:rPr>
              <a:t>t</a:t>
            </a:r>
            <a:endParaRPr baseline="-13888"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16791" y="3177540"/>
            <a:ext cx="800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f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870766" y="3277615"/>
            <a:ext cx="641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253174" y="3055620"/>
            <a:ext cx="1562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i</a:t>
            </a:r>
            <a:r>
              <a:rPr dirty="0" baseline="-18518" sz="1350" spc="-37">
                <a:latin typeface="Calibri"/>
                <a:cs typeface="Calibri"/>
              </a:rPr>
              <a:t>t</a:t>
            </a:r>
            <a:endParaRPr baseline="-18518" sz="13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165089" y="3058667"/>
            <a:ext cx="20827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o</a:t>
            </a:r>
            <a:r>
              <a:rPr dirty="0" baseline="-18518" sz="1350" spc="-37">
                <a:latin typeface="Calibri"/>
                <a:cs typeface="Calibri"/>
              </a:rPr>
              <a:t>t</a:t>
            </a:r>
            <a:endParaRPr baseline="-18518" sz="13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096589" y="2516123"/>
            <a:ext cx="1892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c</a:t>
            </a:r>
            <a:r>
              <a:rPr dirty="0" baseline="-18518" sz="1350" spc="-37">
                <a:latin typeface="Calibri"/>
                <a:cs typeface="Calibri"/>
              </a:rPr>
              <a:t>t</a:t>
            </a:r>
            <a:endParaRPr baseline="-18518" sz="13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858964" y="3372103"/>
            <a:ext cx="641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758951" y="3220211"/>
            <a:ext cx="165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5873" sz="2100" spc="-975">
                <a:latin typeface="Calibri"/>
                <a:cs typeface="Calibri"/>
              </a:rPr>
              <a:t>c</a:t>
            </a:r>
            <a:r>
              <a:rPr dirty="0" sz="1400" spc="-55">
                <a:latin typeface="Calibri"/>
                <a:cs typeface="Calibri"/>
              </a:rPr>
              <a:t>~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Long</a:t>
            </a:r>
            <a:r>
              <a:rPr dirty="0" spc="-10"/>
              <a:t> Short-</a:t>
            </a:r>
            <a:r>
              <a:rPr dirty="0"/>
              <a:t>Term Memory </a:t>
            </a:r>
            <a:r>
              <a:rPr dirty="0" spc="-10"/>
              <a:t>(LSTM)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485033" y="999235"/>
            <a:ext cx="66236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think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LSTM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equations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visually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like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this: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624647" y="5572362"/>
            <a:ext cx="4763770" cy="857885"/>
            <a:chOff x="1624647" y="5572362"/>
            <a:chExt cx="4763770" cy="857885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4986" y="5658108"/>
              <a:ext cx="4624037" cy="685983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629410" y="5577125"/>
              <a:ext cx="4754245" cy="848360"/>
            </a:xfrm>
            <a:custGeom>
              <a:avLst/>
              <a:gdLst/>
              <a:ahLst/>
              <a:cxnLst/>
              <a:rect l="l" t="t" r="r" b="b"/>
              <a:pathLst>
                <a:path w="4754245" h="848360">
                  <a:moveTo>
                    <a:pt x="0" y="0"/>
                  </a:moveTo>
                  <a:lnTo>
                    <a:pt x="4754246" y="0"/>
                  </a:lnTo>
                  <a:lnTo>
                    <a:pt x="4754246" y="847949"/>
                  </a:lnTo>
                  <a:lnTo>
                    <a:pt x="0" y="84794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732423" y="3246592"/>
            <a:ext cx="1424305" cy="584835"/>
          </a:xfrm>
          <a:prstGeom prst="rect">
            <a:avLst/>
          </a:prstGeom>
          <a:ln w="19050">
            <a:solidFill>
              <a:srgbClr val="4285F4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263525" marR="164465" indent="-92075">
              <a:lnSpc>
                <a:spcPts val="1900"/>
              </a:lnSpc>
              <a:spcBef>
                <a:spcPts val="345"/>
              </a:spcBef>
            </a:pP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Compute</a:t>
            </a:r>
            <a:r>
              <a:rPr dirty="0" sz="1600" spc="-4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285F4"/>
                </a:solidFill>
                <a:latin typeface="Calibri"/>
                <a:cs typeface="Calibri"/>
              </a:rPr>
              <a:t>the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forget</a:t>
            </a:r>
            <a:r>
              <a:rPr dirty="0" sz="1600" spc="-8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gate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3155848" y="3529482"/>
            <a:ext cx="1465580" cy="152400"/>
          </a:xfrm>
          <a:custGeom>
            <a:avLst/>
            <a:gdLst/>
            <a:ahLst/>
            <a:cxnLst/>
            <a:rect l="l" t="t" r="r" b="b"/>
            <a:pathLst>
              <a:path w="1465579" h="152400">
                <a:moveTo>
                  <a:pt x="1392236" y="75944"/>
                </a:moveTo>
                <a:lnTo>
                  <a:pt x="1390093" y="104439"/>
                </a:lnTo>
                <a:lnTo>
                  <a:pt x="1402756" y="105392"/>
                </a:lnTo>
                <a:lnTo>
                  <a:pt x="1401328" y="124388"/>
                </a:lnTo>
                <a:lnTo>
                  <a:pt x="1388592" y="124388"/>
                </a:lnTo>
                <a:lnTo>
                  <a:pt x="1386521" y="151930"/>
                </a:lnTo>
                <a:lnTo>
                  <a:pt x="1453795" y="124388"/>
                </a:lnTo>
                <a:lnTo>
                  <a:pt x="1401328" y="124388"/>
                </a:lnTo>
                <a:lnTo>
                  <a:pt x="1388664" y="123436"/>
                </a:lnTo>
                <a:lnTo>
                  <a:pt x="1456122" y="123436"/>
                </a:lnTo>
                <a:lnTo>
                  <a:pt x="1465364" y="119653"/>
                </a:lnTo>
                <a:lnTo>
                  <a:pt x="1392236" y="75944"/>
                </a:lnTo>
                <a:close/>
              </a:path>
              <a:path w="1465579" h="152400">
                <a:moveTo>
                  <a:pt x="1390093" y="104439"/>
                </a:moveTo>
                <a:lnTo>
                  <a:pt x="1388664" y="123436"/>
                </a:lnTo>
                <a:lnTo>
                  <a:pt x="1401328" y="124388"/>
                </a:lnTo>
                <a:lnTo>
                  <a:pt x="1402756" y="105392"/>
                </a:lnTo>
                <a:lnTo>
                  <a:pt x="1390093" y="104439"/>
                </a:lnTo>
                <a:close/>
              </a:path>
              <a:path w="1465579" h="152400">
                <a:moveTo>
                  <a:pt x="1428" y="0"/>
                </a:moveTo>
                <a:lnTo>
                  <a:pt x="0" y="18996"/>
                </a:lnTo>
                <a:lnTo>
                  <a:pt x="1388664" y="123436"/>
                </a:lnTo>
                <a:lnTo>
                  <a:pt x="1390093" y="104439"/>
                </a:lnTo>
                <a:lnTo>
                  <a:pt x="1428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732423" y="2159124"/>
            <a:ext cx="1424305" cy="584835"/>
          </a:xfrm>
          <a:prstGeom prst="rect">
            <a:avLst/>
          </a:prstGeom>
          <a:ln w="19050">
            <a:solidFill>
              <a:srgbClr val="4285F4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230504" marR="191135" indent="-32384">
              <a:lnSpc>
                <a:spcPts val="1900"/>
              </a:lnSpc>
              <a:spcBef>
                <a:spcPts val="340"/>
              </a:spcBef>
            </a:pP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Forget</a:t>
            </a:r>
            <a:r>
              <a:rPr dirty="0" sz="1600" spc="-6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some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cell</a:t>
            </a:r>
            <a:r>
              <a:rPr dirty="0" sz="1600" spc="-1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content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3154838" y="2442143"/>
            <a:ext cx="1563370" cy="320675"/>
          </a:xfrm>
          <a:custGeom>
            <a:avLst/>
            <a:gdLst/>
            <a:ahLst/>
            <a:cxnLst/>
            <a:rect l="l" t="t" r="r" b="b"/>
            <a:pathLst>
              <a:path w="1563370" h="320675">
                <a:moveTo>
                  <a:pt x="1486226" y="292156"/>
                </a:moveTo>
                <a:lnTo>
                  <a:pt x="1481056" y="320259"/>
                </a:lnTo>
                <a:lnTo>
                  <a:pt x="1562892" y="296575"/>
                </a:lnTo>
                <a:lnTo>
                  <a:pt x="1560076" y="294454"/>
                </a:lnTo>
                <a:lnTo>
                  <a:pt x="1498716" y="294454"/>
                </a:lnTo>
                <a:lnTo>
                  <a:pt x="1486226" y="292156"/>
                </a:lnTo>
                <a:close/>
              </a:path>
              <a:path w="1563370" h="320675">
                <a:moveTo>
                  <a:pt x="1489673" y="273420"/>
                </a:moveTo>
                <a:lnTo>
                  <a:pt x="1486226" y="292156"/>
                </a:lnTo>
                <a:lnTo>
                  <a:pt x="1498716" y="294454"/>
                </a:lnTo>
                <a:lnTo>
                  <a:pt x="1502163" y="275718"/>
                </a:lnTo>
                <a:lnTo>
                  <a:pt x="1489673" y="273420"/>
                </a:lnTo>
                <a:close/>
              </a:path>
              <a:path w="1563370" h="320675">
                <a:moveTo>
                  <a:pt x="1494843" y="245317"/>
                </a:moveTo>
                <a:lnTo>
                  <a:pt x="1489673" y="273420"/>
                </a:lnTo>
                <a:lnTo>
                  <a:pt x="1502163" y="275718"/>
                </a:lnTo>
                <a:lnTo>
                  <a:pt x="1498716" y="294454"/>
                </a:lnTo>
                <a:lnTo>
                  <a:pt x="1560076" y="294454"/>
                </a:lnTo>
                <a:lnTo>
                  <a:pt x="1494843" y="245317"/>
                </a:lnTo>
                <a:close/>
              </a:path>
              <a:path w="1563370" h="320675">
                <a:moveTo>
                  <a:pt x="3446" y="0"/>
                </a:moveTo>
                <a:lnTo>
                  <a:pt x="0" y="18736"/>
                </a:lnTo>
                <a:lnTo>
                  <a:pt x="1486226" y="292156"/>
                </a:lnTo>
                <a:lnTo>
                  <a:pt x="1489673" y="273420"/>
                </a:lnTo>
                <a:lnTo>
                  <a:pt x="3446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2100996" y="4556898"/>
            <a:ext cx="1424305" cy="584835"/>
          </a:xfrm>
          <a:prstGeom prst="rect">
            <a:avLst/>
          </a:prstGeom>
          <a:ln w="19050">
            <a:solidFill>
              <a:srgbClr val="4285F4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295275" marR="164465" indent="-123825">
              <a:lnSpc>
                <a:spcPts val="1900"/>
              </a:lnSpc>
              <a:spcBef>
                <a:spcPts val="350"/>
              </a:spcBef>
            </a:pP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Compute</a:t>
            </a:r>
            <a:r>
              <a:rPr dirty="0" sz="1600" spc="-4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285F4"/>
                </a:solidFill>
                <a:latin typeface="Calibri"/>
                <a:cs typeface="Calibri"/>
              </a:rPr>
              <a:t>the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input</a:t>
            </a:r>
            <a:r>
              <a:rPr dirty="0" sz="1600" spc="-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gate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3519712" y="3756638"/>
            <a:ext cx="1583055" cy="1101090"/>
          </a:xfrm>
          <a:custGeom>
            <a:avLst/>
            <a:gdLst/>
            <a:ahLst/>
            <a:cxnLst/>
            <a:rect l="l" t="t" r="r" b="b"/>
            <a:pathLst>
              <a:path w="1583054" h="1101089">
                <a:moveTo>
                  <a:pt x="1514903" y="35556"/>
                </a:moveTo>
                <a:lnTo>
                  <a:pt x="0" y="1084818"/>
                </a:lnTo>
                <a:lnTo>
                  <a:pt x="10845" y="1100479"/>
                </a:lnTo>
                <a:lnTo>
                  <a:pt x="1525750" y="51217"/>
                </a:lnTo>
                <a:lnTo>
                  <a:pt x="1514903" y="35556"/>
                </a:lnTo>
                <a:close/>
              </a:path>
              <a:path w="1583054" h="1101089">
                <a:moveTo>
                  <a:pt x="1567443" y="28324"/>
                </a:moveTo>
                <a:lnTo>
                  <a:pt x="1525344" y="28324"/>
                </a:lnTo>
                <a:lnTo>
                  <a:pt x="1536192" y="43985"/>
                </a:lnTo>
                <a:lnTo>
                  <a:pt x="1525750" y="51217"/>
                </a:lnTo>
                <a:lnTo>
                  <a:pt x="1542020" y="74707"/>
                </a:lnTo>
                <a:lnTo>
                  <a:pt x="1567443" y="28324"/>
                </a:lnTo>
                <a:close/>
              </a:path>
              <a:path w="1583054" h="1101089">
                <a:moveTo>
                  <a:pt x="1525344" y="28324"/>
                </a:moveTo>
                <a:lnTo>
                  <a:pt x="1514903" y="35556"/>
                </a:lnTo>
                <a:lnTo>
                  <a:pt x="1525750" y="51217"/>
                </a:lnTo>
                <a:lnTo>
                  <a:pt x="1536192" y="43985"/>
                </a:lnTo>
                <a:lnTo>
                  <a:pt x="1525344" y="28324"/>
                </a:lnTo>
                <a:close/>
              </a:path>
              <a:path w="1583054" h="1101089">
                <a:moveTo>
                  <a:pt x="1582968" y="0"/>
                </a:moveTo>
                <a:lnTo>
                  <a:pt x="1498633" y="12066"/>
                </a:lnTo>
                <a:lnTo>
                  <a:pt x="1514903" y="35556"/>
                </a:lnTo>
                <a:lnTo>
                  <a:pt x="1525344" y="28324"/>
                </a:lnTo>
                <a:lnTo>
                  <a:pt x="1567443" y="28324"/>
                </a:lnTo>
                <a:lnTo>
                  <a:pt x="1582968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5195252" y="4556898"/>
            <a:ext cx="1625600" cy="584835"/>
          </a:xfrm>
          <a:prstGeom prst="rect">
            <a:avLst/>
          </a:prstGeom>
          <a:ln w="19050">
            <a:solidFill>
              <a:srgbClr val="4285F4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132080" marR="124460" indent="140335">
              <a:lnSpc>
                <a:spcPts val="1900"/>
              </a:lnSpc>
              <a:spcBef>
                <a:spcPts val="350"/>
              </a:spcBef>
            </a:pP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Compute</a:t>
            </a:r>
            <a:r>
              <a:rPr dirty="0" sz="1600" spc="-4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285F4"/>
                </a:solidFill>
                <a:latin typeface="Calibri"/>
                <a:cs typeface="Calibri"/>
              </a:rPr>
              <a:t>the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new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cell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content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5772722" y="3749040"/>
            <a:ext cx="245110" cy="810895"/>
          </a:xfrm>
          <a:custGeom>
            <a:avLst/>
            <a:gdLst/>
            <a:ahLst/>
            <a:cxnLst/>
            <a:rect l="l" t="t" r="r" b="b"/>
            <a:pathLst>
              <a:path w="245110" h="810895">
                <a:moveTo>
                  <a:pt x="45974" y="71072"/>
                </a:moveTo>
                <a:lnTo>
                  <a:pt x="27584" y="76044"/>
                </a:lnTo>
                <a:lnTo>
                  <a:pt x="226134" y="810345"/>
                </a:lnTo>
                <a:lnTo>
                  <a:pt x="244524" y="805373"/>
                </a:lnTo>
                <a:lnTo>
                  <a:pt x="45974" y="71072"/>
                </a:lnTo>
                <a:close/>
              </a:path>
              <a:path w="245110" h="810895">
                <a:moveTo>
                  <a:pt x="16889" y="0"/>
                </a:moveTo>
                <a:lnTo>
                  <a:pt x="0" y="83503"/>
                </a:lnTo>
                <a:lnTo>
                  <a:pt x="27584" y="76044"/>
                </a:lnTo>
                <a:lnTo>
                  <a:pt x="24269" y="63785"/>
                </a:lnTo>
                <a:lnTo>
                  <a:pt x="42659" y="58812"/>
                </a:lnTo>
                <a:lnTo>
                  <a:pt x="69281" y="58812"/>
                </a:lnTo>
                <a:lnTo>
                  <a:pt x="16889" y="0"/>
                </a:lnTo>
                <a:close/>
              </a:path>
              <a:path w="245110" h="810895">
                <a:moveTo>
                  <a:pt x="42659" y="58812"/>
                </a:moveTo>
                <a:lnTo>
                  <a:pt x="24269" y="63785"/>
                </a:lnTo>
                <a:lnTo>
                  <a:pt x="27584" y="76044"/>
                </a:lnTo>
                <a:lnTo>
                  <a:pt x="45974" y="71072"/>
                </a:lnTo>
                <a:lnTo>
                  <a:pt x="42659" y="58812"/>
                </a:lnTo>
                <a:close/>
              </a:path>
              <a:path w="245110" h="810895">
                <a:moveTo>
                  <a:pt x="69281" y="58812"/>
                </a:moveTo>
                <a:lnTo>
                  <a:pt x="42659" y="58812"/>
                </a:lnTo>
                <a:lnTo>
                  <a:pt x="45974" y="71072"/>
                </a:lnTo>
                <a:lnTo>
                  <a:pt x="73558" y="63613"/>
                </a:lnTo>
                <a:lnTo>
                  <a:pt x="69281" y="58812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7415212" y="4556899"/>
            <a:ext cx="1402080" cy="584835"/>
          </a:xfrm>
          <a:prstGeom prst="rect">
            <a:avLst/>
          </a:prstGeom>
          <a:ln w="19050">
            <a:solidFill>
              <a:srgbClr val="4285F4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219075" marR="153670" indent="-58419">
              <a:lnSpc>
                <a:spcPts val="1900"/>
              </a:lnSpc>
              <a:spcBef>
                <a:spcPts val="350"/>
              </a:spcBef>
            </a:pP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Compute</a:t>
            </a:r>
            <a:r>
              <a:rPr dirty="0" sz="1600" spc="-4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285F4"/>
                </a:solidFill>
                <a:latin typeface="Calibri"/>
                <a:cs typeface="Calibri"/>
              </a:rPr>
              <a:t>the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output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gate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6280641" y="3744864"/>
            <a:ext cx="1839595" cy="821055"/>
          </a:xfrm>
          <a:custGeom>
            <a:avLst/>
            <a:gdLst/>
            <a:ahLst/>
            <a:cxnLst/>
            <a:rect l="l" t="t" r="r" b="b"/>
            <a:pathLst>
              <a:path w="1839595" h="821054">
                <a:moveTo>
                  <a:pt x="73582" y="26154"/>
                </a:moveTo>
                <a:lnTo>
                  <a:pt x="65908" y="43590"/>
                </a:lnTo>
                <a:lnTo>
                  <a:pt x="1831775" y="820754"/>
                </a:lnTo>
                <a:lnTo>
                  <a:pt x="1839448" y="803316"/>
                </a:lnTo>
                <a:lnTo>
                  <a:pt x="73582" y="26154"/>
                </a:lnTo>
                <a:close/>
              </a:path>
              <a:path w="1839595" h="821054">
                <a:moveTo>
                  <a:pt x="85092" y="0"/>
                </a:moveTo>
                <a:lnTo>
                  <a:pt x="0" y="4177"/>
                </a:lnTo>
                <a:lnTo>
                  <a:pt x="54397" y="69744"/>
                </a:lnTo>
                <a:lnTo>
                  <a:pt x="65908" y="43590"/>
                </a:lnTo>
                <a:lnTo>
                  <a:pt x="54287" y="38475"/>
                </a:lnTo>
                <a:lnTo>
                  <a:pt x="61962" y="21040"/>
                </a:lnTo>
                <a:lnTo>
                  <a:pt x="75832" y="21040"/>
                </a:lnTo>
                <a:lnTo>
                  <a:pt x="85092" y="0"/>
                </a:lnTo>
                <a:close/>
              </a:path>
              <a:path w="1839595" h="821054">
                <a:moveTo>
                  <a:pt x="61962" y="21040"/>
                </a:moveTo>
                <a:lnTo>
                  <a:pt x="54287" y="38475"/>
                </a:lnTo>
                <a:lnTo>
                  <a:pt x="65908" y="43590"/>
                </a:lnTo>
                <a:lnTo>
                  <a:pt x="73582" y="26154"/>
                </a:lnTo>
                <a:lnTo>
                  <a:pt x="61962" y="21040"/>
                </a:lnTo>
                <a:close/>
              </a:path>
              <a:path w="1839595" h="821054">
                <a:moveTo>
                  <a:pt x="75832" y="21040"/>
                </a:moveTo>
                <a:lnTo>
                  <a:pt x="61962" y="21040"/>
                </a:lnTo>
                <a:lnTo>
                  <a:pt x="73582" y="26154"/>
                </a:lnTo>
                <a:lnTo>
                  <a:pt x="75832" y="2104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3376612" y="1610804"/>
            <a:ext cx="2682240" cy="339090"/>
          </a:xfrm>
          <a:prstGeom prst="rect">
            <a:avLst/>
          </a:prstGeom>
          <a:ln w="19050">
            <a:solidFill>
              <a:srgbClr val="4285F4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158750">
              <a:lnSpc>
                <a:spcPct val="100000"/>
              </a:lnSpc>
              <a:spcBef>
                <a:spcPts val="260"/>
              </a:spcBef>
            </a:pP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Write</a:t>
            </a:r>
            <a:r>
              <a:rPr dirty="0" sz="1600" spc="-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some</a:t>
            </a:r>
            <a:r>
              <a:rPr dirty="0" sz="1600" spc="-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new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cell</a:t>
            </a:r>
            <a:r>
              <a:rPr dirty="0" sz="1600" spc="-3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content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4711827" y="1945525"/>
            <a:ext cx="3415029" cy="1437005"/>
          </a:xfrm>
          <a:custGeom>
            <a:avLst/>
            <a:gdLst/>
            <a:ahLst/>
            <a:cxnLst/>
            <a:rect l="l" t="t" r="r" b="b"/>
            <a:pathLst>
              <a:path w="3415029" h="1437004">
                <a:moveTo>
                  <a:pt x="966025" y="764057"/>
                </a:moveTo>
                <a:lnTo>
                  <a:pt x="951052" y="732231"/>
                </a:lnTo>
                <a:lnTo>
                  <a:pt x="929754" y="686968"/>
                </a:lnTo>
                <a:lnTo>
                  <a:pt x="912063" y="709409"/>
                </a:lnTo>
                <a:lnTo>
                  <a:pt x="11798" y="0"/>
                </a:lnTo>
                <a:lnTo>
                  <a:pt x="0" y="14960"/>
                </a:lnTo>
                <a:lnTo>
                  <a:pt x="900277" y="724369"/>
                </a:lnTo>
                <a:lnTo>
                  <a:pt x="882586" y="746810"/>
                </a:lnTo>
                <a:lnTo>
                  <a:pt x="966025" y="764057"/>
                </a:lnTo>
                <a:close/>
              </a:path>
              <a:path w="3415029" h="1437004">
                <a:moveTo>
                  <a:pt x="3414547" y="1417574"/>
                </a:moveTo>
                <a:lnTo>
                  <a:pt x="2099449" y="1255547"/>
                </a:lnTo>
                <a:lnTo>
                  <a:pt x="2099640" y="1253998"/>
                </a:lnTo>
                <a:lnTo>
                  <a:pt x="2102942" y="1227188"/>
                </a:lnTo>
                <a:lnTo>
                  <a:pt x="2022665" y="1255687"/>
                </a:lnTo>
                <a:lnTo>
                  <a:pt x="2093633" y="1302816"/>
                </a:lnTo>
                <a:lnTo>
                  <a:pt x="2097125" y="1274457"/>
                </a:lnTo>
                <a:lnTo>
                  <a:pt x="3412210" y="1436471"/>
                </a:lnTo>
                <a:lnTo>
                  <a:pt x="3414547" y="1417574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8125211" y="3080155"/>
            <a:ext cx="2359025" cy="584835"/>
          </a:xfrm>
          <a:prstGeom prst="rect">
            <a:avLst/>
          </a:prstGeom>
          <a:ln w="19050">
            <a:solidFill>
              <a:srgbClr val="4285F4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395605" marR="123825" indent="-264795">
              <a:lnSpc>
                <a:spcPts val="1900"/>
              </a:lnSpc>
              <a:spcBef>
                <a:spcPts val="335"/>
              </a:spcBef>
            </a:pP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Output</a:t>
            </a:r>
            <a:r>
              <a:rPr dirty="0" sz="1600" spc="-1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some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cell</a:t>
            </a:r>
            <a:r>
              <a:rPr dirty="0" sz="1600" spc="-1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content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to</a:t>
            </a:r>
            <a:r>
              <a:rPr dirty="0" sz="1600" spc="-1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the</a:t>
            </a:r>
            <a:r>
              <a:rPr dirty="0" sz="1600" spc="-1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hidden</a:t>
            </a:r>
            <a:r>
              <a:rPr dirty="0" sz="1600" spc="-1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state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045849" y="1696486"/>
            <a:ext cx="3119120" cy="462280"/>
          </a:xfrm>
          <a:prstGeom prst="rect">
            <a:avLst/>
          </a:prstGeom>
          <a:ln w="9525">
            <a:solidFill>
              <a:srgbClr val="FF30EE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+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sign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secret!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5789611" y="1918313"/>
            <a:ext cx="2259965" cy="796925"/>
          </a:xfrm>
          <a:custGeom>
            <a:avLst/>
            <a:gdLst/>
            <a:ahLst/>
            <a:cxnLst/>
            <a:rect l="l" t="t" r="r" b="b"/>
            <a:pathLst>
              <a:path w="2259965" h="796925">
                <a:moveTo>
                  <a:pt x="59658" y="724522"/>
                </a:moveTo>
                <a:lnTo>
                  <a:pt x="0" y="785342"/>
                </a:lnTo>
                <a:lnTo>
                  <a:pt x="84451" y="796577"/>
                </a:lnTo>
                <a:lnTo>
                  <a:pt x="76575" y="773687"/>
                </a:lnTo>
                <a:lnTo>
                  <a:pt x="63146" y="773687"/>
                </a:lnTo>
                <a:lnTo>
                  <a:pt x="56949" y="755674"/>
                </a:lnTo>
                <a:lnTo>
                  <a:pt x="68955" y="751542"/>
                </a:lnTo>
                <a:lnTo>
                  <a:pt x="59658" y="724522"/>
                </a:lnTo>
                <a:close/>
              </a:path>
              <a:path w="2259965" h="796925">
                <a:moveTo>
                  <a:pt x="68955" y="751542"/>
                </a:moveTo>
                <a:lnTo>
                  <a:pt x="56949" y="755674"/>
                </a:lnTo>
                <a:lnTo>
                  <a:pt x="63146" y="773687"/>
                </a:lnTo>
                <a:lnTo>
                  <a:pt x="75153" y="769556"/>
                </a:lnTo>
                <a:lnTo>
                  <a:pt x="68955" y="751542"/>
                </a:lnTo>
                <a:close/>
              </a:path>
              <a:path w="2259965" h="796925">
                <a:moveTo>
                  <a:pt x="75153" y="769556"/>
                </a:moveTo>
                <a:lnTo>
                  <a:pt x="63146" y="773687"/>
                </a:lnTo>
                <a:lnTo>
                  <a:pt x="76575" y="773687"/>
                </a:lnTo>
                <a:lnTo>
                  <a:pt x="75153" y="769556"/>
                </a:lnTo>
                <a:close/>
              </a:path>
              <a:path w="2259965" h="796925">
                <a:moveTo>
                  <a:pt x="2253140" y="0"/>
                </a:moveTo>
                <a:lnTo>
                  <a:pt x="68955" y="751542"/>
                </a:lnTo>
                <a:lnTo>
                  <a:pt x="75153" y="769556"/>
                </a:lnTo>
                <a:lnTo>
                  <a:pt x="2259338" y="18013"/>
                </a:lnTo>
                <a:lnTo>
                  <a:pt x="2253140" y="0"/>
                </a:lnTo>
                <a:close/>
              </a:path>
            </a:pathLst>
          </a:custGeom>
          <a:solidFill>
            <a:srgbClr val="FF3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7333900" y="6453304"/>
            <a:ext cx="4281170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Source:</a:t>
            </a:r>
            <a:r>
              <a:rPr dirty="0" sz="1200" spc="175" b="1">
                <a:latin typeface="Calibri"/>
                <a:cs typeface="Calibri"/>
              </a:rPr>
              <a:t> </a:t>
            </a:r>
            <a:r>
              <a:rPr dirty="0" u="sng" sz="12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  <a:hlinkClick r:id="rId4"/>
              </a:rPr>
              <a:t>http://colah.github.io/posts/2015-08-Understanding-LSTMs/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21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dirty="0" spc="-25"/>
              <a:t> </a:t>
            </a:r>
            <a:r>
              <a:rPr dirty="0"/>
              <a:t>does</a:t>
            </a:r>
            <a:r>
              <a:rPr dirty="0" spc="-15"/>
              <a:t> </a:t>
            </a:r>
            <a:r>
              <a:rPr dirty="0"/>
              <a:t>LSTM</a:t>
            </a:r>
            <a:r>
              <a:rPr dirty="0" spc="-15"/>
              <a:t> </a:t>
            </a:r>
            <a:r>
              <a:rPr dirty="0"/>
              <a:t>solve</a:t>
            </a:r>
            <a:r>
              <a:rPr dirty="0" spc="-15"/>
              <a:t> </a:t>
            </a:r>
            <a:r>
              <a:rPr dirty="0"/>
              <a:t>vanishing</a:t>
            </a:r>
            <a:r>
              <a:rPr dirty="0" spc="-15"/>
              <a:t> </a:t>
            </a:r>
            <a:r>
              <a:rPr dirty="0" spc="-10"/>
              <a:t>gradients?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23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59633" y="1151635"/>
            <a:ext cx="9532620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 marR="1910714" indent="-342900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LSTM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architecture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makes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much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easier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RNN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preserve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information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over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many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timesteps</a:t>
            </a:r>
            <a:endParaRPr sz="2400">
              <a:latin typeface="Calibri"/>
              <a:cs typeface="Calibri"/>
            </a:endParaRPr>
          </a:p>
          <a:p>
            <a:pPr lvl="1" marL="723265" marR="30480" indent="-228600">
              <a:lnSpc>
                <a:spcPct val="100800"/>
              </a:lnSpc>
              <a:spcBef>
                <a:spcPts val="600"/>
              </a:spcBef>
              <a:buClr>
                <a:srgbClr val="007C92"/>
              </a:buClr>
              <a:buFont typeface="Times New Roman"/>
              <a:buChar char="•"/>
              <a:tabLst>
                <a:tab pos="723900" algn="l"/>
              </a:tabLst>
            </a:pPr>
            <a:r>
              <a:rPr dirty="0" sz="2400">
                <a:latin typeface="Calibri"/>
                <a:cs typeface="Calibri"/>
              </a:rPr>
              <a:t>e.g.,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forget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gate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cell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dimension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gate </a:t>
            </a:r>
            <a:r>
              <a:rPr dirty="0" sz="2400">
                <a:latin typeface="Calibri"/>
                <a:cs typeface="Calibri"/>
              </a:rPr>
              <a:t>set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information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cell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preserved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indefinitely.</a:t>
            </a:r>
            <a:endParaRPr sz="2400">
              <a:latin typeface="Calibri"/>
              <a:cs typeface="Calibri"/>
            </a:endParaRPr>
          </a:p>
          <a:p>
            <a:pPr lvl="1" marL="723265" marR="516890" indent="-228600">
              <a:lnSpc>
                <a:spcPct val="100800"/>
              </a:lnSpc>
              <a:spcBef>
                <a:spcPts val="505"/>
              </a:spcBef>
              <a:buClr>
                <a:srgbClr val="007C92"/>
              </a:buClr>
              <a:buFont typeface="Times New Roman"/>
              <a:buChar char="•"/>
              <a:tabLst>
                <a:tab pos="723900" algn="l"/>
              </a:tabLst>
            </a:pP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contrast,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it’s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harder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vanilla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RNN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learn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recurrent</a:t>
            </a:r>
            <a:r>
              <a:rPr dirty="0" sz="2400" spc="-10">
                <a:latin typeface="Calibri"/>
                <a:cs typeface="Calibri"/>
              </a:rPr>
              <a:t> weight </a:t>
            </a:r>
            <a:r>
              <a:rPr dirty="0" sz="2400">
                <a:latin typeface="Calibri"/>
                <a:cs typeface="Calibri"/>
              </a:rPr>
              <a:t>matrix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W</a:t>
            </a:r>
            <a:r>
              <a:rPr dirty="0" baseline="-17361" sz="2400" i="1">
                <a:latin typeface="Calibri"/>
                <a:cs typeface="Calibri"/>
              </a:rPr>
              <a:t>h</a:t>
            </a:r>
            <a:r>
              <a:rPr dirty="0" baseline="-17361" sz="2400" spc="262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preserves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info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hidden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state</a:t>
            </a:r>
            <a:endParaRPr sz="2400">
              <a:latin typeface="Calibri"/>
              <a:cs typeface="Calibri"/>
            </a:endParaRPr>
          </a:p>
          <a:p>
            <a:pPr lvl="1" marL="723900" indent="-229235">
              <a:lnSpc>
                <a:spcPct val="100000"/>
              </a:lnSpc>
              <a:spcBef>
                <a:spcPts val="600"/>
              </a:spcBef>
              <a:buClr>
                <a:srgbClr val="007C92"/>
              </a:buClr>
              <a:buFont typeface="Times New Roman"/>
              <a:buChar char="•"/>
              <a:tabLst>
                <a:tab pos="723900" algn="l"/>
              </a:tabLst>
            </a:pP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practice,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get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about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100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timesteps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rather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about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07C92"/>
              </a:buClr>
              <a:buFont typeface="Times New Roman"/>
              <a:buChar char="•"/>
            </a:pPr>
            <a:endParaRPr sz="3400">
              <a:latin typeface="Calibri"/>
              <a:cs typeface="Calibri"/>
            </a:endParaRPr>
          </a:p>
          <a:p>
            <a:pPr marL="380365" marR="408940" indent="-342900">
              <a:lnSpc>
                <a:spcPts val="2810"/>
              </a:lnSpc>
              <a:spcBef>
                <a:spcPts val="5"/>
              </a:spcBef>
              <a:buClr>
                <a:srgbClr val="8C1515"/>
              </a:buClr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dirty="0" sz="2400">
                <a:latin typeface="Calibri"/>
                <a:cs typeface="Calibri"/>
              </a:rPr>
              <a:t>However,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there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alternative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ways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creating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direct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linear pass-</a:t>
            </a:r>
            <a:r>
              <a:rPr dirty="0" sz="2400">
                <a:latin typeface="Calibri"/>
                <a:cs typeface="Calibri"/>
              </a:rPr>
              <a:t>through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connections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models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distance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dependencies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Is</a:t>
            </a:r>
            <a:r>
              <a:rPr dirty="0" spc="-30"/>
              <a:t> </a:t>
            </a:r>
            <a:r>
              <a:rPr dirty="0"/>
              <a:t>vanishing/exploding</a:t>
            </a:r>
            <a:r>
              <a:rPr dirty="0" spc="-25"/>
              <a:t> </a:t>
            </a:r>
            <a:r>
              <a:rPr dirty="0"/>
              <a:t>gradient</a:t>
            </a:r>
            <a:r>
              <a:rPr dirty="0" spc="-15"/>
              <a:t> </a:t>
            </a:r>
            <a:r>
              <a:rPr dirty="0"/>
              <a:t>just</a:t>
            </a:r>
            <a:r>
              <a:rPr dirty="0" spc="-35"/>
              <a:t> </a:t>
            </a:r>
            <a:r>
              <a:rPr dirty="0"/>
              <a:t>an</a:t>
            </a:r>
            <a:r>
              <a:rPr dirty="0" spc="-25"/>
              <a:t> </a:t>
            </a:r>
            <a:r>
              <a:rPr dirty="0"/>
              <a:t>RNN</a:t>
            </a:r>
            <a:r>
              <a:rPr dirty="0" spc="-10"/>
              <a:t> problem?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4018787"/>
            <a:ext cx="3980179" cy="271716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example: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Residual</a:t>
            </a:r>
            <a:r>
              <a:rPr dirty="0" sz="20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connections</a:t>
            </a:r>
            <a:r>
              <a:rPr dirty="0" sz="20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aka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“ResNet”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Also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known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skip-</a:t>
            </a:r>
            <a:r>
              <a:rPr dirty="0" sz="2000" spc="-10">
                <a:solidFill>
                  <a:srgbClr val="FF30EE"/>
                </a:solidFill>
                <a:latin typeface="Calibri"/>
                <a:cs typeface="Calibri"/>
              </a:rPr>
              <a:t>connections</a:t>
            </a:r>
            <a:endParaRPr sz="2000">
              <a:latin typeface="Calibri"/>
              <a:cs typeface="Calibri"/>
            </a:endParaRPr>
          </a:p>
          <a:p>
            <a:pPr marL="354965" marR="224790" indent="-342265">
              <a:lnSpc>
                <a:spcPct val="100000"/>
              </a:lnSpc>
              <a:spcBef>
                <a:spcPts val="50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identity</a:t>
            </a:r>
            <a:r>
              <a:rPr dirty="0" sz="2000" spc="-10">
                <a:solidFill>
                  <a:srgbClr val="FF30EE"/>
                </a:solidFill>
                <a:latin typeface="Calibri"/>
                <a:cs typeface="Calibri"/>
              </a:rPr>
              <a:t> connection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preserves</a:t>
            </a:r>
            <a:r>
              <a:rPr dirty="0" sz="20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information</a:t>
            </a:r>
            <a:r>
              <a:rPr dirty="0" sz="20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default</a:t>
            </a:r>
            <a:endParaRPr sz="2000">
              <a:latin typeface="Calibri"/>
              <a:cs typeface="Calibri"/>
            </a:endParaRPr>
          </a:p>
          <a:p>
            <a:pPr marL="354965" marR="240029" indent="-342265">
              <a:lnSpc>
                <a:spcPct val="100000"/>
              </a:lnSpc>
              <a:spcBef>
                <a:spcPts val="409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makes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deep</a:t>
            </a:r>
            <a:r>
              <a:rPr dirty="0" sz="20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networks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much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easier to</a:t>
            </a:r>
            <a:r>
              <a:rPr dirty="0" sz="20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30EE"/>
                </a:solidFill>
                <a:latin typeface="Calibri"/>
                <a:cs typeface="Calibri"/>
              </a:rPr>
              <a:t>train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400" spc="-25">
                <a:latin typeface="Calibri"/>
                <a:cs typeface="Calibri"/>
              </a:rPr>
              <a:t>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5033" y="1151635"/>
            <a:ext cx="11058525" cy="2600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894715" indent="-342900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No!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problem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neural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architectures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(including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feed-forward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and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convolutional</a:t>
            </a:r>
            <a:r>
              <a:rPr dirty="0" sz="2400">
                <a:latin typeface="Calibri"/>
                <a:cs typeface="Calibri"/>
              </a:rPr>
              <a:t>),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especially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very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deep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ones.</a:t>
            </a:r>
            <a:endParaRPr sz="2400">
              <a:latin typeface="Calibri"/>
              <a:cs typeface="Calibri"/>
            </a:endParaRPr>
          </a:p>
          <a:p>
            <a:pPr lvl="1" marL="697865" marR="625475" indent="-228600">
              <a:lnSpc>
                <a:spcPct val="100000"/>
              </a:lnSpc>
              <a:spcBef>
                <a:spcPts val="520"/>
              </a:spcBef>
              <a:buClr>
                <a:srgbClr val="007C92"/>
              </a:buClr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Calibri"/>
                <a:cs typeface="Calibri"/>
              </a:rPr>
              <a:t>Due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chain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rule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choice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nonlinearity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function,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gradient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become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vanishingly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small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it </a:t>
            </a:r>
            <a:r>
              <a:rPr dirty="0" sz="2000" spc="-10">
                <a:latin typeface="Calibri"/>
                <a:cs typeface="Calibri"/>
              </a:rPr>
              <a:t>backpropagates</a:t>
            </a:r>
            <a:endParaRPr sz="20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500"/>
              </a:spcBef>
              <a:buClr>
                <a:srgbClr val="007C92"/>
              </a:buClr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Calibri"/>
                <a:cs typeface="Calibri"/>
              </a:rPr>
              <a:t>Thus,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lower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layers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learned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very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slowly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(i.e.,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hard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train)</a:t>
            </a:r>
            <a:endParaRPr sz="2000">
              <a:latin typeface="Calibri"/>
              <a:cs typeface="Calibri"/>
            </a:endParaRPr>
          </a:p>
          <a:p>
            <a:pPr marL="354965" marR="5080" indent="-342900">
              <a:lnSpc>
                <a:spcPct val="100800"/>
              </a:lnSpc>
              <a:spcBef>
                <a:spcPts val="49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Another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solution: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lots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new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deep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feedforward/convolutional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architectures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add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more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direct</a:t>
            </a:r>
            <a:r>
              <a:rPr dirty="0" sz="2400" spc="-3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connections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(thus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allowing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gradient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flow)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419268" y="4108744"/>
            <a:ext cx="3729354" cy="2073275"/>
            <a:chOff x="6419268" y="4108744"/>
            <a:chExt cx="3729354" cy="207327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7038" y="4222596"/>
              <a:ext cx="3573185" cy="190396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424030" y="4113507"/>
              <a:ext cx="3719829" cy="2063750"/>
            </a:xfrm>
            <a:custGeom>
              <a:avLst/>
              <a:gdLst/>
              <a:ahLst/>
              <a:cxnLst/>
              <a:rect l="l" t="t" r="r" b="b"/>
              <a:pathLst>
                <a:path w="3719829" h="2063750">
                  <a:moveTo>
                    <a:pt x="0" y="0"/>
                  </a:moveTo>
                  <a:lnTo>
                    <a:pt x="3719640" y="0"/>
                  </a:lnTo>
                  <a:lnTo>
                    <a:pt x="3719640" y="2063455"/>
                  </a:lnTo>
                  <a:lnTo>
                    <a:pt x="0" y="206345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201920" y="6437884"/>
            <a:ext cx="52743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Calibri"/>
                <a:cs typeface="Calibri"/>
              </a:rPr>
              <a:t>"Deep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Residual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Learning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Image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Recognition",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He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2015.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u="sng" sz="10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</a:rPr>
              <a:t>https://arxiv.org/pdf/1512.03385.pdf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Is</a:t>
            </a:r>
            <a:r>
              <a:rPr dirty="0" spc="-30"/>
              <a:t> </a:t>
            </a:r>
            <a:r>
              <a:rPr dirty="0"/>
              <a:t>vanishing/exploding</a:t>
            </a:r>
            <a:r>
              <a:rPr dirty="0" spc="-20"/>
              <a:t> </a:t>
            </a:r>
            <a:r>
              <a:rPr dirty="0"/>
              <a:t>gradient</a:t>
            </a:r>
            <a:r>
              <a:rPr dirty="0" spc="-15"/>
              <a:t> </a:t>
            </a:r>
            <a:r>
              <a:rPr dirty="0"/>
              <a:t>just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RNN</a:t>
            </a:r>
            <a:r>
              <a:rPr dirty="0" spc="-10"/>
              <a:t> problem?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6496811"/>
            <a:ext cx="2063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5033" y="1162811"/>
            <a:ext cx="16700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Other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methods: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5033" y="1479804"/>
            <a:ext cx="5194300" cy="73914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Dense</a:t>
            </a:r>
            <a:r>
              <a:rPr dirty="0" sz="20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connections</a:t>
            </a:r>
            <a:r>
              <a:rPr dirty="0" sz="20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aka</a:t>
            </a:r>
            <a:r>
              <a:rPr dirty="0" sz="2000" spc="-10">
                <a:latin typeface="Calibri"/>
                <a:cs typeface="Calibri"/>
              </a:rPr>
              <a:t> “DenseNet”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09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Directly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connect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layer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future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layers!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5033" y="5189220"/>
            <a:ext cx="1118489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Calibri"/>
                <a:cs typeface="Calibri"/>
              </a:rPr>
              <a:t>Conclusion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Though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vanishing/exploding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gradients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general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problem,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RNNs</a:t>
            </a:r>
            <a:r>
              <a:rPr dirty="0" sz="20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are</a:t>
            </a:r>
            <a:r>
              <a:rPr dirty="0" sz="20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particularly</a:t>
            </a:r>
            <a:r>
              <a:rPr dirty="0" sz="20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30EE"/>
                </a:solidFill>
                <a:latin typeface="Calibri"/>
                <a:cs typeface="Calibri"/>
              </a:rPr>
              <a:t>unstable </a:t>
            </a:r>
            <a:r>
              <a:rPr dirty="0" sz="2000">
                <a:latin typeface="Calibri"/>
                <a:cs typeface="Calibri"/>
              </a:rPr>
              <a:t>due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repeated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multiplication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same </a:t>
            </a:r>
            <a:r>
              <a:rPr dirty="0" sz="2000">
                <a:latin typeface="Calibri"/>
                <a:cs typeface="Calibri"/>
              </a:rPr>
              <a:t>weight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matrix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[Bengio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1994]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208087" y="2352351"/>
            <a:ext cx="3053080" cy="2611120"/>
            <a:chOff x="1208087" y="2352351"/>
            <a:chExt cx="3053080" cy="261112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880" y="2444144"/>
              <a:ext cx="2920520" cy="246804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212849" y="2357113"/>
              <a:ext cx="3043555" cy="2601595"/>
            </a:xfrm>
            <a:custGeom>
              <a:avLst/>
              <a:gdLst/>
              <a:ahLst/>
              <a:cxnLst/>
              <a:rect l="l" t="t" r="r" b="b"/>
              <a:pathLst>
                <a:path w="3043554" h="2601595">
                  <a:moveTo>
                    <a:pt x="0" y="0"/>
                  </a:moveTo>
                  <a:lnTo>
                    <a:pt x="3043164" y="0"/>
                  </a:lnTo>
                  <a:lnTo>
                    <a:pt x="3043164" y="2600973"/>
                  </a:lnTo>
                  <a:lnTo>
                    <a:pt x="0" y="260097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907138" y="6114796"/>
            <a:ext cx="1082802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  <a:tabLst>
                <a:tab pos="6590030" algn="l"/>
              </a:tabLst>
            </a:pPr>
            <a:r>
              <a:rPr dirty="0" sz="1000">
                <a:latin typeface="Calibri"/>
                <a:cs typeface="Calibri"/>
              </a:rPr>
              <a:t>”Densely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Connected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Convolutional </a:t>
            </a:r>
            <a:r>
              <a:rPr dirty="0" sz="1000">
                <a:latin typeface="Calibri"/>
                <a:cs typeface="Calibri"/>
              </a:rPr>
              <a:t>Networks",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Huang et al,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2017. </a:t>
            </a:r>
            <a:r>
              <a:rPr dirty="0" u="sng" sz="10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</a:rPr>
              <a:t>https://arxiv.org/pdf/1608.06993.pdf</a:t>
            </a:r>
            <a:r>
              <a:rPr dirty="0" sz="1000">
                <a:solidFill>
                  <a:srgbClr val="4198B5"/>
                </a:solidFill>
                <a:latin typeface="Calibri"/>
                <a:cs typeface="Calibri"/>
              </a:rPr>
              <a:t>	</a:t>
            </a:r>
            <a:r>
              <a:rPr dirty="0" sz="1000">
                <a:latin typeface="Calibri"/>
                <a:cs typeface="Calibri"/>
              </a:rPr>
              <a:t>”Highway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Networks",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Srivastava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et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2015.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u="sng" sz="10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</a:rPr>
              <a:t>https://arxiv.org/pdf/1505.00387.pdf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”Learning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Long-</a:t>
            </a:r>
            <a:r>
              <a:rPr dirty="0" sz="1200" spc="-20">
                <a:latin typeface="Calibri"/>
                <a:cs typeface="Calibri"/>
              </a:rPr>
              <a:t>Term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Dependencies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Gradient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Descent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Difficult",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Bengio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al.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1994,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u="sng" sz="12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  <a:hlinkClick r:id="rId3"/>
              </a:rPr>
              <a:t>http://ai.dinfo.unifi.it/paolo//ps/tnn-94-gradient.pdf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/>
              <a:t>Highway</a:t>
            </a:r>
            <a:r>
              <a:rPr dirty="0" spc="-75"/>
              <a:t> </a:t>
            </a:r>
            <a:r>
              <a:rPr dirty="0"/>
              <a:t>connections</a:t>
            </a:r>
            <a:r>
              <a:rPr dirty="0" spc="-50"/>
              <a:t> </a:t>
            </a:r>
            <a:r>
              <a:rPr dirty="0">
                <a:solidFill>
                  <a:srgbClr val="000000"/>
                </a:solidFill>
              </a:rPr>
              <a:t>aka</a:t>
            </a:r>
            <a:r>
              <a:rPr dirty="0" spc="-5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“HighwayNet”</a:t>
            </a:r>
          </a:p>
          <a:p>
            <a:pPr marL="297815" marR="5080" indent="-285115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>
                <a:solidFill>
                  <a:srgbClr val="000000"/>
                </a:solidFill>
              </a:rPr>
              <a:t>Similar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residual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connections,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but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dirty="0" spc="-10">
                <a:solidFill>
                  <a:srgbClr val="000000"/>
                </a:solidFill>
              </a:rPr>
              <a:t> identity </a:t>
            </a:r>
            <a:r>
              <a:rPr dirty="0">
                <a:solidFill>
                  <a:srgbClr val="000000"/>
                </a:solidFill>
              </a:rPr>
              <a:t>connection</a:t>
            </a:r>
            <a:r>
              <a:rPr dirty="0" spc="-3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vs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transformation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layer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is </a:t>
            </a:r>
            <a:r>
              <a:rPr dirty="0">
                <a:solidFill>
                  <a:srgbClr val="000000"/>
                </a:solidFill>
              </a:rPr>
              <a:t>controlled</a:t>
            </a:r>
            <a:r>
              <a:rPr dirty="0" spc="-3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by</a:t>
            </a:r>
            <a:r>
              <a:rPr dirty="0" spc="-3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/>
              <a:t>dynamic</a:t>
            </a:r>
            <a:r>
              <a:rPr dirty="0" spc="-25"/>
              <a:t> </a:t>
            </a:r>
            <a:r>
              <a:rPr dirty="0" spc="-20"/>
              <a:t>gate</a:t>
            </a:r>
          </a:p>
          <a:p>
            <a:pPr marL="297815" marR="892175" indent="-285115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>
                <a:solidFill>
                  <a:srgbClr val="000000"/>
                </a:solidFill>
              </a:rPr>
              <a:t>Inspired</a:t>
            </a:r>
            <a:r>
              <a:rPr dirty="0" spc="-3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by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LSTMs,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but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applied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deep </a:t>
            </a:r>
            <a:r>
              <a:rPr dirty="0" spc="-10">
                <a:solidFill>
                  <a:srgbClr val="000000"/>
                </a:solidFill>
              </a:rPr>
              <a:t>feedforward/convolutional</a:t>
            </a:r>
            <a:r>
              <a:rPr dirty="0" spc="-5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networks</a:t>
            </a:r>
          </a:p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7890" y="3525687"/>
            <a:ext cx="3021229" cy="145031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LSTMs:</a:t>
            </a:r>
            <a:r>
              <a:rPr dirty="0" spc="5"/>
              <a:t> </a:t>
            </a:r>
            <a:r>
              <a:rPr dirty="0" spc="-10"/>
              <a:t>real-</a:t>
            </a:r>
            <a:r>
              <a:rPr dirty="0"/>
              <a:t>world</a:t>
            </a:r>
            <a:r>
              <a:rPr dirty="0" spc="5"/>
              <a:t> </a:t>
            </a:r>
            <a:r>
              <a:rPr dirty="0" spc="-10"/>
              <a:t>success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33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075435"/>
            <a:ext cx="10393045" cy="413956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2013–2015</a:t>
            </a:r>
            <a:r>
              <a:rPr dirty="0" sz="2400">
                <a:latin typeface="Calibri"/>
                <a:cs typeface="Calibri"/>
              </a:rPr>
              <a:t>, LSTMs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started achieving</a:t>
            </a:r>
            <a:r>
              <a:rPr dirty="0" sz="2400" spc="-10">
                <a:latin typeface="Calibri"/>
                <a:cs typeface="Calibri"/>
              </a:rPr>
              <a:t> state-</a:t>
            </a:r>
            <a:r>
              <a:rPr dirty="0" sz="2400">
                <a:latin typeface="Calibri"/>
                <a:cs typeface="Calibri"/>
              </a:rPr>
              <a:t>of-</a:t>
            </a:r>
            <a:r>
              <a:rPr dirty="0" sz="2400" spc="-10">
                <a:latin typeface="Calibri"/>
                <a:cs typeface="Calibri"/>
              </a:rPr>
              <a:t>the-</a:t>
            </a:r>
            <a:r>
              <a:rPr dirty="0" sz="2400">
                <a:latin typeface="Calibri"/>
                <a:cs typeface="Calibri"/>
              </a:rPr>
              <a:t>art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  <a:p>
            <a:pPr lvl="1" marL="697865" marR="5080" indent="-228600">
              <a:lnSpc>
                <a:spcPct val="100800"/>
              </a:lnSpc>
              <a:spcBef>
                <a:spcPts val="575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Successful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tasks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include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handwriting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recognition,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speech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recognition,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machine </a:t>
            </a:r>
            <a:r>
              <a:rPr dirty="0" sz="2400">
                <a:latin typeface="Calibri"/>
                <a:cs typeface="Calibri"/>
              </a:rPr>
              <a:t>translation,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parsing,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image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captioning,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well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language</a:t>
            </a:r>
            <a:r>
              <a:rPr dirty="0" sz="2400" spc="-10">
                <a:latin typeface="Calibri"/>
                <a:cs typeface="Calibri"/>
              </a:rPr>
              <a:t> models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30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LSTMs</a:t>
            </a:r>
            <a:r>
              <a:rPr dirty="0" sz="2400" spc="-3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became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dominant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approach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most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NLP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tasks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07C92"/>
              </a:buClr>
              <a:buFont typeface="Times New Roman"/>
              <a:buChar char="•"/>
            </a:pPr>
            <a:endParaRPr sz="33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Now</a:t>
            </a:r>
            <a:r>
              <a:rPr dirty="0" sz="24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(2019–2023)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Transformers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become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dominant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tasks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05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example,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WMT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Machine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Translation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conference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+</a:t>
            </a:r>
            <a:r>
              <a:rPr dirty="0" sz="2400" spc="-10">
                <a:latin typeface="Calibri"/>
                <a:cs typeface="Calibri"/>
              </a:rPr>
              <a:t> competition):</a:t>
            </a:r>
            <a:endParaRPr sz="2400">
              <a:latin typeface="Calibri"/>
              <a:cs typeface="Calibri"/>
            </a:endParaRPr>
          </a:p>
          <a:p>
            <a:pPr lvl="2" marL="1040765" indent="-227965">
              <a:lnSpc>
                <a:spcPct val="100000"/>
              </a:lnSpc>
              <a:spcBef>
                <a:spcPts val="520"/>
              </a:spcBef>
              <a:buClr>
                <a:srgbClr val="8C1515"/>
              </a:buClr>
              <a:buFont typeface="Times New Roman"/>
              <a:buChar char="•"/>
              <a:tabLst>
                <a:tab pos="1040765" algn="l"/>
                <a:tab pos="1041400" algn="l"/>
              </a:tabLst>
            </a:pP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WMT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2014,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there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were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0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neural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machine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translation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systems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(!)</a:t>
            </a:r>
            <a:endParaRPr sz="2000">
              <a:latin typeface="Calibri"/>
              <a:cs typeface="Calibri"/>
            </a:endParaRPr>
          </a:p>
          <a:p>
            <a:pPr lvl="2" marL="1040765" indent="-227965">
              <a:lnSpc>
                <a:spcPct val="100000"/>
              </a:lnSpc>
              <a:spcBef>
                <a:spcPts val="505"/>
              </a:spcBef>
              <a:buClr>
                <a:srgbClr val="8C1515"/>
              </a:buClr>
              <a:buFont typeface="Times New Roman"/>
              <a:buChar char="•"/>
              <a:tabLst>
                <a:tab pos="1040765" algn="l"/>
                <a:tab pos="1041400" algn="l"/>
              </a:tabLst>
            </a:pP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WMT</a:t>
            </a:r>
            <a:r>
              <a:rPr dirty="0" sz="20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2016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summary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report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contains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5D4B3C"/>
                </a:solidFill>
                <a:latin typeface="Calibri"/>
                <a:cs typeface="Calibri"/>
              </a:rPr>
              <a:t>“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RNN</a:t>
            </a:r>
            <a:r>
              <a:rPr dirty="0" sz="2000">
                <a:solidFill>
                  <a:srgbClr val="5D4B3C"/>
                </a:solidFill>
                <a:latin typeface="Calibri"/>
                <a:cs typeface="Calibri"/>
              </a:rPr>
              <a:t>”</a:t>
            </a:r>
            <a:r>
              <a:rPr dirty="0" sz="2000" spc="-1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5D4B3C"/>
                </a:solidFill>
                <a:latin typeface="Calibri"/>
                <a:cs typeface="Calibri"/>
              </a:rPr>
              <a:t>44</a:t>
            </a:r>
            <a:r>
              <a:rPr dirty="0" sz="2000" spc="-1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times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these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systems </a:t>
            </a:r>
            <a:r>
              <a:rPr dirty="0" sz="2000" spc="-20">
                <a:latin typeface="Calibri"/>
                <a:cs typeface="Calibri"/>
              </a:rPr>
              <a:t>won)</a:t>
            </a:r>
            <a:endParaRPr sz="2000">
              <a:latin typeface="Calibri"/>
              <a:cs typeface="Calibri"/>
            </a:endParaRPr>
          </a:p>
          <a:p>
            <a:pPr lvl="2" marL="1040765" indent="-227965">
              <a:lnSpc>
                <a:spcPct val="100000"/>
              </a:lnSpc>
              <a:spcBef>
                <a:spcPts val="505"/>
              </a:spcBef>
              <a:buClr>
                <a:srgbClr val="8C1515"/>
              </a:buClr>
              <a:buFont typeface="Times New Roman"/>
              <a:buChar char="•"/>
              <a:tabLst>
                <a:tab pos="1040765" algn="l"/>
                <a:tab pos="1041400" algn="l"/>
              </a:tabLst>
            </a:pP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WMT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2019: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5D4B3C"/>
                </a:solidFill>
                <a:latin typeface="Calibri"/>
                <a:cs typeface="Calibri"/>
              </a:rPr>
              <a:t>“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RNN</a:t>
            </a:r>
            <a:r>
              <a:rPr dirty="0" sz="2000">
                <a:solidFill>
                  <a:srgbClr val="5D4B3C"/>
                </a:solidFill>
                <a:latin typeface="Calibri"/>
                <a:cs typeface="Calibri"/>
              </a:rPr>
              <a:t>”</a:t>
            </a:r>
            <a:r>
              <a:rPr dirty="0" sz="2000" spc="-1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5D4B3C"/>
                </a:solidFill>
                <a:latin typeface="Calibri"/>
                <a:cs typeface="Calibri"/>
              </a:rPr>
              <a:t>7</a:t>
            </a:r>
            <a:r>
              <a:rPr dirty="0" sz="2000" spc="-15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times,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5D4B3C"/>
                </a:solidFill>
                <a:latin typeface="Calibri"/>
                <a:cs typeface="Calibri"/>
              </a:rPr>
              <a:t>”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Transformer</a:t>
            </a:r>
            <a:r>
              <a:rPr dirty="0" sz="2000">
                <a:solidFill>
                  <a:srgbClr val="5D4B3C"/>
                </a:solidFill>
                <a:latin typeface="Calibri"/>
                <a:cs typeface="Calibri"/>
              </a:rPr>
              <a:t>”</a:t>
            </a:r>
            <a:r>
              <a:rPr dirty="0" sz="2000" spc="-1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105</a:t>
            </a:r>
            <a:r>
              <a:rPr dirty="0" sz="20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times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34552" y="5964428"/>
            <a:ext cx="9141460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Source: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"Findings 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 2016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Conference</a:t>
            </a:r>
            <a:r>
              <a:rPr dirty="0" sz="1200">
                <a:latin typeface="Calibri"/>
                <a:cs typeface="Calibri"/>
              </a:rPr>
              <a:t> on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Machine </a:t>
            </a:r>
            <a:r>
              <a:rPr dirty="0" sz="1200" spc="-10">
                <a:latin typeface="Calibri"/>
                <a:cs typeface="Calibri"/>
              </a:rPr>
              <a:t>Translation </a:t>
            </a:r>
            <a:r>
              <a:rPr dirty="0" sz="1200">
                <a:latin typeface="Calibri"/>
                <a:cs typeface="Calibri"/>
              </a:rPr>
              <a:t>(WMT16)",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Bojar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al.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2016,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u="sng" sz="12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  <a:hlinkClick r:id="rId2"/>
              </a:rPr>
              <a:t>http://www.statmt.org/wmt16/pdf/W16-2301.pdf</a:t>
            </a:r>
            <a:r>
              <a:rPr dirty="0" sz="1200" spc="-10">
                <a:solidFill>
                  <a:srgbClr val="4198B5"/>
                </a:solidFill>
                <a:latin typeface="Calibri"/>
                <a:cs typeface="Calibri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Source: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"Findings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2018</a:t>
            </a:r>
            <a:r>
              <a:rPr dirty="0" sz="1200" spc="-10">
                <a:latin typeface="Calibri"/>
                <a:cs typeface="Calibri"/>
              </a:rPr>
              <a:t> Conference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Machine</a:t>
            </a:r>
            <a:r>
              <a:rPr dirty="0" sz="1200" spc="-10">
                <a:latin typeface="Calibri"/>
                <a:cs typeface="Calibri"/>
              </a:rPr>
              <a:t> Translation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(WMT18)",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Bojar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2018,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u="sng" sz="12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  <a:hlinkClick r:id="rId3"/>
              </a:rPr>
              <a:t>http://www.statmt.org/wmt18/pdf/WMT028.pdf</a:t>
            </a:r>
            <a:r>
              <a:rPr dirty="0" sz="1200" spc="-10">
                <a:solidFill>
                  <a:srgbClr val="4198B5"/>
                </a:solidFill>
                <a:latin typeface="Calibri"/>
                <a:cs typeface="Calibri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Source: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"Findings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2019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Conference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Machine</a:t>
            </a:r>
            <a:r>
              <a:rPr dirty="0" sz="1200" spc="-10">
                <a:latin typeface="Calibri"/>
                <a:cs typeface="Calibri"/>
              </a:rPr>
              <a:t> Translation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(WMT19)",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Barrault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2019,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u="sng" sz="12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  <a:hlinkClick r:id="rId3"/>
              </a:rPr>
              <a:t>http://www.statmt.org/wmt18/pdf/WMT028.pdf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29543"/>
            <a:ext cx="9932670" cy="1009650"/>
          </a:xfrm>
          <a:prstGeom prst="rect"/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/>
              <a:t>3.</a:t>
            </a:r>
            <a:r>
              <a:rPr dirty="0" spc="-25"/>
              <a:t> </a:t>
            </a:r>
            <a:r>
              <a:rPr dirty="0"/>
              <a:t>Other</a:t>
            </a:r>
            <a:r>
              <a:rPr dirty="0" spc="-10"/>
              <a:t> </a:t>
            </a:r>
            <a:r>
              <a:rPr dirty="0"/>
              <a:t>RNN</a:t>
            </a:r>
            <a:r>
              <a:rPr dirty="0" spc="-5"/>
              <a:t> </a:t>
            </a:r>
            <a:r>
              <a:rPr dirty="0"/>
              <a:t>uses: RNNs</a:t>
            </a:r>
            <a:r>
              <a:rPr dirty="0" spc="-10"/>
              <a:t> </a:t>
            </a:r>
            <a:r>
              <a:rPr dirty="0"/>
              <a:t>can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5"/>
              <a:t> </a:t>
            </a:r>
            <a:r>
              <a:rPr dirty="0"/>
              <a:t>used</a:t>
            </a:r>
            <a:r>
              <a:rPr dirty="0" spc="-15"/>
              <a:t> </a:t>
            </a:r>
            <a:r>
              <a:rPr dirty="0"/>
              <a:t>for</a:t>
            </a:r>
            <a:r>
              <a:rPr dirty="0" spc="-10"/>
              <a:t> </a:t>
            </a:r>
            <a:r>
              <a:rPr dirty="0"/>
              <a:t>sequence</a:t>
            </a:r>
            <a:r>
              <a:rPr dirty="0" spc="-5"/>
              <a:t> </a:t>
            </a:r>
            <a:r>
              <a:rPr dirty="0" spc="-10"/>
              <a:t>tagging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2800" b="0">
                <a:latin typeface="Calibri"/>
                <a:cs typeface="Calibri"/>
              </a:rPr>
              <a:t>e.g.,</a:t>
            </a:r>
            <a:r>
              <a:rPr dirty="0" sz="2800" spc="-10" b="0">
                <a:latin typeface="Calibri"/>
                <a:cs typeface="Calibri"/>
              </a:rPr>
              <a:t> </a:t>
            </a:r>
            <a:r>
              <a:rPr dirty="0" sz="2800" spc="-20"/>
              <a:t>part-</a:t>
            </a:r>
            <a:r>
              <a:rPr dirty="0" sz="2800" spc="-30"/>
              <a:t>of-</a:t>
            </a:r>
            <a:r>
              <a:rPr dirty="0" sz="2800"/>
              <a:t>speech</a:t>
            </a:r>
            <a:r>
              <a:rPr dirty="0" sz="2800" spc="-5"/>
              <a:t> </a:t>
            </a:r>
            <a:r>
              <a:rPr dirty="0" sz="2800"/>
              <a:t>tagging</a:t>
            </a:r>
            <a:r>
              <a:rPr dirty="0" sz="2800" b="0">
                <a:latin typeface="Calibri"/>
                <a:cs typeface="Calibri"/>
              </a:rPr>
              <a:t>,</a:t>
            </a:r>
            <a:r>
              <a:rPr dirty="0" sz="2800" spc="5" b="0">
                <a:latin typeface="Calibri"/>
                <a:cs typeface="Calibri"/>
              </a:rPr>
              <a:t> </a:t>
            </a:r>
            <a:r>
              <a:rPr dirty="0" sz="2800" b="0">
                <a:latin typeface="Calibri"/>
                <a:cs typeface="Calibri"/>
              </a:rPr>
              <a:t>named</a:t>
            </a:r>
            <a:r>
              <a:rPr dirty="0" sz="2800" spc="5" b="0">
                <a:latin typeface="Calibri"/>
                <a:cs typeface="Calibri"/>
              </a:rPr>
              <a:t> </a:t>
            </a:r>
            <a:r>
              <a:rPr dirty="0" sz="2800" b="0">
                <a:latin typeface="Calibri"/>
                <a:cs typeface="Calibri"/>
              </a:rPr>
              <a:t>entity</a:t>
            </a:r>
            <a:r>
              <a:rPr dirty="0" sz="2800" spc="-5" b="0">
                <a:latin typeface="Calibri"/>
                <a:cs typeface="Calibri"/>
              </a:rPr>
              <a:t> </a:t>
            </a:r>
            <a:r>
              <a:rPr dirty="0" sz="2800" spc="-10" b="0">
                <a:latin typeface="Calibri"/>
                <a:cs typeface="Calibri"/>
              </a:rPr>
              <a:t>recognition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52711" y="4683252"/>
            <a:ext cx="8674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latin typeface="Calibri"/>
                <a:cs typeface="Calibri"/>
              </a:rPr>
              <a:t>knocked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837860" y="4683252"/>
            <a:ext cx="4749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i="1">
                <a:latin typeface="Calibri"/>
                <a:cs typeface="Calibri"/>
              </a:rPr>
              <a:t>over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980146" y="4683252"/>
            <a:ext cx="3632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i="1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964809" y="4683252"/>
            <a:ext cx="4883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i="1">
                <a:latin typeface="Calibri"/>
                <a:cs typeface="Calibri"/>
              </a:rPr>
              <a:t>vase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8557" y="2529443"/>
            <a:ext cx="6791731" cy="215323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621257" y="4692396"/>
            <a:ext cx="24765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4705" algn="l"/>
                <a:tab pos="2142490" algn="l"/>
              </a:tabLst>
            </a:pPr>
            <a:r>
              <a:rPr dirty="0" sz="2000" spc="-25" i="1">
                <a:latin typeface="Calibri"/>
                <a:cs typeface="Calibri"/>
              </a:rPr>
              <a:t>the</a:t>
            </a:r>
            <a:r>
              <a:rPr dirty="0" sz="2000" i="1">
                <a:latin typeface="Calibri"/>
                <a:cs typeface="Calibri"/>
              </a:rPr>
              <a:t>	</a:t>
            </a:r>
            <a:r>
              <a:rPr dirty="0" sz="2000" spc="-10" i="1">
                <a:latin typeface="Calibri"/>
                <a:cs typeface="Calibri"/>
              </a:rPr>
              <a:t>startled</a:t>
            </a:r>
            <a:r>
              <a:rPr dirty="0" sz="2000" i="1">
                <a:latin typeface="Calibri"/>
                <a:cs typeface="Calibri"/>
              </a:rPr>
              <a:t>	</a:t>
            </a:r>
            <a:r>
              <a:rPr dirty="0" sz="2000" spc="-25" i="1">
                <a:latin typeface="Calibri"/>
                <a:cs typeface="Calibri"/>
              </a:rPr>
              <a:t>cat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33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5750100" y="2193035"/>
            <a:ext cx="4724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VBN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949207" y="2193035"/>
            <a:ext cx="25272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010150" y="2193035"/>
            <a:ext cx="2984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DT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032278" y="2193035"/>
            <a:ext cx="3530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NN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51260" y="2202179"/>
            <a:ext cx="2984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DT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786044" y="2202179"/>
            <a:ext cx="1873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JJ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748490" y="2202179"/>
            <a:ext cx="3530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NN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04868" y="5689091"/>
            <a:ext cx="3632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i="1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51341" y="5689091"/>
            <a:ext cx="6489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latin typeface="Calibri"/>
                <a:cs typeface="Calibri"/>
              </a:rPr>
              <a:t>movie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8557" y="4057801"/>
            <a:ext cx="6791731" cy="163071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083335" y="5689091"/>
            <a:ext cx="1562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58471" y="5689091"/>
            <a:ext cx="2997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i="1">
                <a:latin typeface="Calibri"/>
                <a:cs typeface="Calibri"/>
              </a:rPr>
              <a:t>lot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40854" y="5698235"/>
            <a:ext cx="7226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latin typeface="Calibri"/>
                <a:cs typeface="Calibri"/>
              </a:rPr>
              <a:t>overall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843490" y="5698235"/>
            <a:ext cx="895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509508" y="5698235"/>
            <a:ext cx="8312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latin typeface="Calibri"/>
                <a:cs typeface="Calibri"/>
              </a:rPr>
              <a:t>enjoyed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83395" y="1148588"/>
            <a:ext cx="1025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B050"/>
                </a:solidFill>
                <a:latin typeface="Calibri"/>
                <a:cs typeface="Calibri"/>
              </a:rPr>
              <a:t>positive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809399" y="1469933"/>
            <a:ext cx="384810" cy="1618615"/>
            <a:chOff x="5809399" y="1469933"/>
            <a:chExt cx="384810" cy="1618615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9128" y="2098987"/>
              <a:ext cx="165353" cy="17399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9128" y="2331406"/>
              <a:ext cx="165353" cy="17399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9128" y="2563826"/>
              <a:ext cx="165353" cy="17399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9128" y="2796245"/>
              <a:ext cx="165353" cy="173996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5818924" y="2005472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60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954372" y="1469933"/>
              <a:ext cx="111125" cy="535940"/>
            </a:xfrm>
            <a:custGeom>
              <a:avLst/>
              <a:gdLst/>
              <a:ahLst/>
              <a:cxnLst/>
              <a:rect l="l" t="t" r="r" b="b"/>
              <a:pathLst>
                <a:path w="111125" h="535939">
                  <a:moveTo>
                    <a:pt x="55328" y="37806"/>
                  </a:moveTo>
                  <a:lnTo>
                    <a:pt x="45803" y="54135"/>
                  </a:lnTo>
                  <a:lnTo>
                    <a:pt x="45802" y="535538"/>
                  </a:lnTo>
                  <a:lnTo>
                    <a:pt x="64852" y="535538"/>
                  </a:lnTo>
                  <a:lnTo>
                    <a:pt x="64853" y="54135"/>
                  </a:lnTo>
                  <a:lnTo>
                    <a:pt x="55328" y="37806"/>
                  </a:lnTo>
                  <a:close/>
                </a:path>
                <a:path w="111125" h="535939">
                  <a:moveTo>
                    <a:pt x="55328" y="0"/>
                  </a:moveTo>
                  <a:lnTo>
                    <a:pt x="0" y="94848"/>
                  </a:lnTo>
                  <a:lnTo>
                    <a:pt x="1535" y="100680"/>
                  </a:lnTo>
                  <a:lnTo>
                    <a:pt x="10623" y="105981"/>
                  </a:lnTo>
                  <a:lnTo>
                    <a:pt x="16455" y="104447"/>
                  </a:lnTo>
                  <a:lnTo>
                    <a:pt x="45803" y="54135"/>
                  </a:lnTo>
                  <a:lnTo>
                    <a:pt x="45803" y="18903"/>
                  </a:lnTo>
                  <a:lnTo>
                    <a:pt x="66355" y="18903"/>
                  </a:lnTo>
                  <a:lnTo>
                    <a:pt x="55328" y="0"/>
                  </a:lnTo>
                  <a:close/>
                </a:path>
                <a:path w="111125" h="535939">
                  <a:moveTo>
                    <a:pt x="66355" y="18903"/>
                  </a:moveTo>
                  <a:lnTo>
                    <a:pt x="64853" y="18903"/>
                  </a:lnTo>
                  <a:lnTo>
                    <a:pt x="64853" y="54135"/>
                  </a:lnTo>
                  <a:lnTo>
                    <a:pt x="94202" y="104447"/>
                  </a:lnTo>
                  <a:lnTo>
                    <a:pt x="100034" y="105981"/>
                  </a:lnTo>
                  <a:lnTo>
                    <a:pt x="109122" y="100680"/>
                  </a:lnTo>
                  <a:lnTo>
                    <a:pt x="110656" y="94848"/>
                  </a:lnTo>
                  <a:lnTo>
                    <a:pt x="66355" y="18903"/>
                  </a:lnTo>
                  <a:close/>
                </a:path>
                <a:path w="111125" h="535939">
                  <a:moveTo>
                    <a:pt x="64853" y="18903"/>
                  </a:moveTo>
                  <a:lnTo>
                    <a:pt x="45803" y="18903"/>
                  </a:lnTo>
                  <a:lnTo>
                    <a:pt x="45803" y="54135"/>
                  </a:lnTo>
                  <a:lnTo>
                    <a:pt x="55328" y="37806"/>
                  </a:lnTo>
                  <a:lnTo>
                    <a:pt x="47101" y="23703"/>
                  </a:lnTo>
                  <a:lnTo>
                    <a:pt x="64853" y="23703"/>
                  </a:lnTo>
                  <a:lnTo>
                    <a:pt x="64853" y="18903"/>
                  </a:lnTo>
                  <a:close/>
                </a:path>
                <a:path w="111125" h="535939">
                  <a:moveTo>
                    <a:pt x="64853" y="23703"/>
                  </a:moveTo>
                  <a:lnTo>
                    <a:pt x="63555" y="23703"/>
                  </a:lnTo>
                  <a:lnTo>
                    <a:pt x="55328" y="37806"/>
                  </a:lnTo>
                  <a:lnTo>
                    <a:pt x="64853" y="54135"/>
                  </a:lnTo>
                  <a:lnTo>
                    <a:pt x="64853" y="23703"/>
                  </a:lnTo>
                  <a:close/>
                </a:path>
                <a:path w="111125" h="535939">
                  <a:moveTo>
                    <a:pt x="63555" y="23703"/>
                  </a:moveTo>
                  <a:lnTo>
                    <a:pt x="47101" y="23703"/>
                  </a:lnTo>
                  <a:lnTo>
                    <a:pt x="55328" y="37806"/>
                  </a:lnTo>
                  <a:lnTo>
                    <a:pt x="63555" y="2370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4134096" y="2306828"/>
            <a:ext cx="116649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7145" marR="5080" indent="-5080">
              <a:lnSpc>
                <a:spcPct val="100800"/>
              </a:lnSpc>
              <a:spcBef>
                <a:spcPts val="75"/>
              </a:spcBef>
            </a:pPr>
            <a:r>
              <a:rPr dirty="0" sz="2400" spc="-10">
                <a:solidFill>
                  <a:srgbClr val="7030A0"/>
                </a:solidFill>
                <a:latin typeface="Calibri"/>
                <a:cs typeface="Calibri"/>
              </a:rPr>
              <a:t>Sentence encoding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33</a:t>
            </a:fld>
          </a:p>
        </p:txBody>
      </p:sp>
      <p:sp>
        <p:nvSpPr>
          <p:cNvPr id="19" name="object 19" descr=""/>
          <p:cNvSpPr txBox="1"/>
          <p:nvPr/>
        </p:nvSpPr>
        <p:spPr>
          <a:xfrm>
            <a:off x="7615326" y="1191259"/>
            <a:ext cx="2087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How</a:t>
            </a:r>
            <a:r>
              <a:rPr dirty="0" sz="2400" spc="-3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compute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415428" y="1560067"/>
            <a:ext cx="24872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sentence</a:t>
            </a:r>
            <a:r>
              <a:rPr dirty="0" sz="2400" spc="-7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encoding?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5033" y="236510"/>
            <a:ext cx="8034655" cy="996950"/>
          </a:xfrm>
          <a:prstGeom prst="rect"/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/>
              <a:t>RNNs</a:t>
            </a:r>
            <a:r>
              <a:rPr dirty="0" spc="-20"/>
              <a:t> </a:t>
            </a:r>
            <a:r>
              <a:rPr dirty="0"/>
              <a:t>can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10"/>
              <a:t> </a:t>
            </a:r>
            <a:r>
              <a:rPr dirty="0"/>
              <a:t>used</a:t>
            </a:r>
            <a:r>
              <a:rPr dirty="0" spc="-10"/>
              <a:t> </a:t>
            </a:r>
            <a:r>
              <a:rPr dirty="0"/>
              <a:t>as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/>
              <a:t>sentence</a:t>
            </a:r>
            <a:r>
              <a:rPr dirty="0" spc="-10"/>
              <a:t> </a:t>
            </a:r>
            <a:r>
              <a:rPr dirty="0"/>
              <a:t>encoder</a:t>
            </a:r>
            <a:r>
              <a:rPr dirty="0" spc="-5"/>
              <a:t> </a:t>
            </a:r>
            <a:r>
              <a:rPr dirty="0" spc="-10"/>
              <a:t>model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2800" b="0">
                <a:latin typeface="Calibri"/>
                <a:cs typeface="Calibri"/>
              </a:rPr>
              <a:t>e.g.,</a:t>
            </a:r>
            <a:r>
              <a:rPr dirty="0" sz="2800" spc="-50" b="0">
                <a:latin typeface="Calibri"/>
                <a:cs typeface="Calibri"/>
              </a:rPr>
              <a:t> </a:t>
            </a:r>
            <a:r>
              <a:rPr dirty="0" sz="2800" b="0">
                <a:latin typeface="Calibri"/>
                <a:cs typeface="Calibri"/>
              </a:rPr>
              <a:t>for</a:t>
            </a:r>
            <a:r>
              <a:rPr dirty="0" sz="2800" spc="-40" b="0">
                <a:latin typeface="Calibri"/>
                <a:cs typeface="Calibri"/>
              </a:rPr>
              <a:t> </a:t>
            </a:r>
            <a:r>
              <a:rPr dirty="0" sz="2800"/>
              <a:t>sentiment</a:t>
            </a:r>
            <a:r>
              <a:rPr dirty="0" sz="2800" spc="-30"/>
              <a:t> </a:t>
            </a:r>
            <a:r>
              <a:rPr dirty="0" sz="2800" spc="-10"/>
              <a:t>classification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04868" y="5689091"/>
            <a:ext cx="3632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i="1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51341" y="5689091"/>
            <a:ext cx="6489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latin typeface="Calibri"/>
                <a:cs typeface="Calibri"/>
              </a:rPr>
              <a:t>movie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8557" y="4057801"/>
            <a:ext cx="6791731" cy="163071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083335" y="5689091"/>
            <a:ext cx="1562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58471" y="5689091"/>
            <a:ext cx="2997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i="1">
                <a:latin typeface="Calibri"/>
                <a:cs typeface="Calibri"/>
              </a:rPr>
              <a:t>lot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40854" y="5698235"/>
            <a:ext cx="7226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latin typeface="Calibri"/>
                <a:cs typeface="Calibri"/>
              </a:rPr>
              <a:t>overall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828494" y="5686044"/>
            <a:ext cx="895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509508" y="5698235"/>
            <a:ext cx="8312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latin typeface="Calibri"/>
                <a:cs typeface="Calibri"/>
              </a:rPr>
              <a:t>enjoyed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83395" y="1148588"/>
            <a:ext cx="1025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B050"/>
                </a:solidFill>
                <a:latin typeface="Calibri"/>
                <a:cs typeface="Calibri"/>
              </a:rPr>
              <a:t>positive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809399" y="1469933"/>
            <a:ext cx="3391535" cy="2610485"/>
            <a:chOff x="5809399" y="1469933"/>
            <a:chExt cx="3391535" cy="2610485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9128" y="2098987"/>
              <a:ext cx="165353" cy="17399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9128" y="2331406"/>
              <a:ext cx="165353" cy="17399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9128" y="2563826"/>
              <a:ext cx="165353" cy="17399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9128" y="2796245"/>
              <a:ext cx="165353" cy="173996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5818924" y="2005472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60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954372" y="1469933"/>
              <a:ext cx="111125" cy="535940"/>
            </a:xfrm>
            <a:custGeom>
              <a:avLst/>
              <a:gdLst/>
              <a:ahLst/>
              <a:cxnLst/>
              <a:rect l="l" t="t" r="r" b="b"/>
              <a:pathLst>
                <a:path w="111125" h="535939">
                  <a:moveTo>
                    <a:pt x="55328" y="37806"/>
                  </a:moveTo>
                  <a:lnTo>
                    <a:pt x="45803" y="54135"/>
                  </a:lnTo>
                  <a:lnTo>
                    <a:pt x="45802" y="535538"/>
                  </a:lnTo>
                  <a:lnTo>
                    <a:pt x="64852" y="535538"/>
                  </a:lnTo>
                  <a:lnTo>
                    <a:pt x="64853" y="54135"/>
                  </a:lnTo>
                  <a:lnTo>
                    <a:pt x="55328" y="37806"/>
                  </a:lnTo>
                  <a:close/>
                </a:path>
                <a:path w="111125" h="535939">
                  <a:moveTo>
                    <a:pt x="55328" y="0"/>
                  </a:moveTo>
                  <a:lnTo>
                    <a:pt x="0" y="94848"/>
                  </a:lnTo>
                  <a:lnTo>
                    <a:pt x="1535" y="100680"/>
                  </a:lnTo>
                  <a:lnTo>
                    <a:pt x="10623" y="105981"/>
                  </a:lnTo>
                  <a:lnTo>
                    <a:pt x="16455" y="104447"/>
                  </a:lnTo>
                  <a:lnTo>
                    <a:pt x="45803" y="54135"/>
                  </a:lnTo>
                  <a:lnTo>
                    <a:pt x="45803" y="18903"/>
                  </a:lnTo>
                  <a:lnTo>
                    <a:pt x="66355" y="18903"/>
                  </a:lnTo>
                  <a:lnTo>
                    <a:pt x="55328" y="0"/>
                  </a:lnTo>
                  <a:close/>
                </a:path>
                <a:path w="111125" h="535939">
                  <a:moveTo>
                    <a:pt x="66355" y="18903"/>
                  </a:moveTo>
                  <a:lnTo>
                    <a:pt x="64853" y="18903"/>
                  </a:lnTo>
                  <a:lnTo>
                    <a:pt x="64853" y="54135"/>
                  </a:lnTo>
                  <a:lnTo>
                    <a:pt x="94202" y="104447"/>
                  </a:lnTo>
                  <a:lnTo>
                    <a:pt x="100034" y="105981"/>
                  </a:lnTo>
                  <a:lnTo>
                    <a:pt x="109122" y="100680"/>
                  </a:lnTo>
                  <a:lnTo>
                    <a:pt x="110656" y="94848"/>
                  </a:lnTo>
                  <a:lnTo>
                    <a:pt x="66355" y="18903"/>
                  </a:lnTo>
                  <a:close/>
                </a:path>
                <a:path w="111125" h="535939">
                  <a:moveTo>
                    <a:pt x="64853" y="18903"/>
                  </a:moveTo>
                  <a:lnTo>
                    <a:pt x="45803" y="18903"/>
                  </a:lnTo>
                  <a:lnTo>
                    <a:pt x="45803" y="54135"/>
                  </a:lnTo>
                  <a:lnTo>
                    <a:pt x="55328" y="37806"/>
                  </a:lnTo>
                  <a:lnTo>
                    <a:pt x="47101" y="23703"/>
                  </a:lnTo>
                  <a:lnTo>
                    <a:pt x="64853" y="23703"/>
                  </a:lnTo>
                  <a:lnTo>
                    <a:pt x="64853" y="18903"/>
                  </a:lnTo>
                  <a:close/>
                </a:path>
                <a:path w="111125" h="535939">
                  <a:moveTo>
                    <a:pt x="64853" y="23703"/>
                  </a:moveTo>
                  <a:lnTo>
                    <a:pt x="63555" y="23703"/>
                  </a:lnTo>
                  <a:lnTo>
                    <a:pt x="55328" y="37806"/>
                  </a:lnTo>
                  <a:lnTo>
                    <a:pt x="64853" y="54135"/>
                  </a:lnTo>
                  <a:lnTo>
                    <a:pt x="64853" y="23703"/>
                  </a:lnTo>
                  <a:close/>
                </a:path>
                <a:path w="111125" h="535939">
                  <a:moveTo>
                    <a:pt x="63555" y="23703"/>
                  </a:moveTo>
                  <a:lnTo>
                    <a:pt x="47101" y="23703"/>
                  </a:lnTo>
                  <a:lnTo>
                    <a:pt x="55328" y="37806"/>
                  </a:lnTo>
                  <a:lnTo>
                    <a:pt x="63555" y="2370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001763" y="3053702"/>
              <a:ext cx="3199130" cy="1026794"/>
            </a:xfrm>
            <a:custGeom>
              <a:avLst/>
              <a:gdLst/>
              <a:ahLst/>
              <a:cxnLst/>
              <a:rect l="l" t="t" r="r" b="b"/>
              <a:pathLst>
                <a:path w="3199129" h="1026795">
                  <a:moveTo>
                    <a:pt x="54525" y="31669"/>
                  </a:moveTo>
                  <a:lnTo>
                    <a:pt x="36106" y="35923"/>
                  </a:lnTo>
                  <a:lnTo>
                    <a:pt x="48875" y="49861"/>
                  </a:lnTo>
                  <a:lnTo>
                    <a:pt x="3193296" y="1026215"/>
                  </a:lnTo>
                  <a:lnTo>
                    <a:pt x="3198945" y="1008023"/>
                  </a:lnTo>
                  <a:lnTo>
                    <a:pt x="54525" y="31669"/>
                  </a:lnTo>
                  <a:close/>
                </a:path>
                <a:path w="3199129" h="1026795">
                  <a:moveTo>
                    <a:pt x="106988" y="0"/>
                  </a:moveTo>
                  <a:lnTo>
                    <a:pt x="0" y="24712"/>
                  </a:lnTo>
                  <a:lnTo>
                    <a:pt x="74174" y="105677"/>
                  </a:lnTo>
                  <a:lnTo>
                    <a:pt x="80200" y="105942"/>
                  </a:lnTo>
                  <a:lnTo>
                    <a:pt x="87957" y="98835"/>
                  </a:lnTo>
                  <a:lnTo>
                    <a:pt x="88221" y="92810"/>
                  </a:lnTo>
                  <a:lnTo>
                    <a:pt x="48875" y="49861"/>
                  </a:lnTo>
                  <a:lnTo>
                    <a:pt x="15250" y="39420"/>
                  </a:lnTo>
                  <a:lnTo>
                    <a:pt x="20899" y="21228"/>
                  </a:lnTo>
                  <a:lnTo>
                    <a:pt x="99729" y="21228"/>
                  </a:lnTo>
                  <a:lnTo>
                    <a:pt x="111276" y="18561"/>
                  </a:lnTo>
                  <a:lnTo>
                    <a:pt x="114471" y="13445"/>
                  </a:lnTo>
                  <a:lnTo>
                    <a:pt x="112104" y="3195"/>
                  </a:lnTo>
                  <a:lnTo>
                    <a:pt x="106988" y="0"/>
                  </a:lnTo>
                  <a:close/>
                </a:path>
                <a:path w="3199129" h="1026795">
                  <a:moveTo>
                    <a:pt x="20899" y="21228"/>
                  </a:moveTo>
                  <a:lnTo>
                    <a:pt x="15250" y="39420"/>
                  </a:lnTo>
                  <a:lnTo>
                    <a:pt x="48875" y="49861"/>
                  </a:lnTo>
                  <a:lnTo>
                    <a:pt x="39473" y="39598"/>
                  </a:lnTo>
                  <a:lnTo>
                    <a:pt x="20196" y="39598"/>
                  </a:lnTo>
                  <a:lnTo>
                    <a:pt x="25076" y="23883"/>
                  </a:lnTo>
                  <a:lnTo>
                    <a:pt x="29451" y="23883"/>
                  </a:lnTo>
                  <a:lnTo>
                    <a:pt x="20899" y="21228"/>
                  </a:lnTo>
                  <a:close/>
                </a:path>
                <a:path w="3199129" h="1026795">
                  <a:moveTo>
                    <a:pt x="25076" y="23883"/>
                  </a:moveTo>
                  <a:lnTo>
                    <a:pt x="20196" y="39598"/>
                  </a:lnTo>
                  <a:lnTo>
                    <a:pt x="36106" y="35923"/>
                  </a:lnTo>
                  <a:lnTo>
                    <a:pt x="25076" y="23883"/>
                  </a:lnTo>
                  <a:close/>
                </a:path>
                <a:path w="3199129" h="1026795">
                  <a:moveTo>
                    <a:pt x="36106" y="35923"/>
                  </a:moveTo>
                  <a:lnTo>
                    <a:pt x="20196" y="39598"/>
                  </a:lnTo>
                  <a:lnTo>
                    <a:pt x="39473" y="39598"/>
                  </a:lnTo>
                  <a:lnTo>
                    <a:pt x="36106" y="35923"/>
                  </a:lnTo>
                  <a:close/>
                </a:path>
                <a:path w="3199129" h="1026795">
                  <a:moveTo>
                    <a:pt x="29451" y="23883"/>
                  </a:moveTo>
                  <a:lnTo>
                    <a:pt x="25076" y="23883"/>
                  </a:lnTo>
                  <a:lnTo>
                    <a:pt x="36106" y="35923"/>
                  </a:lnTo>
                  <a:lnTo>
                    <a:pt x="54525" y="31669"/>
                  </a:lnTo>
                  <a:lnTo>
                    <a:pt x="29451" y="23883"/>
                  </a:lnTo>
                  <a:close/>
                </a:path>
                <a:path w="3199129" h="1026795">
                  <a:moveTo>
                    <a:pt x="99729" y="21228"/>
                  </a:moveTo>
                  <a:lnTo>
                    <a:pt x="20899" y="21228"/>
                  </a:lnTo>
                  <a:lnTo>
                    <a:pt x="54525" y="31669"/>
                  </a:lnTo>
                  <a:lnTo>
                    <a:pt x="99729" y="21228"/>
                  </a:lnTo>
                  <a:close/>
                </a:path>
              </a:pathLst>
            </a:custGeom>
            <a:solidFill>
              <a:srgbClr val="FF30E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4134096" y="2306828"/>
            <a:ext cx="116649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7145" marR="5080" indent="-5080">
              <a:lnSpc>
                <a:spcPct val="100800"/>
              </a:lnSpc>
              <a:spcBef>
                <a:spcPts val="75"/>
              </a:spcBef>
            </a:pPr>
            <a:r>
              <a:rPr dirty="0" sz="2400" spc="-10">
                <a:solidFill>
                  <a:srgbClr val="7030A0"/>
                </a:solidFill>
                <a:latin typeface="Calibri"/>
                <a:cs typeface="Calibri"/>
              </a:rPr>
              <a:t>Sentence encoding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33</a:t>
            </a:fld>
          </a:p>
        </p:txBody>
      </p:sp>
      <p:sp>
        <p:nvSpPr>
          <p:cNvPr id="20" name="object 20" descr=""/>
          <p:cNvSpPr txBox="1"/>
          <p:nvPr/>
        </p:nvSpPr>
        <p:spPr>
          <a:xfrm rot="960000">
            <a:off x="7276986" y="3293872"/>
            <a:ext cx="86866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75"/>
              </a:lnSpc>
            </a:pPr>
            <a:r>
              <a:rPr dirty="0" baseline="1157" sz="3600" spc="-15">
                <a:solidFill>
                  <a:srgbClr val="FF30EE"/>
                </a:solidFill>
                <a:latin typeface="Calibri"/>
                <a:cs typeface="Calibri"/>
              </a:rPr>
              <a:t>equ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als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615326" y="1191259"/>
            <a:ext cx="2087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How</a:t>
            </a:r>
            <a:r>
              <a:rPr dirty="0" sz="2400" spc="-3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compute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415428" y="1560067"/>
            <a:ext cx="24872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sentence</a:t>
            </a:r>
            <a:r>
              <a:rPr dirty="0" sz="2400" spc="-7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encoding?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643647" y="2294635"/>
            <a:ext cx="2032000" cy="1116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31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30EE"/>
                </a:solidFill>
                <a:latin typeface="Calibri"/>
                <a:cs typeface="Calibri"/>
              </a:rPr>
              <a:t>Basic</a:t>
            </a:r>
            <a:r>
              <a:rPr dirty="0" sz="2400" spc="-25" b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30EE"/>
                </a:solidFill>
                <a:latin typeface="Calibri"/>
                <a:cs typeface="Calibri"/>
              </a:rPr>
              <a:t>way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711835" marR="5080" indent="-699770">
              <a:lnSpc>
                <a:spcPts val="2810"/>
              </a:lnSpc>
              <a:spcBef>
                <a:spcPts val="175"/>
              </a:spcBef>
            </a:pP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Use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final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hidden 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state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85033" y="236510"/>
            <a:ext cx="8034655" cy="996950"/>
          </a:xfrm>
          <a:prstGeom prst="rect"/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/>
              <a:t>RNNs</a:t>
            </a:r>
            <a:r>
              <a:rPr dirty="0" spc="-20"/>
              <a:t> </a:t>
            </a:r>
            <a:r>
              <a:rPr dirty="0"/>
              <a:t>can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10"/>
              <a:t> </a:t>
            </a:r>
            <a:r>
              <a:rPr dirty="0"/>
              <a:t>used</a:t>
            </a:r>
            <a:r>
              <a:rPr dirty="0" spc="-10"/>
              <a:t> </a:t>
            </a:r>
            <a:r>
              <a:rPr dirty="0"/>
              <a:t>as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/>
              <a:t>sentence</a:t>
            </a:r>
            <a:r>
              <a:rPr dirty="0" spc="-10"/>
              <a:t> </a:t>
            </a:r>
            <a:r>
              <a:rPr dirty="0"/>
              <a:t>encoder</a:t>
            </a:r>
            <a:r>
              <a:rPr dirty="0" spc="-5"/>
              <a:t> </a:t>
            </a:r>
            <a:r>
              <a:rPr dirty="0" spc="-10"/>
              <a:t>model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2800" b="0">
                <a:latin typeface="Calibri"/>
                <a:cs typeface="Calibri"/>
              </a:rPr>
              <a:t>e.g.,</a:t>
            </a:r>
            <a:r>
              <a:rPr dirty="0" sz="2800" spc="-50" b="0">
                <a:latin typeface="Calibri"/>
                <a:cs typeface="Calibri"/>
              </a:rPr>
              <a:t> </a:t>
            </a:r>
            <a:r>
              <a:rPr dirty="0" sz="2800" b="0">
                <a:latin typeface="Calibri"/>
                <a:cs typeface="Calibri"/>
              </a:rPr>
              <a:t>for</a:t>
            </a:r>
            <a:r>
              <a:rPr dirty="0" sz="2800" spc="-40" b="0">
                <a:latin typeface="Calibri"/>
                <a:cs typeface="Calibri"/>
              </a:rPr>
              <a:t> </a:t>
            </a:r>
            <a:r>
              <a:rPr dirty="0" sz="2800"/>
              <a:t>sentiment</a:t>
            </a:r>
            <a:r>
              <a:rPr dirty="0" sz="2800" spc="-30"/>
              <a:t> </a:t>
            </a:r>
            <a:r>
              <a:rPr dirty="0" sz="2800" spc="-10"/>
              <a:t>classification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Recap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151635"/>
            <a:ext cx="10712450" cy="5076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FF07EB"/>
                </a:solidFill>
                <a:latin typeface="Calibri"/>
                <a:cs typeface="Calibri"/>
              </a:rPr>
              <a:t>Language</a:t>
            </a:r>
            <a:r>
              <a:rPr dirty="0" sz="2400" spc="-25" b="1">
                <a:solidFill>
                  <a:srgbClr val="FF07EB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7EB"/>
                </a:solidFill>
                <a:latin typeface="Calibri"/>
                <a:cs typeface="Calibri"/>
              </a:rPr>
              <a:t>Model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system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predicts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next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word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8C1515"/>
              </a:buClr>
              <a:buFont typeface="Times New Roman"/>
              <a:buChar char="•"/>
            </a:pPr>
            <a:endParaRPr sz="28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FF07EB"/>
                </a:solidFill>
                <a:latin typeface="Calibri"/>
                <a:cs typeface="Calibri"/>
              </a:rPr>
              <a:t>Recurrent</a:t>
            </a:r>
            <a:r>
              <a:rPr dirty="0" sz="2400" spc="-25" b="1">
                <a:solidFill>
                  <a:srgbClr val="FF07EB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7EB"/>
                </a:solidFill>
                <a:latin typeface="Calibri"/>
                <a:cs typeface="Calibri"/>
              </a:rPr>
              <a:t>Neural</a:t>
            </a:r>
            <a:r>
              <a:rPr dirty="0" sz="2400" spc="-20" b="1">
                <a:solidFill>
                  <a:srgbClr val="FF07EB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7EB"/>
                </a:solidFill>
                <a:latin typeface="Calibri"/>
                <a:cs typeface="Calibri"/>
              </a:rPr>
              <a:t>Network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family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neural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networks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that: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25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Take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sequential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input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any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length;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apply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same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weights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on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each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step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optionally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produce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output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step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007C92"/>
              </a:buClr>
              <a:buFont typeface="Times New Roman"/>
              <a:buChar char="•"/>
            </a:pPr>
            <a:endParaRPr sz="32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Recurrent</a:t>
            </a:r>
            <a:r>
              <a:rPr dirty="0" sz="2400" spc="-2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Neural</a:t>
            </a:r>
            <a:r>
              <a:rPr dirty="0" sz="2400" spc="-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Network</a:t>
            </a:r>
            <a:r>
              <a:rPr dirty="0" sz="2400" spc="-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mbria Math"/>
                <a:cs typeface="Cambria Math"/>
              </a:rPr>
              <a:t>≠</a:t>
            </a:r>
            <a:r>
              <a:rPr dirty="0" sz="2400" spc="-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Language</a:t>
            </a:r>
            <a:r>
              <a:rPr dirty="0" sz="2400" spc="-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RNNs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other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things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(see </a:t>
            </a:r>
            <a:r>
              <a:rPr dirty="0" sz="2400" spc="-10">
                <a:latin typeface="Calibri"/>
                <a:cs typeface="Calibri"/>
              </a:rPr>
              <a:t>later)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7C92"/>
              </a:buClr>
              <a:buFont typeface="Times New Roman"/>
              <a:buChar char="•"/>
            </a:pPr>
            <a:endParaRPr sz="3300">
              <a:latin typeface="Calibri"/>
              <a:cs typeface="Calibri"/>
            </a:endParaRPr>
          </a:p>
          <a:p>
            <a:pPr marL="354965" marR="644525" indent="-342900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B050"/>
                </a:solidFill>
                <a:latin typeface="Calibri"/>
                <a:cs typeface="Calibri"/>
              </a:rPr>
              <a:t>Language</a:t>
            </a:r>
            <a:r>
              <a:rPr dirty="0" sz="2400" spc="-15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B050"/>
                </a:solidFill>
                <a:latin typeface="Calibri"/>
                <a:cs typeface="Calibri"/>
              </a:rPr>
              <a:t>Modeling</a:t>
            </a:r>
            <a:r>
              <a:rPr dirty="0" sz="2400" spc="-15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traditional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subcomponent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NLP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tasks,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those </a:t>
            </a:r>
            <a:r>
              <a:rPr dirty="0" sz="2400">
                <a:latin typeface="Calibri"/>
                <a:cs typeface="Calibri"/>
              </a:rPr>
              <a:t>involving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B050"/>
                </a:solidFill>
                <a:latin typeface="Calibri"/>
                <a:cs typeface="Calibri"/>
              </a:rPr>
              <a:t>generating</a:t>
            </a:r>
            <a:r>
              <a:rPr dirty="0" sz="2400" spc="-2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B050"/>
                </a:solidFill>
                <a:latin typeface="Calibri"/>
                <a:cs typeface="Calibri"/>
              </a:rPr>
              <a:t>text</a:t>
            </a:r>
            <a:r>
              <a:rPr dirty="0" sz="2400" spc="-25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B050"/>
                </a:solidFill>
                <a:latin typeface="Calibri"/>
                <a:cs typeface="Calibri"/>
              </a:rPr>
              <a:t>estimating</a:t>
            </a:r>
            <a:r>
              <a:rPr dirty="0" sz="2400" spc="-2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B050"/>
                </a:solidFill>
                <a:latin typeface="Calibri"/>
                <a:cs typeface="Calibri"/>
              </a:rPr>
              <a:t>probability</a:t>
            </a:r>
            <a:r>
              <a:rPr dirty="0" sz="2400" spc="-15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r>
              <a:rPr dirty="0" sz="2400" spc="-10">
                <a:solidFill>
                  <a:srgbClr val="00B050"/>
                </a:solidFill>
                <a:latin typeface="Calibri"/>
                <a:cs typeface="Calibri"/>
              </a:rPr>
              <a:t> text</a:t>
            </a:r>
            <a:r>
              <a:rPr dirty="0" sz="2400" spc="-1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25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Now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everything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NLP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rebuilt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upon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Language Modeling: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GPT-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3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an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30EE"/>
                </a:solidFill>
                <a:latin typeface="Calibri"/>
                <a:cs typeface="Calibri"/>
              </a:rPr>
              <a:t>LM!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RNNs</a:t>
            </a:r>
            <a:r>
              <a:rPr dirty="0" spc="-20"/>
              <a:t> </a:t>
            </a:r>
            <a:r>
              <a:rPr dirty="0"/>
              <a:t>can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10"/>
              <a:t> </a:t>
            </a:r>
            <a:r>
              <a:rPr dirty="0"/>
              <a:t>used</a:t>
            </a:r>
            <a:r>
              <a:rPr dirty="0" spc="-10"/>
              <a:t> </a:t>
            </a:r>
            <a:r>
              <a:rPr dirty="0"/>
              <a:t>as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/>
              <a:t>sentence</a:t>
            </a:r>
            <a:r>
              <a:rPr dirty="0" spc="-10"/>
              <a:t> </a:t>
            </a:r>
            <a:r>
              <a:rPr dirty="0"/>
              <a:t>encoder</a:t>
            </a:r>
            <a:r>
              <a:rPr dirty="0" spc="-5"/>
              <a:t> </a:t>
            </a:r>
            <a:r>
              <a:rPr dirty="0" spc="-10"/>
              <a:t>model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04868" y="5689091"/>
            <a:ext cx="3632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i="1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51341" y="5689091"/>
            <a:ext cx="6489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latin typeface="Calibri"/>
                <a:cs typeface="Calibri"/>
              </a:rPr>
              <a:t>movie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8557" y="4057801"/>
            <a:ext cx="6791731" cy="163071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083335" y="5689091"/>
            <a:ext cx="1562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058471" y="5689091"/>
            <a:ext cx="2997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i="1">
                <a:latin typeface="Calibri"/>
                <a:cs typeface="Calibri"/>
              </a:rPr>
              <a:t>lot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440854" y="5698235"/>
            <a:ext cx="7226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latin typeface="Calibri"/>
                <a:cs typeface="Calibri"/>
              </a:rPr>
              <a:t>overall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843490" y="5698235"/>
            <a:ext cx="895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509508" y="5698235"/>
            <a:ext cx="8312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latin typeface="Calibri"/>
                <a:cs typeface="Calibri"/>
              </a:rPr>
              <a:t>enjoyed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83395" y="1148588"/>
            <a:ext cx="1025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B050"/>
                </a:solidFill>
                <a:latin typeface="Calibri"/>
                <a:cs typeface="Calibri"/>
              </a:rPr>
              <a:t>positive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809399" y="1995947"/>
            <a:ext cx="384810" cy="1092200"/>
            <a:chOff x="5809399" y="1995947"/>
            <a:chExt cx="384810" cy="109220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9128" y="2098987"/>
              <a:ext cx="165353" cy="17399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9128" y="2331406"/>
              <a:ext cx="165353" cy="17399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9128" y="2563826"/>
              <a:ext cx="165353" cy="17399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9128" y="2796245"/>
              <a:ext cx="165353" cy="173996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5818924" y="2005472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60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4134096" y="2306828"/>
            <a:ext cx="116649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7145" marR="5080" indent="-5080">
              <a:lnSpc>
                <a:spcPct val="100800"/>
              </a:lnSpc>
              <a:spcBef>
                <a:spcPts val="75"/>
              </a:spcBef>
            </a:pPr>
            <a:r>
              <a:rPr dirty="0" sz="2400" spc="-10">
                <a:solidFill>
                  <a:srgbClr val="7030A0"/>
                </a:solidFill>
                <a:latin typeface="Calibri"/>
                <a:cs typeface="Calibri"/>
              </a:rPr>
              <a:t>Sentence encoding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2788120" y="1469935"/>
            <a:ext cx="6412865" cy="2620010"/>
          </a:xfrm>
          <a:custGeom>
            <a:avLst/>
            <a:gdLst/>
            <a:ahLst/>
            <a:cxnLst/>
            <a:rect l="l" t="t" r="r" b="b"/>
            <a:pathLst>
              <a:path w="6412865" h="2620010">
                <a:moveTo>
                  <a:pt x="3276904" y="94856"/>
                </a:moveTo>
                <a:lnTo>
                  <a:pt x="3232607" y="18910"/>
                </a:lnTo>
                <a:lnTo>
                  <a:pt x="3221571" y="0"/>
                </a:lnTo>
                <a:lnTo>
                  <a:pt x="3166249" y="94856"/>
                </a:lnTo>
                <a:lnTo>
                  <a:pt x="3167786" y="100685"/>
                </a:lnTo>
                <a:lnTo>
                  <a:pt x="3176867" y="105981"/>
                </a:lnTo>
                <a:lnTo>
                  <a:pt x="3182696" y="104444"/>
                </a:lnTo>
                <a:lnTo>
                  <a:pt x="3212046" y="54140"/>
                </a:lnTo>
                <a:lnTo>
                  <a:pt x="3212046" y="535546"/>
                </a:lnTo>
                <a:lnTo>
                  <a:pt x="3231096" y="535546"/>
                </a:lnTo>
                <a:lnTo>
                  <a:pt x="3231096" y="54140"/>
                </a:lnTo>
                <a:lnTo>
                  <a:pt x="3260445" y="104444"/>
                </a:lnTo>
                <a:lnTo>
                  <a:pt x="3266275" y="105981"/>
                </a:lnTo>
                <a:lnTo>
                  <a:pt x="3275368" y="100685"/>
                </a:lnTo>
                <a:lnTo>
                  <a:pt x="3276904" y="94856"/>
                </a:lnTo>
                <a:close/>
              </a:path>
              <a:path w="6412865" h="2620010">
                <a:moveTo>
                  <a:pt x="6412585" y="2591790"/>
                </a:moveTo>
                <a:lnTo>
                  <a:pt x="3286277" y="1621066"/>
                </a:lnTo>
                <a:lnTo>
                  <a:pt x="3324707" y="1617599"/>
                </a:lnTo>
                <a:lnTo>
                  <a:pt x="3328581" y="1612976"/>
                </a:lnTo>
                <a:lnTo>
                  <a:pt x="3328111" y="1607870"/>
                </a:lnTo>
                <a:lnTo>
                  <a:pt x="3327628" y="1602498"/>
                </a:lnTo>
                <a:lnTo>
                  <a:pt x="3325774" y="1600962"/>
                </a:lnTo>
                <a:lnTo>
                  <a:pt x="3328111" y="1597215"/>
                </a:lnTo>
                <a:lnTo>
                  <a:pt x="3325736" y="1586966"/>
                </a:lnTo>
                <a:lnTo>
                  <a:pt x="3320631" y="1583766"/>
                </a:lnTo>
                <a:lnTo>
                  <a:pt x="3213722" y="1608480"/>
                </a:lnTo>
                <a:lnTo>
                  <a:pt x="3198558" y="1605000"/>
                </a:lnTo>
                <a:lnTo>
                  <a:pt x="3106699" y="1583918"/>
                </a:lnTo>
                <a:lnTo>
                  <a:pt x="3101594" y="1587119"/>
                </a:lnTo>
                <a:lnTo>
                  <a:pt x="3099231" y="1597367"/>
                </a:lnTo>
                <a:lnTo>
                  <a:pt x="3101390" y="1600835"/>
                </a:lnTo>
                <a:lnTo>
                  <a:pt x="3099739" y="1602206"/>
                </a:lnTo>
                <a:lnTo>
                  <a:pt x="3098774" y="1612684"/>
                </a:lnTo>
                <a:lnTo>
                  <a:pt x="3102622" y="1617319"/>
                </a:lnTo>
                <a:lnTo>
                  <a:pt x="3141764" y="1620964"/>
                </a:lnTo>
                <a:lnTo>
                  <a:pt x="0" y="2601049"/>
                </a:lnTo>
                <a:lnTo>
                  <a:pt x="5676" y="2619235"/>
                </a:lnTo>
                <a:lnTo>
                  <a:pt x="3080347" y="1660080"/>
                </a:lnTo>
                <a:lnTo>
                  <a:pt x="1056081" y="2602509"/>
                </a:lnTo>
                <a:lnTo>
                  <a:pt x="1064120" y="2619781"/>
                </a:lnTo>
                <a:lnTo>
                  <a:pt x="3152114" y="1647672"/>
                </a:lnTo>
                <a:lnTo>
                  <a:pt x="3125597" y="1676692"/>
                </a:lnTo>
                <a:lnTo>
                  <a:pt x="3125622" y="1677390"/>
                </a:lnTo>
                <a:lnTo>
                  <a:pt x="2130094" y="2603157"/>
                </a:lnTo>
                <a:lnTo>
                  <a:pt x="2143061" y="2617114"/>
                </a:lnTo>
                <a:lnTo>
                  <a:pt x="3136430" y="1693341"/>
                </a:lnTo>
                <a:lnTo>
                  <a:pt x="3136506" y="1693735"/>
                </a:lnTo>
                <a:lnTo>
                  <a:pt x="3145155" y="1699742"/>
                </a:lnTo>
                <a:lnTo>
                  <a:pt x="3151086" y="1698675"/>
                </a:lnTo>
                <a:lnTo>
                  <a:pt x="3178429" y="1659305"/>
                </a:lnTo>
                <a:lnTo>
                  <a:pt x="3172968" y="1677352"/>
                </a:lnTo>
                <a:lnTo>
                  <a:pt x="3157829" y="1702993"/>
                </a:lnTo>
                <a:lnTo>
                  <a:pt x="3159328" y="1708835"/>
                </a:lnTo>
                <a:lnTo>
                  <a:pt x="3166313" y="1712963"/>
                </a:lnTo>
                <a:lnTo>
                  <a:pt x="3166541" y="1713382"/>
                </a:lnTo>
                <a:lnTo>
                  <a:pt x="3167532" y="1713687"/>
                </a:lnTo>
                <a:lnTo>
                  <a:pt x="3168383" y="1714182"/>
                </a:lnTo>
                <a:lnTo>
                  <a:pt x="3168815" y="1714080"/>
                </a:lnTo>
                <a:lnTo>
                  <a:pt x="3176613" y="1716417"/>
                </a:lnTo>
                <a:lnTo>
                  <a:pt x="3181934" y="1713572"/>
                </a:lnTo>
                <a:lnTo>
                  <a:pt x="3190557" y="1685023"/>
                </a:lnTo>
                <a:lnTo>
                  <a:pt x="3203854" y="1662531"/>
                </a:lnTo>
                <a:lnTo>
                  <a:pt x="3198672" y="2597340"/>
                </a:lnTo>
                <a:lnTo>
                  <a:pt x="3217710" y="2597442"/>
                </a:lnTo>
                <a:lnTo>
                  <a:pt x="3222904" y="1662645"/>
                </a:lnTo>
                <a:lnTo>
                  <a:pt x="3237484" y="1687969"/>
                </a:lnTo>
                <a:lnTo>
                  <a:pt x="3245193" y="1713649"/>
                </a:lnTo>
                <a:lnTo>
                  <a:pt x="3250501" y="1716506"/>
                </a:lnTo>
                <a:lnTo>
                  <a:pt x="3257156" y="1714512"/>
                </a:lnTo>
                <a:lnTo>
                  <a:pt x="3257791" y="1714677"/>
                </a:lnTo>
                <a:lnTo>
                  <a:pt x="3259086" y="1713928"/>
                </a:lnTo>
                <a:lnTo>
                  <a:pt x="3260572" y="1713484"/>
                </a:lnTo>
                <a:lnTo>
                  <a:pt x="3260877" y="1712899"/>
                </a:lnTo>
                <a:lnTo>
                  <a:pt x="3266910" y="1709432"/>
                </a:lnTo>
                <a:lnTo>
                  <a:pt x="3268484" y="1703603"/>
                </a:lnTo>
                <a:lnTo>
                  <a:pt x="3255073" y="1680337"/>
                </a:lnTo>
                <a:lnTo>
                  <a:pt x="3248799" y="1659407"/>
                </a:lnTo>
                <a:lnTo>
                  <a:pt x="3276041" y="1698828"/>
                </a:lnTo>
                <a:lnTo>
                  <a:pt x="3281972" y="1699920"/>
                </a:lnTo>
                <a:lnTo>
                  <a:pt x="3290633" y="1693938"/>
                </a:lnTo>
                <a:lnTo>
                  <a:pt x="3290709" y="1693506"/>
                </a:lnTo>
                <a:lnTo>
                  <a:pt x="4269511" y="2607856"/>
                </a:lnTo>
                <a:lnTo>
                  <a:pt x="4282516" y="2593937"/>
                </a:lnTo>
                <a:lnTo>
                  <a:pt x="3301796" y="1677797"/>
                </a:lnTo>
                <a:lnTo>
                  <a:pt x="3301860" y="1676577"/>
                </a:lnTo>
                <a:lnTo>
                  <a:pt x="3275787" y="1648129"/>
                </a:lnTo>
                <a:lnTo>
                  <a:pt x="5329237" y="2610523"/>
                </a:lnTo>
                <a:lnTo>
                  <a:pt x="5337314" y="2593276"/>
                </a:lnTo>
                <a:lnTo>
                  <a:pt x="3343249" y="1658721"/>
                </a:lnTo>
                <a:lnTo>
                  <a:pt x="6406934" y="2609989"/>
                </a:lnTo>
                <a:lnTo>
                  <a:pt x="6412585" y="259179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7415428" y="1075435"/>
            <a:ext cx="24872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939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How</a:t>
            </a:r>
            <a:r>
              <a:rPr dirty="0" sz="2400" spc="-3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compute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sentence</a:t>
            </a:r>
            <a:r>
              <a:rPr dirty="0" sz="2400" spc="-7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encoding?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33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7497406" y="2178811"/>
            <a:ext cx="2324735" cy="14827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12700" marR="5080">
              <a:lnSpc>
                <a:spcPct val="99400"/>
              </a:lnSpc>
              <a:spcBef>
                <a:spcPts val="114"/>
              </a:spcBef>
            </a:pPr>
            <a:r>
              <a:rPr dirty="0" sz="2400" b="1">
                <a:solidFill>
                  <a:srgbClr val="FF30EE"/>
                </a:solidFill>
                <a:latin typeface="Calibri"/>
                <a:cs typeface="Calibri"/>
              </a:rPr>
              <a:t>Usually</a:t>
            </a:r>
            <a:r>
              <a:rPr dirty="0" sz="2400" spc="-20" b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30EE"/>
                </a:solidFill>
                <a:latin typeface="Calibri"/>
                <a:cs typeface="Calibri"/>
              </a:rPr>
              <a:t>better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: </a:t>
            </a:r>
            <a:r>
              <a:rPr dirty="0" sz="2400" spc="-50">
                <a:solidFill>
                  <a:srgbClr val="FF30EE"/>
                </a:solidFill>
                <a:latin typeface="Calibri"/>
                <a:cs typeface="Calibri"/>
              </a:rPr>
              <a:t>Take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element-wise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max</a:t>
            </a:r>
            <a:r>
              <a:rPr dirty="0" sz="2400" spc="-3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or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mean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of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30EE"/>
                </a:solidFill>
                <a:latin typeface="Calibri"/>
                <a:cs typeface="Calibri"/>
              </a:rPr>
              <a:t>all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hidden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states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10551" y="780795"/>
            <a:ext cx="46907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007C92"/>
                </a:solidFill>
                <a:latin typeface="Calibri"/>
                <a:cs typeface="Calibri"/>
              </a:rPr>
              <a:t>e.g.,</a:t>
            </a:r>
            <a:r>
              <a:rPr dirty="0" sz="2800" spc="-50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7C92"/>
                </a:solidFill>
                <a:latin typeface="Calibri"/>
                <a:cs typeface="Calibri"/>
              </a:rPr>
              <a:t>for</a:t>
            </a:r>
            <a:r>
              <a:rPr dirty="0" sz="2800" spc="-40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7C92"/>
                </a:solidFill>
                <a:latin typeface="Calibri"/>
                <a:cs typeface="Calibri"/>
              </a:rPr>
              <a:t>sentiment</a:t>
            </a:r>
            <a:r>
              <a:rPr dirty="0" sz="2800" spc="-30" b="1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7C92"/>
                </a:solidFill>
                <a:latin typeface="Calibri"/>
                <a:cs typeface="Calibri"/>
              </a:rPr>
              <a:t>classification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112629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RNN-</a:t>
            </a:r>
            <a:r>
              <a:rPr dirty="0"/>
              <a:t>LMs</a:t>
            </a:r>
            <a:r>
              <a:rPr dirty="0" spc="-5"/>
              <a:t> </a:t>
            </a:r>
            <a:r>
              <a:rPr dirty="0"/>
              <a:t>can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5"/>
              <a:t> </a:t>
            </a:r>
            <a:r>
              <a:rPr dirty="0"/>
              <a:t>used</a:t>
            </a:r>
            <a:r>
              <a:rPr dirty="0" spc="-10"/>
              <a:t> </a:t>
            </a:r>
            <a:r>
              <a:rPr dirty="0"/>
              <a:t>to generate</a:t>
            </a:r>
            <a:r>
              <a:rPr dirty="0" spc="-5"/>
              <a:t> </a:t>
            </a:r>
            <a:r>
              <a:rPr dirty="0"/>
              <a:t>text based</a:t>
            </a:r>
            <a:r>
              <a:rPr dirty="0" spc="-10"/>
              <a:t> </a:t>
            </a:r>
            <a:r>
              <a:rPr dirty="0"/>
              <a:t>on</a:t>
            </a:r>
            <a:r>
              <a:rPr dirty="0" spc="-10"/>
              <a:t> </a:t>
            </a:r>
            <a:r>
              <a:rPr dirty="0"/>
              <a:t>other</a:t>
            </a:r>
            <a:r>
              <a:rPr dirty="0" spc="-5"/>
              <a:t> </a:t>
            </a:r>
            <a:r>
              <a:rPr dirty="0" spc="-10"/>
              <a:t>information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689355"/>
            <a:ext cx="8211820" cy="850900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2400">
                <a:solidFill>
                  <a:srgbClr val="FF07EB"/>
                </a:solidFill>
                <a:latin typeface="Calibri"/>
                <a:cs typeface="Calibri"/>
              </a:rPr>
              <a:t>e.g.,</a:t>
            </a:r>
            <a:r>
              <a:rPr dirty="0" sz="2400" spc="-55">
                <a:solidFill>
                  <a:srgbClr val="FF07EB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7EB"/>
                </a:solidFill>
                <a:latin typeface="Calibri"/>
                <a:cs typeface="Calibri"/>
              </a:rPr>
              <a:t>speech</a:t>
            </a:r>
            <a:r>
              <a:rPr dirty="0" sz="2400" spc="-50" b="1">
                <a:solidFill>
                  <a:srgbClr val="FF07EB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07EB"/>
                </a:solidFill>
                <a:latin typeface="Calibri"/>
                <a:cs typeface="Calibri"/>
              </a:rPr>
              <a:t>recognition</a:t>
            </a:r>
            <a:r>
              <a:rPr dirty="0" sz="2400">
                <a:solidFill>
                  <a:srgbClr val="FF07EB"/>
                </a:solidFill>
                <a:latin typeface="Calibri"/>
                <a:cs typeface="Calibri"/>
              </a:rPr>
              <a:t>,</a:t>
            </a:r>
            <a:r>
              <a:rPr dirty="0" sz="2400" spc="-45">
                <a:solidFill>
                  <a:srgbClr val="FF07E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7EB"/>
                </a:solidFill>
                <a:latin typeface="Calibri"/>
                <a:cs typeface="Calibri"/>
              </a:rPr>
              <a:t>machine</a:t>
            </a:r>
            <a:r>
              <a:rPr dirty="0" sz="2400" spc="-40">
                <a:solidFill>
                  <a:srgbClr val="FF07EB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7EB"/>
                </a:solidFill>
                <a:latin typeface="Calibri"/>
                <a:cs typeface="Calibri"/>
              </a:rPr>
              <a:t>translation,</a:t>
            </a:r>
            <a:r>
              <a:rPr dirty="0" sz="2400" spc="-40">
                <a:solidFill>
                  <a:srgbClr val="FF07EB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07EB"/>
                </a:solidFill>
                <a:latin typeface="Calibri"/>
                <a:cs typeface="Calibri"/>
              </a:rPr>
              <a:t>summarization</a:t>
            </a:r>
            <a:endParaRPr sz="24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625"/>
              </a:spcBef>
            </a:pPr>
            <a:r>
              <a:rPr dirty="0" sz="1800" spc="-10">
                <a:solidFill>
                  <a:srgbClr val="C00000"/>
                </a:solidFill>
                <a:latin typeface="Calibri"/>
                <a:cs typeface="Calibri"/>
              </a:rPr>
              <a:t>RNN-</a:t>
            </a:r>
            <a:r>
              <a:rPr dirty="0" sz="1800" spc="-25">
                <a:solidFill>
                  <a:srgbClr val="C00000"/>
                </a:solidFill>
                <a:latin typeface="Calibri"/>
                <a:cs typeface="Calibri"/>
              </a:rPr>
              <a:t>LM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1258" y="2791714"/>
            <a:ext cx="2983670" cy="154254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877792" y="4692396"/>
            <a:ext cx="15633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2215" algn="l"/>
              </a:tabLst>
            </a:pPr>
            <a:r>
              <a:rPr dirty="0" sz="2000" spc="-10" i="1">
                <a:latin typeface="Calibri"/>
                <a:cs typeface="Calibri"/>
              </a:rPr>
              <a:t>what’s</a:t>
            </a:r>
            <a:r>
              <a:rPr dirty="0" sz="2000" i="1">
                <a:latin typeface="Calibri"/>
                <a:cs typeface="Calibri"/>
              </a:rPr>
              <a:t>	</a:t>
            </a:r>
            <a:r>
              <a:rPr dirty="0" sz="2000" spc="-25" i="1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951101" y="2538689"/>
            <a:ext cx="2500630" cy="2144395"/>
            <a:chOff x="6951101" y="2538689"/>
            <a:chExt cx="2500630" cy="2144395"/>
          </a:xfrm>
        </p:grpSpPr>
        <p:sp>
          <p:nvSpPr>
            <p:cNvPr id="7" name="object 7" descr=""/>
            <p:cNvSpPr/>
            <p:nvPr/>
          </p:nvSpPr>
          <p:spPr>
            <a:xfrm>
              <a:off x="8376817" y="3555379"/>
              <a:ext cx="699770" cy="111125"/>
            </a:xfrm>
            <a:custGeom>
              <a:avLst/>
              <a:gdLst/>
              <a:ahLst/>
              <a:cxnLst/>
              <a:rect l="l" t="t" r="r" b="b"/>
              <a:pathLst>
                <a:path w="699770" h="111125">
                  <a:moveTo>
                    <a:pt x="661499" y="55328"/>
                  </a:moveTo>
                  <a:lnTo>
                    <a:pt x="594860" y="94200"/>
                  </a:lnTo>
                  <a:lnTo>
                    <a:pt x="593324" y="100032"/>
                  </a:lnTo>
                  <a:lnTo>
                    <a:pt x="598625" y="109120"/>
                  </a:lnTo>
                  <a:lnTo>
                    <a:pt x="604459" y="110656"/>
                  </a:lnTo>
                  <a:lnTo>
                    <a:pt x="682978" y="64852"/>
                  </a:lnTo>
                  <a:lnTo>
                    <a:pt x="680402" y="64852"/>
                  </a:lnTo>
                  <a:lnTo>
                    <a:pt x="680402" y="63555"/>
                  </a:lnTo>
                  <a:lnTo>
                    <a:pt x="675604" y="63555"/>
                  </a:lnTo>
                  <a:lnTo>
                    <a:pt x="661499" y="55328"/>
                  </a:lnTo>
                  <a:close/>
                </a:path>
                <a:path w="699770" h="111125">
                  <a:moveTo>
                    <a:pt x="645170" y="45802"/>
                  </a:moveTo>
                  <a:lnTo>
                    <a:pt x="0" y="45802"/>
                  </a:lnTo>
                  <a:lnTo>
                    <a:pt x="0" y="64852"/>
                  </a:lnTo>
                  <a:lnTo>
                    <a:pt x="645172" y="64852"/>
                  </a:lnTo>
                  <a:lnTo>
                    <a:pt x="661499" y="55328"/>
                  </a:lnTo>
                  <a:lnTo>
                    <a:pt x="645170" y="45802"/>
                  </a:lnTo>
                  <a:close/>
                </a:path>
                <a:path w="699770" h="111125">
                  <a:moveTo>
                    <a:pt x="682977" y="45802"/>
                  </a:moveTo>
                  <a:lnTo>
                    <a:pt x="680402" y="45802"/>
                  </a:lnTo>
                  <a:lnTo>
                    <a:pt x="680402" y="64852"/>
                  </a:lnTo>
                  <a:lnTo>
                    <a:pt x="682978" y="64852"/>
                  </a:lnTo>
                  <a:lnTo>
                    <a:pt x="699306" y="55327"/>
                  </a:lnTo>
                  <a:lnTo>
                    <a:pt x="682977" y="45802"/>
                  </a:lnTo>
                  <a:close/>
                </a:path>
                <a:path w="699770" h="111125">
                  <a:moveTo>
                    <a:pt x="675604" y="47100"/>
                  </a:moveTo>
                  <a:lnTo>
                    <a:pt x="661499" y="55328"/>
                  </a:lnTo>
                  <a:lnTo>
                    <a:pt x="675604" y="63555"/>
                  </a:lnTo>
                  <a:lnTo>
                    <a:pt x="675604" y="47100"/>
                  </a:lnTo>
                  <a:close/>
                </a:path>
                <a:path w="699770" h="111125">
                  <a:moveTo>
                    <a:pt x="680402" y="47100"/>
                  </a:moveTo>
                  <a:lnTo>
                    <a:pt x="675604" y="47100"/>
                  </a:lnTo>
                  <a:lnTo>
                    <a:pt x="675604" y="63555"/>
                  </a:lnTo>
                  <a:lnTo>
                    <a:pt x="680402" y="63555"/>
                  </a:lnTo>
                  <a:lnTo>
                    <a:pt x="680402" y="47100"/>
                  </a:lnTo>
                  <a:close/>
                </a:path>
                <a:path w="699770" h="111125">
                  <a:moveTo>
                    <a:pt x="604459" y="0"/>
                  </a:moveTo>
                  <a:lnTo>
                    <a:pt x="598625" y="1534"/>
                  </a:lnTo>
                  <a:lnTo>
                    <a:pt x="593324" y="10622"/>
                  </a:lnTo>
                  <a:lnTo>
                    <a:pt x="594860" y="16455"/>
                  </a:lnTo>
                  <a:lnTo>
                    <a:pt x="661500" y="55327"/>
                  </a:lnTo>
                  <a:lnTo>
                    <a:pt x="675604" y="47100"/>
                  </a:lnTo>
                  <a:lnTo>
                    <a:pt x="680402" y="47100"/>
                  </a:lnTo>
                  <a:lnTo>
                    <a:pt x="680402" y="45802"/>
                  </a:lnTo>
                  <a:lnTo>
                    <a:pt x="682977" y="45802"/>
                  </a:lnTo>
                  <a:lnTo>
                    <a:pt x="60445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1771" y="3167743"/>
              <a:ext cx="165353" cy="17399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81771" y="3400162"/>
              <a:ext cx="165353" cy="17399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81771" y="3632582"/>
              <a:ext cx="165353" cy="17399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81771" y="3865001"/>
              <a:ext cx="165353" cy="173996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9076080" y="3074228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59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205786" y="4147139"/>
              <a:ext cx="111125" cy="535940"/>
            </a:xfrm>
            <a:custGeom>
              <a:avLst/>
              <a:gdLst/>
              <a:ahLst/>
              <a:cxnLst/>
              <a:rect l="l" t="t" r="r" b="b"/>
              <a:pathLst>
                <a:path w="111125" h="535939">
                  <a:moveTo>
                    <a:pt x="55328" y="37807"/>
                  </a:moveTo>
                  <a:lnTo>
                    <a:pt x="45803" y="54135"/>
                  </a:lnTo>
                  <a:lnTo>
                    <a:pt x="45802" y="535538"/>
                  </a:lnTo>
                  <a:lnTo>
                    <a:pt x="64852" y="535538"/>
                  </a:lnTo>
                  <a:lnTo>
                    <a:pt x="64852" y="54135"/>
                  </a:lnTo>
                  <a:lnTo>
                    <a:pt x="55328" y="37807"/>
                  </a:lnTo>
                  <a:close/>
                </a:path>
                <a:path w="111125" h="535939">
                  <a:moveTo>
                    <a:pt x="66355" y="18903"/>
                  </a:moveTo>
                  <a:lnTo>
                    <a:pt x="64853" y="18903"/>
                  </a:lnTo>
                  <a:lnTo>
                    <a:pt x="64853" y="54137"/>
                  </a:lnTo>
                  <a:lnTo>
                    <a:pt x="94200" y="104447"/>
                  </a:lnTo>
                  <a:lnTo>
                    <a:pt x="100036" y="105981"/>
                  </a:lnTo>
                  <a:lnTo>
                    <a:pt x="109120" y="100680"/>
                  </a:lnTo>
                  <a:lnTo>
                    <a:pt x="110656" y="94848"/>
                  </a:lnTo>
                  <a:lnTo>
                    <a:pt x="66355" y="18903"/>
                  </a:lnTo>
                  <a:close/>
                </a:path>
                <a:path w="111125" h="535939">
                  <a:moveTo>
                    <a:pt x="55328" y="0"/>
                  </a:moveTo>
                  <a:lnTo>
                    <a:pt x="0" y="94848"/>
                  </a:lnTo>
                  <a:lnTo>
                    <a:pt x="1535" y="100680"/>
                  </a:lnTo>
                  <a:lnTo>
                    <a:pt x="10622" y="105981"/>
                  </a:lnTo>
                  <a:lnTo>
                    <a:pt x="16455" y="104447"/>
                  </a:lnTo>
                  <a:lnTo>
                    <a:pt x="45802" y="54137"/>
                  </a:lnTo>
                  <a:lnTo>
                    <a:pt x="45803" y="18903"/>
                  </a:lnTo>
                  <a:lnTo>
                    <a:pt x="66355" y="18903"/>
                  </a:lnTo>
                  <a:lnTo>
                    <a:pt x="55328" y="0"/>
                  </a:lnTo>
                  <a:close/>
                </a:path>
                <a:path w="111125" h="535939">
                  <a:moveTo>
                    <a:pt x="64853" y="23703"/>
                  </a:moveTo>
                  <a:lnTo>
                    <a:pt x="63555" y="23703"/>
                  </a:lnTo>
                  <a:lnTo>
                    <a:pt x="55328" y="37807"/>
                  </a:lnTo>
                  <a:lnTo>
                    <a:pt x="64853" y="54137"/>
                  </a:lnTo>
                  <a:lnTo>
                    <a:pt x="64853" y="23703"/>
                  </a:lnTo>
                  <a:close/>
                </a:path>
                <a:path w="111125" h="535939">
                  <a:moveTo>
                    <a:pt x="64853" y="18903"/>
                  </a:moveTo>
                  <a:lnTo>
                    <a:pt x="45803" y="18903"/>
                  </a:lnTo>
                  <a:lnTo>
                    <a:pt x="45803" y="54135"/>
                  </a:lnTo>
                  <a:lnTo>
                    <a:pt x="55328" y="37807"/>
                  </a:lnTo>
                  <a:lnTo>
                    <a:pt x="47100" y="23703"/>
                  </a:lnTo>
                  <a:lnTo>
                    <a:pt x="64853" y="23703"/>
                  </a:lnTo>
                  <a:lnTo>
                    <a:pt x="64853" y="18903"/>
                  </a:lnTo>
                  <a:close/>
                </a:path>
                <a:path w="111125" h="535939">
                  <a:moveTo>
                    <a:pt x="63555" y="23703"/>
                  </a:moveTo>
                  <a:lnTo>
                    <a:pt x="47100" y="23703"/>
                  </a:lnTo>
                  <a:lnTo>
                    <a:pt x="55328" y="37807"/>
                  </a:lnTo>
                  <a:lnTo>
                    <a:pt x="63555" y="2370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017886" y="3075236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59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318622" y="3556387"/>
              <a:ext cx="699770" cy="111125"/>
            </a:xfrm>
            <a:custGeom>
              <a:avLst/>
              <a:gdLst/>
              <a:ahLst/>
              <a:cxnLst/>
              <a:rect l="l" t="t" r="r" b="b"/>
              <a:pathLst>
                <a:path w="699770" h="111125">
                  <a:moveTo>
                    <a:pt x="604459" y="0"/>
                  </a:moveTo>
                  <a:lnTo>
                    <a:pt x="598627" y="1534"/>
                  </a:lnTo>
                  <a:lnTo>
                    <a:pt x="593326" y="10622"/>
                  </a:lnTo>
                  <a:lnTo>
                    <a:pt x="594860" y="16454"/>
                  </a:lnTo>
                  <a:lnTo>
                    <a:pt x="645172" y="45802"/>
                  </a:lnTo>
                  <a:lnTo>
                    <a:pt x="680403" y="45802"/>
                  </a:lnTo>
                  <a:lnTo>
                    <a:pt x="680403" y="64852"/>
                  </a:lnTo>
                  <a:lnTo>
                    <a:pt x="645172" y="64852"/>
                  </a:lnTo>
                  <a:lnTo>
                    <a:pt x="594860" y="94200"/>
                  </a:lnTo>
                  <a:lnTo>
                    <a:pt x="593324" y="100032"/>
                  </a:lnTo>
                  <a:lnTo>
                    <a:pt x="598627" y="109120"/>
                  </a:lnTo>
                  <a:lnTo>
                    <a:pt x="604459" y="110655"/>
                  </a:lnTo>
                  <a:lnTo>
                    <a:pt x="682978" y="64852"/>
                  </a:lnTo>
                  <a:lnTo>
                    <a:pt x="680403" y="64852"/>
                  </a:lnTo>
                  <a:lnTo>
                    <a:pt x="682981" y="64851"/>
                  </a:lnTo>
                  <a:lnTo>
                    <a:pt x="699307" y="55327"/>
                  </a:lnTo>
                  <a:lnTo>
                    <a:pt x="604459" y="0"/>
                  </a:lnTo>
                  <a:close/>
                </a:path>
                <a:path w="699770" h="111125">
                  <a:moveTo>
                    <a:pt x="661500" y="55327"/>
                  </a:moveTo>
                  <a:lnTo>
                    <a:pt x="645172" y="64852"/>
                  </a:lnTo>
                  <a:lnTo>
                    <a:pt x="680403" y="64852"/>
                  </a:lnTo>
                  <a:lnTo>
                    <a:pt x="680403" y="63554"/>
                  </a:lnTo>
                  <a:lnTo>
                    <a:pt x="675604" y="63554"/>
                  </a:lnTo>
                  <a:lnTo>
                    <a:pt x="661500" y="55327"/>
                  </a:lnTo>
                  <a:close/>
                </a:path>
                <a:path w="699770" h="111125">
                  <a:moveTo>
                    <a:pt x="0" y="45801"/>
                  </a:moveTo>
                  <a:lnTo>
                    <a:pt x="0" y="64851"/>
                  </a:lnTo>
                  <a:lnTo>
                    <a:pt x="645174" y="64851"/>
                  </a:lnTo>
                  <a:lnTo>
                    <a:pt x="661500" y="55327"/>
                  </a:lnTo>
                  <a:lnTo>
                    <a:pt x="645172" y="45802"/>
                  </a:lnTo>
                  <a:lnTo>
                    <a:pt x="0" y="45801"/>
                  </a:lnTo>
                  <a:close/>
                </a:path>
                <a:path w="699770" h="111125">
                  <a:moveTo>
                    <a:pt x="675604" y="47100"/>
                  </a:moveTo>
                  <a:lnTo>
                    <a:pt x="661500" y="55327"/>
                  </a:lnTo>
                  <a:lnTo>
                    <a:pt x="675604" y="63554"/>
                  </a:lnTo>
                  <a:lnTo>
                    <a:pt x="675604" y="47100"/>
                  </a:lnTo>
                  <a:close/>
                </a:path>
                <a:path w="699770" h="111125">
                  <a:moveTo>
                    <a:pt x="680403" y="47100"/>
                  </a:moveTo>
                  <a:lnTo>
                    <a:pt x="675604" y="47100"/>
                  </a:lnTo>
                  <a:lnTo>
                    <a:pt x="675604" y="63554"/>
                  </a:lnTo>
                  <a:lnTo>
                    <a:pt x="680403" y="63554"/>
                  </a:lnTo>
                  <a:lnTo>
                    <a:pt x="680403" y="47100"/>
                  </a:lnTo>
                  <a:close/>
                </a:path>
                <a:path w="699770" h="111125">
                  <a:moveTo>
                    <a:pt x="645172" y="45802"/>
                  </a:moveTo>
                  <a:lnTo>
                    <a:pt x="661500" y="55327"/>
                  </a:lnTo>
                  <a:lnTo>
                    <a:pt x="675604" y="47100"/>
                  </a:lnTo>
                  <a:lnTo>
                    <a:pt x="680403" y="47100"/>
                  </a:lnTo>
                  <a:lnTo>
                    <a:pt x="680403" y="45802"/>
                  </a:lnTo>
                  <a:lnTo>
                    <a:pt x="645172" y="4580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3576" y="3176988"/>
              <a:ext cx="165353" cy="17399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3576" y="3409407"/>
              <a:ext cx="165353" cy="17399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3576" y="3641827"/>
              <a:ext cx="165353" cy="17399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23576" y="3874242"/>
              <a:ext cx="165353" cy="173996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7088175" y="2538691"/>
              <a:ext cx="2228850" cy="2144395"/>
            </a:xfrm>
            <a:custGeom>
              <a:avLst/>
              <a:gdLst/>
              <a:ahLst/>
              <a:cxnLst/>
              <a:rect l="l" t="t" r="r" b="b"/>
              <a:pathLst>
                <a:path w="2228850" h="2144395">
                  <a:moveTo>
                    <a:pt x="110655" y="94856"/>
                  </a:moveTo>
                  <a:lnTo>
                    <a:pt x="66357" y="18910"/>
                  </a:lnTo>
                  <a:lnTo>
                    <a:pt x="55321" y="0"/>
                  </a:lnTo>
                  <a:lnTo>
                    <a:pt x="0" y="94856"/>
                  </a:lnTo>
                  <a:lnTo>
                    <a:pt x="1536" y="100685"/>
                  </a:lnTo>
                  <a:lnTo>
                    <a:pt x="10617" y="105981"/>
                  </a:lnTo>
                  <a:lnTo>
                    <a:pt x="16459" y="104444"/>
                  </a:lnTo>
                  <a:lnTo>
                    <a:pt x="45796" y="54140"/>
                  </a:lnTo>
                  <a:lnTo>
                    <a:pt x="45796" y="535546"/>
                  </a:lnTo>
                  <a:lnTo>
                    <a:pt x="64846" y="535546"/>
                  </a:lnTo>
                  <a:lnTo>
                    <a:pt x="64846" y="54140"/>
                  </a:lnTo>
                  <a:lnTo>
                    <a:pt x="94195" y="104444"/>
                  </a:lnTo>
                  <a:lnTo>
                    <a:pt x="100037" y="105981"/>
                  </a:lnTo>
                  <a:lnTo>
                    <a:pt x="109118" y="100685"/>
                  </a:lnTo>
                  <a:lnTo>
                    <a:pt x="110655" y="94856"/>
                  </a:lnTo>
                  <a:close/>
                </a:path>
                <a:path w="2228850" h="2144395">
                  <a:moveTo>
                    <a:pt x="1173822" y="94856"/>
                  </a:moveTo>
                  <a:lnTo>
                    <a:pt x="1129512" y="18910"/>
                  </a:lnTo>
                  <a:lnTo>
                    <a:pt x="1118489" y="0"/>
                  </a:lnTo>
                  <a:lnTo>
                    <a:pt x="1063167" y="94856"/>
                  </a:lnTo>
                  <a:lnTo>
                    <a:pt x="1064691" y="100685"/>
                  </a:lnTo>
                  <a:lnTo>
                    <a:pt x="1073785" y="105981"/>
                  </a:lnTo>
                  <a:lnTo>
                    <a:pt x="1079614" y="104444"/>
                  </a:lnTo>
                  <a:lnTo>
                    <a:pt x="1108964" y="54140"/>
                  </a:lnTo>
                  <a:lnTo>
                    <a:pt x="1108964" y="535546"/>
                  </a:lnTo>
                  <a:lnTo>
                    <a:pt x="1128014" y="535546"/>
                  </a:lnTo>
                  <a:lnTo>
                    <a:pt x="1128014" y="54140"/>
                  </a:lnTo>
                  <a:lnTo>
                    <a:pt x="1157363" y="104444"/>
                  </a:lnTo>
                  <a:lnTo>
                    <a:pt x="1163193" y="105981"/>
                  </a:lnTo>
                  <a:lnTo>
                    <a:pt x="1172286" y="100685"/>
                  </a:lnTo>
                  <a:lnTo>
                    <a:pt x="1173822" y="94856"/>
                  </a:lnTo>
                  <a:close/>
                </a:path>
                <a:path w="2228850" h="2144395">
                  <a:moveTo>
                    <a:pt x="1192110" y="1703298"/>
                  </a:moveTo>
                  <a:lnTo>
                    <a:pt x="1147800" y="1627352"/>
                  </a:lnTo>
                  <a:lnTo>
                    <a:pt x="1136777" y="1608455"/>
                  </a:lnTo>
                  <a:lnTo>
                    <a:pt x="1081455" y="1703298"/>
                  </a:lnTo>
                  <a:lnTo>
                    <a:pt x="1082979" y="1709127"/>
                  </a:lnTo>
                  <a:lnTo>
                    <a:pt x="1092073" y="1714436"/>
                  </a:lnTo>
                  <a:lnTo>
                    <a:pt x="1097902" y="1712899"/>
                  </a:lnTo>
                  <a:lnTo>
                    <a:pt x="1127252" y="1662595"/>
                  </a:lnTo>
                  <a:lnTo>
                    <a:pt x="1127252" y="2143988"/>
                  </a:lnTo>
                  <a:lnTo>
                    <a:pt x="1146302" y="2143988"/>
                  </a:lnTo>
                  <a:lnTo>
                    <a:pt x="1146302" y="1662595"/>
                  </a:lnTo>
                  <a:lnTo>
                    <a:pt x="1175651" y="1712899"/>
                  </a:lnTo>
                  <a:lnTo>
                    <a:pt x="1181481" y="1714436"/>
                  </a:lnTo>
                  <a:lnTo>
                    <a:pt x="1190574" y="1709127"/>
                  </a:lnTo>
                  <a:lnTo>
                    <a:pt x="1192110" y="1703298"/>
                  </a:lnTo>
                  <a:close/>
                </a:path>
                <a:path w="2228850" h="2144395">
                  <a:moveTo>
                    <a:pt x="2228265" y="94856"/>
                  </a:moveTo>
                  <a:lnTo>
                    <a:pt x="2183955" y="18910"/>
                  </a:lnTo>
                  <a:lnTo>
                    <a:pt x="2172932" y="0"/>
                  </a:lnTo>
                  <a:lnTo>
                    <a:pt x="2117610" y="94856"/>
                  </a:lnTo>
                  <a:lnTo>
                    <a:pt x="2119134" y="100685"/>
                  </a:lnTo>
                  <a:lnTo>
                    <a:pt x="2128228" y="105981"/>
                  </a:lnTo>
                  <a:lnTo>
                    <a:pt x="2134057" y="104457"/>
                  </a:lnTo>
                  <a:lnTo>
                    <a:pt x="2163407" y="54140"/>
                  </a:lnTo>
                  <a:lnTo>
                    <a:pt x="2163407" y="535546"/>
                  </a:lnTo>
                  <a:lnTo>
                    <a:pt x="2182457" y="535546"/>
                  </a:lnTo>
                  <a:lnTo>
                    <a:pt x="2182457" y="54140"/>
                  </a:lnTo>
                  <a:lnTo>
                    <a:pt x="2211806" y="104457"/>
                  </a:lnTo>
                  <a:lnTo>
                    <a:pt x="2217636" y="105981"/>
                  </a:lnTo>
                  <a:lnTo>
                    <a:pt x="2226729" y="100685"/>
                  </a:lnTo>
                  <a:lnTo>
                    <a:pt x="2228265" y="9485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6316" y="3167744"/>
              <a:ext cx="165353" cy="17399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6316" y="3400163"/>
              <a:ext cx="165353" cy="173996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6316" y="3632583"/>
              <a:ext cx="165353" cy="173996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6316" y="3865002"/>
              <a:ext cx="165353" cy="173996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6960626" y="3074229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59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088178" y="4147140"/>
              <a:ext cx="111125" cy="535940"/>
            </a:xfrm>
            <a:custGeom>
              <a:avLst/>
              <a:gdLst/>
              <a:ahLst/>
              <a:cxnLst/>
              <a:rect l="l" t="t" r="r" b="b"/>
              <a:pathLst>
                <a:path w="111125" h="535939">
                  <a:moveTo>
                    <a:pt x="55328" y="37807"/>
                  </a:moveTo>
                  <a:lnTo>
                    <a:pt x="45803" y="54135"/>
                  </a:lnTo>
                  <a:lnTo>
                    <a:pt x="45802" y="535538"/>
                  </a:lnTo>
                  <a:lnTo>
                    <a:pt x="64852" y="535538"/>
                  </a:lnTo>
                  <a:lnTo>
                    <a:pt x="64852" y="54135"/>
                  </a:lnTo>
                  <a:lnTo>
                    <a:pt x="55328" y="37807"/>
                  </a:lnTo>
                  <a:close/>
                </a:path>
                <a:path w="111125" h="535939">
                  <a:moveTo>
                    <a:pt x="55327" y="0"/>
                  </a:moveTo>
                  <a:lnTo>
                    <a:pt x="0" y="94848"/>
                  </a:lnTo>
                  <a:lnTo>
                    <a:pt x="1534" y="100680"/>
                  </a:lnTo>
                  <a:lnTo>
                    <a:pt x="10622" y="105981"/>
                  </a:lnTo>
                  <a:lnTo>
                    <a:pt x="16455" y="104447"/>
                  </a:lnTo>
                  <a:lnTo>
                    <a:pt x="45802" y="54137"/>
                  </a:lnTo>
                  <a:lnTo>
                    <a:pt x="45802" y="18903"/>
                  </a:lnTo>
                  <a:lnTo>
                    <a:pt x="66354" y="18903"/>
                  </a:lnTo>
                  <a:lnTo>
                    <a:pt x="55327" y="0"/>
                  </a:lnTo>
                  <a:close/>
                </a:path>
                <a:path w="111125" h="535939">
                  <a:moveTo>
                    <a:pt x="66354" y="18903"/>
                  </a:moveTo>
                  <a:lnTo>
                    <a:pt x="64852" y="18903"/>
                  </a:lnTo>
                  <a:lnTo>
                    <a:pt x="64853" y="54137"/>
                  </a:lnTo>
                  <a:lnTo>
                    <a:pt x="94200" y="104447"/>
                  </a:lnTo>
                  <a:lnTo>
                    <a:pt x="100032" y="105981"/>
                  </a:lnTo>
                  <a:lnTo>
                    <a:pt x="109120" y="100680"/>
                  </a:lnTo>
                  <a:lnTo>
                    <a:pt x="110656" y="94848"/>
                  </a:lnTo>
                  <a:lnTo>
                    <a:pt x="66354" y="18903"/>
                  </a:lnTo>
                  <a:close/>
                </a:path>
                <a:path w="111125" h="535939">
                  <a:moveTo>
                    <a:pt x="64852" y="18903"/>
                  </a:moveTo>
                  <a:lnTo>
                    <a:pt x="45802" y="18903"/>
                  </a:lnTo>
                  <a:lnTo>
                    <a:pt x="45802" y="54137"/>
                  </a:lnTo>
                  <a:lnTo>
                    <a:pt x="55328" y="37807"/>
                  </a:lnTo>
                  <a:lnTo>
                    <a:pt x="47100" y="23703"/>
                  </a:lnTo>
                  <a:lnTo>
                    <a:pt x="64852" y="23703"/>
                  </a:lnTo>
                  <a:lnTo>
                    <a:pt x="64852" y="18903"/>
                  </a:lnTo>
                  <a:close/>
                </a:path>
                <a:path w="111125" h="535939">
                  <a:moveTo>
                    <a:pt x="64852" y="23703"/>
                  </a:moveTo>
                  <a:lnTo>
                    <a:pt x="63555" y="23703"/>
                  </a:lnTo>
                  <a:lnTo>
                    <a:pt x="55328" y="37807"/>
                  </a:lnTo>
                  <a:lnTo>
                    <a:pt x="64852" y="54135"/>
                  </a:lnTo>
                  <a:lnTo>
                    <a:pt x="64852" y="23703"/>
                  </a:lnTo>
                  <a:close/>
                </a:path>
                <a:path w="111125" h="535939">
                  <a:moveTo>
                    <a:pt x="63555" y="23703"/>
                  </a:moveTo>
                  <a:lnTo>
                    <a:pt x="47100" y="23703"/>
                  </a:lnTo>
                  <a:lnTo>
                    <a:pt x="55328" y="37807"/>
                  </a:lnTo>
                  <a:lnTo>
                    <a:pt x="63555" y="2370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8051275" y="2202179"/>
            <a:ext cx="17430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4394" algn="l"/>
              </a:tabLst>
            </a:pPr>
            <a:r>
              <a:rPr dirty="0" sz="2000" spc="-25" i="1">
                <a:latin typeface="Calibri"/>
                <a:cs typeface="Calibri"/>
              </a:rPr>
              <a:t>the</a:t>
            </a:r>
            <a:r>
              <a:rPr dirty="0" sz="2000" i="1">
                <a:latin typeface="Calibri"/>
                <a:cs typeface="Calibri"/>
              </a:rPr>
              <a:t>	</a:t>
            </a:r>
            <a:r>
              <a:rPr dirty="0" sz="2000" spc="-10" i="1">
                <a:latin typeface="Calibri"/>
                <a:cs typeface="Calibri"/>
              </a:rPr>
              <a:t>weather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834165" y="2203196"/>
            <a:ext cx="641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Calibri"/>
                <a:cs typeface="Calibri"/>
              </a:rPr>
              <a:t>what’s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217612" y="5604692"/>
            <a:ext cx="6915784" cy="739140"/>
          </a:xfrm>
          <a:prstGeom prst="rect">
            <a:avLst/>
          </a:prstGeom>
          <a:ln w="19050">
            <a:solidFill>
              <a:srgbClr val="FF30EE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This</a:t>
            </a:r>
            <a:r>
              <a:rPr dirty="0" sz="2400" spc="-3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is</a:t>
            </a:r>
            <a:r>
              <a:rPr dirty="0" sz="24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an</a:t>
            </a:r>
            <a:r>
              <a:rPr dirty="0" sz="24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example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30EE"/>
                </a:solidFill>
                <a:latin typeface="Calibri"/>
                <a:cs typeface="Calibri"/>
              </a:rPr>
              <a:t>conditional</a:t>
            </a:r>
            <a:r>
              <a:rPr dirty="0" sz="2400" spc="-20" i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30EE"/>
                </a:solidFill>
                <a:latin typeface="Calibri"/>
                <a:cs typeface="Calibri"/>
              </a:rPr>
              <a:t>language</a:t>
            </a:r>
            <a:r>
              <a:rPr dirty="0" sz="2400" spc="-15" i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30EE"/>
                </a:solidFill>
                <a:latin typeface="Calibri"/>
                <a:cs typeface="Calibri"/>
              </a:rPr>
              <a:t>model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We’ll</a:t>
            </a:r>
            <a:r>
              <a:rPr dirty="0" sz="1800" spc="-3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see</a:t>
            </a:r>
            <a:r>
              <a:rPr dirty="0" sz="18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Machine</a:t>
            </a:r>
            <a:r>
              <a:rPr dirty="0" sz="18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30EE"/>
                </a:solidFill>
                <a:latin typeface="Calibri"/>
                <a:cs typeface="Calibri"/>
              </a:rPr>
              <a:t>Translation</a:t>
            </a:r>
            <a:r>
              <a:rPr dirty="0" sz="18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as</a:t>
            </a:r>
            <a:r>
              <a:rPr dirty="0" sz="18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an</a:t>
            </a:r>
            <a:r>
              <a:rPr dirty="0" sz="18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example</a:t>
            </a:r>
            <a:r>
              <a:rPr dirty="0" sz="18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in</a:t>
            </a:r>
            <a:r>
              <a:rPr dirty="0" sz="18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much</a:t>
            </a:r>
            <a:r>
              <a:rPr dirty="0" sz="18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more</a:t>
            </a:r>
            <a:r>
              <a:rPr dirty="0" sz="18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30EE"/>
                </a:solidFill>
                <a:latin typeface="Calibri"/>
                <a:cs typeface="Calibri"/>
              </a:rPr>
              <a:t>detail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614150" y="2288540"/>
            <a:ext cx="163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(audio)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749264" y="4693411"/>
            <a:ext cx="810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i="1">
                <a:latin typeface="Calibri"/>
                <a:cs typeface="Calibri"/>
              </a:rPr>
              <a:t>&lt;START&gt;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5232148" y="3570453"/>
            <a:ext cx="1173480" cy="111125"/>
          </a:xfrm>
          <a:custGeom>
            <a:avLst/>
            <a:gdLst/>
            <a:ahLst/>
            <a:cxnLst/>
            <a:rect l="l" t="t" r="r" b="b"/>
            <a:pathLst>
              <a:path w="1173479" h="111125">
                <a:moveTo>
                  <a:pt x="19050" y="45802"/>
                </a:moveTo>
                <a:lnTo>
                  <a:pt x="0" y="45802"/>
                </a:lnTo>
                <a:lnTo>
                  <a:pt x="0" y="64852"/>
                </a:lnTo>
                <a:lnTo>
                  <a:pt x="19050" y="64852"/>
                </a:lnTo>
                <a:lnTo>
                  <a:pt x="19050" y="45802"/>
                </a:lnTo>
                <a:close/>
              </a:path>
              <a:path w="1173479" h="111125">
                <a:moveTo>
                  <a:pt x="57150" y="45802"/>
                </a:moveTo>
                <a:lnTo>
                  <a:pt x="38100" y="45802"/>
                </a:lnTo>
                <a:lnTo>
                  <a:pt x="38100" y="64852"/>
                </a:lnTo>
                <a:lnTo>
                  <a:pt x="57150" y="64852"/>
                </a:lnTo>
                <a:lnTo>
                  <a:pt x="57150" y="45802"/>
                </a:lnTo>
                <a:close/>
              </a:path>
              <a:path w="1173479" h="111125">
                <a:moveTo>
                  <a:pt x="95250" y="45802"/>
                </a:moveTo>
                <a:lnTo>
                  <a:pt x="76200" y="45802"/>
                </a:lnTo>
                <a:lnTo>
                  <a:pt x="76200" y="64852"/>
                </a:lnTo>
                <a:lnTo>
                  <a:pt x="95250" y="64852"/>
                </a:lnTo>
                <a:lnTo>
                  <a:pt x="95250" y="45802"/>
                </a:lnTo>
                <a:close/>
              </a:path>
              <a:path w="1173479" h="111125">
                <a:moveTo>
                  <a:pt x="133350" y="45802"/>
                </a:moveTo>
                <a:lnTo>
                  <a:pt x="114300" y="45802"/>
                </a:lnTo>
                <a:lnTo>
                  <a:pt x="114300" y="64852"/>
                </a:lnTo>
                <a:lnTo>
                  <a:pt x="133350" y="64852"/>
                </a:lnTo>
                <a:lnTo>
                  <a:pt x="133350" y="45802"/>
                </a:lnTo>
                <a:close/>
              </a:path>
              <a:path w="1173479" h="111125">
                <a:moveTo>
                  <a:pt x="171450" y="45802"/>
                </a:moveTo>
                <a:lnTo>
                  <a:pt x="152400" y="45802"/>
                </a:lnTo>
                <a:lnTo>
                  <a:pt x="152400" y="64852"/>
                </a:lnTo>
                <a:lnTo>
                  <a:pt x="171450" y="64852"/>
                </a:lnTo>
                <a:lnTo>
                  <a:pt x="171450" y="45802"/>
                </a:lnTo>
                <a:close/>
              </a:path>
              <a:path w="1173479" h="111125">
                <a:moveTo>
                  <a:pt x="209550" y="45802"/>
                </a:moveTo>
                <a:lnTo>
                  <a:pt x="190500" y="45802"/>
                </a:lnTo>
                <a:lnTo>
                  <a:pt x="190500" y="64852"/>
                </a:lnTo>
                <a:lnTo>
                  <a:pt x="209550" y="64852"/>
                </a:lnTo>
                <a:lnTo>
                  <a:pt x="209550" y="45802"/>
                </a:lnTo>
                <a:close/>
              </a:path>
              <a:path w="1173479" h="111125">
                <a:moveTo>
                  <a:pt x="247650" y="45802"/>
                </a:moveTo>
                <a:lnTo>
                  <a:pt x="228600" y="45802"/>
                </a:lnTo>
                <a:lnTo>
                  <a:pt x="228600" y="64852"/>
                </a:lnTo>
                <a:lnTo>
                  <a:pt x="247650" y="64852"/>
                </a:lnTo>
                <a:lnTo>
                  <a:pt x="247650" y="45802"/>
                </a:lnTo>
                <a:close/>
              </a:path>
              <a:path w="1173479" h="111125">
                <a:moveTo>
                  <a:pt x="285750" y="45802"/>
                </a:moveTo>
                <a:lnTo>
                  <a:pt x="266700" y="45802"/>
                </a:lnTo>
                <a:lnTo>
                  <a:pt x="266700" y="64852"/>
                </a:lnTo>
                <a:lnTo>
                  <a:pt x="285750" y="64852"/>
                </a:lnTo>
                <a:lnTo>
                  <a:pt x="285750" y="45802"/>
                </a:lnTo>
                <a:close/>
              </a:path>
              <a:path w="1173479" h="111125">
                <a:moveTo>
                  <a:pt x="323850" y="45802"/>
                </a:moveTo>
                <a:lnTo>
                  <a:pt x="304800" y="45802"/>
                </a:lnTo>
                <a:lnTo>
                  <a:pt x="304800" y="64852"/>
                </a:lnTo>
                <a:lnTo>
                  <a:pt x="323850" y="64852"/>
                </a:lnTo>
                <a:lnTo>
                  <a:pt x="323850" y="45802"/>
                </a:lnTo>
                <a:close/>
              </a:path>
              <a:path w="1173479" h="111125">
                <a:moveTo>
                  <a:pt x="361950" y="45802"/>
                </a:moveTo>
                <a:lnTo>
                  <a:pt x="342900" y="45802"/>
                </a:lnTo>
                <a:lnTo>
                  <a:pt x="342900" y="64852"/>
                </a:lnTo>
                <a:lnTo>
                  <a:pt x="361950" y="64852"/>
                </a:lnTo>
                <a:lnTo>
                  <a:pt x="361950" y="45802"/>
                </a:lnTo>
                <a:close/>
              </a:path>
              <a:path w="1173479" h="111125">
                <a:moveTo>
                  <a:pt x="400050" y="45802"/>
                </a:moveTo>
                <a:lnTo>
                  <a:pt x="381000" y="45802"/>
                </a:lnTo>
                <a:lnTo>
                  <a:pt x="381000" y="64852"/>
                </a:lnTo>
                <a:lnTo>
                  <a:pt x="400050" y="64852"/>
                </a:lnTo>
                <a:lnTo>
                  <a:pt x="400050" y="45802"/>
                </a:lnTo>
                <a:close/>
              </a:path>
              <a:path w="1173479" h="111125">
                <a:moveTo>
                  <a:pt x="438150" y="45802"/>
                </a:moveTo>
                <a:lnTo>
                  <a:pt x="419100" y="45802"/>
                </a:lnTo>
                <a:lnTo>
                  <a:pt x="419100" y="64852"/>
                </a:lnTo>
                <a:lnTo>
                  <a:pt x="438150" y="64852"/>
                </a:lnTo>
                <a:lnTo>
                  <a:pt x="438150" y="45802"/>
                </a:lnTo>
                <a:close/>
              </a:path>
              <a:path w="1173479" h="111125">
                <a:moveTo>
                  <a:pt x="476250" y="45802"/>
                </a:moveTo>
                <a:lnTo>
                  <a:pt x="457200" y="45802"/>
                </a:lnTo>
                <a:lnTo>
                  <a:pt x="457200" y="64852"/>
                </a:lnTo>
                <a:lnTo>
                  <a:pt x="476250" y="64852"/>
                </a:lnTo>
                <a:lnTo>
                  <a:pt x="476250" y="45802"/>
                </a:lnTo>
                <a:close/>
              </a:path>
              <a:path w="1173479" h="111125">
                <a:moveTo>
                  <a:pt x="514350" y="45802"/>
                </a:moveTo>
                <a:lnTo>
                  <a:pt x="495300" y="45802"/>
                </a:lnTo>
                <a:lnTo>
                  <a:pt x="495300" y="64852"/>
                </a:lnTo>
                <a:lnTo>
                  <a:pt x="514350" y="64852"/>
                </a:lnTo>
                <a:lnTo>
                  <a:pt x="514350" y="45802"/>
                </a:lnTo>
                <a:close/>
              </a:path>
              <a:path w="1173479" h="111125">
                <a:moveTo>
                  <a:pt x="552450" y="45802"/>
                </a:moveTo>
                <a:lnTo>
                  <a:pt x="533400" y="45802"/>
                </a:lnTo>
                <a:lnTo>
                  <a:pt x="533400" y="64852"/>
                </a:lnTo>
                <a:lnTo>
                  <a:pt x="552450" y="64852"/>
                </a:lnTo>
                <a:lnTo>
                  <a:pt x="552450" y="45802"/>
                </a:lnTo>
                <a:close/>
              </a:path>
              <a:path w="1173479" h="111125">
                <a:moveTo>
                  <a:pt x="590550" y="45802"/>
                </a:moveTo>
                <a:lnTo>
                  <a:pt x="571500" y="45802"/>
                </a:lnTo>
                <a:lnTo>
                  <a:pt x="571500" y="64852"/>
                </a:lnTo>
                <a:lnTo>
                  <a:pt x="590550" y="64852"/>
                </a:lnTo>
                <a:lnTo>
                  <a:pt x="590550" y="45802"/>
                </a:lnTo>
                <a:close/>
              </a:path>
              <a:path w="1173479" h="111125">
                <a:moveTo>
                  <a:pt x="628650" y="45802"/>
                </a:moveTo>
                <a:lnTo>
                  <a:pt x="609600" y="45802"/>
                </a:lnTo>
                <a:lnTo>
                  <a:pt x="609600" y="64852"/>
                </a:lnTo>
                <a:lnTo>
                  <a:pt x="628650" y="64852"/>
                </a:lnTo>
                <a:lnTo>
                  <a:pt x="628650" y="45802"/>
                </a:lnTo>
                <a:close/>
              </a:path>
              <a:path w="1173479" h="111125">
                <a:moveTo>
                  <a:pt x="666750" y="45802"/>
                </a:moveTo>
                <a:lnTo>
                  <a:pt x="647700" y="45802"/>
                </a:lnTo>
                <a:lnTo>
                  <a:pt x="647700" y="64852"/>
                </a:lnTo>
                <a:lnTo>
                  <a:pt x="666750" y="64852"/>
                </a:lnTo>
                <a:lnTo>
                  <a:pt x="666750" y="45802"/>
                </a:lnTo>
                <a:close/>
              </a:path>
              <a:path w="1173479" h="111125">
                <a:moveTo>
                  <a:pt x="704850" y="45802"/>
                </a:moveTo>
                <a:lnTo>
                  <a:pt x="685800" y="45802"/>
                </a:lnTo>
                <a:lnTo>
                  <a:pt x="685800" y="64852"/>
                </a:lnTo>
                <a:lnTo>
                  <a:pt x="704850" y="64852"/>
                </a:lnTo>
                <a:lnTo>
                  <a:pt x="704850" y="45802"/>
                </a:lnTo>
                <a:close/>
              </a:path>
              <a:path w="1173479" h="111125">
                <a:moveTo>
                  <a:pt x="742950" y="45802"/>
                </a:moveTo>
                <a:lnTo>
                  <a:pt x="723900" y="45802"/>
                </a:lnTo>
                <a:lnTo>
                  <a:pt x="723900" y="64852"/>
                </a:lnTo>
                <a:lnTo>
                  <a:pt x="742950" y="64852"/>
                </a:lnTo>
                <a:lnTo>
                  <a:pt x="742950" y="45802"/>
                </a:lnTo>
                <a:close/>
              </a:path>
              <a:path w="1173479" h="111125">
                <a:moveTo>
                  <a:pt x="781050" y="45802"/>
                </a:moveTo>
                <a:lnTo>
                  <a:pt x="762000" y="45802"/>
                </a:lnTo>
                <a:lnTo>
                  <a:pt x="762000" y="64852"/>
                </a:lnTo>
                <a:lnTo>
                  <a:pt x="781050" y="64852"/>
                </a:lnTo>
                <a:lnTo>
                  <a:pt x="781050" y="45802"/>
                </a:lnTo>
                <a:close/>
              </a:path>
              <a:path w="1173479" h="111125">
                <a:moveTo>
                  <a:pt x="819150" y="45802"/>
                </a:moveTo>
                <a:lnTo>
                  <a:pt x="800100" y="45802"/>
                </a:lnTo>
                <a:lnTo>
                  <a:pt x="800100" y="64852"/>
                </a:lnTo>
                <a:lnTo>
                  <a:pt x="819150" y="64852"/>
                </a:lnTo>
                <a:lnTo>
                  <a:pt x="819150" y="45802"/>
                </a:lnTo>
                <a:close/>
              </a:path>
              <a:path w="1173479" h="111125">
                <a:moveTo>
                  <a:pt x="857250" y="45802"/>
                </a:moveTo>
                <a:lnTo>
                  <a:pt x="838200" y="45802"/>
                </a:lnTo>
                <a:lnTo>
                  <a:pt x="838200" y="64852"/>
                </a:lnTo>
                <a:lnTo>
                  <a:pt x="857250" y="64852"/>
                </a:lnTo>
                <a:lnTo>
                  <a:pt x="857250" y="45802"/>
                </a:lnTo>
                <a:close/>
              </a:path>
              <a:path w="1173479" h="111125">
                <a:moveTo>
                  <a:pt x="895350" y="45802"/>
                </a:moveTo>
                <a:lnTo>
                  <a:pt x="876300" y="45802"/>
                </a:lnTo>
                <a:lnTo>
                  <a:pt x="876300" y="64852"/>
                </a:lnTo>
                <a:lnTo>
                  <a:pt x="895350" y="64852"/>
                </a:lnTo>
                <a:lnTo>
                  <a:pt x="895350" y="45802"/>
                </a:lnTo>
                <a:close/>
              </a:path>
              <a:path w="1173479" h="111125">
                <a:moveTo>
                  <a:pt x="933450" y="45802"/>
                </a:moveTo>
                <a:lnTo>
                  <a:pt x="914400" y="45802"/>
                </a:lnTo>
                <a:lnTo>
                  <a:pt x="914400" y="64852"/>
                </a:lnTo>
                <a:lnTo>
                  <a:pt x="933450" y="64852"/>
                </a:lnTo>
                <a:lnTo>
                  <a:pt x="933450" y="45802"/>
                </a:lnTo>
                <a:close/>
              </a:path>
              <a:path w="1173479" h="111125">
                <a:moveTo>
                  <a:pt x="971550" y="45802"/>
                </a:moveTo>
                <a:lnTo>
                  <a:pt x="952500" y="45802"/>
                </a:lnTo>
                <a:lnTo>
                  <a:pt x="952500" y="64852"/>
                </a:lnTo>
                <a:lnTo>
                  <a:pt x="971550" y="64852"/>
                </a:lnTo>
                <a:lnTo>
                  <a:pt x="971550" y="45802"/>
                </a:lnTo>
                <a:close/>
              </a:path>
              <a:path w="1173479" h="111125">
                <a:moveTo>
                  <a:pt x="1009650" y="45802"/>
                </a:moveTo>
                <a:lnTo>
                  <a:pt x="990600" y="45802"/>
                </a:lnTo>
                <a:lnTo>
                  <a:pt x="990600" y="64852"/>
                </a:lnTo>
                <a:lnTo>
                  <a:pt x="1009650" y="64852"/>
                </a:lnTo>
                <a:lnTo>
                  <a:pt x="1009650" y="45802"/>
                </a:lnTo>
                <a:close/>
              </a:path>
              <a:path w="1173479" h="111125">
                <a:moveTo>
                  <a:pt x="1047750" y="45802"/>
                </a:moveTo>
                <a:lnTo>
                  <a:pt x="1028700" y="45802"/>
                </a:lnTo>
                <a:lnTo>
                  <a:pt x="1028700" y="64852"/>
                </a:lnTo>
                <a:lnTo>
                  <a:pt x="1047750" y="64852"/>
                </a:lnTo>
                <a:lnTo>
                  <a:pt x="1047750" y="45802"/>
                </a:lnTo>
                <a:close/>
              </a:path>
              <a:path w="1173479" h="111125">
                <a:moveTo>
                  <a:pt x="1123950" y="62005"/>
                </a:moveTo>
                <a:lnTo>
                  <a:pt x="1068757" y="94200"/>
                </a:lnTo>
                <a:lnTo>
                  <a:pt x="1067221" y="100032"/>
                </a:lnTo>
                <a:lnTo>
                  <a:pt x="1072522" y="109120"/>
                </a:lnTo>
                <a:lnTo>
                  <a:pt x="1078355" y="110656"/>
                </a:lnTo>
                <a:lnTo>
                  <a:pt x="1156874" y="64852"/>
                </a:lnTo>
                <a:lnTo>
                  <a:pt x="1123950" y="64852"/>
                </a:lnTo>
                <a:lnTo>
                  <a:pt x="1123950" y="62005"/>
                </a:lnTo>
                <a:close/>
              </a:path>
              <a:path w="1173479" h="111125">
                <a:moveTo>
                  <a:pt x="1085850" y="45802"/>
                </a:moveTo>
                <a:lnTo>
                  <a:pt x="1066800" y="45802"/>
                </a:lnTo>
                <a:lnTo>
                  <a:pt x="1066800" y="64852"/>
                </a:lnTo>
                <a:lnTo>
                  <a:pt x="1085850" y="64852"/>
                </a:lnTo>
                <a:lnTo>
                  <a:pt x="1085850" y="45802"/>
                </a:lnTo>
                <a:close/>
              </a:path>
              <a:path w="1173479" h="111125">
                <a:moveTo>
                  <a:pt x="1119067" y="45802"/>
                </a:moveTo>
                <a:lnTo>
                  <a:pt x="1104900" y="45802"/>
                </a:lnTo>
                <a:lnTo>
                  <a:pt x="1104900" y="64852"/>
                </a:lnTo>
                <a:lnTo>
                  <a:pt x="1119068" y="64852"/>
                </a:lnTo>
                <a:lnTo>
                  <a:pt x="1123950" y="62005"/>
                </a:lnTo>
                <a:lnTo>
                  <a:pt x="1123950" y="48650"/>
                </a:lnTo>
                <a:lnTo>
                  <a:pt x="1119067" y="45802"/>
                </a:lnTo>
                <a:close/>
              </a:path>
              <a:path w="1173479" h="111125">
                <a:moveTo>
                  <a:pt x="1135396" y="55328"/>
                </a:moveTo>
                <a:lnTo>
                  <a:pt x="1123950" y="62005"/>
                </a:lnTo>
                <a:lnTo>
                  <a:pt x="1123950" y="64852"/>
                </a:lnTo>
                <a:lnTo>
                  <a:pt x="1143000" y="64852"/>
                </a:lnTo>
                <a:lnTo>
                  <a:pt x="1143000" y="59763"/>
                </a:lnTo>
                <a:lnTo>
                  <a:pt x="1135396" y="55328"/>
                </a:lnTo>
                <a:close/>
              </a:path>
              <a:path w="1173479" h="111125">
                <a:moveTo>
                  <a:pt x="1143000" y="59763"/>
                </a:moveTo>
                <a:lnTo>
                  <a:pt x="1143000" y="64852"/>
                </a:lnTo>
                <a:lnTo>
                  <a:pt x="1154299" y="64852"/>
                </a:lnTo>
                <a:lnTo>
                  <a:pt x="1154299" y="63555"/>
                </a:lnTo>
                <a:lnTo>
                  <a:pt x="1149501" y="63555"/>
                </a:lnTo>
                <a:lnTo>
                  <a:pt x="1143000" y="59763"/>
                </a:lnTo>
                <a:close/>
              </a:path>
              <a:path w="1173479" h="111125">
                <a:moveTo>
                  <a:pt x="1156874" y="45802"/>
                </a:moveTo>
                <a:lnTo>
                  <a:pt x="1154299" y="45802"/>
                </a:lnTo>
                <a:lnTo>
                  <a:pt x="1154299" y="64852"/>
                </a:lnTo>
                <a:lnTo>
                  <a:pt x="1156874" y="64852"/>
                </a:lnTo>
                <a:lnTo>
                  <a:pt x="1173203" y="55327"/>
                </a:lnTo>
                <a:lnTo>
                  <a:pt x="1156874" y="45802"/>
                </a:lnTo>
                <a:close/>
              </a:path>
              <a:path w="1173479" h="111125">
                <a:moveTo>
                  <a:pt x="1149501" y="47100"/>
                </a:moveTo>
                <a:lnTo>
                  <a:pt x="1143000" y="50892"/>
                </a:lnTo>
                <a:lnTo>
                  <a:pt x="1143000" y="59763"/>
                </a:lnTo>
                <a:lnTo>
                  <a:pt x="1149501" y="63555"/>
                </a:lnTo>
                <a:lnTo>
                  <a:pt x="1149501" y="47100"/>
                </a:lnTo>
                <a:close/>
              </a:path>
              <a:path w="1173479" h="111125">
                <a:moveTo>
                  <a:pt x="1154299" y="47100"/>
                </a:moveTo>
                <a:lnTo>
                  <a:pt x="1149501" y="47100"/>
                </a:lnTo>
                <a:lnTo>
                  <a:pt x="1149501" y="63555"/>
                </a:lnTo>
                <a:lnTo>
                  <a:pt x="1154299" y="63555"/>
                </a:lnTo>
                <a:lnTo>
                  <a:pt x="1154299" y="47100"/>
                </a:lnTo>
                <a:close/>
              </a:path>
              <a:path w="1173479" h="111125">
                <a:moveTo>
                  <a:pt x="1143000" y="50892"/>
                </a:moveTo>
                <a:lnTo>
                  <a:pt x="1135396" y="55328"/>
                </a:lnTo>
                <a:lnTo>
                  <a:pt x="1143000" y="59763"/>
                </a:lnTo>
                <a:lnTo>
                  <a:pt x="1143000" y="50892"/>
                </a:lnTo>
                <a:close/>
              </a:path>
              <a:path w="1173479" h="111125">
                <a:moveTo>
                  <a:pt x="1143000" y="45802"/>
                </a:moveTo>
                <a:lnTo>
                  <a:pt x="1123950" y="45802"/>
                </a:lnTo>
                <a:lnTo>
                  <a:pt x="1123950" y="48650"/>
                </a:lnTo>
                <a:lnTo>
                  <a:pt x="1135397" y="55327"/>
                </a:lnTo>
                <a:lnTo>
                  <a:pt x="1143000" y="50892"/>
                </a:lnTo>
                <a:lnTo>
                  <a:pt x="1143000" y="45802"/>
                </a:lnTo>
                <a:close/>
              </a:path>
              <a:path w="1173479" h="111125">
                <a:moveTo>
                  <a:pt x="1154299" y="45802"/>
                </a:moveTo>
                <a:lnTo>
                  <a:pt x="1143000" y="45802"/>
                </a:lnTo>
                <a:lnTo>
                  <a:pt x="1143000" y="50892"/>
                </a:lnTo>
                <a:lnTo>
                  <a:pt x="1149501" y="47100"/>
                </a:lnTo>
                <a:lnTo>
                  <a:pt x="1154299" y="47100"/>
                </a:lnTo>
                <a:lnTo>
                  <a:pt x="1154299" y="45802"/>
                </a:lnTo>
                <a:close/>
              </a:path>
              <a:path w="1173479" h="111125">
                <a:moveTo>
                  <a:pt x="1078355" y="0"/>
                </a:moveTo>
                <a:lnTo>
                  <a:pt x="1072522" y="1534"/>
                </a:lnTo>
                <a:lnTo>
                  <a:pt x="1067221" y="10622"/>
                </a:lnTo>
                <a:lnTo>
                  <a:pt x="1068757" y="16454"/>
                </a:lnTo>
                <a:lnTo>
                  <a:pt x="1123950" y="48650"/>
                </a:lnTo>
                <a:lnTo>
                  <a:pt x="1123950" y="45802"/>
                </a:lnTo>
                <a:lnTo>
                  <a:pt x="1156874" y="45802"/>
                </a:lnTo>
                <a:lnTo>
                  <a:pt x="1078355" y="0"/>
                </a:lnTo>
                <a:close/>
              </a:path>
            </a:pathLst>
          </a:custGeom>
          <a:solidFill>
            <a:srgbClr val="3A8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5218288" y="3193796"/>
            <a:ext cx="1186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A87FF"/>
                </a:solidFill>
                <a:latin typeface="Calibri"/>
                <a:cs typeface="Calibri"/>
              </a:rPr>
              <a:t>conditioning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6854587" y="1596410"/>
            <a:ext cx="2884805" cy="232410"/>
          </a:xfrm>
          <a:custGeom>
            <a:avLst/>
            <a:gdLst/>
            <a:ahLst/>
            <a:cxnLst/>
            <a:rect l="l" t="t" r="r" b="b"/>
            <a:pathLst>
              <a:path w="2884804" h="232410">
                <a:moveTo>
                  <a:pt x="0" y="232390"/>
                </a:moveTo>
                <a:lnTo>
                  <a:pt x="8035" y="187161"/>
                </a:lnTo>
                <a:lnTo>
                  <a:pt x="29950" y="150226"/>
                </a:lnTo>
                <a:lnTo>
                  <a:pt x="62453" y="125324"/>
                </a:lnTo>
                <a:lnTo>
                  <a:pt x="102257" y="116193"/>
                </a:lnTo>
                <a:lnTo>
                  <a:pt x="1340130" y="116196"/>
                </a:lnTo>
                <a:lnTo>
                  <a:pt x="1379933" y="107065"/>
                </a:lnTo>
                <a:lnTo>
                  <a:pt x="1412437" y="82163"/>
                </a:lnTo>
                <a:lnTo>
                  <a:pt x="1434352" y="45228"/>
                </a:lnTo>
                <a:lnTo>
                  <a:pt x="1442388" y="0"/>
                </a:lnTo>
                <a:lnTo>
                  <a:pt x="1450423" y="45228"/>
                </a:lnTo>
                <a:lnTo>
                  <a:pt x="1472338" y="82163"/>
                </a:lnTo>
                <a:lnTo>
                  <a:pt x="1504841" y="107065"/>
                </a:lnTo>
                <a:lnTo>
                  <a:pt x="1544645" y="116196"/>
                </a:lnTo>
                <a:lnTo>
                  <a:pt x="2782518" y="116196"/>
                </a:lnTo>
                <a:lnTo>
                  <a:pt x="2822321" y="125327"/>
                </a:lnTo>
                <a:lnTo>
                  <a:pt x="2854825" y="150229"/>
                </a:lnTo>
                <a:lnTo>
                  <a:pt x="2876740" y="187164"/>
                </a:lnTo>
                <a:lnTo>
                  <a:pt x="2884776" y="232393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33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3" y="266700"/>
            <a:ext cx="835977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dirty="0" spc="-5"/>
              <a:t> </a:t>
            </a:r>
            <a:r>
              <a:rPr dirty="0"/>
              <a:t>Bidirectional and</a:t>
            </a:r>
            <a:r>
              <a:rPr dirty="0" spc="-5"/>
              <a:t> </a:t>
            </a:r>
            <a:r>
              <a:rPr dirty="0" spc="-10"/>
              <a:t>Multi-</a:t>
            </a:r>
            <a:r>
              <a:rPr dirty="0"/>
              <a:t>layer RNNs:</a:t>
            </a:r>
            <a:r>
              <a:rPr dirty="0" spc="5"/>
              <a:t> </a:t>
            </a:r>
            <a:r>
              <a:rPr dirty="0" spc="-10"/>
              <a:t>motivation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70781" y="5823203"/>
            <a:ext cx="7651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latin typeface="Calibri"/>
                <a:cs typeface="Calibri"/>
              </a:rPr>
              <a:t>terribly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35936" y="5823203"/>
            <a:ext cx="8153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latin typeface="Calibri"/>
                <a:cs typeface="Calibri"/>
              </a:rPr>
              <a:t>exciting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6303" y="4190906"/>
            <a:ext cx="5715250" cy="163071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774894" y="5823203"/>
            <a:ext cx="1085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Calibri"/>
                <a:cs typeface="Calibri"/>
              </a:rPr>
              <a:t>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89004" y="5832347"/>
            <a:ext cx="3632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i="1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231615" y="5832347"/>
            <a:ext cx="15792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z="2000" spc="-10" i="1">
                <a:latin typeface="Calibri"/>
                <a:cs typeface="Calibri"/>
              </a:rPr>
              <a:t>movie</a:t>
            </a:r>
            <a:r>
              <a:rPr dirty="0" sz="2000" i="1">
                <a:latin typeface="Calibri"/>
                <a:cs typeface="Calibri"/>
              </a:rPr>
              <a:t>	</a:t>
            </a:r>
            <a:r>
              <a:rPr dirty="0" sz="2000" spc="-25" i="1">
                <a:latin typeface="Calibri"/>
                <a:cs typeface="Calibri"/>
              </a:rPr>
              <a:t>was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631072" y="1279652"/>
            <a:ext cx="1025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B050"/>
                </a:solidFill>
                <a:latin typeface="Calibri"/>
                <a:cs typeface="Calibri"/>
              </a:rPr>
              <a:t>positive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455386" y="1603038"/>
            <a:ext cx="5337175" cy="2619375"/>
            <a:chOff x="2455386" y="1603038"/>
            <a:chExt cx="5337175" cy="261937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6807" y="2232092"/>
              <a:ext cx="165353" cy="17399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6807" y="2464511"/>
              <a:ext cx="165353" cy="17399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6807" y="2696931"/>
              <a:ext cx="165353" cy="17399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6807" y="2929350"/>
              <a:ext cx="165353" cy="173996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966602" y="213857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60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455379" y="1603044"/>
              <a:ext cx="5337175" cy="2619375"/>
            </a:xfrm>
            <a:custGeom>
              <a:avLst/>
              <a:gdLst/>
              <a:ahLst/>
              <a:cxnLst/>
              <a:rect l="l" t="t" r="r" b="b"/>
              <a:pathLst>
                <a:path w="5337175" h="2619375">
                  <a:moveTo>
                    <a:pt x="2757322" y="94843"/>
                  </a:moveTo>
                  <a:lnTo>
                    <a:pt x="2713024" y="18897"/>
                  </a:lnTo>
                  <a:lnTo>
                    <a:pt x="2701988" y="0"/>
                  </a:lnTo>
                  <a:lnTo>
                    <a:pt x="2646667" y="94843"/>
                  </a:lnTo>
                  <a:lnTo>
                    <a:pt x="2648204" y="100685"/>
                  </a:lnTo>
                  <a:lnTo>
                    <a:pt x="2657284" y="105981"/>
                  </a:lnTo>
                  <a:lnTo>
                    <a:pt x="2663113" y="104444"/>
                  </a:lnTo>
                  <a:lnTo>
                    <a:pt x="2692463" y="54140"/>
                  </a:lnTo>
                  <a:lnTo>
                    <a:pt x="2692463" y="535533"/>
                  </a:lnTo>
                  <a:lnTo>
                    <a:pt x="2711513" y="535533"/>
                  </a:lnTo>
                  <a:lnTo>
                    <a:pt x="2711513" y="54140"/>
                  </a:lnTo>
                  <a:lnTo>
                    <a:pt x="2740863" y="104444"/>
                  </a:lnTo>
                  <a:lnTo>
                    <a:pt x="2746705" y="105981"/>
                  </a:lnTo>
                  <a:lnTo>
                    <a:pt x="2755785" y="100685"/>
                  </a:lnTo>
                  <a:lnTo>
                    <a:pt x="2757322" y="94843"/>
                  </a:lnTo>
                  <a:close/>
                </a:path>
                <a:path w="5337175" h="2619375">
                  <a:moveTo>
                    <a:pt x="5337124" y="2592984"/>
                  </a:moveTo>
                  <a:lnTo>
                    <a:pt x="2778976" y="1630260"/>
                  </a:lnTo>
                  <a:lnTo>
                    <a:pt x="2803194" y="1631035"/>
                  </a:lnTo>
                  <a:lnTo>
                    <a:pt x="2807601" y="1626908"/>
                  </a:lnTo>
                  <a:lnTo>
                    <a:pt x="2807932" y="1616392"/>
                  </a:lnTo>
                  <a:lnTo>
                    <a:pt x="2803817" y="1611985"/>
                  </a:lnTo>
                  <a:lnTo>
                    <a:pt x="2789859" y="1611541"/>
                  </a:lnTo>
                  <a:lnTo>
                    <a:pt x="2805506" y="1608886"/>
                  </a:lnTo>
                  <a:lnTo>
                    <a:pt x="2807398" y="1606219"/>
                  </a:lnTo>
                  <a:lnTo>
                    <a:pt x="2808998" y="1603971"/>
                  </a:lnTo>
                  <a:lnTo>
                    <a:pt x="2807233" y="1593596"/>
                  </a:lnTo>
                  <a:lnTo>
                    <a:pt x="2802318" y="1590103"/>
                  </a:lnTo>
                  <a:lnTo>
                    <a:pt x="2694140" y="1608480"/>
                  </a:lnTo>
                  <a:lnTo>
                    <a:pt x="2680792" y="1606169"/>
                  </a:lnTo>
                  <a:lnTo>
                    <a:pt x="2585948" y="1589709"/>
                  </a:lnTo>
                  <a:lnTo>
                    <a:pt x="2581021" y="1593189"/>
                  </a:lnTo>
                  <a:lnTo>
                    <a:pt x="2579217" y="1603552"/>
                  </a:lnTo>
                  <a:lnTo>
                    <a:pt x="2582697" y="1608480"/>
                  </a:lnTo>
                  <a:lnTo>
                    <a:pt x="2595397" y="1610690"/>
                  </a:lnTo>
                  <a:lnTo>
                    <a:pt x="2584361" y="1610931"/>
                  </a:lnTo>
                  <a:lnTo>
                    <a:pt x="2580195" y="1615287"/>
                  </a:lnTo>
                  <a:lnTo>
                    <a:pt x="2580424" y="1625815"/>
                  </a:lnTo>
                  <a:lnTo>
                    <a:pt x="2584780" y="1629981"/>
                  </a:lnTo>
                  <a:lnTo>
                    <a:pt x="2610624" y="1629410"/>
                  </a:lnTo>
                  <a:lnTo>
                    <a:pt x="0" y="2601201"/>
                  </a:lnTo>
                  <a:lnTo>
                    <a:pt x="6642" y="2619057"/>
                  </a:lnTo>
                  <a:lnTo>
                    <a:pt x="2605722" y="1651558"/>
                  </a:lnTo>
                  <a:lnTo>
                    <a:pt x="1055598" y="2603030"/>
                  </a:lnTo>
                  <a:lnTo>
                    <a:pt x="1065568" y="2619260"/>
                  </a:lnTo>
                  <a:lnTo>
                    <a:pt x="2601747" y="1676349"/>
                  </a:lnTo>
                  <a:lnTo>
                    <a:pt x="2603538" y="1679346"/>
                  </a:lnTo>
                  <a:lnTo>
                    <a:pt x="2609380" y="1680845"/>
                  </a:lnTo>
                  <a:lnTo>
                    <a:pt x="2611018" y="1679867"/>
                  </a:lnTo>
                  <a:lnTo>
                    <a:pt x="2609812" y="1681353"/>
                  </a:lnTo>
                  <a:lnTo>
                    <a:pt x="2610408" y="1687347"/>
                  </a:lnTo>
                  <a:lnTo>
                    <a:pt x="2618549" y="1694014"/>
                  </a:lnTo>
                  <a:lnTo>
                    <a:pt x="2624556" y="1693418"/>
                  </a:lnTo>
                  <a:lnTo>
                    <a:pt x="2631529" y="1684909"/>
                  </a:lnTo>
                  <a:lnTo>
                    <a:pt x="2625458" y="1696237"/>
                  </a:lnTo>
                  <a:lnTo>
                    <a:pt x="2627198" y="1702015"/>
                  </a:lnTo>
                  <a:lnTo>
                    <a:pt x="2630271" y="1703666"/>
                  </a:lnTo>
                  <a:lnTo>
                    <a:pt x="2128736" y="2605506"/>
                  </a:lnTo>
                  <a:lnTo>
                    <a:pt x="2145385" y="2614765"/>
                  </a:lnTo>
                  <a:lnTo>
                    <a:pt x="2676131" y="1660398"/>
                  </a:lnTo>
                  <a:lnTo>
                    <a:pt x="2677325" y="1718627"/>
                  </a:lnTo>
                  <a:lnTo>
                    <a:pt x="2681681" y="1722805"/>
                  </a:lnTo>
                  <a:lnTo>
                    <a:pt x="2692196" y="1722589"/>
                  </a:lnTo>
                  <a:lnTo>
                    <a:pt x="2692514" y="1722259"/>
                  </a:lnTo>
                  <a:lnTo>
                    <a:pt x="2692831" y="1722602"/>
                  </a:lnTo>
                  <a:lnTo>
                    <a:pt x="2703347" y="1723110"/>
                  </a:lnTo>
                  <a:lnTo>
                    <a:pt x="2707805" y="1719046"/>
                  </a:lnTo>
                  <a:lnTo>
                    <a:pt x="2710611" y="1660880"/>
                  </a:lnTo>
                  <a:lnTo>
                    <a:pt x="3200235" y="2601785"/>
                  </a:lnTo>
                  <a:lnTo>
                    <a:pt x="3217126" y="2592997"/>
                  </a:lnTo>
                  <a:lnTo>
                    <a:pt x="2755163" y="1705241"/>
                  </a:lnTo>
                  <a:lnTo>
                    <a:pt x="2760091" y="1702650"/>
                  </a:lnTo>
                  <a:lnTo>
                    <a:pt x="2761894" y="1696897"/>
                  </a:lnTo>
                  <a:lnTo>
                    <a:pt x="2754528" y="1682851"/>
                  </a:lnTo>
                  <a:lnTo>
                    <a:pt x="2763342" y="1693672"/>
                  </a:lnTo>
                  <a:lnTo>
                    <a:pt x="2769336" y="1694281"/>
                  </a:lnTo>
                  <a:lnTo>
                    <a:pt x="2777502" y="1687652"/>
                  </a:lnTo>
                  <a:lnTo>
                    <a:pt x="2777985" y="1682902"/>
                  </a:lnTo>
                  <a:lnTo>
                    <a:pt x="2782659" y="1681835"/>
                  </a:lnTo>
                  <a:lnTo>
                    <a:pt x="2785618" y="1677149"/>
                  </a:lnTo>
                  <a:lnTo>
                    <a:pt x="4271442" y="2608961"/>
                  </a:lnTo>
                  <a:lnTo>
                    <a:pt x="4281563" y="2592819"/>
                  </a:lnTo>
                  <a:lnTo>
                    <a:pt x="2779484" y="1650809"/>
                  </a:lnTo>
                  <a:lnTo>
                    <a:pt x="5330406" y="2610815"/>
                  </a:lnTo>
                  <a:lnTo>
                    <a:pt x="5337124" y="259298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281774" y="2294635"/>
            <a:ext cx="11664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 marR="5080" indent="-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7030A0"/>
                </a:solidFill>
                <a:latin typeface="Calibri"/>
                <a:cs typeface="Calibri"/>
              </a:rPr>
              <a:t>Sentence encoding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 rot="20400000">
            <a:off x="2472813" y="3473717"/>
            <a:ext cx="2325836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25">
                <a:solidFill>
                  <a:srgbClr val="7F7F7F"/>
                </a:solidFill>
                <a:latin typeface="Calibri"/>
                <a:cs typeface="Calibri"/>
              </a:rPr>
              <a:t>elemen</a:t>
            </a:r>
            <a:r>
              <a:rPr dirty="0" baseline="1543" sz="2700" spc="-37">
                <a:solidFill>
                  <a:srgbClr val="7F7F7F"/>
                </a:solidFill>
                <a:latin typeface="Calibri"/>
                <a:cs typeface="Calibri"/>
              </a:rPr>
              <a:t>t-</a:t>
            </a:r>
            <a:r>
              <a:rPr dirty="0" baseline="1543" sz="2700">
                <a:solidFill>
                  <a:srgbClr val="7F7F7F"/>
                </a:solidFill>
                <a:latin typeface="Calibri"/>
                <a:cs typeface="Calibri"/>
              </a:rPr>
              <a:t>wise</a:t>
            </a:r>
            <a:r>
              <a:rPr dirty="0" baseline="1543" sz="2700" spc="44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baseline="1543" sz="2700" spc="-15">
                <a:solidFill>
                  <a:srgbClr val="7F7F7F"/>
                </a:solidFill>
                <a:latin typeface="Calibri"/>
                <a:cs typeface="Calibri"/>
              </a:rPr>
              <a:t>mean</a:t>
            </a:r>
            <a:r>
              <a:rPr dirty="0" baseline="3086" sz="2700" spc="-15">
                <a:solidFill>
                  <a:srgbClr val="7F7F7F"/>
                </a:solidFill>
                <a:latin typeface="Calibri"/>
                <a:cs typeface="Calibri"/>
              </a:rPr>
              <a:t>/max</a:t>
            </a:r>
            <a:endParaRPr baseline="3086" sz="27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 rot="1200000">
            <a:off x="5508354" y="3460017"/>
            <a:ext cx="2325836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95"/>
              </a:lnSpc>
            </a:pPr>
            <a:r>
              <a:rPr dirty="0" baseline="3086" sz="2700" spc="-37">
                <a:solidFill>
                  <a:srgbClr val="7F7F7F"/>
                </a:solidFill>
                <a:latin typeface="Calibri"/>
                <a:cs typeface="Calibri"/>
              </a:rPr>
              <a:t>elemen</a:t>
            </a:r>
            <a:r>
              <a:rPr dirty="0" baseline="1543" sz="2700" spc="-37">
                <a:solidFill>
                  <a:srgbClr val="7F7F7F"/>
                </a:solidFill>
                <a:latin typeface="Calibri"/>
                <a:cs typeface="Calibri"/>
              </a:rPr>
              <a:t>t-</a:t>
            </a:r>
            <a:r>
              <a:rPr dirty="0" baseline="1543" sz="2700">
                <a:solidFill>
                  <a:srgbClr val="7F7F7F"/>
                </a:solidFill>
                <a:latin typeface="Calibri"/>
                <a:cs typeface="Calibri"/>
              </a:rPr>
              <a:t>wise</a:t>
            </a:r>
            <a:r>
              <a:rPr dirty="0" baseline="1543" sz="2700" spc="37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baseline="1543" sz="2700" spc="-15">
                <a:solidFill>
                  <a:srgbClr val="7F7F7F"/>
                </a:solidFill>
                <a:latin typeface="Calibri"/>
                <a:cs typeface="Calibri"/>
              </a:rPr>
              <a:t>mean</a:t>
            </a:r>
            <a:r>
              <a:rPr dirty="0" sz="1800" spc="-10">
                <a:solidFill>
                  <a:srgbClr val="7F7F7F"/>
                </a:solidFill>
                <a:latin typeface="Calibri"/>
                <a:cs typeface="Calibri"/>
              </a:rPr>
              <a:t>/max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369079" y="1139875"/>
            <a:ext cx="3807460" cy="1077595"/>
          </a:xfrm>
          <a:prstGeom prst="rect">
            <a:avLst/>
          </a:prstGeom>
          <a:ln w="19050">
            <a:solidFill>
              <a:srgbClr val="4285F4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0805" marR="140970">
              <a:lnSpc>
                <a:spcPct val="100800"/>
              </a:lnSpc>
              <a:spcBef>
                <a:spcPts val="229"/>
              </a:spcBef>
            </a:pP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We</a:t>
            </a:r>
            <a:r>
              <a:rPr dirty="0" sz="1600" spc="-5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can</a:t>
            </a:r>
            <a:r>
              <a:rPr dirty="0" sz="1600" spc="-4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regard</a:t>
            </a:r>
            <a:r>
              <a:rPr dirty="0" sz="1600" spc="-4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this</a:t>
            </a:r>
            <a:r>
              <a:rPr dirty="0" sz="1600" spc="-4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hidden</a:t>
            </a:r>
            <a:r>
              <a:rPr dirty="0" sz="1600" spc="-4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state</a:t>
            </a:r>
            <a:r>
              <a:rPr dirty="0" sz="1600" spc="-3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as</a:t>
            </a:r>
            <a:r>
              <a:rPr dirty="0" sz="1600" spc="-4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4285F4"/>
                </a:solidFill>
                <a:latin typeface="Calibri"/>
                <a:cs typeface="Calibri"/>
              </a:rPr>
              <a:t>a 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representation</a:t>
            </a:r>
            <a:r>
              <a:rPr dirty="0" sz="1600" spc="-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of</a:t>
            </a:r>
            <a:r>
              <a:rPr dirty="0" sz="1600" spc="-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the</a:t>
            </a:r>
            <a:r>
              <a:rPr dirty="0" sz="1600" spc="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word</a:t>
            </a:r>
            <a:r>
              <a:rPr dirty="0" sz="1600" spc="-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“</a:t>
            </a:r>
            <a:r>
              <a:rPr dirty="0" sz="1600" i="1">
                <a:solidFill>
                  <a:srgbClr val="4285F4"/>
                </a:solidFill>
                <a:latin typeface="Calibri"/>
                <a:cs typeface="Calibri"/>
              </a:rPr>
              <a:t>terribly”</a:t>
            </a:r>
            <a:r>
              <a:rPr dirty="0" sz="1600" spc="5" i="1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in</a:t>
            </a:r>
            <a:r>
              <a:rPr dirty="0" sz="1600" spc="-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285F4"/>
                </a:solidFill>
                <a:latin typeface="Calibri"/>
                <a:cs typeface="Calibri"/>
              </a:rPr>
              <a:t>the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context</a:t>
            </a:r>
            <a:r>
              <a:rPr dirty="0" sz="1600" spc="-4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of</a:t>
            </a:r>
            <a:r>
              <a:rPr dirty="0" sz="1600" spc="-4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this</a:t>
            </a:r>
            <a:r>
              <a:rPr dirty="0" sz="1600" spc="-3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sentence.</a:t>
            </a:r>
            <a:r>
              <a:rPr dirty="0" sz="1600" spc="-4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We</a:t>
            </a:r>
            <a:r>
              <a:rPr dirty="0" sz="1600" spc="-3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call</a:t>
            </a:r>
            <a:r>
              <a:rPr dirty="0" sz="1600" spc="-4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this</a:t>
            </a:r>
            <a:r>
              <a:rPr dirty="0" sz="1600" spc="-3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4285F4"/>
                </a:solidFill>
                <a:latin typeface="Calibri"/>
                <a:cs typeface="Calibri"/>
              </a:rPr>
              <a:t>a </a:t>
            </a:r>
            <a:r>
              <a:rPr dirty="0" sz="1600" spc="-10" i="1">
                <a:solidFill>
                  <a:srgbClr val="4285F4"/>
                </a:solidFill>
                <a:latin typeface="Calibri"/>
                <a:cs typeface="Calibri"/>
              </a:rPr>
              <a:t>contextual</a:t>
            </a:r>
            <a:r>
              <a:rPr dirty="0" sz="1600" i="1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10" i="1">
                <a:solidFill>
                  <a:srgbClr val="4285F4"/>
                </a:solidFill>
                <a:latin typeface="Calibri"/>
                <a:cs typeface="Calibri"/>
              </a:rPr>
              <a:t>representation.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5318076" y="2211898"/>
            <a:ext cx="1437640" cy="3263900"/>
            <a:chOff x="5318076" y="2211898"/>
            <a:chExt cx="1437640" cy="3263900"/>
          </a:xfrm>
        </p:grpSpPr>
        <p:sp>
          <p:nvSpPr>
            <p:cNvPr id="22" name="object 22" descr=""/>
            <p:cNvSpPr/>
            <p:nvPr/>
          </p:nvSpPr>
          <p:spPr>
            <a:xfrm>
              <a:off x="5668783" y="2211898"/>
              <a:ext cx="1086485" cy="1822450"/>
            </a:xfrm>
            <a:custGeom>
              <a:avLst/>
              <a:gdLst/>
              <a:ahLst/>
              <a:cxnLst/>
              <a:rect l="l" t="t" r="r" b="b"/>
              <a:pathLst>
                <a:path w="1086484" h="1822450">
                  <a:moveTo>
                    <a:pt x="6779" y="1726469"/>
                  </a:moveTo>
                  <a:lnTo>
                    <a:pt x="0" y="1822072"/>
                  </a:lnTo>
                  <a:lnTo>
                    <a:pt x="80549" y="1770134"/>
                  </a:lnTo>
                  <a:lnTo>
                    <a:pt x="76726" y="1767871"/>
                  </a:lnTo>
                  <a:lnTo>
                    <a:pt x="48684" y="1767871"/>
                  </a:lnTo>
                  <a:lnTo>
                    <a:pt x="24093" y="1753317"/>
                  </a:lnTo>
                  <a:lnTo>
                    <a:pt x="31369" y="1741024"/>
                  </a:lnTo>
                  <a:lnTo>
                    <a:pt x="6779" y="1726469"/>
                  </a:lnTo>
                  <a:close/>
                </a:path>
                <a:path w="1086484" h="1822450">
                  <a:moveTo>
                    <a:pt x="31369" y="1741024"/>
                  </a:moveTo>
                  <a:lnTo>
                    <a:pt x="24093" y="1753317"/>
                  </a:lnTo>
                  <a:lnTo>
                    <a:pt x="48684" y="1767871"/>
                  </a:lnTo>
                  <a:lnTo>
                    <a:pt x="55959" y="1755579"/>
                  </a:lnTo>
                  <a:lnTo>
                    <a:pt x="31369" y="1741024"/>
                  </a:lnTo>
                  <a:close/>
                </a:path>
                <a:path w="1086484" h="1822450">
                  <a:moveTo>
                    <a:pt x="55959" y="1755579"/>
                  </a:moveTo>
                  <a:lnTo>
                    <a:pt x="48684" y="1767871"/>
                  </a:lnTo>
                  <a:lnTo>
                    <a:pt x="76726" y="1767871"/>
                  </a:lnTo>
                  <a:lnTo>
                    <a:pt x="55959" y="1755579"/>
                  </a:lnTo>
                  <a:close/>
                </a:path>
                <a:path w="1086484" h="1822450">
                  <a:moveTo>
                    <a:pt x="1061882" y="0"/>
                  </a:moveTo>
                  <a:lnTo>
                    <a:pt x="31369" y="1741024"/>
                  </a:lnTo>
                  <a:lnTo>
                    <a:pt x="55959" y="1755579"/>
                  </a:lnTo>
                  <a:lnTo>
                    <a:pt x="1086472" y="14554"/>
                  </a:lnTo>
                  <a:lnTo>
                    <a:pt x="1061882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332364" y="4033971"/>
              <a:ext cx="673100" cy="1427480"/>
            </a:xfrm>
            <a:custGeom>
              <a:avLst/>
              <a:gdLst/>
              <a:ahLst/>
              <a:cxnLst/>
              <a:rect l="l" t="t" r="r" b="b"/>
              <a:pathLst>
                <a:path w="673100" h="1427479">
                  <a:moveTo>
                    <a:pt x="0" y="0"/>
                  </a:moveTo>
                  <a:lnTo>
                    <a:pt x="672838" y="0"/>
                  </a:lnTo>
                  <a:lnTo>
                    <a:pt x="672838" y="1427356"/>
                  </a:lnTo>
                  <a:lnTo>
                    <a:pt x="0" y="1427356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8331164" y="2497940"/>
            <a:ext cx="2259330" cy="3785870"/>
          </a:xfrm>
          <a:prstGeom prst="rect">
            <a:avLst/>
          </a:prstGeom>
          <a:ln w="19050">
            <a:solidFill>
              <a:srgbClr val="4285F4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90805" marR="276225">
              <a:lnSpc>
                <a:spcPct val="100299"/>
              </a:lnSpc>
              <a:spcBef>
                <a:spcPts val="250"/>
              </a:spcBef>
            </a:pP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These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 contextual representations</a:t>
            </a:r>
            <a:r>
              <a:rPr dirty="0" sz="1600" spc="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only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contain</a:t>
            </a:r>
            <a:r>
              <a:rPr dirty="0" sz="1600" spc="-7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information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about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the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4285F4"/>
                </a:solidFill>
                <a:latin typeface="Calibri"/>
                <a:cs typeface="Calibri"/>
              </a:rPr>
              <a:t>left</a:t>
            </a:r>
            <a:r>
              <a:rPr dirty="0" sz="1600" spc="-10" i="1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context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(e.g.</a:t>
            </a:r>
            <a:r>
              <a:rPr dirty="0" sz="1600" spc="-1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4285F4"/>
                </a:solidFill>
                <a:latin typeface="Calibri"/>
                <a:cs typeface="Calibri"/>
              </a:rPr>
              <a:t>“the movie </a:t>
            </a:r>
            <a:r>
              <a:rPr dirty="0" sz="1600" spc="-10" i="1">
                <a:solidFill>
                  <a:srgbClr val="4285F4"/>
                </a:solidFill>
                <a:latin typeface="Calibri"/>
                <a:cs typeface="Calibri"/>
              </a:rPr>
              <a:t>was”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).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libri"/>
              <a:cs typeface="Calibri"/>
            </a:endParaRPr>
          </a:p>
          <a:p>
            <a:pPr marL="90805">
              <a:lnSpc>
                <a:spcPts val="1910"/>
              </a:lnSpc>
              <a:spcBef>
                <a:spcPts val="5"/>
              </a:spcBef>
            </a:pPr>
            <a:r>
              <a:rPr dirty="0" sz="1600" b="1">
                <a:solidFill>
                  <a:srgbClr val="4285F4"/>
                </a:solidFill>
                <a:latin typeface="Calibri"/>
                <a:cs typeface="Calibri"/>
              </a:rPr>
              <a:t>What</a:t>
            </a:r>
            <a:r>
              <a:rPr dirty="0" sz="1600" spc="-20" b="1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4285F4"/>
                </a:solidFill>
                <a:latin typeface="Calibri"/>
                <a:cs typeface="Calibri"/>
              </a:rPr>
              <a:t>about</a:t>
            </a:r>
            <a:r>
              <a:rPr dirty="0" sz="1600" spc="-20" b="1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20" b="1" i="1">
                <a:solidFill>
                  <a:srgbClr val="4285F4"/>
                </a:solidFill>
                <a:latin typeface="Calibri"/>
                <a:cs typeface="Calibri"/>
              </a:rPr>
              <a:t>right</a:t>
            </a:r>
            <a:endParaRPr sz="1600">
              <a:latin typeface="Calibri"/>
              <a:cs typeface="Calibri"/>
            </a:endParaRPr>
          </a:p>
          <a:p>
            <a:pPr marL="90805">
              <a:lnSpc>
                <a:spcPts val="1910"/>
              </a:lnSpc>
            </a:pPr>
            <a:r>
              <a:rPr dirty="0" sz="1600" spc="-10" b="1">
                <a:solidFill>
                  <a:srgbClr val="4285F4"/>
                </a:solidFill>
                <a:latin typeface="Calibri"/>
                <a:cs typeface="Calibri"/>
              </a:rPr>
              <a:t>context?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alibri"/>
              <a:cs typeface="Calibri"/>
            </a:endParaRPr>
          </a:p>
          <a:p>
            <a:pPr marL="90805" marR="138430">
              <a:lnSpc>
                <a:spcPct val="100000"/>
              </a:lnSpc>
            </a:pP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In</a:t>
            </a:r>
            <a:r>
              <a:rPr dirty="0" sz="1600" spc="-1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this</a:t>
            </a:r>
            <a:r>
              <a:rPr dirty="0" sz="1600" spc="-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example, </a:t>
            </a:r>
            <a:r>
              <a:rPr dirty="0" sz="1600" spc="-10" i="1">
                <a:solidFill>
                  <a:srgbClr val="4285F4"/>
                </a:solidFill>
                <a:latin typeface="Calibri"/>
                <a:cs typeface="Calibri"/>
              </a:rPr>
              <a:t>“exciting”</a:t>
            </a:r>
            <a:r>
              <a:rPr dirty="0" sz="1600" spc="-15" i="1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is</a:t>
            </a:r>
            <a:r>
              <a:rPr dirty="0" sz="1600" spc="-2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in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the</a:t>
            </a:r>
            <a:r>
              <a:rPr dirty="0" sz="1600" spc="-1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right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context</a:t>
            </a:r>
            <a:r>
              <a:rPr dirty="0" sz="1600" spc="-5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and</a:t>
            </a:r>
            <a:r>
              <a:rPr dirty="0" sz="1600" spc="-5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this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modifies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the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meaning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4285F4"/>
                </a:solidFill>
                <a:latin typeface="Calibri"/>
                <a:cs typeface="Calibri"/>
              </a:rPr>
              <a:t>of </a:t>
            </a:r>
            <a:r>
              <a:rPr dirty="0" sz="1600" i="1">
                <a:solidFill>
                  <a:srgbClr val="4285F4"/>
                </a:solidFill>
                <a:latin typeface="Calibri"/>
                <a:cs typeface="Calibri"/>
              </a:rPr>
              <a:t>“terribly”</a:t>
            </a:r>
            <a:r>
              <a:rPr dirty="0" sz="1600" spc="-5" i="1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(from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 negative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to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 positive)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33</a:t>
            </a:fld>
          </a:p>
        </p:txBody>
      </p:sp>
      <p:sp>
        <p:nvSpPr>
          <p:cNvPr id="25" name="object 25" descr=""/>
          <p:cNvSpPr txBox="1"/>
          <p:nvPr/>
        </p:nvSpPr>
        <p:spPr>
          <a:xfrm>
            <a:off x="1926529" y="779779"/>
            <a:ext cx="2753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Task:</a:t>
            </a:r>
            <a:r>
              <a:rPr dirty="0" u="sng" sz="1800" spc="-5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Sentiment</a:t>
            </a:r>
            <a:r>
              <a:rPr dirty="0" u="sng" sz="1800" spc="-5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Classification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952" y="251459"/>
            <a:ext cx="31883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Bidirectional</a:t>
            </a:r>
            <a:r>
              <a:rPr dirty="0" spc="-15"/>
              <a:t> </a:t>
            </a:r>
            <a:r>
              <a:rPr dirty="0" spc="-20"/>
              <a:t>RNNs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15309" y="6259067"/>
            <a:ext cx="16840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1544" algn="l"/>
              </a:tabLst>
            </a:pPr>
            <a:r>
              <a:rPr dirty="0" sz="2000" spc="-25" i="1">
                <a:latin typeface="Calibri"/>
                <a:cs typeface="Calibri"/>
              </a:rPr>
              <a:t>was</a:t>
            </a:r>
            <a:r>
              <a:rPr dirty="0" sz="2000" i="1">
                <a:latin typeface="Calibri"/>
                <a:cs typeface="Calibri"/>
              </a:rPr>
              <a:t>	</a:t>
            </a:r>
            <a:r>
              <a:rPr dirty="0" baseline="1388" sz="3000" spc="-15" i="1">
                <a:latin typeface="Calibri"/>
                <a:cs typeface="Calibri"/>
              </a:rPr>
              <a:t>terribly</a:t>
            </a:r>
            <a:endParaRPr baseline="1388"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76282" y="6249923"/>
            <a:ext cx="8153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latin typeface="Calibri"/>
                <a:cs typeface="Calibri"/>
              </a:rPr>
              <a:t>exciting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308365" y="6249923"/>
            <a:ext cx="1085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Calibri"/>
                <a:cs typeface="Calibri"/>
              </a:rPr>
              <a:t>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29351" y="6259067"/>
            <a:ext cx="3632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i="1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60388" y="6259067"/>
            <a:ext cx="6489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latin typeface="Calibri"/>
                <a:cs typeface="Calibri"/>
              </a:rPr>
              <a:t>movie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8886" y="1101559"/>
            <a:ext cx="6295670" cy="514717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746982" y="4979923"/>
            <a:ext cx="1268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Forward</a:t>
            </a:r>
            <a:r>
              <a:rPr dirty="0" sz="1800" spc="-6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C00000"/>
                </a:solidFill>
                <a:latin typeface="Calibri"/>
                <a:cs typeface="Calibri"/>
              </a:rPr>
              <a:t>RNN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46981" y="3910076"/>
            <a:ext cx="1398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75E54"/>
                </a:solidFill>
                <a:latin typeface="Calibri"/>
                <a:cs typeface="Calibri"/>
              </a:rPr>
              <a:t>Backward</a:t>
            </a:r>
            <a:r>
              <a:rPr dirty="0" sz="1800" spc="-60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175E54"/>
                </a:solidFill>
                <a:latin typeface="Calibri"/>
                <a:cs typeface="Calibri"/>
              </a:rPr>
              <a:t>RNN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46982" y="1846579"/>
            <a:ext cx="131635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dirty="0" sz="1800" spc="-10">
                <a:solidFill>
                  <a:srgbClr val="FF30EE"/>
                </a:solidFill>
                <a:latin typeface="Calibri"/>
                <a:cs typeface="Calibri"/>
              </a:rPr>
              <a:t>Concatenated </a:t>
            </a: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hidden </a:t>
            </a:r>
            <a:r>
              <a:rPr dirty="0" sz="1800" spc="-10">
                <a:solidFill>
                  <a:srgbClr val="FF30EE"/>
                </a:solidFill>
                <a:latin typeface="Calibri"/>
                <a:cs typeface="Calibri"/>
              </a:rPr>
              <a:t>states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094412" y="123856"/>
            <a:ext cx="3807460" cy="584835"/>
          </a:xfrm>
          <a:prstGeom prst="rect">
            <a:avLst/>
          </a:prstGeom>
          <a:ln w="19050">
            <a:solidFill>
              <a:srgbClr val="4285F4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90805" marR="156845">
              <a:lnSpc>
                <a:spcPts val="1900"/>
              </a:lnSpc>
              <a:spcBef>
                <a:spcPts val="335"/>
              </a:spcBef>
            </a:pP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This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 contextual</a:t>
            </a:r>
            <a:r>
              <a:rPr dirty="0" sz="1600" spc="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representation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 of</a:t>
            </a:r>
            <a:r>
              <a:rPr dirty="0" sz="1600" spc="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“terribly”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has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both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left</a:t>
            </a:r>
            <a:r>
              <a:rPr dirty="0" sz="1600" spc="-1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and</a:t>
            </a:r>
            <a:r>
              <a:rPr dirty="0" sz="16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4285F4"/>
                </a:solidFill>
                <a:latin typeface="Calibri"/>
                <a:cs typeface="Calibri"/>
              </a:rPr>
              <a:t>right</a:t>
            </a:r>
            <a:r>
              <a:rPr dirty="0" sz="1600" spc="-10">
                <a:solidFill>
                  <a:srgbClr val="4285F4"/>
                </a:solidFill>
                <a:latin typeface="Calibri"/>
                <a:cs typeface="Calibri"/>
              </a:rPr>
              <a:t> context!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847816" y="694908"/>
            <a:ext cx="1154430" cy="2639695"/>
            <a:chOff x="6847816" y="694908"/>
            <a:chExt cx="1154430" cy="2639695"/>
          </a:xfrm>
        </p:grpSpPr>
        <p:sp>
          <p:nvSpPr>
            <p:cNvPr id="14" name="object 14" descr=""/>
            <p:cNvSpPr/>
            <p:nvPr/>
          </p:nvSpPr>
          <p:spPr>
            <a:xfrm>
              <a:off x="7198523" y="694908"/>
              <a:ext cx="803910" cy="262890"/>
            </a:xfrm>
            <a:custGeom>
              <a:avLst/>
              <a:gdLst/>
              <a:ahLst/>
              <a:cxnLst/>
              <a:rect l="l" t="t" r="r" b="b"/>
              <a:pathLst>
                <a:path w="803909" h="262890">
                  <a:moveTo>
                    <a:pt x="70426" y="180120"/>
                  </a:moveTo>
                  <a:lnTo>
                    <a:pt x="0" y="245129"/>
                  </a:lnTo>
                  <a:lnTo>
                    <a:pt x="94263" y="262464"/>
                  </a:lnTo>
                  <a:lnTo>
                    <a:pt x="87467" y="238988"/>
                  </a:lnTo>
                  <a:lnTo>
                    <a:pt x="72593" y="238988"/>
                  </a:lnTo>
                  <a:lnTo>
                    <a:pt x="64648" y="211541"/>
                  </a:lnTo>
                  <a:lnTo>
                    <a:pt x="78372" y="207568"/>
                  </a:lnTo>
                  <a:lnTo>
                    <a:pt x="70426" y="180120"/>
                  </a:lnTo>
                  <a:close/>
                </a:path>
                <a:path w="803909" h="262890">
                  <a:moveTo>
                    <a:pt x="78372" y="207568"/>
                  </a:moveTo>
                  <a:lnTo>
                    <a:pt x="64648" y="211541"/>
                  </a:lnTo>
                  <a:lnTo>
                    <a:pt x="72593" y="238988"/>
                  </a:lnTo>
                  <a:lnTo>
                    <a:pt x="86317" y="235015"/>
                  </a:lnTo>
                  <a:lnTo>
                    <a:pt x="78372" y="207568"/>
                  </a:lnTo>
                  <a:close/>
                </a:path>
                <a:path w="803909" h="262890">
                  <a:moveTo>
                    <a:pt x="86317" y="235015"/>
                  </a:moveTo>
                  <a:lnTo>
                    <a:pt x="72593" y="238988"/>
                  </a:lnTo>
                  <a:lnTo>
                    <a:pt x="87467" y="238988"/>
                  </a:lnTo>
                  <a:lnTo>
                    <a:pt x="86317" y="235015"/>
                  </a:lnTo>
                  <a:close/>
                </a:path>
                <a:path w="803909" h="262890">
                  <a:moveTo>
                    <a:pt x="795434" y="0"/>
                  </a:moveTo>
                  <a:lnTo>
                    <a:pt x="78372" y="207568"/>
                  </a:lnTo>
                  <a:lnTo>
                    <a:pt x="86317" y="235015"/>
                  </a:lnTo>
                  <a:lnTo>
                    <a:pt x="803380" y="27447"/>
                  </a:lnTo>
                  <a:lnTo>
                    <a:pt x="795434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862104" y="940037"/>
              <a:ext cx="673100" cy="2379980"/>
            </a:xfrm>
            <a:custGeom>
              <a:avLst/>
              <a:gdLst/>
              <a:ahLst/>
              <a:cxnLst/>
              <a:rect l="l" t="t" r="r" b="b"/>
              <a:pathLst>
                <a:path w="673100" h="2379979">
                  <a:moveTo>
                    <a:pt x="0" y="0"/>
                  </a:moveTo>
                  <a:lnTo>
                    <a:pt x="672838" y="0"/>
                  </a:lnTo>
                  <a:lnTo>
                    <a:pt x="672838" y="2379959"/>
                  </a:lnTo>
                  <a:lnTo>
                    <a:pt x="0" y="2379959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33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Bidirectional</a:t>
            </a:r>
            <a:r>
              <a:rPr dirty="0" spc="-15"/>
              <a:t> </a:t>
            </a:r>
            <a:r>
              <a:rPr dirty="0" spc="-20"/>
              <a:t>RNNs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263" y="2764632"/>
            <a:ext cx="3556731" cy="143467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905952" y="6420611"/>
            <a:ext cx="2063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34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99723" y="2837179"/>
            <a:ext cx="2615565" cy="1318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6017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Forward</a:t>
            </a:r>
            <a:r>
              <a:rPr dirty="0" sz="1800" spc="-6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C00000"/>
                </a:solidFill>
                <a:latin typeface="Calibri"/>
                <a:cs typeface="Calibri"/>
              </a:rPr>
              <a:t>RNN</a:t>
            </a:r>
            <a:endParaRPr sz="1800">
              <a:latin typeface="Calibri"/>
              <a:cs typeface="Calibri"/>
            </a:endParaRPr>
          </a:p>
          <a:p>
            <a:pPr marL="12700" marR="5080" indent="1217295">
              <a:lnSpc>
                <a:spcPct val="185600"/>
              </a:lnSpc>
            </a:pPr>
            <a:r>
              <a:rPr dirty="0" sz="1800">
                <a:solidFill>
                  <a:srgbClr val="175E54"/>
                </a:solidFill>
                <a:latin typeface="Calibri"/>
                <a:cs typeface="Calibri"/>
              </a:rPr>
              <a:t>Backward</a:t>
            </a:r>
            <a:r>
              <a:rPr dirty="0" sz="1800" spc="-70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175E54"/>
                </a:solidFill>
                <a:latin typeface="Calibri"/>
                <a:cs typeface="Calibri"/>
              </a:rPr>
              <a:t>RNN </a:t>
            </a: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Concatenated</a:t>
            </a:r>
            <a:r>
              <a:rPr dirty="0" sz="1800" spc="-4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30EE"/>
                </a:solidFill>
                <a:latin typeface="Calibri"/>
                <a:cs typeface="Calibri"/>
              </a:rPr>
              <a:t>hidden</a:t>
            </a:r>
            <a:r>
              <a:rPr dirty="0" sz="1800" spc="-4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30EE"/>
                </a:solidFill>
                <a:latin typeface="Calibri"/>
                <a:cs typeface="Calibri"/>
              </a:rPr>
              <a:t>states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50211" y="939394"/>
            <a:ext cx="4797425" cy="1569720"/>
          </a:xfrm>
          <a:prstGeom prst="rect">
            <a:avLst/>
          </a:prstGeom>
          <a:ln w="19050">
            <a:solidFill>
              <a:srgbClr val="4285F4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91440" marR="366395">
              <a:lnSpc>
                <a:spcPct val="100600"/>
              </a:lnSpc>
              <a:spcBef>
                <a:spcPts val="145"/>
              </a:spcBef>
            </a:pP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This</a:t>
            </a:r>
            <a:r>
              <a:rPr dirty="0" sz="2400" spc="-4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is</a:t>
            </a:r>
            <a:r>
              <a:rPr dirty="0" sz="2400" spc="-4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dirty="0" sz="2400" spc="-3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general</a:t>
            </a:r>
            <a:r>
              <a:rPr dirty="0" sz="2400" spc="-4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notation</a:t>
            </a:r>
            <a:r>
              <a:rPr dirty="0" sz="2400" spc="-4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285F4"/>
                </a:solidFill>
                <a:latin typeface="Calibri"/>
                <a:cs typeface="Calibri"/>
              </a:rPr>
              <a:t>mean </a:t>
            </a:r>
            <a:r>
              <a:rPr dirty="0" sz="2400" spc="-10">
                <a:solidFill>
                  <a:srgbClr val="4285F4"/>
                </a:solidFill>
                <a:latin typeface="Calibri"/>
                <a:cs typeface="Calibri"/>
              </a:rPr>
              <a:t>“compute</a:t>
            </a:r>
            <a:r>
              <a:rPr dirty="0" sz="2400" spc="-7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one</a:t>
            </a:r>
            <a:r>
              <a:rPr dirty="0" sz="2400" spc="-6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forward</a:t>
            </a:r>
            <a:r>
              <a:rPr dirty="0" sz="2400" spc="-6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step</a:t>
            </a:r>
            <a:r>
              <a:rPr dirty="0" sz="2400" spc="-6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of</a:t>
            </a:r>
            <a:r>
              <a:rPr dirty="0" sz="2400" spc="-5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285F4"/>
                </a:solidFill>
                <a:latin typeface="Calibri"/>
                <a:cs typeface="Calibri"/>
              </a:rPr>
              <a:t>the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RNN”</a:t>
            </a:r>
            <a:r>
              <a:rPr dirty="0" sz="24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–</a:t>
            </a:r>
            <a:r>
              <a:rPr dirty="0" sz="2400" spc="-1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it</a:t>
            </a:r>
            <a:r>
              <a:rPr dirty="0" sz="24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could</a:t>
            </a:r>
            <a:r>
              <a:rPr dirty="0" sz="2400" spc="-1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be</a:t>
            </a:r>
            <a:r>
              <a:rPr dirty="0" sz="2400" spc="-1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simple</a:t>
            </a:r>
            <a:r>
              <a:rPr dirty="0" sz="2400" spc="-1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RNN</a:t>
            </a:r>
            <a:r>
              <a:rPr dirty="0" sz="2400" spc="-1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285F4"/>
                </a:solidFill>
                <a:latin typeface="Calibri"/>
                <a:cs typeface="Calibri"/>
              </a:rPr>
              <a:t>or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LSTM</a:t>
            </a:r>
            <a:r>
              <a:rPr dirty="0" sz="2400" spc="-2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285F4"/>
                </a:solidFill>
                <a:latin typeface="Calibri"/>
                <a:cs typeface="Calibri"/>
              </a:rPr>
              <a:t>computation.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536116" y="2495374"/>
            <a:ext cx="1517015" cy="719455"/>
            <a:chOff x="5536116" y="2495374"/>
            <a:chExt cx="1517015" cy="719455"/>
          </a:xfrm>
        </p:grpSpPr>
        <p:sp>
          <p:nvSpPr>
            <p:cNvPr id="8" name="object 8" descr=""/>
            <p:cNvSpPr/>
            <p:nvPr/>
          </p:nvSpPr>
          <p:spPr>
            <a:xfrm>
              <a:off x="6071264" y="2495374"/>
              <a:ext cx="981710" cy="325120"/>
            </a:xfrm>
            <a:custGeom>
              <a:avLst/>
              <a:gdLst/>
              <a:ahLst/>
              <a:cxnLst/>
              <a:rect l="l" t="t" r="r" b="b"/>
              <a:pathLst>
                <a:path w="981709" h="325119">
                  <a:moveTo>
                    <a:pt x="69707" y="242517"/>
                  </a:moveTo>
                  <a:lnTo>
                    <a:pt x="0" y="308296"/>
                  </a:lnTo>
                  <a:lnTo>
                    <a:pt x="94447" y="324595"/>
                  </a:lnTo>
                  <a:lnTo>
                    <a:pt x="87443" y="301359"/>
                  </a:lnTo>
                  <a:lnTo>
                    <a:pt x="72520" y="301359"/>
                  </a:lnTo>
                  <a:lnTo>
                    <a:pt x="64274" y="273999"/>
                  </a:lnTo>
                  <a:lnTo>
                    <a:pt x="77954" y="269876"/>
                  </a:lnTo>
                  <a:lnTo>
                    <a:pt x="69707" y="242517"/>
                  </a:lnTo>
                  <a:close/>
                </a:path>
                <a:path w="981709" h="325119">
                  <a:moveTo>
                    <a:pt x="77954" y="269876"/>
                  </a:moveTo>
                  <a:lnTo>
                    <a:pt x="64274" y="273999"/>
                  </a:lnTo>
                  <a:lnTo>
                    <a:pt x="72520" y="301359"/>
                  </a:lnTo>
                  <a:lnTo>
                    <a:pt x="86200" y="297236"/>
                  </a:lnTo>
                  <a:lnTo>
                    <a:pt x="77954" y="269876"/>
                  </a:lnTo>
                  <a:close/>
                </a:path>
                <a:path w="981709" h="325119">
                  <a:moveTo>
                    <a:pt x="86200" y="297236"/>
                  </a:moveTo>
                  <a:lnTo>
                    <a:pt x="72520" y="301359"/>
                  </a:lnTo>
                  <a:lnTo>
                    <a:pt x="87443" y="301359"/>
                  </a:lnTo>
                  <a:lnTo>
                    <a:pt x="86200" y="297236"/>
                  </a:lnTo>
                  <a:close/>
                </a:path>
                <a:path w="981709" h="325119">
                  <a:moveTo>
                    <a:pt x="973324" y="0"/>
                  </a:moveTo>
                  <a:lnTo>
                    <a:pt x="77954" y="269876"/>
                  </a:lnTo>
                  <a:lnTo>
                    <a:pt x="86200" y="297236"/>
                  </a:lnTo>
                  <a:lnTo>
                    <a:pt x="981570" y="27359"/>
                  </a:lnTo>
                  <a:lnTo>
                    <a:pt x="973324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50404" y="2803671"/>
              <a:ext cx="1042035" cy="396875"/>
            </a:xfrm>
            <a:custGeom>
              <a:avLst/>
              <a:gdLst/>
              <a:ahLst/>
              <a:cxnLst/>
              <a:rect l="l" t="t" r="r" b="b"/>
              <a:pathLst>
                <a:path w="1042034" h="396875">
                  <a:moveTo>
                    <a:pt x="0" y="0"/>
                  </a:moveTo>
                  <a:lnTo>
                    <a:pt x="1041720" y="0"/>
                  </a:lnTo>
                  <a:lnTo>
                    <a:pt x="1041720" y="396729"/>
                  </a:lnTo>
                  <a:lnTo>
                    <a:pt x="0" y="396729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204763" y="5078922"/>
            <a:ext cx="4261485" cy="1569720"/>
          </a:xfrm>
          <a:prstGeom prst="rect">
            <a:avLst/>
          </a:prstGeom>
          <a:ln w="19050">
            <a:solidFill>
              <a:srgbClr val="4285F4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algn="just" marL="91440" marR="470534">
              <a:lnSpc>
                <a:spcPct val="100600"/>
              </a:lnSpc>
              <a:spcBef>
                <a:spcPts val="140"/>
              </a:spcBef>
            </a:pP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We</a:t>
            </a:r>
            <a:r>
              <a:rPr dirty="0" sz="2400" spc="-5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regard</a:t>
            </a:r>
            <a:r>
              <a:rPr dirty="0" sz="2400" spc="-5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this</a:t>
            </a:r>
            <a:r>
              <a:rPr dirty="0" sz="2400" spc="-5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as</a:t>
            </a:r>
            <a:r>
              <a:rPr dirty="0" sz="2400" spc="-5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“the</a:t>
            </a:r>
            <a:r>
              <a:rPr dirty="0" sz="2400" spc="-4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285F4"/>
                </a:solidFill>
                <a:latin typeface="Calibri"/>
                <a:cs typeface="Calibri"/>
              </a:rPr>
              <a:t>hidden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state”</a:t>
            </a:r>
            <a:r>
              <a:rPr dirty="0" sz="2400" spc="-6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of</a:t>
            </a:r>
            <a:r>
              <a:rPr dirty="0" sz="2400" spc="-4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dirty="0" sz="2400" spc="-5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bidirectional</a:t>
            </a:r>
            <a:r>
              <a:rPr dirty="0" sz="2400" spc="-5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285F4"/>
                </a:solidFill>
                <a:latin typeface="Calibri"/>
                <a:cs typeface="Calibri"/>
              </a:rPr>
              <a:t>RNN.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This</a:t>
            </a:r>
            <a:r>
              <a:rPr dirty="0" sz="2400" spc="-3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is</a:t>
            </a:r>
            <a:r>
              <a:rPr dirty="0" sz="2400" spc="-2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what</a:t>
            </a:r>
            <a:r>
              <a:rPr dirty="0" sz="24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we</a:t>
            </a:r>
            <a:r>
              <a:rPr dirty="0" sz="24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pass</a:t>
            </a:r>
            <a:r>
              <a:rPr dirty="0" sz="24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on</a:t>
            </a:r>
            <a:r>
              <a:rPr dirty="0" sz="2400" spc="-2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to</a:t>
            </a:r>
            <a:r>
              <a:rPr dirty="0" sz="2400" spc="-25">
                <a:solidFill>
                  <a:srgbClr val="4285F4"/>
                </a:solidFill>
                <a:latin typeface="Calibri"/>
                <a:cs typeface="Calibri"/>
              </a:rPr>
              <a:t> the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next</a:t>
            </a:r>
            <a:r>
              <a:rPr dirty="0" sz="2400" spc="-2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parts</a:t>
            </a:r>
            <a:r>
              <a:rPr dirty="0" sz="24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of</a:t>
            </a:r>
            <a:r>
              <a:rPr dirty="0" sz="2400" spc="-1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4285F4"/>
                </a:solidFill>
                <a:latin typeface="Calibri"/>
                <a:cs typeface="Calibri"/>
              </a:rPr>
              <a:t> network.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635924" y="3781481"/>
            <a:ext cx="712470" cy="1303655"/>
            <a:chOff x="4635924" y="3781481"/>
            <a:chExt cx="712470" cy="1303655"/>
          </a:xfrm>
        </p:grpSpPr>
        <p:sp>
          <p:nvSpPr>
            <p:cNvPr id="12" name="object 12" descr=""/>
            <p:cNvSpPr/>
            <p:nvPr/>
          </p:nvSpPr>
          <p:spPr>
            <a:xfrm>
              <a:off x="4959187" y="4259234"/>
              <a:ext cx="389255" cy="826135"/>
            </a:xfrm>
            <a:custGeom>
              <a:avLst/>
              <a:gdLst/>
              <a:ahLst/>
              <a:cxnLst/>
              <a:rect l="l" t="t" r="r" b="b"/>
              <a:pathLst>
                <a:path w="389254" h="826135">
                  <a:moveTo>
                    <a:pt x="52025" y="72124"/>
                  </a:moveTo>
                  <a:lnTo>
                    <a:pt x="26013" y="83950"/>
                  </a:lnTo>
                  <a:lnTo>
                    <a:pt x="363193" y="825601"/>
                  </a:lnTo>
                  <a:lnTo>
                    <a:pt x="389206" y="813775"/>
                  </a:lnTo>
                  <a:lnTo>
                    <a:pt x="52025" y="72124"/>
                  </a:lnTo>
                  <a:close/>
                </a:path>
                <a:path w="389254" h="826135">
                  <a:moveTo>
                    <a:pt x="3540" y="0"/>
                  </a:moveTo>
                  <a:lnTo>
                    <a:pt x="0" y="95777"/>
                  </a:lnTo>
                  <a:lnTo>
                    <a:pt x="26013" y="83950"/>
                  </a:lnTo>
                  <a:lnTo>
                    <a:pt x="20100" y="70944"/>
                  </a:lnTo>
                  <a:lnTo>
                    <a:pt x="46112" y="59118"/>
                  </a:lnTo>
                  <a:lnTo>
                    <a:pt x="76581" y="59118"/>
                  </a:lnTo>
                  <a:lnTo>
                    <a:pt x="3540" y="0"/>
                  </a:lnTo>
                  <a:close/>
                </a:path>
                <a:path w="389254" h="826135">
                  <a:moveTo>
                    <a:pt x="46112" y="59118"/>
                  </a:moveTo>
                  <a:lnTo>
                    <a:pt x="20100" y="70944"/>
                  </a:lnTo>
                  <a:lnTo>
                    <a:pt x="26013" y="83950"/>
                  </a:lnTo>
                  <a:lnTo>
                    <a:pt x="52025" y="72124"/>
                  </a:lnTo>
                  <a:lnTo>
                    <a:pt x="46112" y="59118"/>
                  </a:lnTo>
                  <a:close/>
                </a:path>
                <a:path w="389254" h="826135">
                  <a:moveTo>
                    <a:pt x="76581" y="59118"/>
                  </a:moveTo>
                  <a:lnTo>
                    <a:pt x="46112" y="59118"/>
                  </a:lnTo>
                  <a:lnTo>
                    <a:pt x="52025" y="72124"/>
                  </a:lnTo>
                  <a:lnTo>
                    <a:pt x="78038" y="60298"/>
                  </a:lnTo>
                  <a:lnTo>
                    <a:pt x="76581" y="59118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650211" y="3795769"/>
              <a:ext cx="625475" cy="463550"/>
            </a:xfrm>
            <a:custGeom>
              <a:avLst/>
              <a:gdLst/>
              <a:ahLst/>
              <a:cxnLst/>
              <a:rect l="l" t="t" r="r" b="b"/>
              <a:pathLst>
                <a:path w="625475" h="463550">
                  <a:moveTo>
                    <a:pt x="0" y="0"/>
                  </a:moveTo>
                  <a:lnTo>
                    <a:pt x="625031" y="0"/>
                  </a:lnTo>
                  <a:lnTo>
                    <a:pt x="625031" y="463464"/>
                  </a:lnTo>
                  <a:lnTo>
                    <a:pt x="0" y="463464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8474156" y="2838839"/>
            <a:ext cx="278130" cy="879475"/>
          </a:xfrm>
          <a:custGeom>
            <a:avLst/>
            <a:gdLst/>
            <a:ahLst/>
            <a:cxnLst/>
            <a:rect l="l" t="t" r="r" b="b"/>
            <a:pathLst>
              <a:path w="278129" h="879475">
                <a:moveTo>
                  <a:pt x="0" y="0"/>
                </a:moveTo>
                <a:lnTo>
                  <a:pt x="54064" y="6367"/>
                </a:lnTo>
                <a:lnTo>
                  <a:pt x="98215" y="23730"/>
                </a:lnTo>
                <a:lnTo>
                  <a:pt x="127981" y="49484"/>
                </a:lnTo>
                <a:lnTo>
                  <a:pt x="138897" y="81021"/>
                </a:lnTo>
                <a:lnTo>
                  <a:pt x="138897" y="358407"/>
                </a:lnTo>
                <a:lnTo>
                  <a:pt x="149812" y="389944"/>
                </a:lnTo>
                <a:lnTo>
                  <a:pt x="179578" y="415698"/>
                </a:lnTo>
                <a:lnTo>
                  <a:pt x="223729" y="433061"/>
                </a:lnTo>
                <a:lnTo>
                  <a:pt x="277794" y="439429"/>
                </a:lnTo>
                <a:lnTo>
                  <a:pt x="223729" y="445796"/>
                </a:lnTo>
                <a:lnTo>
                  <a:pt x="179578" y="463159"/>
                </a:lnTo>
                <a:lnTo>
                  <a:pt x="149812" y="488913"/>
                </a:lnTo>
                <a:lnTo>
                  <a:pt x="138897" y="520450"/>
                </a:lnTo>
                <a:lnTo>
                  <a:pt x="138897" y="797836"/>
                </a:lnTo>
                <a:lnTo>
                  <a:pt x="127981" y="829373"/>
                </a:lnTo>
                <a:lnTo>
                  <a:pt x="98215" y="855127"/>
                </a:lnTo>
                <a:lnTo>
                  <a:pt x="54064" y="872490"/>
                </a:lnTo>
                <a:lnTo>
                  <a:pt x="0" y="878858"/>
                </a:lnTo>
              </a:path>
            </a:pathLst>
          </a:custGeom>
          <a:ln w="19050">
            <a:solidFill>
              <a:srgbClr val="428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8830688" y="2840228"/>
            <a:ext cx="1600835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dirty="0" sz="1800" spc="-10">
                <a:solidFill>
                  <a:srgbClr val="4285F4"/>
                </a:solidFill>
                <a:latin typeface="Calibri"/>
                <a:cs typeface="Calibri"/>
              </a:rPr>
              <a:t>Generally,</a:t>
            </a:r>
            <a:r>
              <a:rPr dirty="0" sz="1800" spc="-9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285F4"/>
                </a:solidFill>
                <a:latin typeface="Calibri"/>
                <a:cs typeface="Calibri"/>
              </a:rPr>
              <a:t>these </a:t>
            </a:r>
            <a:r>
              <a:rPr dirty="0" sz="1800">
                <a:solidFill>
                  <a:srgbClr val="4285F4"/>
                </a:solidFill>
                <a:latin typeface="Calibri"/>
                <a:cs typeface="Calibri"/>
              </a:rPr>
              <a:t>two</a:t>
            </a:r>
            <a:r>
              <a:rPr dirty="0" sz="1800" spc="-2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285F4"/>
                </a:solidFill>
                <a:latin typeface="Calibri"/>
                <a:cs typeface="Calibri"/>
              </a:rPr>
              <a:t>RNNs</a:t>
            </a:r>
            <a:r>
              <a:rPr dirty="0" sz="1800" spc="-1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285F4"/>
                </a:solidFill>
                <a:latin typeface="Calibri"/>
                <a:cs typeface="Calibri"/>
              </a:rPr>
              <a:t>have </a:t>
            </a:r>
            <a:r>
              <a:rPr dirty="0" sz="1800">
                <a:solidFill>
                  <a:srgbClr val="4285F4"/>
                </a:solidFill>
                <a:latin typeface="Calibri"/>
                <a:cs typeface="Calibri"/>
              </a:rPr>
              <a:t>separate</a:t>
            </a:r>
            <a:r>
              <a:rPr dirty="0" sz="1800" spc="-9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285F4"/>
                </a:solidFill>
                <a:latin typeface="Calibri"/>
                <a:cs typeface="Calibri"/>
              </a:rPr>
              <a:t>weights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905952" y="1214628"/>
            <a:ext cx="15106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timestep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 i="1">
                <a:latin typeface="Calibri"/>
                <a:cs typeface="Calibri"/>
              </a:rPr>
              <a:t>t</a:t>
            </a:r>
            <a:r>
              <a:rPr dirty="0" sz="2000" spc="-25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Bidirectional</a:t>
            </a:r>
            <a:r>
              <a:rPr dirty="0" spc="-25"/>
              <a:t> </a:t>
            </a:r>
            <a:r>
              <a:rPr dirty="0"/>
              <a:t>RNNs:</a:t>
            </a:r>
            <a:r>
              <a:rPr dirty="0" spc="-10"/>
              <a:t> </a:t>
            </a:r>
            <a:r>
              <a:rPr dirty="0"/>
              <a:t>simplified</a:t>
            </a:r>
            <a:r>
              <a:rPr dirty="0" spc="-15"/>
              <a:t> </a:t>
            </a:r>
            <a:r>
              <a:rPr dirty="0" spc="-10"/>
              <a:t>diagram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27308" y="3814572"/>
            <a:ext cx="7651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latin typeface="Calibri"/>
                <a:cs typeface="Calibri"/>
              </a:rPr>
              <a:t>terribly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192461" y="3814572"/>
            <a:ext cx="8153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latin typeface="Calibri"/>
                <a:cs typeface="Calibri"/>
              </a:rPr>
              <a:t>exciting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2829" y="2183112"/>
            <a:ext cx="5715250" cy="163071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631418" y="3814572"/>
            <a:ext cx="1085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Calibri"/>
                <a:cs typeface="Calibri"/>
              </a:rPr>
              <a:t>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38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3145530" y="3823716"/>
            <a:ext cx="3632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i="1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088141" y="3823716"/>
            <a:ext cx="15792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dirty="0" sz="2000" spc="-10" i="1">
                <a:latin typeface="Calibri"/>
                <a:cs typeface="Calibri"/>
              </a:rPr>
              <a:t>movie</a:t>
            </a:r>
            <a:r>
              <a:rPr dirty="0" sz="2000" i="1">
                <a:latin typeface="Calibri"/>
                <a:cs typeface="Calibri"/>
              </a:rPr>
              <a:t>	</a:t>
            </a:r>
            <a:r>
              <a:rPr dirty="0" sz="2000" spc="-25" i="1">
                <a:latin typeface="Calibri"/>
                <a:cs typeface="Calibri"/>
              </a:rPr>
              <a:t>was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683737" y="4864670"/>
            <a:ext cx="6535420" cy="1200785"/>
          </a:xfrm>
          <a:prstGeom prst="rect">
            <a:avLst/>
          </a:prstGeom>
          <a:ln w="19050">
            <a:solidFill>
              <a:srgbClr val="4285F4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algn="ctr" marL="207010" marR="197485" indent="-2540">
              <a:lnSpc>
                <a:spcPct val="100400"/>
              </a:lnSpc>
              <a:spcBef>
                <a:spcPts val="155"/>
              </a:spcBef>
            </a:pP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The</a:t>
            </a:r>
            <a:r>
              <a:rPr dirty="0" sz="2400" spc="-8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285F4"/>
                </a:solidFill>
                <a:latin typeface="Calibri"/>
                <a:cs typeface="Calibri"/>
              </a:rPr>
              <a:t>two-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way</a:t>
            </a:r>
            <a:r>
              <a:rPr dirty="0" sz="2400" spc="-7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arrows</a:t>
            </a:r>
            <a:r>
              <a:rPr dirty="0" sz="2400" spc="-7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indicate</a:t>
            </a:r>
            <a:r>
              <a:rPr dirty="0" sz="2400" spc="-6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bidirectionality</a:t>
            </a:r>
            <a:r>
              <a:rPr dirty="0" sz="2400" spc="-6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285F4"/>
                </a:solidFill>
                <a:latin typeface="Calibri"/>
                <a:cs typeface="Calibri"/>
              </a:rPr>
              <a:t>and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the</a:t>
            </a:r>
            <a:r>
              <a:rPr dirty="0" sz="2400" spc="-4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depicted</a:t>
            </a:r>
            <a:r>
              <a:rPr dirty="0" sz="2400" spc="-3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hidden</a:t>
            </a:r>
            <a:r>
              <a:rPr dirty="0" sz="2400" spc="-3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states</a:t>
            </a:r>
            <a:r>
              <a:rPr dirty="0" sz="2400" spc="-4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are</a:t>
            </a:r>
            <a:r>
              <a:rPr dirty="0" sz="2400" spc="-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assumed</a:t>
            </a:r>
            <a:r>
              <a:rPr dirty="0" sz="2400" spc="-3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be</a:t>
            </a:r>
            <a:r>
              <a:rPr dirty="0" sz="2400" spc="-25">
                <a:solidFill>
                  <a:srgbClr val="4285F4"/>
                </a:solidFill>
                <a:latin typeface="Calibri"/>
                <a:cs typeface="Calibri"/>
              </a:rPr>
              <a:t> the </a:t>
            </a:r>
            <a:r>
              <a:rPr dirty="0" sz="2400" spc="-10">
                <a:solidFill>
                  <a:srgbClr val="4285F4"/>
                </a:solidFill>
                <a:latin typeface="Calibri"/>
                <a:cs typeface="Calibri"/>
              </a:rPr>
              <a:t>concatenated</a:t>
            </a:r>
            <a:r>
              <a:rPr dirty="0" sz="2400" spc="-4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285F4"/>
                </a:solidFill>
                <a:latin typeface="Calibri"/>
                <a:cs typeface="Calibri"/>
              </a:rPr>
              <a:t>forwards+backwards</a:t>
            </a:r>
            <a:r>
              <a:rPr dirty="0" sz="2400" spc="-3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285F4"/>
                </a:solidFill>
                <a:latin typeface="Calibri"/>
                <a:cs typeface="Calibri"/>
              </a:rPr>
              <a:t>states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Bidirectional</a:t>
            </a:r>
            <a:r>
              <a:rPr dirty="0" spc="-15"/>
              <a:t> </a:t>
            </a:r>
            <a:r>
              <a:rPr dirty="0" spc="-20"/>
              <a:t>RNNs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151635"/>
            <a:ext cx="10627360" cy="449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168910" indent="-342900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Note: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bidirectional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RNNs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only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applicable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entire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input sequence</a:t>
            </a:r>
            <a:endParaRPr sz="2400">
              <a:latin typeface="Calibri"/>
              <a:cs typeface="Calibri"/>
            </a:endParaRPr>
          </a:p>
          <a:p>
            <a:pPr lvl="1" marL="697865" marR="5080" indent="-228600">
              <a:lnSpc>
                <a:spcPct val="100800"/>
              </a:lnSpc>
              <a:spcBef>
                <a:spcPts val="600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They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not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applicable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Language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Modeling,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because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LM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only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left </a:t>
            </a:r>
            <a:r>
              <a:rPr dirty="0" sz="2400">
                <a:latin typeface="Calibri"/>
                <a:cs typeface="Calibri"/>
              </a:rPr>
              <a:t>context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available.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007C92"/>
              </a:buClr>
              <a:buFont typeface="Times New Roman"/>
              <a:buChar char="•"/>
            </a:pPr>
            <a:endParaRPr sz="3300">
              <a:latin typeface="Calibri"/>
              <a:cs typeface="Calibri"/>
            </a:endParaRPr>
          </a:p>
          <a:p>
            <a:pPr marL="354965" marR="47625" indent="-342900">
              <a:lnSpc>
                <a:spcPct val="100000"/>
              </a:lnSpc>
              <a:spcBef>
                <a:spcPts val="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entire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(e.g.,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kind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encoding),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bidirectionality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30EE"/>
                </a:solidFill>
                <a:latin typeface="Calibri"/>
                <a:cs typeface="Calibri"/>
              </a:rPr>
              <a:t>is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powerful</a:t>
            </a:r>
            <a:r>
              <a:rPr dirty="0" sz="24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(you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should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10">
                <a:latin typeface="Calibri"/>
                <a:cs typeface="Calibri"/>
              </a:rPr>
              <a:t> default).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8C1515"/>
              </a:buClr>
              <a:buFont typeface="Times New Roman"/>
              <a:buChar char="•"/>
            </a:pPr>
            <a:endParaRPr sz="3400">
              <a:latin typeface="Calibri"/>
              <a:cs typeface="Calibri"/>
            </a:endParaRPr>
          </a:p>
          <a:p>
            <a:pPr marL="354965" marR="45720" indent="-342900">
              <a:lnSpc>
                <a:spcPts val="2810"/>
              </a:lnSpc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example,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BERT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b="1">
                <a:latin typeface="Calibri"/>
                <a:cs typeface="Calibri"/>
              </a:rPr>
              <a:t>Bidirectional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Encoder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Representations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Transformers)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>
                <a:latin typeface="Calibri"/>
                <a:cs typeface="Calibri"/>
              </a:rPr>
              <a:t>powerful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pretrained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contextual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representation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system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built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on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bidirectionality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20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learn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about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transformers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including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BERT,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couple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weeks!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Multi-</a:t>
            </a:r>
            <a:r>
              <a:rPr dirty="0"/>
              <a:t>layer</a:t>
            </a:r>
            <a:r>
              <a:rPr dirty="0" spc="35"/>
              <a:t> </a:t>
            </a:r>
            <a:r>
              <a:rPr dirty="0" spc="-20"/>
              <a:t>RNNs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151635"/>
            <a:ext cx="10018395" cy="1635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RNNs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already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“deep”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dimension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(they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unroll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over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many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timesteps)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8C1515"/>
              </a:buClr>
              <a:buFont typeface="Times New Roman"/>
              <a:buChar char="•"/>
            </a:pPr>
            <a:endParaRPr sz="3450">
              <a:latin typeface="Calibri"/>
              <a:cs typeface="Calibri"/>
            </a:endParaRPr>
          </a:p>
          <a:p>
            <a:pPr marL="354965" marR="2658110" indent="-342900">
              <a:lnSpc>
                <a:spcPts val="2810"/>
              </a:lnSpc>
              <a:spcBef>
                <a:spcPts val="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also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make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them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“deep”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another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dimension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by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applying</a:t>
            </a:r>
            <a:r>
              <a:rPr dirty="0" sz="2400" spc="-3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multiple RNNs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multi-</a:t>
            </a:r>
            <a:r>
              <a:rPr dirty="0" sz="2400">
                <a:latin typeface="Calibri"/>
                <a:cs typeface="Calibri"/>
              </a:rPr>
              <a:t>layer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RNN.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5033" y="3221227"/>
            <a:ext cx="10840720" cy="125412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0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allows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network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compute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more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complex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representations</a:t>
            </a:r>
            <a:endParaRPr sz="2400">
              <a:latin typeface="Calibri"/>
              <a:cs typeface="Calibri"/>
            </a:endParaRPr>
          </a:p>
          <a:p>
            <a:pPr lvl="1" marL="697865" marR="5080" indent="-228600">
              <a:lnSpc>
                <a:spcPct val="100800"/>
              </a:lnSpc>
              <a:spcBef>
                <a:spcPts val="480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lower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RNNs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should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compute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lower-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level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features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higher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RNNs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should </a:t>
            </a:r>
            <a:r>
              <a:rPr dirty="0" sz="2400">
                <a:latin typeface="Calibri"/>
                <a:cs typeface="Calibri"/>
              </a:rPr>
              <a:t>compute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higher-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level</a:t>
            </a:r>
            <a:r>
              <a:rPr dirty="0" sz="2400" spc="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features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5033" y="4961635"/>
            <a:ext cx="6152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alibri"/>
                <a:cs typeface="Calibri"/>
              </a:rPr>
              <a:t>Multi-</a:t>
            </a:r>
            <a:r>
              <a:rPr dirty="0" sz="2400">
                <a:latin typeface="Calibri"/>
                <a:cs typeface="Calibri"/>
              </a:rPr>
              <a:t>layer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RNNs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 also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called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30EE"/>
                </a:solidFill>
                <a:latin typeface="Calibri"/>
                <a:cs typeface="Calibri"/>
              </a:rPr>
              <a:t>stacked </a:t>
            </a:r>
            <a:r>
              <a:rPr dirty="0" sz="2400" spc="-10" i="1">
                <a:solidFill>
                  <a:srgbClr val="FF30EE"/>
                </a:solidFill>
                <a:latin typeface="Calibri"/>
                <a:cs typeface="Calibri"/>
              </a:rPr>
              <a:t>RNNs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298662" y="4495800"/>
            <a:ext cx="1905000" cy="1828800"/>
            <a:chOff x="8298662" y="4495800"/>
            <a:chExt cx="1905000" cy="182880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8662" y="5038487"/>
              <a:ext cx="645538" cy="128611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8662" y="4772113"/>
              <a:ext cx="645538" cy="45388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8662" y="4495800"/>
              <a:ext cx="645538" cy="45388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53164" y="5007235"/>
              <a:ext cx="650156" cy="131736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53164" y="4778828"/>
              <a:ext cx="650156" cy="42047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53164" y="4495800"/>
              <a:ext cx="650156" cy="42047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7626" y="5035251"/>
              <a:ext cx="652614" cy="1289348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07626" y="4774088"/>
              <a:ext cx="652614" cy="45001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07626" y="4495800"/>
              <a:ext cx="652614" cy="450015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38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952" y="251459"/>
            <a:ext cx="29248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Multi-</a:t>
            </a:r>
            <a:r>
              <a:rPr dirty="0"/>
              <a:t>layer</a:t>
            </a:r>
            <a:r>
              <a:rPr dirty="0" spc="35"/>
              <a:t> </a:t>
            </a:r>
            <a:r>
              <a:rPr dirty="0" spc="-20"/>
              <a:t>RNNs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15309" y="6259067"/>
            <a:ext cx="16840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1544" algn="l"/>
              </a:tabLst>
            </a:pPr>
            <a:r>
              <a:rPr dirty="0" sz="2000" spc="-25" i="1">
                <a:latin typeface="Calibri"/>
                <a:cs typeface="Calibri"/>
              </a:rPr>
              <a:t>was</a:t>
            </a:r>
            <a:r>
              <a:rPr dirty="0" sz="2000" i="1">
                <a:latin typeface="Calibri"/>
                <a:cs typeface="Calibri"/>
              </a:rPr>
              <a:t>	</a:t>
            </a:r>
            <a:r>
              <a:rPr dirty="0" baseline="1388" sz="3000" spc="-15" i="1">
                <a:latin typeface="Calibri"/>
                <a:cs typeface="Calibri"/>
              </a:rPr>
              <a:t>terribly</a:t>
            </a:r>
            <a:endParaRPr baseline="1388"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76282" y="6249923"/>
            <a:ext cx="8153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latin typeface="Calibri"/>
                <a:cs typeface="Calibri"/>
              </a:rPr>
              <a:t>exciting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308365" y="6249923"/>
            <a:ext cx="1085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Calibri"/>
                <a:cs typeface="Calibri"/>
              </a:rPr>
              <a:t>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29351" y="6259067"/>
            <a:ext cx="3632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i="1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60388" y="6259067"/>
            <a:ext cx="6489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latin typeface="Calibri"/>
                <a:cs typeface="Calibri"/>
              </a:rPr>
              <a:t>movie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67312" y="5001259"/>
            <a:ext cx="1116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RNN</a:t>
            </a:r>
            <a:r>
              <a:rPr dirty="0" sz="1800" spc="-4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layer</a:t>
            </a:r>
            <a:r>
              <a:rPr dirty="0" sz="1800" spc="-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2296" y="1379739"/>
            <a:ext cx="5729603" cy="486899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967312" y="3394964"/>
            <a:ext cx="1116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RNN</a:t>
            </a:r>
            <a:r>
              <a:rPr dirty="0" sz="1800" spc="-4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layer</a:t>
            </a:r>
            <a:r>
              <a:rPr dirty="0" sz="1800" spc="-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38</a:t>
            </a:fld>
          </a:p>
        </p:txBody>
      </p:sp>
      <p:sp>
        <p:nvSpPr>
          <p:cNvPr id="11" name="object 11" descr=""/>
          <p:cNvSpPr txBox="1"/>
          <p:nvPr/>
        </p:nvSpPr>
        <p:spPr>
          <a:xfrm>
            <a:off x="1967312" y="1752091"/>
            <a:ext cx="1116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RNN</a:t>
            </a:r>
            <a:r>
              <a:rPr dirty="0" sz="1800" spc="-4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layer</a:t>
            </a:r>
            <a:r>
              <a:rPr dirty="0" sz="1800" spc="-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132795" y="293071"/>
            <a:ext cx="4939665" cy="831215"/>
          </a:xfrm>
          <a:prstGeom prst="rect">
            <a:avLst/>
          </a:prstGeom>
          <a:ln w="19050">
            <a:solidFill>
              <a:srgbClr val="4285F4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The</a:t>
            </a:r>
            <a:r>
              <a:rPr dirty="0" sz="2400" spc="-5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hidden</a:t>
            </a:r>
            <a:r>
              <a:rPr dirty="0" sz="2400" spc="-4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states</a:t>
            </a:r>
            <a:r>
              <a:rPr dirty="0" sz="2400" spc="-5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from</a:t>
            </a:r>
            <a:r>
              <a:rPr dirty="0" sz="2400" spc="-4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RNN</a:t>
            </a:r>
            <a:r>
              <a:rPr dirty="0" sz="2400" spc="-4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layer</a:t>
            </a:r>
            <a:r>
              <a:rPr dirty="0" sz="2400" spc="-4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 spc="-50" i="1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are</a:t>
            </a:r>
            <a:r>
              <a:rPr dirty="0" sz="2400" spc="-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inputs</a:t>
            </a:r>
            <a:r>
              <a:rPr dirty="0" sz="2400" spc="-4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RNN</a:t>
            </a:r>
            <a:r>
              <a:rPr dirty="0" sz="2400" spc="-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layer</a:t>
            </a:r>
            <a:r>
              <a:rPr dirty="0" sz="2400" spc="-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dirty="0" sz="2400" spc="-25">
                <a:solidFill>
                  <a:srgbClr val="4285F4"/>
                </a:solidFill>
                <a:latin typeface="Calibri"/>
                <a:cs typeface="Calibri"/>
              </a:rPr>
              <a:t>+1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Multi-</a:t>
            </a:r>
            <a:r>
              <a:rPr dirty="0"/>
              <a:t>layer RNNs</a:t>
            </a:r>
            <a:r>
              <a:rPr dirty="0" spc="10"/>
              <a:t> </a:t>
            </a:r>
            <a:r>
              <a:rPr dirty="0"/>
              <a:t>in</a:t>
            </a:r>
            <a:r>
              <a:rPr dirty="0" spc="5"/>
              <a:t> </a:t>
            </a:r>
            <a:r>
              <a:rPr dirty="0" spc="-10"/>
              <a:t>practice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6496811"/>
            <a:ext cx="2063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39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5033" y="1151635"/>
            <a:ext cx="11282045" cy="5582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16510" indent="-342900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  <a:tab pos="643890" algn="l"/>
              </a:tabLst>
            </a:pPr>
            <a:r>
              <a:rPr dirty="0" sz="2400" spc="-10">
                <a:latin typeface="Calibri"/>
                <a:cs typeface="Calibri"/>
              </a:rPr>
              <a:t>Multi-</a:t>
            </a:r>
            <a:r>
              <a:rPr dirty="0" sz="2400">
                <a:latin typeface="Calibri"/>
                <a:cs typeface="Calibri"/>
              </a:rPr>
              <a:t>layer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stacked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RNNs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allow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network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compute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more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complex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representations </a:t>
            </a:r>
            <a:r>
              <a:rPr dirty="0" sz="2400" spc="-50">
                <a:latin typeface="Calibri"/>
                <a:cs typeface="Calibri"/>
              </a:rPr>
              <a:t>–</a:t>
            </a:r>
            <a:r>
              <a:rPr dirty="0" sz="2400">
                <a:latin typeface="Calibri"/>
                <a:cs typeface="Calibri"/>
              </a:rPr>
              <a:t>	they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work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better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just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 one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layer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 </a:t>
            </a:r>
            <a:r>
              <a:rPr dirty="0" sz="2400" spc="-10">
                <a:latin typeface="Calibri"/>
                <a:cs typeface="Calibri"/>
              </a:rPr>
              <a:t>high-</a:t>
            </a:r>
            <a:r>
              <a:rPr dirty="0" sz="2400">
                <a:latin typeface="Calibri"/>
                <a:cs typeface="Calibri"/>
              </a:rPr>
              <a:t>dimensional</a:t>
            </a:r>
            <a:r>
              <a:rPr dirty="0" sz="2400" spc="-10">
                <a:latin typeface="Calibri"/>
                <a:cs typeface="Calibri"/>
              </a:rPr>
              <a:t> encodings!</a:t>
            </a:r>
            <a:endParaRPr sz="2400">
              <a:latin typeface="Calibri"/>
              <a:cs typeface="Calibri"/>
            </a:endParaRPr>
          </a:p>
          <a:p>
            <a:pPr lvl="1" marL="697865" marR="445770" indent="-228600">
              <a:lnSpc>
                <a:spcPct val="100800"/>
              </a:lnSpc>
              <a:spcBef>
                <a:spcPts val="600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lower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RNNs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should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compute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lower-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level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features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higher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RNNs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should </a:t>
            </a:r>
            <a:r>
              <a:rPr dirty="0" sz="2400">
                <a:latin typeface="Calibri"/>
                <a:cs typeface="Calibri"/>
              </a:rPr>
              <a:t>compute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higher-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level</a:t>
            </a:r>
            <a:r>
              <a:rPr dirty="0" sz="2400" spc="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features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marR="451484" indent="-342900">
              <a:lnSpc>
                <a:spcPct val="100800"/>
              </a:lnSpc>
              <a:spcBef>
                <a:spcPts val="50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High-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performing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RNNs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are usually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multi-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layer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(but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aren’t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deep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convolutional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or </a:t>
            </a:r>
            <a:r>
              <a:rPr dirty="0" sz="2400">
                <a:latin typeface="Calibri"/>
                <a:cs typeface="Calibri"/>
              </a:rPr>
              <a:t>feed-forward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networks)</a:t>
            </a: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ts val="2810"/>
              </a:lnSpc>
              <a:spcBef>
                <a:spcPts val="75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example: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2017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paper,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Britz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al.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Neural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Machine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Translation,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2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to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FF30EE"/>
                </a:solidFill>
                <a:latin typeface="Calibri"/>
                <a:cs typeface="Calibri"/>
              </a:rPr>
              <a:t>4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layers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best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encoder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RNN,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4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layers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best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decoder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RNN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40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Often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layers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better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might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little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better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lvl="1" marL="697865" marR="830580" indent="-228600">
              <a:lnSpc>
                <a:spcPct val="100000"/>
              </a:lnSpc>
              <a:spcBef>
                <a:spcPts val="530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Usually,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skip-connections</a:t>
            </a:r>
            <a:r>
              <a:rPr dirty="0" sz="2400" spc="-10">
                <a:latin typeface="Calibri"/>
                <a:cs typeface="Calibri"/>
              </a:rPr>
              <a:t>/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dense-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connections</a:t>
            </a:r>
            <a:r>
              <a:rPr dirty="0" sz="2400" spc="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needed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train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deeper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RNNs </a:t>
            </a:r>
            <a:r>
              <a:rPr dirty="0" sz="2400">
                <a:latin typeface="Calibri"/>
                <a:cs typeface="Calibri"/>
              </a:rPr>
              <a:t>(e.g.,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8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layers</a:t>
            </a:r>
            <a:r>
              <a:rPr dirty="0" sz="2400" spc="-1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Transformer</a:t>
            </a:r>
            <a:r>
              <a:rPr dirty="0" sz="2400" spc="-10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based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networks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(e.g.,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BERT)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usually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deeper, like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12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or 24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layers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25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learn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about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Transformers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later;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they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 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 </a:t>
            </a:r>
            <a:r>
              <a:rPr dirty="0" sz="2400" spc="-10">
                <a:latin typeface="Calibri"/>
                <a:cs typeface="Calibri"/>
              </a:rPr>
              <a:t>skipping-</a:t>
            </a:r>
            <a:r>
              <a:rPr dirty="0" sz="2400">
                <a:latin typeface="Calibri"/>
                <a:cs typeface="Calibri"/>
              </a:rPr>
              <a:t>like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connections</a:t>
            </a:r>
            <a:endParaRPr sz="2400">
              <a:latin typeface="Calibri"/>
              <a:cs typeface="Calibri"/>
            </a:endParaRPr>
          </a:p>
          <a:p>
            <a:pPr marL="3550920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latin typeface="Calibri"/>
                <a:cs typeface="Calibri"/>
              </a:rPr>
              <a:t>“Massive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Exploration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Neural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Machine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Translation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Architecutres”,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Britz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2017.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u="sng" sz="12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</a:rPr>
              <a:t>https://arxiv.org/pdf/1703.03906.pdf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0317" y="2364797"/>
            <a:ext cx="377192" cy="22317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6169" y="2350848"/>
            <a:ext cx="392120" cy="25665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80299" y="2350848"/>
            <a:ext cx="430988" cy="25665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2708737" y="912208"/>
            <a:ext cx="6537325" cy="2792730"/>
            <a:chOff x="2708737" y="912208"/>
            <a:chExt cx="6537325" cy="2792730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6973" y="2367959"/>
              <a:ext cx="392031" cy="23954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097865" y="1213243"/>
              <a:ext cx="1879600" cy="2000885"/>
            </a:xfrm>
            <a:custGeom>
              <a:avLst/>
              <a:gdLst/>
              <a:ahLst/>
              <a:cxnLst/>
              <a:rect l="l" t="t" r="r" b="b"/>
              <a:pathLst>
                <a:path w="1879600" h="2000885">
                  <a:moveTo>
                    <a:pt x="1641221" y="1945474"/>
                  </a:moveTo>
                  <a:lnTo>
                    <a:pt x="1546364" y="1890153"/>
                  </a:lnTo>
                  <a:lnTo>
                    <a:pt x="1540535" y="1891690"/>
                  </a:lnTo>
                  <a:lnTo>
                    <a:pt x="1535239" y="1900770"/>
                  </a:lnTo>
                  <a:lnTo>
                    <a:pt x="1536763" y="1906600"/>
                  </a:lnTo>
                  <a:lnTo>
                    <a:pt x="1587080" y="1935949"/>
                  </a:lnTo>
                  <a:lnTo>
                    <a:pt x="0" y="1935949"/>
                  </a:lnTo>
                  <a:lnTo>
                    <a:pt x="0" y="1954999"/>
                  </a:lnTo>
                  <a:lnTo>
                    <a:pt x="1587080" y="1954999"/>
                  </a:lnTo>
                  <a:lnTo>
                    <a:pt x="1536763" y="1984349"/>
                  </a:lnTo>
                  <a:lnTo>
                    <a:pt x="1535239" y="1990178"/>
                  </a:lnTo>
                  <a:lnTo>
                    <a:pt x="1540535" y="1999272"/>
                  </a:lnTo>
                  <a:lnTo>
                    <a:pt x="1546364" y="2000808"/>
                  </a:lnTo>
                  <a:lnTo>
                    <a:pt x="1624888" y="1954999"/>
                  </a:lnTo>
                  <a:lnTo>
                    <a:pt x="1641221" y="1945474"/>
                  </a:lnTo>
                  <a:close/>
                </a:path>
                <a:path w="1879600" h="2000885">
                  <a:moveTo>
                    <a:pt x="1879384" y="94856"/>
                  </a:moveTo>
                  <a:lnTo>
                    <a:pt x="1835073" y="18910"/>
                  </a:lnTo>
                  <a:lnTo>
                    <a:pt x="1824050" y="0"/>
                  </a:lnTo>
                  <a:lnTo>
                    <a:pt x="1768729" y="94856"/>
                  </a:lnTo>
                  <a:lnTo>
                    <a:pt x="1770253" y="100685"/>
                  </a:lnTo>
                  <a:lnTo>
                    <a:pt x="1779346" y="105981"/>
                  </a:lnTo>
                  <a:lnTo>
                    <a:pt x="1785175" y="104444"/>
                  </a:lnTo>
                  <a:lnTo>
                    <a:pt x="1814525" y="54140"/>
                  </a:lnTo>
                  <a:lnTo>
                    <a:pt x="1814525" y="1409001"/>
                  </a:lnTo>
                  <a:lnTo>
                    <a:pt x="1833575" y="1409001"/>
                  </a:lnTo>
                  <a:lnTo>
                    <a:pt x="1833575" y="54140"/>
                  </a:lnTo>
                  <a:lnTo>
                    <a:pt x="1862924" y="104444"/>
                  </a:lnTo>
                  <a:lnTo>
                    <a:pt x="1868754" y="105981"/>
                  </a:lnTo>
                  <a:lnTo>
                    <a:pt x="1877847" y="100685"/>
                  </a:lnTo>
                  <a:lnTo>
                    <a:pt x="1879384" y="9485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4732" y="2715752"/>
              <a:ext cx="165353" cy="17399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4732" y="2948171"/>
              <a:ext cx="165353" cy="17399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4732" y="3180591"/>
              <a:ext cx="165353" cy="17399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4732" y="3413010"/>
              <a:ext cx="165353" cy="173996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8739041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59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090949" y="3103388"/>
              <a:ext cx="1641475" cy="111125"/>
            </a:xfrm>
            <a:custGeom>
              <a:avLst/>
              <a:gdLst/>
              <a:ahLst/>
              <a:cxnLst/>
              <a:rect l="l" t="t" r="r" b="b"/>
              <a:pathLst>
                <a:path w="1641475" h="111125">
                  <a:moveTo>
                    <a:pt x="1546363" y="0"/>
                  </a:moveTo>
                  <a:lnTo>
                    <a:pt x="1540530" y="1535"/>
                  </a:lnTo>
                  <a:lnTo>
                    <a:pt x="1535229" y="10622"/>
                  </a:lnTo>
                  <a:lnTo>
                    <a:pt x="1536763" y="16455"/>
                  </a:lnTo>
                  <a:lnTo>
                    <a:pt x="1587075" y="45803"/>
                  </a:lnTo>
                  <a:lnTo>
                    <a:pt x="1622305" y="45803"/>
                  </a:lnTo>
                  <a:lnTo>
                    <a:pt x="1622305" y="64853"/>
                  </a:lnTo>
                  <a:lnTo>
                    <a:pt x="1587073" y="64853"/>
                  </a:lnTo>
                  <a:lnTo>
                    <a:pt x="1536763" y="94200"/>
                  </a:lnTo>
                  <a:lnTo>
                    <a:pt x="1535229" y="100034"/>
                  </a:lnTo>
                  <a:lnTo>
                    <a:pt x="1540530" y="109120"/>
                  </a:lnTo>
                  <a:lnTo>
                    <a:pt x="1546363" y="110656"/>
                  </a:lnTo>
                  <a:lnTo>
                    <a:pt x="1624882" y="64853"/>
                  </a:lnTo>
                  <a:lnTo>
                    <a:pt x="1622305" y="64853"/>
                  </a:lnTo>
                  <a:lnTo>
                    <a:pt x="1624884" y="64852"/>
                  </a:lnTo>
                  <a:lnTo>
                    <a:pt x="1641210" y="55328"/>
                  </a:lnTo>
                  <a:lnTo>
                    <a:pt x="1546363" y="0"/>
                  </a:lnTo>
                  <a:close/>
                </a:path>
                <a:path w="1641475" h="111125">
                  <a:moveTo>
                    <a:pt x="1603402" y="55328"/>
                  </a:moveTo>
                  <a:lnTo>
                    <a:pt x="1587073" y="64853"/>
                  </a:lnTo>
                  <a:lnTo>
                    <a:pt x="1622305" y="64853"/>
                  </a:lnTo>
                  <a:lnTo>
                    <a:pt x="1622305" y="63555"/>
                  </a:lnTo>
                  <a:lnTo>
                    <a:pt x="1617507" y="63555"/>
                  </a:lnTo>
                  <a:lnTo>
                    <a:pt x="1603402" y="55328"/>
                  </a:lnTo>
                  <a:close/>
                </a:path>
                <a:path w="1641475" h="111125">
                  <a:moveTo>
                    <a:pt x="0" y="45802"/>
                  </a:moveTo>
                  <a:lnTo>
                    <a:pt x="0" y="64852"/>
                  </a:lnTo>
                  <a:lnTo>
                    <a:pt x="1587075" y="64852"/>
                  </a:lnTo>
                  <a:lnTo>
                    <a:pt x="1603402" y="55328"/>
                  </a:lnTo>
                  <a:lnTo>
                    <a:pt x="1587075" y="45803"/>
                  </a:lnTo>
                  <a:lnTo>
                    <a:pt x="0" y="45802"/>
                  </a:lnTo>
                  <a:close/>
                </a:path>
                <a:path w="1641475" h="111125">
                  <a:moveTo>
                    <a:pt x="1617507" y="47100"/>
                  </a:moveTo>
                  <a:lnTo>
                    <a:pt x="1603402" y="55328"/>
                  </a:lnTo>
                  <a:lnTo>
                    <a:pt x="1617507" y="63555"/>
                  </a:lnTo>
                  <a:lnTo>
                    <a:pt x="1617507" y="47100"/>
                  </a:lnTo>
                  <a:close/>
                </a:path>
                <a:path w="1641475" h="111125">
                  <a:moveTo>
                    <a:pt x="1622305" y="47100"/>
                  </a:moveTo>
                  <a:lnTo>
                    <a:pt x="1617507" y="47100"/>
                  </a:lnTo>
                  <a:lnTo>
                    <a:pt x="1617507" y="63555"/>
                  </a:lnTo>
                  <a:lnTo>
                    <a:pt x="1622305" y="63555"/>
                  </a:lnTo>
                  <a:lnTo>
                    <a:pt x="1622305" y="47100"/>
                  </a:lnTo>
                  <a:close/>
                </a:path>
                <a:path w="1641475" h="111125">
                  <a:moveTo>
                    <a:pt x="1587075" y="45803"/>
                  </a:moveTo>
                  <a:lnTo>
                    <a:pt x="1603402" y="55328"/>
                  </a:lnTo>
                  <a:lnTo>
                    <a:pt x="1617507" y="47100"/>
                  </a:lnTo>
                  <a:lnTo>
                    <a:pt x="1622305" y="47100"/>
                  </a:lnTo>
                  <a:lnTo>
                    <a:pt x="1622305" y="45803"/>
                  </a:lnTo>
                  <a:lnTo>
                    <a:pt x="1587075" y="4580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7806" y="2715752"/>
              <a:ext cx="165353" cy="17399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7806" y="2948171"/>
              <a:ext cx="165353" cy="17399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7806" y="3180591"/>
              <a:ext cx="165353" cy="17399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7806" y="3413010"/>
              <a:ext cx="165353" cy="173996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6732116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59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952" y="2715752"/>
              <a:ext cx="165353" cy="17399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952" y="2948171"/>
              <a:ext cx="165353" cy="17399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3952" y="3180591"/>
              <a:ext cx="165353" cy="17399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3952" y="3413010"/>
              <a:ext cx="165353" cy="173996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718262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60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084022" y="3103388"/>
              <a:ext cx="1641475" cy="111125"/>
            </a:xfrm>
            <a:custGeom>
              <a:avLst/>
              <a:gdLst/>
              <a:ahLst/>
              <a:cxnLst/>
              <a:rect l="l" t="t" r="r" b="b"/>
              <a:pathLst>
                <a:path w="1641475" h="111125">
                  <a:moveTo>
                    <a:pt x="1546363" y="0"/>
                  </a:moveTo>
                  <a:lnTo>
                    <a:pt x="1540531" y="1535"/>
                  </a:lnTo>
                  <a:lnTo>
                    <a:pt x="1535229" y="10622"/>
                  </a:lnTo>
                  <a:lnTo>
                    <a:pt x="1536764" y="16455"/>
                  </a:lnTo>
                  <a:lnTo>
                    <a:pt x="1587076" y="45803"/>
                  </a:lnTo>
                  <a:lnTo>
                    <a:pt x="1622306" y="45803"/>
                  </a:lnTo>
                  <a:lnTo>
                    <a:pt x="1622306" y="64853"/>
                  </a:lnTo>
                  <a:lnTo>
                    <a:pt x="1587074" y="64853"/>
                  </a:lnTo>
                  <a:lnTo>
                    <a:pt x="1536764" y="94200"/>
                  </a:lnTo>
                  <a:lnTo>
                    <a:pt x="1535229" y="100034"/>
                  </a:lnTo>
                  <a:lnTo>
                    <a:pt x="1540531" y="109120"/>
                  </a:lnTo>
                  <a:lnTo>
                    <a:pt x="1546363" y="110656"/>
                  </a:lnTo>
                  <a:lnTo>
                    <a:pt x="1624883" y="64853"/>
                  </a:lnTo>
                  <a:lnTo>
                    <a:pt x="1622306" y="64853"/>
                  </a:lnTo>
                  <a:lnTo>
                    <a:pt x="1624885" y="64852"/>
                  </a:lnTo>
                  <a:lnTo>
                    <a:pt x="1641212" y="55328"/>
                  </a:lnTo>
                  <a:lnTo>
                    <a:pt x="1546363" y="0"/>
                  </a:lnTo>
                  <a:close/>
                </a:path>
                <a:path w="1641475" h="111125">
                  <a:moveTo>
                    <a:pt x="1603404" y="55328"/>
                  </a:moveTo>
                  <a:lnTo>
                    <a:pt x="1587074" y="64853"/>
                  </a:lnTo>
                  <a:lnTo>
                    <a:pt x="1622306" y="64853"/>
                  </a:lnTo>
                  <a:lnTo>
                    <a:pt x="1622306" y="63555"/>
                  </a:lnTo>
                  <a:lnTo>
                    <a:pt x="1617508" y="63555"/>
                  </a:lnTo>
                  <a:lnTo>
                    <a:pt x="1603404" y="55328"/>
                  </a:lnTo>
                  <a:close/>
                </a:path>
                <a:path w="1641475" h="111125">
                  <a:moveTo>
                    <a:pt x="0" y="45802"/>
                  </a:moveTo>
                  <a:lnTo>
                    <a:pt x="0" y="64852"/>
                  </a:lnTo>
                  <a:lnTo>
                    <a:pt x="1587076" y="64852"/>
                  </a:lnTo>
                  <a:lnTo>
                    <a:pt x="1603404" y="55328"/>
                  </a:lnTo>
                  <a:lnTo>
                    <a:pt x="1587076" y="45803"/>
                  </a:lnTo>
                  <a:lnTo>
                    <a:pt x="0" y="45802"/>
                  </a:lnTo>
                  <a:close/>
                </a:path>
                <a:path w="1641475" h="111125">
                  <a:moveTo>
                    <a:pt x="1617508" y="47100"/>
                  </a:moveTo>
                  <a:lnTo>
                    <a:pt x="1603404" y="55328"/>
                  </a:lnTo>
                  <a:lnTo>
                    <a:pt x="1617508" y="63555"/>
                  </a:lnTo>
                  <a:lnTo>
                    <a:pt x="1617508" y="47100"/>
                  </a:lnTo>
                  <a:close/>
                </a:path>
                <a:path w="1641475" h="111125">
                  <a:moveTo>
                    <a:pt x="1622306" y="47100"/>
                  </a:moveTo>
                  <a:lnTo>
                    <a:pt x="1617508" y="47100"/>
                  </a:lnTo>
                  <a:lnTo>
                    <a:pt x="1617508" y="63555"/>
                  </a:lnTo>
                  <a:lnTo>
                    <a:pt x="1622306" y="63555"/>
                  </a:lnTo>
                  <a:lnTo>
                    <a:pt x="1622306" y="47100"/>
                  </a:lnTo>
                  <a:close/>
                </a:path>
                <a:path w="1641475" h="111125">
                  <a:moveTo>
                    <a:pt x="1587076" y="45803"/>
                  </a:moveTo>
                  <a:lnTo>
                    <a:pt x="1603404" y="55328"/>
                  </a:lnTo>
                  <a:lnTo>
                    <a:pt x="1617508" y="47100"/>
                  </a:lnTo>
                  <a:lnTo>
                    <a:pt x="1622306" y="47100"/>
                  </a:lnTo>
                  <a:lnTo>
                    <a:pt x="1622306" y="45803"/>
                  </a:lnTo>
                  <a:lnTo>
                    <a:pt x="1587076" y="4580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0879" y="2715752"/>
              <a:ext cx="165353" cy="173996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0879" y="2948171"/>
              <a:ext cx="165353" cy="17399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0879" y="3180591"/>
              <a:ext cx="165353" cy="173996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0879" y="3413010"/>
              <a:ext cx="165353" cy="173996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4725188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60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44756" y="2873278"/>
              <a:ext cx="302182" cy="188746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704" y="2873278"/>
              <a:ext cx="302182" cy="18874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75629" y="2873278"/>
              <a:ext cx="302182" cy="188746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76168" y="912208"/>
              <a:ext cx="669359" cy="276398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dirty="0" spc="-25"/>
              <a:t> </a:t>
            </a:r>
            <a:r>
              <a:rPr dirty="0"/>
              <a:t>Problems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15"/>
              <a:t> </a:t>
            </a:r>
            <a:r>
              <a:rPr dirty="0"/>
              <a:t>RNNs:</a:t>
            </a:r>
            <a:r>
              <a:rPr dirty="0" spc="-15"/>
              <a:t> </a:t>
            </a:r>
            <a:r>
              <a:rPr dirty="0"/>
              <a:t>Vanishing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Exploding</a:t>
            </a:r>
            <a:r>
              <a:rPr dirty="0" spc="-15"/>
              <a:t> </a:t>
            </a:r>
            <a:r>
              <a:rPr dirty="0" spc="-10"/>
              <a:t>Gradients</a:t>
            </a:r>
          </a:p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Machine</a:t>
            </a:r>
            <a:r>
              <a:rPr dirty="0" spc="-20"/>
              <a:t> </a:t>
            </a:r>
            <a:r>
              <a:rPr dirty="0" spc="-10"/>
              <a:t>Translation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39311" y="6496811"/>
            <a:ext cx="2063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40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5033" y="1151635"/>
            <a:ext cx="109124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Machine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Translation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(MT)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task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translating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sentence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x</a:t>
            </a:r>
            <a:r>
              <a:rPr dirty="0" sz="2400" spc="-20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language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(the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source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language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sentence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y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another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language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target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language</a:t>
            </a:r>
            <a:r>
              <a:rPr dirty="0" sz="2400" spc="-10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26558" y="2736596"/>
            <a:ext cx="238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i="1">
                <a:latin typeface="Calibri"/>
                <a:cs typeface="Calibri"/>
              </a:rPr>
              <a:t>x: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40958" y="2736596"/>
            <a:ext cx="6219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Calibri"/>
                <a:cs typeface="Calibri"/>
              </a:rPr>
              <a:t>L'homme</a:t>
            </a:r>
            <a:r>
              <a:rPr dirty="0" sz="2400" spc="-2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est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né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libre,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et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partout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il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est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dans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les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spc="-20" i="1">
                <a:latin typeface="Calibri"/>
                <a:cs typeface="Calibri"/>
              </a:rPr>
              <a:t>fers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681307" y="5138420"/>
            <a:ext cx="243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i="1">
                <a:latin typeface="Calibri"/>
                <a:cs typeface="Calibri"/>
              </a:rPr>
              <a:t>y: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95709" y="5138420"/>
            <a:ext cx="5910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Calibri"/>
                <a:cs typeface="Calibri"/>
              </a:rPr>
              <a:t>Man</a:t>
            </a:r>
            <a:r>
              <a:rPr dirty="0" sz="2400" spc="-2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is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born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free,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but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everywhere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he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is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in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chains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505333" y="5926835"/>
            <a:ext cx="11976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Calibri"/>
                <a:cs typeface="Calibri"/>
              </a:rPr>
              <a:t>– </a:t>
            </a:r>
            <a:r>
              <a:rPr dirty="0" sz="2000" spc="-10">
                <a:latin typeface="Calibri"/>
                <a:cs typeface="Calibri"/>
              </a:rPr>
              <a:t>Rousseau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536115" y="3616850"/>
            <a:ext cx="114300" cy="943610"/>
          </a:xfrm>
          <a:custGeom>
            <a:avLst/>
            <a:gdLst/>
            <a:ahLst/>
            <a:cxnLst/>
            <a:rect l="l" t="t" r="r" b="b"/>
            <a:pathLst>
              <a:path w="114300" h="943610">
                <a:moveTo>
                  <a:pt x="38099" y="828974"/>
                </a:moveTo>
                <a:lnTo>
                  <a:pt x="0" y="828974"/>
                </a:lnTo>
                <a:lnTo>
                  <a:pt x="57150" y="943274"/>
                </a:lnTo>
                <a:lnTo>
                  <a:pt x="104775" y="848024"/>
                </a:lnTo>
                <a:lnTo>
                  <a:pt x="38100" y="848024"/>
                </a:lnTo>
                <a:lnTo>
                  <a:pt x="38099" y="828974"/>
                </a:lnTo>
                <a:close/>
              </a:path>
              <a:path w="114300" h="943610">
                <a:moveTo>
                  <a:pt x="76198" y="0"/>
                </a:moveTo>
                <a:lnTo>
                  <a:pt x="38098" y="0"/>
                </a:lnTo>
                <a:lnTo>
                  <a:pt x="38100" y="848024"/>
                </a:lnTo>
                <a:lnTo>
                  <a:pt x="76200" y="848024"/>
                </a:lnTo>
                <a:lnTo>
                  <a:pt x="76198" y="0"/>
                </a:lnTo>
                <a:close/>
              </a:path>
              <a:path w="114300" h="943610">
                <a:moveTo>
                  <a:pt x="114300" y="828974"/>
                </a:moveTo>
                <a:lnTo>
                  <a:pt x="76199" y="828974"/>
                </a:lnTo>
                <a:lnTo>
                  <a:pt x="76200" y="848024"/>
                </a:lnTo>
                <a:lnTo>
                  <a:pt x="104775" y="848024"/>
                </a:lnTo>
                <a:lnTo>
                  <a:pt x="114300" y="828974"/>
                </a:lnTo>
                <a:close/>
              </a:path>
            </a:pathLst>
          </a:custGeom>
          <a:solidFill>
            <a:srgbClr val="3A87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Lucida Sans Demibold Roman"/>
                <a:cs typeface="Lucida Sans Demibold Roman"/>
              </a:rPr>
              <a:t>The</a:t>
            </a:r>
            <a:r>
              <a:rPr dirty="0" spc="-5">
                <a:latin typeface="Lucida Sans Demibold Roman"/>
                <a:cs typeface="Lucida Sans Demibold Roman"/>
              </a:rPr>
              <a:t> </a:t>
            </a:r>
            <a:r>
              <a:rPr dirty="0">
                <a:latin typeface="Lucida Sans Demibold Roman"/>
                <a:cs typeface="Lucida Sans Demibold Roman"/>
              </a:rPr>
              <a:t>early</a:t>
            </a:r>
            <a:r>
              <a:rPr dirty="0" spc="-5">
                <a:latin typeface="Lucida Sans Demibold Roman"/>
                <a:cs typeface="Lucida Sans Demibold Roman"/>
              </a:rPr>
              <a:t> </a:t>
            </a:r>
            <a:r>
              <a:rPr dirty="0">
                <a:latin typeface="Lucida Sans Demibold Roman"/>
                <a:cs typeface="Lucida Sans Demibold Roman"/>
              </a:rPr>
              <a:t>history</a:t>
            </a:r>
            <a:r>
              <a:rPr dirty="0" spc="-5">
                <a:latin typeface="Lucida Sans Demibold Roman"/>
                <a:cs typeface="Lucida Sans Demibold Roman"/>
              </a:rPr>
              <a:t> </a:t>
            </a:r>
            <a:r>
              <a:rPr dirty="0">
                <a:latin typeface="Lucida Sans Demibold Roman"/>
                <a:cs typeface="Lucida Sans Demibold Roman"/>
              </a:rPr>
              <a:t>of</a:t>
            </a:r>
            <a:r>
              <a:rPr dirty="0" spc="-5">
                <a:latin typeface="Lucida Sans Demibold Roman"/>
                <a:cs typeface="Lucida Sans Demibold Roman"/>
              </a:rPr>
              <a:t> </a:t>
            </a:r>
            <a:r>
              <a:rPr dirty="0">
                <a:latin typeface="Lucida Sans Demibold Roman"/>
                <a:cs typeface="Lucida Sans Demibold Roman"/>
              </a:rPr>
              <a:t>MT:</a:t>
            </a:r>
            <a:r>
              <a:rPr dirty="0" spc="-5">
                <a:latin typeface="Lucida Sans Demibold Roman"/>
                <a:cs typeface="Lucida Sans Demibold Roman"/>
              </a:rPr>
              <a:t> </a:t>
            </a:r>
            <a:r>
              <a:rPr dirty="0" spc="-10">
                <a:latin typeface="Lucida Sans Demibold Roman"/>
                <a:cs typeface="Lucida Sans Demibold Roman"/>
              </a:rPr>
              <a:t>1950s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163828"/>
            <a:ext cx="11048365" cy="49085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4965" marR="5080" indent="-342900">
              <a:lnSpc>
                <a:spcPct val="100800"/>
              </a:lnSpc>
              <a:spcBef>
                <a:spcPts val="7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Lucida Sans Unicode"/>
                <a:cs typeface="Lucida Sans Unicode"/>
              </a:rPr>
              <a:t>Machine</a:t>
            </a:r>
            <a:r>
              <a:rPr dirty="0" sz="2400" spc="-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translation</a:t>
            </a:r>
            <a:r>
              <a:rPr dirty="0" sz="2400" spc="-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research</a:t>
            </a:r>
            <a:r>
              <a:rPr dirty="0" sz="2400" spc="-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began</a:t>
            </a:r>
            <a:r>
              <a:rPr dirty="0" sz="2400" spc="-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in the </a:t>
            </a:r>
            <a:r>
              <a:rPr dirty="0" sz="2400">
                <a:solidFill>
                  <a:srgbClr val="FF30EE"/>
                </a:solidFill>
                <a:latin typeface="Lucida Sans Unicode"/>
                <a:cs typeface="Lucida Sans Unicode"/>
              </a:rPr>
              <a:t>early</a:t>
            </a:r>
            <a:r>
              <a:rPr dirty="0" sz="2400" spc="-10">
                <a:solidFill>
                  <a:srgbClr val="FF30EE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FF30EE"/>
                </a:solidFill>
                <a:latin typeface="Lucida Sans Unicode"/>
                <a:cs typeface="Lucida Sans Unicode"/>
              </a:rPr>
              <a:t>1950s</a:t>
            </a:r>
            <a:r>
              <a:rPr dirty="0" sz="2400" spc="5">
                <a:solidFill>
                  <a:srgbClr val="FF30EE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on</a:t>
            </a:r>
            <a:r>
              <a:rPr dirty="0" sz="2400" spc="-1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machines </a:t>
            </a:r>
            <a:r>
              <a:rPr dirty="0" sz="2400" spc="-20">
                <a:latin typeface="Lucida Sans Unicode"/>
                <a:cs typeface="Lucida Sans Unicode"/>
              </a:rPr>
              <a:t>less </a:t>
            </a:r>
            <a:r>
              <a:rPr dirty="0" sz="2400">
                <a:latin typeface="Lucida Sans Unicode"/>
                <a:cs typeface="Lucida Sans Unicode"/>
              </a:rPr>
              <a:t>powerful</a:t>
            </a:r>
            <a:r>
              <a:rPr dirty="0" sz="2400" spc="-1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than</a:t>
            </a:r>
            <a:r>
              <a:rPr dirty="0" sz="2400" spc="-1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high</a:t>
            </a:r>
            <a:r>
              <a:rPr dirty="0" sz="2400" spc="-1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school calculators</a:t>
            </a:r>
            <a:r>
              <a:rPr dirty="0" sz="2400" spc="-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(before</a:t>
            </a:r>
            <a:r>
              <a:rPr dirty="0" sz="2400" spc="-1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term</a:t>
            </a:r>
            <a:r>
              <a:rPr dirty="0" sz="2400" spc="-1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“A.I.” </a:t>
            </a:r>
            <a:r>
              <a:rPr dirty="0" sz="2400" spc="-10">
                <a:latin typeface="Lucida Sans Unicode"/>
                <a:cs typeface="Lucida Sans Unicode"/>
              </a:rPr>
              <a:t>coined!)</a:t>
            </a:r>
            <a:endParaRPr sz="2400">
              <a:latin typeface="Lucida Sans Unicode"/>
              <a:cs typeface="Lucida Sans Unicode"/>
            </a:endParaRPr>
          </a:p>
          <a:p>
            <a:pPr marL="354965" marR="685165" indent="-342900">
              <a:lnSpc>
                <a:spcPct val="100800"/>
              </a:lnSpc>
              <a:spcBef>
                <a:spcPts val="57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Lucida Sans Unicode"/>
                <a:cs typeface="Lucida Sans Unicode"/>
              </a:rPr>
              <a:t>Concurrent</a:t>
            </a:r>
            <a:r>
              <a:rPr dirty="0" sz="2400" spc="-2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with</a:t>
            </a:r>
            <a:r>
              <a:rPr dirty="0" sz="2400" spc="-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foundational</a:t>
            </a:r>
            <a:r>
              <a:rPr dirty="0" sz="2400" spc="-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work</a:t>
            </a:r>
            <a:r>
              <a:rPr dirty="0" sz="2400" spc="-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on</a:t>
            </a:r>
            <a:r>
              <a:rPr dirty="0" sz="2400" spc="-1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automata, formal </a:t>
            </a:r>
            <a:r>
              <a:rPr dirty="0" sz="2400" spc="-10">
                <a:latin typeface="Lucida Sans Unicode"/>
                <a:cs typeface="Lucida Sans Unicode"/>
              </a:rPr>
              <a:t>languages, </a:t>
            </a:r>
            <a:r>
              <a:rPr dirty="0" sz="2400">
                <a:latin typeface="Lucida Sans Unicode"/>
                <a:cs typeface="Lucida Sans Unicode"/>
              </a:rPr>
              <a:t>probabilities,</a:t>
            </a:r>
            <a:r>
              <a:rPr dirty="0" sz="2400" spc="-1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and information </a:t>
            </a:r>
            <a:r>
              <a:rPr dirty="0" sz="2400" spc="-10">
                <a:latin typeface="Lucida Sans Unicode"/>
                <a:cs typeface="Lucida Sans Unicode"/>
              </a:rPr>
              <a:t>theory</a:t>
            </a:r>
            <a:endParaRPr sz="2400">
              <a:latin typeface="Lucida Sans Unicode"/>
              <a:cs typeface="Lucida Sans Unicode"/>
            </a:endParaRPr>
          </a:p>
          <a:p>
            <a:pPr marL="354965" marR="889000" indent="-342900">
              <a:lnSpc>
                <a:spcPct val="100800"/>
              </a:lnSpc>
              <a:spcBef>
                <a:spcPts val="50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Lucida Sans Unicode"/>
                <a:cs typeface="Lucida Sans Unicode"/>
              </a:rPr>
              <a:t>MT</a:t>
            </a:r>
            <a:r>
              <a:rPr dirty="0" sz="2400" spc="-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heavily funded by military,</a:t>
            </a:r>
            <a:r>
              <a:rPr dirty="0" sz="2400" spc="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but</a:t>
            </a:r>
            <a:r>
              <a:rPr dirty="0" sz="2400" spc="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basically just</a:t>
            </a:r>
            <a:r>
              <a:rPr dirty="0" sz="2400" spc="1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simple </a:t>
            </a:r>
            <a:r>
              <a:rPr dirty="0" sz="2400" spc="-130">
                <a:latin typeface="Lucida Sans Unicode"/>
                <a:cs typeface="Lucida Sans Unicode"/>
              </a:rPr>
              <a:t>rule-</a:t>
            </a:r>
            <a:r>
              <a:rPr dirty="0" sz="2400" spc="-10">
                <a:latin typeface="Lucida Sans Unicode"/>
                <a:cs typeface="Lucida Sans Unicode"/>
              </a:rPr>
              <a:t>based </a:t>
            </a:r>
            <a:r>
              <a:rPr dirty="0" sz="2400">
                <a:latin typeface="Lucida Sans Unicode"/>
                <a:cs typeface="Lucida Sans Unicode"/>
              </a:rPr>
              <a:t>systems</a:t>
            </a:r>
            <a:r>
              <a:rPr dirty="0" sz="2400" spc="-1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doing word </a:t>
            </a:r>
            <a:r>
              <a:rPr dirty="0" sz="2400" spc="-10">
                <a:latin typeface="Lucida Sans Unicode"/>
                <a:cs typeface="Lucida Sans Unicode"/>
              </a:rPr>
              <a:t>substitution</a:t>
            </a:r>
            <a:endParaRPr sz="2400">
              <a:latin typeface="Lucida Sans Unicode"/>
              <a:cs typeface="Lucida Sans Unicode"/>
            </a:endParaRPr>
          </a:p>
          <a:p>
            <a:pPr marL="354965" marR="27305" indent="-342900">
              <a:lnSpc>
                <a:spcPts val="2780"/>
              </a:lnSpc>
              <a:spcBef>
                <a:spcPts val="8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Lucida Sans Unicode"/>
                <a:cs typeface="Lucida Sans Unicode"/>
              </a:rPr>
              <a:t>Human</a:t>
            </a:r>
            <a:r>
              <a:rPr dirty="0" sz="2400" spc="-1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language</a:t>
            </a:r>
            <a:r>
              <a:rPr dirty="0" sz="2400" spc="-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is</a:t>
            </a:r>
            <a:r>
              <a:rPr dirty="0" sz="2400" spc="-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more</a:t>
            </a:r>
            <a:r>
              <a:rPr dirty="0" sz="2400" spc="-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complicated than</a:t>
            </a:r>
            <a:r>
              <a:rPr dirty="0" sz="2400" spc="-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that, and</a:t>
            </a:r>
            <a:r>
              <a:rPr dirty="0" sz="2400" spc="-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varies</a:t>
            </a:r>
            <a:r>
              <a:rPr dirty="0" sz="2400" spc="-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more </a:t>
            </a:r>
            <a:r>
              <a:rPr dirty="0" sz="2400" spc="-10">
                <a:latin typeface="Lucida Sans Unicode"/>
                <a:cs typeface="Lucida Sans Unicode"/>
              </a:rPr>
              <a:t>across languages!</a:t>
            </a:r>
            <a:endParaRPr sz="2400">
              <a:latin typeface="Lucida Sans Unicode"/>
              <a:cs typeface="Lucida Sans Unicode"/>
            </a:endParaRPr>
          </a:p>
          <a:p>
            <a:pPr marL="354965" indent="-342265">
              <a:lnSpc>
                <a:spcPct val="100000"/>
              </a:lnSpc>
              <a:spcBef>
                <a:spcPts val="55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Lucida Sans Unicode"/>
                <a:cs typeface="Lucida Sans Unicode"/>
              </a:rPr>
              <a:t>Little</a:t>
            </a:r>
            <a:r>
              <a:rPr dirty="0" sz="2400" spc="-2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understanding</a:t>
            </a:r>
            <a:r>
              <a:rPr dirty="0" sz="2400" spc="-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of natural</a:t>
            </a:r>
            <a:r>
              <a:rPr dirty="0" sz="2400" spc="-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language</a:t>
            </a:r>
            <a:r>
              <a:rPr dirty="0" sz="2400" spc="-1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syntax,</a:t>
            </a:r>
            <a:r>
              <a:rPr dirty="0" sz="2400" spc="-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semantics,</a:t>
            </a:r>
            <a:r>
              <a:rPr dirty="0" sz="2400" spc="-5">
                <a:latin typeface="Lucida Sans Unicode"/>
                <a:cs typeface="Lucida Sans Unicode"/>
              </a:rPr>
              <a:t> </a:t>
            </a:r>
            <a:r>
              <a:rPr dirty="0" sz="2400" spc="-10">
                <a:latin typeface="Lucida Sans Unicode"/>
                <a:cs typeface="Lucida Sans Unicode"/>
              </a:rPr>
              <a:t>pragmatics</a:t>
            </a:r>
            <a:endParaRPr sz="2400">
              <a:latin typeface="Lucida Sans Unicode"/>
              <a:cs typeface="Lucida Sans Unicode"/>
            </a:endParaRPr>
          </a:p>
          <a:p>
            <a:pPr marL="354965" indent="-342265">
              <a:lnSpc>
                <a:spcPct val="100000"/>
              </a:lnSpc>
              <a:spcBef>
                <a:spcPts val="52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Lucida Sans Unicode"/>
                <a:cs typeface="Lucida Sans Unicode"/>
              </a:rPr>
              <a:t>Problem</a:t>
            </a:r>
            <a:r>
              <a:rPr dirty="0" sz="2400" spc="-2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soon</a:t>
            </a:r>
            <a:r>
              <a:rPr dirty="0" sz="2400" spc="-5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appeared </a:t>
            </a:r>
            <a:r>
              <a:rPr dirty="0" sz="2400" spc="-10">
                <a:latin typeface="Lucida Sans Unicode"/>
                <a:cs typeface="Lucida Sans Unicode"/>
              </a:rPr>
              <a:t>intractable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Lucida Sans Unicode"/>
              <a:cs typeface="Lucida Sans Unicode"/>
            </a:endParaRPr>
          </a:p>
          <a:p>
            <a:pPr marL="118745" marR="7778115">
              <a:lnSpc>
                <a:spcPts val="209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minute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video showing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1954 </a:t>
            </a:r>
            <a:r>
              <a:rPr dirty="0" sz="1800" spc="-45">
                <a:latin typeface="Calibri"/>
                <a:cs typeface="Calibri"/>
              </a:rPr>
              <a:t>MT: </a:t>
            </a:r>
            <a:r>
              <a:rPr dirty="0" u="sng" sz="1800" spc="-10">
                <a:solidFill>
                  <a:srgbClr val="4198B5"/>
                </a:solidFill>
                <a:uFill>
                  <a:solidFill>
                    <a:srgbClr val="EF8E1C"/>
                  </a:solidFill>
                </a:uFill>
                <a:latin typeface="Calibri"/>
                <a:cs typeface="Calibri"/>
              </a:rPr>
              <a:t>https://youtu.be/K-HfpsHPmvw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Lucida Sans Demibold Roman"/>
                <a:cs typeface="Lucida Sans Demibold Roman"/>
              </a:rPr>
              <a:t>The</a:t>
            </a:r>
            <a:r>
              <a:rPr dirty="0" spc="-5">
                <a:latin typeface="Lucida Sans Demibold Roman"/>
                <a:cs typeface="Lucida Sans Demibold Roman"/>
              </a:rPr>
              <a:t> </a:t>
            </a:r>
            <a:r>
              <a:rPr dirty="0">
                <a:latin typeface="Lucida Sans Demibold Roman"/>
                <a:cs typeface="Lucida Sans Demibold Roman"/>
              </a:rPr>
              <a:t>early</a:t>
            </a:r>
            <a:r>
              <a:rPr dirty="0" spc="-5">
                <a:latin typeface="Lucida Sans Demibold Roman"/>
                <a:cs typeface="Lucida Sans Demibold Roman"/>
              </a:rPr>
              <a:t> </a:t>
            </a:r>
            <a:r>
              <a:rPr dirty="0">
                <a:latin typeface="Lucida Sans Demibold Roman"/>
                <a:cs typeface="Lucida Sans Demibold Roman"/>
              </a:rPr>
              <a:t>history</a:t>
            </a:r>
            <a:r>
              <a:rPr dirty="0" spc="-5">
                <a:latin typeface="Lucida Sans Demibold Roman"/>
                <a:cs typeface="Lucida Sans Demibold Roman"/>
              </a:rPr>
              <a:t> </a:t>
            </a:r>
            <a:r>
              <a:rPr dirty="0">
                <a:latin typeface="Lucida Sans Demibold Roman"/>
                <a:cs typeface="Lucida Sans Demibold Roman"/>
              </a:rPr>
              <a:t>of</a:t>
            </a:r>
            <a:r>
              <a:rPr dirty="0" spc="-5">
                <a:latin typeface="Lucida Sans Demibold Roman"/>
                <a:cs typeface="Lucida Sans Demibold Roman"/>
              </a:rPr>
              <a:t> </a:t>
            </a:r>
            <a:r>
              <a:rPr dirty="0">
                <a:latin typeface="Lucida Sans Demibold Roman"/>
                <a:cs typeface="Lucida Sans Demibold Roman"/>
              </a:rPr>
              <a:t>MT:</a:t>
            </a:r>
            <a:r>
              <a:rPr dirty="0" spc="-5">
                <a:latin typeface="Lucida Sans Demibold Roman"/>
                <a:cs typeface="Lucida Sans Demibold Roman"/>
              </a:rPr>
              <a:t> </a:t>
            </a:r>
            <a:r>
              <a:rPr dirty="0" spc="-10">
                <a:latin typeface="Lucida Sans Demibold Roman"/>
                <a:cs typeface="Lucida Sans Demibold Roman"/>
              </a:rPr>
              <a:t>1950s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0709" y="990601"/>
            <a:ext cx="8403399" cy="560226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3319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1990s-</a:t>
            </a:r>
            <a:r>
              <a:rPr dirty="0"/>
              <a:t>2010s:</a:t>
            </a:r>
            <a:r>
              <a:rPr dirty="0" spc="-5"/>
              <a:t> </a:t>
            </a:r>
            <a:r>
              <a:rPr dirty="0"/>
              <a:t>Statistical Machine</a:t>
            </a:r>
            <a:r>
              <a:rPr dirty="0" spc="5"/>
              <a:t> </a:t>
            </a:r>
            <a:r>
              <a:rPr dirty="0" spc="-10"/>
              <a:t>Translation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05951" y="1033272"/>
            <a:ext cx="8631555" cy="264096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Font typeface="Times New Roman"/>
              <a:buChar char="•"/>
              <a:tabLst>
                <a:tab pos="337820" algn="l"/>
                <a:tab pos="338455" algn="l"/>
              </a:tabLst>
            </a:pPr>
            <a:r>
              <a:rPr dirty="0" u="sng" sz="23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Core</a:t>
            </a:r>
            <a:r>
              <a:rPr dirty="0" u="sng" sz="2300" spc="-4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3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idea</a:t>
            </a:r>
            <a:r>
              <a:rPr dirty="0" sz="2300">
                <a:latin typeface="Calibri"/>
                <a:cs typeface="Calibri"/>
              </a:rPr>
              <a:t>: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Learn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FF30EE"/>
                </a:solidFill>
                <a:latin typeface="Calibri"/>
                <a:cs typeface="Calibri"/>
              </a:rPr>
              <a:t>probabilistic</a:t>
            </a:r>
            <a:r>
              <a:rPr dirty="0" sz="2300" spc="-4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30EE"/>
                </a:solidFill>
                <a:latin typeface="Calibri"/>
                <a:cs typeface="Calibri"/>
              </a:rPr>
              <a:t>model</a:t>
            </a:r>
            <a:r>
              <a:rPr dirty="0" sz="2300" spc="-4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from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 spc="-20">
                <a:solidFill>
                  <a:srgbClr val="FF30EE"/>
                </a:solidFill>
                <a:latin typeface="Calibri"/>
                <a:cs typeface="Calibri"/>
              </a:rPr>
              <a:t>data</a:t>
            </a:r>
            <a:endParaRPr sz="2300">
              <a:latin typeface="Calibri"/>
              <a:cs typeface="Calibri"/>
            </a:endParaRPr>
          </a:p>
          <a:p>
            <a:pPr marL="337820" indent="-325120">
              <a:lnSpc>
                <a:spcPct val="100000"/>
              </a:lnSpc>
              <a:spcBef>
                <a:spcPts val="530"/>
              </a:spcBef>
              <a:buClr>
                <a:srgbClr val="8C1515"/>
              </a:buClr>
              <a:buFont typeface="Times New Roman"/>
              <a:buChar char="•"/>
              <a:tabLst>
                <a:tab pos="337820" algn="l"/>
                <a:tab pos="338455" algn="l"/>
              </a:tabLst>
            </a:pPr>
            <a:r>
              <a:rPr dirty="0" sz="2300">
                <a:latin typeface="Calibri"/>
                <a:cs typeface="Calibri"/>
              </a:rPr>
              <a:t>Suppose</a:t>
            </a:r>
            <a:r>
              <a:rPr dirty="0" sz="2300" spc="-8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we’re</a:t>
            </a:r>
            <a:r>
              <a:rPr dirty="0" sz="2300" spc="-6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translating</a:t>
            </a:r>
            <a:r>
              <a:rPr dirty="0" sz="2300" spc="-7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French</a:t>
            </a:r>
            <a:r>
              <a:rPr dirty="0" sz="2300" spc="-7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→</a:t>
            </a:r>
            <a:r>
              <a:rPr dirty="0" sz="2300" spc="-7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English.</a:t>
            </a:r>
            <a:endParaRPr sz="2300">
              <a:latin typeface="Calibri"/>
              <a:cs typeface="Calibri"/>
            </a:endParaRPr>
          </a:p>
          <a:p>
            <a:pPr marL="337820" indent="-325120">
              <a:lnSpc>
                <a:spcPct val="100000"/>
              </a:lnSpc>
              <a:spcBef>
                <a:spcPts val="455"/>
              </a:spcBef>
              <a:buClr>
                <a:srgbClr val="8C1515"/>
              </a:buClr>
              <a:buFont typeface="Times New Roman"/>
              <a:buChar char="•"/>
              <a:tabLst>
                <a:tab pos="337820" algn="l"/>
                <a:tab pos="338455" algn="l"/>
              </a:tabLst>
            </a:pPr>
            <a:r>
              <a:rPr dirty="0" sz="2300">
                <a:latin typeface="Calibri"/>
                <a:cs typeface="Calibri"/>
              </a:rPr>
              <a:t>We</a:t>
            </a:r>
            <a:r>
              <a:rPr dirty="0" sz="2300" spc="-6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want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to</a:t>
            </a:r>
            <a:r>
              <a:rPr dirty="0" sz="2300" spc="-6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find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30EE"/>
                </a:solidFill>
                <a:latin typeface="Calibri"/>
                <a:cs typeface="Calibri"/>
              </a:rPr>
              <a:t>best</a:t>
            </a:r>
            <a:r>
              <a:rPr dirty="0" sz="2300" spc="-6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30EE"/>
                </a:solidFill>
                <a:latin typeface="Calibri"/>
                <a:cs typeface="Calibri"/>
              </a:rPr>
              <a:t>English</a:t>
            </a:r>
            <a:r>
              <a:rPr dirty="0" sz="2300" spc="-6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30EE"/>
                </a:solidFill>
                <a:latin typeface="Calibri"/>
                <a:cs typeface="Calibri"/>
              </a:rPr>
              <a:t>sentence</a:t>
            </a:r>
            <a:r>
              <a:rPr dirty="0" sz="2300" spc="-5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300" i="1">
                <a:latin typeface="Calibri"/>
                <a:cs typeface="Calibri"/>
              </a:rPr>
              <a:t>y,</a:t>
            </a:r>
            <a:r>
              <a:rPr dirty="0" sz="2300" spc="-50" i="1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given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30EE"/>
                </a:solidFill>
                <a:latin typeface="Calibri"/>
                <a:cs typeface="Calibri"/>
              </a:rPr>
              <a:t>French</a:t>
            </a:r>
            <a:r>
              <a:rPr dirty="0" sz="2300" spc="-6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30EE"/>
                </a:solidFill>
                <a:latin typeface="Calibri"/>
                <a:cs typeface="Calibri"/>
              </a:rPr>
              <a:t>sentence</a:t>
            </a:r>
            <a:r>
              <a:rPr dirty="0" sz="2300" spc="-5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300" spc="-50" i="1">
                <a:latin typeface="Calibri"/>
                <a:cs typeface="Calibri"/>
              </a:rPr>
              <a:t>x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</a:pPr>
            <a:endParaRPr sz="2800">
              <a:latin typeface="Calibri"/>
              <a:cs typeface="Calibri"/>
            </a:endParaRPr>
          </a:p>
          <a:p>
            <a:pPr marL="337820" marR="5080" indent="-325755">
              <a:lnSpc>
                <a:spcPts val="2710"/>
              </a:lnSpc>
              <a:spcBef>
                <a:spcPts val="2045"/>
              </a:spcBef>
              <a:buClr>
                <a:srgbClr val="8C1515"/>
              </a:buClr>
              <a:buFont typeface="Times New Roman"/>
              <a:buChar char="•"/>
              <a:tabLst>
                <a:tab pos="337820" algn="l"/>
                <a:tab pos="338455" algn="l"/>
              </a:tabLst>
            </a:pPr>
            <a:r>
              <a:rPr dirty="0" sz="2300">
                <a:latin typeface="Calibri"/>
                <a:cs typeface="Calibri"/>
              </a:rPr>
              <a:t>Use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Bayes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Rule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to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break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this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down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into</a:t>
            </a:r>
            <a:r>
              <a:rPr dirty="0" sz="2300" spc="-65"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30EE"/>
                </a:solidFill>
                <a:latin typeface="Calibri"/>
                <a:cs typeface="Calibri"/>
              </a:rPr>
              <a:t>two</a:t>
            </a:r>
            <a:r>
              <a:rPr dirty="0" sz="2300" spc="-5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30EE"/>
                </a:solidFill>
                <a:latin typeface="Calibri"/>
                <a:cs typeface="Calibri"/>
              </a:rPr>
              <a:t>components</a:t>
            </a:r>
            <a:r>
              <a:rPr dirty="0" sz="2300" spc="-5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to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be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learned separately: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3428" y="2554784"/>
            <a:ext cx="2581965" cy="469901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4345779" y="3891558"/>
            <a:ext cx="3562350" cy="706120"/>
            <a:chOff x="4345779" y="3891558"/>
            <a:chExt cx="3562350" cy="70612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5779" y="3891558"/>
              <a:ext cx="3497263" cy="4572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074968" y="4332652"/>
              <a:ext cx="986790" cy="250825"/>
            </a:xfrm>
            <a:custGeom>
              <a:avLst/>
              <a:gdLst/>
              <a:ahLst/>
              <a:cxnLst/>
              <a:rect l="l" t="t" r="r" b="b"/>
              <a:pathLst>
                <a:path w="986790" h="250825">
                  <a:moveTo>
                    <a:pt x="986312" y="0"/>
                  </a:moveTo>
                  <a:lnTo>
                    <a:pt x="978769" y="48729"/>
                  </a:lnTo>
                  <a:lnTo>
                    <a:pt x="958200" y="88520"/>
                  </a:lnTo>
                  <a:lnTo>
                    <a:pt x="927691" y="115348"/>
                  </a:lnTo>
                  <a:lnTo>
                    <a:pt x="890329" y="125185"/>
                  </a:lnTo>
                  <a:lnTo>
                    <a:pt x="589138" y="125185"/>
                  </a:lnTo>
                  <a:lnTo>
                    <a:pt x="551776" y="135022"/>
                  </a:lnTo>
                  <a:lnTo>
                    <a:pt x="521267" y="161850"/>
                  </a:lnTo>
                  <a:lnTo>
                    <a:pt x="500698" y="201641"/>
                  </a:lnTo>
                  <a:lnTo>
                    <a:pt x="493156" y="250371"/>
                  </a:lnTo>
                  <a:lnTo>
                    <a:pt x="485613" y="201641"/>
                  </a:lnTo>
                  <a:lnTo>
                    <a:pt x="465044" y="161850"/>
                  </a:lnTo>
                  <a:lnTo>
                    <a:pt x="434535" y="135022"/>
                  </a:lnTo>
                  <a:lnTo>
                    <a:pt x="397173" y="125185"/>
                  </a:lnTo>
                  <a:lnTo>
                    <a:pt x="95982" y="125185"/>
                  </a:lnTo>
                  <a:lnTo>
                    <a:pt x="58620" y="115348"/>
                  </a:lnTo>
                  <a:lnTo>
                    <a:pt x="28111" y="88520"/>
                  </a:lnTo>
                  <a:lnTo>
                    <a:pt x="7542" y="48729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3A87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095900" y="4326153"/>
              <a:ext cx="798195" cy="250825"/>
            </a:xfrm>
            <a:custGeom>
              <a:avLst/>
              <a:gdLst/>
              <a:ahLst/>
              <a:cxnLst/>
              <a:rect l="l" t="t" r="r" b="b"/>
              <a:pathLst>
                <a:path w="798195" h="250825">
                  <a:moveTo>
                    <a:pt x="797830" y="0"/>
                  </a:moveTo>
                  <a:lnTo>
                    <a:pt x="790289" y="48729"/>
                  </a:lnTo>
                  <a:lnTo>
                    <a:pt x="769725" y="88521"/>
                  </a:lnTo>
                  <a:lnTo>
                    <a:pt x="739223" y="115349"/>
                  </a:lnTo>
                  <a:lnTo>
                    <a:pt x="701868" y="125186"/>
                  </a:lnTo>
                  <a:lnTo>
                    <a:pt x="494876" y="125186"/>
                  </a:lnTo>
                  <a:lnTo>
                    <a:pt x="457521" y="135023"/>
                  </a:lnTo>
                  <a:lnTo>
                    <a:pt x="427019" y="161851"/>
                  </a:lnTo>
                  <a:lnTo>
                    <a:pt x="406455" y="201643"/>
                  </a:lnTo>
                  <a:lnTo>
                    <a:pt x="398915" y="250373"/>
                  </a:lnTo>
                  <a:lnTo>
                    <a:pt x="391374" y="201643"/>
                  </a:lnTo>
                  <a:lnTo>
                    <a:pt x="370810" y="161851"/>
                  </a:lnTo>
                  <a:lnTo>
                    <a:pt x="340308" y="135023"/>
                  </a:lnTo>
                  <a:lnTo>
                    <a:pt x="302953" y="125186"/>
                  </a:lnTo>
                  <a:lnTo>
                    <a:pt x="95961" y="125186"/>
                  </a:lnTo>
                  <a:lnTo>
                    <a:pt x="58606" y="115349"/>
                  </a:lnTo>
                  <a:lnTo>
                    <a:pt x="28104" y="88521"/>
                  </a:lnTo>
                  <a:lnTo>
                    <a:pt x="7540" y="48729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376619" y="5088860"/>
            <a:ext cx="3462020" cy="1631314"/>
          </a:xfrm>
          <a:prstGeom prst="rect">
            <a:avLst/>
          </a:prstGeom>
          <a:ln w="28575">
            <a:solidFill>
              <a:srgbClr val="3A87FF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65"/>
              </a:spcBef>
            </a:pPr>
            <a:r>
              <a:rPr dirty="0" u="sng" sz="2000" spc="-10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Translation</a:t>
            </a:r>
            <a:r>
              <a:rPr dirty="0" u="sng" sz="2000" spc="-95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20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algn="ctr" marL="60325" marR="54610">
              <a:lnSpc>
                <a:spcPct val="100000"/>
              </a:lnSpc>
            </a:pPr>
            <a:r>
              <a:rPr dirty="0" u="sng" sz="2000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Models</a:t>
            </a:r>
            <a:r>
              <a:rPr dirty="0" u="sng" sz="2000" spc="-20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how</a:t>
            </a:r>
            <a:r>
              <a:rPr dirty="0" u="sng" sz="2000" spc="-20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words</a:t>
            </a:r>
            <a:r>
              <a:rPr dirty="0" u="sng" sz="2000" spc="-20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and</a:t>
            </a:r>
            <a:r>
              <a:rPr dirty="0" u="sng" sz="2000" spc="-20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10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phrases</a:t>
            </a:r>
            <a:r>
              <a:rPr dirty="0" sz="2000" spc="-10" b="1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should</a:t>
            </a:r>
            <a:r>
              <a:rPr dirty="0" u="sng" sz="2000" spc="-15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be</a:t>
            </a:r>
            <a:r>
              <a:rPr dirty="0" u="sng" sz="2000" spc="-5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10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translated (</a:t>
            </a:r>
            <a:r>
              <a:rPr dirty="0" u="sng" sz="2000" spc="-10" b="1" i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fidelity</a:t>
            </a:r>
            <a:r>
              <a:rPr dirty="0" u="sng" sz="2000" spc="-10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u="sng" sz="2000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Learned</a:t>
            </a:r>
            <a:r>
              <a:rPr dirty="0" u="sng" sz="2000" spc="-30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from</a:t>
            </a:r>
            <a:r>
              <a:rPr dirty="0" u="sng" sz="2000" spc="-25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parallel</a:t>
            </a:r>
            <a:r>
              <a:rPr dirty="0" u="sng" sz="2000" spc="-30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20" b="1">
                <a:solidFill>
                  <a:srgbClr val="3A87FF"/>
                </a:solidFill>
                <a:uFill>
                  <a:solidFill>
                    <a:srgbClr val="3A87FF"/>
                  </a:solidFill>
                </a:u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826103" y="4676743"/>
            <a:ext cx="719455" cy="1158875"/>
          </a:xfrm>
          <a:custGeom>
            <a:avLst/>
            <a:gdLst/>
            <a:ahLst/>
            <a:cxnLst/>
            <a:rect l="l" t="t" r="r" b="b"/>
            <a:pathLst>
              <a:path w="719454" h="1158875">
                <a:moveTo>
                  <a:pt x="662356" y="65554"/>
                </a:moveTo>
                <a:lnTo>
                  <a:pt x="0" y="1143301"/>
                </a:lnTo>
                <a:lnTo>
                  <a:pt x="24344" y="1158263"/>
                </a:lnTo>
                <a:lnTo>
                  <a:pt x="686700" y="80516"/>
                </a:lnTo>
                <a:lnTo>
                  <a:pt x="662356" y="65554"/>
                </a:lnTo>
                <a:close/>
              </a:path>
              <a:path w="719454" h="1158875">
                <a:moveTo>
                  <a:pt x="714735" y="53381"/>
                </a:moveTo>
                <a:lnTo>
                  <a:pt x="669837" y="53381"/>
                </a:lnTo>
                <a:lnTo>
                  <a:pt x="694182" y="68343"/>
                </a:lnTo>
                <a:lnTo>
                  <a:pt x="686700" y="80516"/>
                </a:lnTo>
                <a:lnTo>
                  <a:pt x="711046" y="95478"/>
                </a:lnTo>
                <a:lnTo>
                  <a:pt x="714735" y="53381"/>
                </a:lnTo>
                <a:close/>
              </a:path>
              <a:path w="719454" h="1158875">
                <a:moveTo>
                  <a:pt x="669837" y="53381"/>
                </a:moveTo>
                <a:lnTo>
                  <a:pt x="662356" y="65554"/>
                </a:lnTo>
                <a:lnTo>
                  <a:pt x="686700" y="80516"/>
                </a:lnTo>
                <a:lnTo>
                  <a:pt x="694182" y="68343"/>
                </a:lnTo>
                <a:lnTo>
                  <a:pt x="669837" y="53381"/>
                </a:lnTo>
                <a:close/>
              </a:path>
              <a:path w="719454" h="1158875">
                <a:moveTo>
                  <a:pt x="719414" y="0"/>
                </a:moveTo>
                <a:lnTo>
                  <a:pt x="638011" y="50592"/>
                </a:lnTo>
                <a:lnTo>
                  <a:pt x="662356" y="65554"/>
                </a:lnTo>
                <a:lnTo>
                  <a:pt x="669837" y="53381"/>
                </a:lnTo>
                <a:lnTo>
                  <a:pt x="714735" y="53381"/>
                </a:lnTo>
                <a:lnTo>
                  <a:pt x="719414" y="0"/>
                </a:lnTo>
                <a:close/>
              </a:path>
            </a:pathLst>
          </a:custGeom>
          <a:solidFill>
            <a:srgbClr val="3A8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030261" y="5085374"/>
            <a:ext cx="3599179" cy="1631314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dirty="0" u="sng" sz="2000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Language</a:t>
            </a:r>
            <a:r>
              <a:rPr dirty="0" u="sng" sz="2000" spc="-25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20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algn="ctr" marL="613410" marR="606425" indent="-1905">
              <a:lnSpc>
                <a:spcPct val="100000"/>
              </a:lnSpc>
              <a:spcBef>
                <a:spcPts val="5"/>
              </a:spcBef>
            </a:pPr>
            <a:r>
              <a:rPr dirty="0" u="sng" sz="2000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Models</a:t>
            </a:r>
            <a:r>
              <a:rPr dirty="0" u="sng" sz="2000" spc="-20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how</a:t>
            </a:r>
            <a:r>
              <a:rPr dirty="0" u="sng" sz="2000" spc="-20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to</a:t>
            </a:r>
            <a:r>
              <a:rPr dirty="0" u="sng" sz="2000" spc="-15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20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write</a:t>
            </a:r>
            <a:r>
              <a:rPr dirty="0" sz="2000" spc="-20" b="1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good</a:t>
            </a:r>
            <a:r>
              <a:rPr dirty="0" u="sng" sz="2000" spc="-30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English</a:t>
            </a:r>
            <a:r>
              <a:rPr dirty="0" u="sng" sz="2000" spc="-25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10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(</a:t>
            </a:r>
            <a:r>
              <a:rPr dirty="0" u="sng" sz="2000" spc="-10" b="1" i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fluency</a:t>
            </a:r>
            <a:r>
              <a:rPr dirty="0" u="sng" sz="2000" spc="-10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u="sng" sz="2000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Learned</a:t>
            </a:r>
            <a:r>
              <a:rPr dirty="0" u="sng" sz="2000" spc="-15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from</a:t>
            </a:r>
            <a:r>
              <a:rPr dirty="0" u="sng" sz="2000" spc="-20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monolingual</a:t>
            </a:r>
            <a:r>
              <a:rPr dirty="0" u="sng" sz="2000" spc="-15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10" b="1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484298" y="4659506"/>
            <a:ext cx="1137920" cy="439420"/>
          </a:xfrm>
          <a:custGeom>
            <a:avLst/>
            <a:gdLst/>
            <a:ahLst/>
            <a:cxnLst/>
            <a:rect l="l" t="t" r="r" b="b"/>
            <a:pathLst>
              <a:path w="1137920" h="439420">
                <a:moveTo>
                  <a:pt x="85404" y="26829"/>
                </a:moveTo>
                <a:lnTo>
                  <a:pt x="75570" y="53658"/>
                </a:lnTo>
                <a:lnTo>
                  <a:pt x="1127540" y="439284"/>
                </a:lnTo>
                <a:lnTo>
                  <a:pt x="1137375" y="412454"/>
                </a:lnTo>
                <a:lnTo>
                  <a:pt x="85404" y="26829"/>
                </a:lnTo>
                <a:close/>
              </a:path>
              <a:path w="1137920" h="439420">
                <a:moveTo>
                  <a:pt x="95239" y="0"/>
                </a:moveTo>
                <a:lnTo>
                  <a:pt x="0" y="10739"/>
                </a:lnTo>
                <a:lnTo>
                  <a:pt x="65735" y="80487"/>
                </a:lnTo>
                <a:lnTo>
                  <a:pt x="75570" y="53658"/>
                </a:lnTo>
                <a:lnTo>
                  <a:pt x="62153" y="48740"/>
                </a:lnTo>
                <a:lnTo>
                  <a:pt x="71988" y="21911"/>
                </a:lnTo>
                <a:lnTo>
                  <a:pt x="87207" y="21911"/>
                </a:lnTo>
                <a:lnTo>
                  <a:pt x="95239" y="0"/>
                </a:lnTo>
                <a:close/>
              </a:path>
              <a:path w="1137920" h="439420">
                <a:moveTo>
                  <a:pt x="71988" y="21911"/>
                </a:moveTo>
                <a:lnTo>
                  <a:pt x="62153" y="48740"/>
                </a:lnTo>
                <a:lnTo>
                  <a:pt x="75570" y="53658"/>
                </a:lnTo>
                <a:lnTo>
                  <a:pt x="85404" y="26829"/>
                </a:lnTo>
                <a:lnTo>
                  <a:pt x="71988" y="21911"/>
                </a:lnTo>
                <a:close/>
              </a:path>
              <a:path w="1137920" h="439420">
                <a:moveTo>
                  <a:pt x="87207" y="21911"/>
                </a:moveTo>
                <a:lnTo>
                  <a:pt x="71988" y="21911"/>
                </a:lnTo>
                <a:lnTo>
                  <a:pt x="85404" y="26829"/>
                </a:lnTo>
                <a:lnTo>
                  <a:pt x="87207" y="21911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37818" y="6420611"/>
            <a:ext cx="2063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43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dirty="0" spc="-25"/>
              <a:t> </a:t>
            </a:r>
            <a:r>
              <a:rPr dirty="0"/>
              <a:t>happens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20"/>
              <a:t> </a:t>
            </a:r>
            <a:r>
              <a:rPr dirty="0"/>
              <a:t>translation</a:t>
            </a:r>
            <a:r>
              <a:rPr dirty="0" spc="-15"/>
              <a:t> </a:t>
            </a:r>
            <a:r>
              <a:rPr dirty="0"/>
              <a:t>isn’t</a:t>
            </a:r>
            <a:r>
              <a:rPr dirty="0" spc="-15"/>
              <a:t> </a:t>
            </a:r>
            <a:r>
              <a:rPr dirty="0"/>
              <a:t>trivial</a:t>
            </a:r>
            <a:r>
              <a:rPr dirty="0" spc="-10"/>
              <a:t> </a:t>
            </a:r>
            <a:r>
              <a:rPr dirty="0"/>
              <a:t>to</a:t>
            </a:r>
            <a:r>
              <a:rPr dirty="0" spc="-5"/>
              <a:t> </a:t>
            </a:r>
            <a:r>
              <a:rPr dirty="0" spc="-10"/>
              <a:t>model!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20151" y="2916428"/>
            <a:ext cx="9394190" cy="3648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6510">
              <a:lnSpc>
                <a:spcPct val="108700"/>
              </a:lnSpc>
              <a:spcBef>
                <a:spcPts val="95"/>
              </a:spcBef>
            </a:pPr>
            <a:r>
              <a:rPr dirty="0" sz="3000">
                <a:latin typeface="Calibri"/>
                <a:cs typeface="Calibri"/>
              </a:rPr>
              <a:t>1519</a:t>
            </a:r>
            <a:r>
              <a:rPr dirty="0" sz="3000">
                <a:latin typeface="MS Gothic"/>
                <a:cs typeface="MS Gothic"/>
              </a:rPr>
              <a:t>年</a:t>
            </a:r>
            <a:r>
              <a:rPr dirty="0" sz="3000">
                <a:latin typeface="Calibri"/>
                <a:cs typeface="Calibri"/>
              </a:rPr>
              <a:t>600</a:t>
            </a:r>
            <a:r>
              <a:rPr dirty="0" sz="3000">
                <a:latin typeface="MS Gothic"/>
                <a:cs typeface="MS Gothic"/>
              </a:rPr>
              <a:t>名西班牙人在墨西哥登</a:t>
            </a:r>
            <a:r>
              <a:rPr dirty="0" sz="3000">
                <a:latin typeface="Microsoft JhengHei"/>
                <a:cs typeface="Microsoft JhengHei"/>
              </a:rPr>
              <a:t>陆</a:t>
            </a:r>
            <a:r>
              <a:rPr dirty="0" sz="3000">
                <a:latin typeface="MS Gothic"/>
                <a:cs typeface="MS Gothic"/>
              </a:rPr>
              <a:t>，去征服</a:t>
            </a:r>
            <a:r>
              <a:rPr dirty="0" sz="3000" spc="-10">
                <a:solidFill>
                  <a:srgbClr val="E98300"/>
                </a:solidFill>
                <a:latin typeface="MS Gothic"/>
                <a:cs typeface="MS Gothic"/>
              </a:rPr>
              <a:t>几百万人口</a:t>
            </a:r>
            <a:r>
              <a:rPr dirty="0" sz="3000">
                <a:solidFill>
                  <a:srgbClr val="8C1515"/>
                </a:solidFill>
                <a:latin typeface="MS Gothic"/>
                <a:cs typeface="MS Gothic"/>
              </a:rPr>
              <a:t>的</a:t>
            </a:r>
            <a:r>
              <a:rPr dirty="0" sz="3000">
                <a:solidFill>
                  <a:srgbClr val="175E54"/>
                </a:solidFill>
                <a:latin typeface="MS Gothic"/>
                <a:cs typeface="MS Gothic"/>
              </a:rPr>
              <a:t>阿</a:t>
            </a:r>
            <a:r>
              <a:rPr dirty="0" sz="3000">
                <a:solidFill>
                  <a:srgbClr val="175E54"/>
                </a:solidFill>
                <a:latin typeface="Yu Gothic"/>
                <a:cs typeface="Yu Gothic"/>
              </a:rPr>
              <a:t>兹</a:t>
            </a:r>
            <a:r>
              <a:rPr dirty="0" sz="3000">
                <a:solidFill>
                  <a:srgbClr val="175E54"/>
                </a:solidFill>
                <a:latin typeface="MS Gothic"/>
                <a:cs typeface="MS Gothic"/>
              </a:rPr>
              <a:t>特克帝国</a:t>
            </a:r>
            <a:r>
              <a:rPr dirty="0" sz="3000">
                <a:latin typeface="MS Gothic"/>
                <a:cs typeface="MS Gothic"/>
              </a:rPr>
              <a:t>，初次交</a:t>
            </a:r>
            <a:r>
              <a:rPr dirty="0" sz="3000">
                <a:latin typeface="Microsoft JhengHei"/>
                <a:cs typeface="Microsoft JhengHei"/>
              </a:rPr>
              <a:t>锋</a:t>
            </a:r>
            <a:r>
              <a:rPr dirty="0" sz="3000">
                <a:latin typeface="MS Gothic"/>
                <a:cs typeface="MS Gothic"/>
              </a:rPr>
              <a:t>他</a:t>
            </a:r>
            <a:r>
              <a:rPr dirty="0" sz="3000">
                <a:latin typeface="Microsoft JhengHei"/>
                <a:cs typeface="Microsoft JhengHei"/>
              </a:rPr>
              <a:t>们损</a:t>
            </a:r>
            <a:r>
              <a:rPr dirty="0" sz="3000" spc="-10">
                <a:latin typeface="MS Gothic"/>
                <a:cs typeface="MS Gothic"/>
              </a:rPr>
              <a:t>兵三分之二。</a:t>
            </a:r>
            <a:endParaRPr sz="3000">
              <a:latin typeface="MS Gothic"/>
              <a:cs typeface="MS Gothic"/>
            </a:endParaRPr>
          </a:p>
          <a:p>
            <a:pPr marL="12700" marR="677545">
              <a:lnSpc>
                <a:spcPts val="2210"/>
              </a:lnSpc>
              <a:spcBef>
                <a:spcPts val="730"/>
              </a:spcBef>
            </a:pP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1519,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six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hundred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Spaniards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landed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Mexico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conquer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75E54"/>
                </a:solidFill>
                <a:latin typeface="Calibri"/>
                <a:cs typeface="Calibri"/>
              </a:rPr>
              <a:t>the</a:t>
            </a:r>
            <a:r>
              <a:rPr dirty="0" sz="2000" spc="-5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75E54"/>
                </a:solidFill>
                <a:latin typeface="Calibri"/>
                <a:cs typeface="Calibri"/>
              </a:rPr>
              <a:t>Aztec</a:t>
            </a:r>
            <a:r>
              <a:rPr dirty="0" sz="2000" spc="-5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75E54"/>
                </a:solidFill>
                <a:latin typeface="Calibri"/>
                <a:cs typeface="Calibri"/>
              </a:rPr>
              <a:t>Empire</a:t>
            </a:r>
            <a:r>
              <a:rPr dirty="0" sz="2000" spc="-5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E98300"/>
                </a:solidFill>
                <a:latin typeface="Calibri"/>
                <a:cs typeface="Calibri"/>
              </a:rPr>
              <a:t>with</a:t>
            </a:r>
            <a:r>
              <a:rPr dirty="0" sz="2000" spc="-10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E98300"/>
                </a:solidFill>
                <a:latin typeface="Calibri"/>
                <a:cs typeface="Calibri"/>
              </a:rPr>
              <a:t>a </a:t>
            </a:r>
            <a:r>
              <a:rPr dirty="0" sz="2000">
                <a:solidFill>
                  <a:srgbClr val="E98300"/>
                </a:solidFill>
                <a:latin typeface="Calibri"/>
                <a:cs typeface="Calibri"/>
              </a:rPr>
              <a:t>population</a:t>
            </a:r>
            <a:r>
              <a:rPr dirty="0" sz="2000" spc="-20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E98300"/>
                </a:solidFill>
                <a:latin typeface="Calibri"/>
                <a:cs typeface="Calibri"/>
              </a:rPr>
              <a:t>of</a:t>
            </a:r>
            <a:r>
              <a:rPr dirty="0" sz="2000" spc="-5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E98300"/>
                </a:solidFill>
                <a:latin typeface="Calibri"/>
                <a:cs typeface="Calibri"/>
              </a:rPr>
              <a:t>a few</a:t>
            </a:r>
            <a:r>
              <a:rPr dirty="0" sz="2000" spc="-15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E98300"/>
                </a:solidFill>
                <a:latin typeface="Calibri"/>
                <a:cs typeface="Calibri"/>
              </a:rPr>
              <a:t>million</a:t>
            </a:r>
            <a:r>
              <a:rPr dirty="0" sz="2000">
                <a:latin typeface="Calibri"/>
                <a:cs typeface="Calibri"/>
              </a:rPr>
              <a:t>.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lost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two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thirds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their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soldiers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first </a:t>
            </a:r>
            <a:r>
              <a:rPr dirty="0" sz="2000" spc="-10">
                <a:latin typeface="Calibri"/>
                <a:cs typeface="Calibri"/>
              </a:rPr>
              <a:t>clash.</a:t>
            </a:r>
            <a:endParaRPr sz="2000">
              <a:latin typeface="Calibri"/>
              <a:cs typeface="Calibri"/>
            </a:endParaRPr>
          </a:p>
          <a:p>
            <a:pPr marL="12700" marR="244475">
              <a:lnSpc>
                <a:spcPct val="100000"/>
              </a:lnSpc>
              <a:spcBef>
                <a:spcPts val="1350"/>
              </a:spcBef>
            </a:pPr>
            <a:r>
              <a:rPr dirty="0" sz="2000">
                <a:solidFill>
                  <a:srgbClr val="4BACC6"/>
                </a:solidFill>
                <a:latin typeface="Calibri"/>
                <a:cs typeface="Calibri"/>
              </a:rPr>
              <a:t>translate.google.com</a:t>
            </a:r>
            <a:r>
              <a:rPr dirty="0" sz="2000" spc="-15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BACC6"/>
                </a:solidFill>
                <a:latin typeface="Calibri"/>
                <a:cs typeface="Calibri"/>
              </a:rPr>
              <a:t>(2009):</a:t>
            </a:r>
            <a:r>
              <a:rPr dirty="0" sz="2000" spc="-10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1519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600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Spaniards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landed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Mexico,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C1515"/>
                </a:solidFill>
                <a:latin typeface="Calibri"/>
                <a:cs typeface="Calibri"/>
              </a:rPr>
              <a:t>millions</a:t>
            </a:r>
            <a:r>
              <a:rPr dirty="0" sz="2000" spc="-10">
                <a:solidFill>
                  <a:srgbClr val="8C151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C1515"/>
                </a:solidFill>
                <a:latin typeface="Calibri"/>
                <a:cs typeface="Calibri"/>
              </a:rPr>
              <a:t>of</a:t>
            </a:r>
            <a:r>
              <a:rPr dirty="0" sz="2000" spc="-10">
                <a:solidFill>
                  <a:srgbClr val="8C151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C1515"/>
                </a:solidFill>
                <a:latin typeface="Calibri"/>
                <a:cs typeface="Calibri"/>
              </a:rPr>
              <a:t>people</a:t>
            </a:r>
            <a:r>
              <a:rPr dirty="0" sz="2000" spc="-10">
                <a:solidFill>
                  <a:srgbClr val="8C1515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8C1515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8C1515"/>
                </a:solidFill>
                <a:latin typeface="Calibri"/>
                <a:cs typeface="Calibri"/>
              </a:rPr>
              <a:t>conquer</a:t>
            </a:r>
            <a:r>
              <a:rPr dirty="0" sz="2000" spc="-10">
                <a:solidFill>
                  <a:srgbClr val="8C151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C1515"/>
                </a:solidFill>
                <a:latin typeface="Calibri"/>
                <a:cs typeface="Calibri"/>
              </a:rPr>
              <a:t>the Aztec empire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first </a:t>
            </a:r>
            <a:r>
              <a:rPr dirty="0" sz="2000" spc="-10">
                <a:latin typeface="Calibri"/>
                <a:cs typeface="Calibri"/>
              </a:rPr>
              <a:t>two-</a:t>
            </a:r>
            <a:r>
              <a:rPr dirty="0" sz="2000">
                <a:latin typeface="Calibri"/>
                <a:cs typeface="Calibri"/>
              </a:rPr>
              <a:t>thirds of soldiers against their </a:t>
            </a:r>
            <a:r>
              <a:rPr dirty="0" sz="2000" spc="-10">
                <a:latin typeface="Calibri"/>
                <a:cs typeface="Calibri"/>
              </a:rPr>
              <a:t>loss. </a:t>
            </a:r>
            <a:r>
              <a:rPr dirty="0" sz="2000">
                <a:solidFill>
                  <a:srgbClr val="4BACC6"/>
                </a:solidFill>
                <a:latin typeface="Calibri"/>
                <a:cs typeface="Calibri"/>
              </a:rPr>
              <a:t>translate.google.com</a:t>
            </a:r>
            <a:r>
              <a:rPr dirty="0" sz="2000" spc="-20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BACC6"/>
                </a:solidFill>
                <a:latin typeface="Calibri"/>
                <a:cs typeface="Calibri"/>
              </a:rPr>
              <a:t>(2013):</a:t>
            </a:r>
            <a:r>
              <a:rPr dirty="0" sz="2000" spc="-10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1519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600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Spaniards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landed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Mexico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C1515"/>
                </a:solidFill>
                <a:latin typeface="Calibri"/>
                <a:cs typeface="Calibri"/>
              </a:rPr>
              <a:t>to</a:t>
            </a:r>
            <a:r>
              <a:rPr dirty="0" sz="2000" spc="-20">
                <a:solidFill>
                  <a:srgbClr val="8C151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C1515"/>
                </a:solidFill>
                <a:latin typeface="Calibri"/>
                <a:cs typeface="Calibri"/>
              </a:rPr>
              <a:t>conquer</a:t>
            </a:r>
            <a:r>
              <a:rPr dirty="0" sz="2000" spc="-10">
                <a:solidFill>
                  <a:srgbClr val="8C151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C1515"/>
                </a:solidFill>
                <a:latin typeface="Calibri"/>
                <a:cs typeface="Calibri"/>
              </a:rPr>
              <a:t>the</a:t>
            </a:r>
            <a:r>
              <a:rPr dirty="0" sz="2000" spc="-5">
                <a:solidFill>
                  <a:srgbClr val="8C1515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8C1515"/>
                </a:solidFill>
                <a:latin typeface="Calibri"/>
                <a:cs typeface="Calibri"/>
              </a:rPr>
              <a:t>Aztec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10"/>
              </a:lnSpc>
            </a:pPr>
            <a:r>
              <a:rPr dirty="0" sz="2000">
                <a:solidFill>
                  <a:srgbClr val="8C1515"/>
                </a:solidFill>
                <a:latin typeface="Calibri"/>
                <a:cs typeface="Calibri"/>
              </a:rPr>
              <a:t>empire,</a:t>
            </a:r>
            <a:r>
              <a:rPr dirty="0" sz="2000" spc="-20">
                <a:solidFill>
                  <a:srgbClr val="8C151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C1515"/>
                </a:solidFill>
                <a:latin typeface="Calibri"/>
                <a:cs typeface="Calibri"/>
              </a:rPr>
              <a:t>hundreds</a:t>
            </a:r>
            <a:r>
              <a:rPr dirty="0" sz="2000" spc="-5">
                <a:solidFill>
                  <a:srgbClr val="8C151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C1515"/>
                </a:solidFill>
                <a:latin typeface="Calibri"/>
                <a:cs typeface="Calibri"/>
              </a:rPr>
              <a:t>of</a:t>
            </a:r>
            <a:r>
              <a:rPr dirty="0" sz="2000" spc="-10">
                <a:solidFill>
                  <a:srgbClr val="8C151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C1515"/>
                </a:solidFill>
                <a:latin typeface="Calibri"/>
                <a:cs typeface="Calibri"/>
              </a:rPr>
              <a:t>millions</a:t>
            </a:r>
            <a:r>
              <a:rPr dirty="0" sz="2000" spc="-5">
                <a:solidFill>
                  <a:srgbClr val="8C151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C1515"/>
                </a:solidFill>
                <a:latin typeface="Calibri"/>
                <a:cs typeface="Calibri"/>
              </a:rPr>
              <a:t>of</a:t>
            </a:r>
            <a:r>
              <a:rPr dirty="0" sz="2000" spc="-5">
                <a:solidFill>
                  <a:srgbClr val="8C151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C1515"/>
                </a:solidFill>
                <a:latin typeface="Calibri"/>
                <a:cs typeface="Calibri"/>
              </a:rPr>
              <a:t>people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initial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confrontation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loss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soldiers </a:t>
            </a:r>
            <a:r>
              <a:rPr dirty="0" sz="2000" spc="-10">
                <a:latin typeface="Calibri"/>
                <a:cs typeface="Calibri"/>
              </a:rPr>
              <a:t>two-thirds.</a:t>
            </a:r>
            <a:endParaRPr sz="2000">
              <a:latin typeface="Calibri"/>
              <a:cs typeface="Calibri"/>
            </a:endParaRPr>
          </a:p>
          <a:p>
            <a:pPr marL="12700" marR="244475">
              <a:lnSpc>
                <a:spcPts val="2210"/>
              </a:lnSpc>
              <a:spcBef>
                <a:spcPts val="420"/>
              </a:spcBef>
            </a:pPr>
            <a:r>
              <a:rPr dirty="0" sz="2000">
                <a:solidFill>
                  <a:srgbClr val="4BACC6"/>
                </a:solidFill>
                <a:latin typeface="Calibri"/>
                <a:cs typeface="Calibri"/>
              </a:rPr>
              <a:t>translate.google.com</a:t>
            </a:r>
            <a:r>
              <a:rPr dirty="0" sz="2000" spc="-15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BACC6"/>
                </a:solidFill>
                <a:latin typeface="Calibri"/>
                <a:cs typeface="Calibri"/>
              </a:rPr>
              <a:t>(2015):</a:t>
            </a:r>
            <a:r>
              <a:rPr dirty="0" sz="2000" spc="-10">
                <a:solidFill>
                  <a:srgbClr val="4BACC6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1519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600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Spaniards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landed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Mexico,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C1515"/>
                </a:solidFill>
                <a:latin typeface="Calibri"/>
                <a:cs typeface="Calibri"/>
              </a:rPr>
              <a:t>millions</a:t>
            </a:r>
            <a:r>
              <a:rPr dirty="0" sz="2000" spc="-10">
                <a:solidFill>
                  <a:srgbClr val="8C151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C1515"/>
                </a:solidFill>
                <a:latin typeface="Calibri"/>
                <a:cs typeface="Calibri"/>
              </a:rPr>
              <a:t>of</a:t>
            </a:r>
            <a:r>
              <a:rPr dirty="0" sz="2000" spc="-10">
                <a:solidFill>
                  <a:srgbClr val="8C151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C1515"/>
                </a:solidFill>
                <a:latin typeface="Calibri"/>
                <a:cs typeface="Calibri"/>
              </a:rPr>
              <a:t>people</a:t>
            </a:r>
            <a:r>
              <a:rPr dirty="0" sz="2000" spc="-10">
                <a:solidFill>
                  <a:srgbClr val="8C1515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8C1515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8C1515"/>
                </a:solidFill>
                <a:latin typeface="Calibri"/>
                <a:cs typeface="Calibri"/>
              </a:rPr>
              <a:t>conquer</a:t>
            </a:r>
            <a:r>
              <a:rPr dirty="0" sz="2000" spc="-10">
                <a:solidFill>
                  <a:srgbClr val="8C151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C1515"/>
                </a:solidFill>
                <a:latin typeface="Calibri"/>
                <a:cs typeface="Calibri"/>
              </a:rPr>
              <a:t>the Aztec empire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first </a:t>
            </a:r>
            <a:r>
              <a:rPr dirty="0" sz="2000" spc="-10">
                <a:latin typeface="Calibri"/>
                <a:cs typeface="Calibri"/>
              </a:rPr>
              <a:t>two-</a:t>
            </a:r>
            <a:r>
              <a:rPr dirty="0" sz="2000">
                <a:latin typeface="Calibri"/>
                <a:cs typeface="Calibri"/>
              </a:rPr>
              <a:t>thirds of the loss of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soldiers they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clash.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8817" y="1209701"/>
            <a:ext cx="6236687" cy="136740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1990s–2010s:</a:t>
            </a:r>
            <a:r>
              <a:rPr dirty="0" spc="-15"/>
              <a:t> </a:t>
            </a:r>
            <a:r>
              <a:rPr dirty="0"/>
              <a:t>Statistical</a:t>
            </a:r>
            <a:r>
              <a:rPr dirty="0" spc="-10"/>
              <a:t> </a:t>
            </a:r>
            <a:r>
              <a:rPr dirty="0"/>
              <a:t>Machine</a:t>
            </a:r>
            <a:r>
              <a:rPr dirty="0" spc="-15"/>
              <a:t> </a:t>
            </a:r>
            <a:r>
              <a:rPr dirty="0" spc="-10"/>
              <a:t>Translation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50517" y="6429119"/>
            <a:ext cx="206375" cy="24257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400" spc="-25">
                <a:latin typeface="Calibri"/>
                <a:cs typeface="Calibri"/>
              </a:rPr>
              <a:t>45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075435"/>
            <a:ext cx="8013065" cy="42037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SMT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huge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research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field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best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systems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were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extremely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complex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625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Hundreds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important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details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2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Systems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had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many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separately-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designed</a:t>
            </a:r>
            <a:r>
              <a:rPr dirty="0" sz="2400" spc="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subcomponents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625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Lots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feature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engineering</a:t>
            </a:r>
            <a:endParaRPr sz="2400">
              <a:latin typeface="Calibri"/>
              <a:cs typeface="Calibri"/>
            </a:endParaRPr>
          </a:p>
          <a:p>
            <a:pPr lvl="2" marL="1040765" indent="-227965">
              <a:lnSpc>
                <a:spcPct val="100000"/>
              </a:lnSpc>
              <a:spcBef>
                <a:spcPts val="520"/>
              </a:spcBef>
              <a:buClr>
                <a:srgbClr val="8C1515"/>
              </a:buClr>
              <a:buFont typeface="Times New Roman"/>
              <a:buChar char="•"/>
              <a:tabLst>
                <a:tab pos="1040765" algn="l"/>
                <a:tab pos="1041400" algn="l"/>
              </a:tabLst>
            </a:pPr>
            <a:r>
              <a:rPr dirty="0" sz="2000">
                <a:latin typeface="Calibri"/>
                <a:cs typeface="Calibri"/>
              </a:rPr>
              <a:t>Need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design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features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capture particular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 </a:t>
            </a:r>
            <a:r>
              <a:rPr dirty="0" sz="2000" spc="-10">
                <a:latin typeface="Calibri"/>
                <a:cs typeface="Calibri"/>
              </a:rPr>
              <a:t>phenomena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489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Required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compiling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maintaining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extra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resources</a:t>
            </a:r>
            <a:endParaRPr sz="2400">
              <a:latin typeface="Calibri"/>
              <a:cs typeface="Calibri"/>
            </a:endParaRPr>
          </a:p>
          <a:p>
            <a:pPr lvl="2" marL="1040765" indent="-227965">
              <a:lnSpc>
                <a:spcPct val="100000"/>
              </a:lnSpc>
              <a:spcBef>
                <a:spcPts val="520"/>
              </a:spcBef>
              <a:buClr>
                <a:srgbClr val="8C1515"/>
              </a:buClr>
              <a:buFont typeface="Times New Roman"/>
              <a:buChar char="•"/>
              <a:tabLst>
                <a:tab pos="1040765" algn="l"/>
                <a:tab pos="1041400" algn="l"/>
              </a:tabLst>
            </a:pPr>
            <a:r>
              <a:rPr dirty="0" sz="2000">
                <a:latin typeface="Calibri"/>
                <a:cs typeface="Calibri"/>
              </a:rPr>
              <a:t>Like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tables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equivalent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phrases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09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Lots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human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effort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maintain</a:t>
            </a:r>
            <a:endParaRPr sz="2400">
              <a:latin typeface="Calibri"/>
              <a:cs typeface="Calibri"/>
            </a:endParaRPr>
          </a:p>
          <a:p>
            <a:pPr lvl="2" marL="1040765" indent="-227965">
              <a:lnSpc>
                <a:spcPct val="100000"/>
              </a:lnSpc>
              <a:spcBef>
                <a:spcPts val="520"/>
              </a:spcBef>
              <a:buClr>
                <a:srgbClr val="8C1515"/>
              </a:buClr>
              <a:buFont typeface="Times New Roman"/>
              <a:buChar char="•"/>
              <a:tabLst>
                <a:tab pos="1040765" algn="l"/>
                <a:tab pos="1041400" algn="l"/>
              </a:tabLst>
            </a:pPr>
            <a:r>
              <a:rPr dirty="0" sz="2000">
                <a:latin typeface="Calibri"/>
                <a:cs typeface="Calibri"/>
              </a:rPr>
              <a:t>Repeated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effort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pair!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0"/>
              <a:t> </a:t>
            </a:r>
            <a:r>
              <a:rPr dirty="0"/>
              <a:t>Neural</a:t>
            </a:r>
            <a:r>
              <a:rPr dirty="0" spc="-10"/>
              <a:t> </a:t>
            </a:r>
            <a:r>
              <a:rPr dirty="0"/>
              <a:t>Machine</a:t>
            </a:r>
            <a:r>
              <a:rPr dirty="0" spc="-10"/>
              <a:t> Translation?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39311" y="6505319"/>
            <a:ext cx="206375" cy="24257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400" spc="-25">
                <a:latin typeface="Calibri"/>
                <a:cs typeface="Calibri"/>
              </a:rPr>
              <a:t>46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151635"/>
            <a:ext cx="11160760" cy="192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20065" indent="-342900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Neural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Machine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Translation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(NMT)</a:t>
            </a:r>
            <a:r>
              <a:rPr dirty="0" sz="24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Machine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Translation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single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end-to-end</a:t>
            </a:r>
            <a:r>
              <a:rPr dirty="0" sz="2400" spc="-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neural</a:t>
            </a:r>
            <a:r>
              <a:rPr dirty="0" sz="2400" spc="-10" i="1">
                <a:latin typeface="Calibri"/>
                <a:cs typeface="Calibri"/>
              </a:rPr>
              <a:t> network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8C1515"/>
              </a:buClr>
              <a:buFont typeface="Times New Roman"/>
              <a:buChar char="•"/>
            </a:pPr>
            <a:endParaRPr sz="3000">
              <a:latin typeface="Calibri"/>
              <a:cs typeface="Calibri"/>
            </a:endParaRPr>
          </a:p>
          <a:p>
            <a:pPr marL="354965" marR="5080" indent="-342900">
              <a:lnSpc>
                <a:spcPts val="2810"/>
              </a:lnSpc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neural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network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architecture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called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sequence-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to-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sequence </a:t>
            </a:r>
            <a:r>
              <a:rPr dirty="0" sz="2400">
                <a:latin typeface="Calibri"/>
                <a:cs typeface="Calibri"/>
              </a:rPr>
              <a:t>model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(aka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seq2seq</a:t>
            </a:r>
            <a:r>
              <a:rPr dirty="0" sz="2400" spc="-10">
                <a:latin typeface="Calibri"/>
                <a:cs typeface="Calibri"/>
              </a:rPr>
              <a:t>)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involves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30EE"/>
                </a:solidFill>
                <a:latin typeface="Calibri"/>
                <a:cs typeface="Calibri"/>
              </a:rPr>
              <a:t>two</a:t>
            </a:r>
            <a:r>
              <a:rPr dirty="0" sz="2400" spc="-5" i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RNNs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33902" y="2560335"/>
            <a:ext cx="335915" cy="139382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C00000"/>
                </a:solidFill>
                <a:latin typeface="Calibri"/>
                <a:cs typeface="Calibri"/>
              </a:rPr>
              <a:t>Encoder</a:t>
            </a:r>
            <a:r>
              <a:rPr dirty="0" sz="2000" spc="-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C00000"/>
                </a:solidFill>
                <a:latin typeface="Calibri"/>
                <a:cs typeface="Calibri"/>
              </a:rPr>
              <a:t>RNN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84601" y="2868268"/>
            <a:ext cx="188595" cy="779780"/>
          </a:xfrm>
          <a:custGeom>
            <a:avLst/>
            <a:gdLst/>
            <a:ahLst/>
            <a:cxnLst/>
            <a:rect l="l" t="t" r="r" b="b"/>
            <a:pathLst>
              <a:path w="188594" h="779779">
                <a:moveTo>
                  <a:pt x="188429" y="779512"/>
                </a:moveTo>
                <a:lnTo>
                  <a:pt x="151755" y="773716"/>
                </a:lnTo>
                <a:lnTo>
                  <a:pt x="121808" y="757913"/>
                </a:lnTo>
                <a:lnTo>
                  <a:pt x="101617" y="734476"/>
                </a:lnTo>
                <a:lnTo>
                  <a:pt x="94214" y="705783"/>
                </a:lnTo>
                <a:lnTo>
                  <a:pt x="94214" y="463484"/>
                </a:lnTo>
                <a:lnTo>
                  <a:pt x="86811" y="434791"/>
                </a:lnTo>
                <a:lnTo>
                  <a:pt x="66620" y="411354"/>
                </a:lnTo>
                <a:lnTo>
                  <a:pt x="36673" y="395551"/>
                </a:lnTo>
                <a:lnTo>
                  <a:pt x="0" y="389756"/>
                </a:lnTo>
                <a:lnTo>
                  <a:pt x="36673" y="383960"/>
                </a:lnTo>
                <a:lnTo>
                  <a:pt x="66620" y="368157"/>
                </a:lnTo>
                <a:lnTo>
                  <a:pt x="86811" y="344720"/>
                </a:lnTo>
                <a:lnTo>
                  <a:pt x="94214" y="316027"/>
                </a:lnTo>
                <a:lnTo>
                  <a:pt x="94214" y="73728"/>
                </a:lnTo>
                <a:lnTo>
                  <a:pt x="101617" y="45035"/>
                </a:lnTo>
                <a:lnTo>
                  <a:pt x="121808" y="21598"/>
                </a:lnTo>
                <a:lnTo>
                  <a:pt x="151755" y="5795"/>
                </a:lnTo>
                <a:lnTo>
                  <a:pt x="188429" y="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715" y="2849971"/>
            <a:ext cx="4628998" cy="140741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4161" y="251459"/>
            <a:ext cx="588518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Neural</a:t>
            </a:r>
            <a:r>
              <a:rPr dirty="0" spc="-30"/>
              <a:t> </a:t>
            </a:r>
            <a:r>
              <a:rPr dirty="0"/>
              <a:t>Machine</a:t>
            </a:r>
            <a:r>
              <a:rPr dirty="0" spc="-15"/>
              <a:t> </a:t>
            </a:r>
            <a:r>
              <a:rPr dirty="0"/>
              <a:t>Translation</a:t>
            </a:r>
            <a:r>
              <a:rPr dirty="0" spc="-20"/>
              <a:t> </a:t>
            </a:r>
            <a:r>
              <a:rPr dirty="0" spc="-10"/>
              <a:t>(NMT)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401863" y="4279900"/>
            <a:ext cx="382460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1855" algn="l"/>
                <a:tab pos="1478280" algn="l"/>
                <a:tab pos="2005330" algn="l"/>
                <a:tab pos="2585720" algn="l"/>
                <a:tab pos="3135630" algn="l"/>
                <a:tab pos="3562985" algn="l"/>
              </a:tabLst>
            </a:pPr>
            <a:r>
              <a:rPr dirty="0" sz="1600" spc="-10" i="1">
                <a:latin typeface="Calibri"/>
                <a:cs typeface="Calibri"/>
              </a:rPr>
              <a:t>&lt;START&gt;</a:t>
            </a:r>
            <a:r>
              <a:rPr dirty="0" sz="1600" i="1">
                <a:latin typeface="Calibri"/>
                <a:cs typeface="Calibri"/>
              </a:rPr>
              <a:t>	</a:t>
            </a:r>
            <a:r>
              <a:rPr dirty="0" baseline="5208" sz="2400" spc="-37" i="1">
                <a:latin typeface="Calibri"/>
                <a:cs typeface="Calibri"/>
              </a:rPr>
              <a:t>he</a:t>
            </a:r>
            <a:r>
              <a:rPr dirty="0" baseline="5208" sz="2400" i="1">
                <a:latin typeface="Calibri"/>
                <a:cs typeface="Calibri"/>
              </a:rPr>
              <a:t>	</a:t>
            </a:r>
            <a:r>
              <a:rPr dirty="0" baseline="3472" sz="2400" spc="-37" i="1">
                <a:latin typeface="Calibri"/>
                <a:cs typeface="Calibri"/>
              </a:rPr>
              <a:t>hit</a:t>
            </a:r>
            <a:r>
              <a:rPr dirty="0" baseline="3472" sz="2400" i="1">
                <a:latin typeface="Calibri"/>
                <a:cs typeface="Calibri"/>
              </a:rPr>
              <a:t>	</a:t>
            </a:r>
            <a:r>
              <a:rPr dirty="0" baseline="3472" sz="2400" spc="-37" i="1">
                <a:latin typeface="Calibri"/>
                <a:cs typeface="Calibri"/>
              </a:rPr>
              <a:t>me</a:t>
            </a:r>
            <a:r>
              <a:rPr dirty="0" baseline="3472" sz="2400" i="1">
                <a:latin typeface="Calibri"/>
                <a:cs typeface="Calibri"/>
              </a:rPr>
              <a:t>	</a:t>
            </a:r>
            <a:r>
              <a:rPr dirty="0" baseline="3472" sz="2400" spc="-30" i="1">
                <a:latin typeface="Calibri"/>
                <a:cs typeface="Calibri"/>
              </a:rPr>
              <a:t>with</a:t>
            </a:r>
            <a:r>
              <a:rPr dirty="0" baseline="3472" sz="2400" i="1">
                <a:latin typeface="Calibri"/>
                <a:cs typeface="Calibri"/>
              </a:rPr>
              <a:t>	</a:t>
            </a:r>
            <a:r>
              <a:rPr dirty="0" baseline="3472" sz="2400" spc="-75" i="1">
                <a:latin typeface="Calibri"/>
                <a:cs typeface="Calibri"/>
              </a:rPr>
              <a:t>a</a:t>
            </a:r>
            <a:r>
              <a:rPr dirty="0" baseline="3472" sz="2400" i="1">
                <a:latin typeface="Calibri"/>
                <a:cs typeface="Calibri"/>
              </a:rPr>
              <a:t>	</a:t>
            </a:r>
            <a:r>
              <a:rPr dirty="0" baseline="3472" sz="2400" spc="-37" i="1">
                <a:latin typeface="Calibri"/>
                <a:cs typeface="Calibri"/>
              </a:rPr>
              <a:t>pie</a:t>
            </a:r>
            <a:endParaRPr baseline="3472"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24289" y="4927092"/>
            <a:ext cx="24796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Source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sentence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(input)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092695" y="4637603"/>
            <a:ext cx="2717165" cy="302895"/>
          </a:xfrm>
          <a:custGeom>
            <a:avLst/>
            <a:gdLst/>
            <a:ahLst/>
            <a:cxnLst/>
            <a:rect l="l" t="t" r="r" b="b"/>
            <a:pathLst>
              <a:path w="2717165" h="302895">
                <a:moveTo>
                  <a:pt x="2716913" y="0"/>
                </a:moveTo>
                <a:lnTo>
                  <a:pt x="2710882" y="47803"/>
                </a:lnTo>
                <a:lnTo>
                  <a:pt x="2694086" y="89318"/>
                </a:lnTo>
                <a:lnTo>
                  <a:pt x="2668470" y="122055"/>
                </a:lnTo>
                <a:lnTo>
                  <a:pt x="2635976" y="143524"/>
                </a:lnTo>
                <a:lnTo>
                  <a:pt x="2598551" y="151234"/>
                </a:lnTo>
                <a:lnTo>
                  <a:pt x="1476818" y="151234"/>
                </a:lnTo>
                <a:lnTo>
                  <a:pt x="1439392" y="158943"/>
                </a:lnTo>
                <a:lnTo>
                  <a:pt x="1406898" y="180412"/>
                </a:lnTo>
                <a:lnTo>
                  <a:pt x="1381282" y="213149"/>
                </a:lnTo>
                <a:lnTo>
                  <a:pt x="1364486" y="254664"/>
                </a:lnTo>
                <a:lnTo>
                  <a:pt x="1358456" y="302468"/>
                </a:lnTo>
                <a:lnTo>
                  <a:pt x="1352425" y="254664"/>
                </a:lnTo>
                <a:lnTo>
                  <a:pt x="1335630" y="213149"/>
                </a:lnTo>
                <a:lnTo>
                  <a:pt x="1310013" y="180412"/>
                </a:lnTo>
                <a:lnTo>
                  <a:pt x="1277520" y="158943"/>
                </a:lnTo>
                <a:lnTo>
                  <a:pt x="1240095" y="151234"/>
                </a:lnTo>
                <a:lnTo>
                  <a:pt x="118361" y="151234"/>
                </a:lnTo>
                <a:lnTo>
                  <a:pt x="80935" y="143524"/>
                </a:lnTo>
                <a:lnTo>
                  <a:pt x="48442" y="122055"/>
                </a:lnTo>
                <a:lnTo>
                  <a:pt x="22826" y="89318"/>
                </a:lnTo>
                <a:lnTo>
                  <a:pt x="6030" y="47803"/>
                </a:ln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598418" y="4219955"/>
            <a:ext cx="1079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i="1">
                <a:latin typeface="Calibri"/>
                <a:cs typeface="Calibri"/>
              </a:rPr>
              <a:t>il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117531" y="4219955"/>
            <a:ext cx="11683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725543" y="4219955"/>
            <a:ext cx="93789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240" algn="l"/>
              </a:tabLst>
            </a:pPr>
            <a:r>
              <a:rPr dirty="0" sz="1400" spc="-25" i="1">
                <a:latin typeface="Calibri"/>
                <a:cs typeface="Calibri"/>
              </a:rPr>
              <a:t>m’</a:t>
            </a:r>
            <a:r>
              <a:rPr dirty="0" sz="1400" i="1">
                <a:latin typeface="Calibri"/>
                <a:cs typeface="Calibri"/>
              </a:rPr>
              <a:t>	</a:t>
            </a:r>
            <a:r>
              <a:rPr dirty="0" sz="1400" spc="-10" i="1">
                <a:latin typeface="Calibri"/>
                <a:cs typeface="Calibri"/>
              </a:rPr>
              <a:t>entarté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606874" y="1557766"/>
            <a:ext cx="4098290" cy="271145"/>
          </a:xfrm>
          <a:custGeom>
            <a:avLst/>
            <a:gdLst/>
            <a:ahLst/>
            <a:cxnLst/>
            <a:rect l="l" t="t" r="r" b="b"/>
            <a:pathLst>
              <a:path w="4098290" h="271144">
                <a:moveTo>
                  <a:pt x="0" y="271034"/>
                </a:moveTo>
                <a:lnTo>
                  <a:pt x="8326" y="218282"/>
                </a:lnTo>
                <a:lnTo>
                  <a:pt x="31042" y="175207"/>
                </a:lnTo>
                <a:lnTo>
                  <a:pt x="64750" y="146166"/>
                </a:lnTo>
                <a:lnTo>
                  <a:pt x="106053" y="135517"/>
                </a:lnTo>
                <a:lnTo>
                  <a:pt x="1942921" y="135517"/>
                </a:lnTo>
                <a:lnTo>
                  <a:pt x="1984223" y="124867"/>
                </a:lnTo>
                <a:lnTo>
                  <a:pt x="2017931" y="95826"/>
                </a:lnTo>
                <a:lnTo>
                  <a:pt x="2040647" y="52751"/>
                </a:lnTo>
                <a:lnTo>
                  <a:pt x="2048975" y="0"/>
                </a:lnTo>
                <a:lnTo>
                  <a:pt x="2057301" y="52751"/>
                </a:lnTo>
                <a:lnTo>
                  <a:pt x="2080017" y="95826"/>
                </a:lnTo>
                <a:lnTo>
                  <a:pt x="2113725" y="124867"/>
                </a:lnTo>
                <a:lnTo>
                  <a:pt x="2155028" y="135517"/>
                </a:lnTo>
                <a:lnTo>
                  <a:pt x="3991895" y="135517"/>
                </a:lnTo>
                <a:lnTo>
                  <a:pt x="4033198" y="146166"/>
                </a:lnTo>
                <a:lnTo>
                  <a:pt x="4066906" y="175207"/>
                </a:lnTo>
                <a:lnTo>
                  <a:pt x="4089622" y="218282"/>
                </a:lnTo>
                <a:lnTo>
                  <a:pt x="4097949" y="27103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0358959" y="2572004"/>
            <a:ext cx="335915" cy="1419225"/>
          </a:xfrm>
          <a:prstGeom prst="rect">
            <a:avLst/>
          </a:prstGeom>
        </p:spPr>
        <p:txBody>
          <a:bodyPr wrap="square" lIns="0" tIns="63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B050"/>
                </a:solidFill>
                <a:latin typeface="Calibri"/>
                <a:cs typeface="Calibri"/>
              </a:rPr>
              <a:t>Decoder</a:t>
            </a:r>
            <a:r>
              <a:rPr dirty="0" sz="2000" spc="-35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0B050"/>
                </a:solidFill>
                <a:latin typeface="Calibri"/>
                <a:cs typeface="Calibri"/>
              </a:rPr>
              <a:t>RNN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0134820" y="2891082"/>
            <a:ext cx="188595" cy="779780"/>
          </a:xfrm>
          <a:custGeom>
            <a:avLst/>
            <a:gdLst/>
            <a:ahLst/>
            <a:cxnLst/>
            <a:rect l="l" t="t" r="r" b="b"/>
            <a:pathLst>
              <a:path w="188595" h="779779">
                <a:moveTo>
                  <a:pt x="0" y="0"/>
                </a:moveTo>
                <a:lnTo>
                  <a:pt x="36673" y="5795"/>
                </a:lnTo>
                <a:lnTo>
                  <a:pt x="66621" y="21599"/>
                </a:lnTo>
                <a:lnTo>
                  <a:pt x="86811" y="45035"/>
                </a:lnTo>
                <a:lnTo>
                  <a:pt x="94215" y="73729"/>
                </a:lnTo>
                <a:lnTo>
                  <a:pt x="94215" y="316028"/>
                </a:lnTo>
                <a:lnTo>
                  <a:pt x="101618" y="344722"/>
                </a:lnTo>
                <a:lnTo>
                  <a:pt x="121808" y="368158"/>
                </a:lnTo>
                <a:lnTo>
                  <a:pt x="151756" y="383961"/>
                </a:lnTo>
                <a:lnTo>
                  <a:pt x="188430" y="389757"/>
                </a:lnTo>
                <a:lnTo>
                  <a:pt x="151756" y="395553"/>
                </a:lnTo>
                <a:lnTo>
                  <a:pt x="121808" y="411356"/>
                </a:lnTo>
                <a:lnTo>
                  <a:pt x="101618" y="434792"/>
                </a:lnTo>
                <a:lnTo>
                  <a:pt x="94215" y="463486"/>
                </a:lnTo>
                <a:lnTo>
                  <a:pt x="94215" y="705785"/>
                </a:lnTo>
                <a:lnTo>
                  <a:pt x="86811" y="734479"/>
                </a:lnTo>
                <a:lnTo>
                  <a:pt x="66621" y="757915"/>
                </a:lnTo>
                <a:lnTo>
                  <a:pt x="36673" y="773719"/>
                </a:lnTo>
                <a:lnTo>
                  <a:pt x="0" y="779515"/>
                </a:lnTo>
              </a:path>
            </a:pathLst>
          </a:custGeom>
          <a:ln w="1905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208212" y="5613736"/>
            <a:ext cx="2624455" cy="1016000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algn="ctr" marL="122555" marR="116205">
              <a:lnSpc>
                <a:spcPct val="100000"/>
              </a:lnSpc>
              <a:spcBef>
                <a:spcPts val="260"/>
              </a:spcBef>
            </a:pPr>
            <a:r>
              <a:rPr dirty="0" sz="2000">
                <a:solidFill>
                  <a:srgbClr val="C00000"/>
                </a:solidFill>
                <a:latin typeface="Calibri"/>
                <a:cs typeface="Calibri"/>
              </a:rPr>
              <a:t>Encoder</a:t>
            </a:r>
            <a:r>
              <a:rPr dirty="0" sz="2000" spc="-2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C00000"/>
                </a:solidFill>
                <a:latin typeface="Calibri"/>
                <a:cs typeface="Calibri"/>
              </a:rPr>
              <a:t>RNN</a:t>
            </a:r>
            <a:r>
              <a:rPr dirty="0" sz="2000" spc="-2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produces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E98300"/>
                </a:solidFill>
                <a:latin typeface="Calibri"/>
                <a:cs typeface="Calibri"/>
              </a:rPr>
              <a:t>encoding</a:t>
            </a:r>
            <a:r>
              <a:rPr dirty="0" sz="2000" spc="-20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source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sentence.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714631" y="2195718"/>
            <a:ext cx="2089785" cy="1637664"/>
            <a:chOff x="3714631" y="2195718"/>
            <a:chExt cx="2089785" cy="1637664"/>
          </a:xfrm>
        </p:grpSpPr>
        <p:sp>
          <p:nvSpPr>
            <p:cNvPr id="17" name="object 17" descr=""/>
            <p:cNvSpPr/>
            <p:nvPr/>
          </p:nvSpPr>
          <p:spPr>
            <a:xfrm>
              <a:off x="3714631" y="2365357"/>
              <a:ext cx="386715" cy="355600"/>
            </a:xfrm>
            <a:custGeom>
              <a:avLst/>
              <a:gdLst/>
              <a:ahLst/>
              <a:cxnLst/>
              <a:rect l="l" t="t" r="r" b="b"/>
              <a:pathLst>
                <a:path w="386714" h="355600">
                  <a:moveTo>
                    <a:pt x="289283" y="292118"/>
                  </a:moveTo>
                  <a:lnTo>
                    <a:pt x="263602" y="320262"/>
                  </a:lnTo>
                  <a:lnTo>
                    <a:pt x="386556" y="355091"/>
                  </a:lnTo>
                  <a:lnTo>
                    <a:pt x="367258" y="304960"/>
                  </a:lnTo>
                  <a:lnTo>
                    <a:pt x="303356" y="304960"/>
                  </a:lnTo>
                  <a:lnTo>
                    <a:pt x="289283" y="292118"/>
                  </a:lnTo>
                  <a:close/>
                </a:path>
                <a:path w="386714" h="355600">
                  <a:moveTo>
                    <a:pt x="314965" y="263974"/>
                  </a:moveTo>
                  <a:lnTo>
                    <a:pt x="289283" y="292118"/>
                  </a:lnTo>
                  <a:lnTo>
                    <a:pt x="303356" y="304960"/>
                  </a:lnTo>
                  <a:lnTo>
                    <a:pt x="329037" y="276815"/>
                  </a:lnTo>
                  <a:lnTo>
                    <a:pt x="314965" y="263974"/>
                  </a:lnTo>
                  <a:close/>
                </a:path>
                <a:path w="386714" h="355600">
                  <a:moveTo>
                    <a:pt x="340647" y="235831"/>
                  </a:moveTo>
                  <a:lnTo>
                    <a:pt x="314965" y="263974"/>
                  </a:lnTo>
                  <a:lnTo>
                    <a:pt x="329037" y="276815"/>
                  </a:lnTo>
                  <a:lnTo>
                    <a:pt x="303356" y="304960"/>
                  </a:lnTo>
                  <a:lnTo>
                    <a:pt x="367258" y="304960"/>
                  </a:lnTo>
                  <a:lnTo>
                    <a:pt x="340647" y="235831"/>
                  </a:lnTo>
                  <a:close/>
                </a:path>
                <a:path w="386714" h="355600">
                  <a:moveTo>
                    <a:pt x="25681" y="0"/>
                  </a:moveTo>
                  <a:lnTo>
                    <a:pt x="0" y="28143"/>
                  </a:lnTo>
                  <a:lnTo>
                    <a:pt x="289283" y="292118"/>
                  </a:lnTo>
                  <a:lnTo>
                    <a:pt x="314965" y="263974"/>
                  </a:lnTo>
                  <a:lnTo>
                    <a:pt x="25681" y="0"/>
                  </a:lnTo>
                  <a:close/>
                </a:path>
              </a:pathLst>
            </a:custGeom>
            <a:solidFill>
              <a:srgbClr val="E98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142946" y="2741154"/>
              <a:ext cx="645795" cy="1077595"/>
            </a:xfrm>
            <a:custGeom>
              <a:avLst/>
              <a:gdLst/>
              <a:ahLst/>
              <a:cxnLst/>
              <a:rect l="l" t="t" r="r" b="b"/>
              <a:pathLst>
                <a:path w="645795" h="1077595">
                  <a:moveTo>
                    <a:pt x="0" y="0"/>
                  </a:moveTo>
                  <a:lnTo>
                    <a:pt x="645625" y="0"/>
                  </a:lnTo>
                  <a:lnTo>
                    <a:pt x="645625" y="1077453"/>
                  </a:lnTo>
                  <a:lnTo>
                    <a:pt x="0" y="1077453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E98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728134" y="2195718"/>
              <a:ext cx="76200" cy="664210"/>
            </a:xfrm>
            <a:custGeom>
              <a:avLst/>
              <a:gdLst/>
              <a:ahLst/>
              <a:cxnLst/>
              <a:rect l="l" t="t" r="r" b="b"/>
              <a:pathLst>
                <a:path w="76200" h="664210">
                  <a:moveTo>
                    <a:pt x="47625" y="63500"/>
                  </a:moveTo>
                  <a:lnTo>
                    <a:pt x="28575" y="63500"/>
                  </a:lnTo>
                  <a:lnTo>
                    <a:pt x="28575" y="663783"/>
                  </a:lnTo>
                  <a:lnTo>
                    <a:pt x="47625" y="663783"/>
                  </a:lnTo>
                  <a:lnTo>
                    <a:pt x="47625" y="63500"/>
                  </a:lnTo>
                  <a:close/>
                </a:path>
                <a:path w="76200" h="664210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64210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28440" y="612825"/>
            <a:ext cx="8314690" cy="137350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2700">
                <a:solidFill>
                  <a:srgbClr val="3A87FF"/>
                </a:solidFill>
                <a:latin typeface="Calibri"/>
                <a:cs typeface="Calibri"/>
              </a:rPr>
              <a:t>The</a:t>
            </a:r>
            <a:r>
              <a:rPr dirty="0" sz="2700" spc="-40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A87FF"/>
                </a:solidFill>
                <a:latin typeface="Calibri"/>
                <a:cs typeface="Calibri"/>
              </a:rPr>
              <a:t>sequence-</a:t>
            </a:r>
            <a:r>
              <a:rPr dirty="0" sz="2700" spc="-20">
                <a:solidFill>
                  <a:srgbClr val="3A87FF"/>
                </a:solidFill>
                <a:latin typeface="Calibri"/>
                <a:cs typeface="Calibri"/>
              </a:rPr>
              <a:t>to-</a:t>
            </a:r>
            <a:r>
              <a:rPr dirty="0" sz="2700">
                <a:solidFill>
                  <a:srgbClr val="3A87FF"/>
                </a:solidFill>
                <a:latin typeface="Calibri"/>
                <a:cs typeface="Calibri"/>
              </a:rPr>
              <a:t>sequence</a:t>
            </a:r>
            <a:r>
              <a:rPr dirty="0" sz="2700" spc="-25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3A87FF"/>
                </a:solidFill>
                <a:latin typeface="Calibri"/>
                <a:cs typeface="Calibri"/>
              </a:rPr>
              <a:t>model</a:t>
            </a:r>
            <a:endParaRPr sz="2700">
              <a:latin typeface="Calibri"/>
              <a:cs typeface="Calibri"/>
            </a:endParaRPr>
          </a:p>
          <a:p>
            <a:pPr algn="r" marR="5080">
              <a:lnSpc>
                <a:spcPts val="2325"/>
              </a:lnSpc>
              <a:spcBef>
                <a:spcPts val="555"/>
              </a:spcBef>
            </a:pPr>
            <a:r>
              <a:rPr dirty="0" sz="2000" spc="-25">
                <a:latin typeface="Calibri"/>
                <a:cs typeface="Calibri"/>
              </a:rPr>
              <a:t>Target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sentence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(output)</a:t>
            </a:r>
            <a:endParaRPr sz="2000">
              <a:latin typeface="Calibri"/>
              <a:cs typeface="Calibri"/>
            </a:endParaRPr>
          </a:p>
          <a:p>
            <a:pPr algn="ctr" marR="2108200">
              <a:lnSpc>
                <a:spcPts val="1830"/>
              </a:lnSpc>
            </a:pPr>
            <a:r>
              <a:rPr dirty="0" sz="1600">
                <a:solidFill>
                  <a:srgbClr val="E98300"/>
                </a:solidFill>
                <a:latin typeface="Calibri"/>
                <a:cs typeface="Calibri"/>
              </a:rPr>
              <a:t>Encoding</a:t>
            </a:r>
            <a:r>
              <a:rPr dirty="0" sz="1600" spc="-25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E98300"/>
                </a:solidFill>
                <a:latin typeface="Calibri"/>
                <a:cs typeface="Calibri"/>
              </a:rPr>
              <a:t>of</a:t>
            </a:r>
            <a:r>
              <a:rPr dirty="0" sz="1600" spc="-20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E98300"/>
                </a:solidFill>
                <a:latin typeface="Calibri"/>
                <a:cs typeface="Calibri"/>
              </a:rPr>
              <a:t>the</a:t>
            </a:r>
            <a:r>
              <a:rPr dirty="0" sz="1600" spc="-15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E98300"/>
                </a:solidFill>
                <a:latin typeface="Calibri"/>
                <a:cs typeface="Calibri"/>
              </a:rPr>
              <a:t>source</a:t>
            </a:r>
            <a:r>
              <a:rPr dirty="0" sz="1600" spc="-15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E98300"/>
                </a:solidFill>
                <a:latin typeface="Calibri"/>
                <a:cs typeface="Calibri"/>
              </a:rPr>
              <a:t>sentence.</a:t>
            </a:r>
            <a:endParaRPr sz="1600">
              <a:latin typeface="Calibri"/>
              <a:cs typeface="Calibri"/>
            </a:endParaRPr>
          </a:p>
          <a:p>
            <a:pPr algn="ctr" marR="2108835">
              <a:lnSpc>
                <a:spcPts val="1910"/>
              </a:lnSpc>
            </a:pPr>
            <a:r>
              <a:rPr dirty="0" sz="1600">
                <a:solidFill>
                  <a:srgbClr val="E98300"/>
                </a:solidFill>
                <a:latin typeface="Calibri"/>
                <a:cs typeface="Calibri"/>
              </a:rPr>
              <a:t>Provides</a:t>
            </a:r>
            <a:r>
              <a:rPr dirty="0" sz="1600" spc="-35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E98300"/>
                </a:solidFill>
                <a:latin typeface="Calibri"/>
                <a:cs typeface="Calibri"/>
              </a:rPr>
              <a:t>initial</a:t>
            </a:r>
            <a:r>
              <a:rPr dirty="0" sz="1600" spc="-35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E98300"/>
                </a:solidFill>
                <a:latin typeface="Calibri"/>
                <a:cs typeface="Calibri"/>
              </a:rPr>
              <a:t>hidden</a:t>
            </a:r>
            <a:r>
              <a:rPr dirty="0" sz="1600" spc="-30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E98300"/>
                </a:solidFill>
                <a:latin typeface="Calibri"/>
                <a:cs typeface="Calibri"/>
              </a:rPr>
              <a:t>state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988299" y="1960371"/>
            <a:ext cx="14789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E98300"/>
                </a:solidFill>
                <a:latin typeface="Calibri"/>
                <a:cs typeface="Calibri"/>
              </a:rPr>
              <a:t>for</a:t>
            </a:r>
            <a:r>
              <a:rPr dirty="0" sz="1600" spc="-30">
                <a:solidFill>
                  <a:srgbClr val="E983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B050"/>
                </a:solidFill>
                <a:latin typeface="Calibri"/>
                <a:cs typeface="Calibri"/>
              </a:rPr>
              <a:t>Decoder</a:t>
            </a:r>
            <a:r>
              <a:rPr dirty="0" sz="1600" spc="-20">
                <a:solidFill>
                  <a:srgbClr val="00B050"/>
                </a:solidFill>
                <a:latin typeface="Calibri"/>
                <a:cs typeface="Calibri"/>
              </a:rPr>
              <a:t> RNN</a:t>
            </a:r>
            <a:r>
              <a:rPr dirty="0" sz="1600" spc="-20">
                <a:solidFill>
                  <a:srgbClr val="E98300"/>
                </a:solidFill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602475" y="4879854"/>
            <a:ext cx="5272405" cy="708025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478790" marR="45720" indent="-369570">
              <a:lnSpc>
                <a:spcPct val="100000"/>
              </a:lnSpc>
              <a:spcBef>
                <a:spcPts val="254"/>
              </a:spcBef>
            </a:pPr>
            <a:r>
              <a:rPr dirty="0" sz="2000">
                <a:solidFill>
                  <a:srgbClr val="00B050"/>
                </a:solidFill>
                <a:latin typeface="Calibri"/>
                <a:cs typeface="Calibri"/>
              </a:rPr>
              <a:t>Decoder</a:t>
            </a:r>
            <a:r>
              <a:rPr dirty="0" sz="2000" spc="-3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B050"/>
                </a:solidFill>
                <a:latin typeface="Calibri"/>
                <a:cs typeface="Calibri"/>
              </a:rPr>
              <a:t>RNN</a:t>
            </a:r>
            <a:r>
              <a:rPr dirty="0" sz="2000" spc="-2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generates </a:t>
            </a:r>
            <a:r>
              <a:rPr dirty="0" sz="2000">
                <a:latin typeface="Calibri"/>
                <a:cs typeface="Calibri"/>
              </a:rPr>
              <a:t>target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sentence,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conditioned</a:t>
            </a:r>
            <a:r>
              <a:rPr dirty="0" sz="2000" spc="-45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on</a:t>
            </a:r>
            <a:r>
              <a:rPr dirty="0" sz="2000" spc="-50" i="1"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E98300"/>
                </a:solidFill>
                <a:latin typeface="Calibri"/>
                <a:cs typeface="Calibri"/>
              </a:rPr>
              <a:t>encoding</a:t>
            </a:r>
            <a:r>
              <a:rPr dirty="0" sz="2000" spc="-1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504193" y="2287406"/>
            <a:ext cx="242570" cy="55689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400" spc="-10">
                <a:solidFill>
                  <a:srgbClr val="808080"/>
                </a:solidFill>
                <a:latin typeface="Calibri"/>
                <a:cs typeface="Calibri"/>
              </a:rPr>
              <a:t>argmax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5843099" y="2204487"/>
            <a:ext cx="572135" cy="2063750"/>
            <a:chOff x="5843099" y="2204487"/>
            <a:chExt cx="572135" cy="2063750"/>
          </a:xfrm>
        </p:grpSpPr>
        <p:sp>
          <p:nvSpPr>
            <p:cNvPr id="25" name="object 25" descr=""/>
            <p:cNvSpPr/>
            <p:nvPr/>
          </p:nvSpPr>
          <p:spPr>
            <a:xfrm>
              <a:off x="5843099" y="2209802"/>
              <a:ext cx="490220" cy="2058670"/>
            </a:xfrm>
            <a:custGeom>
              <a:avLst/>
              <a:gdLst/>
              <a:ahLst/>
              <a:cxnLst/>
              <a:rect l="l" t="t" r="r" b="b"/>
              <a:pathLst>
                <a:path w="490220" h="2058670">
                  <a:moveTo>
                    <a:pt x="27906" y="0"/>
                  </a:moveTo>
                  <a:lnTo>
                    <a:pt x="0" y="6141"/>
                  </a:lnTo>
                  <a:lnTo>
                    <a:pt x="6141" y="34048"/>
                  </a:lnTo>
                  <a:lnTo>
                    <a:pt x="34048" y="27906"/>
                  </a:lnTo>
                  <a:lnTo>
                    <a:pt x="27906" y="0"/>
                  </a:lnTo>
                  <a:close/>
                </a:path>
                <a:path w="490220" h="2058670">
                  <a:moveTo>
                    <a:pt x="40190" y="55813"/>
                  </a:moveTo>
                  <a:lnTo>
                    <a:pt x="12283" y="61955"/>
                  </a:lnTo>
                  <a:lnTo>
                    <a:pt x="18425" y="89862"/>
                  </a:lnTo>
                  <a:lnTo>
                    <a:pt x="46332" y="83720"/>
                  </a:lnTo>
                  <a:lnTo>
                    <a:pt x="40190" y="55813"/>
                  </a:lnTo>
                  <a:close/>
                </a:path>
                <a:path w="490220" h="2058670">
                  <a:moveTo>
                    <a:pt x="52473" y="111627"/>
                  </a:moveTo>
                  <a:lnTo>
                    <a:pt x="24566" y="117769"/>
                  </a:lnTo>
                  <a:lnTo>
                    <a:pt x="30707" y="145676"/>
                  </a:lnTo>
                  <a:lnTo>
                    <a:pt x="58615" y="139536"/>
                  </a:lnTo>
                  <a:lnTo>
                    <a:pt x="52473" y="111627"/>
                  </a:lnTo>
                  <a:close/>
                </a:path>
                <a:path w="490220" h="2058670">
                  <a:moveTo>
                    <a:pt x="64756" y="167443"/>
                  </a:moveTo>
                  <a:lnTo>
                    <a:pt x="36849" y="173584"/>
                  </a:lnTo>
                  <a:lnTo>
                    <a:pt x="42990" y="201491"/>
                  </a:lnTo>
                  <a:lnTo>
                    <a:pt x="70897" y="195350"/>
                  </a:lnTo>
                  <a:lnTo>
                    <a:pt x="64756" y="167443"/>
                  </a:lnTo>
                  <a:close/>
                </a:path>
                <a:path w="490220" h="2058670">
                  <a:moveTo>
                    <a:pt x="77039" y="223257"/>
                  </a:moveTo>
                  <a:lnTo>
                    <a:pt x="49132" y="229398"/>
                  </a:lnTo>
                  <a:lnTo>
                    <a:pt x="55274" y="257305"/>
                  </a:lnTo>
                  <a:lnTo>
                    <a:pt x="83181" y="251164"/>
                  </a:lnTo>
                  <a:lnTo>
                    <a:pt x="77039" y="223257"/>
                  </a:lnTo>
                  <a:close/>
                </a:path>
                <a:path w="490220" h="2058670">
                  <a:moveTo>
                    <a:pt x="89322" y="279072"/>
                  </a:moveTo>
                  <a:lnTo>
                    <a:pt x="61415" y="285212"/>
                  </a:lnTo>
                  <a:lnTo>
                    <a:pt x="67556" y="313121"/>
                  </a:lnTo>
                  <a:lnTo>
                    <a:pt x="95464" y="306979"/>
                  </a:lnTo>
                  <a:lnTo>
                    <a:pt x="89322" y="279072"/>
                  </a:lnTo>
                  <a:close/>
                </a:path>
                <a:path w="490220" h="2058670">
                  <a:moveTo>
                    <a:pt x="101605" y="334886"/>
                  </a:moveTo>
                  <a:lnTo>
                    <a:pt x="73698" y="341028"/>
                  </a:lnTo>
                  <a:lnTo>
                    <a:pt x="79839" y="368935"/>
                  </a:lnTo>
                  <a:lnTo>
                    <a:pt x="107746" y="362793"/>
                  </a:lnTo>
                  <a:lnTo>
                    <a:pt x="101605" y="334886"/>
                  </a:lnTo>
                  <a:close/>
                </a:path>
                <a:path w="490220" h="2058670">
                  <a:moveTo>
                    <a:pt x="113888" y="390700"/>
                  </a:moveTo>
                  <a:lnTo>
                    <a:pt x="85981" y="396841"/>
                  </a:lnTo>
                  <a:lnTo>
                    <a:pt x="92123" y="424748"/>
                  </a:lnTo>
                  <a:lnTo>
                    <a:pt x="120030" y="418607"/>
                  </a:lnTo>
                  <a:lnTo>
                    <a:pt x="113888" y="390700"/>
                  </a:lnTo>
                  <a:close/>
                </a:path>
                <a:path w="490220" h="2058670">
                  <a:moveTo>
                    <a:pt x="126171" y="446515"/>
                  </a:moveTo>
                  <a:lnTo>
                    <a:pt x="98264" y="452655"/>
                  </a:lnTo>
                  <a:lnTo>
                    <a:pt x="104405" y="480564"/>
                  </a:lnTo>
                  <a:lnTo>
                    <a:pt x="132313" y="474422"/>
                  </a:lnTo>
                  <a:lnTo>
                    <a:pt x="126171" y="446515"/>
                  </a:lnTo>
                  <a:close/>
                </a:path>
                <a:path w="490220" h="2058670">
                  <a:moveTo>
                    <a:pt x="138454" y="502329"/>
                  </a:moveTo>
                  <a:lnTo>
                    <a:pt x="110547" y="508471"/>
                  </a:lnTo>
                  <a:lnTo>
                    <a:pt x="116688" y="536378"/>
                  </a:lnTo>
                  <a:lnTo>
                    <a:pt x="144595" y="530236"/>
                  </a:lnTo>
                  <a:lnTo>
                    <a:pt x="138454" y="502329"/>
                  </a:lnTo>
                  <a:close/>
                </a:path>
                <a:path w="490220" h="2058670">
                  <a:moveTo>
                    <a:pt x="150737" y="558143"/>
                  </a:moveTo>
                  <a:lnTo>
                    <a:pt x="122830" y="564285"/>
                  </a:lnTo>
                  <a:lnTo>
                    <a:pt x="128972" y="592192"/>
                  </a:lnTo>
                  <a:lnTo>
                    <a:pt x="156879" y="586051"/>
                  </a:lnTo>
                  <a:lnTo>
                    <a:pt x="150737" y="558143"/>
                  </a:lnTo>
                  <a:close/>
                </a:path>
                <a:path w="490220" h="2058670">
                  <a:moveTo>
                    <a:pt x="163021" y="613958"/>
                  </a:moveTo>
                  <a:lnTo>
                    <a:pt x="135114" y="620100"/>
                  </a:lnTo>
                  <a:lnTo>
                    <a:pt x="141254" y="648007"/>
                  </a:lnTo>
                  <a:lnTo>
                    <a:pt x="169162" y="641865"/>
                  </a:lnTo>
                  <a:lnTo>
                    <a:pt x="163021" y="613958"/>
                  </a:lnTo>
                  <a:close/>
                </a:path>
                <a:path w="490220" h="2058670">
                  <a:moveTo>
                    <a:pt x="175303" y="669772"/>
                  </a:moveTo>
                  <a:lnTo>
                    <a:pt x="147396" y="675914"/>
                  </a:lnTo>
                  <a:lnTo>
                    <a:pt x="153537" y="703821"/>
                  </a:lnTo>
                  <a:lnTo>
                    <a:pt x="181444" y="697679"/>
                  </a:lnTo>
                  <a:lnTo>
                    <a:pt x="175303" y="669772"/>
                  </a:lnTo>
                  <a:close/>
                </a:path>
                <a:path w="490220" h="2058670">
                  <a:moveTo>
                    <a:pt x="187586" y="725586"/>
                  </a:moveTo>
                  <a:lnTo>
                    <a:pt x="159679" y="731728"/>
                  </a:lnTo>
                  <a:lnTo>
                    <a:pt x="165821" y="759635"/>
                  </a:lnTo>
                  <a:lnTo>
                    <a:pt x="193728" y="753494"/>
                  </a:lnTo>
                  <a:lnTo>
                    <a:pt x="187586" y="725586"/>
                  </a:lnTo>
                  <a:close/>
                </a:path>
                <a:path w="490220" h="2058670">
                  <a:moveTo>
                    <a:pt x="199870" y="781401"/>
                  </a:moveTo>
                  <a:lnTo>
                    <a:pt x="171963" y="787543"/>
                  </a:lnTo>
                  <a:lnTo>
                    <a:pt x="178103" y="815450"/>
                  </a:lnTo>
                  <a:lnTo>
                    <a:pt x="206011" y="809308"/>
                  </a:lnTo>
                  <a:lnTo>
                    <a:pt x="199870" y="781401"/>
                  </a:lnTo>
                  <a:close/>
                </a:path>
                <a:path w="490220" h="2058670">
                  <a:moveTo>
                    <a:pt x="212152" y="837215"/>
                  </a:moveTo>
                  <a:lnTo>
                    <a:pt x="184245" y="843357"/>
                  </a:lnTo>
                  <a:lnTo>
                    <a:pt x="190386" y="871264"/>
                  </a:lnTo>
                  <a:lnTo>
                    <a:pt x="218293" y="865122"/>
                  </a:lnTo>
                  <a:lnTo>
                    <a:pt x="212152" y="837215"/>
                  </a:lnTo>
                  <a:close/>
                </a:path>
                <a:path w="490220" h="2058670">
                  <a:moveTo>
                    <a:pt x="224435" y="893029"/>
                  </a:moveTo>
                  <a:lnTo>
                    <a:pt x="196528" y="899171"/>
                  </a:lnTo>
                  <a:lnTo>
                    <a:pt x="202670" y="927078"/>
                  </a:lnTo>
                  <a:lnTo>
                    <a:pt x="230577" y="920937"/>
                  </a:lnTo>
                  <a:lnTo>
                    <a:pt x="224435" y="893029"/>
                  </a:lnTo>
                  <a:close/>
                </a:path>
                <a:path w="490220" h="2058670">
                  <a:moveTo>
                    <a:pt x="236719" y="948844"/>
                  </a:moveTo>
                  <a:lnTo>
                    <a:pt x="208812" y="954986"/>
                  </a:lnTo>
                  <a:lnTo>
                    <a:pt x="214952" y="982893"/>
                  </a:lnTo>
                  <a:lnTo>
                    <a:pt x="242860" y="976751"/>
                  </a:lnTo>
                  <a:lnTo>
                    <a:pt x="236719" y="948844"/>
                  </a:lnTo>
                  <a:close/>
                </a:path>
                <a:path w="490220" h="2058670">
                  <a:moveTo>
                    <a:pt x="249002" y="1004658"/>
                  </a:moveTo>
                  <a:lnTo>
                    <a:pt x="221094" y="1010800"/>
                  </a:lnTo>
                  <a:lnTo>
                    <a:pt x="227236" y="1038707"/>
                  </a:lnTo>
                  <a:lnTo>
                    <a:pt x="255143" y="1032565"/>
                  </a:lnTo>
                  <a:lnTo>
                    <a:pt x="249002" y="1004658"/>
                  </a:lnTo>
                  <a:close/>
                </a:path>
                <a:path w="490220" h="2058670">
                  <a:moveTo>
                    <a:pt x="261284" y="1060472"/>
                  </a:moveTo>
                  <a:lnTo>
                    <a:pt x="233377" y="1066614"/>
                  </a:lnTo>
                  <a:lnTo>
                    <a:pt x="239519" y="1094521"/>
                  </a:lnTo>
                  <a:lnTo>
                    <a:pt x="267426" y="1088381"/>
                  </a:lnTo>
                  <a:lnTo>
                    <a:pt x="261284" y="1060472"/>
                  </a:lnTo>
                  <a:close/>
                </a:path>
                <a:path w="490220" h="2058670">
                  <a:moveTo>
                    <a:pt x="273568" y="1116288"/>
                  </a:moveTo>
                  <a:lnTo>
                    <a:pt x="245661" y="1122429"/>
                  </a:lnTo>
                  <a:lnTo>
                    <a:pt x="251802" y="1150336"/>
                  </a:lnTo>
                  <a:lnTo>
                    <a:pt x="279709" y="1144195"/>
                  </a:lnTo>
                  <a:lnTo>
                    <a:pt x="273568" y="1116288"/>
                  </a:lnTo>
                  <a:close/>
                </a:path>
                <a:path w="490220" h="2058670">
                  <a:moveTo>
                    <a:pt x="285851" y="1172102"/>
                  </a:moveTo>
                  <a:lnTo>
                    <a:pt x="257943" y="1178243"/>
                  </a:lnTo>
                  <a:lnTo>
                    <a:pt x="264085" y="1206150"/>
                  </a:lnTo>
                  <a:lnTo>
                    <a:pt x="291992" y="1200010"/>
                  </a:lnTo>
                  <a:lnTo>
                    <a:pt x="285851" y="1172102"/>
                  </a:lnTo>
                  <a:close/>
                </a:path>
                <a:path w="490220" h="2058670">
                  <a:moveTo>
                    <a:pt x="298133" y="1227917"/>
                  </a:moveTo>
                  <a:lnTo>
                    <a:pt x="270226" y="1234059"/>
                  </a:lnTo>
                  <a:lnTo>
                    <a:pt x="276368" y="1261965"/>
                  </a:lnTo>
                  <a:lnTo>
                    <a:pt x="304275" y="1255824"/>
                  </a:lnTo>
                  <a:lnTo>
                    <a:pt x="298133" y="1227917"/>
                  </a:lnTo>
                  <a:close/>
                </a:path>
                <a:path w="490220" h="2058670">
                  <a:moveTo>
                    <a:pt x="310417" y="1283731"/>
                  </a:moveTo>
                  <a:lnTo>
                    <a:pt x="282510" y="1289872"/>
                  </a:lnTo>
                  <a:lnTo>
                    <a:pt x="288650" y="1317779"/>
                  </a:lnTo>
                  <a:lnTo>
                    <a:pt x="316558" y="1311638"/>
                  </a:lnTo>
                  <a:lnTo>
                    <a:pt x="310417" y="1283731"/>
                  </a:lnTo>
                  <a:close/>
                </a:path>
                <a:path w="490220" h="2058670">
                  <a:moveTo>
                    <a:pt x="322699" y="1339546"/>
                  </a:moveTo>
                  <a:lnTo>
                    <a:pt x="294792" y="1345686"/>
                  </a:lnTo>
                  <a:lnTo>
                    <a:pt x="300934" y="1373595"/>
                  </a:lnTo>
                  <a:lnTo>
                    <a:pt x="328841" y="1367453"/>
                  </a:lnTo>
                  <a:lnTo>
                    <a:pt x="322699" y="1339546"/>
                  </a:lnTo>
                  <a:close/>
                </a:path>
                <a:path w="490220" h="2058670">
                  <a:moveTo>
                    <a:pt x="334982" y="1395360"/>
                  </a:moveTo>
                  <a:lnTo>
                    <a:pt x="307075" y="1401502"/>
                  </a:lnTo>
                  <a:lnTo>
                    <a:pt x="313217" y="1429409"/>
                  </a:lnTo>
                  <a:lnTo>
                    <a:pt x="341124" y="1423267"/>
                  </a:lnTo>
                  <a:lnTo>
                    <a:pt x="334982" y="1395360"/>
                  </a:lnTo>
                  <a:close/>
                </a:path>
                <a:path w="490220" h="2058670">
                  <a:moveTo>
                    <a:pt x="347266" y="1451174"/>
                  </a:moveTo>
                  <a:lnTo>
                    <a:pt x="319359" y="1457316"/>
                  </a:lnTo>
                  <a:lnTo>
                    <a:pt x="325499" y="1485223"/>
                  </a:lnTo>
                  <a:lnTo>
                    <a:pt x="353407" y="1479082"/>
                  </a:lnTo>
                  <a:lnTo>
                    <a:pt x="347266" y="1451174"/>
                  </a:lnTo>
                  <a:close/>
                </a:path>
                <a:path w="490220" h="2058670">
                  <a:moveTo>
                    <a:pt x="359548" y="1506989"/>
                  </a:moveTo>
                  <a:lnTo>
                    <a:pt x="331641" y="1513131"/>
                  </a:lnTo>
                  <a:lnTo>
                    <a:pt x="337783" y="1541038"/>
                  </a:lnTo>
                  <a:lnTo>
                    <a:pt x="365690" y="1534896"/>
                  </a:lnTo>
                  <a:lnTo>
                    <a:pt x="359548" y="1506989"/>
                  </a:lnTo>
                  <a:close/>
                </a:path>
                <a:path w="490220" h="2058670">
                  <a:moveTo>
                    <a:pt x="371831" y="1562803"/>
                  </a:moveTo>
                  <a:lnTo>
                    <a:pt x="343924" y="1568945"/>
                  </a:lnTo>
                  <a:lnTo>
                    <a:pt x="350066" y="1596852"/>
                  </a:lnTo>
                  <a:lnTo>
                    <a:pt x="377973" y="1590710"/>
                  </a:lnTo>
                  <a:lnTo>
                    <a:pt x="371831" y="1562803"/>
                  </a:lnTo>
                  <a:close/>
                </a:path>
                <a:path w="490220" h="2058670">
                  <a:moveTo>
                    <a:pt x="384115" y="1618618"/>
                  </a:moveTo>
                  <a:lnTo>
                    <a:pt x="356208" y="1624759"/>
                  </a:lnTo>
                  <a:lnTo>
                    <a:pt x="362348" y="1652667"/>
                  </a:lnTo>
                  <a:lnTo>
                    <a:pt x="390257" y="1646525"/>
                  </a:lnTo>
                  <a:lnTo>
                    <a:pt x="384115" y="1618618"/>
                  </a:lnTo>
                  <a:close/>
                </a:path>
                <a:path w="490220" h="2058670">
                  <a:moveTo>
                    <a:pt x="396397" y="1674432"/>
                  </a:moveTo>
                  <a:lnTo>
                    <a:pt x="368490" y="1680574"/>
                  </a:lnTo>
                  <a:lnTo>
                    <a:pt x="374632" y="1708481"/>
                  </a:lnTo>
                  <a:lnTo>
                    <a:pt x="402539" y="1702339"/>
                  </a:lnTo>
                  <a:lnTo>
                    <a:pt x="396397" y="1674432"/>
                  </a:lnTo>
                  <a:close/>
                </a:path>
                <a:path w="490220" h="2058670">
                  <a:moveTo>
                    <a:pt x="408680" y="1730246"/>
                  </a:moveTo>
                  <a:lnTo>
                    <a:pt x="380773" y="1736388"/>
                  </a:lnTo>
                  <a:lnTo>
                    <a:pt x="386915" y="1764295"/>
                  </a:lnTo>
                  <a:lnTo>
                    <a:pt x="414822" y="1758153"/>
                  </a:lnTo>
                  <a:lnTo>
                    <a:pt x="408680" y="1730246"/>
                  </a:lnTo>
                  <a:close/>
                </a:path>
                <a:path w="490220" h="2058670">
                  <a:moveTo>
                    <a:pt x="420964" y="1786060"/>
                  </a:moveTo>
                  <a:lnTo>
                    <a:pt x="393057" y="1792202"/>
                  </a:lnTo>
                  <a:lnTo>
                    <a:pt x="399197" y="1820110"/>
                  </a:lnTo>
                  <a:lnTo>
                    <a:pt x="427106" y="1813968"/>
                  </a:lnTo>
                  <a:lnTo>
                    <a:pt x="420964" y="1786060"/>
                  </a:lnTo>
                  <a:close/>
                </a:path>
                <a:path w="490220" h="2058670">
                  <a:moveTo>
                    <a:pt x="433246" y="1841875"/>
                  </a:moveTo>
                  <a:lnTo>
                    <a:pt x="405339" y="1848017"/>
                  </a:lnTo>
                  <a:lnTo>
                    <a:pt x="411481" y="1875924"/>
                  </a:lnTo>
                  <a:lnTo>
                    <a:pt x="439388" y="1869782"/>
                  </a:lnTo>
                  <a:lnTo>
                    <a:pt x="433246" y="1841875"/>
                  </a:lnTo>
                  <a:close/>
                </a:path>
                <a:path w="490220" h="2058670">
                  <a:moveTo>
                    <a:pt x="445529" y="1897689"/>
                  </a:moveTo>
                  <a:lnTo>
                    <a:pt x="417622" y="1903831"/>
                  </a:lnTo>
                  <a:lnTo>
                    <a:pt x="423764" y="1931738"/>
                  </a:lnTo>
                  <a:lnTo>
                    <a:pt x="451671" y="1925596"/>
                  </a:lnTo>
                  <a:lnTo>
                    <a:pt x="445529" y="1897689"/>
                  </a:lnTo>
                  <a:close/>
                </a:path>
                <a:path w="490220" h="2058670">
                  <a:moveTo>
                    <a:pt x="433896" y="1977775"/>
                  </a:moveTo>
                  <a:lnTo>
                    <a:pt x="405988" y="1983916"/>
                  </a:lnTo>
                  <a:lnTo>
                    <a:pt x="466274" y="2058426"/>
                  </a:lnTo>
                  <a:lnTo>
                    <a:pt x="484147" y="1987552"/>
                  </a:lnTo>
                  <a:lnTo>
                    <a:pt x="436048" y="1987552"/>
                  </a:lnTo>
                  <a:lnTo>
                    <a:pt x="433896" y="1977775"/>
                  </a:lnTo>
                  <a:close/>
                </a:path>
                <a:path w="490220" h="2058670">
                  <a:moveTo>
                    <a:pt x="461803" y="1971633"/>
                  </a:moveTo>
                  <a:lnTo>
                    <a:pt x="433896" y="1977775"/>
                  </a:lnTo>
                  <a:lnTo>
                    <a:pt x="436048" y="1987552"/>
                  </a:lnTo>
                  <a:lnTo>
                    <a:pt x="463955" y="1981412"/>
                  </a:lnTo>
                  <a:lnTo>
                    <a:pt x="461803" y="1971633"/>
                  </a:lnTo>
                  <a:close/>
                </a:path>
                <a:path w="490220" h="2058670">
                  <a:moveTo>
                    <a:pt x="489710" y="1965492"/>
                  </a:moveTo>
                  <a:lnTo>
                    <a:pt x="461803" y="1971633"/>
                  </a:lnTo>
                  <a:lnTo>
                    <a:pt x="463955" y="1981412"/>
                  </a:lnTo>
                  <a:lnTo>
                    <a:pt x="436048" y="1987552"/>
                  </a:lnTo>
                  <a:lnTo>
                    <a:pt x="484147" y="1987552"/>
                  </a:lnTo>
                  <a:lnTo>
                    <a:pt x="489710" y="1965492"/>
                  </a:lnTo>
                  <a:close/>
                </a:path>
                <a:path w="490220" h="2058670">
                  <a:moveTo>
                    <a:pt x="457813" y="1953503"/>
                  </a:moveTo>
                  <a:lnTo>
                    <a:pt x="429906" y="1959645"/>
                  </a:lnTo>
                  <a:lnTo>
                    <a:pt x="433896" y="1977775"/>
                  </a:lnTo>
                  <a:lnTo>
                    <a:pt x="461803" y="1971633"/>
                  </a:lnTo>
                  <a:lnTo>
                    <a:pt x="457813" y="1953503"/>
                  </a:lnTo>
                  <a:close/>
                </a:path>
              </a:pathLst>
            </a:custGeom>
            <a:solidFill>
              <a:srgbClr val="FF8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338553" y="2204487"/>
              <a:ext cx="76200" cy="664210"/>
            </a:xfrm>
            <a:custGeom>
              <a:avLst/>
              <a:gdLst/>
              <a:ahLst/>
              <a:cxnLst/>
              <a:rect l="l" t="t" r="r" b="b"/>
              <a:pathLst>
                <a:path w="76200" h="664210">
                  <a:moveTo>
                    <a:pt x="28574" y="76199"/>
                  </a:moveTo>
                  <a:lnTo>
                    <a:pt x="28573" y="663783"/>
                  </a:lnTo>
                  <a:lnTo>
                    <a:pt x="47623" y="663783"/>
                  </a:lnTo>
                  <a:lnTo>
                    <a:pt x="47624" y="76199"/>
                  </a:lnTo>
                  <a:lnTo>
                    <a:pt x="28574" y="76199"/>
                  </a:lnTo>
                  <a:close/>
                </a:path>
                <a:path w="76200" h="664210">
                  <a:moveTo>
                    <a:pt x="69849" y="63498"/>
                  </a:moveTo>
                  <a:lnTo>
                    <a:pt x="47625" y="63498"/>
                  </a:lnTo>
                  <a:lnTo>
                    <a:pt x="47624" y="76199"/>
                  </a:lnTo>
                  <a:lnTo>
                    <a:pt x="76200" y="76200"/>
                  </a:lnTo>
                  <a:lnTo>
                    <a:pt x="69849" y="63498"/>
                  </a:lnTo>
                  <a:close/>
                </a:path>
                <a:path w="76200" h="664210">
                  <a:moveTo>
                    <a:pt x="47625" y="63498"/>
                  </a:moveTo>
                  <a:lnTo>
                    <a:pt x="28575" y="63498"/>
                  </a:lnTo>
                  <a:lnTo>
                    <a:pt x="28574" y="76199"/>
                  </a:lnTo>
                  <a:lnTo>
                    <a:pt x="47624" y="76199"/>
                  </a:lnTo>
                  <a:lnTo>
                    <a:pt x="47625" y="63498"/>
                  </a:lnTo>
                  <a:close/>
                </a:path>
                <a:path w="76200" h="664210">
                  <a:moveTo>
                    <a:pt x="38100" y="0"/>
                  </a:moveTo>
                  <a:lnTo>
                    <a:pt x="0" y="76198"/>
                  </a:lnTo>
                  <a:lnTo>
                    <a:pt x="28574" y="76199"/>
                  </a:lnTo>
                  <a:lnTo>
                    <a:pt x="28575" y="63498"/>
                  </a:lnTo>
                  <a:lnTo>
                    <a:pt x="69849" y="6349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6102882" y="2287406"/>
            <a:ext cx="242570" cy="55689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400" spc="-10">
                <a:solidFill>
                  <a:srgbClr val="808080"/>
                </a:solidFill>
                <a:latin typeface="Calibri"/>
                <a:cs typeface="Calibri"/>
              </a:rPr>
              <a:t>argmax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465727" y="2199040"/>
            <a:ext cx="570230" cy="2061210"/>
            <a:chOff x="6465727" y="2199040"/>
            <a:chExt cx="570230" cy="2061210"/>
          </a:xfrm>
        </p:grpSpPr>
        <p:sp>
          <p:nvSpPr>
            <p:cNvPr id="29" name="object 29" descr=""/>
            <p:cNvSpPr/>
            <p:nvPr/>
          </p:nvSpPr>
          <p:spPr>
            <a:xfrm>
              <a:off x="6465727" y="2201415"/>
              <a:ext cx="490220" cy="2058670"/>
            </a:xfrm>
            <a:custGeom>
              <a:avLst/>
              <a:gdLst/>
              <a:ahLst/>
              <a:cxnLst/>
              <a:rect l="l" t="t" r="r" b="b"/>
              <a:pathLst>
                <a:path w="490220" h="2058670">
                  <a:moveTo>
                    <a:pt x="27906" y="0"/>
                  </a:moveTo>
                  <a:lnTo>
                    <a:pt x="0" y="6141"/>
                  </a:lnTo>
                  <a:lnTo>
                    <a:pt x="6141" y="34048"/>
                  </a:lnTo>
                  <a:lnTo>
                    <a:pt x="34048" y="27906"/>
                  </a:lnTo>
                  <a:lnTo>
                    <a:pt x="27906" y="0"/>
                  </a:lnTo>
                  <a:close/>
                </a:path>
                <a:path w="490220" h="2058670">
                  <a:moveTo>
                    <a:pt x="40190" y="55813"/>
                  </a:moveTo>
                  <a:lnTo>
                    <a:pt x="12283" y="61955"/>
                  </a:lnTo>
                  <a:lnTo>
                    <a:pt x="18423" y="89862"/>
                  </a:lnTo>
                  <a:lnTo>
                    <a:pt x="46332" y="83720"/>
                  </a:lnTo>
                  <a:lnTo>
                    <a:pt x="40190" y="55813"/>
                  </a:lnTo>
                  <a:close/>
                </a:path>
                <a:path w="490220" h="2058670">
                  <a:moveTo>
                    <a:pt x="52472" y="111629"/>
                  </a:moveTo>
                  <a:lnTo>
                    <a:pt x="24565" y="117769"/>
                  </a:lnTo>
                  <a:lnTo>
                    <a:pt x="30707" y="145677"/>
                  </a:lnTo>
                  <a:lnTo>
                    <a:pt x="58614" y="139536"/>
                  </a:lnTo>
                  <a:lnTo>
                    <a:pt x="52472" y="111629"/>
                  </a:lnTo>
                  <a:close/>
                </a:path>
                <a:path w="490220" h="2058670">
                  <a:moveTo>
                    <a:pt x="64756" y="167443"/>
                  </a:moveTo>
                  <a:lnTo>
                    <a:pt x="36849" y="173584"/>
                  </a:lnTo>
                  <a:lnTo>
                    <a:pt x="42990" y="201491"/>
                  </a:lnTo>
                  <a:lnTo>
                    <a:pt x="70897" y="195350"/>
                  </a:lnTo>
                  <a:lnTo>
                    <a:pt x="64756" y="167443"/>
                  </a:lnTo>
                  <a:close/>
                </a:path>
                <a:path w="490220" h="2058670">
                  <a:moveTo>
                    <a:pt x="77039" y="223257"/>
                  </a:moveTo>
                  <a:lnTo>
                    <a:pt x="49132" y="229398"/>
                  </a:lnTo>
                  <a:lnTo>
                    <a:pt x="55272" y="257305"/>
                  </a:lnTo>
                  <a:lnTo>
                    <a:pt x="83181" y="251165"/>
                  </a:lnTo>
                  <a:lnTo>
                    <a:pt x="77039" y="223257"/>
                  </a:lnTo>
                  <a:close/>
                </a:path>
                <a:path w="490220" h="2058670">
                  <a:moveTo>
                    <a:pt x="89321" y="279072"/>
                  </a:moveTo>
                  <a:lnTo>
                    <a:pt x="61414" y="285214"/>
                  </a:lnTo>
                  <a:lnTo>
                    <a:pt x="67556" y="313121"/>
                  </a:lnTo>
                  <a:lnTo>
                    <a:pt x="95463" y="306979"/>
                  </a:lnTo>
                  <a:lnTo>
                    <a:pt x="89321" y="279072"/>
                  </a:lnTo>
                  <a:close/>
                </a:path>
                <a:path w="490220" h="2058670">
                  <a:moveTo>
                    <a:pt x="101605" y="334886"/>
                  </a:moveTo>
                  <a:lnTo>
                    <a:pt x="73698" y="341028"/>
                  </a:lnTo>
                  <a:lnTo>
                    <a:pt x="79839" y="368934"/>
                  </a:lnTo>
                  <a:lnTo>
                    <a:pt x="107746" y="362793"/>
                  </a:lnTo>
                  <a:lnTo>
                    <a:pt x="101605" y="334886"/>
                  </a:lnTo>
                  <a:close/>
                </a:path>
                <a:path w="490220" h="2058670">
                  <a:moveTo>
                    <a:pt x="113888" y="390700"/>
                  </a:moveTo>
                  <a:lnTo>
                    <a:pt x="85981" y="396841"/>
                  </a:lnTo>
                  <a:lnTo>
                    <a:pt x="92121" y="424748"/>
                  </a:lnTo>
                  <a:lnTo>
                    <a:pt x="120030" y="418608"/>
                  </a:lnTo>
                  <a:lnTo>
                    <a:pt x="113888" y="390700"/>
                  </a:lnTo>
                  <a:close/>
                </a:path>
                <a:path w="490220" h="2058670">
                  <a:moveTo>
                    <a:pt x="126170" y="446515"/>
                  </a:moveTo>
                  <a:lnTo>
                    <a:pt x="98263" y="452657"/>
                  </a:lnTo>
                  <a:lnTo>
                    <a:pt x="104405" y="480564"/>
                  </a:lnTo>
                  <a:lnTo>
                    <a:pt x="132312" y="474422"/>
                  </a:lnTo>
                  <a:lnTo>
                    <a:pt x="126170" y="446515"/>
                  </a:lnTo>
                  <a:close/>
                </a:path>
                <a:path w="490220" h="2058670">
                  <a:moveTo>
                    <a:pt x="138454" y="502329"/>
                  </a:moveTo>
                  <a:lnTo>
                    <a:pt x="110547" y="508471"/>
                  </a:lnTo>
                  <a:lnTo>
                    <a:pt x="116688" y="536378"/>
                  </a:lnTo>
                  <a:lnTo>
                    <a:pt x="144595" y="530236"/>
                  </a:lnTo>
                  <a:lnTo>
                    <a:pt x="138454" y="502329"/>
                  </a:lnTo>
                  <a:close/>
                </a:path>
                <a:path w="490220" h="2058670">
                  <a:moveTo>
                    <a:pt x="150737" y="558144"/>
                  </a:moveTo>
                  <a:lnTo>
                    <a:pt x="122830" y="564285"/>
                  </a:lnTo>
                  <a:lnTo>
                    <a:pt x="128971" y="592193"/>
                  </a:lnTo>
                  <a:lnTo>
                    <a:pt x="156879" y="586051"/>
                  </a:lnTo>
                  <a:lnTo>
                    <a:pt x="150737" y="558144"/>
                  </a:lnTo>
                  <a:close/>
                </a:path>
                <a:path w="490220" h="2058670">
                  <a:moveTo>
                    <a:pt x="163019" y="613958"/>
                  </a:moveTo>
                  <a:lnTo>
                    <a:pt x="135112" y="620100"/>
                  </a:lnTo>
                  <a:lnTo>
                    <a:pt x="141254" y="648007"/>
                  </a:lnTo>
                  <a:lnTo>
                    <a:pt x="169161" y="641865"/>
                  </a:lnTo>
                  <a:lnTo>
                    <a:pt x="163019" y="613958"/>
                  </a:lnTo>
                  <a:close/>
                </a:path>
                <a:path w="490220" h="2058670">
                  <a:moveTo>
                    <a:pt x="175303" y="669772"/>
                  </a:moveTo>
                  <a:lnTo>
                    <a:pt x="147396" y="675914"/>
                  </a:lnTo>
                  <a:lnTo>
                    <a:pt x="153537" y="703821"/>
                  </a:lnTo>
                  <a:lnTo>
                    <a:pt x="181444" y="697679"/>
                  </a:lnTo>
                  <a:lnTo>
                    <a:pt x="175303" y="669772"/>
                  </a:lnTo>
                  <a:close/>
                </a:path>
                <a:path w="490220" h="2058670">
                  <a:moveTo>
                    <a:pt x="187586" y="725587"/>
                  </a:moveTo>
                  <a:lnTo>
                    <a:pt x="159679" y="731728"/>
                  </a:lnTo>
                  <a:lnTo>
                    <a:pt x="165820" y="759636"/>
                  </a:lnTo>
                  <a:lnTo>
                    <a:pt x="193728" y="753494"/>
                  </a:lnTo>
                  <a:lnTo>
                    <a:pt x="187586" y="725587"/>
                  </a:lnTo>
                  <a:close/>
                </a:path>
                <a:path w="490220" h="2058670">
                  <a:moveTo>
                    <a:pt x="199868" y="781401"/>
                  </a:moveTo>
                  <a:lnTo>
                    <a:pt x="171961" y="787543"/>
                  </a:lnTo>
                  <a:lnTo>
                    <a:pt x="178103" y="815450"/>
                  </a:lnTo>
                  <a:lnTo>
                    <a:pt x="206010" y="809308"/>
                  </a:lnTo>
                  <a:lnTo>
                    <a:pt x="199868" y="781401"/>
                  </a:lnTo>
                  <a:close/>
                </a:path>
                <a:path w="490220" h="2058670">
                  <a:moveTo>
                    <a:pt x="212152" y="837215"/>
                  </a:moveTo>
                  <a:lnTo>
                    <a:pt x="184245" y="843357"/>
                  </a:lnTo>
                  <a:lnTo>
                    <a:pt x="190386" y="871264"/>
                  </a:lnTo>
                  <a:lnTo>
                    <a:pt x="218293" y="865122"/>
                  </a:lnTo>
                  <a:lnTo>
                    <a:pt x="212152" y="837215"/>
                  </a:lnTo>
                  <a:close/>
                </a:path>
                <a:path w="490220" h="2058670">
                  <a:moveTo>
                    <a:pt x="224435" y="893030"/>
                  </a:moveTo>
                  <a:lnTo>
                    <a:pt x="196528" y="899171"/>
                  </a:lnTo>
                  <a:lnTo>
                    <a:pt x="202669" y="927079"/>
                  </a:lnTo>
                  <a:lnTo>
                    <a:pt x="230577" y="920937"/>
                  </a:lnTo>
                  <a:lnTo>
                    <a:pt x="224435" y="893030"/>
                  </a:lnTo>
                  <a:close/>
                </a:path>
                <a:path w="490220" h="2058670">
                  <a:moveTo>
                    <a:pt x="236717" y="948844"/>
                  </a:moveTo>
                  <a:lnTo>
                    <a:pt x="208810" y="954986"/>
                  </a:lnTo>
                  <a:lnTo>
                    <a:pt x="214952" y="982893"/>
                  </a:lnTo>
                  <a:lnTo>
                    <a:pt x="242859" y="976751"/>
                  </a:lnTo>
                  <a:lnTo>
                    <a:pt x="236717" y="948844"/>
                  </a:lnTo>
                  <a:close/>
                </a:path>
                <a:path w="490220" h="2058670">
                  <a:moveTo>
                    <a:pt x="249001" y="1004658"/>
                  </a:moveTo>
                  <a:lnTo>
                    <a:pt x="221094" y="1010800"/>
                  </a:lnTo>
                  <a:lnTo>
                    <a:pt x="227236" y="1038707"/>
                  </a:lnTo>
                  <a:lnTo>
                    <a:pt x="255143" y="1032565"/>
                  </a:lnTo>
                  <a:lnTo>
                    <a:pt x="249001" y="1004658"/>
                  </a:lnTo>
                  <a:close/>
                </a:path>
                <a:path w="490220" h="2058670">
                  <a:moveTo>
                    <a:pt x="261284" y="1060474"/>
                  </a:moveTo>
                  <a:lnTo>
                    <a:pt x="233377" y="1066614"/>
                  </a:lnTo>
                  <a:lnTo>
                    <a:pt x="239518" y="1094522"/>
                  </a:lnTo>
                  <a:lnTo>
                    <a:pt x="267426" y="1088381"/>
                  </a:lnTo>
                  <a:lnTo>
                    <a:pt x="261284" y="1060474"/>
                  </a:lnTo>
                  <a:close/>
                </a:path>
                <a:path w="490220" h="2058670">
                  <a:moveTo>
                    <a:pt x="273566" y="1116288"/>
                  </a:moveTo>
                  <a:lnTo>
                    <a:pt x="245659" y="1122429"/>
                  </a:lnTo>
                  <a:lnTo>
                    <a:pt x="251801" y="1150336"/>
                  </a:lnTo>
                  <a:lnTo>
                    <a:pt x="279708" y="1144195"/>
                  </a:lnTo>
                  <a:lnTo>
                    <a:pt x="273566" y="1116288"/>
                  </a:lnTo>
                  <a:close/>
                </a:path>
                <a:path w="490220" h="2058670">
                  <a:moveTo>
                    <a:pt x="285850" y="1172102"/>
                  </a:moveTo>
                  <a:lnTo>
                    <a:pt x="257943" y="1178243"/>
                  </a:lnTo>
                  <a:lnTo>
                    <a:pt x="264085" y="1206152"/>
                  </a:lnTo>
                  <a:lnTo>
                    <a:pt x="291992" y="1200010"/>
                  </a:lnTo>
                  <a:lnTo>
                    <a:pt x="285850" y="1172102"/>
                  </a:lnTo>
                  <a:close/>
                </a:path>
                <a:path w="490220" h="2058670">
                  <a:moveTo>
                    <a:pt x="298133" y="1227917"/>
                  </a:moveTo>
                  <a:lnTo>
                    <a:pt x="270226" y="1234058"/>
                  </a:lnTo>
                  <a:lnTo>
                    <a:pt x="276367" y="1261965"/>
                  </a:lnTo>
                  <a:lnTo>
                    <a:pt x="304275" y="1255824"/>
                  </a:lnTo>
                  <a:lnTo>
                    <a:pt x="298133" y="1227917"/>
                  </a:lnTo>
                  <a:close/>
                </a:path>
                <a:path w="490220" h="2058670">
                  <a:moveTo>
                    <a:pt x="310415" y="1283731"/>
                  </a:moveTo>
                  <a:lnTo>
                    <a:pt x="282508" y="1289872"/>
                  </a:lnTo>
                  <a:lnTo>
                    <a:pt x="288650" y="1317779"/>
                  </a:lnTo>
                  <a:lnTo>
                    <a:pt x="316557" y="1311639"/>
                  </a:lnTo>
                  <a:lnTo>
                    <a:pt x="310415" y="1283731"/>
                  </a:lnTo>
                  <a:close/>
                </a:path>
                <a:path w="490220" h="2058670">
                  <a:moveTo>
                    <a:pt x="322699" y="1339546"/>
                  </a:moveTo>
                  <a:lnTo>
                    <a:pt x="294792" y="1345688"/>
                  </a:lnTo>
                  <a:lnTo>
                    <a:pt x="300934" y="1373595"/>
                  </a:lnTo>
                  <a:lnTo>
                    <a:pt x="328841" y="1367453"/>
                  </a:lnTo>
                  <a:lnTo>
                    <a:pt x="322699" y="1339546"/>
                  </a:lnTo>
                  <a:close/>
                </a:path>
                <a:path w="490220" h="2058670">
                  <a:moveTo>
                    <a:pt x="334982" y="1395360"/>
                  </a:moveTo>
                  <a:lnTo>
                    <a:pt x="307075" y="1401502"/>
                  </a:lnTo>
                  <a:lnTo>
                    <a:pt x="313216" y="1429409"/>
                  </a:lnTo>
                  <a:lnTo>
                    <a:pt x="341124" y="1423267"/>
                  </a:lnTo>
                  <a:lnTo>
                    <a:pt x="334982" y="1395360"/>
                  </a:lnTo>
                  <a:close/>
                </a:path>
                <a:path w="490220" h="2058670">
                  <a:moveTo>
                    <a:pt x="347264" y="1451175"/>
                  </a:moveTo>
                  <a:lnTo>
                    <a:pt x="319358" y="1457316"/>
                  </a:lnTo>
                  <a:lnTo>
                    <a:pt x="325499" y="1485224"/>
                  </a:lnTo>
                  <a:lnTo>
                    <a:pt x="353406" y="1479082"/>
                  </a:lnTo>
                  <a:lnTo>
                    <a:pt x="347264" y="1451175"/>
                  </a:lnTo>
                  <a:close/>
                </a:path>
                <a:path w="490220" h="2058670">
                  <a:moveTo>
                    <a:pt x="359548" y="1506989"/>
                  </a:moveTo>
                  <a:lnTo>
                    <a:pt x="331641" y="1513131"/>
                  </a:lnTo>
                  <a:lnTo>
                    <a:pt x="337783" y="1541038"/>
                  </a:lnTo>
                  <a:lnTo>
                    <a:pt x="365690" y="1534896"/>
                  </a:lnTo>
                  <a:lnTo>
                    <a:pt x="359548" y="1506989"/>
                  </a:lnTo>
                  <a:close/>
                </a:path>
                <a:path w="490220" h="2058670">
                  <a:moveTo>
                    <a:pt x="371831" y="1562803"/>
                  </a:moveTo>
                  <a:lnTo>
                    <a:pt x="343923" y="1568945"/>
                  </a:lnTo>
                  <a:lnTo>
                    <a:pt x="350065" y="1596852"/>
                  </a:lnTo>
                  <a:lnTo>
                    <a:pt x="377972" y="1590711"/>
                  </a:lnTo>
                  <a:lnTo>
                    <a:pt x="371831" y="1562803"/>
                  </a:lnTo>
                  <a:close/>
                </a:path>
                <a:path w="490220" h="2058670">
                  <a:moveTo>
                    <a:pt x="384114" y="1618618"/>
                  </a:moveTo>
                  <a:lnTo>
                    <a:pt x="356207" y="1624760"/>
                  </a:lnTo>
                  <a:lnTo>
                    <a:pt x="362348" y="1652667"/>
                  </a:lnTo>
                  <a:lnTo>
                    <a:pt x="390255" y="1646525"/>
                  </a:lnTo>
                  <a:lnTo>
                    <a:pt x="384114" y="1618618"/>
                  </a:lnTo>
                  <a:close/>
                </a:path>
                <a:path w="490220" h="2058670">
                  <a:moveTo>
                    <a:pt x="396397" y="1674432"/>
                  </a:moveTo>
                  <a:lnTo>
                    <a:pt x="368490" y="1680574"/>
                  </a:lnTo>
                  <a:lnTo>
                    <a:pt x="374632" y="1708481"/>
                  </a:lnTo>
                  <a:lnTo>
                    <a:pt x="402539" y="1702339"/>
                  </a:lnTo>
                  <a:lnTo>
                    <a:pt x="396397" y="1674432"/>
                  </a:lnTo>
                  <a:close/>
                </a:path>
                <a:path w="490220" h="2058670">
                  <a:moveTo>
                    <a:pt x="408680" y="1730246"/>
                  </a:moveTo>
                  <a:lnTo>
                    <a:pt x="380773" y="1736388"/>
                  </a:lnTo>
                  <a:lnTo>
                    <a:pt x="386914" y="1764295"/>
                  </a:lnTo>
                  <a:lnTo>
                    <a:pt x="414822" y="1758154"/>
                  </a:lnTo>
                  <a:lnTo>
                    <a:pt x="408680" y="1730246"/>
                  </a:lnTo>
                  <a:close/>
                </a:path>
                <a:path w="490220" h="2058670">
                  <a:moveTo>
                    <a:pt x="420963" y="1786061"/>
                  </a:moveTo>
                  <a:lnTo>
                    <a:pt x="393056" y="1792202"/>
                  </a:lnTo>
                  <a:lnTo>
                    <a:pt x="399197" y="1820110"/>
                  </a:lnTo>
                  <a:lnTo>
                    <a:pt x="427104" y="1813968"/>
                  </a:lnTo>
                  <a:lnTo>
                    <a:pt x="420963" y="1786061"/>
                  </a:lnTo>
                  <a:close/>
                </a:path>
                <a:path w="490220" h="2058670">
                  <a:moveTo>
                    <a:pt x="433246" y="1841875"/>
                  </a:moveTo>
                  <a:lnTo>
                    <a:pt x="405339" y="1848017"/>
                  </a:lnTo>
                  <a:lnTo>
                    <a:pt x="411481" y="1875924"/>
                  </a:lnTo>
                  <a:lnTo>
                    <a:pt x="439388" y="1869782"/>
                  </a:lnTo>
                  <a:lnTo>
                    <a:pt x="433246" y="1841875"/>
                  </a:lnTo>
                  <a:close/>
                </a:path>
                <a:path w="490220" h="2058670">
                  <a:moveTo>
                    <a:pt x="445529" y="1897689"/>
                  </a:moveTo>
                  <a:lnTo>
                    <a:pt x="417622" y="1903831"/>
                  </a:lnTo>
                  <a:lnTo>
                    <a:pt x="423763" y="1931738"/>
                  </a:lnTo>
                  <a:lnTo>
                    <a:pt x="451671" y="1925598"/>
                  </a:lnTo>
                  <a:lnTo>
                    <a:pt x="445529" y="1897689"/>
                  </a:lnTo>
                  <a:close/>
                </a:path>
                <a:path w="490220" h="2058670">
                  <a:moveTo>
                    <a:pt x="433895" y="1977776"/>
                  </a:moveTo>
                  <a:lnTo>
                    <a:pt x="405988" y="1983917"/>
                  </a:lnTo>
                  <a:lnTo>
                    <a:pt x="466272" y="2058427"/>
                  </a:lnTo>
                  <a:lnTo>
                    <a:pt x="484146" y="1987553"/>
                  </a:lnTo>
                  <a:lnTo>
                    <a:pt x="436046" y="1987553"/>
                  </a:lnTo>
                  <a:lnTo>
                    <a:pt x="433895" y="1977776"/>
                  </a:lnTo>
                  <a:close/>
                </a:path>
                <a:path w="490220" h="2058670">
                  <a:moveTo>
                    <a:pt x="461802" y="1971635"/>
                  </a:moveTo>
                  <a:lnTo>
                    <a:pt x="433895" y="1977776"/>
                  </a:lnTo>
                  <a:lnTo>
                    <a:pt x="436046" y="1987553"/>
                  </a:lnTo>
                  <a:lnTo>
                    <a:pt x="463953" y="1981412"/>
                  </a:lnTo>
                  <a:lnTo>
                    <a:pt x="461802" y="1971635"/>
                  </a:lnTo>
                  <a:close/>
                </a:path>
                <a:path w="490220" h="2058670">
                  <a:moveTo>
                    <a:pt x="489709" y="1965493"/>
                  </a:moveTo>
                  <a:lnTo>
                    <a:pt x="461802" y="1971635"/>
                  </a:lnTo>
                  <a:lnTo>
                    <a:pt x="463953" y="1981412"/>
                  </a:lnTo>
                  <a:lnTo>
                    <a:pt x="436046" y="1987553"/>
                  </a:lnTo>
                  <a:lnTo>
                    <a:pt x="484146" y="1987553"/>
                  </a:lnTo>
                  <a:lnTo>
                    <a:pt x="489709" y="1965493"/>
                  </a:lnTo>
                  <a:close/>
                </a:path>
                <a:path w="490220" h="2058670">
                  <a:moveTo>
                    <a:pt x="457812" y="1953505"/>
                  </a:moveTo>
                  <a:lnTo>
                    <a:pt x="429905" y="1959646"/>
                  </a:lnTo>
                  <a:lnTo>
                    <a:pt x="433895" y="1977776"/>
                  </a:lnTo>
                  <a:lnTo>
                    <a:pt x="461802" y="1971635"/>
                  </a:lnTo>
                  <a:lnTo>
                    <a:pt x="457812" y="1953505"/>
                  </a:lnTo>
                  <a:close/>
                </a:path>
              </a:pathLst>
            </a:custGeom>
            <a:solidFill>
              <a:srgbClr val="FF8A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959405" y="2199040"/>
              <a:ext cx="76200" cy="664210"/>
            </a:xfrm>
            <a:custGeom>
              <a:avLst/>
              <a:gdLst/>
              <a:ahLst/>
              <a:cxnLst/>
              <a:rect l="l" t="t" r="r" b="b"/>
              <a:pathLst>
                <a:path w="76200" h="664210">
                  <a:moveTo>
                    <a:pt x="47625" y="63500"/>
                  </a:moveTo>
                  <a:lnTo>
                    <a:pt x="28575" y="63500"/>
                  </a:lnTo>
                  <a:lnTo>
                    <a:pt x="28573" y="663783"/>
                  </a:lnTo>
                  <a:lnTo>
                    <a:pt x="47623" y="663783"/>
                  </a:lnTo>
                  <a:lnTo>
                    <a:pt x="47625" y="63500"/>
                  </a:lnTo>
                  <a:close/>
                </a:path>
                <a:path w="76200" h="664210">
                  <a:moveTo>
                    <a:pt x="38100" y="0"/>
                  </a:moveTo>
                  <a:lnTo>
                    <a:pt x="0" y="76200"/>
                  </a:lnTo>
                  <a:lnTo>
                    <a:pt x="28574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64210">
                  <a:moveTo>
                    <a:pt x="69850" y="63500"/>
                  </a:moveTo>
                  <a:lnTo>
                    <a:pt x="47625" y="63500"/>
                  </a:lnTo>
                  <a:lnTo>
                    <a:pt x="47624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6723734" y="2284358"/>
            <a:ext cx="242570" cy="55689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400" spc="-10">
                <a:solidFill>
                  <a:srgbClr val="808080"/>
                </a:solidFill>
                <a:latin typeface="Calibri"/>
                <a:cs typeface="Calibri"/>
              </a:rPr>
              <a:t>argmax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7618410" y="6034806"/>
            <a:ext cx="452755" cy="85725"/>
          </a:xfrm>
          <a:custGeom>
            <a:avLst/>
            <a:gdLst/>
            <a:ahLst/>
            <a:cxnLst/>
            <a:rect l="l" t="t" r="r" b="b"/>
            <a:pathLst>
              <a:path w="452754" h="85725">
                <a:moveTo>
                  <a:pt x="1" y="28574"/>
                </a:moveTo>
                <a:lnTo>
                  <a:pt x="0" y="57149"/>
                </a:lnTo>
                <a:lnTo>
                  <a:pt x="28575" y="57149"/>
                </a:lnTo>
                <a:lnTo>
                  <a:pt x="28575" y="28574"/>
                </a:lnTo>
                <a:lnTo>
                  <a:pt x="1" y="28574"/>
                </a:lnTo>
                <a:close/>
              </a:path>
              <a:path w="452754" h="85725">
                <a:moveTo>
                  <a:pt x="57150" y="28574"/>
                </a:moveTo>
                <a:lnTo>
                  <a:pt x="57150" y="57149"/>
                </a:lnTo>
                <a:lnTo>
                  <a:pt x="85725" y="57149"/>
                </a:lnTo>
                <a:lnTo>
                  <a:pt x="85725" y="28574"/>
                </a:lnTo>
                <a:lnTo>
                  <a:pt x="57150" y="28574"/>
                </a:lnTo>
                <a:close/>
              </a:path>
              <a:path w="452754" h="85725">
                <a:moveTo>
                  <a:pt x="114300" y="28574"/>
                </a:moveTo>
                <a:lnTo>
                  <a:pt x="114300" y="57149"/>
                </a:lnTo>
                <a:lnTo>
                  <a:pt x="142875" y="57149"/>
                </a:lnTo>
                <a:lnTo>
                  <a:pt x="142875" y="28574"/>
                </a:lnTo>
                <a:lnTo>
                  <a:pt x="114300" y="28574"/>
                </a:lnTo>
                <a:close/>
              </a:path>
              <a:path w="452754" h="85725">
                <a:moveTo>
                  <a:pt x="171450" y="28574"/>
                </a:moveTo>
                <a:lnTo>
                  <a:pt x="171450" y="57149"/>
                </a:lnTo>
                <a:lnTo>
                  <a:pt x="200025" y="57149"/>
                </a:lnTo>
                <a:lnTo>
                  <a:pt x="200025" y="28574"/>
                </a:lnTo>
                <a:lnTo>
                  <a:pt x="171450" y="28574"/>
                </a:lnTo>
                <a:close/>
              </a:path>
              <a:path w="452754" h="85725">
                <a:moveTo>
                  <a:pt x="228600" y="28574"/>
                </a:moveTo>
                <a:lnTo>
                  <a:pt x="228600" y="57149"/>
                </a:lnTo>
                <a:lnTo>
                  <a:pt x="257175" y="57149"/>
                </a:lnTo>
                <a:lnTo>
                  <a:pt x="257175" y="28574"/>
                </a:lnTo>
                <a:lnTo>
                  <a:pt x="228600" y="28574"/>
                </a:lnTo>
                <a:close/>
              </a:path>
              <a:path w="452754" h="85725">
                <a:moveTo>
                  <a:pt x="285750" y="28574"/>
                </a:moveTo>
                <a:lnTo>
                  <a:pt x="285750" y="57149"/>
                </a:lnTo>
                <a:lnTo>
                  <a:pt x="314325" y="57149"/>
                </a:lnTo>
                <a:lnTo>
                  <a:pt x="314325" y="28574"/>
                </a:lnTo>
                <a:lnTo>
                  <a:pt x="285750" y="28574"/>
                </a:lnTo>
                <a:close/>
              </a:path>
              <a:path w="452754" h="85725">
                <a:moveTo>
                  <a:pt x="366595" y="57149"/>
                </a:moveTo>
                <a:lnTo>
                  <a:pt x="366595" y="85725"/>
                </a:lnTo>
                <a:lnTo>
                  <a:pt x="423745" y="57150"/>
                </a:lnTo>
                <a:lnTo>
                  <a:pt x="366595" y="57149"/>
                </a:lnTo>
                <a:close/>
              </a:path>
              <a:path w="452754" h="85725">
                <a:moveTo>
                  <a:pt x="366595" y="28574"/>
                </a:moveTo>
                <a:lnTo>
                  <a:pt x="366595" y="57149"/>
                </a:lnTo>
                <a:lnTo>
                  <a:pt x="371475" y="57150"/>
                </a:lnTo>
                <a:lnTo>
                  <a:pt x="371475" y="28575"/>
                </a:lnTo>
                <a:lnTo>
                  <a:pt x="366595" y="28574"/>
                </a:lnTo>
                <a:close/>
              </a:path>
              <a:path w="452754" h="85725">
                <a:moveTo>
                  <a:pt x="366595" y="0"/>
                </a:moveTo>
                <a:lnTo>
                  <a:pt x="366595" y="28574"/>
                </a:lnTo>
                <a:lnTo>
                  <a:pt x="371475" y="28575"/>
                </a:lnTo>
                <a:lnTo>
                  <a:pt x="371475" y="57150"/>
                </a:lnTo>
                <a:lnTo>
                  <a:pt x="423746" y="57149"/>
                </a:lnTo>
                <a:lnTo>
                  <a:pt x="452320" y="42862"/>
                </a:lnTo>
                <a:lnTo>
                  <a:pt x="366595" y="0"/>
                </a:lnTo>
                <a:close/>
              </a:path>
              <a:path w="452754" h="85725">
                <a:moveTo>
                  <a:pt x="342900" y="28574"/>
                </a:moveTo>
                <a:lnTo>
                  <a:pt x="342900" y="57149"/>
                </a:lnTo>
                <a:lnTo>
                  <a:pt x="366595" y="57149"/>
                </a:lnTo>
                <a:lnTo>
                  <a:pt x="366595" y="28574"/>
                </a:lnTo>
                <a:lnTo>
                  <a:pt x="342900" y="28574"/>
                </a:lnTo>
                <a:close/>
              </a:path>
            </a:pathLst>
          </a:custGeom>
          <a:solidFill>
            <a:srgbClr val="FF8A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5604550" y="5655309"/>
            <a:ext cx="4874260" cy="593090"/>
          </a:xfrm>
          <a:prstGeom prst="rect">
            <a:avLst/>
          </a:prstGeom>
          <a:ln w="19050">
            <a:solidFill>
              <a:srgbClr val="FF8AD8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702945" marR="198755" indent="-498475">
              <a:lnSpc>
                <a:spcPts val="1900"/>
              </a:lnSpc>
              <a:spcBef>
                <a:spcPts val="340"/>
              </a:spcBef>
              <a:tabLst>
                <a:tab pos="2592070" algn="l"/>
              </a:tabLst>
            </a:pPr>
            <a:r>
              <a:rPr dirty="0" sz="1600">
                <a:solidFill>
                  <a:srgbClr val="FF8AD8"/>
                </a:solidFill>
                <a:latin typeface="Calibri"/>
                <a:cs typeface="Calibri"/>
              </a:rPr>
              <a:t>Note:</a:t>
            </a:r>
            <a:r>
              <a:rPr dirty="0" sz="1600" spc="-50">
                <a:solidFill>
                  <a:srgbClr val="FF8AD8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8AD8"/>
                </a:solidFill>
                <a:latin typeface="Calibri"/>
                <a:cs typeface="Calibri"/>
              </a:rPr>
              <a:t>This</a:t>
            </a:r>
            <a:r>
              <a:rPr dirty="0" sz="1600" spc="-35">
                <a:solidFill>
                  <a:srgbClr val="FF8AD8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8AD8"/>
                </a:solidFill>
                <a:latin typeface="Calibri"/>
                <a:cs typeface="Calibri"/>
              </a:rPr>
              <a:t>diagram</a:t>
            </a:r>
            <a:r>
              <a:rPr dirty="0" sz="1600" spc="-35">
                <a:solidFill>
                  <a:srgbClr val="FF8AD8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8AD8"/>
                </a:solidFill>
                <a:latin typeface="Calibri"/>
                <a:cs typeface="Calibri"/>
              </a:rPr>
              <a:t>shows</a:t>
            </a:r>
            <a:r>
              <a:rPr dirty="0" sz="1600" spc="-30">
                <a:solidFill>
                  <a:srgbClr val="FF8AD8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8AD8"/>
                </a:solidFill>
                <a:latin typeface="Calibri"/>
                <a:cs typeface="Calibri"/>
              </a:rPr>
              <a:t>test</a:t>
            </a:r>
            <a:r>
              <a:rPr dirty="0" sz="1600" spc="-35" b="1">
                <a:solidFill>
                  <a:srgbClr val="FF8AD8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8AD8"/>
                </a:solidFill>
                <a:latin typeface="Calibri"/>
                <a:cs typeface="Calibri"/>
              </a:rPr>
              <a:t>time</a:t>
            </a:r>
            <a:r>
              <a:rPr dirty="0" sz="1600" spc="-40" b="1">
                <a:solidFill>
                  <a:srgbClr val="FF8AD8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8AD8"/>
                </a:solidFill>
                <a:latin typeface="Calibri"/>
                <a:cs typeface="Calibri"/>
              </a:rPr>
              <a:t>behavior:</a:t>
            </a:r>
            <a:r>
              <a:rPr dirty="0" sz="1600" spc="-35">
                <a:solidFill>
                  <a:srgbClr val="FF8AD8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8AD8"/>
                </a:solidFill>
                <a:latin typeface="Calibri"/>
                <a:cs typeface="Calibri"/>
              </a:rPr>
              <a:t>decoder </a:t>
            </a:r>
            <a:r>
              <a:rPr dirty="0" sz="1600">
                <a:solidFill>
                  <a:srgbClr val="FF8AD8"/>
                </a:solidFill>
                <a:latin typeface="Calibri"/>
                <a:cs typeface="Calibri"/>
              </a:rPr>
              <a:t>output</a:t>
            </a:r>
            <a:r>
              <a:rPr dirty="0" sz="1600" spc="-25">
                <a:solidFill>
                  <a:srgbClr val="FF8AD8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8AD8"/>
                </a:solidFill>
                <a:latin typeface="Calibri"/>
                <a:cs typeface="Calibri"/>
              </a:rPr>
              <a:t>is</a:t>
            </a:r>
            <a:r>
              <a:rPr dirty="0" sz="1600" spc="-25">
                <a:solidFill>
                  <a:srgbClr val="FF8AD8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8AD8"/>
                </a:solidFill>
                <a:latin typeface="Calibri"/>
                <a:cs typeface="Calibri"/>
              </a:rPr>
              <a:t>fed</a:t>
            </a:r>
            <a:r>
              <a:rPr dirty="0" sz="1600" spc="-25">
                <a:solidFill>
                  <a:srgbClr val="FF8AD8"/>
                </a:solidFill>
                <a:latin typeface="Calibri"/>
                <a:cs typeface="Calibri"/>
              </a:rPr>
              <a:t> in</a:t>
            </a:r>
            <a:r>
              <a:rPr dirty="0" sz="1600">
                <a:solidFill>
                  <a:srgbClr val="FF8AD8"/>
                </a:solidFill>
                <a:latin typeface="Calibri"/>
                <a:cs typeface="Calibri"/>
              </a:rPr>
              <a:t>	as</a:t>
            </a:r>
            <a:r>
              <a:rPr dirty="0" sz="1600" spc="-40">
                <a:solidFill>
                  <a:srgbClr val="FF8AD8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8AD8"/>
                </a:solidFill>
                <a:latin typeface="Calibri"/>
                <a:cs typeface="Calibri"/>
              </a:rPr>
              <a:t>next</a:t>
            </a:r>
            <a:r>
              <a:rPr dirty="0" sz="1600" spc="-40">
                <a:solidFill>
                  <a:srgbClr val="FF8AD8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8AD8"/>
                </a:solidFill>
                <a:latin typeface="Calibri"/>
                <a:cs typeface="Calibri"/>
              </a:rPr>
              <a:t>step’s</a:t>
            </a:r>
            <a:r>
              <a:rPr dirty="0" sz="1600" spc="-40">
                <a:solidFill>
                  <a:srgbClr val="FF8AD8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8AD8"/>
                </a:solidFill>
                <a:latin typeface="Calibri"/>
                <a:cs typeface="Calibri"/>
              </a:rPr>
              <a:t>input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7095826" y="2166415"/>
            <a:ext cx="2462530" cy="2091055"/>
            <a:chOff x="7095826" y="2166415"/>
            <a:chExt cx="2462530" cy="2091055"/>
          </a:xfrm>
        </p:grpSpPr>
        <p:pic>
          <p:nvPicPr>
            <p:cNvPr id="35" name="object 3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5186" y="2195718"/>
              <a:ext cx="2432898" cy="2061664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7095820" y="2166416"/>
              <a:ext cx="2289810" cy="2082800"/>
            </a:xfrm>
            <a:custGeom>
              <a:avLst/>
              <a:gdLst/>
              <a:ahLst/>
              <a:cxnLst/>
              <a:rect l="l" t="t" r="r" b="b"/>
              <a:pathLst>
                <a:path w="2289809" h="2082800">
                  <a:moveTo>
                    <a:pt x="34048" y="51689"/>
                  </a:moveTo>
                  <a:lnTo>
                    <a:pt x="27901" y="23774"/>
                  </a:lnTo>
                  <a:lnTo>
                    <a:pt x="0" y="29921"/>
                  </a:lnTo>
                  <a:lnTo>
                    <a:pt x="6146" y="57823"/>
                  </a:lnTo>
                  <a:lnTo>
                    <a:pt x="34048" y="51689"/>
                  </a:lnTo>
                  <a:close/>
                </a:path>
                <a:path w="2289809" h="2082800">
                  <a:moveTo>
                    <a:pt x="46329" y="107492"/>
                  </a:moveTo>
                  <a:lnTo>
                    <a:pt x="40195" y="79590"/>
                  </a:lnTo>
                  <a:lnTo>
                    <a:pt x="12280" y="85737"/>
                  </a:lnTo>
                  <a:lnTo>
                    <a:pt x="18427" y="113639"/>
                  </a:lnTo>
                  <a:lnTo>
                    <a:pt x="46329" y="107492"/>
                  </a:lnTo>
                  <a:close/>
                </a:path>
                <a:path w="2289809" h="2082800">
                  <a:moveTo>
                    <a:pt x="58610" y="163309"/>
                  </a:moveTo>
                  <a:lnTo>
                    <a:pt x="52476" y="135407"/>
                  </a:lnTo>
                  <a:lnTo>
                    <a:pt x="24561" y="141541"/>
                  </a:lnTo>
                  <a:lnTo>
                    <a:pt x="30708" y="169456"/>
                  </a:lnTo>
                  <a:lnTo>
                    <a:pt x="58610" y="163309"/>
                  </a:lnTo>
                  <a:close/>
                </a:path>
                <a:path w="2289809" h="2082800">
                  <a:moveTo>
                    <a:pt x="70904" y="219125"/>
                  </a:moveTo>
                  <a:lnTo>
                    <a:pt x="64757" y="191223"/>
                  </a:lnTo>
                  <a:lnTo>
                    <a:pt x="36855" y="197358"/>
                  </a:lnTo>
                  <a:lnTo>
                    <a:pt x="42989" y="225272"/>
                  </a:lnTo>
                  <a:lnTo>
                    <a:pt x="70904" y="219125"/>
                  </a:lnTo>
                  <a:close/>
                </a:path>
                <a:path w="2289809" h="2082800">
                  <a:moveTo>
                    <a:pt x="83185" y="274942"/>
                  </a:moveTo>
                  <a:lnTo>
                    <a:pt x="77038" y="247027"/>
                  </a:lnTo>
                  <a:lnTo>
                    <a:pt x="49136" y="253174"/>
                  </a:lnTo>
                  <a:lnTo>
                    <a:pt x="55270" y="281076"/>
                  </a:lnTo>
                  <a:lnTo>
                    <a:pt x="83185" y="274942"/>
                  </a:lnTo>
                  <a:close/>
                </a:path>
                <a:path w="2289809" h="2082800">
                  <a:moveTo>
                    <a:pt x="95465" y="330758"/>
                  </a:moveTo>
                  <a:lnTo>
                    <a:pt x="89319" y="302844"/>
                  </a:lnTo>
                  <a:lnTo>
                    <a:pt x="61417" y="308991"/>
                  </a:lnTo>
                  <a:lnTo>
                    <a:pt x="67551" y="336892"/>
                  </a:lnTo>
                  <a:lnTo>
                    <a:pt x="95465" y="330758"/>
                  </a:lnTo>
                  <a:close/>
                </a:path>
                <a:path w="2289809" h="2082800">
                  <a:moveTo>
                    <a:pt x="107746" y="386575"/>
                  </a:moveTo>
                  <a:lnTo>
                    <a:pt x="101600" y="358660"/>
                  </a:lnTo>
                  <a:lnTo>
                    <a:pt x="73698" y="364807"/>
                  </a:lnTo>
                  <a:lnTo>
                    <a:pt x="79844" y="392709"/>
                  </a:lnTo>
                  <a:lnTo>
                    <a:pt x="107746" y="386575"/>
                  </a:lnTo>
                  <a:close/>
                </a:path>
                <a:path w="2289809" h="2082800">
                  <a:moveTo>
                    <a:pt x="120027" y="442379"/>
                  </a:moveTo>
                  <a:lnTo>
                    <a:pt x="113893" y="414477"/>
                  </a:lnTo>
                  <a:lnTo>
                    <a:pt x="85979" y="420624"/>
                  </a:lnTo>
                  <a:lnTo>
                    <a:pt x="92125" y="448525"/>
                  </a:lnTo>
                  <a:lnTo>
                    <a:pt x="120027" y="442379"/>
                  </a:lnTo>
                  <a:close/>
                </a:path>
                <a:path w="2289809" h="2082800">
                  <a:moveTo>
                    <a:pt x="132308" y="498195"/>
                  </a:moveTo>
                  <a:lnTo>
                    <a:pt x="126174" y="470293"/>
                  </a:lnTo>
                  <a:lnTo>
                    <a:pt x="98259" y="476427"/>
                  </a:lnTo>
                  <a:lnTo>
                    <a:pt x="104406" y="504342"/>
                  </a:lnTo>
                  <a:lnTo>
                    <a:pt x="132308" y="498195"/>
                  </a:lnTo>
                  <a:close/>
                </a:path>
                <a:path w="2289809" h="2082800">
                  <a:moveTo>
                    <a:pt x="144602" y="554012"/>
                  </a:moveTo>
                  <a:lnTo>
                    <a:pt x="138455" y="526110"/>
                  </a:lnTo>
                  <a:lnTo>
                    <a:pt x="110553" y="532244"/>
                  </a:lnTo>
                  <a:lnTo>
                    <a:pt x="116687" y="560158"/>
                  </a:lnTo>
                  <a:lnTo>
                    <a:pt x="144602" y="554012"/>
                  </a:lnTo>
                  <a:close/>
                </a:path>
                <a:path w="2289809" h="2082800">
                  <a:moveTo>
                    <a:pt x="156883" y="609828"/>
                  </a:moveTo>
                  <a:lnTo>
                    <a:pt x="150736" y="581926"/>
                  </a:lnTo>
                  <a:lnTo>
                    <a:pt x="122834" y="588060"/>
                  </a:lnTo>
                  <a:lnTo>
                    <a:pt x="128968" y="615962"/>
                  </a:lnTo>
                  <a:lnTo>
                    <a:pt x="156883" y="609828"/>
                  </a:lnTo>
                  <a:close/>
                </a:path>
                <a:path w="2289809" h="2082800">
                  <a:moveTo>
                    <a:pt x="169164" y="665645"/>
                  </a:moveTo>
                  <a:lnTo>
                    <a:pt x="163017" y="637730"/>
                  </a:lnTo>
                  <a:lnTo>
                    <a:pt x="135115" y="643877"/>
                  </a:lnTo>
                  <a:lnTo>
                    <a:pt x="141249" y="671779"/>
                  </a:lnTo>
                  <a:lnTo>
                    <a:pt x="169164" y="665645"/>
                  </a:lnTo>
                  <a:close/>
                </a:path>
                <a:path w="2289809" h="2082800">
                  <a:moveTo>
                    <a:pt x="181444" y="721461"/>
                  </a:moveTo>
                  <a:lnTo>
                    <a:pt x="175298" y="693547"/>
                  </a:lnTo>
                  <a:lnTo>
                    <a:pt x="147396" y="699693"/>
                  </a:lnTo>
                  <a:lnTo>
                    <a:pt x="153543" y="727595"/>
                  </a:lnTo>
                  <a:lnTo>
                    <a:pt x="181444" y="721461"/>
                  </a:lnTo>
                  <a:close/>
                </a:path>
                <a:path w="2289809" h="2082800">
                  <a:moveTo>
                    <a:pt x="193725" y="777265"/>
                  </a:moveTo>
                  <a:lnTo>
                    <a:pt x="187591" y="749363"/>
                  </a:lnTo>
                  <a:lnTo>
                    <a:pt x="159677" y="755510"/>
                  </a:lnTo>
                  <a:lnTo>
                    <a:pt x="165823" y="783412"/>
                  </a:lnTo>
                  <a:lnTo>
                    <a:pt x="193725" y="777265"/>
                  </a:lnTo>
                  <a:close/>
                </a:path>
                <a:path w="2289809" h="2082800">
                  <a:moveTo>
                    <a:pt x="206006" y="833081"/>
                  </a:moveTo>
                  <a:lnTo>
                    <a:pt x="199872" y="805180"/>
                  </a:lnTo>
                  <a:lnTo>
                    <a:pt x="171958" y="811314"/>
                  </a:lnTo>
                  <a:lnTo>
                    <a:pt x="178104" y="839228"/>
                  </a:lnTo>
                  <a:lnTo>
                    <a:pt x="206006" y="833081"/>
                  </a:lnTo>
                  <a:close/>
                </a:path>
                <a:path w="2289809" h="2082800">
                  <a:moveTo>
                    <a:pt x="218300" y="888898"/>
                  </a:moveTo>
                  <a:lnTo>
                    <a:pt x="212153" y="860996"/>
                  </a:lnTo>
                  <a:lnTo>
                    <a:pt x="184251" y="867130"/>
                  </a:lnTo>
                  <a:lnTo>
                    <a:pt x="190385" y="895045"/>
                  </a:lnTo>
                  <a:lnTo>
                    <a:pt x="218300" y="888898"/>
                  </a:lnTo>
                  <a:close/>
                </a:path>
                <a:path w="2289809" h="2082800">
                  <a:moveTo>
                    <a:pt x="230581" y="944714"/>
                  </a:moveTo>
                  <a:lnTo>
                    <a:pt x="224434" y="916813"/>
                  </a:lnTo>
                  <a:lnTo>
                    <a:pt x="196532" y="922947"/>
                  </a:lnTo>
                  <a:lnTo>
                    <a:pt x="202666" y="950849"/>
                  </a:lnTo>
                  <a:lnTo>
                    <a:pt x="230581" y="944714"/>
                  </a:lnTo>
                  <a:close/>
                </a:path>
                <a:path w="2289809" h="2082800">
                  <a:moveTo>
                    <a:pt x="242862" y="1000531"/>
                  </a:moveTo>
                  <a:lnTo>
                    <a:pt x="236715" y="972616"/>
                  </a:lnTo>
                  <a:lnTo>
                    <a:pt x="208813" y="978763"/>
                  </a:lnTo>
                  <a:lnTo>
                    <a:pt x="214947" y="1006665"/>
                  </a:lnTo>
                  <a:lnTo>
                    <a:pt x="242862" y="1000531"/>
                  </a:lnTo>
                  <a:close/>
                </a:path>
                <a:path w="2289809" h="2082800">
                  <a:moveTo>
                    <a:pt x="255143" y="1056347"/>
                  </a:moveTo>
                  <a:lnTo>
                    <a:pt x="248996" y="1028433"/>
                  </a:lnTo>
                  <a:lnTo>
                    <a:pt x="221094" y="1034580"/>
                  </a:lnTo>
                  <a:lnTo>
                    <a:pt x="227241" y="1062482"/>
                  </a:lnTo>
                  <a:lnTo>
                    <a:pt x="255143" y="1056347"/>
                  </a:lnTo>
                  <a:close/>
                </a:path>
                <a:path w="2289809" h="2082800">
                  <a:moveTo>
                    <a:pt x="267423" y="1112151"/>
                  </a:moveTo>
                  <a:lnTo>
                    <a:pt x="261289" y="1084249"/>
                  </a:lnTo>
                  <a:lnTo>
                    <a:pt x="233375" y="1090396"/>
                  </a:lnTo>
                  <a:lnTo>
                    <a:pt x="239522" y="1118298"/>
                  </a:lnTo>
                  <a:lnTo>
                    <a:pt x="267423" y="1112151"/>
                  </a:lnTo>
                  <a:close/>
                </a:path>
                <a:path w="2289809" h="2082800">
                  <a:moveTo>
                    <a:pt x="279704" y="1167968"/>
                  </a:moveTo>
                  <a:lnTo>
                    <a:pt x="273570" y="1140066"/>
                  </a:lnTo>
                  <a:lnTo>
                    <a:pt x="245656" y="1146200"/>
                  </a:lnTo>
                  <a:lnTo>
                    <a:pt x="251802" y="1174115"/>
                  </a:lnTo>
                  <a:lnTo>
                    <a:pt x="279704" y="1167968"/>
                  </a:lnTo>
                  <a:close/>
                </a:path>
                <a:path w="2289809" h="2082800">
                  <a:moveTo>
                    <a:pt x="291998" y="1223784"/>
                  </a:moveTo>
                  <a:lnTo>
                    <a:pt x="285851" y="1195882"/>
                  </a:lnTo>
                  <a:lnTo>
                    <a:pt x="257949" y="1202016"/>
                  </a:lnTo>
                  <a:lnTo>
                    <a:pt x="264083" y="1229931"/>
                  </a:lnTo>
                  <a:lnTo>
                    <a:pt x="291998" y="1223784"/>
                  </a:lnTo>
                  <a:close/>
                </a:path>
                <a:path w="2289809" h="2082800">
                  <a:moveTo>
                    <a:pt x="304279" y="1279601"/>
                  </a:moveTo>
                  <a:lnTo>
                    <a:pt x="298132" y="1251699"/>
                  </a:lnTo>
                  <a:lnTo>
                    <a:pt x="270230" y="1257833"/>
                  </a:lnTo>
                  <a:lnTo>
                    <a:pt x="276364" y="1285748"/>
                  </a:lnTo>
                  <a:lnTo>
                    <a:pt x="304279" y="1279601"/>
                  </a:lnTo>
                  <a:close/>
                </a:path>
                <a:path w="2289809" h="2082800">
                  <a:moveTo>
                    <a:pt x="316560" y="1335417"/>
                  </a:moveTo>
                  <a:lnTo>
                    <a:pt x="310413" y="1307503"/>
                  </a:lnTo>
                  <a:lnTo>
                    <a:pt x="282511" y="1313649"/>
                  </a:lnTo>
                  <a:lnTo>
                    <a:pt x="288645" y="1341551"/>
                  </a:lnTo>
                  <a:lnTo>
                    <a:pt x="316560" y="1335417"/>
                  </a:lnTo>
                  <a:close/>
                </a:path>
                <a:path w="2289809" h="2082800">
                  <a:moveTo>
                    <a:pt x="328841" y="1391234"/>
                  </a:moveTo>
                  <a:lnTo>
                    <a:pt x="322694" y="1363319"/>
                  </a:lnTo>
                  <a:lnTo>
                    <a:pt x="294792" y="1369466"/>
                  </a:lnTo>
                  <a:lnTo>
                    <a:pt x="300939" y="1397368"/>
                  </a:lnTo>
                  <a:lnTo>
                    <a:pt x="328841" y="1391234"/>
                  </a:lnTo>
                  <a:close/>
                </a:path>
                <a:path w="2289809" h="2082800">
                  <a:moveTo>
                    <a:pt x="341122" y="1447038"/>
                  </a:moveTo>
                  <a:lnTo>
                    <a:pt x="334987" y="1419136"/>
                  </a:lnTo>
                  <a:lnTo>
                    <a:pt x="307073" y="1425282"/>
                  </a:lnTo>
                  <a:lnTo>
                    <a:pt x="313220" y="1453184"/>
                  </a:lnTo>
                  <a:lnTo>
                    <a:pt x="341122" y="1447038"/>
                  </a:lnTo>
                  <a:close/>
                </a:path>
                <a:path w="2289809" h="2082800">
                  <a:moveTo>
                    <a:pt x="353402" y="1502854"/>
                  </a:moveTo>
                  <a:lnTo>
                    <a:pt x="347268" y="1474952"/>
                  </a:lnTo>
                  <a:lnTo>
                    <a:pt x="319354" y="1481086"/>
                  </a:lnTo>
                  <a:lnTo>
                    <a:pt x="325501" y="1509001"/>
                  </a:lnTo>
                  <a:lnTo>
                    <a:pt x="353402" y="1502854"/>
                  </a:lnTo>
                  <a:close/>
                </a:path>
                <a:path w="2289809" h="2082800">
                  <a:moveTo>
                    <a:pt x="365696" y="1558671"/>
                  </a:moveTo>
                  <a:lnTo>
                    <a:pt x="359549" y="1530769"/>
                  </a:lnTo>
                  <a:lnTo>
                    <a:pt x="331647" y="1536903"/>
                  </a:lnTo>
                  <a:lnTo>
                    <a:pt x="337781" y="1564817"/>
                  </a:lnTo>
                  <a:lnTo>
                    <a:pt x="365696" y="1558671"/>
                  </a:lnTo>
                  <a:close/>
                </a:path>
                <a:path w="2289809" h="2082800">
                  <a:moveTo>
                    <a:pt x="377977" y="1614487"/>
                  </a:moveTo>
                  <a:lnTo>
                    <a:pt x="371830" y="1586585"/>
                  </a:lnTo>
                  <a:lnTo>
                    <a:pt x="343928" y="1592719"/>
                  </a:lnTo>
                  <a:lnTo>
                    <a:pt x="350062" y="1620634"/>
                  </a:lnTo>
                  <a:lnTo>
                    <a:pt x="377977" y="1614487"/>
                  </a:lnTo>
                  <a:close/>
                </a:path>
                <a:path w="2289809" h="2082800">
                  <a:moveTo>
                    <a:pt x="390258" y="1670304"/>
                  </a:moveTo>
                  <a:lnTo>
                    <a:pt x="384111" y="1642389"/>
                  </a:lnTo>
                  <a:lnTo>
                    <a:pt x="356209" y="1648536"/>
                  </a:lnTo>
                  <a:lnTo>
                    <a:pt x="362343" y="1676438"/>
                  </a:lnTo>
                  <a:lnTo>
                    <a:pt x="390258" y="1670304"/>
                  </a:lnTo>
                  <a:close/>
                </a:path>
                <a:path w="2289809" h="2082800">
                  <a:moveTo>
                    <a:pt x="402539" y="1726120"/>
                  </a:moveTo>
                  <a:lnTo>
                    <a:pt x="396392" y="1698205"/>
                  </a:lnTo>
                  <a:lnTo>
                    <a:pt x="368490" y="1704352"/>
                  </a:lnTo>
                  <a:lnTo>
                    <a:pt x="374637" y="1732254"/>
                  </a:lnTo>
                  <a:lnTo>
                    <a:pt x="402539" y="1726120"/>
                  </a:lnTo>
                  <a:close/>
                </a:path>
                <a:path w="2289809" h="2082800">
                  <a:moveTo>
                    <a:pt x="414820" y="1781924"/>
                  </a:moveTo>
                  <a:lnTo>
                    <a:pt x="408686" y="1754022"/>
                  </a:lnTo>
                  <a:lnTo>
                    <a:pt x="380771" y="1760169"/>
                  </a:lnTo>
                  <a:lnTo>
                    <a:pt x="386918" y="1788071"/>
                  </a:lnTo>
                  <a:lnTo>
                    <a:pt x="414820" y="1781924"/>
                  </a:lnTo>
                  <a:close/>
                </a:path>
                <a:path w="2289809" h="2082800">
                  <a:moveTo>
                    <a:pt x="427101" y="1837740"/>
                  </a:moveTo>
                  <a:lnTo>
                    <a:pt x="420966" y="1809838"/>
                  </a:lnTo>
                  <a:lnTo>
                    <a:pt x="393052" y="1815973"/>
                  </a:lnTo>
                  <a:lnTo>
                    <a:pt x="399199" y="1843887"/>
                  </a:lnTo>
                  <a:lnTo>
                    <a:pt x="427101" y="1837740"/>
                  </a:lnTo>
                  <a:close/>
                </a:path>
                <a:path w="2289809" h="2082800">
                  <a:moveTo>
                    <a:pt x="439394" y="1893557"/>
                  </a:moveTo>
                  <a:lnTo>
                    <a:pt x="433247" y="1865655"/>
                  </a:lnTo>
                  <a:lnTo>
                    <a:pt x="405345" y="1871789"/>
                  </a:lnTo>
                  <a:lnTo>
                    <a:pt x="411480" y="1899704"/>
                  </a:lnTo>
                  <a:lnTo>
                    <a:pt x="439394" y="1893557"/>
                  </a:lnTo>
                  <a:close/>
                </a:path>
                <a:path w="2289809" h="2082800">
                  <a:moveTo>
                    <a:pt x="451675" y="1949373"/>
                  </a:moveTo>
                  <a:lnTo>
                    <a:pt x="445528" y="1921471"/>
                  </a:lnTo>
                  <a:lnTo>
                    <a:pt x="417626" y="1927606"/>
                  </a:lnTo>
                  <a:lnTo>
                    <a:pt x="423760" y="1955520"/>
                  </a:lnTo>
                  <a:lnTo>
                    <a:pt x="451675" y="1949373"/>
                  </a:lnTo>
                  <a:close/>
                </a:path>
                <a:path w="2289809" h="2082800">
                  <a:moveTo>
                    <a:pt x="489712" y="1989264"/>
                  </a:moveTo>
                  <a:lnTo>
                    <a:pt x="461797" y="1995411"/>
                  </a:lnTo>
                  <a:lnTo>
                    <a:pt x="457809" y="1977275"/>
                  </a:lnTo>
                  <a:lnTo>
                    <a:pt x="429907" y="1983422"/>
                  </a:lnTo>
                  <a:lnTo>
                    <a:pt x="433895" y="2001558"/>
                  </a:lnTo>
                  <a:lnTo>
                    <a:pt x="405993" y="2007692"/>
                  </a:lnTo>
                  <a:lnTo>
                    <a:pt x="466267" y="2082203"/>
                  </a:lnTo>
                  <a:lnTo>
                    <a:pt x="484149" y="2011324"/>
                  </a:lnTo>
                  <a:lnTo>
                    <a:pt x="489712" y="1989264"/>
                  </a:lnTo>
                  <a:close/>
                </a:path>
                <a:path w="2289809" h="2082800">
                  <a:moveTo>
                    <a:pt x="629691" y="51689"/>
                  </a:moveTo>
                  <a:lnTo>
                    <a:pt x="623544" y="23774"/>
                  </a:lnTo>
                  <a:lnTo>
                    <a:pt x="595642" y="29921"/>
                  </a:lnTo>
                  <a:lnTo>
                    <a:pt x="601776" y="57823"/>
                  </a:lnTo>
                  <a:lnTo>
                    <a:pt x="629691" y="51689"/>
                  </a:lnTo>
                  <a:close/>
                </a:path>
                <a:path w="2289809" h="2082800">
                  <a:moveTo>
                    <a:pt x="641972" y="107492"/>
                  </a:moveTo>
                  <a:lnTo>
                    <a:pt x="635825" y="79590"/>
                  </a:lnTo>
                  <a:lnTo>
                    <a:pt x="607923" y="85737"/>
                  </a:lnTo>
                  <a:lnTo>
                    <a:pt x="614057" y="113639"/>
                  </a:lnTo>
                  <a:lnTo>
                    <a:pt x="641972" y="107492"/>
                  </a:lnTo>
                  <a:close/>
                </a:path>
                <a:path w="2289809" h="2082800">
                  <a:moveTo>
                    <a:pt x="654253" y="163309"/>
                  </a:moveTo>
                  <a:lnTo>
                    <a:pt x="648106" y="135407"/>
                  </a:lnTo>
                  <a:lnTo>
                    <a:pt x="620204" y="141541"/>
                  </a:lnTo>
                  <a:lnTo>
                    <a:pt x="626338" y="169456"/>
                  </a:lnTo>
                  <a:lnTo>
                    <a:pt x="654253" y="163309"/>
                  </a:lnTo>
                  <a:close/>
                </a:path>
                <a:path w="2289809" h="2082800">
                  <a:moveTo>
                    <a:pt x="666534" y="219125"/>
                  </a:moveTo>
                  <a:lnTo>
                    <a:pt x="660387" y="191223"/>
                  </a:lnTo>
                  <a:lnTo>
                    <a:pt x="632485" y="197358"/>
                  </a:lnTo>
                  <a:lnTo>
                    <a:pt x="638632" y="225272"/>
                  </a:lnTo>
                  <a:lnTo>
                    <a:pt x="666534" y="219125"/>
                  </a:lnTo>
                  <a:close/>
                </a:path>
                <a:path w="2289809" h="2082800">
                  <a:moveTo>
                    <a:pt x="678815" y="274942"/>
                  </a:moveTo>
                  <a:lnTo>
                    <a:pt x="672680" y="247027"/>
                  </a:lnTo>
                  <a:lnTo>
                    <a:pt x="644766" y="253174"/>
                  </a:lnTo>
                  <a:lnTo>
                    <a:pt x="650913" y="281076"/>
                  </a:lnTo>
                  <a:lnTo>
                    <a:pt x="678815" y="274942"/>
                  </a:lnTo>
                  <a:close/>
                </a:path>
                <a:path w="2289809" h="2082800">
                  <a:moveTo>
                    <a:pt x="691095" y="330758"/>
                  </a:moveTo>
                  <a:lnTo>
                    <a:pt x="684961" y="302844"/>
                  </a:lnTo>
                  <a:lnTo>
                    <a:pt x="657047" y="308991"/>
                  </a:lnTo>
                  <a:lnTo>
                    <a:pt x="663194" y="336892"/>
                  </a:lnTo>
                  <a:lnTo>
                    <a:pt x="691095" y="330758"/>
                  </a:lnTo>
                  <a:close/>
                </a:path>
                <a:path w="2289809" h="2082800">
                  <a:moveTo>
                    <a:pt x="703389" y="386575"/>
                  </a:moveTo>
                  <a:lnTo>
                    <a:pt x="697242" y="358660"/>
                  </a:lnTo>
                  <a:lnTo>
                    <a:pt x="669340" y="364807"/>
                  </a:lnTo>
                  <a:lnTo>
                    <a:pt x="675474" y="392709"/>
                  </a:lnTo>
                  <a:lnTo>
                    <a:pt x="703389" y="386575"/>
                  </a:lnTo>
                  <a:close/>
                </a:path>
                <a:path w="2289809" h="2082800">
                  <a:moveTo>
                    <a:pt x="715670" y="442379"/>
                  </a:moveTo>
                  <a:lnTo>
                    <a:pt x="709523" y="414477"/>
                  </a:lnTo>
                  <a:lnTo>
                    <a:pt x="681621" y="420624"/>
                  </a:lnTo>
                  <a:lnTo>
                    <a:pt x="687755" y="448525"/>
                  </a:lnTo>
                  <a:lnTo>
                    <a:pt x="715670" y="442379"/>
                  </a:lnTo>
                  <a:close/>
                </a:path>
                <a:path w="2289809" h="2082800">
                  <a:moveTo>
                    <a:pt x="727951" y="498195"/>
                  </a:moveTo>
                  <a:lnTo>
                    <a:pt x="721804" y="470293"/>
                  </a:lnTo>
                  <a:lnTo>
                    <a:pt x="693902" y="476427"/>
                  </a:lnTo>
                  <a:lnTo>
                    <a:pt x="700036" y="504342"/>
                  </a:lnTo>
                  <a:lnTo>
                    <a:pt x="727951" y="498195"/>
                  </a:lnTo>
                  <a:close/>
                </a:path>
                <a:path w="2289809" h="2082800">
                  <a:moveTo>
                    <a:pt x="740232" y="554012"/>
                  </a:moveTo>
                  <a:lnTo>
                    <a:pt x="734085" y="526110"/>
                  </a:lnTo>
                  <a:lnTo>
                    <a:pt x="706183" y="532244"/>
                  </a:lnTo>
                  <a:lnTo>
                    <a:pt x="712330" y="560158"/>
                  </a:lnTo>
                  <a:lnTo>
                    <a:pt x="740232" y="554012"/>
                  </a:lnTo>
                  <a:close/>
                </a:path>
                <a:path w="2289809" h="2082800">
                  <a:moveTo>
                    <a:pt x="752513" y="609828"/>
                  </a:moveTo>
                  <a:lnTo>
                    <a:pt x="746379" y="581926"/>
                  </a:lnTo>
                  <a:lnTo>
                    <a:pt x="718464" y="588060"/>
                  </a:lnTo>
                  <a:lnTo>
                    <a:pt x="724611" y="615962"/>
                  </a:lnTo>
                  <a:lnTo>
                    <a:pt x="752513" y="609828"/>
                  </a:lnTo>
                  <a:close/>
                </a:path>
                <a:path w="2289809" h="2082800">
                  <a:moveTo>
                    <a:pt x="764794" y="665645"/>
                  </a:moveTo>
                  <a:lnTo>
                    <a:pt x="758659" y="637730"/>
                  </a:lnTo>
                  <a:lnTo>
                    <a:pt x="730745" y="643877"/>
                  </a:lnTo>
                  <a:lnTo>
                    <a:pt x="736892" y="671779"/>
                  </a:lnTo>
                  <a:lnTo>
                    <a:pt x="764794" y="665645"/>
                  </a:lnTo>
                  <a:close/>
                </a:path>
                <a:path w="2289809" h="2082800">
                  <a:moveTo>
                    <a:pt x="777087" y="721461"/>
                  </a:moveTo>
                  <a:lnTo>
                    <a:pt x="770940" y="693547"/>
                  </a:lnTo>
                  <a:lnTo>
                    <a:pt x="743038" y="699693"/>
                  </a:lnTo>
                  <a:lnTo>
                    <a:pt x="749173" y="727595"/>
                  </a:lnTo>
                  <a:lnTo>
                    <a:pt x="777087" y="721461"/>
                  </a:lnTo>
                  <a:close/>
                </a:path>
                <a:path w="2289809" h="2082800">
                  <a:moveTo>
                    <a:pt x="789368" y="777265"/>
                  </a:moveTo>
                  <a:lnTo>
                    <a:pt x="783221" y="749363"/>
                  </a:lnTo>
                  <a:lnTo>
                    <a:pt x="755319" y="755510"/>
                  </a:lnTo>
                  <a:lnTo>
                    <a:pt x="761453" y="783412"/>
                  </a:lnTo>
                  <a:lnTo>
                    <a:pt x="789368" y="777265"/>
                  </a:lnTo>
                  <a:close/>
                </a:path>
                <a:path w="2289809" h="2082800">
                  <a:moveTo>
                    <a:pt x="801649" y="833081"/>
                  </a:moveTo>
                  <a:lnTo>
                    <a:pt x="795502" y="805180"/>
                  </a:lnTo>
                  <a:lnTo>
                    <a:pt x="767600" y="811314"/>
                  </a:lnTo>
                  <a:lnTo>
                    <a:pt x="773734" y="839228"/>
                  </a:lnTo>
                  <a:lnTo>
                    <a:pt x="801649" y="833081"/>
                  </a:lnTo>
                  <a:close/>
                </a:path>
                <a:path w="2289809" h="2082800">
                  <a:moveTo>
                    <a:pt x="813930" y="888898"/>
                  </a:moveTo>
                  <a:lnTo>
                    <a:pt x="807783" y="860996"/>
                  </a:lnTo>
                  <a:lnTo>
                    <a:pt x="779881" y="867130"/>
                  </a:lnTo>
                  <a:lnTo>
                    <a:pt x="786028" y="895045"/>
                  </a:lnTo>
                  <a:lnTo>
                    <a:pt x="813930" y="888898"/>
                  </a:lnTo>
                  <a:close/>
                </a:path>
                <a:path w="2289809" h="2082800">
                  <a:moveTo>
                    <a:pt x="826211" y="944714"/>
                  </a:moveTo>
                  <a:lnTo>
                    <a:pt x="820077" y="916813"/>
                  </a:lnTo>
                  <a:lnTo>
                    <a:pt x="792162" y="922947"/>
                  </a:lnTo>
                  <a:lnTo>
                    <a:pt x="798309" y="950849"/>
                  </a:lnTo>
                  <a:lnTo>
                    <a:pt x="826211" y="944714"/>
                  </a:lnTo>
                  <a:close/>
                </a:path>
                <a:path w="2289809" h="2082800">
                  <a:moveTo>
                    <a:pt x="838492" y="1000531"/>
                  </a:moveTo>
                  <a:lnTo>
                    <a:pt x="832358" y="972616"/>
                  </a:lnTo>
                  <a:lnTo>
                    <a:pt x="804443" y="978763"/>
                  </a:lnTo>
                  <a:lnTo>
                    <a:pt x="810590" y="1006665"/>
                  </a:lnTo>
                  <a:lnTo>
                    <a:pt x="838492" y="1000531"/>
                  </a:lnTo>
                  <a:close/>
                </a:path>
                <a:path w="2289809" h="2082800">
                  <a:moveTo>
                    <a:pt x="850785" y="1056347"/>
                  </a:moveTo>
                  <a:lnTo>
                    <a:pt x="844638" y="1028433"/>
                  </a:lnTo>
                  <a:lnTo>
                    <a:pt x="816737" y="1034580"/>
                  </a:lnTo>
                  <a:lnTo>
                    <a:pt x="822871" y="1062482"/>
                  </a:lnTo>
                  <a:lnTo>
                    <a:pt x="850785" y="1056347"/>
                  </a:lnTo>
                  <a:close/>
                </a:path>
                <a:path w="2289809" h="2082800">
                  <a:moveTo>
                    <a:pt x="863066" y="1112151"/>
                  </a:moveTo>
                  <a:lnTo>
                    <a:pt x="856919" y="1084249"/>
                  </a:lnTo>
                  <a:lnTo>
                    <a:pt x="829017" y="1090396"/>
                  </a:lnTo>
                  <a:lnTo>
                    <a:pt x="835152" y="1118298"/>
                  </a:lnTo>
                  <a:lnTo>
                    <a:pt x="863066" y="1112151"/>
                  </a:lnTo>
                  <a:close/>
                </a:path>
                <a:path w="2289809" h="2082800">
                  <a:moveTo>
                    <a:pt x="875347" y="1167968"/>
                  </a:moveTo>
                  <a:lnTo>
                    <a:pt x="869200" y="1140066"/>
                  </a:lnTo>
                  <a:lnTo>
                    <a:pt x="841298" y="1146200"/>
                  </a:lnTo>
                  <a:lnTo>
                    <a:pt x="847432" y="1174115"/>
                  </a:lnTo>
                  <a:lnTo>
                    <a:pt x="875347" y="1167968"/>
                  </a:lnTo>
                  <a:close/>
                </a:path>
                <a:path w="2289809" h="2082800">
                  <a:moveTo>
                    <a:pt x="887628" y="1223784"/>
                  </a:moveTo>
                  <a:lnTo>
                    <a:pt x="881481" y="1195882"/>
                  </a:lnTo>
                  <a:lnTo>
                    <a:pt x="853579" y="1202016"/>
                  </a:lnTo>
                  <a:lnTo>
                    <a:pt x="859726" y="1229931"/>
                  </a:lnTo>
                  <a:lnTo>
                    <a:pt x="887628" y="1223784"/>
                  </a:lnTo>
                  <a:close/>
                </a:path>
                <a:path w="2289809" h="2082800">
                  <a:moveTo>
                    <a:pt x="899909" y="1279601"/>
                  </a:moveTo>
                  <a:lnTo>
                    <a:pt x="893775" y="1251699"/>
                  </a:lnTo>
                  <a:lnTo>
                    <a:pt x="865860" y="1257833"/>
                  </a:lnTo>
                  <a:lnTo>
                    <a:pt x="872007" y="1285748"/>
                  </a:lnTo>
                  <a:lnTo>
                    <a:pt x="899909" y="1279601"/>
                  </a:lnTo>
                  <a:close/>
                </a:path>
                <a:path w="2289809" h="2082800">
                  <a:moveTo>
                    <a:pt x="912190" y="1335417"/>
                  </a:moveTo>
                  <a:lnTo>
                    <a:pt x="906056" y="1307503"/>
                  </a:lnTo>
                  <a:lnTo>
                    <a:pt x="878141" y="1313649"/>
                  </a:lnTo>
                  <a:lnTo>
                    <a:pt x="884288" y="1341551"/>
                  </a:lnTo>
                  <a:lnTo>
                    <a:pt x="912190" y="1335417"/>
                  </a:lnTo>
                  <a:close/>
                </a:path>
                <a:path w="2289809" h="2082800">
                  <a:moveTo>
                    <a:pt x="924483" y="1391234"/>
                  </a:moveTo>
                  <a:lnTo>
                    <a:pt x="918337" y="1363319"/>
                  </a:lnTo>
                  <a:lnTo>
                    <a:pt x="890435" y="1369466"/>
                  </a:lnTo>
                  <a:lnTo>
                    <a:pt x="896569" y="1397368"/>
                  </a:lnTo>
                  <a:lnTo>
                    <a:pt x="924483" y="1391234"/>
                  </a:lnTo>
                  <a:close/>
                </a:path>
                <a:path w="2289809" h="2082800">
                  <a:moveTo>
                    <a:pt x="936764" y="1447038"/>
                  </a:moveTo>
                  <a:lnTo>
                    <a:pt x="930617" y="1419136"/>
                  </a:lnTo>
                  <a:lnTo>
                    <a:pt x="902716" y="1425282"/>
                  </a:lnTo>
                  <a:lnTo>
                    <a:pt x="908850" y="1453184"/>
                  </a:lnTo>
                  <a:lnTo>
                    <a:pt x="936764" y="1447038"/>
                  </a:lnTo>
                  <a:close/>
                </a:path>
                <a:path w="2289809" h="2082800">
                  <a:moveTo>
                    <a:pt x="949045" y="1502854"/>
                  </a:moveTo>
                  <a:lnTo>
                    <a:pt x="942898" y="1474952"/>
                  </a:lnTo>
                  <a:lnTo>
                    <a:pt x="914996" y="1481086"/>
                  </a:lnTo>
                  <a:lnTo>
                    <a:pt x="921131" y="1509001"/>
                  </a:lnTo>
                  <a:lnTo>
                    <a:pt x="949045" y="1502854"/>
                  </a:lnTo>
                  <a:close/>
                </a:path>
                <a:path w="2289809" h="2082800">
                  <a:moveTo>
                    <a:pt x="961326" y="1558671"/>
                  </a:moveTo>
                  <a:lnTo>
                    <a:pt x="955179" y="1530769"/>
                  </a:lnTo>
                  <a:lnTo>
                    <a:pt x="927277" y="1536903"/>
                  </a:lnTo>
                  <a:lnTo>
                    <a:pt x="933424" y="1564817"/>
                  </a:lnTo>
                  <a:lnTo>
                    <a:pt x="961326" y="1558671"/>
                  </a:lnTo>
                  <a:close/>
                </a:path>
                <a:path w="2289809" h="2082800">
                  <a:moveTo>
                    <a:pt x="973607" y="1614487"/>
                  </a:moveTo>
                  <a:lnTo>
                    <a:pt x="967473" y="1586585"/>
                  </a:lnTo>
                  <a:lnTo>
                    <a:pt x="939558" y="1592719"/>
                  </a:lnTo>
                  <a:lnTo>
                    <a:pt x="945705" y="1620634"/>
                  </a:lnTo>
                  <a:lnTo>
                    <a:pt x="973607" y="1614487"/>
                  </a:lnTo>
                  <a:close/>
                </a:path>
                <a:path w="2289809" h="2082800">
                  <a:moveTo>
                    <a:pt x="985888" y="1670304"/>
                  </a:moveTo>
                  <a:lnTo>
                    <a:pt x="979754" y="1642389"/>
                  </a:lnTo>
                  <a:lnTo>
                    <a:pt x="951839" y="1648536"/>
                  </a:lnTo>
                  <a:lnTo>
                    <a:pt x="957986" y="1676438"/>
                  </a:lnTo>
                  <a:lnTo>
                    <a:pt x="985888" y="1670304"/>
                  </a:lnTo>
                  <a:close/>
                </a:path>
                <a:path w="2289809" h="2082800">
                  <a:moveTo>
                    <a:pt x="998181" y="1726120"/>
                  </a:moveTo>
                  <a:lnTo>
                    <a:pt x="992035" y="1698205"/>
                  </a:lnTo>
                  <a:lnTo>
                    <a:pt x="964133" y="1704352"/>
                  </a:lnTo>
                  <a:lnTo>
                    <a:pt x="970267" y="1732254"/>
                  </a:lnTo>
                  <a:lnTo>
                    <a:pt x="998181" y="1726120"/>
                  </a:lnTo>
                  <a:close/>
                </a:path>
                <a:path w="2289809" h="2082800">
                  <a:moveTo>
                    <a:pt x="1010462" y="1781924"/>
                  </a:moveTo>
                  <a:lnTo>
                    <a:pt x="1004316" y="1754022"/>
                  </a:lnTo>
                  <a:lnTo>
                    <a:pt x="976414" y="1760169"/>
                  </a:lnTo>
                  <a:lnTo>
                    <a:pt x="982548" y="1788071"/>
                  </a:lnTo>
                  <a:lnTo>
                    <a:pt x="1010462" y="1781924"/>
                  </a:lnTo>
                  <a:close/>
                </a:path>
                <a:path w="2289809" h="2082800">
                  <a:moveTo>
                    <a:pt x="1022743" y="1837740"/>
                  </a:moveTo>
                  <a:lnTo>
                    <a:pt x="1016596" y="1809838"/>
                  </a:lnTo>
                  <a:lnTo>
                    <a:pt x="988695" y="1815973"/>
                  </a:lnTo>
                  <a:lnTo>
                    <a:pt x="994829" y="1843887"/>
                  </a:lnTo>
                  <a:lnTo>
                    <a:pt x="1022743" y="1837740"/>
                  </a:lnTo>
                  <a:close/>
                </a:path>
                <a:path w="2289809" h="2082800">
                  <a:moveTo>
                    <a:pt x="1035024" y="1893557"/>
                  </a:moveTo>
                  <a:lnTo>
                    <a:pt x="1028877" y="1865655"/>
                  </a:lnTo>
                  <a:lnTo>
                    <a:pt x="1000975" y="1871789"/>
                  </a:lnTo>
                  <a:lnTo>
                    <a:pt x="1007122" y="1899704"/>
                  </a:lnTo>
                  <a:lnTo>
                    <a:pt x="1035024" y="1893557"/>
                  </a:lnTo>
                  <a:close/>
                </a:path>
                <a:path w="2289809" h="2082800">
                  <a:moveTo>
                    <a:pt x="1047305" y="1949373"/>
                  </a:moveTo>
                  <a:lnTo>
                    <a:pt x="1041171" y="1921471"/>
                  </a:lnTo>
                  <a:lnTo>
                    <a:pt x="1013256" y="1927606"/>
                  </a:lnTo>
                  <a:lnTo>
                    <a:pt x="1019403" y="1955520"/>
                  </a:lnTo>
                  <a:lnTo>
                    <a:pt x="1047305" y="1949373"/>
                  </a:lnTo>
                  <a:close/>
                </a:path>
                <a:path w="2289809" h="2082800">
                  <a:moveTo>
                    <a:pt x="1085342" y="1989264"/>
                  </a:moveTo>
                  <a:lnTo>
                    <a:pt x="1057440" y="1995411"/>
                  </a:lnTo>
                  <a:lnTo>
                    <a:pt x="1053452" y="1977275"/>
                  </a:lnTo>
                  <a:lnTo>
                    <a:pt x="1025537" y="1983422"/>
                  </a:lnTo>
                  <a:lnTo>
                    <a:pt x="1029525" y="2001558"/>
                  </a:lnTo>
                  <a:lnTo>
                    <a:pt x="1001623" y="2007692"/>
                  </a:lnTo>
                  <a:lnTo>
                    <a:pt x="1061910" y="2082203"/>
                  </a:lnTo>
                  <a:lnTo>
                    <a:pt x="1079779" y="2011324"/>
                  </a:lnTo>
                  <a:lnTo>
                    <a:pt x="1085342" y="1989264"/>
                  </a:lnTo>
                  <a:close/>
                </a:path>
                <a:path w="2289809" h="2082800">
                  <a:moveTo>
                    <a:pt x="1240066" y="27914"/>
                  </a:moveTo>
                  <a:lnTo>
                    <a:pt x="1233932" y="0"/>
                  </a:lnTo>
                  <a:lnTo>
                    <a:pt x="1206017" y="6146"/>
                  </a:lnTo>
                  <a:lnTo>
                    <a:pt x="1212164" y="34048"/>
                  </a:lnTo>
                  <a:lnTo>
                    <a:pt x="1240066" y="27914"/>
                  </a:lnTo>
                  <a:close/>
                </a:path>
                <a:path w="2289809" h="2082800">
                  <a:moveTo>
                    <a:pt x="1252347" y="83731"/>
                  </a:moveTo>
                  <a:lnTo>
                    <a:pt x="1246212" y="55816"/>
                  </a:lnTo>
                  <a:lnTo>
                    <a:pt x="1218298" y="61963"/>
                  </a:lnTo>
                  <a:lnTo>
                    <a:pt x="1224445" y="89865"/>
                  </a:lnTo>
                  <a:lnTo>
                    <a:pt x="1252347" y="83731"/>
                  </a:lnTo>
                  <a:close/>
                </a:path>
                <a:path w="2289809" h="2082800">
                  <a:moveTo>
                    <a:pt x="1264627" y="139534"/>
                  </a:moveTo>
                  <a:lnTo>
                    <a:pt x="1258493" y="111633"/>
                  </a:lnTo>
                  <a:lnTo>
                    <a:pt x="1230579" y="117779"/>
                  </a:lnTo>
                  <a:lnTo>
                    <a:pt x="1236726" y="145681"/>
                  </a:lnTo>
                  <a:lnTo>
                    <a:pt x="1264627" y="139534"/>
                  </a:lnTo>
                  <a:close/>
                </a:path>
                <a:path w="2289809" h="2082800">
                  <a:moveTo>
                    <a:pt x="1276921" y="195351"/>
                  </a:moveTo>
                  <a:lnTo>
                    <a:pt x="1270774" y="167449"/>
                  </a:lnTo>
                  <a:lnTo>
                    <a:pt x="1242872" y="173583"/>
                  </a:lnTo>
                  <a:lnTo>
                    <a:pt x="1249006" y="201498"/>
                  </a:lnTo>
                  <a:lnTo>
                    <a:pt x="1276921" y="195351"/>
                  </a:lnTo>
                  <a:close/>
                </a:path>
                <a:path w="2289809" h="2082800">
                  <a:moveTo>
                    <a:pt x="1289202" y="251167"/>
                  </a:moveTo>
                  <a:lnTo>
                    <a:pt x="1283055" y="223266"/>
                  </a:lnTo>
                  <a:lnTo>
                    <a:pt x="1255153" y="229400"/>
                  </a:lnTo>
                  <a:lnTo>
                    <a:pt x="1261287" y="257314"/>
                  </a:lnTo>
                  <a:lnTo>
                    <a:pt x="1289202" y="251167"/>
                  </a:lnTo>
                  <a:close/>
                </a:path>
                <a:path w="2289809" h="2082800">
                  <a:moveTo>
                    <a:pt x="1301483" y="306984"/>
                  </a:moveTo>
                  <a:lnTo>
                    <a:pt x="1295336" y="279082"/>
                  </a:lnTo>
                  <a:lnTo>
                    <a:pt x="1267434" y="285216"/>
                  </a:lnTo>
                  <a:lnTo>
                    <a:pt x="1273581" y="313131"/>
                  </a:lnTo>
                  <a:lnTo>
                    <a:pt x="1301483" y="306984"/>
                  </a:lnTo>
                  <a:close/>
                </a:path>
                <a:path w="2289809" h="2082800">
                  <a:moveTo>
                    <a:pt x="1313764" y="362800"/>
                  </a:moveTo>
                  <a:lnTo>
                    <a:pt x="1307630" y="334886"/>
                  </a:lnTo>
                  <a:lnTo>
                    <a:pt x="1279715" y="341033"/>
                  </a:lnTo>
                  <a:lnTo>
                    <a:pt x="1285862" y="368935"/>
                  </a:lnTo>
                  <a:lnTo>
                    <a:pt x="1313764" y="362800"/>
                  </a:lnTo>
                  <a:close/>
                </a:path>
                <a:path w="2289809" h="2082800">
                  <a:moveTo>
                    <a:pt x="1326045" y="418617"/>
                  </a:moveTo>
                  <a:lnTo>
                    <a:pt x="1319911" y="390702"/>
                  </a:lnTo>
                  <a:lnTo>
                    <a:pt x="1291996" y="396849"/>
                  </a:lnTo>
                  <a:lnTo>
                    <a:pt x="1298143" y="424751"/>
                  </a:lnTo>
                  <a:lnTo>
                    <a:pt x="1326045" y="418617"/>
                  </a:lnTo>
                  <a:close/>
                </a:path>
                <a:path w="2289809" h="2082800">
                  <a:moveTo>
                    <a:pt x="1338326" y="474433"/>
                  </a:moveTo>
                  <a:lnTo>
                    <a:pt x="1332191" y="446519"/>
                  </a:lnTo>
                  <a:lnTo>
                    <a:pt x="1304277" y="452666"/>
                  </a:lnTo>
                  <a:lnTo>
                    <a:pt x="1310424" y="480568"/>
                  </a:lnTo>
                  <a:lnTo>
                    <a:pt x="1338326" y="474433"/>
                  </a:lnTo>
                  <a:close/>
                </a:path>
                <a:path w="2289809" h="2082800">
                  <a:moveTo>
                    <a:pt x="1350619" y="530237"/>
                  </a:moveTo>
                  <a:lnTo>
                    <a:pt x="1344472" y="502335"/>
                  </a:lnTo>
                  <a:lnTo>
                    <a:pt x="1316570" y="508482"/>
                  </a:lnTo>
                  <a:lnTo>
                    <a:pt x="1322705" y="536384"/>
                  </a:lnTo>
                  <a:lnTo>
                    <a:pt x="1350619" y="530237"/>
                  </a:lnTo>
                  <a:close/>
                </a:path>
                <a:path w="2289809" h="2082800">
                  <a:moveTo>
                    <a:pt x="1362900" y="586054"/>
                  </a:moveTo>
                  <a:lnTo>
                    <a:pt x="1356753" y="558152"/>
                  </a:lnTo>
                  <a:lnTo>
                    <a:pt x="1328851" y="564286"/>
                  </a:lnTo>
                  <a:lnTo>
                    <a:pt x="1334985" y="592201"/>
                  </a:lnTo>
                  <a:lnTo>
                    <a:pt x="1362900" y="586054"/>
                  </a:lnTo>
                  <a:close/>
                </a:path>
                <a:path w="2289809" h="2082800">
                  <a:moveTo>
                    <a:pt x="1375181" y="641870"/>
                  </a:moveTo>
                  <a:lnTo>
                    <a:pt x="1369034" y="613968"/>
                  </a:lnTo>
                  <a:lnTo>
                    <a:pt x="1341132" y="620102"/>
                  </a:lnTo>
                  <a:lnTo>
                    <a:pt x="1347279" y="648017"/>
                  </a:lnTo>
                  <a:lnTo>
                    <a:pt x="1375181" y="641870"/>
                  </a:lnTo>
                  <a:close/>
                </a:path>
                <a:path w="2289809" h="2082800">
                  <a:moveTo>
                    <a:pt x="1387462" y="697687"/>
                  </a:moveTo>
                  <a:lnTo>
                    <a:pt x="1381328" y="669772"/>
                  </a:lnTo>
                  <a:lnTo>
                    <a:pt x="1353413" y="675919"/>
                  </a:lnTo>
                  <a:lnTo>
                    <a:pt x="1359560" y="703821"/>
                  </a:lnTo>
                  <a:lnTo>
                    <a:pt x="1387462" y="697687"/>
                  </a:lnTo>
                  <a:close/>
                </a:path>
                <a:path w="2289809" h="2082800">
                  <a:moveTo>
                    <a:pt x="1399743" y="753503"/>
                  </a:moveTo>
                  <a:lnTo>
                    <a:pt x="1393609" y="725589"/>
                  </a:lnTo>
                  <a:lnTo>
                    <a:pt x="1365694" y="731735"/>
                  </a:lnTo>
                  <a:lnTo>
                    <a:pt x="1371841" y="759637"/>
                  </a:lnTo>
                  <a:lnTo>
                    <a:pt x="1399743" y="753503"/>
                  </a:lnTo>
                  <a:close/>
                </a:path>
                <a:path w="2289809" h="2082800">
                  <a:moveTo>
                    <a:pt x="1412024" y="809320"/>
                  </a:moveTo>
                  <a:lnTo>
                    <a:pt x="1405890" y="781405"/>
                  </a:lnTo>
                  <a:lnTo>
                    <a:pt x="1377975" y="787552"/>
                  </a:lnTo>
                  <a:lnTo>
                    <a:pt x="1384122" y="815454"/>
                  </a:lnTo>
                  <a:lnTo>
                    <a:pt x="1412024" y="809320"/>
                  </a:lnTo>
                  <a:close/>
                </a:path>
                <a:path w="2289809" h="2082800">
                  <a:moveTo>
                    <a:pt x="1424317" y="865124"/>
                  </a:moveTo>
                  <a:lnTo>
                    <a:pt x="1418170" y="837222"/>
                  </a:lnTo>
                  <a:lnTo>
                    <a:pt x="1390269" y="843368"/>
                  </a:lnTo>
                  <a:lnTo>
                    <a:pt x="1396403" y="871270"/>
                  </a:lnTo>
                  <a:lnTo>
                    <a:pt x="1424317" y="865124"/>
                  </a:lnTo>
                  <a:close/>
                </a:path>
                <a:path w="2289809" h="2082800">
                  <a:moveTo>
                    <a:pt x="1436598" y="920940"/>
                  </a:moveTo>
                  <a:lnTo>
                    <a:pt x="1430451" y="893038"/>
                  </a:lnTo>
                  <a:lnTo>
                    <a:pt x="1402549" y="899172"/>
                  </a:lnTo>
                  <a:lnTo>
                    <a:pt x="1408684" y="927087"/>
                  </a:lnTo>
                  <a:lnTo>
                    <a:pt x="1436598" y="920940"/>
                  </a:lnTo>
                  <a:close/>
                </a:path>
                <a:path w="2289809" h="2082800">
                  <a:moveTo>
                    <a:pt x="1448879" y="976757"/>
                  </a:moveTo>
                  <a:lnTo>
                    <a:pt x="1442732" y="948855"/>
                  </a:lnTo>
                  <a:lnTo>
                    <a:pt x="1414830" y="954989"/>
                  </a:lnTo>
                  <a:lnTo>
                    <a:pt x="1420977" y="982903"/>
                  </a:lnTo>
                  <a:lnTo>
                    <a:pt x="1448879" y="976757"/>
                  </a:lnTo>
                  <a:close/>
                </a:path>
                <a:path w="2289809" h="2082800">
                  <a:moveTo>
                    <a:pt x="1461160" y="1032573"/>
                  </a:moveTo>
                  <a:lnTo>
                    <a:pt x="1455026" y="1004658"/>
                  </a:lnTo>
                  <a:lnTo>
                    <a:pt x="1427111" y="1010805"/>
                  </a:lnTo>
                  <a:lnTo>
                    <a:pt x="1433258" y="1038707"/>
                  </a:lnTo>
                  <a:lnTo>
                    <a:pt x="1461160" y="1032573"/>
                  </a:lnTo>
                  <a:close/>
                </a:path>
                <a:path w="2289809" h="2082800">
                  <a:moveTo>
                    <a:pt x="1473441" y="1088390"/>
                  </a:moveTo>
                  <a:lnTo>
                    <a:pt x="1467307" y="1060475"/>
                  </a:lnTo>
                  <a:lnTo>
                    <a:pt x="1439392" y="1066622"/>
                  </a:lnTo>
                  <a:lnTo>
                    <a:pt x="1445539" y="1094524"/>
                  </a:lnTo>
                  <a:lnTo>
                    <a:pt x="1473441" y="1088390"/>
                  </a:lnTo>
                  <a:close/>
                </a:path>
                <a:path w="2289809" h="2082800">
                  <a:moveTo>
                    <a:pt x="1485722" y="1144206"/>
                  </a:moveTo>
                  <a:lnTo>
                    <a:pt x="1479588" y="1116291"/>
                  </a:lnTo>
                  <a:lnTo>
                    <a:pt x="1451673" y="1122438"/>
                  </a:lnTo>
                  <a:lnTo>
                    <a:pt x="1457820" y="1150340"/>
                  </a:lnTo>
                  <a:lnTo>
                    <a:pt x="1485722" y="1144206"/>
                  </a:lnTo>
                  <a:close/>
                </a:path>
                <a:path w="2289809" h="2082800">
                  <a:moveTo>
                    <a:pt x="1498015" y="1200010"/>
                  </a:moveTo>
                  <a:lnTo>
                    <a:pt x="1491869" y="1172108"/>
                  </a:lnTo>
                  <a:lnTo>
                    <a:pt x="1463967" y="1178255"/>
                  </a:lnTo>
                  <a:lnTo>
                    <a:pt x="1470101" y="1206157"/>
                  </a:lnTo>
                  <a:lnTo>
                    <a:pt x="1498015" y="1200010"/>
                  </a:lnTo>
                  <a:close/>
                </a:path>
                <a:path w="2289809" h="2082800">
                  <a:moveTo>
                    <a:pt x="1510296" y="1255826"/>
                  </a:moveTo>
                  <a:lnTo>
                    <a:pt x="1504149" y="1227924"/>
                  </a:lnTo>
                  <a:lnTo>
                    <a:pt x="1476248" y="1234059"/>
                  </a:lnTo>
                  <a:lnTo>
                    <a:pt x="1482382" y="1261973"/>
                  </a:lnTo>
                  <a:lnTo>
                    <a:pt x="1510296" y="1255826"/>
                  </a:lnTo>
                  <a:close/>
                </a:path>
                <a:path w="2289809" h="2082800">
                  <a:moveTo>
                    <a:pt x="1522577" y="1311643"/>
                  </a:moveTo>
                  <a:lnTo>
                    <a:pt x="1516430" y="1283741"/>
                  </a:lnTo>
                  <a:lnTo>
                    <a:pt x="1488528" y="1289875"/>
                  </a:lnTo>
                  <a:lnTo>
                    <a:pt x="1494675" y="1317790"/>
                  </a:lnTo>
                  <a:lnTo>
                    <a:pt x="1522577" y="1311643"/>
                  </a:lnTo>
                  <a:close/>
                </a:path>
                <a:path w="2289809" h="2082800">
                  <a:moveTo>
                    <a:pt x="1534858" y="1367459"/>
                  </a:moveTo>
                  <a:lnTo>
                    <a:pt x="1528724" y="1339545"/>
                  </a:lnTo>
                  <a:lnTo>
                    <a:pt x="1500809" y="1345692"/>
                  </a:lnTo>
                  <a:lnTo>
                    <a:pt x="1506956" y="1373593"/>
                  </a:lnTo>
                  <a:lnTo>
                    <a:pt x="1534858" y="1367459"/>
                  </a:lnTo>
                  <a:close/>
                </a:path>
                <a:path w="2289809" h="2082800">
                  <a:moveTo>
                    <a:pt x="1547139" y="1423276"/>
                  </a:moveTo>
                  <a:lnTo>
                    <a:pt x="1541005" y="1395361"/>
                  </a:lnTo>
                  <a:lnTo>
                    <a:pt x="1513090" y="1401508"/>
                  </a:lnTo>
                  <a:lnTo>
                    <a:pt x="1519237" y="1429410"/>
                  </a:lnTo>
                  <a:lnTo>
                    <a:pt x="1547139" y="1423276"/>
                  </a:lnTo>
                  <a:close/>
                </a:path>
                <a:path w="2289809" h="2082800">
                  <a:moveTo>
                    <a:pt x="1559420" y="1479092"/>
                  </a:moveTo>
                  <a:lnTo>
                    <a:pt x="1553286" y="1451178"/>
                  </a:lnTo>
                  <a:lnTo>
                    <a:pt x="1525371" y="1457325"/>
                  </a:lnTo>
                  <a:lnTo>
                    <a:pt x="1531518" y="1485226"/>
                  </a:lnTo>
                  <a:lnTo>
                    <a:pt x="1559420" y="1479092"/>
                  </a:lnTo>
                  <a:close/>
                </a:path>
                <a:path w="2289809" h="2082800">
                  <a:moveTo>
                    <a:pt x="1571713" y="1534896"/>
                  </a:moveTo>
                  <a:lnTo>
                    <a:pt x="1565567" y="1506994"/>
                  </a:lnTo>
                  <a:lnTo>
                    <a:pt x="1537665" y="1513141"/>
                  </a:lnTo>
                  <a:lnTo>
                    <a:pt x="1543799" y="1541043"/>
                  </a:lnTo>
                  <a:lnTo>
                    <a:pt x="1571713" y="1534896"/>
                  </a:lnTo>
                  <a:close/>
                </a:path>
                <a:path w="2289809" h="2082800">
                  <a:moveTo>
                    <a:pt x="1583994" y="1590713"/>
                  </a:moveTo>
                  <a:lnTo>
                    <a:pt x="1577848" y="1562811"/>
                  </a:lnTo>
                  <a:lnTo>
                    <a:pt x="1549946" y="1568945"/>
                  </a:lnTo>
                  <a:lnTo>
                    <a:pt x="1556080" y="1596859"/>
                  </a:lnTo>
                  <a:lnTo>
                    <a:pt x="1583994" y="1590713"/>
                  </a:lnTo>
                  <a:close/>
                </a:path>
                <a:path w="2289809" h="2082800">
                  <a:moveTo>
                    <a:pt x="1596275" y="1646529"/>
                  </a:moveTo>
                  <a:lnTo>
                    <a:pt x="1590128" y="1618627"/>
                  </a:lnTo>
                  <a:lnTo>
                    <a:pt x="1562227" y="1624761"/>
                  </a:lnTo>
                  <a:lnTo>
                    <a:pt x="1568373" y="1652676"/>
                  </a:lnTo>
                  <a:lnTo>
                    <a:pt x="1596275" y="1646529"/>
                  </a:lnTo>
                  <a:close/>
                </a:path>
                <a:path w="2289809" h="2082800">
                  <a:moveTo>
                    <a:pt x="1608556" y="1702346"/>
                  </a:moveTo>
                  <a:lnTo>
                    <a:pt x="1602422" y="1674444"/>
                  </a:lnTo>
                  <a:lnTo>
                    <a:pt x="1574507" y="1680578"/>
                  </a:lnTo>
                  <a:lnTo>
                    <a:pt x="1580654" y="1708492"/>
                  </a:lnTo>
                  <a:lnTo>
                    <a:pt x="1608556" y="1702346"/>
                  </a:lnTo>
                  <a:close/>
                </a:path>
                <a:path w="2289809" h="2082800">
                  <a:moveTo>
                    <a:pt x="1620837" y="1758162"/>
                  </a:moveTo>
                  <a:lnTo>
                    <a:pt x="1614703" y="1730248"/>
                  </a:lnTo>
                  <a:lnTo>
                    <a:pt x="1586788" y="1736394"/>
                  </a:lnTo>
                  <a:lnTo>
                    <a:pt x="1592935" y="1764296"/>
                  </a:lnTo>
                  <a:lnTo>
                    <a:pt x="1620837" y="1758162"/>
                  </a:lnTo>
                  <a:close/>
                </a:path>
                <a:path w="2289809" h="2082800">
                  <a:moveTo>
                    <a:pt x="1633118" y="1813979"/>
                  </a:moveTo>
                  <a:lnTo>
                    <a:pt x="1626984" y="1786064"/>
                  </a:lnTo>
                  <a:lnTo>
                    <a:pt x="1599069" y="1792211"/>
                  </a:lnTo>
                  <a:lnTo>
                    <a:pt x="1605216" y="1820113"/>
                  </a:lnTo>
                  <a:lnTo>
                    <a:pt x="1633118" y="1813979"/>
                  </a:lnTo>
                  <a:close/>
                </a:path>
                <a:path w="2289809" h="2082800">
                  <a:moveTo>
                    <a:pt x="1645412" y="1869782"/>
                  </a:moveTo>
                  <a:lnTo>
                    <a:pt x="1639265" y="1841881"/>
                  </a:lnTo>
                  <a:lnTo>
                    <a:pt x="1611363" y="1848027"/>
                  </a:lnTo>
                  <a:lnTo>
                    <a:pt x="1617497" y="1875929"/>
                  </a:lnTo>
                  <a:lnTo>
                    <a:pt x="1645412" y="1869782"/>
                  </a:lnTo>
                  <a:close/>
                </a:path>
                <a:path w="2289809" h="2082800">
                  <a:moveTo>
                    <a:pt x="1657692" y="1925599"/>
                  </a:moveTo>
                  <a:lnTo>
                    <a:pt x="1651546" y="1897697"/>
                  </a:lnTo>
                  <a:lnTo>
                    <a:pt x="1623644" y="1903831"/>
                  </a:lnTo>
                  <a:lnTo>
                    <a:pt x="1629778" y="1931746"/>
                  </a:lnTo>
                  <a:lnTo>
                    <a:pt x="1657692" y="1925599"/>
                  </a:lnTo>
                  <a:close/>
                </a:path>
                <a:path w="2289809" h="2082800">
                  <a:moveTo>
                    <a:pt x="1695729" y="1965502"/>
                  </a:moveTo>
                  <a:lnTo>
                    <a:pt x="1667827" y="1971636"/>
                  </a:lnTo>
                  <a:lnTo>
                    <a:pt x="1663827" y="1953514"/>
                  </a:lnTo>
                  <a:lnTo>
                    <a:pt x="1635925" y="1959648"/>
                  </a:lnTo>
                  <a:lnTo>
                    <a:pt x="1639912" y="1977783"/>
                  </a:lnTo>
                  <a:lnTo>
                    <a:pt x="1612011" y="1983917"/>
                  </a:lnTo>
                  <a:lnTo>
                    <a:pt x="1672297" y="2058428"/>
                  </a:lnTo>
                  <a:lnTo>
                    <a:pt x="1690166" y="1987562"/>
                  </a:lnTo>
                  <a:lnTo>
                    <a:pt x="1695729" y="1965502"/>
                  </a:lnTo>
                  <a:close/>
                </a:path>
                <a:path w="2289809" h="2082800">
                  <a:moveTo>
                    <a:pt x="1834057" y="51676"/>
                  </a:moveTo>
                  <a:lnTo>
                    <a:pt x="1827911" y="23774"/>
                  </a:lnTo>
                  <a:lnTo>
                    <a:pt x="1800009" y="29921"/>
                  </a:lnTo>
                  <a:lnTo>
                    <a:pt x="1806143" y="57823"/>
                  </a:lnTo>
                  <a:lnTo>
                    <a:pt x="1834057" y="51676"/>
                  </a:lnTo>
                  <a:close/>
                </a:path>
                <a:path w="2289809" h="2082800">
                  <a:moveTo>
                    <a:pt x="1846338" y="107492"/>
                  </a:moveTo>
                  <a:lnTo>
                    <a:pt x="1840191" y="79590"/>
                  </a:lnTo>
                  <a:lnTo>
                    <a:pt x="1812290" y="85725"/>
                  </a:lnTo>
                  <a:lnTo>
                    <a:pt x="1818436" y="113639"/>
                  </a:lnTo>
                  <a:lnTo>
                    <a:pt x="1846338" y="107492"/>
                  </a:lnTo>
                  <a:close/>
                </a:path>
                <a:path w="2289809" h="2082800">
                  <a:moveTo>
                    <a:pt x="1858619" y="163309"/>
                  </a:moveTo>
                  <a:lnTo>
                    <a:pt x="1852485" y="135407"/>
                  </a:lnTo>
                  <a:lnTo>
                    <a:pt x="1824570" y="141541"/>
                  </a:lnTo>
                  <a:lnTo>
                    <a:pt x="1830717" y="169456"/>
                  </a:lnTo>
                  <a:lnTo>
                    <a:pt x="1858619" y="163309"/>
                  </a:lnTo>
                  <a:close/>
                </a:path>
                <a:path w="2289809" h="2082800">
                  <a:moveTo>
                    <a:pt x="1870900" y="219125"/>
                  </a:moveTo>
                  <a:lnTo>
                    <a:pt x="1864766" y="191223"/>
                  </a:lnTo>
                  <a:lnTo>
                    <a:pt x="1836851" y="197358"/>
                  </a:lnTo>
                  <a:lnTo>
                    <a:pt x="1842998" y="225272"/>
                  </a:lnTo>
                  <a:lnTo>
                    <a:pt x="1870900" y="219125"/>
                  </a:lnTo>
                  <a:close/>
                </a:path>
                <a:path w="2289809" h="2082800">
                  <a:moveTo>
                    <a:pt x="1883194" y="274942"/>
                  </a:moveTo>
                  <a:lnTo>
                    <a:pt x="1877047" y="247027"/>
                  </a:lnTo>
                  <a:lnTo>
                    <a:pt x="1849145" y="253174"/>
                  </a:lnTo>
                  <a:lnTo>
                    <a:pt x="1855279" y="281076"/>
                  </a:lnTo>
                  <a:lnTo>
                    <a:pt x="1883194" y="274942"/>
                  </a:lnTo>
                  <a:close/>
                </a:path>
                <a:path w="2289809" h="2082800">
                  <a:moveTo>
                    <a:pt x="1895475" y="330758"/>
                  </a:moveTo>
                  <a:lnTo>
                    <a:pt x="1889328" y="302844"/>
                  </a:lnTo>
                  <a:lnTo>
                    <a:pt x="1861426" y="308991"/>
                  </a:lnTo>
                  <a:lnTo>
                    <a:pt x="1867560" y="336892"/>
                  </a:lnTo>
                  <a:lnTo>
                    <a:pt x="1895475" y="330758"/>
                  </a:lnTo>
                  <a:close/>
                </a:path>
                <a:path w="2289809" h="2082800">
                  <a:moveTo>
                    <a:pt x="1907755" y="386562"/>
                  </a:moveTo>
                  <a:lnTo>
                    <a:pt x="1901609" y="358660"/>
                  </a:lnTo>
                  <a:lnTo>
                    <a:pt x="1873707" y="364807"/>
                  </a:lnTo>
                  <a:lnTo>
                    <a:pt x="1879841" y="392709"/>
                  </a:lnTo>
                  <a:lnTo>
                    <a:pt x="1907755" y="386562"/>
                  </a:lnTo>
                  <a:close/>
                </a:path>
                <a:path w="2289809" h="2082800">
                  <a:moveTo>
                    <a:pt x="1920036" y="442379"/>
                  </a:moveTo>
                  <a:lnTo>
                    <a:pt x="1913890" y="414477"/>
                  </a:lnTo>
                  <a:lnTo>
                    <a:pt x="1885988" y="420611"/>
                  </a:lnTo>
                  <a:lnTo>
                    <a:pt x="1892134" y="448525"/>
                  </a:lnTo>
                  <a:lnTo>
                    <a:pt x="1920036" y="442379"/>
                  </a:lnTo>
                  <a:close/>
                </a:path>
                <a:path w="2289809" h="2082800">
                  <a:moveTo>
                    <a:pt x="1932317" y="498195"/>
                  </a:moveTo>
                  <a:lnTo>
                    <a:pt x="1926183" y="470293"/>
                  </a:lnTo>
                  <a:lnTo>
                    <a:pt x="1898269" y="476427"/>
                  </a:lnTo>
                  <a:lnTo>
                    <a:pt x="1904415" y="504342"/>
                  </a:lnTo>
                  <a:lnTo>
                    <a:pt x="1932317" y="498195"/>
                  </a:lnTo>
                  <a:close/>
                </a:path>
                <a:path w="2289809" h="2082800">
                  <a:moveTo>
                    <a:pt x="1944598" y="554012"/>
                  </a:moveTo>
                  <a:lnTo>
                    <a:pt x="1938464" y="526110"/>
                  </a:lnTo>
                  <a:lnTo>
                    <a:pt x="1910549" y="532244"/>
                  </a:lnTo>
                  <a:lnTo>
                    <a:pt x="1916696" y="560158"/>
                  </a:lnTo>
                  <a:lnTo>
                    <a:pt x="1944598" y="554012"/>
                  </a:lnTo>
                  <a:close/>
                </a:path>
                <a:path w="2289809" h="2082800">
                  <a:moveTo>
                    <a:pt x="1956892" y="609828"/>
                  </a:moveTo>
                  <a:lnTo>
                    <a:pt x="1950745" y="581914"/>
                  </a:lnTo>
                  <a:lnTo>
                    <a:pt x="1922843" y="588060"/>
                  </a:lnTo>
                  <a:lnTo>
                    <a:pt x="1928977" y="615962"/>
                  </a:lnTo>
                  <a:lnTo>
                    <a:pt x="1956892" y="609828"/>
                  </a:lnTo>
                  <a:close/>
                </a:path>
                <a:path w="2289809" h="2082800">
                  <a:moveTo>
                    <a:pt x="1969173" y="665645"/>
                  </a:moveTo>
                  <a:lnTo>
                    <a:pt x="1963026" y="637730"/>
                  </a:lnTo>
                  <a:lnTo>
                    <a:pt x="1935124" y="643877"/>
                  </a:lnTo>
                  <a:lnTo>
                    <a:pt x="1941258" y="671779"/>
                  </a:lnTo>
                  <a:lnTo>
                    <a:pt x="1969173" y="665645"/>
                  </a:lnTo>
                  <a:close/>
                </a:path>
                <a:path w="2289809" h="2082800">
                  <a:moveTo>
                    <a:pt x="1981454" y="721461"/>
                  </a:moveTo>
                  <a:lnTo>
                    <a:pt x="1975307" y="693547"/>
                  </a:lnTo>
                  <a:lnTo>
                    <a:pt x="1947405" y="699693"/>
                  </a:lnTo>
                  <a:lnTo>
                    <a:pt x="1953539" y="727595"/>
                  </a:lnTo>
                  <a:lnTo>
                    <a:pt x="1981454" y="721461"/>
                  </a:lnTo>
                  <a:close/>
                </a:path>
                <a:path w="2289809" h="2082800">
                  <a:moveTo>
                    <a:pt x="1993734" y="777265"/>
                  </a:moveTo>
                  <a:lnTo>
                    <a:pt x="1987588" y="749363"/>
                  </a:lnTo>
                  <a:lnTo>
                    <a:pt x="1959686" y="755510"/>
                  </a:lnTo>
                  <a:lnTo>
                    <a:pt x="1965833" y="783412"/>
                  </a:lnTo>
                  <a:lnTo>
                    <a:pt x="1993734" y="777265"/>
                  </a:lnTo>
                  <a:close/>
                </a:path>
                <a:path w="2289809" h="2082800">
                  <a:moveTo>
                    <a:pt x="2006015" y="833081"/>
                  </a:moveTo>
                  <a:lnTo>
                    <a:pt x="1999881" y="805180"/>
                  </a:lnTo>
                  <a:lnTo>
                    <a:pt x="1971967" y="811314"/>
                  </a:lnTo>
                  <a:lnTo>
                    <a:pt x="1978113" y="839228"/>
                  </a:lnTo>
                  <a:lnTo>
                    <a:pt x="2006015" y="833081"/>
                  </a:lnTo>
                  <a:close/>
                </a:path>
                <a:path w="2289809" h="2082800">
                  <a:moveTo>
                    <a:pt x="2018296" y="888898"/>
                  </a:moveTo>
                  <a:lnTo>
                    <a:pt x="2012162" y="860996"/>
                  </a:lnTo>
                  <a:lnTo>
                    <a:pt x="1984248" y="867130"/>
                  </a:lnTo>
                  <a:lnTo>
                    <a:pt x="1990394" y="895045"/>
                  </a:lnTo>
                  <a:lnTo>
                    <a:pt x="2018296" y="888898"/>
                  </a:lnTo>
                  <a:close/>
                </a:path>
                <a:path w="2289809" h="2082800">
                  <a:moveTo>
                    <a:pt x="2030590" y="944714"/>
                  </a:moveTo>
                  <a:lnTo>
                    <a:pt x="2024443" y="916800"/>
                  </a:lnTo>
                  <a:lnTo>
                    <a:pt x="1996541" y="922947"/>
                  </a:lnTo>
                  <a:lnTo>
                    <a:pt x="2002675" y="950849"/>
                  </a:lnTo>
                  <a:lnTo>
                    <a:pt x="2030590" y="944714"/>
                  </a:lnTo>
                  <a:close/>
                </a:path>
                <a:path w="2289809" h="2082800">
                  <a:moveTo>
                    <a:pt x="2042871" y="1000531"/>
                  </a:moveTo>
                  <a:lnTo>
                    <a:pt x="2036724" y="972616"/>
                  </a:lnTo>
                  <a:lnTo>
                    <a:pt x="2008822" y="978763"/>
                  </a:lnTo>
                  <a:lnTo>
                    <a:pt x="2014956" y="1006665"/>
                  </a:lnTo>
                  <a:lnTo>
                    <a:pt x="2042871" y="1000531"/>
                  </a:lnTo>
                  <a:close/>
                </a:path>
                <a:path w="2289809" h="2082800">
                  <a:moveTo>
                    <a:pt x="2055152" y="1056347"/>
                  </a:moveTo>
                  <a:lnTo>
                    <a:pt x="2049005" y="1028433"/>
                  </a:lnTo>
                  <a:lnTo>
                    <a:pt x="2021103" y="1034580"/>
                  </a:lnTo>
                  <a:lnTo>
                    <a:pt x="2027237" y="1062482"/>
                  </a:lnTo>
                  <a:lnTo>
                    <a:pt x="2055152" y="1056347"/>
                  </a:lnTo>
                  <a:close/>
                </a:path>
                <a:path w="2289809" h="2082800">
                  <a:moveTo>
                    <a:pt x="2067433" y="1112151"/>
                  </a:moveTo>
                  <a:lnTo>
                    <a:pt x="2061286" y="1084249"/>
                  </a:lnTo>
                  <a:lnTo>
                    <a:pt x="2033384" y="1090396"/>
                  </a:lnTo>
                  <a:lnTo>
                    <a:pt x="2039531" y="1118298"/>
                  </a:lnTo>
                  <a:lnTo>
                    <a:pt x="2067433" y="1112151"/>
                  </a:lnTo>
                  <a:close/>
                </a:path>
                <a:path w="2289809" h="2082800">
                  <a:moveTo>
                    <a:pt x="2079713" y="1167968"/>
                  </a:moveTo>
                  <a:lnTo>
                    <a:pt x="2073579" y="1140066"/>
                  </a:lnTo>
                  <a:lnTo>
                    <a:pt x="2045665" y="1146200"/>
                  </a:lnTo>
                  <a:lnTo>
                    <a:pt x="2051812" y="1174115"/>
                  </a:lnTo>
                  <a:lnTo>
                    <a:pt x="2079713" y="1167968"/>
                  </a:lnTo>
                  <a:close/>
                </a:path>
                <a:path w="2289809" h="2082800">
                  <a:moveTo>
                    <a:pt x="2091994" y="1223784"/>
                  </a:moveTo>
                  <a:lnTo>
                    <a:pt x="2085860" y="1195882"/>
                  </a:lnTo>
                  <a:lnTo>
                    <a:pt x="2057946" y="1202016"/>
                  </a:lnTo>
                  <a:lnTo>
                    <a:pt x="2064092" y="1229931"/>
                  </a:lnTo>
                  <a:lnTo>
                    <a:pt x="2091994" y="1223784"/>
                  </a:lnTo>
                  <a:close/>
                </a:path>
                <a:path w="2289809" h="2082800">
                  <a:moveTo>
                    <a:pt x="2104288" y="1279601"/>
                  </a:moveTo>
                  <a:lnTo>
                    <a:pt x="2098141" y="1251686"/>
                  </a:lnTo>
                  <a:lnTo>
                    <a:pt x="2070239" y="1257833"/>
                  </a:lnTo>
                  <a:lnTo>
                    <a:pt x="2076373" y="1285735"/>
                  </a:lnTo>
                  <a:lnTo>
                    <a:pt x="2104288" y="1279601"/>
                  </a:lnTo>
                  <a:close/>
                </a:path>
                <a:path w="2289809" h="2082800">
                  <a:moveTo>
                    <a:pt x="2116569" y="1335417"/>
                  </a:moveTo>
                  <a:lnTo>
                    <a:pt x="2110422" y="1307503"/>
                  </a:lnTo>
                  <a:lnTo>
                    <a:pt x="2082520" y="1313649"/>
                  </a:lnTo>
                  <a:lnTo>
                    <a:pt x="2088654" y="1341551"/>
                  </a:lnTo>
                  <a:lnTo>
                    <a:pt x="2116569" y="1335417"/>
                  </a:lnTo>
                  <a:close/>
                </a:path>
                <a:path w="2289809" h="2082800">
                  <a:moveTo>
                    <a:pt x="2128850" y="1391234"/>
                  </a:moveTo>
                  <a:lnTo>
                    <a:pt x="2122703" y="1363319"/>
                  </a:lnTo>
                  <a:lnTo>
                    <a:pt x="2094801" y="1369466"/>
                  </a:lnTo>
                  <a:lnTo>
                    <a:pt x="2100935" y="1397368"/>
                  </a:lnTo>
                  <a:lnTo>
                    <a:pt x="2128850" y="1391234"/>
                  </a:lnTo>
                  <a:close/>
                </a:path>
                <a:path w="2289809" h="2082800">
                  <a:moveTo>
                    <a:pt x="2141131" y="1447038"/>
                  </a:moveTo>
                  <a:lnTo>
                    <a:pt x="2134984" y="1419136"/>
                  </a:lnTo>
                  <a:lnTo>
                    <a:pt x="2107082" y="1425282"/>
                  </a:lnTo>
                  <a:lnTo>
                    <a:pt x="2113229" y="1453184"/>
                  </a:lnTo>
                  <a:lnTo>
                    <a:pt x="2141131" y="1447038"/>
                  </a:lnTo>
                  <a:close/>
                </a:path>
                <a:path w="2289809" h="2082800">
                  <a:moveTo>
                    <a:pt x="2153412" y="1502854"/>
                  </a:moveTo>
                  <a:lnTo>
                    <a:pt x="2147278" y="1474952"/>
                  </a:lnTo>
                  <a:lnTo>
                    <a:pt x="2119363" y="1481086"/>
                  </a:lnTo>
                  <a:lnTo>
                    <a:pt x="2125510" y="1509001"/>
                  </a:lnTo>
                  <a:lnTo>
                    <a:pt x="2153412" y="1502854"/>
                  </a:lnTo>
                  <a:close/>
                </a:path>
                <a:path w="2289809" h="2082800">
                  <a:moveTo>
                    <a:pt x="2165693" y="1558671"/>
                  </a:moveTo>
                  <a:lnTo>
                    <a:pt x="2159558" y="1530769"/>
                  </a:lnTo>
                  <a:lnTo>
                    <a:pt x="2131644" y="1536903"/>
                  </a:lnTo>
                  <a:lnTo>
                    <a:pt x="2137791" y="1564817"/>
                  </a:lnTo>
                  <a:lnTo>
                    <a:pt x="2165693" y="1558671"/>
                  </a:lnTo>
                  <a:close/>
                </a:path>
                <a:path w="2289809" h="2082800">
                  <a:moveTo>
                    <a:pt x="2177986" y="1614487"/>
                  </a:moveTo>
                  <a:lnTo>
                    <a:pt x="2171839" y="1586585"/>
                  </a:lnTo>
                  <a:lnTo>
                    <a:pt x="2143937" y="1592719"/>
                  </a:lnTo>
                  <a:lnTo>
                    <a:pt x="2150072" y="1620634"/>
                  </a:lnTo>
                  <a:lnTo>
                    <a:pt x="2177986" y="1614487"/>
                  </a:lnTo>
                  <a:close/>
                </a:path>
                <a:path w="2289809" h="2082800">
                  <a:moveTo>
                    <a:pt x="2190267" y="1670304"/>
                  </a:moveTo>
                  <a:lnTo>
                    <a:pt x="2184120" y="1642389"/>
                  </a:lnTo>
                  <a:lnTo>
                    <a:pt x="2156218" y="1648536"/>
                  </a:lnTo>
                  <a:lnTo>
                    <a:pt x="2162352" y="1676438"/>
                  </a:lnTo>
                  <a:lnTo>
                    <a:pt x="2190267" y="1670304"/>
                  </a:lnTo>
                  <a:close/>
                </a:path>
                <a:path w="2289809" h="2082800">
                  <a:moveTo>
                    <a:pt x="2202548" y="1726120"/>
                  </a:moveTo>
                  <a:lnTo>
                    <a:pt x="2196401" y="1698205"/>
                  </a:lnTo>
                  <a:lnTo>
                    <a:pt x="2168499" y="1704352"/>
                  </a:lnTo>
                  <a:lnTo>
                    <a:pt x="2174633" y="1732254"/>
                  </a:lnTo>
                  <a:lnTo>
                    <a:pt x="2202548" y="1726120"/>
                  </a:lnTo>
                  <a:close/>
                </a:path>
                <a:path w="2289809" h="2082800">
                  <a:moveTo>
                    <a:pt x="2214829" y="1781924"/>
                  </a:moveTo>
                  <a:lnTo>
                    <a:pt x="2208682" y="1754022"/>
                  </a:lnTo>
                  <a:lnTo>
                    <a:pt x="2180780" y="1760169"/>
                  </a:lnTo>
                  <a:lnTo>
                    <a:pt x="2186927" y="1788071"/>
                  </a:lnTo>
                  <a:lnTo>
                    <a:pt x="2214829" y="1781924"/>
                  </a:lnTo>
                  <a:close/>
                </a:path>
                <a:path w="2289809" h="2082800">
                  <a:moveTo>
                    <a:pt x="2227110" y="1837740"/>
                  </a:moveTo>
                  <a:lnTo>
                    <a:pt x="2220976" y="1809838"/>
                  </a:lnTo>
                  <a:lnTo>
                    <a:pt x="2193061" y="1815973"/>
                  </a:lnTo>
                  <a:lnTo>
                    <a:pt x="2199208" y="1843887"/>
                  </a:lnTo>
                  <a:lnTo>
                    <a:pt x="2227110" y="1837740"/>
                  </a:lnTo>
                  <a:close/>
                </a:path>
                <a:path w="2289809" h="2082800">
                  <a:moveTo>
                    <a:pt x="2239391" y="1893557"/>
                  </a:moveTo>
                  <a:lnTo>
                    <a:pt x="2233257" y="1865655"/>
                  </a:lnTo>
                  <a:lnTo>
                    <a:pt x="2205342" y="1871789"/>
                  </a:lnTo>
                  <a:lnTo>
                    <a:pt x="2211489" y="1899704"/>
                  </a:lnTo>
                  <a:lnTo>
                    <a:pt x="2239391" y="1893557"/>
                  </a:lnTo>
                  <a:close/>
                </a:path>
                <a:path w="2289809" h="2082800">
                  <a:moveTo>
                    <a:pt x="2251684" y="1949373"/>
                  </a:moveTo>
                  <a:lnTo>
                    <a:pt x="2245537" y="1921471"/>
                  </a:lnTo>
                  <a:lnTo>
                    <a:pt x="2217636" y="1927606"/>
                  </a:lnTo>
                  <a:lnTo>
                    <a:pt x="2223770" y="1955520"/>
                  </a:lnTo>
                  <a:lnTo>
                    <a:pt x="2251684" y="1949373"/>
                  </a:lnTo>
                  <a:close/>
                </a:path>
                <a:path w="2289809" h="2082800">
                  <a:moveTo>
                    <a:pt x="2289721" y="1989264"/>
                  </a:moveTo>
                  <a:lnTo>
                    <a:pt x="2261806" y="1995411"/>
                  </a:lnTo>
                  <a:lnTo>
                    <a:pt x="2257818" y="1977275"/>
                  </a:lnTo>
                  <a:lnTo>
                    <a:pt x="2229916" y="1983422"/>
                  </a:lnTo>
                  <a:lnTo>
                    <a:pt x="2233904" y="2001558"/>
                  </a:lnTo>
                  <a:lnTo>
                    <a:pt x="2205990" y="2007692"/>
                  </a:lnTo>
                  <a:lnTo>
                    <a:pt x="2266277" y="2082203"/>
                  </a:lnTo>
                  <a:lnTo>
                    <a:pt x="2284158" y="2011324"/>
                  </a:lnTo>
                  <a:lnTo>
                    <a:pt x="2289721" y="1989264"/>
                  </a:lnTo>
                  <a:close/>
                </a:path>
              </a:pathLst>
            </a:custGeom>
            <a:solidFill>
              <a:srgbClr val="FF8A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5655567" y="1850644"/>
            <a:ext cx="376427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5950" algn="l"/>
                <a:tab pos="1211580" algn="l"/>
                <a:tab pos="1689735" algn="l"/>
                <a:tab pos="2285365" algn="l"/>
                <a:tab pos="2759075" algn="l"/>
                <a:tab pos="3190875" algn="l"/>
              </a:tabLst>
            </a:pPr>
            <a:r>
              <a:rPr dirty="0" sz="1600" spc="-25" i="1">
                <a:latin typeface="Calibri"/>
                <a:cs typeface="Calibri"/>
              </a:rPr>
              <a:t>he</a:t>
            </a:r>
            <a:r>
              <a:rPr dirty="0" sz="1600" i="1">
                <a:latin typeface="Calibri"/>
                <a:cs typeface="Calibri"/>
              </a:rPr>
              <a:t>	</a:t>
            </a:r>
            <a:r>
              <a:rPr dirty="0" sz="1600" spc="-25" i="1">
                <a:latin typeface="Calibri"/>
                <a:cs typeface="Calibri"/>
              </a:rPr>
              <a:t>hit</a:t>
            </a:r>
            <a:r>
              <a:rPr dirty="0" sz="1600" i="1">
                <a:latin typeface="Calibri"/>
                <a:cs typeface="Calibri"/>
              </a:rPr>
              <a:t>	</a:t>
            </a:r>
            <a:r>
              <a:rPr dirty="0" sz="1600" spc="-25" i="1">
                <a:latin typeface="Calibri"/>
                <a:cs typeface="Calibri"/>
              </a:rPr>
              <a:t>me</a:t>
            </a:r>
            <a:r>
              <a:rPr dirty="0" sz="1600" i="1">
                <a:latin typeface="Calibri"/>
                <a:cs typeface="Calibri"/>
              </a:rPr>
              <a:t>	</a:t>
            </a:r>
            <a:r>
              <a:rPr dirty="0" baseline="1736" sz="2400" spc="-30" i="1">
                <a:latin typeface="Calibri"/>
                <a:cs typeface="Calibri"/>
              </a:rPr>
              <a:t>with</a:t>
            </a:r>
            <a:r>
              <a:rPr dirty="0" baseline="1736" sz="2400" i="1">
                <a:latin typeface="Calibri"/>
                <a:cs typeface="Calibri"/>
              </a:rPr>
              <a:t>	</a:t>
            </a:r>
            <a:r>
              <a:rPr dirty="0" baseline="1736" sz="2400" spc="-75" i="1">
                <a:latin typeface="Calibri"/>
                <a:cs typeface="Calibri"/>
              </a:rPr>
              <a:t>a</a:t>
            </a:r>
            <a:r>
              <a:rPr dirty="0" baseline="1736" sz="2400" i="1">
                <a:latin typeface="Calibri"/>
                <a:cs typeface="Calibri"/>
              </a:rPr>
              <a:t>	</a:t>
            </a:r>
            <a:r>
              <a:rPr dirty="0" baseline="1736" sz="2400" spc="-37" i="1">
                <a:latin typeface="Calibri"/>
                <a:cs typeface="Calibri"/>
              </a:rPr>
              <a:t>pie</a:t>
            </a:r>
            <a:r>
              <a:rPr dirty="0" baseline="1736" sz="2400" i="1">
                <a:latin typeface="Calibri"/>
                <a:cs typeface="Calibri"/>
              </a:rPr>
              <a:t>	</a:t>
            </a:r>
            <a:r>
              <a:rPr dirty="0" baseline="1736" sz="2400" spc="-15" i="1">
                <a:latin typeface="Calibri"/>
                <a:cs typeface="Calibri"/>
              </a:rPr>
              <a:t>&lt;END&gt;</a:t>
            </a:r>
            <a:endParaRPr baseline="1736" sz="240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358201" y="2284358"/>
            <a:ext cx="242570" cy="55689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400" spc="-10">
                <a:solidFill>
                  <a:srgbClr val="808080"/>
                </a:solidFill>
                <a:latin typeface="Calibri"/>
                <a:cs typeface="Calibri"/>
              </a:rPr>
              <a:t>argmax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962873" y="2284358"/>
            <a:ext cx="242570" cy="55689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400" spc="-10">
                <a:solidFill>
                  <a:srgbClr val="808080"/>
                </a:solidFill>
                <a:latin typeface="Calibri"/>
                <a:cs typeface="Calibri"/>
              </a:rPr>
              <a:t>argmax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567546" y="2284358"/>
            <a:ext cx="242570" cy="55689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400" spc="-10">
                <a:solidFill>
                  <a:srgbClr val="808080"/>
                </a:solidFill>
                <a:latin typeface="Calibri"/>
                <a:cs typeface="Calibri"/>
              </a:rPr>
              <a:t>argmax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9172230" y="2284358"/>
            <a:ext cx="242570" cy="55689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400" spc="-10">
                <a:solidFill>
                  <a:srgbClr val="808080"/>
                </a:solidFill>
                <a:latin typeface="Calibri"/>
                <a:cs typeface="Calibri"/>
              </a:rPr>
              <a:t>argmax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37818" y="6420611"/>
            <a:ext cx="2063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47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Sequence-to-</a:t>
            </a:r>
            <a:r>
              <a:rPr dirty="0"/>
              <a:t>sequence</a:t>
            </a:r>
            <a:r>
              <a:rPr dirty="0" spc="30"/>
              <a:t> </a:t>
            </a:r>
            <a:r>
              <a:rPr dirty="0"/>
              <a:t>is</a:t>
            </a:r>
            <a:r>
              <a:rPr dirty="0" spc="35"/>
              <a:t> </a:t>
            </a:r>
            <a:r>
              <a:rPr dirty="0" spc="-10"/>
              <a:t>versatile!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48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075435"/>
            <a:ext cx="9517380" cy="48596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general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notion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here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encoder-decoder</a:t>
            </a:r>
            <a:r>
              <a:rPr dirty="0" sz="2400" spc="-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600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neural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network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takes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produces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neural</a:t>
            </a:r>
            <a:r>
              <a:rPr dirty="0" sz="2400" spc="-10">
                <a:latin typeface="Calibri"/>
                <a:cs typeface="Calibri"/>
              </a:rPr>
              <a:t> representation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Another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network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produces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output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based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neural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representation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25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input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output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 sequences,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seq2seq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32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Sequence-</a:t>
            </a:r>
            <a:r>
              <a:rPr dirty="0" sz="2400" spc="-10">
                <a:latin typeface="Calibri"/>
                <a:cs typeface="Calibri"/>
              </a:rPr>
              <a:t>to-</a:t>
            </a:r>
            <a:r>
              <a:rPr dirty="0" sz="2400">
                <a:latin typeface="Calibri"/>
                <a:cs typeface="Calibri"/>
              </a:rPr>
              <a:t>sequence is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useful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 </a:t>
            </a:r>
            <a:r>
              <a:rPr dirty="0" sz="2400" i="1">
                <a:solidFill>
                  <a:srgbClr val="FF30EE"/>
                </a:solidFill>
                <a:latin typeface="Calibri"/>
                <a:cs typeface="Calibri"/>
              </a:rPr>
              <a:t>more</a:t>
            </a:r>
            <a:r>
              <a:rPr dirty="0" sz="2400" spc="-5" i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30EE"/>
                </a:solidFill>
                <a:latin typeface="Calibri"/>
                <a:cs typeface="Calibri"/>
              </a:rPr>
              <a:t>than just</a:t>
            </a:r>
            <a:r>
              <a:rPr dirty="0" sz="2400" spc="-5" i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35" i="1">
                <a:solidFill>
                  <a:srgbClr val="FF30EE"/>
                </a:solidFill>
                <a:latin typeface="Calibri"/>
                <a:cs typeface="Calibri"/>
              </a:rPr>
              <a:t>MT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Many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NLP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tasks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 phrased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sequence-</a:t>
            </a:r>
            <a:r>
              <a:rPr dirty="0" sz="2400" spc="-10">
                <a:latin typeface="Calibri"/>
                <a:cs typeface="Calibri"/>
              </a:rPr>
              <a:t>to-sequence: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30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Summarization</a:t>
            </a:r>
            <a:r>
              <a:rPr dirty="0" sz="2400" spc="-3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(long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text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→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short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text)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620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Dialogue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(previous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utterances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→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next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utterance)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625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Parsing</a:t>
            </a:r>
            <a:r>
              <a:rPr dirty="0" sz="2400" spc="-3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(input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text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→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output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parse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sequence)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05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Code</a:t>
            </a:r>
            <a:r>
              <a:rPr dirty="0" sz="24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generation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(natural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language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→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Python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code)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33195">
              <a:lnSpc>
                <a:spcPct val="100000"/>
              </a:lnSpc>
              <a:spcBef>
                <a:spcPts val="100"/>
              </a:spcBef>
            </a:pPr>
            <a:r>
              <a:rPr dirty="0"/>
              <a:t>Neural</a:t>
            </a:r>
            <a:r>
              <a:rPr dirty="0" spc="-30"/>
              <a:t> </a:t>
            </a:r>
            <a:r>
              <a:rPr dirty="0"/>
              <a:t>Machine</a:t>
            </a:r>
            <a:r>
              <a:rPr dirty="0" spc="-15"/>
              <a:t> </a:t>
            </a:r>
            <a:r>
              <a:rPr dirty="0"/>
              <a:t>Translation</a:t>
            </a:r>
            <a:r>
              <a:rPr dirty="0" spc="-20"/>
              <a:t> </a:t>
            </a:r>
            <a:r>
              <a:rPr dirty="0" spc="-10"/>
              <a:t>(NMT)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072387"/>
            <a:ext cx="10358120" cy="11950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725"/>
              </a:spcBef>
              <a:buClr>
                <a:srgbClr val="8C1515"/>
              </a:buClr>
              <a:buFont typeface="Times New Roman"/>
              <a:buChar char="•"/>
              <a:tabLst>
                <a:tab pos="347980" algn="l"/>
                <a:tab pos="348615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sequence-to-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sequence</a:t>
            </a:r>
            <a:r>
              <a:rPr dirty="0" sz="2400" spc="-7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model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example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30EE"/>
                </a:solidFill>
                <a:latin typeface="Calibri"/>
                <a:cs typeface="Calibri"/>
              </a:rPr>
              <a:t>Conditional</a:t>
            </a:r>
            <a:r>
              <a:rPr dirty="0" sz="2400" spc="-70" b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30EE"/>
                </a:solidFill>
                <a:latin typeface="Calibri"/>
                <a:cs typeface="Calibri"/>
              </a:rPr>
              <a:t>Language</a:t>
            </a:r>
            <a:r>
              <a:rPr dirty="0" sz="2400" spc="-75" b="1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30EE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lvl="1" marL="684530" indent="-223520">
              <a:lnSpc>
                <a:spcPct val="100000"/>
              </a:lnSpc>
              <a:spcBef>
                <a:spcPts val="520"/>
              </a:spcBef>
              <a:buClr>
                <a:srgbClr val="3A87FF"/>
              </a:buClr>
              <a:buFont typeface="Times New Roman"/>
              <a:buChar char="•"/>
              <a:tabLst>
                <a:tab pos="684530" algn="l"/>
                <a:tab pos="685165" algn="l"/>
              </a:tabLst>
            </a:pPr>
            <a:r>
              <a:rPr dirty="0" sz="2000" spc="-20" b="1">
                <a:latin typeface="Calibri"/>
                <a:cs typeface="Calibri"/>
              </a:rPr>
              <a:t>Language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Model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because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decoder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predicting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next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target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sentence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50" i="1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lvl="1" marL="684530" indent="-223520">
              <a:lnSpc>
                <a:spcPct val="100000"/>
              </a:lnSpc>
              <a:spcBef>
                <a:spcPts val="380"/>
              </a:spcBef>
              <a:buClr>
                <a:srgbClr val="3A87FF"/>
              </a:buClr>
              <a:buFont typeface="Times New Roman"/>
              <a:buChar char="•"/>
              <a:tabLst>
                <a:tab pos="684530" algn="l"/>
                <a:tab pos="685165" algn="l"/>
              </a:tabLst>
            </a:pPr>
            <a:r>
              <a:rPr dirty="0" sz="2000" spc="-20" b="1">
                <a:latin typeface="Calibri"/>
                <a:cs typeface="Calibri"/>
              </a:rPr>
              <a:t>Conditional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because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predictions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also</a:t>
            </a:r>
            <a:r>
              <a:rPr dirty="0" sz="2000" spc="-65" i="1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conditioned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source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sentence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50" i="1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5033" y="2904235"/>
            <a:ext cx="3204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Clr>
                <a:srgbClr val="8C1515"/>
              </a:buClr>
              <a:buFont typeface="Times New Roman"/>
              <a:buChar char="•"/>
              <a:tabLst>
                <a:tab pos="347980" algn="l"/>
                <a:tab pos="348615" algn="l"/>
              </a:tabLst>
            </a:pPr>
            <a:r>
              <a:rPr dirty="0" sz="2400">
                <a:latin typeface="Calibri"/>
                <a:cs typeface="Calibri"/>
              </a:rPr>
              <a:t>NMT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directly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calculates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481902" y="2904235"/>
            <a:ext cx="1073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5033" y="4143755"/>
            <a:ext cx="10443845" cy="1983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13479" marR="2433320" indent="461009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Probability</a:t>
            </a:r>
            <a:r>
              <a:rPr dirty="0" sz="2000" spc="-6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of</a:t>
            </a:r>
            <a:r>
              <a:rPr dirty="0" sz="2000" spc="-4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next</a:t>
            </a:r>
            <a:r>
              <a:rPr dirty="0" sz="2000" spc="-4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target</a:t>
            </a:r>
            <a:r>
              <a:rPr dirty="0" sz="2000" spc="-4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word,</a:t>
            </a:r>
            <a:r>
              <a:rPr dirty="0" sz="2000" spc="-4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30EE"/>
                </a:solidFill>
                <a:latin typeface="Calibri"/>
                <a:cs typeface="Calibri"/>
              </a:rPr>
              <a:t>given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target</a:t>
            </a:r>
            <a:r>
              <a:rPr dirty="0" sz="2000" spc="-4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words</a:t>
            </a:r>
            <a:r>
              <a:rPr dirty="0" sz="2000" spc="-3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so</a:t>
            </a:r>
            <a:r>
              <a:rPr dirty="0" sz="2000" spc="-4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far</a:t>
            </a:r>
            <a:r>
              <a:rPr dirty="0" sz="2000" spc="-4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and</a:t>
            </a:r>
            <a:r>
              <a:rPr dirty="0" sz="2000" spc="-4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source</a:t>
            </a:r>
            <a:r>
              <a:rPr dirty="0" sz="2000" spc="-3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30EE"/>
                </a:solidFill>
                <a:latin typeface="Calibri"/>
                <a:cs typeface="Calibri"/>
              </a:rPr>
              <a:t>sentence</a:t>
            </a:r>
            <a:r>
              <a:rPr dirty="0" sz="2000" spc="-3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000" spc="-50" i="1">
                <a:solidFill>
                  <a:srgbClr val="FF30EE"/>
                </a:solidFill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  <a:p>
            <a:pPr marL="347980" indent="-335280">
              <a:lnSpc>
                <a:spcPct val="100000"/>
              </a:lnSpc>
              <a:spcBef>
                <a:spcPts val="1135"/>
              </a:spcBef>
              <a:buClr>
                <a:srgbClr val="8C1515"/>
              </a:buClr>
              <a:buFont typeface="Times New Roman"/>
              <a:buChar char="•"/>
              <a:tabLst>
                <a:tab pos="347980" algn="l"/>
                <a:tab pos="348615" algn="l"/>
              </a:tabLst>
            </a:pPr>
            <a:r>
              <a:rPr dirty="0" sz="2400" spc="-20" b="1">
                <a:latin typeface="Calibri"/>
                <a:cs typeface="Calibri"/>
              </a:rPr>
              <a:t>Question: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How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train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NMT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system?</a:t>
            </a:r>
            <a:endParaRPr sz="2400">
              <a:latin typeface="Calibri"/>
              <a:cs typeface="Calibri"/>
            </a:endParaRPr>
          </a:p>
          <a:p>
            <a:pPr marL="347980" indent="-335280">
              <a:lnSpc>
                <a:spcPct val="100000"/>
              </a:lnSpc>
              <a:spcBef>
                <a:spcPts val="405"/>
              </a:spcBef>
              <a:buClr>
                <a:srgbClr val="8C1515"/>
              </a:buClr>
              <a:buFont typeface="Times New Roman"/>
              <a:buChar char="•"/>
              <a:tabLst>
                <a:tab pos="347980" algn="l"/>
                <a:tab pos="348615" algn="l"/>
              </a:tabLst>
            </a:pPr>
            <a:r>
              <a:rPr dirty="0" sz="2400" b="1">
                <a:latin typeface="Calibri"/>
                <a:cs typeface="Calibri"/>
              </a:rPr>
              <a:t>(Easy)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Answer: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Get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big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parallel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corpus…</a:t>
            </a:r>
            <a:endParaRPr sz="2400">
              <a:latin typeface="Calibri"/>
              <a:cs typeface="Calibri"/>
            </a:endParaRPr>
          </a:p>
          <a:p>
            <a:pPr lvl="1" marL="690880" indent="-335915">
              <a:lnSpc>
                <a:spcPct val="100000"/>
              </a:lnSpc>
              <a:spcBef>
                <a:spcPts val="434"/>
              </a:spcBef>
              <a:buClr>
                <a:srgbClr val="007C92"/>
              </a:buClr>
              <a:buFont typeface="Times New Roman"/>
              <a:buChar char="•"/>
              <a:tabLst>
                <a:tab pos="690880" algn="l"/>
                <a:tab pos="691515" algn="l"/>
              </a:tabLst>
            </a:pPr>
            <a:r>
              <a:rPr dirty="0" sz="2400">
                <a:latin typeface="Calibri"/>
                <a:cs typeface="Calibri"/>
              </a:rPr>
              <a:t>But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there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now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exciting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work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“unsupervised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NMT”,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augmentation,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55612" y="2904934"/>
            <a:ext cx="7538084" cy="1228090"/>
            <a:chOff x="455612" y="2904934"/>
            <a:chExt cx="7538084" cy="1228090"/>
          </a:xfrm>
        </p:grpSpPr>
        <p:sp>
          <p:nvSpPr>
            <p:cNvPr id="8" name="object 8" descr=""/>
            <p:cNvSpPr/>
            <p:nvPr/>
          </p:nvSpPr>
          <p:spPr>
            <a:xfrm>
              <a:off x="5516224" y="3851915"/>
              <a:ext cx="2434590" cy="271145"/>
            </a:xfrm>
            <a:custGeom>
              <a:avLst/>
              <a:gdLst/>
              <a:ahLst/>
              <a:cxnLst/>
              <a:rect l="l" t="t" r="r" b="b"/>
              <a:pathLst>
                <a:path w="2434590" h="271145">
                  <a:moveTo>
                    <a:pt x="2434550" y="0"/>
                  </a:moveTo>
                  <a:lnTo>
                    <a:pt x="2426220" y="52750"/>
                  </a:lnTo>
                  <a:lnTo>
                    <a:pt x="2403498" y="95826"/>
                  </a:lnTo>
                  <a:lnTo>
                    <a:pt x="2369787" y="124867"/>
                  </a:lnTo>
                  <a:lnTo>
                    <a:pt x="2328489" y="135516"/>
                  </a:lnTo>
                  <a:lnTo>
                    <a:pt x="1323336" y="135516"/>
                  </a:lnTo>
                  <a:lnTo>
                    <a:pt x="1282037" y="146165"/>
                  </a:lnTo>
                  <a:lnTo>
                    <a:pt x="1248326" y="175206"/>
                  </a:lnTo>
                  <a:lnTo>
                    <a:pt x="1225605" y="218282"/>
                  </a:lnTo>
                  <a:lnTo>
                    <a:pt x="1217275" y="271033"/>
                  </a:lnTo>
                  <a:lnTo>
                    <a:pt x="1208945" y="218282"/>
                  </a:lnTo>
                  <a:lnTo>
                    <a:pt x="1186223" y="175206"/>
                  </a:lnTo>
                  <a:lnTo>
                    <a:pt x="1152512" y="146165"/>
                  </a:lnTo>
                  <a:lnTo>
                    <a:pt x="1111214" y="135516"/>
                  </a:lnTo>
                  <a:lnTo>
                    <a:pt x="106060" y="135516"/>
                  </a:lnTo>
                  <a:lnTo>
                    <a:pt x="64762" y="124867"/>
                  </a:lnTo>
                  <a:lnTo>
                    <a:pt x="31051" y="95826"/>
                  </a:lnTo>
                  <a:lnTo>
                    <a:pt x="8330" y="5275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30E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612" y="3397476"/>
              <a:ext cx="7538025" cy="45444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8524" y="2904934"/>
              <a:ext cx="838200" cy="454441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48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5033" y="266700"/>
            <a:ext cx="47269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7C92"/>
                </a:solidFill>
                <a:latin typeface="Calibri"/>
                <a:cs typeface="Calibri"/>
              </a:rPr>
              <a:t>Vanishing</a:t>
            </a:r>
            <a:r>
              <a:rPr dirty="0" sz="3200" spc="-60" b="1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C92"/>
                </a:solidFill>
                <a:latin typeface="Calibri"/>
                <a:cs typeface="Calibri"/>
              </a:rPr>
              <a:t>gradient</a:t>
            </a:r>
            <a:r>
              <a:rPr dirty="0" sz="3200" spc="-35" b="1">
                <a:solidFill>
                  <a:srgbClr val="007C92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007C92"/>
                </a:solidFill>
                <a:latin typeface="Calibri"/>
                <a:cs typeface="Calibri"/>
              </a:rPr>
              <a:t>intuition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8349" y="4177231"/>
            <a:ext cx="829887" cy="5494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621074" y="4201667"/>
            <a:ext cx="21399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070C0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Training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Neural</a:t>
            </a:r>
            <a:r>
              <a:rPr dirty="0" spc="-10"/>
              <a:t> </a:t>
            </a:r>
            <a:r>
              <a:rPr dirty="0"/>
              <a:t>Machine</a:t>
            </a:r>
            <a:r>
              <a:rPr dirty="0" spc="-15"/>
              <a:t> </a:t>
            </a:r>
            <a:r>
              <a:rPr dirty="0"/>
              <a:t>Translation</a:t>
            </a:r>
            <a:r>
              <a:rPr dirty="0" spc="-15"/>
              <a:t> </a:t>
            </a:r>
            <a:r>
              <a:rPr dirty="0" spc="-10"/>
              <a:t>system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00005" y="3054112"/>
            <a:ext cx="335915" cy="139382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C00000"/>
                </a:solidFill>
                <a:latin typeface="Calibri"/>
                <a:cs typeface="Calibri"/>
              </a:rPr>
              <a:t>Encoder</a:t>
            </a:r>
            <a:r>
              <a:rPr dirty="0" sz="2000" spc="-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C00000"/>
                </a:solidFill>
                <a:latin typeface="Calibri"/>
                <a:cs typeface="Calibri"/>
              </a:rPr>
              <a:t>RNN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845108" y="3361385"/>
            <a:ext cx="188595" cy="779780"/>
          </a:xfrm>
          <a:custGeom>
            <a:avLst/>
            <a:gdLst/>
            <a:ahLst/>
            <a:cxnLst/>
            <a:rect l="l" t="t" r="r" b="b"/>
            <a:pathLst>
              <a:path w="188594" h="779779">
                <a:moveTo>
                  <a:pt x="188427" y="779512"/>
                </a:moveTo>
                <a:lnTo>
                  <a:pt x="151754" y="773717"/>
                </a:lnTo>
                <a:lnTo>
                  <a:pt x="121807" y="757916"/>
                </a:lnTo>
                <a:lnTo>
                  <a:pt x="101617" y="734480"/>
                </a:lnTo>
                <a:lnTo>
                  <a:pt x="94213" y="705780"/>
                </a:lnTo>
                <a:lnTo>
                  <a:pt x="94213" y="463487"/>
                </a:lnTo>
                <a:lnTo>
                  <a:pt x="86809" y="434787"/>
                </a:lnTo>
                <a:lnTo>
                  <a:pt x="66619" y="411351"/>
                </a:lnTo>
                <a:lnTo>
                  <a:pt x="36672" y="395550"/>
                </a:lnTo>
                <a:lnTo>
                  <a:pt x="0" y="389756"/>
                </a:lnTo>
                <a:lnTo>
                  <a:pt x="36672" y="383961"/>
                </a:lnTo>
                <a:lnTo>
                  <a:pt x="66619" y="368160"/>
                </a:lnTo>
                <a:lnTo>
                  <a:pt x="86809" y="344724"/>
                </a:lnTo>
                <a:lnTo>
                  <a:pt x="94213" y="316024"/>
                </a:lnTo>
                <a:lnTo>
                  <a:pt x="94213" y="73731"/>
                </a:lnTo>
                <a:lnTo>
                  <a:pt x="101617" y="45031"/>
                </a:lnTo>
                <a:lnTo>
                  <a:pt x="121807" y="21595"/>
                </a:lnTo>
                <a:lnTo>
                  <a:pt x="151754" y="5794"/>
                </a:lnTo>
                <a:lnTo>
                  <a:pt x="188427" y="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2466219" y="2685677"/>
            <a:ext cx="7052945" cy="2065020"/>
            <a:chOff x="2466219" y="2685677"/>
            <a:chExt cx="7052945" cy="206502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6219" y="3343090"/>
              <a:ext cx="2097725" cy="140740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4417" y="2685677"/>
              <a:ext cx="4964165" cy="2064819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2464563" y="5153555"/>
            <a:ext cx="2434590" cy="271145"/>
          </a:xfrm>
          <a:custGeom>
            <a:avLst/>
            <a:gdLst/>
            <a:ahLst/>
            <a:cxnLst/>
            <a:rect l="l" t="t" r="r" b="b"/>
            <a:pathLst>
              <a:path w="2434590" h="271145">
                <a:moveTo>
                  <a:pt x="2434549" y="2"/>
                </a:moveTo>
                <a:lnTo>
                  <a:pt x="2426214" y="52751"/>
                </a:lnTo>
                <a:lnTo>
                  <a:pt x="2403486" y="95827"/>
                </a:lnTo>
                <a:lnTo>
                  <a:pt x="2369776" y="124869"/>
                </a:lnTo>
                <a:lnTo>
                  <a:pt x="2328495" y="135519"/>
                </a:lnTo>
                <a:lnTo>
                  <a:pt x="1323328" y="135516"/>
                </a:lnTo>
                <a:lnTo>
                  <a:pt x="1282047" y="146166"/>
                </a:lnTo>
                <a:lnTo>
                  <a:pt x="1248336" y="175208"/>
                </a:lnTo>
                <a:lnTo>
                  <a:pt x="1225608" y="218284"/>
                </a:lnTo>
                <a:lnTo>
                  <a:pt x="1217274" y="271033"/>
                </a:lnTo>
                <a:lnTo>
                  <a:pt x="1208939" y="218284"/>
                </a:lnTo>
                <a:lnTo>
                  <a:pt x="1186212" y="175208"/>
                </a:lnTo>
                <a:lnTo>
                  <a:pt x="1152501" y="146166"/>
                </a:lnTo>
                <a:lnTo>
                  <a:pt x="1111221" y="135516"/>
                </a:lnTo>
                <a:lnTo>
                  <a:pt x="106053" y="135516"/>
                </a:lnTo>
                <a:lnTo>
                  <a:pt x="64772" y="124867"/>
                </a:lnTo>
                <a:lnTo>
                  <a:pt x="31062" y="95824"/>
                </a:lnTo>
                <a:lnTo>
                  <a:pt x="8334" y="52749"/>
                </a:ln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085948" y="4782820"/>
            <a:ext cx="2871470" cy="920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1645">
              <a:lnSpc>
                <a:spcPct val="100000"/>
              </a:lnSpc>
              <a:spcBef>
                <a:spcPts val="100"/>
              </a:spcBef>
              <a:tabLst>
                <a:tab pos="1059815" algn="l"/>
                <a:tab pos="1579245" algn="l"/>
                <a:tab pos="2066289" algn="l"/>
              </a:tabLst>
            </a:pPr>
            <a:r>
              <a:rPr dirty="0" sz="1600" spc="-25" i="1">
                <a:latin typeface="Calibri"/>
                <a:cs typeface="Calibri"/>
              </a:rPr>
              <a:t>il</a:t>
            </a:r>
            <a:r>
              <a:rPr dirty="0" sz="1600" i="1">
                <a:latin typeface="Calibri"/>
                <a:cs typeface="Calibri"/>
              </a:rPr>
              <a:t>	</a:t>
            </a:r>
            <a:r>
              <a:rPr dirty="0" sz="1600" spc="-50" i="1">
                <a:latin typeface="Calibri"/>
                <a:cs typeface="Calibri"/>
              </a:rPr>
              <a:t>a</a:t>
            </a:r>
            <a:r>
              <a:rPr dirty="0" sz="1600" i="1">
                <a:latin typeface="Calibri"/>
                <a:cs typeface="Calibri"/>
              </a:rPr>
              <a:t>	</a:t>
            </a:r>
            <a:r>
              <a:rPr dirty="0" sz="1600" spc="-25" i="1">
                <a:latin typeface="Calibri"/>
                <a:cs typeface="Calibri"/>
              </a:rPr>
              <a:t>m’</a:t>
            </a:r>
            <a:r>
              <a:rPr dirty="0" sz="1600" i="1">
                <a:latin typeface="Calibri"/>
                <a:cs typeface="Calibri"/>
              </a:rPr>
              <a:t>	</a:t>
            </a:r>
            <a:r>
              <a:rPr dirty="0" sz="1600" spc="-10" i="1">
                <a:latin typeface="Calibri"/>
                <a:cs typeface="Calibri"/>
              </a:rPr>
              <a:t>entarté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Source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sentence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(from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corpus)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744632" y="4773676"/>
            <a:ext cx="7918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860" algn="l"/>
              </a:tabLst>
            </a:pPr>
            <a:r>
              <a:rPr dirty="0" sz="1600" spc="-50" i="1">
                <a:latin typeface="Calibri"/>
                <a:cs typeface="Calibri"/>
              </a:rPr>
              <a:t>a</a:t>
            </a:r>
            <a:r>
              <a:rPr dirty="0" sz="1600" i="1">
                <a:latin typeface="Calibri"/>
                <a:cs typeface="Calibri"/>
              </a:rPr>
              <a:t>	</a:t>
            </a:r>
            <a:r>
              <a:rPr dirty="0" sz="1600" spc="-25" i="1">
                <a:latin typeface="Calibri"/>
                <a:cs typeface="Calibri"/>
              </a:rPr>
              <a:t>pie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347990" y="4773676"/>
            <a:ext cx="3417570" cy="908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5350" algn="l"/>
                <a:tab pos="1464310" algn="l"/>
                <a:tab pos="2097405" algn="l"/>
                <a:tab pos="2630170" algn="l"/>
              </a:tabLst>
            </a:pPr>
            <a:r>
              <a:rPr dirty="0" sz="1600" spc="-10" i="1">
                <a:latin typeface="Calibri"/>
                <a:cs typeface="Calibri"/>
              </a:rPr>
              <a:t>&lt;START&gt;</a:t>
            </a:r>
            <a:r>
              <a:rPr dirty="0" sz="1600" i="1">
                <a:latin typeface="Calibri"/>
                <a:cs typeface="Calibri"/>
              </a:rPr>
              <a:t>	</a:t>
            </a:r>
            <a:r>
              <a:rPr dirty="0" sz="1600" spc="-25" i="1">
                <a:latin typeface="Calibri"/>
                <a:cs typeface="Calibri"/>
              </a:rPr>
              <a:t>he</a:t>
            </a:r>
            <a:r>
              <a:rPr dirty="0" sz="1600" i="1">
                <a:latin typeface="Calibri"/>
                <a:cs typeface="Calibri"/>
              </a:rPr>
              <a:t>	</a:t>
            </a:r>
            <a:r>
              <a:rPr dirty="0" sz="1600" spc="-25" i="1">
                <a:latin typeface="Calibri"/>
                <a:cs typeface="Calibri"/>
              </a:rPr>
              <a:t>hit</a:t>
            </a:r>
            <a:r>
              <a:rPr dirty="0" sz="1600" i="1">
                <a:latin typeface="Calibri"/>
                <a:cs typeface="Calibri"/>
              </a:rPr>
              <a:t>	</a:t>
            </a:r>
            <a:r>
              <a:rPr dirty="0" sz="1600" spc="-25" i="1">
                <a:latin typeface="Calibri"/>
                <a:cs typeface="Calibri"/>
              </a:rPr>
              <a:t>me</a:t>
            </a:r>
            <a:r>
              <a:rPr dirty="0" sz="1600" i="1">
                <a:latin typeface="Calibri"/>
                <a:cs typeface="Calibri"/>
              </a:rPr>
              <a:t>	</a:t>
            </a:r>
            <a:r>
              <a:rPr dirty="0" sz="1600" spc="-20" i="1">
                <a:latin typeface="Calibri"/>
                <a:cs typeface="Calibri"/>
              </a:rPr>
              <a:t>with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50">
              <a:latin typeface="Calibri"/>
              <a:cs typeface="Calibri"/>
            </a:endParaRPr>
          </a:p>
          <a:p>
            <a:pPr marL="616585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Target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sentence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(from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corpus)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269250" y="5142077"/>
            <a:ext cx="4486910" cy="271145"/>
          </a:xfrm>
          <a:custGeom>
            <a:avLst/>
            <a:gdLst/>
            <a:ahLst/>
            <a:cxnLst/>
            <a:rect l="l" t="t" r="r" b="b"/>
            <a:pathLst>
              <a:path w="4486909" h="271145">
                <a:moveTo>
                  <a:pt x="4486809" y="4"/>
                </a:moveTo>
                <a:lnTo>
                  <a:pt x="4478475" y="52754"/>
                </a:lnTo>
                <a:lnTo>
                  <a:pt x="4455747" y="95830"/>
                </a:lnTo>
                <a:lnTo>
                  <a:pt x="4422037" y="124873"/>
                </a:lnTo>
                <a:lnTo>
                  <a:pt x="4380758" y="135522"/>
                </a:lnTo>
                <a:lnTo>
                  <a:pt x="2349456" y="135517"/>
                </a:lnTo>
                <a:lnTo>
                  <a:pt x="2308175" y="146167"/>
                </a:lnTo>
                <a:lnTo>
                  <a:pt x="2274466" y="175210"/>
                </a:lnTo>
                <a:lnTo>
                  <a:pt x="2251738" y="218286"/>
                </a:lnTo>
                <a:lnTo>
                  <a:pt x="2243405" y="271035"/>
                </a:lnTo>
                <a:lnTo>
                  <a:pt x="2235070" y="218286"/>
                </a:lnTo>
                <a:lnTo>
                  <a:pt x="2212343" y="175210"/>
                </a:lnTo>
                <a:lnTo>
                  <a:pt x="2178633" y="146167"/>
                </a:lnTo>
                <a:lnTo>
                  <a:pt x="2137353" y="135517"/>
                </a:lnTo>
                <a:lnTo>
                  <a:pt x="106051" y="135517"/>
                </a:lnTo>
                <a:lnTo>
                  <a:pt x="64771" y="124868"/>
                </a:lnTo>
                <a:lnTo>
                  <a:pt x="31061" y="95825"/>
                </a:lnTo>
                <a:lnTo>
                  <a:pt x="8334" y="52749"/>
                </a:ln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467529" y="5971449"/>
            <a:ext cx="9214485" cy="400685"/>
          </a:xfrm>
          <a:prstGeom prst="rect">
            <a:avLst/>
          </a:prstGeom>
          <a:ln w="19050">
            <a:solidFill>
              <a:srgbClr val="3A87FF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419100">
              <a:lnSpc>
                <a:spcPct val="100000"/>
              </a:lnSpc>
              <a:spcBef>
                <a:spcPts val="250"/>
              </a:spcBef>
            </a:pPr>
            <a:r>
              <a:rPr dirty="0" sz="2000">
                <a:solidFill>
                  <a:srgbClr val="3A87FF"/>
                </a:solidFill>
                <a:latin typeface="Calibri"/>
                <a:cs typeface="Calibri"/>
              </a:rPr>
              <a:t>Seq2seq</a:t>
            </a:r>
            <a:r>
              <a:rPr dirty="0" sz="2000" spc="-35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A87FF"/>
                </a:solidFill>
                <a:latin typeface="Calibri"/>
                <a:cs typeface="Calibri"/>
              </a:rPr>
              <a:t>is</a:t>
            </a:r>
            <a:r>
              <a:rPr dirty="0" sz="2000" spc="-20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A87FF"/>
                </a:solidFill>
                <a:latin typeface="Calibri"/>
                <a:cs typeface="Calibri"/>
              </a:rPr>
              <a:t>optimized</a:t>
            </a:r>
            <a:r>
              <a:rPr dirty="0" sz="2000" spc="-25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A87FF"/>
                </a:solidFill>
                <a:latin typeface="Calibri"/>
                <a:cs typeface="Calibri"/>
              </a:rPr>
              <a:t>as</a:t>
            </a:r>
            <a:r>
              <a:rPr dirty="0" sz="2000" spc="-20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A87FF"/>
                </a:solidFill>
                <a:latin typeface="Calibri"/>
                <a:cs typeface="Calibri"/>
              </a:rPr>
              <a:t>a</a:t>
            </a:r>
            <a:r>
              <a:rPr dirty="0" sz="2000" spc="-20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A87FF"/>
                </a:solidFill>
                <a:latin typeface="Calibri"/>
                <a:cs typeface="Calibri"/>
              </a:rPr>
              <a:t>single</a:t>
            </a:r>
            <a:r>
              <a:rPr dirty="0" sz="2000" spc="-20" b="1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3A87FF"/>
                </a:solidFill>
                <a:latin typeface="Calibri"/>
                <a:cs typeface="Calibri"/>
              </a:rPr>
              <a:t>system.</a:t>
            </a:r>
            <a:r>
              <a:rPr dirty="0" sz="2000" spc="-25" b="1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A87FF"/>
                </a:solidFill>
                <a:latin typeface="Calibri"/>
                <a:cs typeface="Calibri"/>
              </a:rPr>
              <a:t>Backpropagation</a:t>
            </a:r>
            <a:r>
              <a:rPr dirty="0" sz="2000" spc="-20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A87FF"/>
                </a:solidFill>
                <a:latin typeface="Calibri"/>
                <a:cs typeface="Calibri"/>
              </a:rPr>
              <a:t>operates</a:t>
            </a:r>
            <a:r>
              <a:rPr dirty="0" sz="2000" spc="-20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A87FF"/>
                </a:solidFill>
                <a:latin typeface="Calibri"/>
                <a:cs typeface="Calibri"/>
              </a:rPr>
              <a:t>“</a:t>
            </a:r>
            <a:r>
              <a:rPr dirty="0" sz="2000" spc="-10" i="1">
                <a:solidFill>
                  <a:srgbClr val="3A87FF"/>
                </a:solidFill>
                <a:latin typeface="Calibri"/>
                <a:cs typeface="Calibri"/>
              </a:rPr>
              <a:t>end-to-end”</a:t>
            </a:r>
            <a:r>
              <a:rPr dirty="0" sz="2000" spc="-10">
                <a:solidFill>
                  <a:srgbClr val="3A87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313868" y="3041395"/>
            <a:ext cx="335915" cy="1419225"/>
          </a:xfrm>
          <a:prstGeom prst="rect">
            <a:avLst/>
          </a:prstGeom>
        </p:spPr>
        <p:txBody>
          <a:bodyPr wrap="square" lIns="0" tIns="63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B050"/>
                </a:solidFill>
                <a:latin typeface="Calibri"/>
                <a:cs typeface="Calibri"/>
              </a:rPr>
              <a:t>Decoder</a:t>
            </a:r>
            <a:r>
              <a:rPr dirty="0" sz="2000" spc="-35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0B050"/>
                </a:solidFill>
                <a:latin typeface="Calibri"/>
                <a:cs typeface="Calibri"/>
              </a:rPr>
              <a:t>RNN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0095327" y="3384196"/>
            <a:ext cx="188595" cy="779780"/>
          </a:xfrm>
          <a:custGeom>
            <a:avLst/>
            <a:gdLst/>
            <a:ahLst/>
            <a:cxnLst/>
            <a:rect l="l" t="t" r="r" b="b"/>
            <a:pathLst>
              <a:path w="188595" h="779779">
                <a:moveTo>
                  <a:pt x="0" y="0"/>
                </a:moveTo>
                <a:lnTo>
                  <a:pt x="36672" y="5794"/>
                </a:lnTo>
                <a:lnTo>
                  <a:pt x="66619" y="21595"/>
                </a:lnTo>
                <a:lnTo>
                  <a:pt x="86809" y="45031"/>
                </a:lnTo>
                <a:lnTo>
                  <a:pt x="94213" y="73731"/>
                </a:lnTo>
                <a:lnTo>
                  <a:pt x="94213" y="316024"/>
                </a:lnTo>
                <a:lnTo>
                  <a:pt x="101617" y="344724"/>
                </a:lnTo>
                <a:lnTo>
                  <a:pt x="121807" y="368160"/>
                </a:lnTo>
                <a:lnTo>
                  <a:pt x="151754" y="383961"/>
                </a:lnTo>
                <a:lnTo>
                  <a:pt x="188427" y="389756"/>
                </a:lnTo>
                <a:lnTo>
                  <a:pt x="151754" y="395550"/>
                </a:lnTo>
                <a:lnTo>
                  <a:pt x="121807" y="411351"/>
                </a:lnTo>
                <a:lnTo>
                  <a:pt x="101617" y="434787"/>
                </a:lnTo>
                <a:lnTo>
                  <a:pt x="94213" y="463487"/>
                </a:lnTo>
                <a:lnTo>
                  <a:pt x="94213" y="705780"/>
                </a:lnTo>
                <a:lnTo>
                  <a:pt x="86809" y="734480"/>
                </a:lnTo>
                <a:lnTo>
                  <a:pt x="66619" y="757916"/>
                </a:lnTo>
                <a:lnTo>
                  <a:pt x="36672" y="773717"/>
                </a:lnTo>
                <a:lnTo>
                  <a:pt x="0" y="779512"/>
                </a:lnTo>
              </a:path>
            </a:pathLst>
          </a:custGeom>
          <a:ln w="1905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5629700" y="2356611"/>
            <a:ext cx="2679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490">
                <a:latin typeface="Cambria Math"/>
                <a:cs typeface="Cambria Math"/>
              </a:rPr>
              <a:t>𝑦</a:t>
            </a:r>
            <a:r>
              <a:rPr dirty="0" sz="1600" spc="155">
                <a:latin typeface="Cambria Math"/>
                <a:cs typeface="Cambria Math"/>
              </a:rPr>
              <a:t>"</a:t>
            </a:r>
            <a:r>
              <a:rPr dirty="0" baseline="-16203" sz="1800" spc="300">
                <a:latin typeface="Cambria Math"/>
                <a:cs typeface="Cambria Math"/>
              </a:rPr>
              <a:t>!</a:t>
            </a:r>
            <a:endParaRPr baseline="-16203" sz="1800">
              <a:latin typeface="Cambria Math"/>
              <a:cs typeface="Cambria Math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246298" y="2362708"/>
            <a:ext cx="2730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530">
                <a:latin typeface="Cambria Math"/>
                <a:cs typeface="Cambria Math"/>
              </a:rPr>
              <a:t>𝑦</a:t>
            </a:r>
            <a:r>
              <a:rPr dirty="0" sz="1600" spc="150">
                <a:latin typeface="Cambria Math"/>
                <a:cs typeface="Cambria Math"/>
              </a:rPr>
              <a:t>"</a:t>
            </a:r>
            <a:r>
              <a:rPr dirty="0" baseline="-16203" sz="1800" spc="240">
                <a:latin typeface="Cambria Math"/>
                <a:cs typeface="Cambria Math"/>
              </a:rPr>
              <a:t>"</a:t>
            </a:r>
            <a:endParaRPr baseline="-16203" sz="1800">
              <a:latin typeface="Cambria Math"/>
              <a:cs typeface="Cambria Math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857514" y="2353564"/>
            <a:ext cx="2730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620">
                <a:latin typeface="Cambria Math"/>
                <a:cs typeface="Cambria Math"/>
              </a:rPr>
              <a:t>𝑦</a:t>
            </a:r>
            <a:r>
              <a:rPr dirty="0" sz="1600" spc="60">
                <a:latin typeface="Cambria Math"/>
                <a:cs typeface="Cambria Math"/>
              </a:rPr>
              <a:t>"</a:t>
            </a:r>
            <a:r>
              <a:rPr dirty="0" baseline="-16203" sz="1800" spc="104">
                <a:latin typeface="Cambria Math"/>
                <a:cs typeface="Cambria Math"/>
              </a:rPr>
              <a:t>#</a:t>
            </a:r>
            <a:endParaRPr baseline="-16203" sz="1800">
              <a:latin typeface="Cambria Math"/>
              <a:cs typeface="Cambria Math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468244" y="2353564"/>
            <a:ext cx="2641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575">
                <a:latin typeface="Cambria Math"/>
                <a:cs typeface="Cambria Math"/>
              </a:rPr>
              <a:t>𝑦</a:t>
            </a:r>
            <a:r>
              <a:rPr dirty="0" sz="1600" spc="35">
                <a:latin typeface="Cambria Math"/>
                <a:cs typeface="Cambria Math"/>
              </a:rPr>
              <a:t>"</a:t>
            </a:r>
            <a:r>
              <a:rPr dirty="0" baseline="-16203" sz="1800" spc="172">
                <a:latin typeface="Cambria Math"/>
                <a:cs typeface="Cambria Math"/>
              </a:rPr>
              <a:t>$</a:t>
            </a:r>
            <a:endParaRPr baseline="-16203" sz="1800">
              <a:latin typeface="Cambria Math"/>
              <a:cs typeface="Cambria Math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072437" y="2362708"/>
            <a:ext cx="2730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830">
                <a:latin typeface="Cambria Math"/>
                <a:cs typeface="Cambria Math"/>
              </a:rPr>
              <a:t>𝑦</a:t>
            </a:r>
            <a:r>
              <a:rPr dirty="0" sz="1600" spc="-150">
                <a:latin typeface="Cambria Math"/>
                <a:cs typeface="Cambria Math"/>
              </a:rPr>
              <a:t>"</a:t>
            </a:r>
            <a:r>
              <a:rPr dirty="0" baseline="-16203" sz="1800" spc="-209">
                <a:latin typeface="Cambria Math"/>
                <a:cs typeface="Cambria Math"/>
              </a:rPr>
              <a:t>%</a:t>
            </a:r>
            <a:endParaRPr baseline="-16203" sz="1800">
              <a:latin typeface="Cambria Math"/>
              <a:cs typeface="Cambria Math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689728" y="2362708"/>
            <a:ext cx="2730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750">
                <a:latin typeface="Cambria Math"/>
                <a:cs typeface="Cambria Math"/>
              </a:rPr>
              <a:t>𝑦</a:t>
            </a:r>
            <a:r>
              <a:rPr dirty="0" sz="1600" spc="-70">
                <a:latin typeface="Cambria Math"/>
                <a:cs typeface="Cambria Math"/>
              </a:rPr>
              <a:t>"</a:t>
            </a:r>
            <a:r>
              <a:rPr dirty="0" baseline="-16203" sz="1800" spc="-89">
                <a:latin typeface="Cambria Math"/>
                <a:cs typeface="Cambria Math"/>
              </a:rPr>
              <a:t>&amp;</a:t>
            </a:r>
            <a:endParaRPr baseline="-16203" sz="1800">
              <a:latin typeface="Cambria Math"/>
              <a:cs typeface="Cambria Math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286375" y="2362708"/>
            <a:ext cx="2730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484">
                <a:latin typeface="Cambria Math"/>
                <a:cs typeface="Cambria Math"/>
              </a:rPr>
              <a:t>𝑦</a:t>
            </a:r>
            <a:r>
              <a:rPr dirty="0" sz="1600" spc="195">
                <a:latin typeface="Cambria Math"/>
                <a:cs typeface="Cambria Math"/>
              </a:rPr>
              <a:t>"</a:t>
            </a:r>
            <a:r>
              <a:rPr dirty="0" baseline="-16203" sz="1800" spc="307">
                <a:latin typeface="Cambria Math"/>
                <a:cs typeface="Cambria Math"/>
              </a:rPr>
              <a:t>'</a:t>
            </a:r>
            <a:endParaRPr baseline="-16203" sz="1800">
              <a:latin typeface="Cambria Math"/>
              <a:cs typeface="Cambria Math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5671410" y="1706592"/>
            <a:ext cx="111125" cy="664210"/>
          </a:xfrm>
          <a:custGeom>
            <a:avLst/>
            <a:gdLst/>
            <a:ahLst/>
            <a:cxnLst/>
            <a:rect l="l" t="t" r="r" b="b"/>
            <a:pathLst>
              <a:path w="111125" h="664210">
                <a:moveTo>
                  <a:pt x="55327" y="37807"/>
                </a:moveTo>
                <a:lnTo>
                  <a:pt x="45803" y="54135"/>
                </a:lnTo>
                <a:lnTo>
                  <a:pt x="45802" y="663826"/>
                </a:lnTo>
                <a:lnTo>
                  <a:pt x="64852" y="663826"/>
                </a:lnTo>
                <a:lnTo>
                  <a:pt x="64852" y="54135"/>
                </a:lnTo>
                <a:lnTo>
                  <a:pt x="55327" y="37807"/>
                </a:lnTo>
                <a:close/>
              </a:path>
              <a:path w="111125" h="664210">
                <a:moveTo>
                  <a:pt x="55327" y="0"/>
                </a:moveTo>
                <a:lnTo>
                  <a:pt x="0" y="94848"/>
                </a:lnTo>
                <a:lnTo>
                  <a:pt x="1533" y="100680"/>
                </a:lnTo>
                <a:lnTo>
                  <a:pt x="10621" y="105981"/>
                </a:lnTo>
                <a:lnTo>
                  <a:pt x="16453" y="104447"/>
                </a:lnTo>
                <a:lnTo>
                  <a:pt x="45802" y="54136"/>
                </a:lnTo>
                <a:lnTo>
                  <a:pt x="45802" y="18903"/>
                </a:lnTo>
                <a:lnTo>
                  <a:pt x="66354" y="18903"/>
                </a:lnTo>
                <a:lnTo>
                  <a:pt x="55327" y="0"/>
                </a:lnTo>
                <a:close/>
              </a:path>
              <a:path w="111125" h="664210">
                <a:moveTo>
                  <a:pt x="66354" y="18903"/>
                </a:moveTo>
                <a:lnTo>
                  <a:pt x="64852" y="18903"/>
                </a:lnTo>
                <a:lnTo>
                  <a:pt x="64853" y="54136"/>
                </a:lnTo>
                <a:lnTo>
                  <a:pt x="94200" y="104447"/>
                </a:lnTo>
                <a:lnTo>
                  <a:pt x="100032" y="105981"/>
                </a:lnTo>
                <a:lnTo>
                  <a:pt x="109120" y="100680"/>
                </a:lnTo>
                <a:lnTo>
                  <a:pt x="110655" y="94847"/>
                </a:lnTo>
                <a:lnTo>
                  <a:pt x="66354" y="18903"/>
                </a:lnTo>
                <a:close/>
              </a:path>
              <a:path w="111125" h="664210">
                <a:moveTo>
                  <a:pt x="64852" y="18903"/>
                </a:moveTo>
                <a:lnTo>
                  <a:pt x="45802" y="18903"/>
                </a:lnTo>
                <a:lnTo>
                  <a:pt x="45802" y="54136"/>
                </a:lnTo>
                <a:lnTo>
                  <a:pt x="55327" y="37807"/>
                </a:lnTo>
                <a:lnTo>
                  <a:pt x="47100" y="23703"/>
                </a:lnTo>
                <a:lnTo>
                  <a:pt x="64852" y="23703"/>
                </a:lnTo>
                <a:lnTo>
                  <a:pt x="64852" y="18903"/>
                </a:lnTo>
                <a:close/>
              </a:path>
              <a:path w="111125" h="664210">
                <a:moveTo>
                  <a:pt x="64852" y="23703"/>
                </a:moveTo>
                <a:lnTo>
                  <a:pt x="63555" y="23703"/>
                </a:lnTo>
                <a:lnTo>
                  <a:pt x="55327" y="37807"/>
                </a:lnTo>
                <a:lnTo>
                  <a:pt x="64852" y="54135"/>
                </a:lnTo>
                <a:lnTo>
                  <a:pt x="64852" y="23703"/>
                </a:lnTo>
                <a:close/>
              </a:path>
              <a:path w="111125" h="664210">
                <a:moveTo>
                  <a:pt x="63555" y="23703"/>
                </a:moveTo>
                <a:lnTo>
                  <a:pt x="47100" y="23703"/>
                </a:lnTo>
                <a:lnTo>
                  <a:pt x="55327" y="37807"/>
                </a:lnTo>
                <a:lnTo>
                  <a:pt x="63555" y="237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5501587" y="1384910"/>
            <a:ext cx="434975" cy="326390"/>
          </a:xfrm>
          <a:prstGeom prst="rect">
            <a:avLst/>
          </a:prstGeom>
          <a:ln w="19050">
            <a:solidFill>
              <a:srgbClr val="FF30EE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140"/>
              </a:spcBef>
            </a:pPr>
            <a:r>
              <a:rPr dirty="0" sz="1600" spc="80">
                <a:latin typeface="Cambria Math"/>
                <a:cs typeface="Cambria Math"/>
              </a:rPr>
              <a:t>𝐽</a:t>
            </a:r>
            <a:r>
              <a:rPr dirty="0" baseline="-13888" sz="1800" spc="120">
                <a:latin typeface="Cambria Math"/>
                <a:cs typeface="Cambria Math"/>
              </a:rPr>
              <a:t>!</a:t>
            </a:r>
            <a:endParaRPr baseline="-13888" sz="1800">
              <a:latin typeface="Cambria Math"/>
              <a:cs typeface="Cambria Math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6290348" y="1703488"/>
            <a:ext cx="1328420" cy="674370"/>
          </a:xfrm>
          <a:custGeom>
            <a:avLst/>
            <a:gdLst/>
            <a:ahLst/>
            <a:cxnLst/>
            <a:rect l="l" t="t" r="r" b="b"/>
            <a:pathLst>
              <a:path w="1328420" h="674369">
                <a:moveTo>
                  <a:pt x="110655" y="104813"/>
                </a:moveTo>
                <a:lnTo>
                  <a:pt x="66357" y="28867"/>
                </a:lnTo>
                <a:lnTo>
                  <a:pt x="55333" y="9956"/>
                </a:lnTo>
                <a:lnTo>
                  <a:pt x="0" y="104813"/>
                </a:lnTo>
                <a:lnTo>
                  <a:pt x="1536" y="110642"/>
                </a:lnTo>
                <a:lnTo>
                  <a:pt x="10629" y="115938"/>
                </a:lnTo>
                <a:lnTo>
                  <a:pt x="16459" y="114401"/>
                </a:lnTo>
                <a:lnTo>
                  <a:pt x="45808" y="64096"/>
                </a:lnTo>
                <a:lnTo>
                  <a:pt x="45808" y="673785"/>
                </a:lnTo>
                <a:lnTo>
                  <a:pt x="64858" y="673785"/>
                </a:lnTo>
                <a:lnTo>
                  <a:pt x="64858" y="64096"/>
                </a:lnTo>
                <a:lnTo>
                  <a:pt x="94208" y="114401"/>
                </a:lnTo>
                <a:lnTo>
                  <a:pt x="100037" y="115938"/>
                </a:lnTo>
                <a:lnTo>
                  <a:pt x="109118" y="110642"/>
                </a:lnTo>
                <a:lnTo>
                  <a:pt x="110655" y="104813"/>
                </a:lnTo>
                <a:close/>
              </a:path>
              <a:path w="1328420" h="674369">
                <a:moveTo>
                  <a:pt x="721880" y="94843"/>
                </a:moveTo>
                <a:lnTo>
                  <a:pt x="677570" y="18897"/>
                </a:lnTo>
                <a:lnTo>
                  <a:pt x="666546" y="0"/>
                </a:lnTo>
                <a:lnTo>
                  <a:pt x="611212" y="94843"/>
                </a:lnTo>
                <a:lnTo>
                  <a:pt x="612749" y="100672"/>
                </a:lnTo>
                <a:lnTo>
                  <a:pt x="621842" y="105981"/>
                </a:lnTo>
                <a:lnTo>
                  <a:pt x="627672" y="104444"/>
                </a:lnTo>
                <a:lnTo>
                  <a:pt x="657021" y="54140"/>
                </a:lnTo>
                <a:lnTo>
                  <a:pt x="657021" y="663829"/>
                </a:lnTo>
                <a:lnTo>
                  <a:pt x="676071" y="663829"/>
                </a:lnTo>
                <a:lnTo>
                  <a:pt x="676071" y="54140"/>
                </a:lnTo>
                <a:lnTo>
                  <a:pt x="705421" y="104444"/>
                </a:lnTo>
                <a:lnTo>
                  <a:pt x="711250" y="105981"/>
                </a:lnTo>
                <a:lnTo>
                  <a:pt x="720344" y="100672"/>
                </a:lnTo>
                <a:lnTo>
                  <a:pt x="721880" y="94843"/>
                </a:lnTo>
                <a:close/>
              </a:path>
              <a:path w="1328420" h="674369">
                <a:moveTo>
                  <a:pt x="1328229" y="95669"/>
                </a:moveTo>
                <a:lnTo>
                  <a:pt x="1283919" y="19723"/>
                </a:lnTo>
                <a:lnTo>
                  <a:pt x="1272895" y="812"/>
                </a:lnTo>
                <a:lnTo>
                  <a:pt x="1217561" y="95669"/>
                </a:lnTo>
                <a:lnTo>
                  <a:pt x="1219098" y="101498"/>
                </a:lnTo>
                <a:lnTo>
                  <a:pt x="1228191" y="106794"/>
                </a:lnTo>
                <a:lnTo>
                  <a:pt x="1234020" y="105257"/>
                </a:lnTo>
                <a:lnTo>
                  <a:pt x="1263370" y="54952"/>
                </a:lnTo>
                <a:lnTo>
                  <a:pt x="1263370" y="664641"/>
                </a:lnTo>
                <a:lnTo>
                  <a:pt x="1282420" y="664641"/>
                </a:lnTo>
                <a:lnTo>
                  <a:pt x="1282420" y="54952"/>
                </a:lnTo>
                <a:lnTo>
                  <a:pt x="1311770" y="105257"/>
                </a:lnTo>
                <a:lnTo>
                  <a:pt x="1317599" y="106794"/>
                </a:lnTo>
                <a:lnTo>
                  <a:pt x="1326692" y="101498"/>
                </a:lnTo>
                <a:lnTo>
                  <a:pt x="1328229" y="9566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6240883" y="1396491"/>
            <a:ext cx="23050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35">
                <a:latin typeface="Cambria Math"/>
                <a:cs typeface="Cambria Math"/>
              </a:rPr>
              <a:t>𝐽</a:t>
            </a:r>
            <a:r>
              <a:rPr dirty="0" baseline="-16203" sz="1800" spc="52">
                <a:latin typeface="Cambria Math"/>
                <a:cs typeface="Cambria Math"/>
              </a:rPr>
              <a:t>"</a:t>
            </a:r>
            <a:endParaRPr baseline="-16203" sz="1800">
              <a:latin typeface="Cambria Math"/>
              <a:cs typeface="Cambria Math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852098" y="1387347"/>
            <a:ext cx="23050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latin typeface="Cambria Math"/>
                <a:cs typeface="Cambria Math"/>
              </a:rPr>
              <a:t>𝐽</a:t>
            </a:r>
            <a:r>
              <a:rPr dirty="0" baseline="-13888" sz="1800" spc="-37">
                <a:latin typeface="Cambria Math"/>
                <a:cs typeface="Cambria Math"/>
              </a:rPr>
              <a:t>#</a:t>
            </a:r>
            <a:endParaRPr baseline="-13888" sz="1800">
              <a:latin typeface="Cambria Math"/>
              <a:cs typeface="Cambria Math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348392" y="1376381"/>
            <a:ext cx="434975" cy="326390"/>
          </a:xfrm>
          <a:prstGeom prst="rect">
            <a:avLst/>
          </a:prstGeom>
          <a:ln w="19050">
            <a:solidFill>
              <a:srgbClr val="FF30EE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185"/>
              </a:spcBef>
            </a:pPr>
            <a:r>
              <a:rPr dirty="0" sz="1600" spc="-25">
                <a:latin typeface="Cambria Math"/>
                <a:cs typeface="Cambria Math"/>
              </a:rPr>
              <a:t>𝐽</a:t>
            </a:r>
            <a:r>
              <a:rPr dirty="0" baseline="-16203" sz="1800" spc="-37">
                <a:latin typeface="Cambria Math"/>
                <a:cs typeface="Cambria Math"/>
              </a:rPr>
              <a:t>$</a:t>
            </a:r>
            <a:endParaRPr baseline="-16203" sz="1800">
              <a:latin typeface="Cambria Math"/>
              <a:cs typeface="Cambria Math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8116494" y="1712810"/>
            <a:ext cx="1308100" cy="664845"/>
          </a:xfrm>
          <a:custGeom>
            <a:avLst/>
            <a:gdLst/>
            <a:ahLst/>
            <a:cxnLst/>
            <a:rect l="l" t="t" r="r" b="b"/>
            <a:pathLst>
              <a:path w="1308100" h="664844">
                <a:moveTo>
                  <a:pt x="110655" y="94843"/>
                </a:moveTo>
                <a:lnTo>
                  <a:pt x="66344" y="18897"/>
                </a:lnTo>
                <a:lnTo>
                  <a:pt x="55321" y="0"/>
                </a:lnTo>
                <a:lnTo>
                  <a:pt x="0" y="94843"/>
                </a:lnTo>
                <a:lnTo>
                  <a:pt x="1536" y="100672"/>
                </a:lnTo>
                <a:lnTo>
                  <a:pt x="10617" y="105981"/>
                </a:lnTo>
                <a:lnTo>
                  <a:pt x="16446" y="104444"/>
                </a:lnTo>
                <a:lnTo>
                  <a:pt x="45796" y="54127"/>
                </a:lnTo>
                <a:lnTo>
                  <a:pt x="45796" y="663816"/>
                </a:lnTo>
                <a:lnTo>
                  <a:pt x="64846" y="663816"/>
                </a:lnTo>
                <a:lnTo>
                  <a:pt x="64846" y="54127"/>
                </a:lnTo>
                <a:lnTo>
                  <a:pt x="94195" y="104444"/>
                </a:lnTo>
                <a:lnTo>
                  <a:pt x="100025" y="105981"/>
                </a:lnTo>
                <a:lnTo>
                  <a:pt x="109118" y="100672"/>
                </a:lnTo>
                <a:lnTo>
                  <a:pt x="110655" y="94843"/>
                </a:lnTo>
                <a:close/>
              </a:path>
              <a:path w="1308100" h="664844">
                <a:moveTo>
                  <a:pt x="727938" y="94843"/>
                </a:moveTo>
                <a:lnTo>
                  <a:pt x="683641" y="18897"/>
                </a:lnTo>
                <a:lnTo>
                  <a:pt x="672617" y="0"/>
                </a:lnTo>
                <a:lnTo>
                  <a:pt x="617283" y="94843"/>
                </a:lnTo>
                <a:lnTo>
                  <a:pt x="618820" y="100672"/>
                </a:lnTo>
                <a:lnTo>
                  <a:pt x="627913" y="105981"/>
                </a:lnTo>
                <a:lnTo>
                  <a:pt x="633742" y="104444"/>
                </a:lnTo>
                <a:lnTo>
                  <a:pt x="663092" y="54127"/>
                </a:lnTo>
                <a:lnTo>
                  <a:pt x="663092" y="663816"/>
                </a:lnTo>
                <a:lnTo>
                  <a:pt x="682142" y="663816"/>
                </a:lnTo>
                <a:lnTo>
                  <a:pt x="682142" y="54127"/>
                </a:lnTo>
                <a:lnTo>
                  <a:pt x="711492" y="104444"/>
                </a:lnTo>
                <a:lnTo>
                  <a:pt x="717321" y="105981"/>
                </a:lnTo>
                <a:lnTo>
                  <a:pt x="726414" y="100672"/>
                </a:lnTo>
                <a:lnTo>
                  <a:pt x="727938" y="94843"/>
                </a:lnTo>
                <a:close/>
              </a:path>
              <a:path w="1308100" h="664844">
                <a:moveTo>
                  <a:pt x="1307884" y="95453"/>
                </a:moveTo>
                <a:lnTo>
                  <a:pt x="1263586" y="19507"/>
                </a:lnTo>
                <a:lnTo>
                  <a:pt x="1252562" y="609"/>
                </a:lnTo>
                <a:lnTo>
                  <a:pt x="1197229" y="95453"/>
                </a:lnTo>
                <a:lnTo>
                  <a:pt x="1198765" y="101282"/>
                </a:lnTo>
                <a:lnTo>
                  <a:pt x="1207858" y="106591"/>
                </a:lnTo>
                <a:lnTo>
                  <a:pt x="1213688" y="105054"/>
                </a:lnTo>
                <a:lnTo>
                  <a:pt x="1243037" y="54737"/>
                </a:lnTo>
                <a:lnTo>
                  <a:pt x="1243037" y="664425"/>
                </a:lnTo>
                <a:lnTo>
                  <a:pt x="1262087" y="664425"/>
                </a:lnTo>
                <a:lnTo>
                  <a:pt x="1262087" y="54737"/>
                </a:lnTo>
                <a:lnTo>
                  <a:pt x="1291437" y="105054"/>
                </a:lnTo>
                <a:lnTo>
                  <a:pt x="1297266" y="106591"/>
                </a:lnTo>
                <a:lnTo>
                  <a:pt x="1306360" y="101282"/>
                </a:lnTo>
                <a:lnTo>
                  <a:pt x="1307884" y="9545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8067020" y="1396491"/>
            <a:ext cx="23050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114">
                <a:latin typeface="Cambria Math"/>
                <a:cs typeface="Cambria Math"/>
              </a:rPr>
              <a:t>𝐽</a:t>
            </a:r>
            <a:r>
              <a:rPr dirty="0" baseline="-13888" sz="1800" spc="-172">
                <a:latin typeface="Cambria Math"/>
                <a:cs typeface="Cambria Math"/>
              </a:rPr>
              <a:t>%</a:t>
            </a:r>
            <a:endParaRPr baseline="-13888" sz="1800">
              <a:latin typeface="Cambria Math"/>
              <a:cs typeface="Cambria Math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684313" y="1396491"/>
            <a:ext cx="23050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latin typeface="Cambria Math"/>
                <a:cs typeface="Cambria Math"/>
              </a:rPr>
              <a:t>𝐽</a:t>
            </a:r>
            <a:r>
              <a:rPr dirty="0" baseline="-13888" sz="1800" spc="-37">
                <a:latin typeface="Cambria Math"/>
                <a:cs typeface="Cambria Math"/>
              </a:rPr>
              <a:t>&amp;</a:t>
            </a:r>
            <a:endParaRPr baseline="-13888" sz="1800">
              <a:latin typeface="Cambria Math"/>
              <a:cs typeface="Cambria Math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164108" y="1387854"/>
            <a:ext cx="434975" cy="326390"/>
          </a:xfrm>
          <a:prstGeom prst="rect">
            <a:avLst/>
          </a:prstGeom>
          <a:ln w="19050">
            <a:solidFill>
              <a:srgbClr val="FF30EE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165"/>
              </a:spcBef>
            </a:pPr>
            <a:r>
              <a:rPr dirty="0" sz="1600" spc="130">
                <a:latin typeface="Cambria Math"/>
                <a:cs typeface="Cambria Math"/>
              </a:rPr>
              <a:t>𝐽</a:t>
            </a:r>
            <a:r>
              <a:rPr dirty="0" baseline="-16203" sz="1800" spc="195">
                <a:latin typeface="Cambria Math"/>
                <a:cs typeface="Cambria Math"/>
              </a:rPr>
              <a:t>'</a:t>
            </a:r>
            <a:endParaRPr baseline="-16203" sz="1800">
              <a:latin typeface="Cambria Math"/>
              <a:cs typeface="Cambria Math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2474211" y="1702441"/>
            <a:ext cx="7143115" cy="2291080"/>
            <a:chOff x="2474211" y="1702441"/>
            <a:chExt cx="7143115" cy="2291080"/>
          </a:xfrm>
        </p:grpSpPr>
        <p:sp>
          <p:nvSpPr>
            <p:cNvPr id="34" name="object 34" descr=""/>
            <p:cNvSpPr/>
            <p:nvPr/>
          </p:nvSpPr>
          <p:spPr>
            <a:xfrm>
              <a:off x="2474211" y="3497718"/>
              <a:ext cx="6938645" cy="495300"/>
            </a:xfrm>
            <a:custGeom>
              <a:avLst/>
              <a:gdLst/>
              <a:ahLst/>
              <a:cxnLst/>
              <a:rect l="l" t="t" r="r" b="b"/>
              <a:pathLst>
                <a:path w="6938645" h="495300">
                  <a:moveTo>
                    <a:pt x="495300" y="0"/>
                  </a:moveTo>
                  <a:lnTo>
                    <a:pt x="0" y="247649"/>
                  </a:lnTo>
                  <a:lnTo>
                    <a:pt x="495300" y="495299"/>
                  </a:lnTo>
                  <a:lnTo>
                    <a:pt x="495300" y="330199"/>
                  </a:lnTo>
                  <a:lnTo>
                    <a:pt x="412748" y="330199"/>
                  </a:lnTo>
                  <a:lnTo>
                    <a:pt x="412748" y="165099"/>
                  </a:lnTo>
                  <a:lnTo>
                    <a:pt x="495300" y="165099"/>
                  </a:lnTo>
                  <a:lnTo>
                    <a:pt x="495300" y="0"/>
                  </a:lnTo>
                  <a:close/>
                </a:path>
                <a:path w="6938645" h="495300">
                  <a:moveTo>
                    <a:pt x="495300" y="165099"/>
                  </a:moveTo>
                  <a:lnTo>
                    <a:pt x="412748" y="165099"/>
                  </a:lnTo>
                  <a:lnTo>
                    <a:pt x="412748" y="330199"/>
                  </a:lnTo>
                  <a:lnTo>
                    <a:pt x="495300" y="330199"/>
                  </a:lnTo>
                  <a:lnTo>
                    <a:pt x="495300" y="165099"/>
                  </a:lnTo>
                  <a:close/>
                </a:path>
                <a:path w="6938645" h="495300">
                  <a:moveTo>
                    <a:pt x="6938247" y="165099"/>
                  </a:moveTo>
                  <a:lnTo>
                    <a:pt x="495300" y="165099"/>
                  </a:lnTo>
                  <a:lnTo>
                    <a:pt x="495300" y="330199"/>
                  </a:lnTo>
                  <a:lnTo>
                    <a:pt x="6938247" y="330199"/>
                  </a:lnTo>
                  <a:lnTo>
                    <a:pt x="6938247" y="165099"/>
                  </a:lnTo>
                  <a:close/>
                </a:path>
              </a:pathLst>
            </a:custGeom>
            <a:solidFill>
              <a:srgbClr val="3A87FF">
                <a:alpha val="431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479084" y="1702447"/>
              <a:ext cx="4137660" cy="2066925"/>
            </a:xfrm>
            <a:custGeom>
              <a:avLst/>
              <a:gdLst/>
              <a:ahLst/>
              <a:cxnLst/>
              <a:rect l="l" t="t" r="r" b="b"/>
              <a:pathLst>
                <a:path w="4137659" h="2066925">
                  <a:moveTo>
                    <a:pt x="495300" y="1564640"/>
                  </a:moveTo>
                  <a:lnTo>
                    <a:pt x="330200" y="1564640"/>
                  </a:lnTo>
                  <a:lnTo>
                    <a:pt x="330200" y="3111"/>
                  </a:lnTo>
                  <a:lnTo>
                    <a:pt x="165100" y="3111"/>
                  </a:lnTo>
                  <a:lnTo>
                    <a:pt x="165100" y="1564640"/>
                  </a:lnTo>
                  <a:lnTo>
                    <a:pt x="0" y="1564640"/>
                  </a:lnTo>
                  <a:lnTo>
                    <a:pt x="247650" y="2059940"/>
                  </a:lnTo>
                  <a:lnTo>
                    <a:pt x="454025" y="1647190"/>
                  </a:lnTo>
                  <a:lnTo>
                    <a:pt x="495300" y="1564640"/>
                  </a:lnTo>
                  <a:close/>
                </a:path>
                <a:path w="4137659" h="2066925">
                  <a:moveTo>
                    <a:pt x="1114247" y="1571485"/>
                  </a:moveTo>
                  <a:lnTo>
                    <a:pt x="949147" y="1571485"/>
                  </a:lnTo>
                  <a:lnTo>
                    <a:pt x="949147" y="9956"/>
                  </a:lnTo>
                  <a:lnTo>
                    <a:pt x="784047" y="9956"/>
                  </a:lnTo>
                  <a:lnTo>
                    <a:pt x="784047" y="1571485"/>
                  </a:lnTo>
                  <a:lnTo>
                    <a:pt x="618947" y="1571485"/>
                  </a:lnTo>
                  <a:lnTo>
                    <a:pt x="866597" y="2066785"/>
                  </a:lnTo>
                  <a:lnTo>
                    <a:pt x="1072972" y="1654035"/>
                  </a:lnTo>
                  <a:lnTo>
                    <a:pt x="1114247" y="1571485"/>
                  </a:lnTo>
                  <a:close/>
                </a:path>
                <a:path w="4137659" h="2066925">
                  <a:moveTo>
                    <a:pt x="1725460" y="1561528"/>
                  </a:moveTo>
                  <a:lnTo>
                    <a:pt x="1560360" y="1561528"/>
                  </a:lnTo>
                  <a:lnTo>
                    <a:pt x="1560360" y="0"/>
                  </a:lnTo>
                  <a:lnTo>
                    <a:pt x="1395260" y="0"/>
                  </a:lnTo>
                  <a:lnTo>
                    <a:pt x="1395260" y="1561528"/>
                  </a:lnTo>
                  <a:lnTo>
                    <a:pt x="1230160" y="1561528"/>
                  </a:lnTo>
                  <a:lnTo>
                    <a:pt x="1477810" y="2056828"/>
                  </a:lnTo>
                  <a:lnTo>
                    <a:pt x="1684185" y="1644078"/>
                  </a:lnTo>
                  <a:lnTo>
                    <a:pt x="1725460" y="1561528"/>
                  </a:lnTo>
                  <a:close/>
                </a:path>
                <a:path w="4137659" h="2066925">
                  <a:moveTo>
                    <a:pt x="2331809" y="1562341"/>
                  </a:moveTo>
                  <a:lnTo>
                    <a:pt x="2166709" y="1562341"/>
                  </a:lnTo>
                  <a:lnTo>
                    <a:pt x="2166709" y="812"/>
                  </a:lnTo>
                  <a:lnTo>
                    <a:pt x="2001608" y="812"/>
                  </a:lnTo>
                  <a:lnTo>
                    <a:pt x="2001608" y="1562341"/>
                  </a:lnTo>
                  <a:lnTo>
                    <a:pt x="1836508" y="1562341"/>
                  </a:lnTo>
                  <a:lnTo>
                    <a:pt x="2084158" y="2057641"/>
                  </a:lnTo>
                  <a:lnTo>
                    <a:pt x="2290534" y="1644891"/>
                  </a:lnTo>
                  <a:lnTo>
                    <a:pt x="2331809" y="1562341"/>
                  </a:lnTo>
                  <a:close/>
                </a:path>
                <a:path w="4137659" h="2066925">
                  <a:moveTo>
                    <a:pt x="2940380" y="1570837"/>
                  </a:moveTo>
                  <a:lnTo>
                    <a:pt x="2775280" y="1570850"/>
                  </a:lnTo>
                  <a:lnTo>
                    <a:pt x="2775280" y="9321"/>
                  </a:lnTo>
                  <a:lnTo>
                    <a:pt x="2610180" y="9321"/>
                  </a:lnTo>
                  <a:lnTo>
                    <a:pt x="2610180" y="1570850"/>
                  </a:lnTo>
                  <a:lnTo>
                    <a:pt x="2445080" y="1570850"/>
                  </a:lnTo>
                  <a:lnTo>
                    <a:pt x="2692730" y="2066150"/>
                  </a:lnTo>
                  <a:lnTo>
                    <a:pt x="2899105" y="1653400"/>
                  </a:lnTo>
                  <a:lnTo>
                    <a:pt x="2940380" y="1570837"/>
                  </a:lnTo>
                  <a:close/>
                </a:path>
                <a:path w="4137659" h="2066925">
                  <a:moveTo>
                    <a:pt x="3557676" y="1570837"/>
                  </a:moveTo>
                  <a:lnTo>
                    <a:pt x="3392576" y="1570850"/>
                  </a:lnTo>
                  <a:lnTo>
                    <a:pt x="3392576" y="9321"/>
                  </a:lnTo>
                  <a:lnTo>
                    <a:pt x="3227476" y="9321"/>
                  </a:lnTo>
                  <a:lnTo>
                    <a:pt x="3227476" y="1570850"/>
                  </a:lnTo>
                  <a:lnTo>
                    <a:pt x="3062376" y="1570850"/>
                  </a:lnTo>
                  <a:lnTo>
                    <a:pt x="3310026" y="2066150"/>
                  </a:lnTo>
                  <a:lnTo>
                    <a:pt x="3516401" y="1653400"/>
                  </a:lnTo>
                  <a:lnTo>
                    <a:pt x="3557676" y="1570837"/>
                  </a:lnTo>
                  <a:close/>
                </a:path>
                <a:path w="4137659" h="2066925">
                  <a:moveTo>
                    <a:pt x="4137622" y="1571459"/>
                  </a:moveTo>
                  <a:lnTo>
                    <a:pt x="3972522" y="1571459"/>
                  </a:lnTo>
                  <a:lnTo>
                    <a:pt x="3972522" y="9931"/>
                  </a:lnTo>
                  <a:lnTo>
                    <a:pt x="3807422" y="9931"/>
                  </a:lnTo>
                  <a:lnTo>
                    <a:pt x="3807422" y="1571459"/>
                  </a:lnTo>
                  <a:lnTo>
                    <a:pt x="3642322" y="1571459"/>
                  </a:lnTo>
                  <a:lnTo>
                    <a:pt x="3889972" y="2066759"/>
                  </a:lnTo>
                  <a:lnTo>
                    <a:pt x="4096347" y="1654009"/>
                  </a:lnTo>
                  <a:lnTo>
                    <a:pt x="4137622" y="1571459"/>
                  </a:lnTo>
                  <a:close/>
                </a:path>
              </a:pathLst>
            </a:custGeom>
            <a:solidFill>
              <a:srgbClr val="3A87FF">
                <a:alpha val="4313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5222126" y="879347"/>
            <a:ext cx="102996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405" marR="5080" indent="-5334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30EE"/>
                </a:solidFill>
                <a:latin typeface="Calibri"/>
                <a:cs typeface="Calibri"/>
              </a:rPr>
              <a:t>=</a:t>
            </a:r>
            <a:r>
              <a:rPr dirty="0" sz="14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30EE"/>
                </a:solidFill>
                <a:latin typeface="Calibri"/>
                <a:cs typeface="Calibri"/>
              </a:rPr>
              <a:t>negative</a:t>
            </a:r>
            <a:r>
              <a:rPr dirty="0" sz="1400" spc="-25">
                <a:solidFill>
                  <a:srgbClr val="FF30EE"/>
                </a:solidFill>
                <a:latin typeface="Calibri"/>
                <a:cs typeface="Calibri"/>
              </a:rPr>
              <a:t> log </a:t>
            </a:r>
            <a:r>
              <a:rPr dirty="0" sz="1400">
                <a:solidFill>
                  <a:srgbClr val="FF30EE"/>
                </a:solidFill>
                <a:latin typeface="Calibri"/>
                <a:cs typeface="Calibri"/>
              </a:rPr>
              <a:t>prob</a:t>
            </a:r>
            <a:r>
              <a:rPr dirty="0" sz="14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30EE"/>
                </a:solidFill>
                <a:latin typeface="Calibri"/>
                <a:cs typeface="Calibri"/>
              </a:rPr>
              <a:t>of</a:t>
            </a:r>
            <a:r>
              <a:rPr dirty="0" sz="14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30EE"/>
                </a:solidFill>
                <a:latin typeface="Calibri"/>
                <a:cs typeface="Calibri"/>
              </a:rPr>
              <a:t>“he”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4019635" y="1536466"/>
            <a:ext cx="127000" cy="12700"/>
          </a:xfrm>
          <a:custGeom>
            <a:avLst/>
            <a:gdLst/>
            <a:ahLst/>
            <a:cxnLst/>
            <a:rect l="l" t="t" r="r" b="b"/>
            <a:pathLst>
              <a:path w="127000" h="12700">
                <a:moveTo>
                  <a:pt x="127000" y="0"/>
                </a:moveTo>
                <a:lnTo>
                  <a:pt x="0" y="0"/>
                </a:lnTo>
                <a:lnTo>
                  <a:pt x="0" y="12700"/>
                </a:lnTo>
                <a:lnTo>
                  <a:pt x="127000" y="12700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4010047" y="1228852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85033" y="6505319"/>
            <a:ext cx="206375" cy="24257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400" spc="-25">
                <a:latin typeface="Calibri"/>
                <a:cs typeface="Calibri"/>
              </a:rPr>
              <a:t>50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586947" y="1384300"/>
            <a:ext cx="10629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Cambria Math"/>
                <a:cs typeface="Cambria Math"/>
              </a:rPr>
              <a:t>𝐽</a:t>
            </a:r>
            <a:r>
              <a:rPr dirty="0" sz="1600" spc="125">
                <a:latin typeface="Cambria Math"/>
                <a:cs typeface="Cambria Math"/>
              </a:rPr>
              <a:t> </a:t>
            </a:r>
            <a:r>
              <a:rPr dirty="0" sz="1600">
                <a:latin typeface="Cambria Math"/>
                <a:cs typeface="Cambria Math"/>
              </a:rPr>
              <a:t>=</a:t>
            </a:r>
            <a:r>
              <a:rPr dirty="0" sz="1600" spc="440">
                <a:latin typeface="Cambria Math"/>
                <a:cs typeface="Cambria Math"/>
              </a:rPr>
              <a:t> </a:t>
            </a:r>
            <a:r>
              <a:rPr dirty="0" baseline="-38194" sz="2400">
                <a:latin typeface="Cambria Math"/>
                <a:cs typeface="Cambria Math"/>
              </a:rPr>
              <a:t>𝑇</a:t>
            </a:r>
            <a:r>
              <a:rPr dirty="0" baseline="-38194" sz="2400" spc="-82">
                <a:latin typeface="Cambria Math"/>
                <a:cs typeface="Cambria Math"/>
              </a:rPr>
              <a:t> </a:t>
            </a:r>
            <a:r>
              <a:rPr dirty="0" sz="1600" spc="1450">
                <a:latin typeface="Cambria Math"/>
                <a:cs typeface="Cambria Math"/>
              </a:rPr>
              <a:t>(</a:t>
            </a:r>
            <a:r>
              <a:rPr dirty="0" sz="1600" spc="-90">
                <a:latin typeface="Cambria Math"/>
                <a:cs typeface="Cambria Math"/>
              </a:rPr>
              <a:t> </a:t>
            </a:r>
            <a:r>
              <a:rPr dirty="0" sz="1600" spc="-25">
                <a:latin typeface="Cambria Math"/>
                <a:cs typeface="Cambria Math"/>
              </a:rPr>
              <a:t>𝐽</a:t>
            </a:r>
            <a:r>
              <a:rPr dirty="0" baseline="-16203" sz="1800" spc="-37">
                <a:latin typeface="Cambria Math"/>
                <a:cs typeface="Cambria Math"/>
              </a:rPr>
              <a:t>(</a:t>
            </a:r>
            <a:endParaRPr baseline="-16203" sz="1800">
              <a:latin typeface="Cambria Math"/>
              <a:cs typeface="Cambria Math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166130" y="1694179"/>
            <a:ext cx="2908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20">
                <a:latin typeface="Cambria Math"/>
                <a:cs typeface="Cambria Math"/>
              </a:rPr>
              <a:t>()!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250014" y="1133347"/>
            <a:ext cx="1193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20">
                <a:latin typeface="Cambria Math"/>
                <a:cs typeface="Cambria Math"/>
              </a:rPr>
              <a:t>*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977852" y="140462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5982081" y="140462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6619864" y="1404620"/>
            <a:ext cx="725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7535" algn="l"/>
              </a:tabLst>
            </a:pPr>
            <a:r>
              <a:rPr dirty="0" sz="1800" spc="-50">
                <a:latin typeface="Calibri"/>
                <a:cs typeface="Calibri"/>
              </a:rPr>
              <a:t>+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5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7790732" y="140462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8428516" y="1404620"/>
            <a:ext cx="725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7535" algn="l"/>
              </a:tabLst>
            </a:pPr>
            <a:r>
              <a:rPr dirty="0" sz="1800" spc="-50">
                <a:latin typeface="Calibri"/>
                <a:cs typeface="Calibri"/>
              </a:rPr>
              <a:t>+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5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828359" y="879347"/>
            <a:ext cx="1080770" cy="4552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25400">
              <a:lnSpc>
                <a:spcPct val="101400"/>
              </a:lnSpc>
              <a:spcBef>
                <a:spcPts val="75"/>
              </a:spcBef>
            </a:pPr>
            <a:r>
              <a:rPr dirty="0" sz="1400">
                <a:solidFill>
                  <a:srgbClr val="FF30EE"/>
                </a:solidFill>
                <a:latin typeface="Calibri"/>
                <a:cs typeface="Calibri"/>
              </a:rPr>
              <a:t>=</a:t>
            </a:r>
            <a:r>
              <a:rPr dirty="0" sz="14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30EE"/>
                </a:solidFill>
                <a:latin typeface="Calibri"/>
                <a:cs typeface="Calibri"/>
              </a:rPr>
              <a:t>negative</a:t>
            </a:r>
            <a:r>
              <a:rPr dirty="0" sz="1400" spc="-25">
                <a:solidFill>
                  <a:srgbClr val="FF30EE"/>
                </a:solidFill>
                <a:latin typeface="Calibri"/>
                <a:cs typeface="Calibri"/>
              </a:rPr>
              <a:t> log </a:t>
            </a:r>
            <a:r>
              <a:rPr dirty="0" sz="1400">
                <a:solidFill>
                  <a:srgbClr val="FF30EE"/>
                </a:solidFill>
                <a:latin typeface="Calibri"/>
                <a:cs typeface="Calibri"/>
              </a:rPr>
              <a:t>prob</a:t>
            </a:r>
            <a:r>
              <a:rPr dirty="0" sz="14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30EE"/>
                </a:solidFill>
                <a:latin typeface="Calibri"/>
                <a:cs typeface="Calibri"/>
              </a:rPr>
              <a:t>of</a:t>
            </a:r>
            <a:r>
              <a:rPr dirty="0" sz="14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30EE"/>
                </a:solidFill>
                <a:latin typeface="Calibri"/>
                <a:cs typeface="Calibri"/>
              </a:rPr>
              <a:t>&lt;END&gt;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7070317" y="870203"/>
            <a:ext cx="1063625" cy="4552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16510">
              <a:lnSpc>
                <a:spcPct val="101400"/>
              </a:lnSpc>
              <a:spcBef>
                <a:spcPts val="75"/>
              </a:spcBef>
            </a:pPr>
            <a:r>
              <a:rPr dirty="0" sz="1400">
                <a:solidFill>
                  <a:srgbClr val="FF30EE"/>
                </a:solidFill>
                <a:latin typeface="Calibri"/>
                <a:cs typeface="Calibri"/>
              </a:rPr>
              <a:t>=</a:t>
            </a:r>
            <a:r>
              <a:rPr dirty="0" sz="14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30EE"/>
                </a:solidFill>
                <a:latin typeface="Calibri"/>
                <a:cs typeface="Calibri"/>
              </a:rPr>
              <a:t>negative</a:t>
            </a:r>
            <a:r>
              <a:rPr dirty="0" sz="1400" spc="-25">
                <a:solidFill>
                  <a:srgbClr val="FF30EE"/>
                </a:solidFill>
                <a:latin typeface="Calibri"/>
                <a:cs typeface="Calibri"/>
              </a:rPr>
              <a:t> log </a:t>
            </a:r>
            <a:r>
              <a:rPr dirty="0" sz="1400">
                <a:solidFill>
                  <a:srgbClr val="FF30EE"/>
                </a:solidFill>
                <a:latin typeface="Calibri"/>
                <a:cs typeface="Calibri"/>
              </a:rPr>
              <a:t>prob</a:t>
            </a:r>
            <a:r>
              <a:rPr dirty="0" sz="14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30EE"/>
                </a:solidFill>
                <a:latin typeface="Calibri"/>
                <a:cs typeface="Calibri"/>
              </a:rPr>
              <a:t>of</a:t>
            </a:r>
            <a:r>
              <a:rPr dirty="0" sz="14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30EE"/>
                </a:solidFill>
                <a:latin typeface="Calibri"/>
                <a:cs typeface="Calibri"/>
              </a:rPr>
              <a:t>“with”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Multi-</a:t>
            </a:r>
            <a:r>
              <a:rPr dirty="0"/>
              <a:t>layer</a:t>
            </a:r>
            <a:r>
              <a:rPr dirty="0" spc="5"/>
              <a:t> </a:t>
            </a:r>
            <a:r>
              <a:rPr dirty="0"/>
              <a:t>deep </a:t>
            </a:r>
            <a:r>
              <a:rPr dirty="0" spc="-10"/>
              <a:t>encoder-</a:t>
            </a:r>
            <a:r>
              <a:rPr dirty="0"/>
              <a:t>decoder</a:t>
            </a:r>
            <a:r>
              <a:rPr dirty="0" spc="5"/>
              <a:t> </a:t>
            </a:r>
            <a:r>
              <a:rPr dirty="0"/>
              <a:t>machine</a:t>
            </a:r>
            <a:r>
              <a:rPr dirty="0" spc="5"/>
              <a:t> </a:t>
            </a:r>
            <a:r>
              <a:rPr dirty="0"/>
              <a:t>translation </a:t>
            </a:r>
            <a:r>
              <a:rPr dirty="0" spc="-25"/>
              <a:t>net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8321" y="2011250"/>
            <a:ext cx="7304390" cy="35719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671809" y="3718560"/>
            <a:ext cx="13081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500" spc="-25">
                <a:solidFill>
                  <a:srgbClr val="FFFFFF"/>
                </a:solidFill>
                <a:latin typeface="Calibri"/>
                <a:cs typeface="Calibri"/>
              </a:rPr>
              <a:t>0.2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92446" y="3971544"/>
            <a:ext cx="110489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solidFill>
                  <a:srgbClr val="FFFFFF"/>
                </a:solidFill>
                <a:latin typeface="Calibri"/>
                <a:cs typeface="Calibri"/>
              </a:rPr>
              <a:t>0.1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577580" y="3797808"/>
            <a:ext cx="13081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500" spc="-25">
                <a:solidFill>
                  <a:srgbClr val="FFFFFF"/>
                </a:solidFill>
                <a:latin typeface="Calibri"/>
                <a:cs typeface="Calibri"/>
              </a:rPr>
              <a:t>0.1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85614" y="2309876"/>
            <a:ext cx="1626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2120" algn="l"/>
              </a:tabLst>
            </a:pPr>
            <a:r>
              <a:rPr dirty="0" sz="1200" spc="-2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	protests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escalated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725456" y="2309876"/>
            <a:ext cx="302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Calibri"/>
                <a:cs typeface="Calibri"/>
              </a:rPr>
              <a:t>over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315976" y="2309876"/>
            <a:ext cx="15030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8625" algn="l"/>
              </a:tabLst>
            </a:pPr>
            <a:r>
              <a:rPr dirty="0" sz="1200" spc="-25">
                <a:latin typeface="Calibri"/>
                <a:cs typeface="Calibri"/>
              </a:rPr>
              <a:t>the</a:t>
            </a:r>
            <a:r>
              <a:rPr dirty="0" sz="1200">
                <a:latin typeface="Calibri"/>
                <a:cs typeface="Calibri"/>
              </a:rPr>
              <a:t>	weekend</a:t>
            </a:r>
            <a:r>
              <a:rPr dirty="0" sz="1200" spc="48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&lt;EOS&gt;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812587" y="3317016"/>
            <a:ext cx="1296035" cy="1062990"/>
          </a:xfrm>
          <a:custGeom>
            <a:avLst/>
            <a:gdLst/>
            <a:ahLst/>
            <a:cxnLst/>
            <a:rect l="l" t="t" r="r" b="b"/>
            <a:pathLst>
              <a:path w="1296035" h="1062989">
                <a:moveTo>
                  <a:pt x="928048" y="0"/>
                </a:moveTo>
                <a:lnTo>
                  <a:pt x="367691" y="0"/>
                </a:lnTo>
                <a:lnTo>
                  <a:pt x="321569" y="2864"/>
                </a:lnTo>
                <a:lnTo>
                  <a:pt x="277156" y="11229"/>
                </a:lnTo>
                <a:lnTo>
                  <a:pt x="234797" y="24749"/>
                </a:lnTo>
                <a:lnTo>
                  <a:pt x="194838" y="43080"/>
                </a:lnTo>
                <a:lnTo>
                  <a:pt x="157621" y="65878"/>
                </a:lnTo>
                <a:lnTo>
                  <a:pt x="123493" y="92797"/>
                </a:lnTo>
                <a:lnTo>
                  <a:pt x="92797" y="123493"/>
                </a:lnTo>
                <a:lnTo>
                  <a:pt x="65878" y="157621"/>
                </a:lnTo>
                <a:lnTo>
                  <a:pt x="43080" y="194837"/>
                </a:lnTo>
                <a:lnTo>
                  <a:pt x="24749" y="234797"/>
                </a:lnTo>
                <a:lnTo>
                  <a:pt x="11229" y="277156"/>
                </a:lnTo>
                <a:lnTo>
                  <a:pt x="2864" y="321569"/>
                </a:lnTo>
                <a:lnTo>
                  <a:pt x="0" y="367691"/>
                </a:lnTo>
                <a:lnTo>
                  <a:pt x="0" y="694725"/>
                </a:lnTo>
                <a:lnTo>
                  <a:pt x="2864" y="740848"/>
                </a:lnTo>
                <a:lnTo>
                  <a:pt x="11229" y="785260"/>
                </a:lnTo>
                <a:lnTo>
                  <a:pt x="24749" y="827619"/>
                </a:lnTo>
                <a:lnTo>
                  <a:pt x="43080" y="867579"/>
                </a:lnTo>
                <a:lnTo>
                  <a:pt x="65878" y="904795"/>
                </a:lnTo>
                <a:lnTo>
                  <a:pt x="92797" y="938924"/>
                </a:lnTo>
                <a:lnTo>
                  <a:pt x="123493" y="969620"/>
                </a:lnTo>
                <a:lnTo>
                  <a:pt x="157621" y="996539"/>
                </a:lnTo>
                <a:lnTo>
                  <a:pt x="194838" y="1019336"/>
                </a:lnTo>
                <a:lnTo>
                  <a:pt x="234797" y="1037667"/>
                </a:lnTo>
                <a:lnTo>
                  <a:pt x="277156" y="1051187"/>
                </a:lnTo>
                <a:lnTo>
                  <a:pt x="321569" y="1059552"/>
                </a:lnTo>
                <a:lnTo>
                  <a:pt x="367691" y="1062417"/>
                </a:lnTo>
                <a:lnTo>
                  <a:pt x="928048" y="1062417"/>
                </a:lnTo>
                <a:lnTo>
                  <a:pt x="974171" y="1059552"/>
                </a:lnTo>
                <a:lnTo>
                  <a:pt x="1018583" y="1051187"/>
                </a:lnTo>
                <a:lnTo>
                  <a:pt x="1060942" y="1037667"/>
                </a:lnTo>
                <a:lnTo>
                  <a:pt x="1100902" y="1019336"/>
                </a:lnTo>
                <a:lnTo>
                  <a:pt x="1138118" y="996539"/>
                </a:lnTo>
                <a:lnTo>
                  <a:pt x="1172247" y="969620"/>
                </a:lnTo>
                <a:lnTo>
                  <a:pt x="1202943" y="938924"/>
                </a:lnTo>
                <a:lnTo>
                  <a:pt x="1229862" y="904795"/>
                </a:lnTo>
                <a:lnTo>
                  <a:pt x="1252659" y="867579"/>
                </a:lnTo>
                <a:lnTo>
                  <a:pt x="1270990" y="827619"/>
                </a:lnTo>
                <a:lnTo>
                  <a:pt x="1284510" y="785260"/>
                </a:lnTo>
                <a:lnTo>
                  <a:pt x="1292875" y="740848"/>
                </a:lnTo>
                <a:lnTo>
                  <a:pt x="1295740" y="694725"/>
                </a:lnTo>
                <a:lnTo>
                  <a:pt x="1295740" y="367691"/>
                </a:lnTo>
                <a:lnTo>
                  <a:pt x="1292875" y="321569"/>
                </a:lnTo>
                <a:lnTo>
                  <a:pt x="1284510" y="277156"/>
                </a:lnTo>
                <a:lnTo>
                  <a:pt x="1270990" y="234797"/>
                </a:lnTo>
                <a:lnTo>
                  <a:pt x="1252659" y="194837"/>
                </a:lnTo>
                <a:lnTo>
                  <a:pt x="1229862" y="157621"/>
                </a:lnTo>
                <a:lnTo>
                  <a:pt x="1202943" y="123493"/>
                </a:lnTo>
                <a:lnTo>
                  <a:pt x="1172247" y="92797"/>
                </a:lnTo>
                <a:lnTo>
                  <a:pt x="1138118" y="65878"/>
                </a:lnTo>
                <a:lnTo>
                  <a:pt x="1100902" y="43080"/>
                </a:lnTo>
                <a:lnTo>
                  <a:pt x="1060942" y="24749"/>
                </a:lnTo>
                <a:lnTo>
                  <a:pt x="1018583" y="11229"/>
                </a:lnTo>
                <a:lnTo>
                  <a:pt x="974171" y="2864"/>
                </a:lnTo>
                <a:lnTo>
                  <a:pt x="928048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070726" y="3575811"/>
            <a:ext cx="780415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5875" marR="5080" indent="-3810">
              <a:lnSpc>
                <a:spcPts val="1900"/>
              </a:lnSpc>
              <a:spcBef>
                <a:spcPts val="180"/>
              </a:spcBef>
            </a:pPr>
            <a:r>
              <a:rPr dirty="0" sz="1600">
                <a:latin typeface="Calibri"/>
                <a:cs typeface="Calibri"/>
              </a:rPr>
              <a:t>Builds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up </a:t>
            </a:r>
            <a:r>
              <a:rPr dirty="0" sz="1600" spc="-10">
                <a:latin typeface="Calibri"/>
                <a:cs typeface="Calibri"/>
              </a:rPr>
              <a:t>sentence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812587" y="5120383"/>
            <a:ext cx="1296035" cy="518159"/>
          </a:xfrm>
          <a:custGeom>
            <a:avLst/>
            <a:gdLst/>
            <a:ahLst/>
            <a:cxnLst/>
            <a:rect l="l" t="t" r="r" b="b"/>
            <a:pathLst>
              <a:path w="1296035" h="518160">
                <a:moveTo>
                  <a:pt x="1116521" y="0"/>
                </a:moveTo>
                <a:lnTo>
                  <a:pt x="179218" y="0"/>
                </a:lnTo>
                <a:lnTo>
                  <a:pt x="131575" y="6401"/>
                </a:lnTo>
                <a:lnTo>
                  <a:pt x="88763" y="24468"/>
                </a:lnTo>
                <a:lnTo>
                  <a:pt x="52491" y="52492"/>
                </a:lnTo>
                <a:lnTo>
                  <a:pt x="24468" y="88764"/>
                </a:lnTo>
                <a:lnTo>
                  <a:pt x="6401" y="131576"/>
                </a:lnTo>
                <a:lnTo>
                  <a:pt x="0" y="179219"/>
                </a:lnTo>
                <a:lnTo>
                  <a:pt x="0" y="338622"/>
                </a:lnTo>
                <a:lnTo>
                  <a:pt x="6401" y="386266"/>
                </a:lnTo>
                <a:lnTo>
                  <a:pt x="24468" y="429077"/>
                </a:lnTo>
                <a:lnTo>
                  <a:pt x="52491" y="465349"/>
                </a:lnTo>
                <a:lnTo>
                  <a:pt x="88763" y="493372"/>
                </a:lnTo>
                <a:lnTo>
                  <a:pt x="131575" y="511439"/>
                </a:lnTo>
                <a:lnTo>
                  <a:pt x="179218" y="517841"/>
                </a:lnTo>
                <a:lnTo>
                  <a:pt x="1116521" y="517841"/>
                </a:lnTo>
                <a:lnTo>
                  <a:pt x="1164165" y="511439"/>
                </a:lnTo>
                <a:lnTo>
                  <a:pt x="1206976" y="493372"/>
                </a:lnTo>
                <a:lnTo>
                  <a:pt x="1243248" y="465349"/>
                </a:lnTo>
                <a:lnTo>
                  <a:pt x="1271271" y="429077"/>
                </a:lnTo>
                <a:lnTo>
                  <a:pt x="1289338" y="386266"/>
                </a:lnTo>
                <a:lnTo>
                  <a:pt x="1295740" y="338622"/>
                </a:lnTo>
                <a:lnTo>
                  <a:pt x="1295740" y="179219"/>
                </a:lnTo>
                <a:lnTo>
                  <a:pt x="1289338" y="131576"/>
                </a:lnTo>
                <a:lnTo>
                  <a:pt x="1271271" y="88764"/>
                </a:lnTo>
                <a:lnTo>
                  <a:pt x="1243248" y="52492"/>
                </a:lnTo>
                <a:lnTo>
                  <a:pt x="1206976" y="24468"/>
                </a:lnTo>
                <a:lnTo>
                  <a:pt x="1164165" y="6401"/>
                </a:lnTo>
                <a:lnTo>
                  <a:pt x="1116521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074345" y="5352796"/>
            <a:ext cx="7715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Calibri"/>
                <a:cs typeface="Calibri"/>
              </a:rPr>
              <a:t>sentence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3120" y="2615183"/>
            <a:ext cx="259080" cy="2496312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9993141" y="2126434"/>
            <a:ext cx="1398270" cy="518159"/>
          </a:xfrm>
          <a:custGeom>
            <a:avLst/>
            <a:gdLst/>
            <a:ahLst/>
            <a:cxnLst/>
            <a:rect l="l" t="t" r="r" b="b"/>
            <a:pathLst>
              <a:path w="1398270" h="518160">
                <a:moveTo>
                  <a:pt x="1218722" y="0"/>
                </a:moveTo>
                <a:lnTo>
                  <a:pt x="179218" y="0"/>
                </a:lnTo>
                <a:lnTo>
                  <a:pt x="131575" y="6401"/>
                </a:lnTo>
                <a:lnTo>
                  <a:pt x="88763" y="24468"/>
                </a:lnTo>
                <a:lnTo>
                  <a:pt x="52491" y="52492"/>
                </a:lnTo>
                <a:lnTo>
                  <a:pt x="24468" y="88764"/>
                </a:lnTo>
                <a:lnTo>
                  <a:pt x="6401" y="131576"/>
                </a:lnTo>
                <a:lnTo>
                  <a:pt x="0" y="179219"/>
                </a:lnTo>
                <a:lnTo>
                  <a:pt x="0" y="338622"/>
                </a:lnTo>
                <a:lnTo>
                  <a:pt x="6401" y="386266"/>
                </a:lnTo>
                <a:lnTo>
                  <a:pt x="24468" y="429077"/>
                </a:lnTo>
                <a:lnTo>
                  <a:pt x="52491" y="465349"/>
                </a:lnTo>
                <a:lnTo>
                  <a:pt x="88763" y="493372"/>
                </a:lnTo>
                <a:lnTo>
                  <a:pt x="131575" y="511439"/>
                </a:lnTo>
                <a:lnTo>
                  <a:pt x="179218" y="517841"/>
                </a:lnTo>
                <a:lnTo>
                  <a:pt x="1218722" y="517841"/>
                </a:lnTo>
                <a:lnTo>
                  <a:pt x="1266365" y="511439"/>
                </a:lnTo>
                <a:lnTo>
                  <a:pt x="1309177" y="493372"/>
                </a:lnTo>
                <a:lnTo>
                  <a:pt x="1345448" y="465349"/>
                </a:lnTo>
                <a:lnTo>
                  <a:pt x="1373472" y="429077"/>
                </a:lnTo>
                <a:lnTo>
                  <a:pt x="1391539" y="386266"/>
                </a:lnTo>
                <a:lnTo>
                  <a:pt x="1397941" y="338622"/>
                </a:lnTo>
                <a:lnTo>
                  <a:pt x="1397941" y="179219"/>
                </a:lnTo>
                <a:lnTo>
                  <a:pt x="1391539" y="131576"/>
                </a:lnTo>
                <a:lnTo>
                  <a:pt x="1373472" y="88764"/>
                </a:lnTo>
                <a:lnTo>
                  <a:pt x="1345448" y="52492"/>
                </a:lnTo>
                <a:lnTo>
                  <a:pt x="1309177" y="24468"/>
                </a:lnTo>
                <a:lnTo>
                  <a:pt x="1266365" y="6401"/>
                </a:lnTo>
                <a:lnTo>
                  <a:pt x="1218722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0226782" y="2115820"/>
            <a:ext cx="930910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45085" marR="5080" indent="-33020">
              <a:lnSpc>
                <a:spcPts val="1900"/>
              </a:lnSpc>
              <a:spcBef>
                <a:spcPts val="180"/>
              </a:spcBef>
            </a:pPr>
            <a:r>
              <a:rPr dirty="0" sz="1600" spc="-25">
                <a:latin typeface="Calibri"/>
                <a:cs typeface="Calibri"/>
              </a:rPr>
              <a:t>Translation </a:t>
            </a:r>
            <a:r>
              <a:rPr dirty="0" sz="1600" spc="-10">
                <a:latin typeface="Calibri"/>
                <a:cs typeface="Calibri"/>
              </a:rPr>
              <a:t>generated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0181439" y="5120383"/>
            <a:ext cx="1398270" cy="518159"/>
          </a:xfrm>
          <a:custGeom>
            <a:avLst/>
            <a:gdLst/>
            <a:ahLst/>
            <a:cxnLst/>
            <a:rect l="l" t="t" r="r" b="b"/>
            <a:pathLst>
              <a:path w="1398270" h="518160">
                <a:moveTo>
                  <a:pt x="1218722" y="0"/>
                </a:moveTo>
                <a:lnTo>
                  <a:pt x="179219" y="0"/>
                </a:lnTo>
                <a:lnTo>
                  <a:pt x="131576" y="6401"/>
                </a:lnTo>
                <a:lnTo>
                  <a:pt x="88764" y="24468"/>
                </a:lnTo>
                <a:lnTo>
                  <a:pt x="52492" y="52492"/>
                </a:lnTo>
                <a:lnTo>
                  <a:pt x="24468" y="88764"/>
                </a:lnTo>
                <a:lnTo>
                  <a:pt x="6401" y="131576"/>
                </a:lnTo>
                <a:lnTo>
                  <a:pt x="0" y="179219"/>
                </a:lnTo>
                <a:lnTo>
                  <a:pt x="0" y="338622"/>
                </a:lnTo>
                <a:lnTo>
                  <a:pt x="6401" y="386266"/>
                </a:lnTo>
                <a:lnTo>
                  <a:pt x="24468" y="429077"/>
                </a:lnTo>
                <a:lnTo>
                  <a:pt x="52492" y="465349"/>
                </a:lnTo>
                <a:lnTo>
                  <a:pt x="88764" y="493372"/>
                </a:lnTo>
                <a:lnTo>
                  <a:pt x="131576" y="511439"/>
                </a:lnTo>
                <a:lnTo>
                  <a:pt x="179219" y="517841"/>
                </a:lnTo>
                <a:lnTo>
                  <a:pt x="1218722" y="517841"/>
                </a:lnTo>
                <a:lnTo>
                  <a:pt x="1266365" y="511439"/>
                </a:lnTo>
                <a:lnTo>
                  <a:pt x="1309177" y="493372"/>
                </a:lnTo>
                <a:lnTo>
                  <a:pt x="1345449" y="465349"/>
                </a:lnTo>
                <a:lnTo>
                  <a:pt x="1373472" y="429077"/>
                </a:lnTo>
                <a:lnTo>
                  <a:pt x="1391539" y="386266"/>
                </a:lnTo>
                <a:lnTo>
                  <a:pt x="1397941" y="338622"/>
                </a:lnTo>
                <a:lnTo>
                  <a:pt x="1397941" y="179219"/>
                </a:lnTo>
                <a:lnTo>
                  <a:pt x="1391539" y="131576"/>
                </a:lnTo>
                <a:lnTo>
                  <a:pt x="1373472" y="88764"/>
                </a:lnTo>
                <a:lnTo>
                  <a:pt x="1345449" y="52492"/>
                </a:lnTo>
                <a:lnTo>
                  <a:pt x="1309177" y="24468"/>
                </a:lnTo>
                <a:lnTo>
                  <a:pt x="1266365" y="6401"/>
                </a:lnTo>
                <a:lnTo>
                  <a:pt x="1218722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 descr=""/>
          <p:cNvGraphicFramePr>
            <a:graphicFrameLocks noGrp="1"/>
          </p:cNvGraphicFramePr>
          <p:nvPr/>
        </p:nvGraphicFramePr>
        <p:xfrm>
          <a:off x="1062852" y="2819898"/>
          <a:ext cx="10241280" cy="2598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0"/>
                <a:gridCol w="767080"/>
                <a:gridCol w="573405"/>
                <a:gridCol w="573405"/>
                <a:gridCol w="566419"/>
                <a:gridCol w="566420"/>
                <a:gridCol w="570864"/>
                <a:gridCol w="572770"/>
                <a:gridCol w="572770"/>
                <a:gridCol w="600075"/>
                <a:gridCol w="600075"/>
                <a:gridCol w="572770"/>
                <a:gridCol w="572770"/>
                <a:gridCol w="1951989"/>
              </a:tblGrid>
              <a:tr h="85725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455"/>
                        </a:lnSpc>
                        <a:spcBef>
                          <a:spcPts val="120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455"/>
                        </a:lnSpc>
                        <a:spcBef>
                          <a:spcPts val="120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r" marR="215265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575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575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ts val="575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575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8285">
                        <a:lnSpc>
                          <a:spcPts val="575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9690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530"/>
                        </a:lnSpc>
                        <a:spcBef>
                          <a:spcPts val="4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715"/>
                </a:tc>
              </a:tr>
              <a:tr h="819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505"/>
                        </a:lnSpc>
                        <a:spcBef>
                          <a:spcPts val="40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505"/>
                        </a:lnSpc>
                        <a:spcBef>
                          <a:spcPts val="40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ts val="55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5265">
                        <a:lnSpc>
                          <a:spcPts val="55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50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50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ts val="50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50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8285">
                        <a:lnSpc>
                          <a:spcPts val="50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9690">
                        <a:lnSpc>
                          <a:spcPts val="55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55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55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55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819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455"/>
                        </a:lnSpc>
                        <a:spcBef>
                          <a:spcPts val="90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455"/>
                        </a:lnSpc>
                        <a:spcBef>
                          <a:spcPts val="90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ts val="530"/>
                        </a:lnSpc>
                        <a:spcBef>
                          <a:spcPts val="1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215265">
                        <a:lnSpc>
                          <a:spcPts val="530"/>
                        </a:lnSpc>
                        <a:spcBef>
                          <a:spcPts val="1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0.9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55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55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545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ts val="545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8285">
                        <a:lnSpc>
                          <a:spcPts val="545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9370">
                        <a:lnSpc>
                          <a:spcPts val="530"/>
                        </a:lnSpc>
                        <a:spcBef>
                          <a:spcPts val="1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530"/>
                        </a:lnSpc>
                        <a:spcBef>
                          <a:spcPts val="1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ts val="530"/>
                        </a:lnSpc>
                        <a:spcBef>
                          <a:spcPts val="1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530"/>
                        </a:lnSpc>
                        <a:spcBef>
                          <a:spcPts val="1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</a:tr>
              <a:tr h="819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505"/>
                        </a:lnSpc>
                        <a:spcBef>
                          <a:spcPts val="40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505"/>
                        </a:lnSpc>
                        <a:spcBef>
                          <a:spcPts val="40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55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5265">
                        <a:lnSpc>
                          <a:spcPts val="55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525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525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50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ts val="50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8285">
                        <a:lnSpc>
                          <a:spcPts val="50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9370">
                        <a:lnSpc>
                          <a:spcPts val="55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55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ts val="55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55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479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r" marR="2152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57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57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ts val="545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545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8285">
                        <a:lnSpc>
                          <a:spcPts val="545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96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</a:tr>
              <a:tr h="3041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Encoder: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20014">
                <a:tc gridSpan="2">
                  <a:txBody>
                    <a:bodyPr/>
                    <a:lstStyle/>
                    <a:p>
                      <a:pPr algn="r" marR="219075">
                        <a:lnSpc>
                          <a:spcPts val="455"/>
                        </a:lnSpc>
                        <a:spcBef>
                          <a:spcPts val="390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4953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455"/>
                        </a:lnSpc>
                        <a:spcBef>
                          <a:spcPts val="390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4953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ts val="530"/>
                        </a:lnSpc>
                        <a:spcBef>
                          <a:spcPts val="31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r" marR="215265">
                        <a:lnSpc>
                          <a:spcPts val="530"/>
                        </a:lnSpc>
                        <a:spcBef>
                          <a:spcPts val="31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31115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31115"/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31115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31115"/>
                </a:tc>
                <a:tc>
                  <a:txBody>
                    <a:bodyPr/>
                    <a:lstStyle/>
                    <a:p>
                      <a:pPr algn="r" marR="2482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31115"/>
                </a:tc>
                <a:tc>
                  <a:txBody>
                    <a:bodyPr/>
                    <a:lstStyle/>
                    <a:p>
                      <a:pPr algn="ctr" marL="39370">
                        <a:lnSpc>
                          <a:spcPts val="530"/>
                        </a:lnSpc>
                        <a:spcBef>
                          <a:spcPts val="31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530"/>
                        </a:lnSpc>
                        <a:spcBef>
                          <a:spcPts val="31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530"/>
                        </a:lnSpc>
                        <a:spcBef>
                          <a:spcPts val="31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530"/>
                        </a:lnSpc>
                        <a:spcBef>
                          <a:spcPts val="31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40005"/>
                </a:tc>
              </a:tr>
              <a:tr h="8191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505"/>
                        </a:lnSpc>
                        <a:spcBef>
                          <a:spcPts val="40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ts val="55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5265">
                        <a:lnSpc>
                          <a:spcPts val="55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50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0.8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50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50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50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8285">
                        <a:lnSpc>
                          <a:spcPts val="50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9690">
                        <a:lnSpc>
                          <a:spcPts val="55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55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55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55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81915">
                <a:tc gridSpan="2">
                  <a:txBody>
                    <a:bodyPr/>
                    <a:lstStyle/>
                    <a:p>
                      <a:pPr algn="r" marR="219075">
                        <a:lnSpc>
                          <a:spcPts val="455"/>
                        </a:lnSpc>
                        <a:spcBef>
                          <a:spcPts val="90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143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455"/>
                        </a:lnSpc>
                        <a:spcBef>
                          <a:spcPts val="90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530"/>
                        </a:lnSpc>
                        <a:spcBef>
                          <a:spcPts val="1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215265">
                        <a:lnSpc>
                          <a:spcPts val="530"/>
                        </a:lnSpc>
                        <a:spcBef>
                          <a:spcPts val="1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545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545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545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ts val="545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8285">
                        <a:lnSpc>
                          <a:spcPts val="545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9370">
                        <a:lnSpc>
                          <a:spcPts val="530"/>
                        </a:lnSpc>
                        <a:spcBef>
                          <a:spcPts val="1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530"/>
                        </a:lnSpc>
                        <a:spcBef>
                          <a:spcPts val="1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ts val="530"/>
                        </a:lnSpc>
                        <a:spcBef>
                          <a:spcPts val="1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81915">
                <a:tc gridSpan="2">
                  <a:txBody>
                    <a:bodyPr/>
                    <a:lstStyle/>
                    <a:p>
                      <a:pPr algn="r" marR="219075">
                        <a:lnSpc>
                          <a:spcPts val="505"/>
                        </a:lnSpc>
                        <a:spcBef>
                          <a:spcPts val="40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505"/>
                        </a:lnSpc>
                        <a:spcBef>
                          <a:spcPts val="40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55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5265">
                        <a:lnSpc>
                          <a:spcPts val="55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50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50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50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ts val="50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8285">
                        <a:lnSpc>
                          <a:spcPts val="50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9690">
                        <a:lnSpc>
                          <a:spcPts val="55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55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ts val="55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55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84480">
                <a:tc gridSpan="2">
                  <a:txBody>
                    <a:bodyPr/>
                    <a:lstStyle/>
                    <a:p>
                      <a:pPr marL="40005">
                        <a:lnSpc>
                          <a:spcPts val="1255"/>
                        </a:lnSpc>
                        <a:spcBef>
                          <a:spcPts val="88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meaning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123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2152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545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545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ts val="545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545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8285">
                        <a:lnSpc>
                          <a:spcPts val="545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96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</a:tr>
              <a:tr h="2787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229870">
                        <a:lnSpc>
                          <a:spcPts val="455"/>
                        </a:lnSpc>
                        <a:spcBef>
                          <a:spcPts val="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 marL="6985">
                        <a:lnSpc>
                          <a:spcPts val="455"/>
                        </a:lnSpc>
                        <a:spcBef>
                          <a:spcPts val="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019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r" marR="22542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 marR="229870">
                        <a:lnSpc>
                          <a:spcPct val="10000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 marR="259079">
                        <a:lnSpc>
                          <a:spcPct val="10000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1778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26695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2860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47650">
                        <a:lnSpc>
                          <a:spcPts val="530"/>
                        </a:lnSpc>
                        <a:spcBef>
                          <a:spcPts val="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81915">
                <a:tc gridSpan="2">
                  <a:txBody>
                    <a:bodyPr/>
                    <a:lstStyle/>
                    <a:p>
                      <a:pPr algn="r" marR="229870">
                        <a:lnSpc>
                          <a:spcPts val="505"/>
                        </a:lnSpc>
                        <a:spcBef>
                          <a:spcPts val="40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ts val="505"/>
                        </a:lnSpc>
                        <a:spcBef>
                          <a:spcPts val="40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55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5425">
                        <a:lnSpc>
                          <a:spcPts val="55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50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9870">
                        <a:lnSpc>
                          <a:spcPts val="50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50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50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9079">
                        <a:lnSpc>
                          <a:spcPts val="50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ts val="55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55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55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55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81915">
                <a:tc gridSpan="2">
                  <a:txBody>
                    <a:bodyPr/>
                    <a:lstStyle/>
                    <a:p>
                      <a:pPr algn="r" marR="229870">
                        <a:lnSpc>
                          <a:spcPts val="455"/>
                        </a:lnSpc>
                        <a:spcBef>
                          <a:spcPts val="90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143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455"/>
                        </a:lnSpc>
                        <a:spcBef>
                          <a:spcPts val="90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530"/>
                        </a:lnSpc>
                        <a:spcBef>
                          <a:spcPts val="1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225425">
                        <a:lnSpc>
                          <a:spcPts val="530"/>
                        </a:lnSpc>
                        <a:spcBef>
                          <a:spcPts val="1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545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9870">
                        <a:lnSpc>
                          <a:spcPts val="545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ts val="545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545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9079">
                        <a:lnSpc>
                          <a:spcPts val="545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530"/>
                        </a:lnSpc>
                        <a:spcBef>
                          <a:spcPts val="1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530"/>
                        </a:lnSpc>
                        <a:spcBef>
                          <a:spcPts val="1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530"/>
                        </a:lnSpc>
                        <a:spcBef>
                          <a:spcPts val="1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530"/>
                        </a:lnSpc>
                        <a:spcBef>
                          <a:spcPts val="1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</a:tr>
              <a:tr h="81915">
                <a:tc gridSpan="2">
                  <a:txBody>
                    <a:bodyPr/>
                    <a:lstStyle/>
                    <a:p>
                      <a:pPr algn="r" marR="229870">
                        <a:lnSpc>
                          <a:spcPts val="505"/>
                        </a:lnSpc>
                        <a:spcBef>
                          <a:spcPts val="40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ts val="505"/>
                        </a:lnSpc>
                        <a:spcBef>
                          <a:spcPts val="40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55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5425">
                        <a:lnSpc>
                          <a:spcPts val="55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0.5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50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9870">
                        <a:lnSpc>
                          <a:spcPts val="50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ts val="50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50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9079">
                        <a:lnSpc>
                          <a:spcPts val="50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55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55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55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55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92075">
                <a:tc gridSpan="2">
                  <a:txBody>
                    <a:bodyPr/>
                    <a:lstStyle/>
                    <a:p>
                      <a:pPr algn="r" marR="229870">
                        <a:lnSpc>
                          <a:spcPts val="535"/>
                        </a:lnSpc>
                        <a:spcBef>
                          <a:spcPts val="90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143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535"/>
                        </a:lnSpc>
                        <a:spcBef>
                          <a:spcPts val="90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2254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570"/>
                        </a:lnSpc>
                      </a:pPr>
                      <a:r>
                        <a:rPr dirty="0" sz="5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9870">
                        <a:lnSpc>
                          <a:spcPts val="570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545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545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9079">
                        <a:lnSpc>
                          <a:spcPts val="545"/>
                        </a:lnSpc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B="0" marT="1905"/>
                </a:tc>
              </a:tr>
              <a:tr h="548005">
                <a:tc grid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15570">
                        <a:lnSpc>
                          <a:spcPts val="1820"/>
                        </a:lnSpc>
                        <a:tabLst>
                          <a:tab pos="1505585" algn="l"/>
                          <a:tab pos="1955800" algn="l"/>
                          <a:tab pos="2614295" algn="l"/>
                          <a:tab pos="3140710" algn="l"/>
                          <a:tab pos="5427980" algn="l"/>
                          <a:tab pos="5902325" algn="l"/>
                          <a:tab pos="6547484" algn="l"/>
                          <a:tab pos="7272020" algn="l"/>
                          <a:tab pos="7896859" algn="l"/>
                          <a:tab pos="8277225" algn="l"/>
                          <a:tab pos="9394190" algn="l"/>
                        </a:tabLst>
                      </a:pPr>
                      <a:r>
                        <a:rPr dirty="0" baseline="15625" sz="2400" spc="-15">
                          <a:latin typeface="Calibri"/>
                          <a:cs typeface="Calibri"/>
                        </a:rPr>
                        <a:t>Source</a:t>
                      </a:r>
                      <a:r>
                        <a:rPr dirty="0" baseline="15625" sz="24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Die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Proteste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waren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	am</a:t>
                      </a:r>
                      <a:r>
                        <a:rPr dirty="0" sz="1200" spc="2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Wochenende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eskaliert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&lt;EOS&gt;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protests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escalated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over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weekend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baseline="15625" sz="2400">
                          <a:latin typeface="Calibri"/>
                          <a:cs typeface="Calibri"/>
                        </a:rPr>
                        <a:t>Feeding</a:t>
                      </a:r>
                      <a:r>
                        <a:rPr dirty="0" baseline="15625" sz="24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baseline="15625" sz="2400" spc="-37">
                          <a:latin typeface="Calibri"/>
                          <a:cs typeface="Calibri"/>
                        </a:rPr>
                        <a:t>in</a:t>
                      </a:r>
                      <a:endParaRPr baseline="15625" sz="2400">
                        <a:latin typeface="Calibri"/>
                        <a:cs typeface="Calibri"/>
                      </a:endParaRPr>
                    </a:p>
                  </a:txBody>
                  <a:tcPr marL="0" marR="0" marB="0" marT="44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9" name="object 19" descr=""/>
          <p:cNvSpPr txBox="1"/>
          <p:nvPr/>
        </p:nvSpPr>
        <p:spPr>
          <a:xfrm>
            <a:off x="10487028" y="5352796"/>
            <a:ext cx="7874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Calibri"/>
                <a:cs typeface="Calibri"/>
              </a:rPr>
              <a:t>last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word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9884664" y="2590800"/>
            <a:ext cx="1600835" cy="2493645"/>
            <a:chOff x="9884664" y="2590800"/>
            <a:chExt cx="1600835" cy="2493645"/>
          </a:xfrm>
        </p:grpSpPr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84664" y="2590800"/>
              <a:ext cx="259079" cy="2493264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10189492" y="3568034"/>
              <a:ext cx="1296035" cy="542290"/>
            </a:xfrm>
            <a:custGeom>
              <a:avLst/>
              <a:gdLst/>
              <a:ahLst/>
              <a:cxnLst/>
              <a:rect l="l" t="t" r="r" b="b"/>
              <a:pathLst>
                <a:path w="1296034" h="542289">
                  <a:moveTo>
                    <a:pt x="1108181" y="0"/>
                  </a:moveTo>
                  <a:lnTo>
                    <a:pt x="187557" y="0"/>
                  </a:lnTo>
                  <a:lnTo>
                    <a:pt x="137697" y="6699"/>
                  </a:lnTo>
                  <a:lnTo>
                    <a:pt x="92893" y="25607"/>
                  </a:lnTo>
                  <a:lnTo>
                    <a:pt x="54934" y="54934"/>
                  </a:lnTo>
                  <a:lnTo>
                    <a:pt x="25607" y="92894"/>
                  </a:lnTo>
                  <a:lnTo>
                    <a:pt x="6699" y="137697"/>
                  </a:lnTo>
                  <a:lnTo>
                    <a:pt x="0" y="187558"/>
                  </a:lnTo>
                  <a:lnTo>
                    <a:pt x="0" y="354376"/>
                  </a:lnTo>
                  <a:lnTo>
                    <a:pt x="6699" y="404237"/>
                  </a:lnTo>
                  <a:lnTo>
                    <a:pt x="25607" y="449041"/>
                  </a:lnTo>
                  <a:lnTo>
                    <a:pt x="54934" y="487000"/>
                  </a:lnTo>
                  <a:lnTo>
                    <a:pt x="92893" y="516328"/>
                  </a:lnTo>
                  <a:lnTo>
                    <a:pt x="137697" y="535235"/>
                  </a:lnTo>
                  <a:lnTo>
                    <a:pt x="187557" y="541935"/>
                  </a:lnTo>
                  <a:lnTo>
                    <a:pt x="1108181" y="541935"/>
                  </a:lnTo>
                  <a:lnTo>
                    <a:pt x="1158042" y="535235"/>
                  </a:lnTo>
                  <a:lnTo>
                    <a:pt x="1202846" y="516328"/>
                  </a:lnTo>
                  <a:lnTo>
                    <a:pt x="1240805" y="487000"/>
                  </a:lnTo>
                  <a:lnTo>
                    <a:pt x="1270133" y="449041"/>
                  </a:lnTo>
                  <a:lnTo>
                    <a:pt x="1289040" y="404237"/>
                  </a:lnTo>
                  <a:lnTo>
                    <a:pt x="1295740" y="354376"/>
                  </a:lnTo>
                  <a:lnTo>
                    <a:pt x="1295740" y="187558"/>
                  </a:lnTo>
                  <a:lnTo>
                    <a:pt x="1289040" y="137697"/>
                  </a:lnTo>
                  <a:lnTo>
                    <a:pt x="1270133" y="92894"/>
                  </a:lnTo>
                  <a:lnTo>
                    <a:pt x="1240805" y="54934"/>
                  </a:lnTo>
                  <a:lnTo>
                    <a:pt x="1202846" y="25607"/>
                  </a:lnTo>
                  <a:lnTo>
                    <a:pt x="1158042" y="6699"/>
                  </a:lnTo>
                  <a:lnTo>
                    <a:pt x="1108181" y="0"/>
                  </a:lnTo>
                  <a:close/>
                </a:path>
              </a:pathLst>
            </a:custGeom>
            <a:solidFill>
              <a:srgbClr val="FFAC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0475475" y="3691635"/>
            <a:ext cx="723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Calibri"/>
                <a:cs typeface="Calibri"/>
              </a:rPr>
              <a:t>Decoder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162622" y="5903467"/>
            <a:ext cx="2306320" cy="748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263525" marR="5080" indent="-250825">
              <a:lnSpc>
                <a:spcPts val="2810"/>
              </a:lnSpc>
              <a:spcBef>
                <a:spcPts val="250"/>
              </a:spcBef>
              <a:tabLst>
                <a:tab pos="2115820" algn="l"/>
              </a:tabLst>
            </a:pPr>
            <a:r>
              <a:rPr dirty="0" sz="2400" spc="130">
                <a:solidFill>
                  <a:srgbClr val="007C92"/>
                </a:solidFill>
                <a:latin typeface="Trebuchet MS"/>
                <a:cs typeface="Trebuchet MS"/>
              </a:rPr>
              <a:t>Conditioning</a:t>
            </a:r>
            <a:r>
              <a:rPr dirty="0" sz="2400">
                <a:solidFill>
                  <a:srgbClr val="007C92"/>
                </a:solidFill>
                <a:latin typeface="Trebuchet MS"/>
                <a:cs typeface="Trebuchet MS"/>
              </a:rPr>
              <a:t>	</a:t>
            </a:r>
            <a:r>
              <a:rPr dirty="0" sz="2400" spc="75">
                <a:solidFill>
                  <a:srgbClr val="007C92"/>
                </a:solidFill>
                <a:latin typeface="Trebuchet MS"/>
                <a:cs typeface="Trebuchet MS"/>
              </a:rPr>
              <a:t>= </a:t>
            </a:r>
            <a:r>
              <a:rPr dirty="0" sz="2400" spc="225">
                <a:solidFill>
                  <a:srgbClr val="007C92"/>
                </a:solidFill>
                <a:latin typeface="Trebuchet MS"/>
                <a:cs typeface="Trebuchet MS"/>
              </a:rPr>
              <a:t>Bottleneck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42183" y="854963"/>
            <a:ext cx="42132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175E54"/>
                </a:solidFill>
                <a:latin typeface="Calibri"/>
                <a:cs typeface="Calibri"/>
              </a:rPr>
              <a:t>[Sutskever</a:t>
            </a:r>
            <a:r>
              <a:rPr dirty="0" sz="2000" spc="-25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75E54"/>
                </a:solidFill>
                <a:latin typeface="Calibri"/>
                <a:cs typeface="Calibri"/>
              </a:rPr>
              <a:t>et</a:t>
            </a:r>
            <a:r>
              <a:rPr dirty="0" sz="2000" spc="-25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75E54"/>
                </a:solidFill>
                <a:latin typeface="Calibri"/>
                <a:cs typeface="Calibri"/>
              </a:rPr>
              <a:t>al.</a:t>
            </a:r>
            <a:r>
              <a:rPr dirty="0" sz="2000" spc="-30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75E54"/>
                </a:solidFill>
                <a:latin typeface="Calibri"/>
                <a:cs typeface="Calibri"/>
              </a:rPr>
              <a:t>2014;</a:t>
            </a:r>
            <a:r>
              <a:rPr dirty="0" sz="2000" spc="-25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75E54"/>
                </a:solidFill>
                <a:latin typeface="Calibri"/>
                <a:cs typeface="Calibri"/>
              </a:rPr>
              <a:t>Luong</a:t>
            </a:r>
            <a:r>
              <a:rPr dirty="0" sz="2000" spc="-30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75E54"/>
                </a:solidFill>
                <a:latin typeface="Calibri"/>
                <a:cs typeface="Calibri"/>
              </a:rPr>
              <a:t>et</a:t>
            </a:r>
            <a:r>
              <a:rPr dirty="0" sz="2000" spc="-25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75E54"/>
                </a:solidFill>
                <a:latin typeface="Calibri"/>
                <a:cs typeface="Calibri"/>
              </a:rPr>
              <a:t>al.</a:t>
            </a:r>
            <a:r>
              <a:rPr dirty="0" sz="2000" spc="-30">
                <a:solidFill>
                  <a:srgbClr val="175E5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75E54"/>
                </a:solidFill>
                <a:latin typeface="Calibri"/>
                <a:cs typeface="Calibri"/>
              </a:rPr>
              <a:t>2015]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823441" y="947403"/>
            <a:ext cx="4939665" cy="831215"/>
          </a:xfrm>
          <a:prstGeom prst="rect">
            <a:avLst/>
          </a:prstGeom>
          <a:ln w="19050">
            <a:solidFill>
              <a:srgbClr val="4285F4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45"/>
              </a:spcBef>
            </a:pP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The</a:t>
            </a:r>
            <a:r>
              <a:rPr dirty="0" sz="2400" spc="-5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hidden</a:t>
            </a:r>
            <a:r>
              <a:rPr dirty="0" sz="2400" spc="-4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states</a:t>
            </a:r>
            <a:r>
              <a:rPr dirty="0" sz="2400" spc="-5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from</a:t>
            </a:r>
            <a:r>
              <a:rPr dirty="0" sz="2400" spc="-4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RNN</a:t>
            </a:r>
            <a:r>
              <a:rPr dirty="0" sz="2400" spc="-4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layer</a:t>
            </a:r>
            <a:r>
              <a:rPr dirty="0" sz="2400" spc="-4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 spc="-50" i="1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are</a:t>
            </a:r>
            <a:r>
              <a:rPr dirty="0" sz="2400" spc="-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inputs</a:t>
            </a:r>
            <a:r>
              <a:rPr dirty="0" sz="2400" spc="-4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to</a:t>
            </a:r>
            <a:r>
              <a:rPr dirty="0" sz="2400" spc="-3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RNN</a:t>
            </a:r>
            <a:r>
              <a:rPr dirty="0" sz="2400" spc="-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layer</a:t>
            </a:r>
            <a:r>
              <a:rPr dirty="0" sz="2400" spc="-3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 spc="-25" i="1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dirty="0" sz="2400" spc="-25">
                <a:solidFill>
                  <a:srgbClr val="4285F4"/>
                </a:solidFill>
                <a:latin typeface="Calibri"/>
                <a:cs typeface="Calibri"/>
              </a:rPr>
              <a:t>+1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85033" y="6496811"/>
            <a:ext cx="2063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51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dirty="0" spc="-10"/>
              <a:t> </a:t>
            </a:r>
            <a:r>
              <a:rPr dirty="0"/>
              <a:t>do</a:t>
            </a:r>
            <a:r>
              <a:rPr dirty="0" spc="-5"/>
              <a:t> </a:t>
            </a:r>
            <a:r>
              <a:rPr dirty="0"/>
              <a:t>we</a:t>
            </a:r>
            <a:r>
              <a:rPr dirty="0" spc="-5"/>
              <a:t> </a:t>
            </a:r>
            <a:r>
              <a:rPr dirty="0"/>
              <a:t>evaluate</a:t>
            </a:r>
            <a:r>
              <a:rPr dirty="0" spc="-10"/>
              <a:t> </a:t>
            </a:r>
            <a:r>
              <a:rPr dirty="0"/>
              <a:t>Machine</a:t>
            </a:r>
            <a:r>
              <a:rPr dirty="0" spc="-5"/>
              <a:t> </a:t>
            </a:r>
            <a:r>
              <a:rPr dirty="0" spc="-10"/>
              <a:t>Translation?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151635"/>
            <a:ext cx="48869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BLEU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b="1">
                <a:latin typeface="Calibri"/>
                <a:cs typeface="Calibri"/>
              </a:rPr>
              <a:t>B</a:t>
            </a:r>
            <a:r>
              <a:rPr dirty="0" sz="2400">
                <a:latin typeface="Calibri"/>
                <a:cs typeface="Calibri"/>
              </a:rPr>
              <a:t>i</a:t>
            </a:r>
            <a:r>
              <a:rPr dirty="0" sz="2400" b="1">
                <a:latin typeface="Calibri"/>
                <a:cs typeface="Calibri"/>
              </a:rPr>
              <a:t>l</a:t>
            </a:r>
            <a:r>
              <a:rPr dirty="0" sz="2400">
                <a:latin typeface="Calibri"/>
                <a:cs typeface="Calibri"/>
              </a:rPr>
              <a:t>ingual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valuation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U</a:t>
            </a:r>
            <a:r>
              <a:rPr dirty="0" sz="2400" spc="-10">
                <a:latin typeface="Calibri"/>
                <a:cs typeface="Calibri"/>
              </a:rPr>
              <a:t>nderstudy)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5033" y="2038603"/>
            <a:ext cx="10902950" cy="375666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354965" marR="492125" indent="-342900">
              <a:lnSpc>
                <a:spcPts val="2810"/>
              </a:lnSpc>
              <a:spcBef>
                <a:spcPts val="25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BLEU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compares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u="sng" sz="2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machine-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written translation</a:t>
            </a:r>
            <a:r>
              <a:rPr dirty="0" sz="2400">
                <a:latin typeface="Calibri"/>
                <a:cs typeface="Calibri"/>
              </a:rPr>
              <a:t> to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 several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u="sng" sz="24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human-written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translation</a:t>
            </a:r>
            <a:r>
              <a:rPr dirty="0" sz="2400">
                <a:latin typeface="Calibri"/>
                <a:cs typeface="Calibri"/>
              </a:rPr>
              <a:t>(s),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computes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similarity</a:t>
            </a:r>
            <a:r>
              <a:rPr dirty="0" sz="2400" spc="-2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score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based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on: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40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 i="1">
                <a:solidFill>
                  <a:srgbClr val="FF30EE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-gram</a:t>
            </a:r>
            <a:r>
              <a:rPr dirty="0" sz="2400" spc="-3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precision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(usually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4-grams)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Plus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penalty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too-</a:t>
            </a:r>
            <a:r>
              <a:rPr dirty="0" sz="2400">
                <a:latin typeface="Calibri"/>
                <a:cs typeface="Calibri"/>
              </a:rPr>
              <a:t>short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system</a:t>
            </a:r>
            <a:r>
              <a:rPr dirty="0" sz="2400" spc="-10">
                <a:latin typeface="Calibri"/>
                <a:cs typeface="Calibri"/>
              </a:rPr>
              <a:t> translations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007C92"/>
              </a:buClr>
              <a:buFont typeface="Times New Roman"/>
              <a:buChar char="•"/>
            </a:pPr>
            <a:endParaRPr sz="32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BLEU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B050"/>
                </a:solidFill>
                <a:latin typeface="Calibri"/>
                <a:cs typeface="Calibri"/>
              </a:rPr>
              <a:t>useful</a:t>
            </a:r>
            <a:r>
              <a:rPr dirty="0" sz="2400" spc="-1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Calibri"/>
                <a:cs typeface="Calibri"/>
              </a:rPr>
              <a:t>imperfect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30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There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valid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ways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translate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sentence</a:t>
            </a:r>
            <a:endParaRPr sz="2400">
              <a:latin typeface="Calibri"/>
              <a:cs typeface="Calibri"/>
            </a:endParaRPr>
          </a:p>
          <a:p>
            <a:pPr lvl="1" marL="697865" marR="5080" indent="-228600">
              <a:lnSpc>
                <a:spcPct val="100000"/>
              </a:lnSpc>
              <a:spcBef>
                <a:spcPts val="620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So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B050"/>
                </a:solidFill>
                <a:latin typeface="Calibri"/>
                <a:cs typeface="Calibri"/>
              </a:rPr>
              <a:t>good</a:t>
            </a:r>
            <a:r>
              <a:rPr dirty="0" sz="2400" spc="-1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translation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get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poor</a:t>
            </a:r>
            <a:r>
              <a:rPr dirty="0" sz="2400" spc="-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BLEU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score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because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low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-gram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overlap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human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translation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0">
                <a:latin typeface="Cambria"/>
                <a:cs typeface="Cambria"/>
              </a:rPr>
              <a:t>®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5033" y="6496811"/>
            <a:ext cx="2063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52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512764" y="1092230"/>
            <a:ext cx="2439670" cy="646430"/>
          </a:xfrm>
          <a:prstGeom prst="rect">
            <a:avLst/>
          </a:prstGeom>
          <a:ln w="28575">
            <a:solidFill>
              <a:srgbClr val="4285F4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443865" marR="113030" indent="-323215">
              <a:lnSpc>
                <a:spcPts val="2110"/>
              </a:lnSpc>
              <a:spcBef>
                <a:spcPts val="365"/>
              </a:spcBef>
            </a:pPr>
            <a:r>
              <a:rPr dirty="0" sz="1800" spc="-10">
                <a:solidFill>
                  <a:srgbClr val="4285F4"/>
                </a:solidFill>
                <a:latin typeface="Calibri"/>
                <a:cs typeface="Calibri"/>
              </a:rPr>
              <a:t>You’ll</a:t>
            </a:r>
            <a:r>
              <a:rPr dirty="0" sz="18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285F4"/>
                </a:solidFill>
                <a:latin typeface="Calibri"/>
                <a:cs typeface="Calibri"/>
              </a:rPr>
              <a:t>see</a:t>
            </a:r>
            <a:r>
              <a:rPr dirty="0" sz="1800" spc="-1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285F4"/>
                </a:solidFill>
                <a:latin typeface="Calibri"/>
                <a:cs typeface="Calibri"/>
              </a:rPr>
              <a:t>BLEU</a:t>
            </a:r>
            <a:r>
              <a:rPr dirty="0" sz="1800" spc="-2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285F4"/>
                </a:solidFill>
                <a:latin typeface="Calibri"/>
                <a:cs typeface="Calibri"/>
              </a:rPr>
              <a:t>in</a:t>
            </a:r>
            <a:r>
              <a:rPr dirty="0" sz="1800" spc="-10">
                <a:solidFill>
                  <a:srgbClr val="4285F4"/>
                </a:solidFill>
                <a:latin typeface="Calibri"/>
                <a:cs typeface="Calibri"/>
              </a:rPr>
              <a:t> detail </a:t>
            </a:r>
            <a:r>
              <a:rPr dirty="0" sz="1800">
                <a:solidFill>
                  <a:srgbClr val="4285F4"/>
                </a:solidFill>
                <a:latin typeface="Calibri"/>
                <a:cs typeface="Calibri"/>
              </a:rPr>
              <a:t>in</a:t>
            </a:r>
            <a:r>
              <a:rPr dirty="0" sz="1800" spc="-2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285F4"/>
                </a:solidFill>
                <a:latin typeface="Calibri"/>
                <a:cs typeface="Calibri"/>
              </a:rPr>
              <a:t>Assignment</a:t>
            </a:r>
            <a:r>
              <a:rPr dirty="0" sz="1800" spc="-1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285F4"/>
                </a:solidFill>
                <a:latin typeface="Calibri"/>
                <a:cs typeface="Calibri"/>
              </a:rPr>
              <a:t>4!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59151" y="6461252"/>
            <a:ext cx="8456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Source: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”BLEU: 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Method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Automatic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Evaluation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Machine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Translation",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Papineni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2002.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u="sng" sz="1200" spc="-1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  <a:hlinkClick r:id="rId2"/>
              </a:rPr>
              <a:t>http://aclweb.org/anthology/P02-</a:t>
            </a:r>
            <a:r>
              <a:rPr dirty="0" u="sng" sz="1200" spc="-20">
                <a:solidFill>
                  <a:srgbClr val="4198B5"/>
                </a:solidFill>
                <a:uFill>
                  <a:solidFill>
                    <a:srgbClr val="4198B5"/>
                  </a:solidFill>
                </a:uFill>
                <a:latin typeface="Calibri"/>
                <a:cs typeface="Calibri"/>
                <a:hlinkClick r:id="rId2"/>
              </a:rPr>
              <a:t>1040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99652" y="2039966"/>
            <a:ext cx="2305050" cy="136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b="1">
                <a:latin typeface="Arial"/>
                <a:cs typeface="Arial"/>
              </a:rPr>
              <a:t>Reference</a:t>
            </a:r>
            <a:r>
              <a:rPr dirty="0" sz="1000" spc="-5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translation</a:t>
            </a:r>
            <a:r>
              <a:rPr dirty="0" sz="1000" spc="-40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1:</a:t>
            </a:r>
            <a:endParaRPr sz="1000">
              <a:latin typeface="Arial"/>
              <a:cs typeface="Arial"/>
            </a:endParaRPr>
          </a:p>
          <a:p>
            <a:pPr marL="113030">
              <a:lnSpc>
                <a:spcPct val="100000"/>
              </a:lnSpc>
            </a:pP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U.S.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island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of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Guam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is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maintaining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high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state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of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alert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after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Guam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airport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and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its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offices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both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received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an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e-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mail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from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someone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calling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himself</a:t>
            </a:r>
            <a:r>
              <a:rPr dirty="0" sz="1000" spc="50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Saudi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Arabian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Osama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bin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Laden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and</a:t>
            </a:r>
            <a:r>
              <a:rPr dirty="0" sz="1000" spc="-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threatening</a:t>
            </a:r>
            <a:r>
              <a:rPr dirty="0" sz="1000" spc="-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biological/chemical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attack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against</a:t>
            </a:r>
            <a:r>
              <a:rPr dirty="0" sz="1000" spc="-4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public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places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such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as</a:t>
            </a:r>
            <a:r>
              <a:rPr dirty="0" sz="1000" spc="50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the</a:t>
            </a:r>
            <a:r>
              <a:rPr dirty="0" sz="1000" spc="-4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airport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50">
                <a:solidFill>
                  <a:srgbClr val="00990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99652" y="5240366"/>
            <a:ext cx="2260600" cy="1209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b="1">
                <a:latin typeface="Arial"/>
                <a:cs typeface="Arial"/>
              </a:rPr>
              <a:t>Reference</a:t>
            </a:r>
            <a:r>
              <a:rPr dirty="0" sz="1000" spc="-5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translation</a:t>
            </a:r>
            <a:r>
              <a:rPr dirty="0" sz="1000" spc="-40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3:</a:t>
            </a:r>
            <a:endParaRPr sz="1000">
              <a:latin typeface="Arial"/>
              <a:cs typeface="Arial"/>
            </a:endParaRPr>
          </a:p>
          <a:p>
            <a:pPr marL="113030">
              <a:lnSpc>
                <a:spcPct val="100000"/>
              </a:lnSpc>
            </a:pP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The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US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 International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 Airport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of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Guam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and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its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office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has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received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email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from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self-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claimed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Arabian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millionaire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named</a:t>
            </a:r>
            <a:r>
              <a:rPr dirty="0" sz="1000" spc="-4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Laden</a:t>
            </a:r>
            <a:r>
              <a:rPr dirty="0" sz="1000" spc="-4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,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which</a:t>
            </a:r>
            <a:r>
              <a:rPr dirty="0" sz="1000" spc="-4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threatens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to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launch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biochemical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attack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on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such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public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places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as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airport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.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Guam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authority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has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been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on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alert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50">
                <a:solidFill>
                  <a:srgbClr val="00990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405051" y="5240366"/>
            <a:ext cx="2305050" cy="136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b="1">
                <a:latin typeface="Arial"/>
                <a:cs typeface="Arial"/>
              </a:rPr>
              <a:t>Reference</a:t>
            </a:r>
            <a:r>
              <a:rPr dirty="0" sz="1000" spc="-5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translation</a:t>
            </a:r>
            <a:r>
              <a:rPr dirty="0" sz="1000" spc="-40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4:</a:t>
            </a:r>
            <a:endParaRPr sz="1000">
              <a:latin typeface="Arial"/>
              <a:cs typeface="Arial"/>
            </a:endParaRPr>
          </a:p>
          <a:p>
            <a:pPr marL="113030">
              <a:lnSpc>
                <a:spcPct val="100000"/>
              </a:lnSpc>
            </a:pP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US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Guam</a:t>
            </a:r>
            <a:r>
              <a:rPr dirty="0" sz="1000" spc="-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International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Airport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and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its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office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received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email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from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Mr.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Bin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Laden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and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other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rich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businessman</a:t>
            </a:r>
            <a:r>
              <a:rPr dirty="0" sz="1000" spc="50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from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Saudi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Arabia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.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They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said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there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would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be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biochemistry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air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raid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to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Guam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Airport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and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other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public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places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.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Guam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needs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to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be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in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high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precaution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about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this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matter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50">
                <a:solidFill>
                  <a:srgbClr val="00990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405051" y="2039966"/>
            <a:ext cx="2302510" cy="136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b="1">
                <a:latin typeface="Arial"/>
                <a:cs typeface="Arial"/>
              </a:rPr>
              <a:t>Reference</a:t>
            </a:r>
            <a:r>
              <a:rPr dirty="0" sz="1000" spc="-5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translation</a:t>
            </a:r>
            <a:r>
              <a:rPr dirty="0" sz="1000" spc="-40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2:</a:t>
            </a:r>
            <a:endParaRPr sz="1000">
              <a:latin typeface="Arial"/>
              <a:cs typeface="Arial"/>
            </a:endParaRPr>
          </a:p>
          <a:p>
            <a:pPr marL="113030">
              <a:lnSpc>
                <a:spcPct val="100000"/>
              </a:lnSpc>
            </a:pP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Guam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 International</a:t>
            </a:r>
            <a:r>
              <a:rPr dirty="0" sz="1000" spc="-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Airport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and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its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offices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are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maintaining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high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state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of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alert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after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receiving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e-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mail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that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was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from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person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claiming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to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be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the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wealthy</a:t>
            </a:r>
            <a:r>
              <a:rPr dirty="0" sz="1000" spc="-4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Saudi</a:t>
            </a:r>
            <a:r>
              <a:rPr dirty="0" sz="1000" spc="-4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Arabian</a:t>
            </a:r>
            <a:r>
              <a:rPr dirty="0" sz="1000" spc="-4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businessman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Bin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Laden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and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that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threatened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to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launch</a:t>
            </a:r>
            <a:r>
              <a:rPr dirty="0" sz="1000" spc="-4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biological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and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chemical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attack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on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airport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and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other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public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places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50">
                <a:solidFill>
                  <a:srgbClr val="00990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90452" y="3563966"/>
            <a:ext cx="2232660" cy="151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b="1">
                <a:latin typeface="Arial"/>
                <a:cs typeface="Arial"/>
              </a:rPr>
              <a:t>Machine</a:t>
            </a:r>
            <a:r>
              <a:rPr dirty="0" sz="1000" spc="-3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translation:</a:t>
            </a:r>
            <a:endParaRPr sz="1000">
              <a:latin typeface="Arial"/>
              <a:cs typeface="Arial"/>
            </a:endParaRPr>
          </a:p>
          <a:p>
            <a:pPr marL="113030">
              <a:lnSpc>
                <a:spcPct val="100000"/>
              </a:lnSpc>
            </a:pP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dirty="0" sz="1000" spc="-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American</a:t>
            </a:r>
            <a:r>
              <a:rPr dirty="0" sz="1000" spc="-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[?]</a:t>
            </a:r>
            <a:r>
              <a:rPr dirty="0" sz="1000" spc="-10">
                <a:solidFill>
                  <a:srgbClr val="333399"/>
                </a:solidFill>
                <a:latin typeface="Arial"/>
                <a:cs typeface="Arial"/>
              </a:rPr>
              <a:t> international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33399"/>
                </a:solidFill>
                <a:latin typeface="Arial"/>
                <a:cs typeface="Arial"/>
              </a:rPr>
              <a:t>airport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dirty="0" sz="10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its</a:t>
            </a:r>
            <a:r>
              <a:rPr dirty="0" sz="10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office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all</a:t>
            </a:r>
            <a:r>
              <a:rPr dirty="0" sz="10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receives</a:t>
            </a:r>
            <a:r>
              <a:rPr dirty="0" sz="10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one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33399"/>
                </a:solidFill>
                <a:latin typeface="Arial"/>
                <a:cs typeface="Arial"/>
              </a:rPr>
              <a:t>calls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self</a:t>
            </a:r>
            <a:r>
              <a:rPr dirty="0" sz="1000" spc="-4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sand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Arab</a:t>
            </a:r>
            <a:r>
              <a:rPr dirty="0" sz="10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rich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business</a:t>
            </a:r>
            <a:r>
              <a:rPr dirty="0" sz="10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[?]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so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on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electronic</a:t>
            </a:r>
            <a:r>
              <a:rPr dirty="0" sz="10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mail</a:t>
            </a:r>
            <a:r>
              <a:rPr dirty="0" sz="1000" spc="-1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dirty="0" sz="10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33399"/>
                </a:solidFill>
                <a:latin typeface="Arial"/>
                <a:cs typeface="Arial"/>
              </a:rPr>
              <a:t>which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sends</a:t>
            </a:r>
            <a:r>
              <a:rPr dirty="0" sz="10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out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;</a:t>
            </a:r>
            <a:r>
              <a:rPr dirty="0" sz="1000" spc="24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threat</a:t>
            </a:r>
            <a:r>
              <a:rPr dirty="0" sz="10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will</a:t>
            </a:r>
            <a:r>
              <a:rPr dirty="0" sz="1000" spc="-1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be</a:t>
            </a:r>
            <a:r>
              <a:rPr dirty="0" sz="1000" spc="-20">
                <a:solidFill>
                  <a:srgbClr val="333399"/>
                </a:solidFill>
                <a:latin typeface="Arial"/>
                <a:cs typeface="Arial"/>
              </a:rPr>
              <a:t> able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after</a:t>
            </a:r>
            <a:r>
              <a:rPr dirty="0" sz="10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public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place</a:t>
            </a:r>
            <a:r>
              <a:rPr dirty="0" sz="10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so</a:t>
            </a:r>
            <a:r>
              <a:rPr dirty="0" sz="10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on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the</a:t>
            </a:r>
            <a:r>
              <a:rPr dirty="0" sz="1000" spc="50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airport</a:t>
            </a:r>
            <a:r>
              <a:rPr dirty="0" sz="1000" spc="-3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dirty="0" sz="10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start</a:t>
            </a:r>
            <a:r>
              <a:rPr dirty="0" sz="1000" spc="-3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biochemistry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33399"/>
                </a:solidFill>
                <a:latin typeface="Arial"/>
                <a:cs typeface="Arial"/>
              </a:rPr>
              <a:t>attack</a:t>
            </a:r>
            <a:endParaRPr sz="1000">
              <a:latin typeface="Arial"/>
              <a:cs typeface="Arial"/>
            </a:endParaRPr>
          </a:p>
          <a:p>
            <a:pPr marL="113030" marR="694690">
              <a:lnSpc>
                <a:spcPct val="100000"/>
              </a:lnSpc>
            </a:pP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dirty="0" sz="10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[?]</a:t>
            </a:r>
            <a:r>
              <a:rPr dirty="0" sz="10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highly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alerts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after</a:t>
            </a:r>
            <a:r>
              <a:rPr dirty="0" sz="10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dirty="0" sz="1000" spc="-10">
                <a:solidFill>
                  <a:srgbClr val="333399"/>
                </a:solidFill>
                <a:latin typeface="Arial"/>
                <a:cs typeface="Arial"/>
              </a:rPr>
              <a:t>maintenance.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203450" y="1976438"/>
            <a:ext cx="2524125" cy="1487805"/>
            <a:chOff x="2203450" y="1976438"/>
            <a:chExt cx="2524125" cy="1487805"/>
          </a:xfrm>
        </p:grpSpPr>
        <p:sp>
          <p:nvSpPr>
            <p:cNvPr id="8" name="object 8" descr=""/>
            <p:cNvSpPr/>
            <p:nvPr/>
          </p:nvSpPr>
          <p:spPr>
            <a:xfrm>
              <a:off x="2208212" y="1981201"/>
              <a:ext cx="2514600" cy="1478280"/>
            </a:xfrm>
            <a:custGeom>
              <a:avLst/>
              <a:gdLst/>
              <a:ahLst/>
              <a:cxnLst/>
              <a:rect l="l" t="t" r="r" b="b"/>
              <a:pathLst>
                <a:path w="2514600" h="1478279">
                  <a:moveTo>
                    <a:pt x="2514600" y="0"/>
                  </a:moveTo>
                  <a:lnTo>
                    <a:pt x="0" y="0"/>
                  </a:lnTo>
                  <a:lnTo>
                    <a:pt x="0" y="1477962"/>
                  </a:lnTo>
                  <a:lnTo>
                    <a:pt x="2514600" y="1477962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208212" y="1981201"/>
              <a:ext cx="2514600" cy="1478280"/>
            </a:xfrm>
            <a:custGeom>
              <a:avLst/>
              <a:gdLst/>
              <a:ahLst/>
              <a:cxnLst/>
              <a:rect l="l" t="t" r="r" b="b"/>
              <a:pathLst>
                <a:path w="2514600" h="1478279">
                  <a:moveTo>
                    <a:pt x="0" y="0"/>
                  </a:moveTo>
                  <a:lnTo>
                    <a:pt x="2514600" y="0"/>
                  </a:lnTo>
                  <a:lnTo>
                    <a:pt x="2514600" y="1477963"/>
                  </a:lnTo>
                  <a:lnTo>
                    <a:pt x="0" y="147796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286952" y="2015235"/>
            <a:ext cx="233045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Reference</a:t>
            </a:r>
            <a:r>
              <a:rPr dirty="0" sz="1000" spc="-5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translation</a:t>
            </a:r>
            <a:r>
              <a:rPr dirty="0" sz="1000" spc="-40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1:</a:t>
            </a:r>
            <a:endParaRPr sz="1000">
              <a:latin typeface="Arial"/>
              <a:cs typeface="Arial"/>
            </a:endParaRPr>
          </a:p>
          <a:p>
            <a:pPr marL="125730" marR="5080">
              <a:lnSpc>
                <a:spcPct val="100000"/>
              </a:lnSpc>
            </a:pP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U.S.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island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of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Guam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is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maintaining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high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state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of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alert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C00000"/>
                </a:solidFill>
                <a:latin typeface="Arial"/>
                <a:cs typeface="Arial"/>
              </a:rPr>
              <a:t>after</a:t>
            </a:r>
            <a:r>
              <a:rPr dirty="0" sz="10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Guam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airport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dirty="0" sz="1000" spc="-3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its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offices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both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received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an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e-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mail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from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someone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calling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himself</a:t>
            </a:r>
            <a:r>
              <a:rPr dirty="0" sz="1000" spc="50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Saudi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Arabian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Osama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bin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Laden </a:t>
            </a: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dirty="0" sz="1000" spc="-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threatening</a:t>
            </a:r>
            <a:r>
              <a:rPr dirty="0" sz="1000" spc="-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biological/chemical </a:t>
            </a: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attack</a:t>
            </a:r>
            <a:r>
              <a:rPr dirty="0" sz="1000" spc="-3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against</a:t>
            </a:r>
            <a:r>
              <a:rPr dirty="0" sz="1000" spc="-4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public</a:t>
            </a:r>
            <a:r>
              <a:rPr dirty="0" sz="1000" spc="-3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places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such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as</a:t>
            </a:r>
            <a:r>
              <a:rPr dirty="0" sz="1000" spc="50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1000" spc="-4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C00000"/>
                </a:solidFill>
                <a:latin typeface="Arial"/>
                <a:cs typeface="Arial"/>
              </a:rPr>
              <a:t>airport</a:t>
            </a:r>
            <a:r>
              <a:rPr dirty="0" sz="10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00" spc="-50">
                <a:solidFill>
                  <a:srgbClr val="00990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203450" y="5176838"/>
            <a:ext cx="2524125" cy="1330325"/>
            <a:chOff x="2203450" y="5176838"/>
            <a:chExt cx="2524125" cy="1330325"/>
          </a:xfrm>
        </p:grpSpPr>
        <p:sp>
          <p:nvSpPr>
            <p:cNvPr id="12" name="object 12" descr=""/>
            <p:cNvSpPr/>
            <p:nvPr/>
          </p:nvSpPr>
          <p:spPr>
            <a:xfrm>
              <a:off x="2208212" y="5181601"/>
              <a:ext cx="2514600" cy="1320800"/>
            </a:xfrm>
            <a:custGeom>
              <a:avLst/>
              <a:gdLst/>
              <a:ahLst/>
              <a:cxnLst/>
              <a:rect l="l" t="t" r="r" b="b"/>
              <a:pathLst>
                <a:path w="2514600" h="1320800">
                  <a:moveTo>
                    <a:pt x="2514600" y="0"/>
                  </a:moveTo>
                  <a:lnTo>
                    <a:pt x="0" y="0"/>
                  </a:lnTo>
                  <a:lnTo>
                    <a:pt x="0" y="1320799"/>
                  </a:lnTo>
                  <a:lnTo>
                    <a:pt x="2514600" y="1320799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208212" y="5181601"/>
              <a:ext cx="2514600" cy="1320800"/>
            </a:xfrm>
            <a:custGeom>
              <a:avLst/>
              <a:gdLst/>
              <a:ahLst/>
              <a:cxnLst/>
              <a:rect l="l" t="t" r="r" b="b"/>
              <a:pathLst>
                <a:path w="2514600" h="1320800">
                  <a:moveTo>
                    <a:pt x="0" y="0"/>
                  </a:moveTo>
                  <a:lnTo>
                    <a:pt x="2514600" y="0"/>
                  </a:lnTo>
                  <a:lnTo>
                    <a:pt x="25146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286952" y="5215635"/>
            <a:ext cx="228600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Reference</a:t>
            </a:r>
            <a:r>
              <a:rPr dirty="0" sz="1000" spc="-5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translation</a:t>
            </a:r>
            <a:r>
              <a:rPr dirty="0" sz="1000" spc="-40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3:</a:t>
            </a:r>
            <a:endParaRPr sz="1000">
              <a:latin typeface="Arial"/>
              <a:cs typeface="Arial"/>
            </a:endParaRPr>
          </a:p>
          <a:p>
            <a:pPr marL="125730" marR="5080">
              <a:lnSpc>
                <a:spcPct val="100000"/>
              </a:lnSpc>
            </a:pP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The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US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 International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 Airport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of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Guam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and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its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office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has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received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email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from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self-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claimed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Arabian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millionaire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named</a:t>
            </a:r>
            <a:r>
              <a:rPr dirty="0" sz="1000" spc="-4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Laden</a:t>
            </a:r>
            <a:r>
              <a:rPr dirty="0" sz="1000" spc="-4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dirty="0" sz="10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C00000"/>
                </a:solidFill>
                <a:latin typeface="Arial"/>
                <a:cs typeface="Arial"/>
              </a:rPr>
              <a:t>which</a:t>
            </a:r>
            <a:r>
              <a:rPr dirty="0" sz="1000" spc="-4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threatens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to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launch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biochemical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attack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on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such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public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places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as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airport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.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Guam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authority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has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been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on</a:t>
            </a:r>
            <a:r>
              <a:rPr dirty="0" sz="1000" spc="-3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alert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50">
                <a:solidFill>
                  <a:srgbClr val="00990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308848" y="5176838"/>
            <a:ext cx="2524125" cy="1487805"/>
            <a:chOff x="7308848" y="5176838"/>
            <a:chExt cx="2524125" cy="1487805"/>
          </a:xfrm>
        </p:grpSpPr>
        <p:sp>
          <p:nvSpPr>
            <p:cNvPr id="16" name="object 16" descr=""/>
            <p:cNvSpPr/>
            <p:nvPr/>
          </p:nvSpPr>
          <p:spPr>
            <a:xfrm>
              <a:off x="7313610" y="5181601"/>
              <a:ext cx="2514600" cy="1478280"/>
            </a:xfrm>
            <a:custGeom>
              <a:avLst/>
              <a:gdLst/>
              <a:ahLst/>
              <a:cxnLst/>
              <a:rect l="l" t="t" r="r" b="b"/>
              <a:pathLst>
                <a:path w="2514600" h="1478279">
                  <a:moveTo>
                    <a:pt x="2514600" y="0"/>
                  </a:moveTo>
                  <a:lnTo>
                    <a:pt x="0" y="0"/>
                  </a:lnTo>
                  <a:lnTo>
                    <a:pt x="0" y="1477962"/>
                  </a:lnTo>
                  <a:lnTo>
                    <a:pt x="2514600" y="1477962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313610" y="5181601"/>
              <a:ext cx="2514600" cy="1478280"/>
            </a:xfrm>
            <a:custGeom>
              <a:avLst/>
              <a:gdLst/>
              <a:ahLst/>
              <a:cxnLst/>
              <a:rect l="l" t="t" r="r" b="b"/>
              <a:pathLst>
                <a:path w="2514600" h="1478279">
                  <a:moveTo>
                    <a:pt x="0" y="0"/>
                  </a:moveTo>
                  <a:lnTo>
                    <a:pt x="2514600" y="0"/>
                  </a:lnTo>
                  <a:lnTo>
                    <a:pt x="2514600" y="1477963"/>
                  </a:lnTo>
                  <a:lnTo>
                    <a:pt x="0" y="147796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7392351" y="5215635"/>
            <a:ext cx="232981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Reference</a:t>
            </a:r>
            <a:r>
              <a:rPr dirty="0" sz="1000" spc="-5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translation</a:t>
            </a:r>
            <a:r>
              <a:rPr dirty="0" sz="1000" spc="-40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4:</a:t>
            </a:r>
            <a:endParaRPr sz="1000">
              <a:latin typeface="Arial"/>
              <a:cs typeface="Arial"/>
            </a:endParaRPr>
          </a:p>
          <a:p>
            <a:pPr marL="125730" marR="5080">
              <a:lnSpc>
                <a:spcPct val="100000"/>
              </a:lnSpc>
            </a:pP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US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Guam</a:t>
            </a:r>
            <a:r>
              <a:rPr dirty="0" sz="1000" spc="-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International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Airport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and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its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office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received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email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from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Mr.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Bin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Laden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and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other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rich</a:t>
            </a:r>
            <a:r>
              <a:rPr dirty="0" sz="1000" spc="-3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businessman</a:t>
            </a:r>
            <a:r>
              <a:rPr dirty="0" sz="1000" spc="50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from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Saudi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Arabia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.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They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said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there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would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be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biochemistry</a:t>
            </a:r>
            <a:r>
              <a:rPr dirty="0" sz="10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air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raid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to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Guam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Airport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and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other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public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places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.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Guam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needs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to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be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in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high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precaution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about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this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matter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50">
                <a:solidFill>
                  <a:srgbClr val="00990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7308848" y="1976438"/>
            <a:ext cx="2524125" cy="1482725"/>
            <a:chOff x="7308848" y="1976438"/>
            <a:chExt cx="2524125" cy="1482725"/>
          </a:xfrm>
        </p:grpSpPr>
        <p:sp>
          <p:nvSpPr>
            <p:cNvPr id="20" name="object 20" descr=""/>
            <p:cNvSpPr/>
            <p:nvPr/>
          </p:nvSpPr>
          <p:spPr>
            <a:xfrm>
              <a:off x="7313610" y="1981201"/>
              <a:ext cx="2514600" cy="1473200"/>
            </a:xfrm>
            <a:custGeom>
              <a:avLst/>
              <a:gdLst/>
              <a:ahLst/>
              <a:cxnLst/>
              <a:rect l="l" t="t" r="r" b="b"/>
              <a:pathLst>
                <a:path w="2514600" h="1473200">
                  <a:moveTo>
                    <a:pt x="2514600" y="0"/>
                  </a:moveTo>
                  <a:lnTo>
                    <a:pt x="0" y="0"/>
                  </a:lnTo>
                  <a:lnTo>
                    <a:pt x="0" y="1473200"/>
                  </a:lnTo>
                  <a:lnTo>
                    <a:pt x="2514600" y="14732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313610" y="1981201"/>
              <a:ext cx="2514600" cy="1473200"/>
            </a:xfrm>
            <a:custGeom>
              <a:avLst/>
              <a:gdLst/>
              <a:ahLst/>
              <a:cxnLst/>
              <a:rect l="l" t="t" r="r" b="b"/>
              <a:pathLst>
                <a:path w="2514600" h="1473200">
                  <a:moveTo>
                    <a:pt x="0" y="0"/>
                  </a:moveTo>
                  <a:lnTo>
                    <a:pt x="2514600" y="0"/>
                  </a:lnTo>
                  <a:lnTo>
                    <a:pt x="2514600" y="1473200"/>
                  </a:lnTo>
                  <a:lnTo>
                    <a:pt x="0" y="1473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7392351" y="2015235"/>
            <a:ext cx="232791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Reference</a:t>
            </a:r>
            <a:r>
              <a:rPr dirty="0" sz="1000" spc="-5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translation</a:t>
            </a:r>
            <a:r>
              <a:rPr dirty="0" sz="1000" spc="-40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2:</a:t>
            </a:r>
            <a:endParaRPr sz="1000">
              <a:latin typeface="Arial"/>
              <a:cs typeface="Arial"/>
            </a:endParaRPr>
          </a:p>
          <a:p>
            <a:pPr marL="125730" marR="5080">
              <a:lnSpc>
                <a:spcPct val="100000"/>
              </a:lnSpc>
            </a:pP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Guam</a:t>
            </a:r>
            <a:r>
              <a:rPr dirty="0" sz="1000" spc="-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International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Airport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FF0000"/>
                </a:solidFill>
                <a:latin typeface="Arial"/>
                <a:cs typeface="Arial"/>
              </a:rPr>
              <a:t>its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offices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are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maintaining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high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state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of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alert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after</a:t>
            </a:r>
            <a:r>
              <a:rPr dirty="0" sz="10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receiving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e-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mail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that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was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from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person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claiming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dirty="0" sz="1000" spc="-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dirty="0" sz="10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the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wealthy</a:t>
            </a:r>
            <a:r>
              <a:rPr dirty="0" sz="1000" spc="-4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Saudi</a:t>
            </a:r>
            <a:r>
              <a:rPr dirty="0" sz="1000" spc="-4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Arabian</a:t>
            </a:r>
            <a:r>
              <a:rPr dirty="0" sz="1000" spc="-4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businessman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Bin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Laden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and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that</a:t>
            </a:r>
            <a:r>
              <a:rPr dirty="0" sz="1000" spc="-1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threatened</a:t>
            </a:r>
            <a:r>
              <a:rPr dirty="0" sz="1000" spc="-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to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launch</a:t>
            </a:r>
            <a:r>
              <a:rPr dirty="0" sz="1000" spc="-4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biological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and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chemical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009900"/>
                </a:solidFill>
                <a:latin typeface="Arial"/>
                <a:cs typeface="Arial"/>
              </a:rPr>
              <a:t>attack </a:t>
            </a:r>
            <a:r>
              <a:rPr dirty="0" sz="1000">
                <a:solidFill>
                  <a:srgbClr val="C00000"/>
                </a:solidFill>
                <a:latin typeface="Arial"/>
                <a:cs typeface="Arial"/>
              </a:rPr>
              <a:t>on</a:t>
            </a:r>
            <a:r>
              <a:rPr dirty="0" sz="10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10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airport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and</a:t>
            </a:r>
            <a:r>
              <a:rPr dirty="0" sz="10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other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public</a:t>
            </a:r>
            <a:r>
              <a:rPr dirty="0" sz="1000" spc="-3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9900"/>
                </a:solidFill>
                <a:latin typeface="Arial"/>
                <a:cs typeface="Arial"/>
              </a:rPr>
              <a:t>places</a:t>
            </a:r>
            <a:r>
              <a:rPr dirty="0" sz="1000" spc="-2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000" spc="-50">
                <a:solidFill>
                  <a:srgbClr val="00990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794250" y="3500438"/>
            <a:ext cx="2447925" cy="1641475"/>
            <a:chOff x="4794250" y="3500438"/>
            <a:chExt cx="2447925" cy="1641475"/>
          </a:xfrm>
        </p:grpSpPr>
        <p:sp>
          <p:nvSpPr>
            <p:cNvPr id="24" name="object 24" descr=""/>
            <p:cNvSpPr/>
            <p:nvPr/>
          </p:nvSpPr>
          <p:spPr>
            <a:xfrm>
              <a:off x="4799012" y="3505201"/>
              <a:ext cx="2438400" cy="1631950"/>
            </a:xfrm>
            <a:custGeom>
              <a:avLst/>
              <a:gdLst/>
              <a:ahLst/>
              <a:cxnLst/>
              <a:rect l="l" t="t" r="r" b="b"/>
              <a:pathLst>
                <a:path w="2438400" h="1631950">
                  <a:moveTo>
                    <a:pt x="2438398" y="0"/>
                  </a:moveTo>
                  <a:lnTo>
                    <a:pt x="0" y="0"/>
                  </a:lnTo>
                  <a:lnTo>
                    <a:pt x="0" y="1631950"/>
                  </a:lnTo>
                  <a:lnTo>
                    <a:pt x="2438398" y="1631950"/>
                  </a:lnTo>
                  <a:lnTo>
                    <a:pt x="24383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799012" y="3505201"/>
              <a:ext cx="2438400" cy="1631950"/>
            </a:xfrm>
            <a:custGeom>
              <a:avLst/>
              <a:gdLst/>
              <a:ahLst/>
              <a:cxnLst/>
              <a:rect l="l" t="t" r="r" b="b"/>
              <a:pathLst>
                <a:path w="2438400" h="1631950">
                  <a:moveTo>
                    <a:pt x="0" y="0"/>
                  </a:moveTo>
                  <a:lnTo>
                    <a:pt x="2438400" y="0"/>
                  </a:lnTo>
                  <a:lnTo>
                    <a:pt x="2438400" y="1631950"/>
                  </a:lnTo>
                  <a:lnTo>
                    <a:pt x="0" y="16319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4877752" y="3539235"/>
            <a:ext cx="225806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Arial"/>
                <a:cs typeface="Arial"/>
              </a:rPr>
              <a:t>Machine</a:t>
            </a:r>
            <a:r>
              <a:rPr dirty="0" sz="1000" spc="-3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translation:</a:t>
            </a:r>
            <a:endParaRPr sz="1000">
              <a:latin typeface="Arial"/>
              <a:cs typeface="Arial"/>
            </a:endParaRPr>
          </a:p>
          <a:p>
            <a:pPr marL="125730" marR="5080">
              <a:lnSpc>
                <a:spcPct val="100000"/>
              </a:lnSpc>
            </a:pP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dirty="0" sz="1000" spc="-1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American</a:t>
            </a:r>
            <a:r>
              <a:rPr dirty="0" sz="1000" spc="-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[?]</a:t>
            </a:r>
            <a:r>
              <a:rPr dirty="0" sz="1000" spc="-1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international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airport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dirty="0" sz="10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its</a:t>
            </a:r>
            <a:r>
              <a:rPr dirty="0" sz="10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office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all</a:t>
            </a:r>
            <a:r>
              <a:rPr dirty="0" sz="10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receives</a:t>
            </a:r>
            <a:r>
              <a:rPr dirty="0" sz="10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one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33399"/>
                </a:solidFill>
                <a:latin typeface="Arial"/>
                <a:cs typeface="Arial"/>
              </a:rPr>
              <a:t>calls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self</a:t>
            </a:r>
            <a:r>
              <a:rPr dirty="0" sz="1000" spc="-4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sand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Arab</a:t>
            </a:r>
            <a:r>
              <a:rPr dirty="0" sz="10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rich</a:t>
            </a:r>
            <a:r>
              <a:rPr dirty="0" sz="1000" spc="-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business</a:t>
            </a:r>
            <a:r>
              <a:rPr dirty="0" sz="10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[?] </a:t>
            </a: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dirty="0" sz="1000" spc="-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so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on</a:t>
            </a:r>
            <a:r>
              <a:rPr dirty="0" sz="1000" spc="-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electronic</a:t>
            </a:r>
            <a:r>
              <a:rPr dirty="0" sz="10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mail</a:t>
            </a:r>
            <a:r>
              <a:rPr dirty="0" sz="1000" spc="-1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dirty="0" sz="1000" spc="-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C00000"/>
                </a:solidFill>
                <a:latin typeface="Arial"/>
                <a:cs typeface="Arial"/>
              </a:rPr>
              <a:t>which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sends</a:t>
            </a:r>
            <a:r>
              <a:rPr dirty="0" sz="10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out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;</a:t>
            </a:r>
            <a:r>
              <a:rPr dirty="0" sz="1000" spc="24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threat</a:t>
            </a:r>
            <a:r>
              <a:rPr dirty="0" sz="10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will</a:t>
            </a:r>
            <a:r>
              <a:rPr dirty="0" sz="1000" spc="-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dirty="0" sz="10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333399"/>
                </a:solidFill>
                <a:latin typeface="Arial"/>
                <a:cs typeface="Arial"/>
              </a:rPr>
              <a:t>able </a:t>
            </a: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after</a:t>
            </a:r>
            <a:r>
              <a:rPr dirty="0" sz="10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public</a:t>
            </a:r>
            <a:r>
              <a:rPr dirty="0" sz="1000" spc="-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place</a:t>
            </a:r>
            <a:r>
              <a:rPr dirty="0" sz="10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dirty="0" sz="1000" spc="-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so</a:t>
            </a:r>
            <a:r>
              <a:rPr dirty="0" sz="10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C00000"/>
                </a:solidFill>
                <a:latin typeface="Arial"/>
                <a:cs typeface="Arial"/>
              </a:rPr>
              <a:t>on</a:t>
            </a:r>
            <a:r>
              <a:rPr dirty="0" sz="1000" spc="-25">
                <a:solidFill>
                  <a:srgbClr val="C00000"/>
                </a:solidFill>
                <a:latin typeface="Arial"/>
                <a:cs typeface="Arial"/>
              </a:rPr>
              <a:t> the</a:t>
            </a:r>
            <a:r>
              <a:rPr dirty="0" sz="1000" spc="50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C00000"/>
                </a:solidFill>
                <a:latin typeface="Arial"/>
                <a:cs typeface="Arial"/>
              </a:rPr>
              <a:t>airport</a:t>
            </a:r>
            <a:r>
              <a:rPr dirty="0" sz="10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dirty="0" sz="1000" spc="-3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start</a:t>
            </a:r>
            <a:r>
              <a:rPr dirty="0" sz="10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dirty="0" sz="10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00000"/>
                </a:solidFill>
                <a:latin typeface="Arial"/>
                <a:cs typeface="Arial"/>
              </a:rPr>
              <a:t>biochemistry</a:t>
            </a:r>
            <a:r>
              <a:rPr dirty="0" sz="1000" spc="-2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800000"/>
                </a:solidFill>
                <a:latin typeface="Arial"/>
                <a:cs typeface="Arial"/>
              </a:rPr>
              <a:t>attack</a:t>
            </a:r>
            <a:endParaRPr sz="1000">
              <a:latin typeface="Arial"/>
              <a:cs typeface="Arial"/>
            </a:endParaRPr>
          </a:p>
          <a:p>
            <a:pPr marL="125730" marR="708025">
              <a:lnSpc>
                <a:spcPct val="100000"/>
              </a:lnSpc>
            </a:pP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dirty="0" sz="10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[?]</a:t>
            </a:r>
            <a:r>
              <a:rPr dirty="0" sz="1000" spc="-3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highly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33399"/>
                </a:solidFill>
                <a:latin typeface="Arial"/>
                <a:cs typeface="Arial"/>
              </a:rPr>
              <a:t>alerts</a:t>
            </a:r>
            <a:r>
              <a:rPr dirty="0" sz="1000" spc="-2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C00000"/>
                </a:solidFill>
                <a:latin typeface="Arial"/>
                <a:cs typeface="Arial"/>
              </a:rPr>
              <a:t>after</a:t>
            </a:r>
            <a:r>
              <a:rPr dirty="0" sz="1000" spc="-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dirty="0" sz="1000" spc="-10">
                <a:solidFill>
                  <a:srgbClr val="333399"/>
                </a:solidFill>
                <a:latin typeface="Arial"/>
                <a:cs typeface="Arial"/>
              </a:rPr>
              <a:t>maintenance.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2352675" y="2182813"/>
            <a:ext cx="7073900" cy="4283075"/>
            <a:chOff x="2352675" y="2182813"/>
            <a:chExt cx="7073900" cy="4283075"/>
          </a:xfrm>
        </p:grpSpPr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1387" y="6307138"/>
              <a:ext cx="158750" cy="158748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7785" y="2640013"/>
              <a:ext cx="158750" cy="158748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6862" y="4625976"/>
              <a:ext cx="158750" cy="158748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0811" y="4316413"/>
              <a:ext cx="158750" cy="158748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6580186" y="2795588"/>
              <a:ext cx="2466975" cy="1524000"/>
            </a:xfrm>
            <a:custGeom>
              <a:avLst/>
              <a:gdLst/>
              <a:ahLst/>
              <a:cxnLst/>
              <a:rect l="l" t="t" r="r" b="b"/>
              <a:pathLst>
                <a:path w="2466975" h="1524000">
                  <a:moveTo>
                    <a:pt x="2466975" y="0"/>
                  </a:moveTo>
                  <a:lnTo>
                    <a:pt x="0" y="1524000"/>
                  </a:lnTo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499350" y="3257551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0" y="46037"/>
                  </a:moveTo>
                  <a:lnTo>
                    <a:pt x="3617" y="28117"/>
                  </a:lnTo>
                  <a:lnTo>
                    <a:pt x="13483" y="13483"/>
                  </a:lnTo>
                  <a:lnTo>
                    <a:pt x="28117" y="3617"/>
                  </a:lnTo>
                  <a:lnTo>
                    <a:pt x="46037" y="0"/>
                  </a:lnTo>
                  <a:lnTo>
                    <a:pt x="334962" y="0"/>
                  </a:lnTo>
                  <a:lnTo>
                    <a:pt x="352882" y="3617"/>
                  </a:lnTo>
                  <a:lnTo>
                    <a:pt x="367516" y="13483"/>
                  </a:lnTo>
                  <a:lnTo>
                    <a:pt x="377382" y="28117"/>
                  </a:lnTo>
                  <a:lnTo>
                    <a:pt x="381000" y="46037"/>
                  </a:lnTo>
                  <a:lnTo>
                    <a:pt x="381000" y="106362"/>
                  </a:lnTo>
                  <a:lnTo>
                    <a:pt x="377382" y="124282"/>
                  </a:lnTo>
                  <a:lnTo>
                    <a:pt x="367516" y="138916"/>
                  </a:lnTo>
                  <a:lnTo>
                    <a:pt x="352882" y="148782"/>
                  </a:lnTo>
                  <a:lnTo>
                    <a:pt x="334962" y="152400"/>
                  </a:lnTo>
                  <a:lnTo>
                    <a:pt x="46037" y="152400"/>
                  </a:lnTo>
                  <a:lnTo>
                    <a:pt x="28117" y="148782"/>
                  </a:lnTo>
                  <a:lnTo>
                    <a:pt x="13483" y="138916"/>
                  </a:lnTo>
                  <a:lnTo>
                    <a:pt x="3617" y="124282"/>
                  </a:lnTo>
                  <a:lnTo>
                    <a:pt x="0" y="106362"/>
                  </a:lnTo>
                  <a:lnTo>
                    <a:pt x="0" y="46037"/>
                  </a:lnTo>
                  <a:close/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399211" y="4476751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0" y="46037"/>
                  </a:moveTo>
                  <a:lnTo>
                    <a:pt x="3617" y="28117"/>
                  </a:lnTo>
                  <a:lnTo>
                    <a:pt x="13483" y="13483"/>
                  </a:lnTo>
                  <a:lnTo>
                    <a:pt x="28117" y="3617"/>
                  </a:lnTo>
                  <a:lnTo>
                    <a:pt x="46037" y="0"/>
                  </a:lnTo>
                  <a:lnTo>
                    <a:pt x="334962" y="0"/>
                  </a:lnTo>
                  <a:lnTo>
                    <a:pt x="352882" y="3617"/>
                  </a:lnTo>
                  <a:lnTo>
                    <a:pt x="367516" y="13483"/>
                  </a:lnTo>
                  <a:lnTo>
                    <a:pt x="377382" y="28117"/>
                  </a:lnTo>
                  <a:lnTo>
                    <a:pt x="381000" y="46037"/>
                  </a:lnTo>
                  <a:lnTo>
                    <a:pt x="381000" y="106362"/>
                  </a:lnTo>
                  <a:lnTo>
                    <a:pt x="377382" y="124282"/>
                  </a:lnTo>
                  <a:lnTo>
                    <a:pt x="367516" y="138916"/>
                  </a:lnTo>
                  <a:lnTo>
                    <a:pt x="352882" y="148782"/>
                  </a:lnTo>
                  <a:lnTo>
                    <a:pt x="334962" y="152400"/>
                  </a:lnTo>
                  <a:lnTo>
                    <a:pt x="46037" y="152400"/>
                  </a:lnTo>
                  <a:lnTo>
                    <a:pt x="28117" y="148782"/>
                  </a:lnTo>
                  <a:lnTo>
                    <a:pt x="13483" y="138916"/>
                  </a:lnTo>
                  <a:lnTo>
                    <a:pt x="3617" y="124282"/>
                  </a:lnTo>
                  <a:lnTo>
                    <a:pt x="0" y="106362"/>
                  </a:lnTo>
                  <a:lnTo>
                    <a:pt x="0" y="46037"/>
                  </a:lnTo>
                  <a:close/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589712" y="3409951"/>
              <a:ext cx="1100455" cy="1066800"/>
            </a:xfrm>
            <a:custGeom>
              <a:avLst/>
              <a:gdLst/>
              <a:ahLst/>
              <a:cxnLst/>
              <a:rect l="l" t="t" r="r" b="b"/>
              <a:pathLst>
                <a:path w="1100454" h="1066800">
                  <a:moveTo>
                    <a:pt x="1100138" y="0"/>
                  </a:moveTo>
                  <a:lnTo>
                    <a:pt x="0" y="1066800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4473576"/>
              <a:ext cx="234950" cy="158750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200" y="4168776"/>
              <a:ext cx="158750" cy="158748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3560762" y="4324351"/>
              <a:ext cx="1929130" cy="1986280"/>
            </a:xfrm>
            <a:custGeom>
              <a:avLst/>
              <a:gdLst/>
              <a:ahLst/>
              <a:cxnLst/>
              <a:rect l="l" t="t" r="r" b="b"/>
              <a:pathLst>
                <a:path w="1929129" h="1986279">
                  <a:moveTo>
                    <a:pt x="1928813" y="0"/>
                  </a:moveTo>
                  <a:lnTo>
                    <a:pt x="0" y="1985963"/>
                  </a:lnTo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421061" y="4319588"/>
              <a:ext cx="3221355" cy="1524000"/>
            </a:xfrm>
            <a:custGeom>
              <a:avLst/>
              <a:gdLst/>
              <a:ahLst/>
              <a:cxnLst/>
              <a:rect l="l" t="t" r="r" b="b"/>
              <a:pathLst>
                <a:path w="3221354" h="1524000">
                  <a:moveTo>
                    <a:pt x="3221038" y="0"/>
                  </a:moveTo>
                  <a:lnTo>
                    <a:pt x="0" y="1524000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0300" y="2949576"/>
              <a:ext cx="234950" cy="158750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6462" y="4468813"/>
              <a:ext cx="234950" cy="158750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2517775" y="3105151"/>
              <a:ext cx="3586479" cy="1367155"/>
            </a:xfrm>
            <a:custGeom>
              <a:avLst/>
              <a:gdLst/>
              <a:ahLst/>
              <a:cxnLst/>
              <a:rect l="l" t="t" r="r" b="b"/>
              <a:pathLst>
                <a:path w="3586479" h="1367154">
                  <a:moveTo>
                    <a:pt x="0" y="0"/>
                  </a:moveTo>
                  <a:lnTo>
                    <a:pt x="3586163" y="1366838"/>
                  </a:lnTo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008687" y="4629151"/>
              <a:ext cx="762000" cy="152400"/>
            </a:xfrm>
            <a:custGeom>
              <a:avLst/>
              <a:gdLst/>
              <a:ahLst/>
              <a:cxnLst/>
              <a:rect l="l" t="t" r="r" b="b"/>
              <a:pathLst>
                <a:path w="762000" h="152400">
                  <a:moveTo>
                    <a:pt x="0" y="46036"/>
                  </a:moveTo>
                  <a:lnTo>
                    <a:pt x="3617" y="28117"/>
                  </a:lnTo>
                  <a:lnTo>
                    <a:pt x="13483" y="13483"/>
                  </a:lnTo>
                  <a:lnTo>
                    <a:pt x="28117" y="3617"/>
                  </a:lnTo>
                  <a:lnTo>
                    <a:pt x="46036" y="0"/>
                  </a:lnTo>
                  <a:lnTo>
                    <a:pt x="715963" y="0"/>
                  </a:lnTo>
                  <a:lnTo>
                    <a:pt x="733882" y="3617"/>
                  </a:lnTo>
                  <a:lnTo>
                    <a:pt x="748516" y="13483"/>
                  </a:lnTo>
                  <a:lnTo>
                    <a:pt x="758382" y="28117"/>
                  </a:lnTo>
                  <a:lnTo>
                    <a:pt x="762000" y="46036"/>
                  </a:lnTo>
                  <a:lnTo>
                    <a:pt x="762000" y="106363"/>
                  </a:lnTo>
                  <a:lnTo>
                    <a:pt x="758382" y="124282"/>
                  </a:lnTo>
                  <a:lnTo>
                    <a:pt x="748516" y="138916"/>
                  </a:lnTo>
                  <a:lnTo>
                    <a:pt x="733882" y="148782"/>
                  </a:lnTo>
                  <a:lnTo>
                    <a:pt x="715963" y="152400"/>
                  </a:lnTo>
                  <a:lnTo>
                    <a:pt x="46036" y="152400"/>
                  </a:lnTo>
                  <a:lnTo>
                    <a:pt x="28117" y="148782"/>
                  </a:lnTo>
                  <a:lnTo>
                    <a:pt x="13483" y="138916"/>
                  </a:lnTo>
                  <a:lnTo>
                    <a:pt x="3617" y="124282"/>
                  </a:lnTo>
                  <a:lnTo>
                    <a:pt x="0" y="106363"/>
                  </a:lnTo>
                  <a:lnTo>
                    <a:pt x="0" y="46036"/>
                  </a:lnTo>
                  <a:close/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8037511" y="6000750"/>
              <a:ext cx="762000" cy="152400"/>
            </a:xfrm>
            <a:custGeom>
              <a:avLst/>
              <a:gdLst/>
              <a:ahLst/>
              <a:cxnLst/>
              <a:rect l="l" t="t" r="r" b="b"/>
              <a:pathLst>
                <a:path w="762000" h="152400">
                  <a:moveTo>
                    <a:pt x="0" y="46036"/>
                  </a:moveTo>
                  <a:lnTo>
                    <a:pt x="3617" y="28117"/>
                  </a:lnTo>
                  <a:lnTo>
                    <a:pt x="13483" y="13483"/>
                  </a:lnTo>
                  <a:lnTo>
                    <a:pt x="28117" y="3617"/>
                  </a:lnTo>
                  <a:lnTo>
                    <a:pt x="46036" y="0"/>
                  </a:lnTo>
                  <a:lnTo>
                    <a:pt x="715963" y="0"/>
                  </a:lnTo>
                  <a:lnTo>
                    <a:pt x="733882" y="3617"/>
                  </a:lnTo>
                  <a:lnTo>
                    <a:pt x="748516" y="13483"/>
                  </a:lnTo>
                  <a:lnTo>
                    <a:pt x="758382" y="28117"/>
                  </a:lnTo>
                  <a:lnTo>
                    <a:pt x="762000" y="46036"/>
                  </a:lnTo>
                  <a:lnTo>
                    <a:pt x="762000" y="106363"/>
                  </a:lnTo>
                  <a:lnTo>
                    <a:pt x="758382" y="124282"/>
                  </a:lnTo>
                  <a:lnTo>
                    <a:pt x="748516" y="138916"/>
                  </a:lnTo>
                  <a:lnTo>
                    <a:pt x="733882" y="148782"/>
                  </a:lnTo>
                  <a:lnTo>
                    <a:pt x="715963" y="152400"/>
                  </a:lnTo>
                  <a:lnTo>
                    <a:pt x="46036" y="152400"/>
                  </a:lnTo>
                  <a:lnTo>
                    <a:pt x="28117" y="148782"/>
                  </a:lnTo>
                  <a:lnTo>
                    <a:pt x="13483" y="138916"/>
                  </a:lnTo>
                  <a:lnTo>
                    <a:pt x="3617" y="124282"/>
                  </a:lnTo>
                  <a:lnTo>
                    <a:pt x="0" y="106363"/>
                  </a:lnTo>
                  <a:lnTo>
                    <a:pt x="0" y="46036"/>
                  </a:lnTo>
                  <a:close/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389686" y="4781551"/>
              <a:ext cx="2028825" cy="1219200"/>
            </a:xfrm>
            <a:custGeom>
              <a:avLst/>
              <a:gdLst/>
              <a:ahLst/>
              <a:cxnLst/>
              <a:rect l="l" t="t" r="r" b="b"/>
              <a:pathLst>
                <a:path w="2028825" h="1219200">
                  <a:moveTo>
                    <a:pt x="0" y="0"/>
                  </a:moveTo>
                  <a:lnTo>
                    <a:pt x="2028825" y="1219200"/>
                  </a:lnTo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208337" y="3105151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0" y="46037"/>
                  </a:moveTo>
                  <a:lnTo>
                    <a:pt x="3617" y="28117"/>
                  </a:lnTo>
                  <a:lnTo>
                    <a:pt x="13483" y="13483"/>
                  </a:lnTo>
                  <a:lnTo>
                    <a:pt x="28117" y="3617"/>
                  </a:lnTo>
                  <a:lnTo>
                    <a:pt x="46037" y="0"/>
                  </a:lnTo>
                  <a:lnTo>
                    <a:pt x="334962" y="0"/>
                  </a:lnTo>
                  <a:lnTo>
                    <a:pt x="352882" y="3617"/>
                  </a:lnTo>
                  <a:lnTo>
                    <a:pt x="367516" y="13483"/>
                  </a:lnTo>
                  <a:lnTo>
                    <a:pt x="377382" y="28117"/>
                  </a:lnTo>
                  <a:lnTo>
                    <a:pt x="381000" y="46037"/>
                  </a:lnTo>
                  <a:lnTo>
                    <a:pt x="381000" y="106362"/>
                  </a:lnTo>
                  <a:lnTo>
                    <a:pt x="377382" y="124282"/>
                  </a:lnTo>
                  <a:lnTo>
                    <a:pt x="367516" y="138916"/>
                  </a:lnTo>
                  <a:lnTo>
                    <a:pt x="352882" y="148782"/>
                  </a:lnTo>
                  <a:lnTo>
                    <a:pt x="334962" y="152400"/>
                  </a:lnTo>
                  <a:lnTo>
                    <a:pt x="46037" y="152400"/>
                  </a:lnTo>
                  <a:lnTo>
                    <a:pt x="28117" y="148782"/>
                  </a:lnTo>
                  <a:lnTo>
                    <a:pt x="13483" y="138916"/>
                  </a:lnTo>
                  <a:lnTo>
                    <a:pt x="3617" y="124282"/>
                  </a:lnTo>
                  <a:lnTo>
                    <a:pt x="0" y="106362"/>
                  </a:lnTo>
                  <a:lnTo>
                    <a:pt x="0" y="46037"/>
                  </a:lnTo>
                  <a:close/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5275262" y="4476751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0" y="46037"/>
                  </a:moveTo>
                  <a:lnTo>
                    <a:pt x="3617" y="28117"/>
                  </a:lnTo>
                  <a:lnTo>
                    <a:pt x="13483" y="13483"/>
                  </a:lnTo>
                  <a:lnTo>
                    <a:pt x="28117" y="3617"/>
                  </a:lnTo>
                  <a:lnTo>
                    <a:pt x="46037" y="0"/>
                  </a:lnTo>
                  <a:lnTo>
                    <a:pt x="334962" y="0"/>
                  </a:lnTo>
                  <a:lnTo>
                    <a:pt x="352882" y="3617"/>
                  </a:lnTo>
                  <a:lnTo>
                    <a:pt x="367516" y="13483"/>
                  </a:lnTo>
                  <a:lnTo>
                    <a:pt x="377382" y="28117"/>
                  </a:lnTo>
                  <a:lnTo>
                    <a:pt x="381000" y="46037"/>
                  </a:lnTo>
                  <a:lnTo>
                    <a:pt x="381000" y="106362"/>
                  </a:lnTo>
                  <a:lnTo>
                    <a:pt x="377382" y="124282"/>
                  </a:lnTo>
                  <a:lnTo>
                    <a:pt x="367516" y="138916"/>
                  </a:lnTo>
                  <a:lnTo>
                    <a:pt x="352882" y="148782"/>
                  </a:lnTo>
                  <a:lnTo>
                    <a:pt x="334962" y="152400"/>
                  </a:lnTo>
                  <a:lnTo>
                    <a:pt x="46037" y="152400"/>
                  </a:lnTo>
                  <a:lnTo>
                    <a:pt x="28117" y="148782"/>
                  </a:lnTo>
                  <a:lnTo>
                    <a:pt x="13483" y="138916"/>
                  </a:lnTo>
                  <a:lnTo>
                    <a:pt x="3617" y="124282"/>
                  </a:lnTo>
                  <a:lnTo>
                    <a:pt x="0" y="106362"/>
                  </a:lnTo>
                  <a:lnTo>
                    <a:pt x="0" y="46037"/>
                  </a:lnTo>
                  <a:close/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398837" y="3257551"/>
              <a:ext cx="2066925" cy="1219200"/>
            </a:xfrm>
            <a:custGeom>
              <a:avLst/>
              <a:gdLst/>
              <a:ahLst/>
              <a:cxnLst/>
              <a:rect l="l" t="t" r="r" b="b"/>
              <a:pathLst>
                <a:path w="2066925" h="1219200">
                  <a:moveTo>
                    <a:pt x="0" y="0"/>
                  </a:moveTo>
                  <a:lnTo>
                    <a:pt x="2066925" y="1219200"/>
                  </a:lnTo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393950" y="3105151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0" y="46037"/>
                  </a:moveTo>
                  <a:lnTo>
                    <a:pt x="3617" y="28117"/>
                  </a:lnTo>
                  <a:lnTo>
                    <a:pt x="13483" y="13483"/>
                  </a:lnTo>
                  <a:lnTo>
                    <a:pt x="28117" y="3617"/>
                  </a:lnTo>
                  <a:lnTo>
                    <a:pt x="46037" y="0"/>
                  </a:lnTo>
                  <a:lnTo>
                    <a:pt x="334962" y="0"/>
                  </a:lnTo>
                  <a:lnTo>
                    <a:pt x="352882" y="3617"/>
                  </a:lnTo>
                  <a:lnTo>
                    <a:pt x="367516" y="13483"/>
                  </a:lnTo>
                  <a:lnTo>
                    <a:pt x="377382" y="28117"/>
                  </a:lnTo>
                  <a:lnTo>
                    <a:pt x="381000" y="46037"/>
                  </a:lnTo>
                  <a:lnTo>
                    <a:pt x="381000" y="106362"/>
                  </a:lnTo>
                  <a:lnTo>
                    <a:pt x="377382" y="124282"/>
                  </a:lnTo>
                  <a:lnTo>
                    <a:pt x="367516" y="138916"/>
                  </a:lnTo>
                  <a:lnTo>
                    <a:pt x="352882" y="148782"/>
                  </a:lnTo>
                  <a:lnTo>
                    <a:pt x="334962" y="152400"/>
                  </a:lnTo>
                  <a:lnTo>
                    <a:pt x="46037" y="152400"/>
                  </a:lnTo>
                  <a:lnTo>
                    <a:pt x="28117" y="148782"/>
                  </a:lnTo>
                  <a:lnTo>
                    <a:pt x="13483" y="138916"/>
                  </a:lnTo>
                  <a:lnTo>
                    <a:pt x="3617" y="124282"/>
                  </a:lnTo>
                  <a:lnTo>
                    <a:pt x="0" y="106362"/>
                  </a:lnTo>
                  <a:lnTo>
                    <a:pt x="0" y="46037"/>
                  </a:lnTo>
                  <a:close/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761161" y="4629151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0" y="46037"/>
                  </a:moveTo>
                  <a:lnTo>
                    <a:pt x="3617" y="28117"/>
                  </a:lnTo>
                  <a:lnTo>
                    <a:pt x="13483" y="13483"/>
                  </a:lnTo>
                  <a:lnTo>
                    <a:pt x="28117" y="3617"/>
                  </a:lnTo>
                  <a:lnTo>
                    <a:pt x="46037" y="0"/>
                  </a:lnTo>
                  <a:lnTo>
                    <a:pt x="334962" y="0"/>
                  </a:lnTo>
                  <a:lnTo>
                    <a:pt x="352882" y="3617"/>
                  </a:lnTo>
                  <a:lnTo>
                    <a:pt x="367516" y="13483"/>
                  </a:lnTo>
                  <a:lnTo>
                    <a:pt x="377382" y="28117"/>
                  </a:lnTo>
                  <a:lnTo>
                    <a:pt x="381000" y="46037"/>
                  </a:lnTo>
                  <a:lnTo>
                    <a:pt x="381000" y="106362"/>
                  </a:lnTo>
                  <a:lnTo>
                    <a:pt x="377382" y="124282"/>
                  </a:lnTo>
                  <a:lnTo>
                    <a:pt x="367516" y="138916"/>
                  </a:lnTo>
                  <a:lnTo>
                    <a:pt x="352882" y="148782"/>
                  </a:lnTo>
                  <a:lnTo>
                    <a:pt x="334962" y="152400"/>
                  </a:lnTo>
                  <a:lnTo>
                    <a:pt x="46037" y="152400"/>
                  </a:lnTo>
                  <a:lnTo>
                    <a:pt x="28117" y="148782"/>
                  </a:lnTo>
                  <a:lnTo>
                    <a:pt x="13483" y="138916"/>
                  </a:lnTo>
                  <a:lnTo>
                    <a:pt x="3617" y="124282"/>
                  </a:lnTo>
                  <a:lnTo>
                    <a:pt x="0" y="106362"/>
                  </a:lnTo>
                  <a:lnTo>
                    <a:pt x="0" y="46037"/>
                  </a:lnTo>
                  <a:close/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584450" y="3257551"/>
              <a:ext cx="4367530" cy="1371600"/>
            </a:xfrm>
            <a:custGeom>
              <a:avLst/>
              <a:gdLst/>
              <a:ahLst/>
              <a:cxnLst/>
              <a:rect l="l" t="t" r="r" b="b"/>
              <a:pathLst>
                <a:path w="4367530" h="1371600">
                  <a:moveTo>
                    <a:pt x="0" y="0"/>
                  </a:moveTo>
                  <a:lnTo>
                    <a:pt x="4367213" y="1371600"/>
                  </a:lnTo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7785100" y="2490788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0" y="46037"/>
                  </a:moveTo>
                  <a:lnTo>
                    <a:pt x="3617" y="28117"/>
                  </a:lnTo>
                  <a:lnTo>
                    <a:pt x="13483" y="13483"/>
                  </a:lnTo>
                  <a:lnTo>
                    <a:pt x="28117" y="3617"/>
                  </a:lnTo>
                  <a:lnTo>
                    <a:pt x="46037" y="0"/>
                  </a:lnTo>
                  <a:lnTo>
                    <a:pt x="258763" y="0"/>
                  </a:lnTo>
                  <a:lnTo>
                    <a:pt x="276682" y="3617"/>
                  </a:lnTo>
                  <a:lnTo>
                    <a:pt x="291316" y="13483"/>
                  </a:lnTo>
                  <a:lnTo>
                    <a:pt x="301182" y="28117"/>
                  </a:lnTo>
                  <a:lnTo>
                    <a:pt x="304800" y="46037"/>
                  </a:lnTo>
                  <a:lnTo>
                    <a:pt x="304800" y="106363"/>
                  </a:lnTo>
                  <a:lnTo>
                    <a:pt x="301182" y="124282"/>
                  </a:lnTo>
                  <a:lnTo>
                    <a:pt x="291316" y="138916"/>
                  </a:lnTo>
                  <a:lnTo>
                    <a:pt x="276682" y="148782"/>
                  </a:lnTo>
                  <a:lnTo>
                    <a:pt x="258763" y="152400"/>
                  </a:lnTo>
                  <a:lnTo>
                    <a:pt x="46037" y="152400"/>
                  </a:lnTo>
                  <a:lnTo>
                    <a:pt x="28117" y="148782"/>
                  </a:lnTo>
                  <a:lnTo>
                    <a:pt x="13483" y="138916"/>
                  </a:lnTo>
                  <a:lnTo>
                    <a:pt x="3617" y="124282"/>
                  </a:lnTo>
                  <a:lnTo>
                    <a:pt x="0" y="106363"/>
                  </a:lnTo>
                  <a:lnTo>
                    <a:pt x="0" y="46037"/>
                  </a:lnTo>
                  <a:close/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4970462" y="4476751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0" y="46037"/>
                  </a:moveTo>
                  <a:lnTo>
                    <a:pt x="3617" y="28117"/>
                  </a:lnTo>
                  <a:lnTo>
                    <a:pt x="13483" y="13483"/>
                  </a:lnTo>
                  <a:lnTo>
                    <a:pt x="28117" y="3617"/>
                  </a:lnTo>
                  <a:lnTo>
                    <a:pt x="46037" y="0"/>
                  </a:lnTo>
                  <a:lnTo>
                    <a:pt x="258763" y="0"/>
                  </a:lnTo>
                  <a:lnTo>
                    <a:pt x="276682" y="3617"/>
                  </a:lnTo>
                  <a:lnTo>
                    <a:pt x="291316" y="13483"/>
                  </a:lnTo>
                  <a:lnTo>
                    <a:pt x="301182" y="28117"/>
                  </a:lnTo>
                  <a:lnTo>
                    <a:pt x="304800" y="46037"/>
                  </a:lnTo>
                  <a:lnTo>
                    <a:pt x="304800" y="106363"/>
                  </a:lnTo>
                  <a:lnTo>
                    <a:pt x="301182" y="124282"/>
                  </a:lnTo>
                  <a:lnTo>
                    <a:pt x="291316" y="138916"/>
                  </a:lnTo>
                  <a:lnTo>
                    <a:pt x="276682" y="148782"/>
                  </a:lnTo>
                  <a:lnTo>
                    <a:pt x="258763" y="152400"/>
                  </a:lnTo>
                  <a:lnTo>
                    <a:pt x="46037" y="152400"/>
                  </a:lnTo>
                  <a:lnTo>
                    <a:pt x="28117" y="148782"/>
                  </a:lnTo>
                  <a:lnTo>
                    <a:pt x="13483" y="138916"/>
                  </a:lnTo>
                  <a:lnTo>
                    <a:pt x="3617" y="124282"/>
                  </a:lnTo>
                  <a:lnTo>
                    <a:pt x="0" y="106363"/>
                  </a:lnTo>
                  <a:lnTo>
                    <a:pt x="0" y="46037"/>
                  </a:lnTo>
                  <a:close/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5122861" y="2643188"/>
              <a:ext cx="2814955" cy="1833880"/>
            </a:xfrm>
            <a:custGeom>
              <a:avLst/>
              <a:gdLst/>
              <a:ahLst/>
              <a:cxnLst/>
              <a:rect l="l" t="t" r="r" b="b"/>
              <a:pathLst>
                <a:path w="2814954" h="1833879">
                  <a:moveTo>
                    <a:pt x="2814638" y="0"/>
                  </a:moveTo>
                  <a:lnTo>
                    <a:pt x="0" y="1833563"/>
                  </a:lnTo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2355850" y="2185988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0" y="46037"/>
                  </a:moveTo>
                  <a:lnTo>
                    <a:pt x="3617" y="28117"/>
                  </a:lnTo>
                  <a:lnTo>
                    <a:pt x="13483" y="13483"/>
                  </a:lnTo>
                  <a:lnTo>
                    <a:pt x="28117" y="3617"/>
                  </a:lnTo>
                  <a:lnTo>
                    <a:pt x="46037" y="0"/>
                  </a:lnTo>
                  <a:lnTo>
                    <a:pt x="258763" y="0"/>
                  </a:lnTo>
                  <a:lnTo>
                    <a:pt x="276682" y="3617"/>
                  </a:lnTo>
                  <a:lnTo>
                    <a:pt x="291316" y="13483"/>
                  </a:lnTo>
                  <a:lnTo>
                    <a:pt x="301182" y="28117"/>
                  </a:lnTo>
                  <a:lnTo>
                    <a:pt x="304800" y="46037"/>
                  </a:lnTo>
                  <a:lnTo>
                    <a:pt x="304800" y="106363"/>
                  </a:lnTo>
                  <a:lnTo>
                    <a:pt x="301182" y="124282"/>
                  </a:lnTo>
                  <a:lnTo>
                    <a:pt x="291316" y="138916"/>
                  </a:lnTo>
                  <a:lnTo>
                    <a:pt x="276682" y="148782"/>
                  </a:lnTo>
                  <a:lnTo>
                    <a:pt x="258763" y="152400"/>
                  </a:lnTo>
                  <a:lnTo>
                    <a:pt x="46037" y="152400"/>
                  </a:lnTo>
                  <a:lnTo>
                    <a:pt x="28117" y="148782"/>
                  </a:lnTo>
                  <a:lnTo>
                    <a:pt x="13483" y="138916"/>
                  </a:lnTo>
                  <a:lnTo>
                    <a:pt x="3617" y="124282"/>
                  </a:lnTo>
                  <a:lnTo>
                    <a:pt x="0" y="106363"/>
                  </a:lnTo>
                  <a:lnTo>
                    <a:pt x="0" y="46037"/>
                  </a:lnTo>
                  <a:close/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4951412" y="3709988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0" y="46037"/>
                  </a:moveTo>
                  <a:lnTo>
                    <a:pt x="3617" y="28117"/>
                  </a:lnTo>
                  <a:lnTo>
                    <a:pt x="13483" y="13483"/>
                  </a:lnTo>
                  <a:lnTo>
                    <a:pt x="28117" y="3617"/>
                  </a:lnTo>
                  <a:lnTo>
                    <a:pt x="46037" y="0"/>
                  </a:lnTo>
                  <a:lnTo>
                    <a:pt x="258763" y="0"/>
                  </a:lnTo>
                  <a:lnTo>
                    <a:pt x="276682" y="3617"/>
                  </a:lnTo>
                  <a:lnTo>
                    <a:pt x="291316" y="13483"/>
                  </a:lnTo>
                  <a:lnTo>
                    <a:pt x="301182" y="28117"/>
                  </a:lnTo>
                  <a:lnTo>
                    <a:pt x="304800" y="46037"/>
                  </a:lnTo>
                  <a:lnTo>
                    <a:pt x="304800" y="106363"/>
                  </a:lnTo>
                  <a:lnTo>
                    <a:pt x="301182" y="124282"/>
                  </a:lnTo>
                  <a:lnTo>
                    <a:pt x="291316" y="138916"/>
                  </a:lnTo>
                  <a:lnTo>
                    <a:pt x="276682" y="148782"/>
                  </a:lnTo>
                  <a:lnTo>
                    <a:pt x="258763" y="152400"/>
                  </a:lnTo>
                  <a:lnTo>
                    <a:pt x="46037" y="152400"/>
                  </a:lnTo>
                  <a:lnTo>
                    <a:pt x="28117" y="148782"/>
                  </a:lnTo>
                  <a:lnTo>
                    <a:pt x="13483" y="138916"/>
                  </a:lnTo>
                  <a:lnTo>
                    <a:pt x="3617" y="124282"/>
                  </a:lnTo>
                  <a:lnTo>
                    <a:pt x="0" y="106363"/>
                  </a:lnTo>
                  <a:lnTo>
                    <a:pt x="0" y="46037"/>
                  </a:lnTo>
                  <a:close/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508250" y="2338388"/>
              <a:ext cx="2595880" cy="1371600"/>
            </a:xfrm>
            <a:custGeom>
              <a:avLst/>
              <a:gdLst/>
              <a:ahLst/>
              <a:cxnLst/>
              <a:rect l="l" t="t" r="r" b="b"/>
              <a:pathLst>
                <a:path w="2595879" h="1371600">
                  <a:moveTo>
                    <a:pt x="0" y="0"/>
                  </a:moveTo>
                  <a:lnTo>
                    <a:pt x="2595563" y="1371600"/>
                  </a:lnTo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6012" y="2797176"/>
              <a:ext cx="234950" cy="158750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6387" y="3859213"/>
              <a:ext cx="234950" cy="158750"/>
            </a:xfrm>
            <a:prstGeom prst="rect">
              <a:avLst/>
            </a:prstGeom>
          </p:spPr>
        </p:pic>
        <p:sp>
          <p:nvSpPr>
            <p:cNvPr id="60" name="object 60" descr=""/>
            <p:cNvSpPr/>
            <p:nvPr/>
          </p:nvSpPr>
          <p:spPr>
            <a:xfrm>
              <a:off x="2503487" y="2952751"/>
              <a:ext cx="3000375" cy="909955"/>
            </a:xfrm>
            <a:custGeom>
              <a:avLst/>
              <a:gdLst/>
              <a:ahLst/>
              <a:cxnLst/>
              <a:rect l="l" t="t" r="r" b="b"/>
              <a:pathLst>
                <a:path w="3000375" h="909954">
                  <a:moveTo>
                    <a:pt x="0" y="0"/>
                  </a:moveTo>
                  <a:lnTo>
                    <a:pt x="3000375" y="909638"/>
                  </a:lnTo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3612" y="4016376"/>
              <a:ext cx="234950" cy="158750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8200" y="5692775"/>
              <a:ext cx="234950" cy="158750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6161087" y="4171951"/>
              <a:ext cx="2414905" cy="1524000"/>
            </a:xfrm>
            <a:custGeom>
              <a:avLst/>
              <a:gdLst/>
              <a:ahLst/>
              <a:cxnLst/>
              <a:rect l="l" t="t" r="r" b="b"/>
              <a:pathLst>
                <a:path w="2414904" h="1524000">
                  <a:moveTo>
                    <a:pt x="0" y="0"/>
                  </a:moveTo>
                  <a:lnTo>
                    <a:pt x="2414588" y="1524000"/>
                  </a:lnTo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5587" y="2492376"/>
              <a:ext cx="234950" cy="158750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5387" y="4168776"/>
              <a:ext cx="234950" cy="158750"/>
            </a:xfrm>
            <a:prstGeom prst="rect">
              <a:avLst/>
            </a:prstGeom>
          </p:spPr>
        </p:pic>
        <p:sp>
          <p:nvSpPr>
            <p:cNvPr id="66" name="object 66" descr=""/>
            <p:cNvSpPr/>
            <p:nvPr/>
          </p:nvSpPr>
          <p:spPr>
            <a:xfrm>
              <a:off x="2913062" y="2647951"/>
              <a:ext cx="2209800" cy="1524000"/>
            </a:xfrm>
            <a:custGeom>
              <a:avLst/>
              <a:gdLst/>
              <a:ahLst/>
              <a:cxnLst/>
              <a:rect l="l" t="t" r="r" b="b"/>
              <a:pathLst>
                <a:path w="2209800" h="1524000">
                  <a:moveTo>
                    <a:pt x="0" y="0"/>
                  </a:moveTo>
                  <a:lnTo>
                    <a:pt x="2209800" y="1524000"/>
                  </a:lnTo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7899400" y="2185988"/>
              <a:ext cx="1524000" cy="152400"/>
            </a:xfrm>
            <a:custGeom>
              <a:avLst/>
              <a:gdLst/>
              <a:ahLst/>
              <a:cxnLst/>
              <a:rect l="l" t="t" r="r" b="b"/>
              <a:pathLst>
                <a:path w="1524000" h="152400">
                  <a:moveTo>
                    <a:pt x="0" y="46036"/>
                  </a:moveTo>
                  <a:lnTo>
                    <a:pt x="3617" y="28117"/>
                  </a:lnTo>
                  <a:lnTo>
                    <a:pt x="13483" y="13483"/>
                  </a:lnTo>
                  <a:lnTo>
                    <a:pt x="28117" y="3617"/>
                  </a:lnTo>
                  <a:lnTo>
                    <a:pt x="46036" y="0"/>
                  </a:lnTo>
                  <a:lnTo>
                    <a:pt x="1477963" y="0"/>
                  </a:lnTo>
                  <a:lnTo>
                    <a:pt x="1495882" y="3617"/>
                  </a:lnTo>
                  <a:lnTo>
                    <a:pt x="1510516" y="13483"/>
                  </a:lnTo>
                  <a:lnTo>
                    <a:pt x="1520382" y="28117"/>
                  </a:lnTo>
                  <a:lnTo>
                    <a:pt x="1524000" y="46036"/>
                  </a:lnTo>
                  <a:lnTo>
                    <a:pt x="1524000" y="106363"/>
                  </a:lnTo>
                  <a:lnTo>
                    <a:pt x="1520382" y="124282"/>
                  </a:lnTo>
                  <a:lnTo>
                    <a:pt x="1510516" y="138916"/>
                  </a:lnTo>
                  <a:lnTo>
                    <a:pt x="1495882" y="148782"/>
                  </a:lnTo>
                  <a:lnTo>
                    <a:pt x="1477963" y="152400"/>
                  </a:lnTo>
                  <a:lnTo>
                    <a:pt x="46036" y="152400"/>
                  </a:lnTo>
                  <a:lnTo>
                    <a:pt x="28117" y="148782"/>
                  </a:lnTo>
                  <a:lnTo>
                    <a:pt x="13483" y="138916"/>
                  </a:lnTo>
                  <a:lnTo>
                    <a:pt x="3617" y="124282"/>
                  </a:lnTo>
                  <a:lnTo>
                    <a:pt x="0" y="106363"/>
                  </a:lnTo>
                  <a:lnTo>
                    <a:pt x="0" y="46036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5192711" y="2338388"/>
              <a:ext cx="3469004" cy="1524000"/>
            </a:xfrm>
            <a:custGeom>
              <a:avLst/>
              <a:gdLst/>
              <a:ahLst/>
              <a:cxnLst/>
              <a:rect l="l" t="t" r="r" b="b"/>
              <a:pathLst>
                <a:path w="3469004" h="1524000">
                  <a:moveTo>
                    <a:pt x="3468688" y="0"/>
                  </a:moveTo>
                  <a:lnTo>
                    <a:pt x="0" y="1524000"/>
                  </a:lnTo>
                </a:path>
                <a:path w="3469004" h="1524000">
                  <a:moveTo>
                    <a:pt x="3468688" y="0"/>
                  </a:moveTo>
                  <a:lnTo>
                    <a:pt x="1363663" y="1371600"/>
                  </a:lnTo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5942012" y="4781551"/>
              <a:ext cx="533400" cy="152400"/>
            </a:xfrm>
            <a:custGeom>
              <a:avLst/>
              <a:gdLst/>
              <a:ahLst/>
              <a:cxnLst/>
              <a:rect l="l" t="t" r="r" b="b"/>
              <a:pathLst>
                <a:path w="533400" h="152400">
                  <a:moveTo>
                    <a:pt x="0" y="46037"/>
                  </a:moveTo>
                  <a:lnTo>
                    <a:pt x="3617" y="28117"/>
                  </a:lnTo>
                  <a:lnTo>
                    <a:pt x="13483" y="13484"/>
                  </a:lnTo>
                  <a:lnTo>
                    <a:pt x="28117" y="3617"/>
                  </a:lnTo>
                  <a:lnTo>
                    <a:pt x="46037" y="0"/>
                  </a:lnTo>
                  <a:lnTo>
                    <a:pt x="487362" y="0"/>
                  </a:lnTo>
                  <a:lnTo>
                    <a:pt x="505282" y="3617"/>
                  </a:lnTo>
                  <a:lnTo>
                    <a:pt x="519915" y="13484"/>
                  </a:lnTo>
                  <a:lnTo>
                    <a:pt x="529782" y="28117"/>
                  </a:lnTo>
                  <a:lnTo>
                    <a:pt x="533400" y="46037"/>
                  </a:lnTo>
                  <a:lnTo>
                    <a:pt x="533400" y="106362"/>
                  </a:lnTo>
                  <a:lnTo>
                    <a:pt x="529782" y="124282"/>
                  </a:lnTo>
                  <a:lnTo>
                    <a:pt x="519915" y="138915"/>
                  </a:lnTo>
                  <a:lnTo>
                    <a:pt x="505282" y="148782"/>
                  </a:lnTo>
                  <a:lnTo>
                    <a:pt x="487362" y="152400"/>
                  </a:lnTo>
                  <a:lnTo>
                    <a:pt x="46037" y="152400"/>
                  </a:lnTo>
                  <a:lnTo>
                    <a:pt x="28117" y="148782"/>
                  </a:lnTo>
                  <a:lnTo>
                    <a:pt x="13483" y="138915"/>
                  </a:lnTo>
                  <a:lnTo>
                    <a:pt x="3617" y="124282"/>
                  </a:lnTo>
                  <a:lnTo>
                    <a:pt x="0" y="106362"/>
                  </a:lnTo>
                  <a:lnTo>
                    <a:pt x="0" y="46037"/>
                  </a:lnTo>
                  <a:close/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3760787" y="2495551"/>
              <a:ext cx="2447925" cy="2286000"/>
            </a:xfrm>
            <a:custGeom>
              <a:avLst/>
              <a:gdLst/>
              <a:ahLst/>
              <a:cxnLst/>
              <a:rect l="l" t="t" r="r" b="b"/>
              <a:pathLst>
                <a:path w="2447925" h="2286000">
                  <a:moveTo>
                    <a:pt x="0" y="0"/>
                  </a:moveTo>
                  <a:lnTo>
                    <a:pt x="2447925" y="2286000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3503612" y="2343151"/>
              <a:ext cx="514350" cy="152400"/>
            </a:xfrm>
            <a:custGeom>
              <a:avLst/>
              <a:gdLst/>
              <a:ahLst/>
              <a:cxnLst/>
              <a:rect l="l" t="t" r="r" b="b"/>
              <a:pathLst>
                <a:path w="514350" h="152400">
                  <a:moveTo>
                    <a:pt x="0" y="46036"/>
                  </a:moveTo>
                  <a:lnTo>
                    <a:pt x="3617" y="28117"/>
                  </a:lnTo>
                  <a:lnTo>
                    <a:pt x="13483" y="13483"/>
                  </a:lnTo>
                  <a:lnTo>
                    <a:pt x="28117" y="3617"/>
                  </a:lnTo>
                  <a:lnTo>
                    <a:pt x="46036" y="0"/>
                  </a:lnTo>
                  <a:lnTo>
                    <a:pt x="468313" y="0"/>
                  </a:lnTo>
                  <a:lnTo>
                    <a:pt x="486232" y="3617"/>
                  </a:lnTo>
                  <a:lnTo>
                    <a:pt x="500866" y="13483"/>
                  </a:lnTo>
                  <a:lnTo>
                    <a:pt x="510732" y="28117"/>
                  </a:lnTo>
                  <a:lnTo>
                    <a:pt x="514350" y="46036"/>
                  </a:lnTo>
                  <a:lnTo>
                    <a:pt x="514350" y="106363"/>
                  </a:lnTo>
                  <a:lnTo>
                    <a:pt x="510732" y="124282"/>
                  </a:lnTo>
                  <a:lnTo>
                    <a:pt x="500866" y="138916"/>
                  </a:lnTo>
                  <a:lnTo>
                    <a:pt x="486232" y="148782"/>
                  </a:lnTo>
                  <a:lnTo>
                    <a:pt x="468313" y="152400"/>
                  </a:lnTo>
                  <a:lnTo>
                    <a:pt x="46036" y="152400"/>
                  </a:lnTo>
                  <a:lnTo>
                    <a:pt x="28117" y="148782"/>
                  </a:lnTo>
                  <a:lnTo>
                    <a:pt x="13483" y="138916"/>
                  </a:lnTo>
                  <a:lnTo>
                    <a:pt x="3617" y="124282"/>
                  </a:lnTo>
                  <a:lnTo>
                    <a:pt x="0" y="106363"/>
                  </a:lnTo>
                  <a:lnTo>
                    <a:pt x="0" y="46036"/>
                  </a:lnTo>
                  <a:close/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4965700" y="4629151"/>
              <a:ext cx="433705" cy="152400"/>
            </a:xfrm>
            <a:custGeom>
              <a:avLst/>
              <a:gdLst/>
              <a:ahLst/>
              <a:cxnLst/>
              <a:rect l="l" t="t" r="r" b="b"/>
              <a:pathLst>
                <a:path w="433704" h="152400">
                  <a:moveTo>
                    <a:pt x="0" y="46037"/>
                  </a:moveTo>
                  <a:lnTo>
                    <a:pt x="3617" y="28117"/>
                  </a:lnTo>
                  <a:lnTo>
                    <a:pt x="13483" y="13483"/>
                  </a:lnTo>
                  <a:lnTo>
                    <a:pt x="28117" y="3617"/>
                  </a:lnTo>
                  <a:lnTo>
                    <a:pt x="46037" y="0"/>
                  </a:lnTo>
                  <a:lnTo>
                    <a:pt x="387351" y="0"/>
                  </a:lnTo>
                  <a:lnTo>
                    <a:pt x="405270" y="3617"/>
                  </a:lnTo>
                  <a:lnTo>
                    <a:pt x="419904" y="13483"/>
                  </a:lnTo>
                  <a:lnTo>
                    <a:pt x="429770" y="28117"/>
                  </a:lnTo>
                  <a:lnTo>
                    <a:pt x="433388" y="46037"/>
                  </a:lnTo>
                  <a:lnTo>
                    <a:pt x="433388" y="106362"/>
                  </a:lnTo>
                  <a:lnTo>
                    <a:pt x="429770" y="124282"/>
                  </a:lnTo>
                  <a:lnTo>
                    <a:pt x="419904" y="138916"/>
                  </a:lnTo>
                  <a:lnTo>
                    <a:pt x="405270" y="148782"/>
                  </a:lnTo>
                  <a:lnTo>
                    <a:pt x="387351" y="152400"/>
                  </a:lnTo>
                  <a:lnTo>
                    <a:pt x="46037" y="152400"/>
                  </a:lnTo>
                  <a:lnTo>
                    <a:pt x="28117" y="148782"/>
                  </a:lnTo>
                  <a:lnTo>
                    <a:pt x="13483" y="138916"/>
                  </a:lnTo>
                  <a:lnTo>
                    <a:pt x="3617" y="124282"/>
                  </a:lnTo>
                  <a:lnTo>
                    <a:pt x="0" y="106362"/>
                  </a:lnTo>
                  <a:lnTo>
                    <a:pt x="0" y="46037"/>
                  </a:lnTo>
                  <a:close/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2393950" y="3257551"/>
              <a:ext cx="609600" cy="152400"/>
            </a:xfrm>
            <a:custGeom>
              <a:avLst/>
              <a:gdLst/>
              <a:ahLst/>
              <a:cxnLst/>
              <a:rect l="l" t="t" r="r" b="b"/>
              <a:pathLst>
                <a:path w="609600" h="152400">
                  <a:moveTo>
                    <a:pt x="0" y="46036"/>
                  </a:moveTo>
                  <a:lnTo>
                    <a:pt x="3617" y="28117"/>
                  </a:lnTo>
                  <a:lnTo>
                    <a:pt x="13483" y="13483"/>
                  </a:lnTo>
                  <a:lnTo>
                    <a:pt x="28117" y="3617"/>
                  </a:lnTo>
                  <a:lnTo>
                    <a:pt x="46036" y="0"/>
                  </a:lnTo>
                  <a:lnTo>
                    <a:pt x="563563" y="0"/>
                  </a:lnTo>
                  <a:lnTo>
                    <a:pt x="581482" y="3617"/>
                  </a:lnTo>
                  <a:lnTo>
                    <a:pt x="596116" y="13483"/>
                  </a:lnTo>
                  <a:lnTo>
                    <a:pt x="605982" y="28117"/>
                  </a:lnTo>
                  <a:lnTo>
                    <a:pt x="609600" y="46036"/>
                  </a:lnTo>
                  <a:lnTo>
                    <a:pt x="609600" y="106363"/>
                  </a:lnTo>
                  <a:lnTo>
                    <a:pt x="605982" y="124282"/>
                  </a:lnTo>
                  <a:lnTo>
                    <a:pt x="596116" y="138916"/>
                  </a:lnTo>
                  <a:lnTo>
                    <a:pt x="581482" y="148782"/>
                  </a:lnTo>
                  <a:lnTo>
                    <a:pt x="563563" y="152400"/>
                  </a:lnTo>
                  <a:lnTo>
                    <a:pt x="46036" y="152400"/>
                  </a:lnTo>
                  <a:lnTo>
                    <a:pt x="28117" y="148782"/>
                  </a:lnTo>
                  <a:lnTo>
                    <a:pt x="13483" y="138916"/>
                  </a:lnTo>
                  <a:lnTo>
                    <a:pt x="3617" y="124282"/>
                  </a:lnTo>
                  <a:lnTo>
                    <a:pt x="0" y="106363"/>
                  </a:lnTo>
                  <a:lnTo>
                    <a:pt x="0" y="46036"/>
                  </a:lnTo>
                  <a:close/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2698750" y="3409951"/>
              <a:ext cx="3971925" cy="1219200"/>
            </a:xfrm>
            <a:custGeom>
              <a:avLst/>
              <a:gdLst/>
              <a:ahLst/>
              <a:cxnLst/>
              <a:rect l="l" t="t" r="r" b="b"/>
              <a:pathLst>
                <a:path w="3971925" h="1219200">
                  <a:moveTo>
                    <a:pt x="0" y="0"/>
                  </a:moveTo>
                  <a:lnTo>
                    <a:pt x="2484438" y="1219200"/>
                  </a:lnTo>
                </a:path>
                <a:path w="3971925" h="1219200">
                  <a:moveTo>
                    <a:pt x="0" y="0"/>
                  </a:moveTo>
                  <a:lnTo>
                    <a:pt x="3971925" y="1066800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975225" y="3862388"/>
              <a:ext cx="433705" cy="152400"/>
            </a:xfrm>
            <a:custGeom>
              <a:avLst/>
              <a:gdLst/>
              <a:ahLst/>
              <a:cxnLst/>
              <a:rect l="l" t="t" r="r" b="b"/>
              <a:pathLst>
                <a:path w="433704" h="152400">
                  <a:moveTo>
                    <a:pt x="0" y="46037"/>
                  </a:moveTo>
                  <a:lnTo>
                    <a:pt x="3617" y="28117"/>
                  </a:lnTo>
                  <a:lnTo>
                    <a:pt x="13483" y="13483"/>
                  </a:lnTo>
                  <a:lnTo>
                    <a:pt x="28117" y="3617"/>
                  </a:lnTo>
                  <a:lnTo>
                    <a:pt x="46037" y="0"/>
                  </a:lnTo>
                  <a:lnTo>
                    <a:pt x="387351" y="0"/>
                  </a:lnTo>
                  <a:lnTo>
                    <a:pt x="405270" y="3617"/>
                  </a:lnTo>
                  <a:lnTo>
                    <a:pt x="419904" y="13483"/>
                  </a:lnTo>
                  <a:lnTo>
                    <a:pt x="429770" y="28117"/>
                  </a:lnTo>
                  <a:lnTo>
                    <a:pt x="433388" y="46037"/>
                  </a:lnTo>
                  <a:lnTo>
                    <a:pt x="433388" y="106362"/>
                  </a:lnTo>
                  <a:lnTo>
                    <a:pt x="429770" y="124282"/>
                  </a:lnTo>
                  <a:lnTo>
                    <a:pt x="419904" y="138916"/>
                  </a:lnTo>
                  <a:lnTo>
                    <a:pt x="405270" y="148782"/>
                  </a:lnTo>
                  <a:lnTo>
                    <a:pt x="387351" y="152400"/>
                  </a:lnTo>
                  <a:lnTo>
                    <a:pt x="46037" y="152400"/>
                  </a:lnTo>
                  <a:lnTo>
                    <a:pt x="28117" y="148782"/>
                  </a:lnTo>
                  <a:lnTo>
                    <a:pt x="13483" y="138916"/>
                  </a:lnTo>
                  <a:lnTo>
                    <a:pt x="3617" y="124282"/>
                  </a:lnTo>
                  <a:lnTo>
                    <a:pt x="0" y="106362"/>
                  </a:lnTo>
                  <a:lnTo>
                    <a:pt x="0" y="46037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5984875" y="3709988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0" y="46037"/>
                  </a:moveTo>
                  <a:lnTo>
                    <a:pt x="3617" y="28117"/>
                  </a:lnTo>
                  <a:lnTo>
                    <a:pt x="13484" y="13484"/>
                  </a:lnTo>
                  <a:lnTo>
                    <a:pt x="28117" y="3617"/>
                  </a:lnTo>
                  <a:lnTo>
                    <a:pt x="46037" y="0"/>
                  </a:lnTo>
                  <a:lnTo>
                    <a:pt x="1096962" y="0"/>
                  </a:lnTo>
                  <a:lnTo>
                    <a:pt x="1114882" y="3617"/>
                  </a:lnTo>
                  <a:lnTo>
                    <a:pt x="1129515" y="13484"/>
                  </a:lnTo>
                  <a:lnTo>
                    <a:pt x="1139382" y="28117"/>
                  </a:lnTo>
                  <a:lnTo>
                    <a:pt x="1143000" y="46037"/>
                  </a:lnTo>
                  <a:lnTo>
                    <a:pt x="1143000" y="106362"/>
                  </a:lnTo>
                  <a:lnTo>
                    <a:pt x="1139382" y="124282"/>
                  </a:lnTo>
                  <a:lnTo>
                    <a:pt x="1129515" y="138915"/>
                  </a:lnTo>
                  <a:lnTo>
                    <a:pt x="1114882" y="148782"/>
                  </a:lnTo>
                  <a:lnTo>
                    <a:pt x="1096962" y="152400"/>
                  </a:lnTo>
                  <a:lnTo>
                    <a:pt x="46037" y="152400"/>
                  </a:lnTo>
                  <a:lnTo>
                    <a:pt x="28117" y="148782"/>
                  </a:lnTo>
                  <a:lnTo>
                    <a:pt x="13484" y="138915"/>
                  </a:lnTo>
                  <a:lnTo>
                    <a:pt x="3617" y="124282"/>
                  </a:lnTo>
                  <a:lnTo>
                    <a:pt x="0" y="106362"/>
                  </a:lnTo>
                  <a:lnTo>
                    <a:pt x="0" y="46037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6413500" y="4167188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46037"/>
                  </a:moveTo>
                  <a:lnTo>
                    <a:pt x="3617" y="28117"/>
                  </a:lnTo>
                  <a:lnTo>
                    <a:pt x="13483" y="13483"/>
                  </a:lnTo>
                  <a:lnTo>
                    <a:pt x="28117" y="3617"/>
                  </a:lnTo>
                  <a:lnTo>
                    <a:pt x="46037" y="0"/>
                  </a:lnTo>
                  <a:lnTo>
                    <a:pt x="411163" y="0"/>
                  </a:lnTo>
                  <a:lnTo>
                    <a:pt x="429082" y="3617"/>
                  </a:lnTo>
                  <a:lnTo>
                    <a:pt x="443716" y="13483"/>
                  </a:lnTo>
                  <a:lnTo>
                    <a:pt x="453582" y="28117"/>
                  </a:lnTo>
                  <a:lnTo>
                    <a:pt x="457200" y="46037"/>
                  </a:lnTo>
                  <a:lnTo>
                    <a:pt x="457200" y="106363"/>
                  </a:lnTo>
                  <a:lnTo>
                    <a:pt x="453582" y="124282"/>
                  </a:lnTo>
                  <a:lnTo>
                    <a:pt x="443716" y="138916"/>
                  </a:lnTo>
                  <a:lnTo>
                    <a:pt x="429082" y="148782"/>
                  </a:lnTo>
                  <a:lnTo>
                    <a:pt x="411163" y="152400"/>
                  </a:lnTo>
                  <a:lnTo>
                    <a:pt x="46037" y="152400"/>
                  </a:lnTo>
                  <a:lnTo>
                    <a:pt x="28117" y="148782"/>
                  </a:lnTo>
                  <a:lnTo>
                    <a:pt x="13483" y="138916"/>
                  </a:lnTo>
                  <a:lnTo>
                    <a:pt x="3617" y="124282"/>
                  </a:lnTo>
                  <a:lnTo>
                    <a:pt x="0" y="106363"/>
                  </a:lnTo>
                  <a:lnTo>
                    <a:pt x="0" y="46037"/>
                  </a:lnTo>
                  <a:close/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3198812" y="5843588"/>
              <a:ext cx="443230" cy="152400"/>
            </a:xfrm>
            <a:custGeom>
              <a:avLst/>
              <a:gdLst/>
              <a:ahLst/>
              <a:cxnLst/>
              <a:rect l="l" t="t" r="r" b="b"/>
              <a:pathLst>
                <a:path w="443229" h="152400">
                  <a:moveTo>
                    <a:pt x="0" y="46037"/>
                  </a:moveTo>
                  <a:lnTo>
                    <a:pt x="3617" y="28117"/>
                  </a:lnTo>
                  <a:lnTo>
                    <a:pt x="13483" y="13483"/>
                  </a:lnTo>
                  <a:lnTo>
                    <a:pt x="28117" y="3617"/>
                  </a:lnTo>
                  <a:lnTo>
                    <a:pt x="46036" y="0"/>
                  </a:lnTo>
                  <a:lnTo>
                    <a:pt x="396876" y="0"/>
                  </a:lnTo>
                  <a:lnTo>
                    <a:pt x="414795" y="3617"/>
                  </a:lnTo>
                  <a:lnTo>
                    <a:pt x="429429" y="13483"/>
                  </a:lnTo>
                  <a:lnTo>
                    <a:pt x="439295" y="28117"/>
                  </a:lnTo>
                  <a:lnTo>
                    <a:pt x="442913" y="46037"/>
                  </a:lnTo>
                  <a:lnTo>
                    <a:pt x="442913" y="106362"/>
                  </a:lnTo>
                  <a:lnTo>
                    <a:pt x="439295" y="124282"/>
                  </a:lnTo>
                  <a:lnTo>
                    <a:pt x="429429" y="138916"/>
                  </a:lnTo>
                  <a:lnTo>
                    <a:pt x="414795" y="148782"/>
                  </a:lnTo>
                  <a:lnTo>
                    <a:pt x="396876" y="152400"/>
                  </a:lnTo>
                  <a:lnTo>
                    <a:pt x="46036" y="152400"/>
                  </a:lnTo>
                  <a:lnTo>
                    <a:pt x="28117" y="148782"/>
                  </a:lnTo>
                  <a:lnTo>
                    <a:pt x="13483" y="138916"/>
                  </a:lnTo>
                  <a:lnTo>
                    <a:pt x="3617" y="124282"/>
                  </a:lnTo>
                  <a:lnTo>
                    <a:pt x="0" y="106362"/>
                  </a:lnTo>
                  <a:lnTo>
                    <a:pt x="0" y="46037"/>
                  </a:lnTo>
                  <a:close/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15386" y="2640013"/>
              <a:ext cx="158750" cy="158748"/>
            </a:xfrm>
            <a:prstGeom prst="rect">
              <a:avLst/>
            </a:prstGeom>
          </p:spPr>
        </p:pic>
        <p:sp>
          <p:nvSpPr>
            <p:cNvPr id="80" name="object 80" descr=""/>
            <p:cNvSpPr/>
            <p:nvPr/>
          </p:nvSpPr>
          <p:spPr>
            <a:xfrm>
              <a:off x="5456236" y="2795588"/>
              <a:ext cx="3438525" cy="1833880"/>
            </a:xfrm>
            <a:custGeom>
              <a:avLst/>
              <a:gdLst/>
              <a:ahLst/>
              <a:cxnLst/>
              <a:rect l="l" t="t" r="r" b="b"/>
              <a:pathLst>
                <a:path w="3438525" h="1833879">
                  <a:moveTo>
                    <a:pt x="3438525" y="0"/>
                  </a:moveTo>
                  <a:lnTo>
                    <a:pt x="0" y="1833563"/>
                  </a:lnTo>
                </a:path>
              </a:pathLst>
            </a:custGeom>
            <a:ln w="63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1753552" y="386588"/>
            <a:ext cx="821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BLEU</a:t>
            </a:r>
            <a:r>
              <a:rPr dirty="0" sz="3600" spc="-10"/>
              <a:t> </a:t>
            </a:r>
            <a:r>
              <a:rPr dirty="0" sz="3600"/>
              <a:t>score</a:t>
            </a:r>
            <a:r>
              <a:rPr dirty="0" sz="3600" spc="-10"/>
              <a:t> </a:t>
            </a:r>
            <a:r>
              <a:rPr dirty="0" sz="3600"/>
              <a:t>against</a:t>
            </a:r>
            <a:r>
              <a:rPr dirty="0" sz="3600" spc="-5"/>
              <a:t> </a:t>
            </a:r>
            <a:r>
              <a:rPr dirty="0" sz="3600"/>
              <a:t>4</a:t>
            </a:r>
            <a:r>
              <a:rPr dirty="0" sz="3600" spc="-10"/>
              <a:t> </a:t>
            </a:r>
            <a:r>
              <a:rPr dirty="0" sz="3600"/>
              <a:t>reference</a:t>
            </a:r>
            <a:r>
              <a:rPr dirty="0" sz="3600" spc="-10"/>
              <a:t> translations</a:t>
            </a:r>
            <a:endParaRPr sz="3600"/>
          </a:p>
        </p:txBody>
      </p:sp>
      <p:sp>
        <p:nvSpPr>
          <p:cNvPr id="82" name="object 82" descr=""/>
          <p:cNvSpPr txBox="1"/>
          <p:nvPr/>
        </p:nvSpPr>
        <p:spPr>
          <a:xfrm>
            <a:off x="4877752" y="6268211"/>
            <a:ext cx="22167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610059"/>
                </a:solidFill>
                <a:latin typeface="Calibri"/>
                <a:cs typeface="Calibri"/>
              </a:rPr>
              <a:t>[Papineni</a:t>
            </a:r>
            <a:r>
              <a:rPr dirty="0" sz="2000" spc="-25">
                <a:solidFill>
                  <a:srgbClr val="610059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10059"/>
                </a:solidFill>
                <a:latin typeface="Calibri"/>
                <a:cs typeface="Calibri"/>
              </a:rPr>
              <a:t>et</a:t>
            </a:r>
            <a:r>
              <a:rPr dirty="0" sz="2000" spc="-20">
                <a:solidFill>
                  <a:srgbClr val="610059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610059"/>
                </a:solidFill>
                <a:latin typeface="Calibri"/>
                <a:cs typeface="Calibri"/>
              </a:rPr>
              <a:t>al.</a:t>
            </a:r>
            <a:r>
              <a:rPr dirty="0" sz="2000" spc="-30">
                <a:solidFill>
                  <a:srgbClr val="610059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610059"/>
                </a:solidFill>
                <a:latin typeface="Calibri"/>
                <a:cs typeface="Calibri"/>
              </a:rPr>
              <a:t>2002]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2634" y="5260847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4" h="0">
                <a:moveTo>
                  <a:pt x="0" y="0"/>
                </a:moveTo>
                <a:lnTo>
                  <a:pt x="29266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93519" y="5260847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 h="0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831848" y="5260847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 h="0">
                <a:moveTo>
                  <a:pt x="0" y="0"/>
                </a:moveTo>
                <a:lnTo>
                  <a:pt x="92354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020567" y="5260847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361944" y="5260847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 h="0">
                <a:moveTo>
                  <a:pt x="0" y="0"/>
                </a:moveTo>
                <a:lnTo>
                  <a:pt x="92354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550664" y="5260847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892040" y="5260847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230367" y="5260847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 h="0">
                <a:moveTo>
                  <a:pt x="0" y="0"/>
                </a:moveTo>
                <a:lnTo>
                  <a:pt x="5852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080759" y="5260847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422135" y="5260847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760464" y="5260847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 h="0">
                <a:moveTo>
                  <a:pt x="0" y="0"/>
                </a:moveTo>
                <a:lnTo>
                  <a:pt x="585215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7610856" y="5260847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479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8290559" y="5260847"/>
            <a:ext cx="2792095" cy="0"/>
          </a:xfrm>
          <a:custGeom>
            <a:avLst/>
            <a:gdLst/>
            <a:ahLst/>
            <a:cxnLst/>
            <a:rect l="l" t="t" r="r" b="b"/>
            <a:pathLst>
              <a:path w="2792095" h="0">
                <a:moveTo>
                  <a:pt x="0" y="0"/>
                </a:moveTo>
                <a:lnTo>
                  <a:pt x="2791968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350752" y="5260847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 h="0">
                <a:moveTo>
                  <a:pt x="0" y="0"/>
                </a:moveTo>
                <a:lnTo>
                  <a:pt x="292077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932634" y="4831079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4" h="0">
                <a:moveTo>
                  <a:pt x="0" y="0"/>
                </a:moveTo>
                <a:lnTo>
                  <a:pt x="29266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493519" y="4831079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 h="0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831848" y="4831079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 h="0">
                <a:moveTo>
                  <a:pt x="0" y="0"/>
                </a:moveTo>
                <a:lnTo>
                  <a:pt x="92354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3020567" y="4831079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3361944" y="4831079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 h="0">
                <a:moveTo>
                  <a:pt x="0" y="0"/>
                </a:moveTo>
                <a:lnTo>
                  <a:pt x="92354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4550664" y="4831079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4892040" y="483107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5230367" y="4831079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 h="0">
                <a:moveTo>
                  <a:pt x="0" y="0"/>
                </a:moveTo>
                <a:lnTo>
                  <a:pt x="5852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6080759" y="4831079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6422135" y="483107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6760464" y="4831079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 h="0">
                <a:moveTo>
                  <a:pt x="0" y="0"/>
                </a:moveTo>
                <a:lnTo>
                  <a:pt x="585215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7610856" y="4831079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479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8290559" y="4831079"/>
            <a:ext cx="2792095" cy="0"/>
          </a:xfrm>
          <a:custGeom>
            <a:avLst/>
            <a:gdLst/>
            <a:ahLst/>
            <a:cxnLst/>
            <a:rect l="l" t="t" r="r" b="b"/>
            <a:pathLst>
              <a:path w="2792095" h="0">
                <a:moveTo>
                  <a:pt x="0" y="0"/>
                </a:moveTo>
                <a:lnTo>
                  <a:pt x="2791968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1350752" y="4831079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 h="0">
                <a:moveTo>
                  <a:pt x="0" y="0"/>
                </a:moveTo>
                <a:lnTo>
                  <a:pt x="292077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932634" y="4398263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4" h="0">
                <a:moveTo>
                  <a:pt x="0" y="0"/>
                </a:moveTo>
                <a:lnTo>
                  <a:pt x="29266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493519" y="4398263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 h="0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1831848" y="4398263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 h="0">
                <a:moveTo>
                  <a:pt x="0" y="0"/>
                </a:moveTo>
                <a:lnTo>
                  <a:pt x="92354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3020567" y="4398263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3361944" y="4398263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 h="0">
                <a:moveTo>
                  <a:pt x="0" y="0"/>
                </a:moveTo>
                <a:lnTo>
                  <a:pt x="92354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4550664" y="4398263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4892040" y="4398263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5230367" y="4398263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 h="0">
                <a:moveTo>
                  <a:pt x="0" y="0"/>
                </a:moveTo>
                <a:lnTo>
                  <a:pt x="5852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6080759" y="4398263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6422135" y="4398263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6760464" y="4398263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 h="0">
                <a:moveTo>
                  <a:pt x="0" y="0"/>
                </a:moveTo>
                <a:lnTo>
                  <a:pt x="585215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7610856" y="4398263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479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8290559" y="4398263"/>
            <a:ext cx="2792095" cy="0"/>
          </a:xfrm>
          <a:custGeom>
            <a:avLst/>
            <a:gdLst/>
            <a:ahLst/>
            <a:cxnLst/>
            <a:rect l="l" t="t" r="r" b="b"/>
            <a:pathLst>
              <a:path w="2792095" h="0">
                <a:moveTo>
                  <a:pt x="0" y="0"/>
                </a:moveTo>
                <a:lnTo>
                  <a:pt x="2791968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11350752" y="4398263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 h="0">
                <a:moveTo>
                  <a:pt x="0" y="0"/>
                </a:moveTo>
                <a:lnTo>
                  <a:pt x="292077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932634" y="3965447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4" h="0">
                <a:moveTo>
                  <a:pt x="0" y="0"/>
                </a:moveTo>
                <a:lnTo>
                  <a:pt x="29266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1493519" y="3965447"/>
            <a:ext cx="1262380" cy="0"/>
          </a:xfrm>
          <a:custGeom>
            <a:avLst/>
            <a:gdLst/>
            <a:ahLst/>
            <a:cxnLst/>
            <a:rect l="l" t="t" r="r" b="b"/>
            <a:pathLst>
              <a:path w="1262380" h="0">
                <a:moveTo>
                  <a:pt x="0" y="0"/>
                </a:moveTo>
                <a:lnTo>
                  <a:pt x="1261872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3020567" y="3965447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3361944" y="3965447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 h="0">
                <a:moveTo>
                  <a:pt x="0" y="0"/>
                </a:moveTo>
                <a:lnTo>
                  <a:pt x="92354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4550664" y="3965447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4892040" y="3965447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 h="0">
                <a:moveTo>
                  <a:pt x="0" y="0"/>
                </a:moveTo>
                <a:lnTo>
                  <a:pt x="92354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6080759" y="3965447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 h="0">
                <a:moveTo>
                  <a:pt x="0" y="0"/>
                </a:moveTo>
                <a:lnTo>
                  <a:pt x="7315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6422135" y="3965447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 h="0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6760464" y="3965447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 h="0">
                <a:moveTo>
                  <a:pt x="0" y="0"/>
                </a:moveTo>
                <a:lnTo>
                  <a:pt x="585215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7610856" y="3965447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479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8290559" y="3965447"/>
            <a:ext cx="2792095" cy="0"/>
          </a:xfrm>
          <a:custGeom>
            <a:avLst/>
            <a:gdLst/>
            <a:ahLst/>
            <a:cxnLst/>
            <a:rect l="l" t="t" r="r" b="b"/>
            <a:pathLst>
              <a:path w="2792095" h="0">
                <a:moveTo>
                  <a:pt x="0" y="0"/>
                </a:moveTo>
                <a:lnTo>
                  <a:pt x="2791968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11350752" y="3965447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 h="0">
                <a:moveTo>
                  <a:pt x="0" y="0"/>
                </a:moveTo>
                <a:lnTo>
                  <a:pt x="292077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932634" y="3532631"/>
            <a:ext cx="7089775" cy="0"/>
          </a:xfrm>
          <a:custGeom>
            <a:avLst/>
            <a:gdLst/>
            <a:ahLst/>
            <a:cxnLst/>
            <a:rect l="l" t="t" r="r" b="b"/>
            <a:pathLst>
              <a:path w="7089775" h="0">
                <a:moveTo>
                  <a:pt x="0" y="0"/>
                </a:moveTo>
                <a:lnTo>
                  <a:pt x="708970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8290559" y="3532631"/>
            <a:ext cx="2792095" cy="0"/>
          </a:xfrm>
          <a:custGeom>
            <a:avLst/>
            <a:gdLst/>
            <a:ahLst/>
            <a:cxnLst/>
            <a:rect l="l" t="t" r="r" b="b"/>
            <a:pathLst>
              <a:path w="2792095" h="0">
                <a:moveTo>
                  <a:pt x="0" y="0"/>
                </a:moveTo>
                <a:lnTo>
                  <a:pt x="2791968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11350752" y="3532631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 h="0">
                <a:moveTo>
                  <a:pt x="0" y="0"/>
                </a:moveTo>
                <a:lnTo>
                  <a:pt x="292077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932634" y="3099815"/>
            <a:ext cx="10150475" cy="0"/>
          </a:xfrm>
          <a:custGeom>
            <a:avLst/>
            <a:gdLst/>
            <a:ahLst/>
            <a:cxnLst/>
            <a:rect l="l" t="t" r="r" b="b"/>
            <a:pathLst>
              <a:path w="10150475" h="0">
                <a:moveTo>
                  <a:pt x="0" y="0"/>
                </a:moveTo>
                <a:lnTo>
                  <a:pt x="1014989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11350752" y="3099815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 h="0">
                <a:moveTo>
                  <a:pt x="0" y="0"/>
                </a:moveTo>
                <a:lnTo>
                  <a:pt x="292077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932634" y="2666999"/>
            <a:ext cx="10150475" cy="0"/>
          </a:xfrm>
          <a:custGeom>
            <a:avLst/>
            <a:gdLst/>
            <a:ahLst/>
            <a:cxnLst/>
            <a:rect l="l" t="t" r="r" b="b"/>
            <a:pathLst>
              <a:path w="10150475" h="0">
                <a:moveTo>
                  <a:pt x="0" y="0"/>
                </a:moveTo>
                <a:lnTo>
                  <a:pt x="1014989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11350752" y="2666999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 h="0">
                <a:moveTo>
                  <a:pt x="0" y="0"/>
                </a:moveTo>
                <a:lnTo>
                  <a:pt x="292077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932634" y="2237231"/>
            <a:ext cx="10150475" cy="0"/>
          </a:xfrm>
          <a:custGeom>
            <a:avLst/>
            <a:gdLst/>
            <a:ahLst/>
            <a:cxnLst/>
            <a:rect l="l" t="t" r="r" b="b"/>
            <a:pathLst>
              <a:path w="10150475" h="0">
                <a:moveTo>
                  <a:pt x="0" y="0"/>
                </a:moveTo>
                <a:lnTo>
                  <a:pt x="1014989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11350752" y="2237231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 h="0">
                <a:moveTo>
                  <a:pt x="0" y="0"/>
                </a:moveTo>
                <a:lnTo>
                  <a:pt x="292077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932634" y="1803533"/>
            <a:ext cx="10710545" cy="0"/>
          </a:xfrm>
          <a:custGeom>
            <a:avLst/>
            <a:gdLst/>
            <a:ahLst/>
            <a:cxnLst/>
            <a:rect l="l" t="t" r="r" b="b"/>
            <a:pathLst>
              <a:path w="10710545" h="0">
                <a:moveTo>
                  <a:pt x="0" y="0"/>
                </a:moveTo>
                <a:lnTo>
                  <a:pt x="1071019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1225296" y="3938015"/>
            <a:ext cx="268605" cy="1756410"/>
          </a:xfrm>
          <a:custGeom>
            <a:avLst/>
            <a:gdLst/>
            <a:ahLst/>
            <a:cxnLst/>
            <a:rect l="l" t="t" r="r" b="b"/>
            <a:pathLst>
              <a:path w="268605" h="1756410">
                <a:moveTo>
                  <a:pt x="268223" y="0"/>
                </a:moveTo>
                <a:lnTo>
                  <a:pt x="0" y="0"/>
                </a:lnTo>
                <a:lnTo>
                  <a:pt x="0" y="1756234"/>
                </a:lnTo>
                <a:lnTo>
                  <a:pt x="268223" y="1756234"/>
                </a:lnTo>
                <a:lnTo>
                  <a:pt x="268223" y="0"/>
                </a:lnTo>
                <a:close/>
              </a:path>
            </a:pathLst>
          </a:custGeom>
          <a:solidFill>
            <a:srgbClr val="8C15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2755392" y="3886200"/>
            <a:ext cx="265430" cy="1808480"/>
          </a:xfrm>
          <a:custGeom>
            <a:avLst/>
            <a:gdLst/>
            <a:ahLst/>
            <a:cxnLst/>
            <a:rect l="l" t="t" r="r" b="b"/>
            <a:pathLst>
              <a:path w="265430" h="1808479">
                <a:moveTo>
                  <a:pt x="265175" y="0"/>
                </a:moveTo>
                <a:lnTo>
                  <a:pt x="0" y="0"/>
                </a:lnTo>
                <a:lnTo>
                  <a:pt x="0" y="1808050"/>
                </a:lnTo>
                <a:lnTo>
                  <a:pt x="265175" y="1808050"/>
                </a:lnTo>
                <a:lnTo>
                  <a:pt x="265175" y="0"/>
                </a:lnTo>
                <a:close/>
              </a:path>
            </a:pathLst>
          </a:custGeom>
          <a:solidFill>
            <a:srgbClr val="8C15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4285488" y="3895344"/>
            <a:ext cx="265430" cy="1798955"/>
          </a:xfrm>
          <a:custGeom>
            <a:avLst/>
            <a:gdLst/>
            <a:ahLst/>
            <a:cxnLst/>
            <a:rect l="l" t="t" r="r" b="b"/>
            <a:pathLst>
              <a:path w="265429" h="1798954">
                <a:moveTo>
                  <a:pt x="265175" y="0"/>
                </a:moveTo>
                <a:lnTo>
                  <a:pt x="0" y="0"/>
                </a:lnTo>
                <a:lnTo>
                  <a:pt x="0" y="1798906"/>
                </a:lnTo>
                <a:lnTo>
                  <a:pt x="265175" y="1798906"/>
                </a:lnTo>
                <a:lnTo>
                  <a:pt x="265175" y="0"/>
                </a:lnTo>
                <a:close/>
              </a:path>
            </a:pathLst>
          </a:custGeom>
          <a:solidFill>
            <a:srgbClr val="8C15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5815584" y="3834384"/>
            <a:ext cx="265430" cy="1859914"/>
          </a:xfrm>
          <a:custGeom>
            <a:avLst/>
            <a:gdLst/>
            <a:ahLst/>
            <a:cxnLst/>
            <a:rect l="l" t="t" r="r" b="b"/>
            <a:pathLst>
              <a:path w="265429" h="1859914">
                <a:moveTo>
                  <a:pt x="265175" y="0"/>
                </a:moveTo>
                <a:lnTo>
                  <a:pt x="0" y="0"/>
                </a:lnTo>
                <a:lnTo>
                  <a:pt x="0" y="1859866"/>
                </a:lnTo>
                <a:lnTo>
                  <a:pt x="265175" y="1859866"/>
                </a:lnTo>
                <a:lnTo>
                  <a:pt x="265175" y="0"/>
                </a:lnTo>
                <a:close/>
              </a:path>
            </a:pathLst>
          </a:custGeom>
          <a:solidFill>
            <a:srgbClr val="8C15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7345680" y="3825240"/>
            <a:ext cx="265430" cy="1869439"/>
          </a:xfrm>
          <a:custGeom>
            <a:avLst/>
            <a:gdLst/>
            <a:ahLst/>
            <a:cxnLst/>
            <a:rect l="l" t="t" r="r" b="b"/>
            <a:pathLst>
              <a:path w="265429" h="1869439">
                <a:moveTo>
                  <a:pt x="265175" y="0"/>
                </a:moveTo>
                <a:lnTo>
                  <a:pt x="0" y="0"/>
                </a:lnTo>
                <a:lnTo>
                  <a:pt x="0" y="1869010"/>
                </a:lnTo>
                <a:lnTo>
                  <a:pt x="265175" y="1869010"/>
                </a:lnTo>
                <a:lnTo>
                  <a:pt x="265175" y="0"/>
                </a:lnTo>
                <a:close/>
              </a:path>
            </a:pathLst>
          </a:custGeom>
          <a:solidFill>
            <a:srgbClr val="8C15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1563624" y="4017264"/>
            <a:ext cx="268605" cy="1677035"/>
          </a:xfrm>
          <a:custGeom>
            <a:avLst/>
            <a:gdLst/>
            <a:ahLst/>
            <a:cxnLst/>
            <a:rect l="l" t="t" r="r" b="b"/>
            <a:pathLst>
              <a:path w="268605" h="1677035">
                <a:moveTo>
                  <a:pt x="268224" y="0"/>
                </a:moveTo>
                <a:lnTo>
                  <a:pt x="0" y="0"/>
                </a:lnTo>
                <a:lnTo>
                  <a:pt x="0" y="1676986"/>
                </a:lnTo>
                <a:lnTo>
                  <a:pt x="268224" y="1676986"/>
                </a:lnTo>
                <a:lnTo>
                  <a:pt x="268224" y="0"/>
                </a:lnTo>
                <a:close/>
              </a:path>
            </a:pathLst>
          </a:custGeom>
          <a:solidFill>
            <a:srgbClr val="6100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3093720" y="3947159"/>
            <a:ext cx="268605" cy="1747520"/>
          </a:xfrm>
          <a:custGeom>
            <a:avLst/>
            <a:gdLst/>
            <a:ahLst/>
            <a:cxnLst/>
            <a:rect l="l" t="t" r="r" b="b"/>
            <a:pathLst>
              <a:path w="268604" h="1747520">
                <a:moveTo>
                  <a:pt x="268224" y="0"/>
                </a:moveTo>
                <a:lnTo>
                  <a:pt x="0" y="0"/>
                </a:lnTo>
                <a:lnTo>
                  <a:pt x="0" y="1747090"/>
                </a:lnTo>
                <a:lnTo>
                  <a:pt x="268224" y="1747090"/>
                </a:lnTo>
                <a:lnTo>
                  <a:pt x="268224" y="0"/>
                </a:lnTo>
                <a:close/>
              </a:path>
            </a:pathLst>
          </a:custGeom>
          <a:solidFill>
            <a:srgbClr val="6100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4623815" y="3791711"/>
            <a:ext cx="268605" cy="1903095"/>
          </a:xfrm>
          <a:custGeom>
            <a:avLst/>
            <a:gdLst/>
            <a:ahLst/>
            <a:cxnLst/>
            <a:rect l="l" t="t" r="r" b="b"/>
            <a:pathLst>
              <a:path w="268604" h="1903095">
                <a:moveTo>
                  <a:pt x="268224" y="0"/>
                </a:moveTo>
                <a:lnTo>
                  <a:pt x="0" y="0"/>
                </a:lnTo>
                <a:lnTo>
                  <a:pt x="0" y="1902538"/>
                </a:lnTo>
                <a:lnTo>
                  <a:pt x="268224" y="1902538"/>
                </a:lnTo>
                <a:lnTo>
                  <a:pt x="268224" y="0"/>
                </a:lnTo>
                <a:close/>
              </a:path>
            </a:pathLst>
          </a:custGeom>
          <a:solidFill>
            <a:srgbClr val="6100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6153911" y="3782567"/>
            <a:ext cx="268605" cy="1911985"/>
          </a:xfrm>
          <a:custGeom>
            <a:avLst/>
            <a:gdLst/>
            <a:ahLst/>
            <a:cxnLst/>
            <a:rect l="l" t="t" r="r" b="b"/>
            <a:pathLst>
              <a:path w="268604" h="1911985">
                <a:moveTo>
                  <a:pt x="268224" y="0"/>
                </a:moveTo>
                <a:lnTo>
                  <a:pt x="0" y="0"/>
                </a:lnTo>
                <a:lnTo>
                  <a:pt x="0" y="1911682"/>
                </a:lnTo>
                <a:lnTo>
                  <a:pt x="268224" y="1911682"/>
                </a:lnTo>
                <a:lnTo>
                  <a:pt x="268224" y="0"/>
                </a:lnTo>
                <a:close/>
              </a:path>
            </a:pathLst>
          </a:custGeom>
          <a:solidFill>
            <a:srgbClr val="6100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4962144" y="4056888"/>
            <a:ext cx="268605" cy="1637664"/>
          </a:xfrm>
          <a:custGeom>
            <a:avLst/>
            <a:gdLst/>
            <a:ahLst/>
            <a:cxnLst/>
            <a:rect l="l" t="t" r="r" b="b"/>
            <a:pathLst>
              <a:path w="268604" h="1637664">
                <a:moveTo>
                  <a:pt x="268223" y="0"/>
                </a:moveTo>
                <a:lnTo>
                  <a:pt x="0" y="0"/>
                </a:lnTo>
                <a:lnTo>
                  <a:pt x="0" y="1637362"/>
                </a:lnTo>
                <a:lnTo>
                  <a:pt x="268223" y="1637362"/>
                </a:lnTo>
                <a:lnTo>
                  <a:pt x="268223" y="0"/>
                </a:lnTo>
                <a:close/>
              </a:path>
            </a:pathLst>
          </a:custGeom>
          <a:solidFill>
            <a:srgbClr val="007C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6492240" y="3617976"/>
            <a:ext cx="268605" cy="2076450"/>
          </a:xfrm>
          <a:custGeom>
            <a:avLst/>
            <a:gdLst/>
            <a:ahLst/>
            <a:cxnLst/>
            <a:rect l="l" t="t" r="r" b="b"/>
            <a:pathLst>
              <a:path w="268604" h="2076450">
                <a:moveTo>
                  <a:pt x="268224" y="0"/>
                </a:moveTo>
                <a:lnTo>
                  <a:pt x="0" y="0"/>
                </a:lnTo>
                <a:lnTo>
                  <a:pt x="0" y="2076274"/>
                </a:lnTo>
                <a:lnTo>
                  <a:pt x="268224" y="2076274"/>
                </a:lnTo>
                <a:lnTo>
                  <a:pt x="268224" y="0"/>
                </a:lnTo>
                <a:close/>
              </a:path>
            </a:pathLst>
          </a:custGeom>
          <a:solidFill>
            <a:srgbClr val="007C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8022335" y="3246120"/>
            <a:ext cx="268605" cy="2448560"/>
          </a:xfrm>
          <a:custGeom>
            <a:avLst/>
            <a:gdLst/>
            <a:ahLst/>
            <a:cxnLst/>
            <a:rect l="l" t="t" r="r" b="b"/>
            <a:pathLst>
              <a:path w="268604" h="2448560">
                <a:moveTo>
                  <a:pt x="268224" y="0"/>
                </a:moveTo>
                <a:lnTo>
                  <a:pt x="0" y="0"/>
                </a:lnTo>
                <a:lnTo>
                  <a:pt x="0" y="2448130"/>
                </a:lnTo>
                <a:lnTo>
                  <a:pt x="268224" y="2448130"/>
                </a:lnTo>
                <a:lnTo>
                  <a:pt x="268224" y="0"/>
                </a:lnTo>
                <a:close/>
              </a:path>
            </a:pathLst>
          </a:custGeom>
          <a:solidFill>
            <a:srgbClr val="007C9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8" name="object 78" descr=""/>
          <p:cNvGrpSpPr/>
          <p:nvPr/>
        </p:nvGrpSpPr>
        <p:grpSpPr>
          <a:xfrm>
            <a:off x="932634" y="1871483"/>
            <a:ext cx="10863580" cy="3827779"/>
            <a:chOff x="932634" y="1871483"/>
            <a:chExt cx="10863580" cy="3827779"/>
          </a:xfrm>
        </p:grpSpPr>
        <p:sp>
          <p:nvSpPr>
            <p:cNvPr id="79" name="object 79" descr=""/>
            <p:cNvSpPr/>
            <p:nvPr/>
          </p:nvSpPr>
          <p:spPr>
            <a:xfrm>
              <a:off x="11082527" y="2002536"/>
              <a:ext cx="268605" cy="3691890"/>
            </a:xfrm>
            <a:custGeom>
              <a:avLst/>
              <a:gdLst/>
              <a:ahLst/>
              <a:cxnLst/>
              <a:rect l="l" t="t" r="r" b="b"/>
              <a:pathLst>
                <a:path w="268604" h="3691890">
                  <a:moveTo>
                    <a:pt x="268224" y="0"/>
                  </a:moveTo>
                  <a:lnTo>
                    <a:pt x="0" y="0"/>
                  </a:lnTo>
                  <a:lnTo>
                    <a:pt x="0" y="3691714"/>
                  </a:lnTo>
                  <a:lnTo>
                    <a:pt x="268224" y="3691714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7C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932634" y="5694250"/>
              <a:ext cx="10710545" cy="0"/>
            </a:xfrm>
            <a:custGeom>
              <a:avLst/>
              <a:gdLst/>
              <a:ahLst/>
              <a:cxnLst/>
              <a:rect l="l" t="t" r="r" b="b"/>
              <a:pathLst>
                <a:path w="10710545" h="0">
                  <a:moveTo>
                    <a:pt x="0" y="0"/>
                  </a:moveTo>
                  <a:lnTo>
                    <a:pt x="10710194" y="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115601" y="1871483"/>
              <a:ext cx="125730" cy="125730"/>
            </a:xfrm>
            <a:custGeom>
              <a:avLst/>
              <a:gdLst/>
              <a:ahLst/>
              <a:cxnLst/>
              <a:rect l="l" t="t" r="r" b="b"/>
              <a:pathLst>
                <a:path w="125730" h="125730">
                  <a:moveTo>
                    <a:pt x="125529" y="0"/>
                  </a:moveTo>
                  <a:lnTo>
                    <a:pt x="0" y="0"/>
                  </a:lnTo>
                  <a:lnTo>
                    <a:pt x="0" y="125529"/>
                  </a:lnTo>
                  <a:lnTo>
                    <a:pt x="125529" y="125529"/>
                  </a:lnTo>
                  <a:lnTo>
                    <a:pt x="125529" y="0"/>
                  </a:lnTo>
                  <a:close/>
                </a:path>
              </a:pathLst>
            </a:custGeom>
            <a:solidFill>
              <a:srgbClr val="8C15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115601" y="2393500"/>
              <a:ext cx="125730" cy="125730"/>
            </a:xfrm>
            <a:custGeom>
              <a:avLst/>
              <a:gdLst/>
              <a:ahLst/>
              <a:cxnLst/>
              <a:rect l="l" t="t" r="r" b="b"/>
              <a:pathLst>
                <a:path w="125730" h="125730">
                  <a:moveTo>
                    <a:pt x="125529" y="0"/>
                  </a:moveTo>
                  <a:lnTo>
                    <a:pt x="0" y="0"/>
                  </a:lnTo>
                  <a:lnTo>
                    <a:pt x="0" y="125530"/>
                  </a:lnTo>
                  <a:lnTo>
                    <a:pt x="125529" y="125530"/>
                  </a:lnTo>
                  <a:lnTo>
                    <a:pt x="125529" y="0"/>
                  </a:lnTo>
                  <a:close/>
                </a:path>
              </a:pathLst>
            </a:custGeom>
            <a:solidFill>
              <a:srgbClr val="6100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115593" y="1939277"/>
              <a:ext cx="10667365" cy="2136140"/>
            </a:xfrm>
            <a:custGeom>
              <a:avLst/>
              <a:gdLst/>
              <a:ahLst/>
              <a:cxnLst/>
              <a:rect l="l" t="t" r="r" b="b"/>
              <a:pathLst>
                <a:path w="10667365" h="2136140">
                  <a:moveTo>
                    <a:pt x="125526" y="976249"/>
                  </a:moveTo>
                  <a:lnTo>
                    <a:pt x="0" y="976249"/>
                  </a:lnTo>
                  <a:lnTo>
                    <a:pt x="0" y="1101775"/>
                  </a:lnTo>
                  <a:lnTo>
                    <a:pt x="125526" y="1101775"/>
                  </a:lnTo>
                  <a:lnTo>
                    <a:pt x="125526" y="976249"/>
                  </a:lnTo>
                  <a:close/>
                </a:path>
                <a:path w="10667365" h="2136140">
                  <a:moveTo>
                    <a:pt x="10666933" y="41922"/>
                  </a:moveTo>
                  <a:lnTo>
                    <a:pt x="10414813" y="0"/>
                  </a:lnTo>
                  <a:lnTo>
                    <a:pt x="10437241" y="72821"/>
                  </a:lnTo>
                  <a:lnTo>
                    <a:pt x="3976992" y="2062911"/>
                  </a:lnTo>
                  <a:lnTo>
                    <a:pt x="3999433" y="2135733"/>
                  </a:lnTo>
                  <a:lnTo>
                    <a:pt x="10459682" y="145643"/>
                  </a:lnTo>
                  <a:lnTo>
                    <a:pt x="10482110" y="218465"/>
                  </a:lnTo>
                  <a:lnTo>
                    <a:pt x="10646347" y="61595"/>
                  </a:lnTo>
                  <a:lnTo>
                    <a:pt x="10666933" y="41922"/>
                  </a:lnTo>
                  <a:close/>
                </a:path>
              </a:pathLst>
            </a:custGeom>
            <a:solidFill>
              <a:srgbClr val="007C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352459" y="3558726"/>
              <a:ext cx="10443845" cy="420370"/>
            </a:xfrm>
            <a:custGeom>
              <a:avLst/>
              <a:gdLst/>
              <a:ahLst/>
              <a:cxnLst/>
              <a:rect l="l" t="t" r="r" b="b"/>
              <a:pathLst>
                <a:path w="10443845" h="420370">
                  <a:moveTo>
                    <a:pt x="10271074" y="57125"/>
                  </a:moveTo>
                  <a:lnTo>
                    <a:pt x="0" y="362919"/>
                  </a:lnTo>
                  <a:lnTo>
                    <a:pt x="1700" y="420043"/>
                  </a:lnTo>
                  <a:lnTo>
                    <a:pt x="10272775" y="114250"/>
                  </a:lnTo>
                  <a:lnTo>
                    <a:pt x="10271074" y="57125"/>
                  </a:lnTo>
                  <a:close/>
                </a:path>
                <a:path w="10443845" h="420370">
                  <a:moveTo>
                    <a:pt x="10390830" y="56274"/>
                  </a:moveTo>
                  <a:lnTo>
                    <a:pt x="10299640" y="56274"/>
                  </a:lnTo>
                  <a:lnTo>
                    <a:pt x="10301340" y="113399"/>
                  </a:lnTo>
                  <a:lnTo>
                    <a:pt x="10272775" y="114250"/>
                  </a:lnTo>
                  <a:lnTo>
                    <a:pt x="10274476" y="171375"/>
                  </a:lnTo>
                  <a:lnTo>
                    <a:pt x="10443298" y="80585"/>
                  </a:lnTo>
                  <a:lnTo>
                    <a:pt x="10390830" y="56274"/>
                  </a:lnTo>
                  <a:close/>
                </a:path>
                <a:path w="10443845" h="420370">
                  <a:moveTo>
                    <a:pt x="10299640" y="56274"/>
                  </a:moveTo>
                  <a:lnTo>
                    <a:pt x="10271074" y="57125"/>
                  </a:lnTo>
                  <a:lnTo>
                    <a:pt x="10272775" y="114250"/>
                  </a:lnTo>
                  <a:lnTo>
                    <a:pt x="10301340" y="113399"/>
                  </a:lnTo>
                  <a:lnTo>
                    <a:pt x="10299640" y="56274"/>
                  </a:lnTo>
                  <a:close/>
                </a:path>
                <a:path w="10443845" h="420370">
                  <a:moveTo>
                    <a:pt x="10269373" y="0"/>
                  </a:moveTo>
                  <a:lnTo>
                    <a:pt x="10271074" y="57125"/>
                  </a:lnTo>
                  <a:lnTo>
                    <a:pt x="10299640" y="56274"/>
                  </a:lnTo>
                  <a:lnTo>
                    <a:pt x="10390830" y="56274"/>
                  </a:lnTo>
                  <a:lnTo>
                    <a:pt x="10269373" y="0"/>
                  </a:lnTo>
                  <a:close/>
                </a:path>
              </a:pathLst>
            </a:custGeom>
            <a:solidFill>
              <a:srgbClr val="8C15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749097" y="3290945"/>
              <a:ext cx="10033635" cy="776605"/>
            </a:xfrm>
            <a:custGeom>
              <a:avLst/>
              <a:gdLst/>
              <a:ahLst/>
              <a:cxnLst/>
              <a:rect l="l" t="t" r="r" b="b"/>
              <a:pathLst>
                <a:path w="10033635" h="776604">
                  <a:moveTo>
                    <a:pt x="9860452" y="57021"/>
                  </a:moveTo>
                  <a:lnTo>
                    <a:pt x="0" y="719141"/>
                  </a:lnTo>
                  <a:lnTo>
                    <a:pt x="3827" y="776163"/>
                  </a:lnTo>
                  <a:lnTo>
                    <a:pt x="9864281" y="114043"/>
                  </a:lnTo>
                  <a:lnTo>
                    <a:pt x="9860452" y="57021"/>
                  </a:lnTo>
                  <a:close/>
                </a:path>
                <a:path w="10033635" h="776604">
                  <a:moveTo>
                    <a:pt x="9988201" y="55104"/>
                  </a:moveTo>
                  <a:lnTo>
                    <a:pt x="9889006" y="55104"/>
                  </a:lnTo>
                  <a:lnTo>
                    <a:pt x="9892835" y="112125"/>
                  </a:lnTo>
                  <a:lnTo>
                    <a:pt x="9864281" y="114043"/>
                  </a:lnTo>
                  <a:lnTo>
                    <a:pt x="9868110" y="171065"/>
                  </a:lnTo>
                  <a:lnTo>
                    <a:pt x="10033431" y="74046"/>
                  </a:lnTo>
                  <a:lnTo>
                    <a:pt x="9988201" y="55104"/>
                  </a:lnTo>
                  <a:close/>
                </a:path>
                <a:path w="10033635" h="776604">
                  <a:moveTo>
                    <a:pt x="9889006" y="55104"/>
                  </a:moveTo>
                  <a:lnTo>
                    <a:pt x="9860452" y="57021"/>
                  </a:lnTo>
                  <a:lnTo>
                    <a:pt x="9864281" y="114043"/>
                  </a:lnTo>
                  <a:lnTo>
                    <a:pt x="9892835" y="112125"/>
                  </a:lnTo>
                  <a:lnTo>
                    <a:pt x="9889006" y="55104"/>
                  </a:lnTo>
                  <a:close/>
                </a:path>
                <a:path w="10033635" h="776604">
                  <a:moveTo>
                    <a:pt x="9856623" y="0"/>
                  </a:moveTo>
                  <a:lnTo>
                    <a:pt x="9860452" y="57021"/>
                  </a:lnTo>
                  <a:lnTo>
                    <a:pt x="9889006" y="55104"/>
                  </a:lnTo>
                  <a:lnTo>
                    <a:pt x="9988201" y="55104"/>
                  </a:lnTo>
                  <a:lnTo>
                    <a:pt x="9856623" y="0"/>
                  </a:lnTo>
                  <a:close/>
                </a:path>
              </a:pathLst>
            </a:custGeom>
            <a:solidFill>
              <a:srgbClr val="6100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 descr=""/>
          <p:cNvSpPr txBox="1"/>
          <p:nvPr/>
        </p:nvSpPr>
        <p:spPr>
          <a:xfrm>
            <a:off x="476142" y="1462532"/>
            <a:ext cx="257175" cy="4347845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800" spc="-25">
                <a:solidFill>
                  <a:srgbClr val="595959"/>
                </a:solidFill>
                <a:latin typeface="Calibri"/>
                <a:cs typeface="Calibri"/>
              </a:rPr>
              <a:t>45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800" spc="-25">
                <a:solidFill>
                  <a:srgbClr val="595959"/>
                </a:solidFill>
                <a:latin typeface="Calibri"/>
                <a:cs typeface="Calibri"/>
              </a:rPr>
              <a:t>40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800" spc="-25">
                <a:solidFill>
                  <a:srgbClr val="595959"/>
                </a:solidFill>
                <a:latin typeface="Calibri"/>
                <a:cs typeface="Calibri"/>
              </a:rPr>
              <a:t>35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1800" spc="-25">
                <a:solidFill>
                  <a:srgbClr val="595959"/>
                </a:solidFill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800" spc="-25">
                <a:solidFill>
                  <a:srgbClr val="595959"/>
                </a:solidFill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1800" spc="-25">
                <a:solidFill>
                  <a:srgbClr val="595959"/>
                </a:solidFill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800" spc="-25">
                <a:solidFill>
                  <a:srgbClr val="595959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800" spc="-25">
                <a:solidFill>
                  <a:srgbClr val="595959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220"/>
              </a:spcBef>
            </a:pPr>
            <a:r>
              <a:rPr dirty="0" sz="1800">
                <a:solidFill>
                  <a:srgbClr val="595959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250"/>
              </a:spcBef>
            </a:pPr>
            <a:r>
              <a:rPr dirty="0" sz="180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3" name="object 9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58</a:t>
            </a:fld>
          </a:p>
        </p:txBody>
      </p:sp>
      <p:sp>
        <p:nvSpPr>
          <p:cNvPr id="87" name="object 87" descr=""/>
          <p:cNvSpPr txBox="1"/>
          <p:nvPr/>
        </p:nvSpPr>
        <p:spPr>
          <a:xfrm>
            <a:off x="1382977" y="5815076"/>
            <a:ext cx="9733280" cy="712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100"/>
              </a:spcBef>
              <a:tabLst>
                <a:tab pos="1612265" algn="l"/>
                <a:tab pos="3142615" algn="l"/>
                <a:tab pos="4672330" algn="l"/>
                <a:tab pos="6202680" algn="l"/>
                <a:tab pos="7732395" algn="l"/>
                <a:tab pos="9262745" algn="l"/>
              </a:tabLst>
            </a:pPr>
            <a:r>
              <a:rPr dirty="0" sz="1800" spc="-20">
                <a:solidFill>
                  <a:srgbClr val="595959"/>
                </a:solidFill>
                <a:latin typeface="Calibri"/>
                <a:cs typeface="Calibri"/>
              </a:rPr>
              <a:t>2013</a:t>
            </a:r>
            <a:r>
              <a:rPr dirty="0" sz="180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dirty="0" sz="1800" spc="-20">
                <a:solidFill>
                  <a:srgbClr val="595959"/>
                </a:solidFill>
                <a:latin typeface="Calibri"/>
                <a:cs typeface="Calibri"/>
              </a:rPr>
              <a:t>2014</a:t>
            </a:r>
            <a:r>
              <a:rPr dirty="0" sz="180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dirty="0" sz="1800" spc="-20">
                <a:solidFill>
                  <a:srgbClr val="595959"/>
                </a:solidFill>
                <a:latin typeface="Calibri"/>
                <a:cs typeface="Calibri"/>
              </a:rPr>
              <a:t>2015</a:t>
            </a:r>
            <a:r>
              <a:rPr dirty="0" sz="180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dirty="0" sz="1800" spc="-20">
                <a:solidFill>
                  <a:srgbClr val="595959"/>
                </a:solidFill>
                <a:latin typeface="Calibri"/>
                <a:cs typeface="Calibri"/>
              </a:rPr>
              <a:t>2016</a:t>
            </a:r>
            <a:r>
              <a:rPr dirty="0" sz="180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dirty="0" sz="1800" spc="-20">
                <a:solidFill>
                  <a:srgbClr val="595959"/>
                </a:solidFill>
                <a:latin typeface="Calibri"/>
                <a:cs typeface="Calibri"/>
              </a:rPr>
              <a:t>2017</a:t>
            </a:r>
            <a:r>
              <a:rPr dirty="0" sz="180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dirty="0" sz="1800" spc="-20">
                <a:solidFill>
                  <a:srgbClr val="595959"/>
                </a:solidFill>
                <a:latin typeface="Calibri"/>
                <a:cs typeface="Calibri"/>
              </a:rPr>
              <a:t>2018</a:t>
            </a:r>
            <a:r>
              <a:rPr dirty="0" sz="180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dirty="0" sz="1800" spc="-20">
                <a:solidFill>
                  <a:srgbClr val="595959"/>
                </a:solidFill>
                <a:latin typeface="Calibri"/>
                <a:cs typeface="Calibri"/>
              </a:rPr>
              <a:t>2019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1600" b="1">
                <a:latin typeface="Calibri"/>
                <a:cs typeface="Calibri"/>
              </a:rPr>
              <a:t>Sources:</a:t>
            </a:r>
            <a:r>
              <a:rPr dirty="0" sz="1600" spc="135" b="1">
                <a:latin typeface="Calibri"/>
                <a:cs typeface="Calibri"/>
              </a:rPr>
              <a:t> </a:t>
            </a:r>
            <a:r>
              <a:rPr dirty="0" u="sng" sz="1600" spc="-20" b="1">
                <a:solidFill>
                  <a:srgbClr val="4198B5"/>
                </a:solidFill>
                <a:uFill>
                  <a:solidFill>
                    <a:srgbClr val="EF8E1C"/>
                  </a:solidFill>
                </a:uFill>
                <a:latin typeface="Calibri"/>
                <a:cs typeface="Calibri"/>
              </a:rPr>
              <a:t>http://www.meta-net.eu/events/meta-</a:t>
            </a:r>
            <a:r>
              <a:rPr dirty="0" u="sng" sz="1600" spc="-10" b="1">
                <a:solidFill>
                  <a:srgbClr val="4198B5"/>
                </a:solidFill>
                <a:uFill>
                  <a:solidFill>
                    <a:srgbClr val="EF8E1C"/>
                  </a:solidFill>
                </a:uFill>
                <a:latin typeface="Calibri"/>
                <a:cs typeface="Calibri"/>
              </a:rPr>
              <a:t>forum-2016/slides/09_sennrich.pdf</a:t>
            </a:r>
            <a:r>
              <a:rPr dirty="0" u="sng" sz="1600" spc="160" b="1">
                <a:solidFill>
                  <a:srgbClr val="4198B5"/>
                </a:solidFill>
                <a:uFill>
                  <a:solidFill>
                    <a:srgbClr val="EF8E1C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b="1">
                <a:solidFill>
                  <a:srgbClr val="4198B5"/>
                </a:solidFill>
                <a:uFill>
                  <a:solidFill>
                    <a:srgbClr val="EF8E1C"/>
                  </a:solidFill>
                </a:uFill>
                <a:latin typeface="Calibri"/>
                <a:cs typeface="Calibri"/>
              </a:rPr>
              <a:t>&amp;</a:t>
            </a:r>
            <a:r>
              <a:rPr dirty="0" u="sng" sz="1600" spc="150" b="1">
                <a:solidFill>
                  <a:srgbClr val="4198B5"/>
                </a:solidFill>
                <a:uFill>
                  <a:solidFill>
                    <a:srgbClr val="EF8E1C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spc="-10" b="1">
                <a:solidFill>
                  <a:srgbClr val="4198B5"/>
                </a:solidFill>
                <a:uFill>
                  <a:solidFill>
                    <a:srgbClr val="EF8E1C"/>
                  </a:solidFill>
                </a:uFill>
                <a:latin typeface="Calibri"/>
                <a:cs typeface="Calibri"/>
                <a:hlinkClick r:id="rId2"/>
              </a:rPr>
              <a:t>http://matrix.statmt.org/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1286432" y="1752091"/>
            <a:ext cx="1737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595959"/>
                </a:solidFill>
                <a:latin typeface="Calibri"/>
                <a:cs typeface="Calibri"/>
              </a:rPr>
              <a:t>Phrase-</a:t>
            </a:r>
            <a:r>
              <a:rPr dirty="0" sz="1800">
                <a:solidFill>
                  <a:srgbClr val="595959"/>
                </a:solidFill>
                <a:latin typeface="Calibri"/>
                <a:cs typeface="Calibri"/>
              </a:rPr>
              <a:t>based</a:t>
            </a:r>
            <a:r>
              <a:rPr dirty="0" sz="1800" spc="7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595959"/>
                </a:solidFill>
                <a:latin typeface="Calibri"/>
                <a:cs typeface="Calibri"/>
              </a:rPr>
              <a:t>SMT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1286432" y="2273300"/>
            <a:ext cx="1725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595959"/>
                </a:solidFill>
                <a:latin typeface="Calibri"/>
                <a:cs typeface="Calibri"/>
              </a:rPr>
              <a:t>Syntax-</a:t>
            </a:r>
            <a:r>
              <a:rPr dirty="0" sz="1800">
                <a:solidFill>
                  <a:srgbClr val="595959"/>
                </a:solidFill>
                <a:latin typeface="Calibri"/>
                <a:cs typeface="Calibri"/>
              </a:rPr>
              <a:t>based</a:t>
            </a:r>
            <a:r>
              <a:rPr dirty="0" sz="1800" spc="-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595959"/>
                </a:solidFill>
                <a:latin typeface="Calibri"/>
                <a:cs typeface="Calibri"/>
              </a:rPr>
              <a:t>SMT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1286432" y="2794508"/>
            <a:ext cx="10128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95959"/>
                </a:solidFill>
                <a:latin typeface="Calibri"/>
                <a:cs typeface="Calibri"/>
              </a:rPr>
              <a:t>Neural</a:t>
            </a:r>
            <a:r>
              <a:rPr dirty="0" sz="1800" spc="-3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595959"/>
                </a:solidFill>
                <a:latin typeface="Calibri"/>
                <a:cs typeface="Calibri"/>
              </a:rPr>
              <a:t>MT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MT</a:t>
            </a:r>
            <a:r>
              <a:rPr dirty="0" spc="-20"/>
              <a:t> </a:t>
            </a:r>
            <a:r>
              <a:rPr dirty="0"/>
              <a:t>progress</a:t>
            </a:r>
            <a:r>
              <a:rPr dirty="0" spc="-10"/>
              <a:t> </a:t>
            </a:r>
            <a:r>
              <a:rPr dirty="0"/>
              <a:t>over</a:t>
            </a:r>
            <a:r>
              <a:rPr dirty="0" spc="-10"/>
              <a:t> </a:t>
            </a:r>
            <a:r>
              <a:rPr dirty="0" spc="-20"/>
              <a:t>time</a:t>
            </a:r>
          </a:p>
        </p:txBody>
      </p:sp>
      <p:sp>
        <p:nvSpPr>
          <p:cNvPr id="92" name="object 92" descr=""/>
          <p:cNvSpPr txBox="1"/>
          <p:nvPr/>
        </p:nvSpPr>
        <p:spPr>
          <a:xfrm>
            <a:off x="439311" y="871219"/>
            <a:ext cx="10707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A87FF"/>
                </a:solidFill>
                <a:latin typeface="Calibri"/>
                <a:cs typeface="Calibri"/>
              </a:rPr>
              <a:t>[Edinburgh</a:t>
            </a:r>
            <a:r>
              <a:rPr dirty="0" sz="1800" spc="-15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A87FF"/>
                </a:solidFill>
                <a:latin typeface="Calibri"/>
                <a:cs typeface="Calibri"/>
              </a:rPr>
              <a:t>En-</a:t>
            </a:r>
            <a:r>
              <a:rPr dirty="0" sz="1800">
                <a:solidFill>
                  <a:srgbClr val="3A87FF"/>
                </a:solidFill>
                <a:latin typeface="Calibri"/>
                <a:cs typeface="Calibri"/>
              </a:rPr>
              <a:t>De</a:t>
            </a:r>
            <a:r>
              <a:rPr dirty="0" sz="1800" spc="-15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A87FF"/>
                </a:solidFill>
                <a:latin typeface="Calibri"/>
                <a:cs typeface="Calibri"/>
              </a:rPr>
              <a:t>WMT</a:t>
            </a:r>
            <a:r>
              <a:rPr dirty="0" sz="1800" spc="-20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A87FF"/>
                </a:solidFill>
                <a:latin typeface="Calibri"/>
                <a:cs typeface="Calibri"/>
              </a:rPr>
              <a:t>newstest2013</a:t>
            </a:r>
            <a:r>
              <a:rPr dirty="0" sz="1800" spc="-15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A87FF"/>
                </a:solidFill>
                <a:latin typeface="Calibri"/>
                <a:cs typeface="Calibri"/>
              </a:rPr>
              <a:t>Cased</a:t>
            </a:r>
            <a:r>
              <a:rPr dirty="0" sz="1800" spc="-15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A87FF"/>
                </a:solidFill>
                <a:latin typeface="Calibri"/>
                <a:cs typeface="Calibri"/>
              </a:rPr>
              <a:t>BLEU;</a:t>
            </a:r>
            <a:r>
              <a:rPr dirty="0" sz="1800" spc="-10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A87FF"/>
                </a:solidFill>
                <a:latin typeface="Calibri"/>
                <a:cs typeface="Calibri"/>
              </a:rPr>
              <a:t>NMT</a:t>
            </a:r>
            <a:r>
              <a:rPr dirty="0" sz="1800" spc="-20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A87FF"/>
                </a:solidFill>
                <a:latin typeface="Calibri"/>
                <a:cs typeface="Calibri"/>
              </a:rPr>
              <a:t>2015</a:t>
            </a:r>
            <a:r>
              <a:rPr dirty="0" sz="1800" spc="-15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A87FF"/>
                </a:solidFill>
                <a:latin typeface="Calibri"/>
                <a:cs typeface="Calibri"/>
              </a:rPr>
              <a:t>from</a:t>
            </a:r>
            <a:r>
              <a:rPr dirty="0" sz="1800" spc="-20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A87FF"/>
                </a:solidFill>
                <a:latin typeface="Calibri"/>
                <a:cs typeface="Calibri"/>
              </a:rPr>
              <a:t>U.</a:t>
            </a:r>
            <a:r>
              <a:rPr dirty="0" sz="1800" spc="-20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A87FF"/>
                </a:solidFill>
                <a:latin typeface="Calibri"/>
                <a:cs typeface="Calibri"/>
              </a:rPr>
              <a:t>Montréal;</a:t>
            </a:r>
            <a:r>
              <a:rPr dirty="0" sz="1800" spc="-10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A87FF"/>
                </a:solidFill>
                <a:latin typeface="Calibri"/>
                <a:cs typeface="Calibri"/>
              </a:rPr>
              <a:t>NMT</a:t>
            </a:r>
            <a:r>
              <a:rPr dirty="0" sz="1800" spc="-20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A87FF"/>
                </a:solidFill>
                <a:latin typeface="Calibri"/>
                <a:cs typeface="Calibri"/>
              </a:rPr>
              <a:t>2019</a:t>
            </a:r>
            <a:r>
              <a:rPr dirty="0" sz="1800" spc="-20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A87FF"/>
                </a:solidFill>
                <a:latin typeface="Calibri"/>
                <a:cs typeface="Calibri"/>
              </a:rPr>
              <a:t>FAIR</a:t>
            </a:r>
            <a:r>
              <a:rPr dirty="0" sz="1800" spc="-20">
                <a:solidFill>
                  <a:srgbClr val="3A87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A87FF"/>
                </a:solidFill>
                <a:latin typeface="Calibri"/>
                <a:cs typeface="Calibri"/>
              </a:rPr>
              <a:t>on</a:t>
            </a:r>
            <a:r>
              <a:rPr dirty="0" sz="1800" spc="-10">
                <a:solidFill>
                  <a:srgbClr val="3A87FF"/>
                </a:solidFill>
                <a:latin typeface="Calibri"/>
                <a:cs typeface="Calibri"/>
              </a:rPr>
              <a:t> newstest2019]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B050"/>
                </a:solidFill>
              </a:rPr>
              <a:t>Advantages</a:t>
            </a:r>
            <a:r>
              <a:rPr dirty="0" spc="-25">
                <a:solidFill>
                  <a:srgbClr val="00B050"/>
                </a:solidFill>
              </a:rPr>
              <a:t> </a:t>
            </a:r>
            <a:r>
              <a:rPr dirty="0"/>
              <a:t>of</a:t>
            </a:r>
            <a:r>
              <a:rPr dirty="0" spc="-25"/>
              <a:t> NMT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58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151635"/>
            <a:ext cx="6777355" cy="5223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Compared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SMT,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NMT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B050"/>
                </a:solidFill>
                <a:latin typeface="Calibri"/>
                <a:cs typeface="Calibri"/>
              </a:rPr>
              <a:t>advantages</a:t>
            </a:r>
            <a:r>
              <a:rPr dirty="0" sz="2400" spc="-1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Better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B050"/>
                </a:solidFill>
                <a:latin typeface="Calibri"/>
                <a:cs typeface="Calibri"/>
              </a:rPr>
              <a:t>performance</a:t>
            </a:r>
            <a:endParaRPr sz="24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535"/>
              </a:spcBef>
              <a:buClr>
                <a:srgbClr val="007C92"/>
              </a:buClr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dirty="0" sz="2200">
                <a:latin typeface="Calibri"/>
                <a:cs typeface="Calibri"/>
              </a:rPr>
              <a:t>More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B050"/>
                </a:solidFill>
                <a:latin typeface="Calibri"/>
                <a:cs typeface="Calibri"/>
              </a:rPr>
              <a:t>fluent</a:t>
            </a:r>
            <a:endParaRPr sz="22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550"/>
              </a:spcBef>
              <a:buClr>
                <a:srgbClr val="007C92"/>
              </a:buClr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dirty="0" sz="2200">
                <a:latin typeface="Calibri"/>
                <a:cs typeface="Calibri"/>
              </a:rPr>
              <a:t>Better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use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10">
                <a:solidFill>
                  <a:srgbClr val="00B050"/>
                </a:solidFill>
                <a:latin typeface="Calibri"/>
                <a:cs typeface="Calibri"/>
              </a:rPr>
              <a:t>context</a:t>
            </a:r>
            <a:endParaRPr sz="22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455"/>
              </a:spcBef>
              <a:buClr>
                <a:srgbClr val="007C92"/>
              </a:buClr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dirty="0" sz="2200">
                <a:latin typeface="Calibri"/>
                <a:cs typeface="Calibri"/>
              </a:rPr>
              <a:t>Better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use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B050"/>
                </a:solidFill>
                <a:latin typeface="Calibri"/>
                <a:cs typeface="Calibri"/>
              </a:rPr>
              <a:t>phrase </a:t>
            </a:r>
            <a:r>
              <a:rPr dirty="0" sz="2200" spc="-10">
                <a:solidFill>
                  <a:srgbClr val="00B050"/>
                </a:solidFill>
                <a:latin typeface="Calibri"/>
                <a:cs typeface="Calibri"/>
              </a:rPr>
              <a:t>similarities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07C92"/>
              </a:buClr>
              <a:buFont typeface="Times New Roman"/>
              <a:buChar char="•"/>
            </a:pP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B050"/>
                </a:solidFill>
                <a:latin typeface="Calibri"/>
                <a:cs typeface="Calibri"/>
              </a:rPr>
              <a:t>single neural</a:t>
            </a:r>
            <a:r>
              <a:rPr dirty="0" sz="2400" spc="-1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B050"/>
                </a:solidFill>
                <a:latin typeface="Calibri"/>
                <a:cs typeface="Calibri"/>
              </a:rPr>
              <a:t>network</a:t>
            </a:r>
            <a:r>
              <a:rPr dirty="0" sz="2400" spc="-1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 optimized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end-to-</a:t>
            </a:r>
            <a:r>
              <a:rPr dirty="0" sz="2400" spc="-25">
                <a:latin typeface="Calibri"/>
                <a:cs typeface="Calibri"/>
              </a:rPr>
              <a:t>end</a:t>
            </a:r>
            <a:endParaRPr sz="24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515"/>
              </a:spcBef>
              <a:buClr>
                <a:srgbClr val="007C92"/>
              </a:buClr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dirty="0" sz="2200">
                <a:latin typeface="Calibri"/>
                <a:cs typeface="Calibri"/>
              </a:rPr>
              <a:t>No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subcomponents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be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individually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optimized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07C92"/>
              </a:buClr>
              <a:buFont typeface="Times New Roman"/>
              <a:buChar char="•"/>
            </a:pP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Requires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much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B050"/>
                </a:solidFill>
                <a:latin typeface="Calibri"/>
                <a:cs typeface="Calibri"/>
              </a:rPr>
              <a:t>less</a:t>
            </a:r>
            <a:r>
              <a:rPr dirty="0" sz="2400" spc="-15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B050"/>
                </a:solidFill>
                <a:latin typeface="Calibri"/>
                <a:cs typeface="Calibri"/>
              </a:rPr>
              <a:t>human</a:t>
            </a:r>
            <a:r>
              <a:rPr dirty="0" sz="2400" spc="-1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B050"/>
                </a:solidFill>
                <a:latin typeface="Calibri"/>
                <a:cs typeface="Calibri"/>
              </a:rPr>
              <a:t>engineering</a:t>
            </a:r>
            <a:r>
              <a:rPr dirty="0" sz="2400" spc="-10">
                <a:solidFill>
                  <a:srgbClr val="00B050"/>
                </a:solidFill>
                <a:latin typeface="Calibri"/>
                <a:cs typeface="Calibri"/>
              </a:rPr>
              <a:t> effort</a:t>
            </a:r>
            <a:endParaRPr sz="24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535"/>
              </a:spcBef>
              <a:buClr>
                <a:srgbClr val="007C92"/>
              </a:buClr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dirty="0" sz="2200">
                <a:latin typeface="Calibri"/>
                <a:cs typeface="Calibri"/>
              </a:rPr>
              <a:t>No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feature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engineering</a:t>
            </a:r>
            <a:endParaRPr sz="22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550"/>
              </a:spcBef>
              <a:buClr>
                <a:srgbClr val="007C92"/>
              </a:buClr>
              <a:buFont typeface="Times New Roman"/>
              <a:buChar char="•"/>
              <a:tabLst>
                <a:tab pos="697865" algn="l"/>
                <a:tab pos="698500" algn="l"/>
              </a:tabLst>
            </a:pPr>
            <a:r>
              <a:rPr dirty="0" sz="2200">
                <a:latin typeface="Calibri"/>
                <a:cs typeface="Calibri"/>
              </a:rPr>
              <a:t>Same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method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for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all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language </a:t>
            </a:r>
            <a:r>
              <a:rPr dirty="0" sz="2200" spc="-10">
                <a:latin typeface="Calibri"/>
                <a:cs typeface="Calibri"/>
              </a:rPr>
              <a:t>pairs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Disadvantages</a:t>
            </a:r>
            <a:r>
              <a:rPr dirty="0" spc="-40">
                <a:solidFill>
                  <a:srgbClr val="C00000"/>
                </a:solidFill>
              </a:rPr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 spc="-20"/>
              <a:t>NMT?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58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151635"/>
            <a:ext cx="8868410" cy="3323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Compared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SMT: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NMT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less</a:t>
            </a:r>
            <a:r>
              <a:rPr dirty="0" sz="2400" spc="-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Calibri"/>
                <a:cs typeface="Calibri"/>
              </a:rPr>
              <a:t>interpretable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25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Hard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debug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007C92"/>
              </a:buClr>
              <a:buFont typeface="Times New Roman"/>
              <a:buChar char="•"/>
            </a:pPr>
            <a:endParaRPr sz="28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NMT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difficult</a:t>
            </a:r>
            <a:r>
              <a:rPr dirty="0" sz="2400" spc="-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dirty="0" sz="2400" spc="-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05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example,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can’t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easily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specify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rules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guidelines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10">
                <a:latin typeface="Calibri"/>
                <a:cs typeface="Calibri"/>
              </a:rPr>
              <a:t> translation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625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Safety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concerns!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NMT: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first big</a:t>
            </a:r>
            <a:r>
              <a:rPr dirty="0" spc="-10"/>
              <a:t> </a:t>
            </a:r>
            <a:r>
              <a:rPr dirty="0"/>
              <a:t>success</a:t>
            </a:r>
            <a:r>
              <a:rPr dirty="0" spc="-5"/>
              <a:t> </a:t>
            </a:r>
            <a:r>
              <a:rPr dirty="0"/>
              <a:t>story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NLP</a:t>
            </a:r>
            <a:r>
              <a:rPr dirty="0" spc="-10"/>
              <a:t> </a:t>
            </a:r>
            <a:r>
              <a:rPr dirty="0"/>
              <a:t>Deep</a:t>
            </a:r>
            <a:r>
              <a:rPr dirty="0" spc="-10"/>
              <a:t> Learning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151635"/>
            <a:ext cx="10821670" cy="237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Neural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Machine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Translation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went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fringe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research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attempt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2014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leading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standard</a:t>
            </a:r>
            <a:r>
              <a:rPr dirty="0" sz="24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method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2016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Calibri"/>
                <a:cs typeface="Calibri"/>
              </a:rPr>
              <a:t>2014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First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seq2seq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paper</a:t>
            </a:r>
            <a:r>
              <a:rPr dirty="0" sz="2400" spc="-10">
                <a:latin typeface="Calibri"/>
                <a:cs typeface="Calibri"/>
              </a:rPr>
              <a:t> published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8C1515"/>
              </a:buClr>
              <a:buFont typeface="Times New Roman"/>
              <a:buChar char="•"/>
            </a:pP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Calibri"/>
                <a:cs typeface="Calibri"/>
              </a:rPr>
              <a:t>2016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Google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Translate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switches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SMT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NMT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2018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everyone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has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5033" y="4809235"/>
            <a:ext cx="10641330" cy="12782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8C1515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B050"/>
                </a:solidFill>
                <a:latin typeface="Calibri"/>
                <a:cs typeface="Calibri"/>
              </a:rPr>
              <a:t>This</a:t>
            </a:r>
            <a:r>
              <a:rPr dirty="0" sz="2400" spc="-1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B050"/>
                </a:solidFill>
                <a:latin typeface="Calibri"/>
                <a:cs typeface="Calibri"/>
              </a:rPr>
              <a:t>is</a:t>
            </a:r>
            <a:r>
              <a:rPr dirty="0" sz="2400" spc="-5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B050"/>
                </a:solidFill>
                <a:latin typeface="Calibri"/>
                <a:cs typeface="Calibri"/>
              </a:rPr>
              <a:t>amazing!</a:t>
            </a:r>
            <a:endParaRPr sz="2400">
              <a:latin typeface="Calibri"/>
              <a:cs typeface="Calibri"/>
            </a:endParaRPr>
          </a:p>
          <a:p>
            <a:pPr lvl="1" marL="697865" marR="5080" indent="-228600">
              <a:lnSpc>
                <a:spcPct val="100800"/>
              </a:lnSpc>
              <a:spcBef>
                <a:spcPts val="575"/>
              </a:spcBef>
              <a:buClr>
                <a:srgbClr val="007C92"/>
              </a:buClr>
              <a:buFont typeface="Times New Roman"/>
              <a:buChar char="•"/>
              <a:tabLst>
                <a:tab pos="698500" algn="l"/>
              </a:tabLst>
            </a:pPr>
            <a:r>
              <a:rPr dirty="0" sz="2400" b="1">
                <a:latin typeface="Calibri"/>
                <a:cs typeface="Calibri"/>
              </a:rPr>
              <a:t>SMT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systems,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built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hundreds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 engineers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over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years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outperformed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by </a:t>
            </a:r>
            <a:r>
              <a:rPr dirty="0" sz="2400">
                <a:latin typeface="Calibri"/>
                <a:cs typeface="Calibri"/>
              </a:rPr>
              <a:t>NMT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systems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trained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small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group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 engineers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few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months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2262" y="3747763"/>
            <a:ext cx="1485900" cy="40119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9891" y="3754938"/>
            <a:ext cx="1185619" cy="4347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0889" y="3747763"/>
            <a:ext cx="1925035" cy="4145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5923" y="4261842"/>
            <a:ext cx="1263104" cy="410765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7735789" y="3690901"/>
            <a:ext cx="1483360" cy="1052830"/>
            <a:chOff x="7735789" y="3690901"/>
            <a:chExt cx="1483360" cy="1052830"/>
          </a:xfrm>
        </p:grpSpPr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9861" y="3690901"/>
              <a:ext cx="1428750" cy="49876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35789" y="4217873"/>
              <a:ext cx="1478464" cy="525576"/>
            </a:xfrm>
            <a:prstGeom prst="rect">
              <a:avLst/>
            </a:prstGeom>
          </p:spPr>
        </p:pic>
      </p:grpSp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60762" y="4211368"/>
            <a:ext cx="1066962" cy="48902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58877" y="4361491"/>
            <a:ext cx="1872991" cy="253176"/>
          </a:xfrm>
          <a:prstGeom prst="rect">
            <a:avLst/>
          </a:prstGeom>
        </p:spPr>
      </p:pic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58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</a:t>
            </a:r>
            <a:r>
              <a:rPr dirty="0" spc="-10"/>
              <a:t> summary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5033" y="1151635"/>
            <a:ext cx="9279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Lots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new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information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today!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What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some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285F4"/>
                </a:solidFill>
                <a:latin typeface="Calibri"/>
                <a:cs typeface="Calibri"/>
              </a:rPr>
              <a:t>practical</a:t>
            </a:r>
            <a:r>
              <a:rPr dirty="0" sz="2400" spc="-1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285F4"/>
                </a:solidFill>
                <a:latin typeface="Calibri"/>
                <a:cs typeface="Calibri"/>
              </a:rPr>
              <a:t>takeaways</a:t>
            </a:r>
            <a:r>
              <a:rPr dirty="0" sz="2400" spc="-1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763" y="1656684"/>
            <a:ext cx="3780027" cy="142525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777403" y="3144012"/>
            <a:ext cx="369125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libri"/>
                <a:cs typeface="Calibri"/>
              </a:rPr>
              <a:t>1.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LSTMs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are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powerful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3356" y="1699554"/>
            <a:ext cx="1503621" cy="141707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229464" y="3144012"/>
            <a:ext cx="350710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libri"/>
                <a:cs typeface="Calibri"/>
              </a:rPr>
              <a:t>2.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Clip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your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gradients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8122" y="4257883"/>
            <a:ext cx="4051519" cy="135929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036641" y="5767323"/>
            <a:ext cx="3173730" cy="8851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553085" marR="5080" indent="-541020">
              <a:lnSpc>
                <a:spcPct val="101400"/>
              </a:lnSpc>
              <a:spcBef>
                <a:spcPts val="50"/>
              </a:spcBef>
            </a:pPr>
            <a:r>
              <a:rPr dirty="0" sz="2800">
                <a:latin typeface="Calibri"/>
                <a:cs typeface="Calibri"/>
              </a:rPr>
              <a:t>3.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bidirectionality </a:t>
            </a:r>
            <a:r>
              <a:rPr dirty="0" sz="2800">
                <a:latin typeface="Calibri"/>
                <a:cs typeface="Calibri"/>
              </a:rPr>
              <a:t>when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possible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14495" y="4037974"/>
            <a:ext cx="3311446" cy="1322458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7182995" y="5246623"/>
            <a:ext cx="1826260" cy="71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">
                <a:latin typeface="Calibri"/>
                <a:cs typeface="Calibri"/>
              </a:rPr>
              <a:t>Die</a:t>
            </a:r>
            <a:r>
              <a:rPr dirty="0" sz="300" spc="360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Proteste</a:t>
            </a:r>
            <a:r>
              <a:rPr dirty="0" sz="300" spc="175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waren</a:t>
            </a:r>
            <a:r>
              <a:rPr dirty="0" sz="300" spc="180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am</a:t>
            </a:r>
            <a:r>
              <a:rPr dirty="0" sz="300" spc="50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Wochenende</a:t>
            </a:r>
            <a:r>
              <a:rPr dirty="0" sz="300" spc="-5">
                <a:latin typeface="Calibri"/>
                <a:cs typeface="Calibri"/>
              </a:rPr>
              <a:t> </a:t>
            </a:r>
            <a:r>
              <a:rPr dirty="0" sz="300" spc="-10">
                <a:latin typeface="Calibri"/>
                <a:cs typeface="Calibri"/>
              </a:rPr>
              <a:t>eskaliert </a:t>
            </a:r>
            <a:r>
              <a:rPr dirty="0" sz="300">
                <a:latin typeface="Calibri"/>
                <a:cs typeface="Calibri"/>
              </a:rPr>
              <a:t>&lt;EOS&gt;</a:t>
            </a:r>
            <a:r>
              <a:rPr dirty="0" sz="300" spc="295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The</a:t>
            </a:r>
            <a:r>
              <a:rPr dirty="0" sz="300" spc="365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protests</a:t>
            </a:r>
            <a:r>
              <a:rPr dirty="0" sz="300" spc="165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escalated</a:t>
            </a:r>
            <a:r>
              <a:rPr dirty="0" sz="300" spc="180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over</a:t>
            </a:r>
            <a:r>
              <a:rPr dirty="0" sz="300" spc="235">
                <a:latin typeface="Calibri"/>
                <a:cs typeface="Calibri"/>
              </a:rPr>
              <a:t>  </a:t>
            </a:r>
            <a:r>
              <a:rPr dirty="0" sz="300">
                <a:latin typeface="Calibri"/>
                <a:cs typeface="Calibri"/>
              </a:rPr>
              <a:t>the</a:t>
            </a:r>
            <a:r>
              <a:rPr dirty="0" sz="300" spc="240">
                <a:latin typeface="Calibri"/>
                <a:cs typeface="Calibri"/>
              </a:rPr>
              <a:t> </a:t>
            </a:r>
            <a:r>
              <a:rPr dirty="0" sz="300" spc="-10">
                <a:latin typeface="Calibri"/>
                <a:cs typeface="Calibri"/>
              </a:rPr>
              <a:t>weekend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196342" y="4878832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209042" y="4903215"/>
            <a:ext cx="6985" cy="92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  <a:spcBef>
                <a:spcPts val="55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209042" y="4967223"/>
            <a:ext cx="6985" cy="53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00"/>
              </a:lnSpc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209042" y="5015991"/>
            <a:ext cx="69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196342" y="5043423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453837" y="4878832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196342" y="4891023"/>
            <a:ext cx="2863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466537" y="4903215"/>
            <a:ext cx="69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466537" y="4927600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466537" y="4939791"/>
            <a:ext cx="698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80000"/>
              </a:lnSpc>
              <a:spcBef>
                <a:spcPts val="10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95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196342" y="5003800"/>
            <a:ext cx="2863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466537" y="5015991"/>
            <a:ext cx="69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209042" y="5031232"/>
            <a:ext cx="26162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57175" algn="l"/>
              </a:tabLst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453837" y="5043423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196342" y="5055615"/>
            <a:ext cx="2863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726306" y="4878832"/>
            <a:ext cx="6985" cy="53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spcBef>
                <a:spcPts val="5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726306" y="4918455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726306" y="4930647"/>
            <a:ext cx="6985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00"/>
              </a:lnSpc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726306" y="4967223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726306" y="4994655"/>
            <a:ext cx="6985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726306" y="5031232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726306" y="5043423"/>
            <a:ext cx="6985" cy="68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983800" y="4887976"/>
            <a:ext cx="6985" cy="15367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spcBef>
                <a:spcPts val="5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  <a:spcBef>
                <a:spcPts val="70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95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983800" y="5012944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983800" y="5028183"/>
            <a:ext cx="6985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107442" y="5083047"/>
            <a:ext cx="921385" cy="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0">
              <a:lnSpc>
                <a:spcPts val="110"/>
              </a:lnSpc>
              <a:tabLst>
                <a:tab pos="358775" algn="l"/>
                <a:tab pos="618490" algn="l"/>
                <a:tab pos="876300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6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baseline="27777" sz="150">
              <a:latin typeface="Calibri"/>
              <a:cs typeface="Calibri"/>
            </a:endParaRPr>
          </a:p>
          <a:p>
            <a:pPr marL="101600">
              <a:lnSpc>
                <a:spcPts val="110"/>
              </a:lnSpc>
              <a:tabLst>
                <a:tab pos="358775" algn="l"/>
                <a:tab pos="618490" algn="l"/>
                <a:tab pos="876300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7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baseline="27777" sz="15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170942" y="5107432"/>
            <a:ext cx="854710" cy="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ts val="110"/>
              </a:lnSpc>
              <a:tabLst>
                <a:tab pos="295275" algn="l"/>
                <a:tab pos="554990" algn="l"/>
                <a:tab pos="812800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 marL="38100">
              <a:lnSpc>
                <a:spcPts val="110"/>
              </a:lnSpc>
              <a:tabLst>
                <a:tab pos="2952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237420" y="4869688"/>
            <a:ext cx="6985" cy="53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spcBef>
                <a:spcPts val="5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224720" y="4918455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8237420" y="4945888"/>
            <a:ext cx="6985" cy="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8224720" y="5022088"/>
            <a:ext cx="298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237420" y="4982464"/>
            <a:ext cx="6985" cy="129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8224720" y="5086095"/>
            <a:ext cx="32384" cy="654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algn="ctr" marL="12700" marR="5080" indent="-3175">
              <a:lnSpc>
                <a:spcPts val="100"/>
              </a:lnSpc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algn="ctr">
              <a:lnSpc>
                <a:spcPts val="9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8482213" y="4872735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8482213" y="5073903"/>
            <a:ext cx="32384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00">
              <a:latin typeface="Calibri"/>
              <a:cs typeface="Calibri"/>
            </a:endParaRPr>
          </a:p>
          <a:p>
            <a:pPr algn="ctr"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algn="ctr" marL="12700" marR="5080" indent="-3810">
              <a:lnSpc>
                <a:spcPts val="100"/>
              </a:lnSpc>
              <a:spcBef>
                <a:spcPts val="5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998766" y="4897120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9256259" y="4897120"/>
            <a:ext cx="32384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9268959" y="4945888"/>
            <a:ext cx="69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9268959" y="4961127"/>
            <a:ext cx="6985" cy="53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00"/>
              </a:lnSpc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9256259" y="5009895"/>
            <a:ext cx="32384" cy="68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  <a:p>
            <a:pPr algn="ctr"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998766" y="5086095"/>
            <a:ext cx="2895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9552585" y="4878832"/>
            <a:ext cx="6985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  <a:spcBef>
                <a:spcPts val="80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95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00"/>
              </a:lnSpc>
              <a:spcBef>
                <a:spcPts val="10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9552585" y="4967223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9539885" y="4994655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9552585" y="5019039"/>
            <a:ext cx="69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9552585" y="5031232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9552585" y="5043423"/>
            <a:ext cx="6985" cy="104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">
              <a:latin typeface="Calibri"/>
              <a:cs typeface="Calibri"/>
            </a:endParaRPr>
          </a:p>
          <a:p>
            <a:pPr>
              <a:lnSpc>
                <a:spcPts val="100"/>
              </a:lnSpc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8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9797377" y="4945888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9797377" y="4933695"/>
            <a:ext cx="32384" cy="77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  <a:p>
            <a:pPr algn="ctr" marL="12700" marR="5080" indent="-3810">
              <a:lnSpc>
                <a:spcPts val="100"/>
              </a:lnSpc>
              <a:spcBef>
                <a:spcPts val="75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9797377" y="4982464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9514485" y="5009895"/>
            <a:ext cx="3371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2952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9797377" y="5098288"/>
            <a:ext cx="29209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9797377" y="5022088"/>
            <a:ext cx="32384" cy="129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  <a:p>
            <a:pPr algn="ctr">
              <a:lnSpc>
                <a:spcPts val="95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algn="ctr" marL="12700" marR="5080" indent="-3810">
              <a:lnSpc>
                <a:spcPts val="100"/>
              </a:lnSpc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9746577" y="4887976"/>
            <a:ext cx="389255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63500">
              <a:lnSpc>
                <a:spcPts val="110"/>
              </a:lnSpc>
              <a:tabLst>
                <a:tab pos="321945" algn="l"/>
              </a:tabLst>
            </a:pPr>
            <a:r>
              <a:rPr dirty="0" baseline="27777" sz="150" spc="-6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baseline="27777" sz="1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marL="63500">
              <a:lnSpc>
                <a:spcPts val="70"/>
              </a:lnSpc>
              <a:tabLst>
                <a:tab pos="321945" algn="l"/>
              </a:tabLst>
            </a:pPr>
            <a:r>
              <a:rPr dirty="0" baseline="27777" sz="150" spc="-7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baseline="27777" sz="1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 marL="63500">
              <a:lnSpc>
                <a:spcPts val="85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0069110" y="4924551"/>
            <a:ext cx="698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00"/>
              </a:lnSpc>
              <a:spcBef>
                <a:spcPts val="5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10069110" y="4976367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10069110" y="5000751"/>
            <a:ext cx="6985" cy="68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0326602" y="4887976"/>
            <a:ext cx="6985" cy="1047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spcBef>
                <a:spcPts val="5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  <a:spcBef>
                <a:spcPts val="70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10326602" y="4964176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10326602" y="4976367"/>
            <a:ext cx="6985" cy="77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00"/>
              </a:lnSpc>
              <a:spcBef>
                <a:spcPts val="75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10056410" y="5028183"/>
            <a:ext cx="289560" cy="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r" marR="7620"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  <a:p>
            <a:pPr algn="r" marR="5080">
              <a:lnSpc>
                <a:spcPts val="110"/>
              </a:lnSpc>
              <a:tabLst>
                <a:tab pos="2571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10056410" y="5052567"/>
            <a:ext cx="2863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10056410" y="5076951"/>
            <a:ext cx="289560" cy="68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ts val="110"/>
              </a:lnSpc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698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8739706" y="4869688"/>
            <a:ext cx="54864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1145" algn="l"/>
                <a:tab pos="52895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8482213" y="4884927"/>
            <a:ext cx="80327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  <a:tab pos="528955" algn="l"/>
                <a:tab pos="786130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8212020" y="4906264"/>
            <a:ext cx="585470" cy="40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82575" algn="l"/>
                <a:tab pos="539750" algn="l"/>
              </a:tabLst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7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baseline="27777" sz="1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75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baseline="27777" sz="150">
              <a:latin typeface="Calibri"/>
              <a:cs typeface="Calibri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8482213" y="4921503"/>
            <a:ext cx="54864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  <a:tab pos="52895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8224720" y="4933695"/>
            <a:ext cx="106045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  <a:tab pos="527050" algn="l"/>
                <a:tab pos="786130" algn="l"/>
                <a:tab pos="1043940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8431413" y="4948935"/>
            <a:ext cx="650240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63500">
              <a:lnSpc>
                <a:spcPts val="110"/>
              </a:lnSpc>
              <a:tabLst>
                <a:tab pos="320675" algn="l"/>
                <a:tab pos="57975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0">
              <a:latin typeface="Calibri"/>
              <a:cs typeface="Calibri"/>
            </a:endParaRPr>
          </a:p>
          <a:p>
            <a:pPr marL="63500">
              <a:lnSpc>
                <a:spcPts val="95"/>
              </a:lnSpc>
              <a:tabLst>
                <a:tab pos="320675" algn="l"/>
                <a:tab pos="579755" algn="l"/>
              </a:tabLst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  <a:p>
            <a:pPr marL="63500">
              <a:lnSpc>
                <a:spcPts val="110"/>
              </a:lnSpc>
              <a:tabLst>
                <a:tab pos="320675" algn="l"/>
                <a:tab pos="57975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8482213" y="4997703"/>
            <a:ext cx="80327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  <a:tab pos="528955" algn="l"/>
                <a:tab pos="786130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8444113" y="5009895"/>
            <a:ext cx="622300" cy="68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307975" algn="l"/>
                <a:tab pos="56705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  <a:p>
            <a:pPr marL="50800">
              <a:lnSpc>
                <a:spcPts val="110"/>
              </a:lnSpc>
              <a:tabLst>
                <a:tab pos="307975" algn="l"/>
                <a:tab pos="567055" algn="l"/>
              </a:tabLst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  <a:p>
            <a:pPr marL="50800">
              <a:lnSpc>
                <a:spcPts val="110"/>
              </a:lnSpc>
              <a:tabLst>
                <a:tab pos="307975" algn="l"/>
                <a:tab pos="56705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8482213" y="5049520"/>
            <a:ext cx="80327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  <a:tab pos="528955" algn="l"/>
                <a:tab pos="786130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8739706" y="5073903"/>
            <a:ext cx="548640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ts val="110"/>
              </a:lnSpc>
              <a:tabLst>
                <a:tab pos="271145" algn="l"/>
                <a:tab pos="52895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95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  <a:tabLst>
                <a:tab pos="271145" algn="l"/>
                <a:tab pos="52895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8739706" y="5113527"/>
            <a:ext cx="54864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1145" algn="l"/>
                <a:tab pos="52895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7213833" y="4604511"/>
            <a:ext cx="69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7213833" y="4631944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7213833" y="4644135"/>
            <a:ext cx="6985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00"/>
              </a:lnSpc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7213833" y="4680711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7201133" y="4708144"/>
            <a:ext cx="32384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algn="ctr" marL="12700" marR="5080" indent="-3810">
              <a:lnSpc>
                <a:spcPts val="100"/>
              </a:lnSpc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7201133" y="4592320"/>
            <a:ext cx="2863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7471326" y="4604511"/>
            <a:ext cx="6985" cy="92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  <a:spcBef>
                <a:spcPts val="80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00"/>
              </a:lnSpc>
              <a:spcBef>
                <a:spcPts val="10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7471326" y="4668520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7471326" y="4680711"/>
            <a:ext cx="698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7201133" y="4732527"/>
            <a:ext cx="289560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r" marR="7620"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  <a:p>
            <a:pPr algn="r" marR="5080">
              <a:lnSpc>
                <a:spcPts val="95"/>
              </a:lnSpc>
              <a:tabLst>
                <a:tab pos="2571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algn="r" marR="8255">
              <a:lnSpc>
                <a:spcPts val="110"/>
              </a:lnSpc>
              <a:tabLst>
                <a:tab pos="2571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7201133" y="4784344"/>
            <a:ext cx="2895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7201133" y="4796535"/>
            <a:ext cx="289560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ts val="110"/>
              </a:lnSpc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95"/>
              </a:lnSpc>
              <a:tabLst>
                <a:tab pos="2698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7458626" y="4820920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7718397" y="4577079"/>
            <a:ext cx="289560" cy="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ts val="110"/>
              </a:lnSpc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  <a:tabLst>
                <a:tab pos="2698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7718397" y="4641088"/>
            <a:ext cx="2863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7718397" y="4601464"/>
            <a:ext cx="289560" cy="104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  <a:spcBef>
                <a:spcPts val="70"/>
              </a:spcBef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  <a:tabLst>
                <a:tab pos="269875" algn="l"/>
              </a:tabLst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7718397" y="4677664"/>
            <a:ext cx="2895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7718397" y="4753864"/>
            <a:ext cx="2863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7718397" y="4781295"/>
            <a:ext cx="289560" cy="77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ts val="110"/>
              </a:lnSpc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95"/>
              </a:lnSpc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95"/>
              </a:lnSpc>
              <a:tabLst>
                <a:tab pos="2698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8242210" y="4580127"/>
            <a:ext cx="6985" cy="53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00"/>
              </a:lnSpc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8242210" y="4616703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8242210" y="4628895"/>
            <a:ext cx="6985" cy="68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00"/>
              </a:lnSpc>
              <a:spcBef>
                <a:spcPts val="5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8242210" y="4668520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8229510" y="4692903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7692997" y="4741671"/>
            <a:ext cx="579120" cy="40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95275" algn="l"/>
                <a:tab pos="548640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6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baseline="27777" sz="150">
              <a:latin typeface="Calibri"/>
              <a:cs typeface="Calibri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8242210" y="4744720"/>
            <a:ext cx="6985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80000"/>
              </a:lnSpc>
              <a:spcBef>
                <a:spcPts val="80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00"/>
              </a:lnSpc>
              <a:spcBef>
                <a:spcPts val="10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8499703" y="4574032"/>
            <a:ext cx="6985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00"/>
              </a:lnSpc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  <a:spcBef>
                <a:spcPts val="85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00"/>
              </a:lnSpc>
              <a:spcBef>
                <a:spcPts val="5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8499703" y="4674615"/>
            <a:ext cx="69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8499703" y="4714239"/>
            <a:ext cx="69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7937789" y="4729479"/>
            <a:ext cx="591820" cy="40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4165" algn="l"/>
                <a:tab pos="561340" algn="l"/>
              </a:tabLst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7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baseline="27777" sz="1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8499703" y="4738623"/>
            <a:ext cx="6985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  <a:spcBef>
                <a:spcPts val="80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95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80000"/>
              </a:lnSpc>
              <a:spcBef>
                <a:spcPts val="10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9003557" y="4580127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9003557" y="4628895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9016257" y="4656327"/>
            <a:ext cx="69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9003557" y="4692903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21" name="object 121" descr=""/>
          <p:cNvSpPr txBox="1"/>
          <p:nvPr/>
        </p:nvSpPr>
        <p:spPr>
          <a:xfrm>
            <a:off x="9016257" y="4720335"/>
            <a:ext cx="69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9003557" y="4820920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9261047" y="4583176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8978157" y="4595367"/>
            <a:ext cx="3371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2952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9261047" y="4607559"/>
            <a:ext cx="32384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9273747" y="4659376"/>
            <a:ext cx="69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9273747" y="4683759"/>
            <a:ext cx="6985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80000"/>
              </a:lnSpc>
              <a:spcBef>
                <a:spcPts val="80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00"/>
              </a:lnSpc>
              <a:spcBef>
                <a:spcPts val="10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  <a:spcBef>
                <a:spcPts val="65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9557376" y="4577079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29" name="object 129" descr=""/>
          <p:cNvSpPr txBox="1"/>
          <p:nvPr/>
        </p:nvSpPr>
        <p:spPr>
          <a:xfrm>
            <a:off x="9544676" y="4641088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9557376" y="4589271"/>
            <a:ext cx="6985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">
              <a:latin typeface="Calibri"/>
              <a:cs typeface="Calibri"/>
            </a:endParaRPr>
          </a:p>
          <a:p>
            <a:pPr>
              <a:lnSpc>
                <a:spcPts val="100"/>
              </a:lnSpc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9557376" y="4677664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32" name="object 132" descr=""/>
          <p:cNvSpPr txBox="1"/>
          <p:nvPr/>
        </p:nvSpPr>
        <p:spPr>
          <a:xfrm>
            <a:off x="9544676" y="4705095"/>
            <a:ext cx="29209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marL="12700" marR="1270">
              <a:lnSpc>
                <a:spcPct val="80000"/>
              </a:lnSpc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33" name="object 133" descr=""/>
          <p:cNvSpPr txBox="1"/>
          <p:nvPr/>
        </p:nvSpPr>
        <p:spPr>
          <a:xfrm>
            <a:off x="9544676" y="4741671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34" name="object 134" descr=""/>
          <p:cNvSpPr txBox="1"/>
          <p:nvPr/>
        </p:nvSpPr>
        <p:spPr>
          <a:xfrm>
            <a:off x="9544676" y="4793488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35" name="object 135" descr=""/>
          <p:cNvSpPr txBox="1"/>
          <p:nvPr/>
        </p:nvSpPr>
        <p:spPr>
          <a:xfrm>
            <a:off x="9544676" y="4781295"/>
            <a:ext cx="32384" cy="77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00">
              <a:latin typeface="Calibri"/>
              <a:cs typeface="Calibri"/>
            </a:endParaRPr>
          </a:p>
          <a:p>
            <a:pPr algn="ctr" marL="12700" marR="5080" indent="-3810">
              <a:lnSpc>
                <a:spcPts val="100"/>
              </a:lnSpc>
              <a:spcBef>
                <a:spcPts val="75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36" name="object 136" descr=""/>
          <p:cNvSpPr txBox="1"/>
          <p:nvPr/>
        </p:nvSpPr>
        <p:spPr>
          <a:xfrm>
            <a:off x="9814868" y="4586223"/>
            <a:ext cx="6985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  <a:spcBef>
                <a:spcPts val="70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37" name="object 137" descr=""/>
          <p:cNvSpPr txBox="1"/>
          <p:nvPr/>
        </p:nvSpPr>
        <p:spPr>
          <a:xfrm>
            <a:off x="9814868" y="4674615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38" name="object 138" descr=""/>
          <p:cNvSpPr txBox="1"/>
          <p:nvPr/>
        </p:nvSpPr>
        <p:spPr>
          <a:xfrm>
            <a:off x="9814868" y="4686807"/>
            <a:ext cx="6985" cy="77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80000"/>
              </a:lnSpc>
              <a:spcBef>
                <a:spcPts val="80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39" name="object 139" descr=""/>
          <p:cNvSpPr txBox="1"/>
          <p:nvPr/>
        </p:nvSpPr>
        <p:spPr>
          <a:xfrm>
            <a:off x="9802168" y="4738623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40" name="object 140" descr=""/>
          <p:cNvSpPr txBox="1"/>
          <p:nvPr/>
        </p:nvSpPr>
        <p:spPr>
          <a:xfrm>
            <a:off x="9802168" y="4763007"/>
            <a:ext cx="32384" cy="92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  <a:p>
            <a:pPr algn="ctr">
              <a:lnSpc>
                <a:spcPts val="110"/>
              </a:lnSpc>
              <a:spcBef>
                <a:spcPts val="55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algn="ctr"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41" name="object 141" descr=""/>
          <p:cNvSpPr txBox="1"/>
          <p:nvPr/>
        </p:nvSpPr>
        <p:spPr>
          <a:xfrm>
            <a:off x="10061199" y="4577079"/>
            <a:ext cx="289560" cy="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ts val="110"/>
              </a:lnSpc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  <a:tabLst>
                <a:tab pos="2698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42" name="object 142" descr=""/>
          <p:cNvSpPr txBox="1"/>
          <p:nvPr/>
        </p:nvSpPr>
        <p:spPr>
          <a:xfrm>
            <a:off x="10061199" y="4641088"/>
            <a:ext cx="2863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43" name="object 143" descr=""/>
          <p:cNvSpPr txBox="1"/>
          <p:nvPr/>
        </p:nvSpPr>
        <p:spPr>
          <a:xfrm>
            <a:off x="10061199" y="4717288"/>
            <a:ext cx="2895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44" name="object 144" descr=""/>
          <p:cNvSpPr txBox="1"/>
          <p:nvPr/>
        </p:nvSpPr>
        <p:spPr>
          <a:xfrm>
            <a:off x="10061199" y="4601464"/>
            <a:ext cx="289560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  <a:spcBef>
                <a:spcPts val="70"/>
              </a:spcBef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95"/>
              </a:lnSpc>
              <a:tabLst>
                <a:tab pos="269875" algn="l"/>
              </a:tabLst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698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269875" algn="l"/>
              </a:tabLst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45" name="object 145" descr=""/>
          <p:cNvSpPr txBox="1"/>
          <p:nvPr/>
        </p:nvSpPr>
        <p:spPr>
          <a:xfrm>
            <a:off x="10061199" y="4741671"/>
            <a:ext cx="2895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46" name="object 146" descr=""/>
          <p:cNvSpPr txBox="1"/>
          <p:nvPr/>
        </p:nvSpPr>
        <p:spPr>
          <a:xfrm>
            <a:off x="9519276" y="4753864"/>
            <a:ext cx="85344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295275" algn="l"/>
                <a:tab pos="554355" algn="l"/>
                <a:tab pos="811530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47" name="object 147" descr=""/>
          <p:cNvSpPr txBox="1"/>
          <p:nvPr/>
        </p:nvSpPr>
        <p:spPr>
          <a:xfrm>
            <a:off x="10061199" y="4781295"/>
            <a:ext cx="289560" cy="77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ts val="110"/>
              </a:lnSpc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95"/>
              </a:lnSpc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95"/>
              </a:lnSpc>
              <a:tabLst>
                <a:tab pos="2698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48" name="object 148" descr=""/>
          <p:cNvSpPr txBox="1"/>
          <p:nvPr/>
        </p:nvSpPr>
        <p:spPr>
          <a:xfrm>
            <a:off x="8757196" y="4580127"/>
            <a:ext cx="6985" cy="533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00"/>
              </a:lnSpc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49" name="object 149" descr=""/>
          <p:cNvSpPr txBox="1"/>
          <p:nvPr/>
        </p:nvSpPr>
        <p:spPr>
          <a:xfrm>
            <a:off x="8757196" y="4616703"/>
            <a:ext cx="27876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58445" algn="l"/>
              </a:tabLst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50" name="object 150" descr=""/>
          <p:cNvSpPr txBox="1"/>
          <p:nvPr/>
        </p:nvSpPr>
        <p:spPr>
          <a:xfrm>
            <a:off x="8744496" y="4628895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51" name="object 151" descr=""/>
          <p:cNvSpPr txBox="1"/>
          <p:nvPr/>
        </p:nvSpPr>
        <p:spPr>
          <a:xfrm>
            <a:off x="8744496" y="4644135"/>
            <a:ext cx="54546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1145" algn="l"/>
                <a:tab pos="52895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52" name="object 152" descr=""/>
          <p:cNvSpPr txBox="1"/>
          <p:nvPr/>
        </p:nvSpPr>
        <p:spPr>
          <a:xfrm>
            <a:off x="8474303" y="4662423"/>
            <a:ext cx="3149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tabLst>
                <a:tab pos="282575" algn="l"/>
              </a:tabLst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7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baseline="27777" sz="150">
              <a:latin typeface="Calibri"/>
              <a:cs typeface="Calibri"/>
            </a:endParaRPr>
          </a:p>
        </p:txBody>
      </p:sp>
      <p:sp>
        <p:nvSpPr>
          <p:cNvPr id="153" name="object 153" descr=""/>
          <p:cNvSpPr txBox="1"/>
          <p:nvPr/>
        </p:nvSpPr>
        <p:spPr>
          <a:xfrm>
            <a:off x="8731796" y="4671567"/>
            <a:ext cx="57150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tabLst>
                <a:tab pos="283845" algn="l"/>
                <a:tab pos="541655" algn="l"/>
              </a:tabLst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54" name="object 154" descr=""/>
          <p:cNvSpPr txBox="1"/>
          <p:nvPr/>
        </p:nvSpPr>
        <p:spPr>
          <a:xfrm>
            <a:off x="8744496" y="4692903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55" name="object 155" descr=""/>
          <p:cNvSpPr txBox="1"/>
          <p:nvPr/>
        </p:nvSpPr>
        <p:spPr>
          <a:xfrm>
            <a:off x="7667597" y="4705095"/>
            <a:ext cx="1415415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63500">
              <a:lnSpc>
                <a:spcPts val="110"/>
              </a:lnSpc>
              <a:tabLst>
                <a:tab pos="320675" algn="l"/>
                <a:tab pos="574040" algn="l"/>
                <a:tab pos="831850" algn="l"/>
                <a:tab pos="1089025" algn="l"/>
                <a:tab pos="134810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 marL="63500">
              <a:lnSpc>
                <a:spcPts val="95"/>
              </a:lnSpc>
              <a:tabLst>
                <a:tab pos="3206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  <a:p>
            <a:pPr marL="63500"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56" name="object 156" descr=""/>
          <p:cNvSpPr txBox="1"/>
          <p:nvPr/>
        </p:nvSpPr>
        <p:spPr>
          <a:xfrm>
            <a:off x="8757196" y="4720335"/>
            <a:ext cx="69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57" name="object 157" descr=""/>
          <p:cNvSpPr txBox="1"/>
          <p:nvPr/>
        </p:nvSpPr>
        <p:spPr>
          <a:xfrm>
            <a:off x="8757196" y="4732527"/>
            <a:ext cx="266065" cy="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  <a:tabLst>
                <a:tab pos="258445" algn="l"/>
              </a:tabLst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  <a:tabLst>
                <a:tab pos="25844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58" name="object 158" descr=""/>
          <p:cNvSpPr txBox="1"/>
          <p:nvPr/>
        </p:nvSpPr>
        <p:spPr>
          <a:xfrm>
            <a:off x="8744496" y="4769103"/>
            <a:ext cx="291465" cy="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ts val="110"/>
              </a:lnSpc>
              <a:tabLst>
                <a:tab pos="27114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  <a:tabLst>
                <a:tab pos="27114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59" name="object 159" descr=""/>
          <p:cNvSpPr txBox="1"/>
          <p:nvPr/>
        </p:nvSpPr>
        <p:spPr>
          <a:xfrm>
            <a:off x="8744496" y="4796535"/>
            <a:ext cx="291465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ts val="110"/>
              </a:lnSpc>
              <a:tabLst>
                <a:tab pos="27114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95"/>
              </a:lnSpc>
              <a:tabLst>
                <a:tab pos="27114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60" name="object 160" descr=""/>
          <p:cNvSpPr txBox="1"/>
          <p:nvPr/>
        </p:nvSpPr>
        <p:spPr>
          <a:xfrm>
            <a:off x="7213834" y="4287520"/>
            <a:ext cx="6985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80000"/>
              </a:lnSpc>
              <a:spcBef>
                <a:spcPts val="10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  <a:spcBef>
                <a:spcPts val="70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00"/>
              </a:lnSpc>
              <a:spcBef>
                <a:spcPts val="10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05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61" name="object 161" descr=""/>
          <p:cNvSpPr txBox="1"/>
          <p:nvPr/>
        </p:nvSpPr>
        <p:spPr>
          <a:xfrm>
            <a:off x="7213834" y="4427727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62" name="object 162" descr=""/>
          <p:cNvSpPr txBox="1"/>
          <p:nvPr/>
        </p:nvSpPr>
        <p:spPr>
          <a:xfrm>
            <a:off x="7213834" y="4439920"/>
            <a:ext cx="6985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80000"/>
              </a:lnSpc>
              <a:spcBef>
                <a:spcPts val="10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  <a:spcBef>
                <a:spcPts val="70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00"/>
              </a:lnSpc>
              <a:spcBef>
                <a:spcPts val="10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63" name="object 163" descr=""/>
          <p:cNvSpPr txBox="1"/>
          <p:nvPr/>
        </p:nvSpPr>
        <p:spPr>
          <a:xfrm>
            <a:off x="7458626" y="4281423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64" name="object 164" descr=""/>
          <p:cNvSpPr txBox="1"/>
          <p:nvPr/>
        </p:nvSpPr>
        <p:spPr>
          <a:xfrm>
            <a:off x="7471326" y="4305807"/>
            <a:ext cx="6985" cy="92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  <a:spcBef>
                <a:spcPts val="80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80000"/>
              </a:lnSpc>
              <a:spcBef>
                <a:spcPts val="10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65" name="object 165" descr=""/>
          <p:cNvSpPr txBox="1"/>
          <p:nvPr/>
        </p:nvSpPr>
        <p:spPr>
          <a:xfrm>
            <a:off x="7471326" y="4369815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66" name="object 166" descr=""/>
          <p:cNvSpPr txBox="1"/>
          <p:nvPr/>
        </p:nvSpPr>
        <p:spPr>
          <a:xfrm>
            <a:off x="7471326" y="4382007"/>
            <a:ext cx="698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">
              <a:latin typeface="Calibri"/>
              <a:cs typeface="Calibri"/>
            </a:endParaRPr>
          </a:p>
          <a:p>
            <a:pPr>
              <a:lnSpc>
                <a:spcPts val="100"/>
              </a:lnSpc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67" name="object 167" descr=""/>
          <p:cNvSpPr txBox="1"/>
          <p:nvPr/>
        </p:nvSpPr>
        <p:spPr>
          <a:xfrm>
            <a:off x="7471326" y="4433823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68" name="object 168" descr=""/>
          <p:cNvSpPr txBox="1"/>
          <p:nvPr/>
        </p:nvSpPr>
        <p:spPr>
          <a:xfrm>
            <a:off x="7471326" y="4446015"/>
            <a:ext cx="6985" cy="116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  <a:spcBef>
                <a:spcPts val="80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95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00"/>
              </a:lnSpc>
              <a:spcBef>
                <a:spcPts val="10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69" name="object 169" descr=""/>
          <p:cNvSpPr txBox="1"/>
          <p:nvPr/>
        </p:nvSpPr>
        <p:spPr>
          <a:xfrm>
            <a:off x="7731098" y="4455159"/>
            <a:ext cx="69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70" name="object 170" descr=""/>
          <p:cNvSpPr txBox="1"/>
          <p:nvPr/>
        </p:nvSpPr>
        <p:spPr>
          <a:xfrm>
            <a:off x="7718398" y="4378959"/>
            <a:ext cx="2863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71" name="object 171" descr=""/>
          <p:cNvSpPr txBox="1"/>
          <p:nvPr/>
        </p:nvSpPr>
        <p:spPr>
          <a:xfrm>
            <a:off x="7718398" y="4406391"/>
            <a:ext cx="276860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ts val="110"/>
              </a:lnSpc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95"/>
              </a:lnSpc>
              <a:tabLst>
                <a:tab pos="269875" algn="l"/>
              </a:tabLst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72" name="object 172" descr=""/>
          <p:cNvSpPr txBox="1"/>
          <p:nvPr/>
        </p:nvSpPr>
        <p:spPr>
          <a:xfrm>
            <a:off x="7718398" y="4430776"/>
            <a:ext cx="289560" cy="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r" marR="5080"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algn="r" marR="8255">
              <a:lnSpc>
                <a:spcPts val="110"/>
              </a:lnSpc>
              <a:tabLst>
                <a:tab pos="2571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73" name="object 173" descr=""/>
          <p:cNvSpPr txBox="1"/>
          <p:nvPr/>
        </p:nvSpPr>
        <p:spPr>
          <a:xfrm>
            <a:off x="7975889" y="4455159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74" name="object 174" descr=""/>
          <p:cNvSpPr txBox="1"/>
          <p:nvPr/>
        </p:nvSpPr>
        <p:spPr>
          <a:xfrm>
            <a:off x="7692998" y="4302759"/>
            <a:ext cx="5943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295275" algn="l"/>
                <a:tab pos="548640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75" name="object 175" descr=""/>
          <p:cNvSpPr txBox="1"/>
          <p:nvPr/>
        </p:nvSpPr>
        <p:spPr>
          <a:xfrm>
            <a:off x="7654898" y="4354576"/>
            <a:ext cx="657860" cy="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76200">
              <a:lnSpc>
                <a:spcPts val="110"/>
              </a:lnSpc>
              <a:tabLst>
                <a:tab pos="333375" algn="l"/>
                <a:tab pos="586740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0">
              <a:latin typeface="Calibri"/>
              <a:cs typeface="Calibri"/>
            </a:endParaRPr>
          </a:p>
          <a:p>
            <a:pPr marL="76200">
              <a:lnSpc>
                <a:spcPts val="110"/>
              </a:lnSpc>
              <a:tabLst>
                <a:tab pos="333375" algn="l"/>
                <a:tab pos="586740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76" name="object 176" descr=""/>
          <p:cNvSpPr txBox="1"/>
          <p:nvPr/>
        </p:nvSpPr>
        <p:spPr>
          <a:xfrm>
            <a:off x="8242210" y="4375911"/>
            <a:ext cx="69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77" name="object 177" descr=""/>
          <p:cNvSpPr txBox="1"/>
          <p:nvPr/>
        </p:nvSpPr>
        <p:spPr>
          <a:xfrm>
            <a:off x="8242210" y="4415535"/>
            <a:ext cx="6985" cy="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78" name="object 178" descr=""/>
          <p:cNvSpPr txBox="1"/>
          <p:nvPr/>
        </p:nvSpPr>
        <p:spPr>
          <a:xfrm>
            <a:off x="8242210" y="4439920"/>
            <a:ext cx="698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79" name="object 179" descr=""/>
          <p:cNvSpPr txBox="1"/>
          <p:nvPr/>
        </p:nvSpPr>
        <p:spPr>
          <a:xfrm>
            <a:off x="8499703" y="4357623"/>
            <a:ext cx="69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80" name="object 180" descr=""/>
          <p:cNvSpPr txBox="1"/>
          <p:nvPr/>
        </p:nvSpPr>
        <p:spPr>
          <a:xfrm>
            <a:off x="8499703" y="4369815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81" name="object 181" descr=""/>
          <p:cNvSpPr txBox="1"/>
          <p:nvPr/>
        </p:nvSpPr>
        <p:spPr>
          <a:xfrm>
            <a:off x="8487003" y="4394200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82" name="object 182" descr=""/>
          <p:cNvSpPr txBox="1"/>
          <p:nvPr/>
        </p:nvSpPr>
        <p:spPr>
          <a:xfrm>
            <a:off x="8204110" y="4406391"/>
            <a:ext cx="3371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2952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83" name="object 183" descr=""/>
          <p:cNvSpPr txBox="1"/>
          <p:nvPr/>
        </p:nvSpPr>
        <p:spPr>
          <a:xfrm>
            <a:off x="8499703" y="4418583"/>
            <a:ext cx="69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84" name="object 184" descr=""/>
          <p:cNvSpPr txBox="1"/>
          <p:nvPr/>
        </p:nvSpPr>
        <p:spPr>
          <a:xfrm>
            <a:off x="8499703" y="4433823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85" name="object 185" descr=""/>
          <p:cNvSpPr txBox="1"/>
          <p:nvPr/>
        </p:nvSpPr>
        <p:spPr>
          <a:xfrm>
            <a:off x="8499703" y="4446015"/>
            <a:ext cx="6985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86" name="object 186" descr=""/>
          <p:cNvSpPr txBox="1"/>
          <p:nvPr/>
        </p:nvSpPr>
        <p:spPr>
          <a:xfrm>
            <a:off x="7692998" y="4482591"/>
            <a:ext cx="864235" cy="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ts val="110"/>
              </a:lnSpc>
              <a:tabLst>
                <a:tab pos="295275" algn="l"/>
              </a:tabLst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  <a:p>
            <a:pPr marL="38100">
              <a:lnSpc>
                <a:spcPts val="110"/>
              </a:lnSpc>
              <a:tabLst>
                <a:tab pos="295275" algn="l"/>
                <a:tab pos="548640" algn="l"/>
                <a:tab pos="806450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87" name="object 187" descr=""/>
          <p:cNvSpPr txBox="1"/>
          <p:nvPr/>
        </p:nvSpPr>
        <p:spPr>
          <a:xfrm>
            <a:off x="9003557" y="4324095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88" name="object 188" descr=""/>
          <p:cNvSpPr txBox="1"/>
          <p:nvPr/>
        </p:nvSpPr>
        <p:spPr>
          <a:xfrm>
            <a:off x="9016257" y="4351527"/>
            <a:ext cx="6985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89" name="object 189" descr=""/>
          <p:cNvSpPr txBox="1"/>
          <p:nvPr/>
        </p:nvSpPr>
        <p:spPr>
          <a:xfrm>
            <a:off x="9261047" y="4299711"/>
            <a:ext cx="32384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90" name="object 190" descr=""/>
          <p:cNvSpPr txBox="1"/>
          <p:nvPr/>
        </p:nvSpPr>
        <p:spPr>
          <a:xfrm>
            <a:off x="9273747" y="4351527"/>
            <a:ext cx="6985" cy="65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91" name="object 191" descr=""/>
          <p:cNvSpPr txBox="1"/>
          <p:nvPr/>
        </p:nvSpPr>
        <p:spPr>
          <a:xfrm>
            <a:off x="9003557" y="4400295"/>
            <a:ext cx="2863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92" name="object 192" descr=""/>
          <p:cNvSpPr txBox="1"/>
          <p:nvPr/>
        </p:nvSpPr>
        <p:spPr>
          <a:xfrm>
            <a:off x="9003557" y="4415535"/>
            <a:ext cx="2895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93" name="object 193" descr=""/>
          <p:cNvSpPr txBox="1"/>
          <p:nvPr/>
        </p:nvSpPr>
        <p:spPr>
          <a:xfrm>
            <a:off x="9261047" y="4476495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94" name="object 194" descr=""/>
          <p:cNvSpPr txBox="1"/>
          <p:nvPr/>
        </p:nvSpPr>
        <p:spPr>
          <a:xfrm>
            <a:off x="9261047" y="4491735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95" name="object 195" descr=""/>
          <p:cNvSpPr txBox="1"/>
          <p:nvPr/>
        </p:nvSpPr>
        <p:spPr>
          <a:xfrm>
            <a:off x="9261047" y="4516120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96" name="object 196" descr=""/>
          <p:cNvSpPr txBox="1"/>
          <p:nvPr/>
        </p:nvSpPr>
        <p:spPr>
          <a:xfrm>
            <a:off x="9557376" y="4302759"/>
            <a:ext cx="6985" cy="92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  <a:spcBef>
                <a:spcPts val="80"/>
              </a:spcBef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00"/>
              </a:lnSpc>
              <a:spcBef>
                <a:spcPts val="10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97" name="object 197" descr=""/>
          <p:cNvSpPr txBox="1"/>
          <p:nvPr/>
        </p:nvSpPr>
        <p:spPr>
          <a:xfrm>
            <a:off x="9557376" y="4366767"/>
            <a:ext cx="44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98" name="object 198" descr=""/>
          <p:cNvSpPr txBox="1"/>
          <p:nvPr/>
        </p:nvSpPr>
        <p:spPr>
          <a:xfrm>
            <a:off x="9557376" y="4378959"/>
            <a:ext cx="698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99" name="object 199" descr=""/>
          <p:cNvSpPr txBox="1"/>
          <p:nvPr/>
        </p:nvSpPr>
        <p:spPr>
          <a:xfrm>
            <a:off x="9544676" y="4442967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00" name="object 200" descr=""/>
          <p:cNvSpPr txBox="1"/>
          <p:nvPr/>
        </p:nvSpPr>
        <p:spPr>
          <a:xfrm>
            <a:off x="9544676" y="4482591"/>
            <a:ext cx="32384" cy="77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00">
              <a:latin typeface="Calibri"/>
              <a:cs typeface="Calibri"/>
            </a:endParaRPr>
          </a:p>
          <a:p>
            <a:pPr algn="ctr">
              <a:lnSpc>
                <a:spcPts val="95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algn="ctr" marL="12700" marR="5080" indent="-3810">
              <a:lnSpc>
                <a:spcPct val="80000"/>
              </a:lnSpc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01" name="object 201" descr=""/>
          <p:cNvSpPr txBox="1"/>
          <p:nvPr/>
        </p:nvSpPr>
        <p:spPr>
          <a:xfrm>
            <a:off x="9802168" y="4284471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02" name="object 202" descr=""/>
          <p:cNvSpPr txBox="1"/>
          <p:nvPr/>
        </p:nvSpPr>
        <p:spPr>
          <a:xfrm>
            <a:off x="9802168" y="4473447"/>
            <a:ext cx="29209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03" name="object 203" descr=""/>
          <p:cNvSpPr txBox="1"/>
          <p:nvPr/>
        </p:nvSpPr>
        <p:spPr>
          <a:xfrm>
            <a:off x="10061199" y="4284471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04" name="object 204" descr=""/>
          <p:cNvSpPr txBox="1"/>
          <p:nvPr/>
        </p:nvSpPr>
        <p:spPr>
          <a:xfrm>
            <a:off x="10318692" y="4284471"/>
            <a:ext cx="32384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05" name="object 205" descr=""/>
          <p:cNvSpPr txBox="1"/>
          <p:nvPr/>
        </p:nvSpPr>
        <p:spPr>
          <a:xfrm>
            <a:off x="9802168" y="4296664"/>
            <a:ext cx="54546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1145" algn="l"/>
                <a:tab pos="52895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06" name="object 206" descr=""/>
          <p:cNvSpPr txBox="1"/>
          <p:nvPr/>
        </p:nvSpPr>
        <p:spPr>
          <a:xfrm>
            <a:off x="9802168" y="4321047"/>
            <a:ext cx="548640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ts val="110"/>
              </a:lnSpc>
              <a:tabLst>
                <a:tab pos="271145" algn="l"/>
                <a:tab pos="52895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95"/>
              </a:lnSpc>
              <a:tabLst>
                <a:tab pos="271145" algn="l"/>
                <a:tab pos="52895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  <a:tabLst>
                <a:tab pos="271145" algn="l"/>
                <a:tab pos="52895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  <a:tabLst>
                <a:tab pos="271145" algn="l"/>
                <a:tab pos="52895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  <a:tabLst>
                <a:tab pos="271145" algn="l"/>
                <a:tab pos="528955" algn="l"/>
              </a:tabLst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  <a:spcBef>
                <a:spcPts val="55"/>
              </a:spcBef>
              <a:tabLst>
                <a:tab pos="271145" algn="l"/>
                <a:tab pos="52895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95"/>
              </a:lnSpc>
              <a:tabLst>
                <a:tab pos="271145" algn="l"/>
                <a:tab pos="52895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  <a:tabLst>
                <a:tab pos="271145" algn="l"/>
                <a:tab pos="52895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  <a:tabLst>
                <a:tab pos="271145" algn="l"/>
                <a:tab pos="528955" algn="l"/>
              </a:tabLst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  <a:tabLst>
                <a:tab pos="271145" algn="l"/>
                <a:tab pos="52895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07" name="object 207" descr=""/>
          <p:cNvSpPr txBox="1"/>
          <p:nvPr/>
        </p:nvSpPr>
        <p:spPr>
          <a:xfrm>
            <a:off x="10061199" y="4473447"/>
            <a:ext cx="2863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98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08" name="object 208" descr=""/>
          <p:cNvSpPr txBox="1"/>
          <p:nvPr/>
        </p:nvSpPr>
        <p:spPr>
          <a:xfrm>
            <a:off x="9802168" y="4485639"/>
            <a:ext cx="548640" cy="68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ts val="110"/>
              </a:lnSpc>
              <a:tabLst>
                <a:tab pos="271145" algn="l"/>
                <a:tab pos="52895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ts val="110"/>
              </a:lnSpc>
              <a:tabLst>
                <a:tab pos="271145" algn="l"/>
                <a:tab pos="52895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71145" algn="l"/>
                <a:tab pos="52895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09" name="object 209" descr=""/>
          <p:cNvSpPr txBox="1"/>
          <p:nvPr/>
        </p:nvSpPr>
        <p:spPr>
          <a:xfrm>
            <a:off x="9802168" y="4525264"/>
            <a:ext cx="54864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1145" algn="l"/>
                <a:tab pos="52895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10" name="object 210" descr=""/>
          <p:cNvSpPr txBox="1"/>
          <p:nvPr/>
        </p:nvSpPr>
        <p:spPr>
          <a:xfrm>
            <a:off x="8461603" y="4281423"/>
            <a:ext cx="85725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295275" algn="l"/>
                <a:tab pos="554355" algn="l"/>
                <a:tab pos="811530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7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baseline="27777" sz="1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7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baseline="27777" sz="1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7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baseline="27777" sz="150">
              <a:latin typeface="Calibri"/>
              <a:cs typeface="Calibri"/>
            </a:endParaRPr>
          </a:p>
        </p:txBody>
      </p:sp>
      <p:sp>
        <p:nvSpPr>
          <p:cNvPr id="211" name="object 211" descr=""/>
          <p:cNvSpPr txBox="1"/>
          <p:nvPr/>
        </p:nvSpPr>
        <p:spPr>
          <a:xfrm>
            <a:off x="7433226" y="4293615"/>
            <a:ext cx="216598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297180" algn="l"/>
                <a:tab pos="554990" algn="l"/>
                <a:tab pos="808355" algn="l"/>
                <a:tab pos="1066165" algn="l"/>
                <a:tab pos="1323340" algn="l"/>
                <a:tab pos="1582420" algn="l"/>
                <a:tab pos="1840230" algn="l"/>
                <a:tab pos="212407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52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baseline="27777" sz="1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52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baseline="27777" sz="1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52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baseline="27777" sz="1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52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baseline="27777" sz="1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12" name="object 212" descr=""/>
          <p:cNvSpPr txBox="1"/>
          <p:nvPr/>
        </p:nvSpPr>
        <p:spPr>
          <a:xfrm>
            <a:off x="8744496" y="4299711"/>
            <a:ext cx="29146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114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13" name="object 213" descr=""/>
          <p:cNvSpPr txBox="1"/>
          <p:nvPr/>
        </p:nvSpPr>
        <p:spPr>
          <a:xfrm>
            <a:off x="7680298" y="4318000"/>
            <a:ext cx="1134745" cy="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r" marR="300355"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  <a:p>
            <a:pPr marL="50800">
              <a:lnSpc>
                <a:spcPts val="110"/>
              </a:lnSpc>
              <a:tabLst>
                <a:tab pos="307975" algn="l"/>
                <a:tab pos="561340" algn="l"/>
                <a:tab pos="819150" algn="l"/>
                <a:tab pos="107632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7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baseline="27777" sz="150">
              <a:latin typeface="Calibri"/>
              <a:cs typeface="Calibri"/>
            </a:endParaRPr>
          </a:p>
        </p:txBody>
      </p:sp>
      <p:sp>
        <p:nvSpPr>
          <p:cNvPr id="214" name="object 214" descr=""/>
          <p:cNvSpPr txBox="1"/>
          <p:nvPr/>
        </p:nvSpPr>
        <p:spPr>
          <a:xfrm>
            <a:off x="7692998" y="4342383"/>
            <a:ext cx="162242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295275" algn="l"/>
                <a:tab pos="548640" algn="l"/>
                <a:tab pos="806450" algn="l"/>
                <a:tab pos="1063625" algn="l"/>
                <a:tab pos="1322705" algn="l"/>
                <a:tab pos="158051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15" name="object 215" descr=""/>
          <p:cNvSpPr txBox="1"/>
          <p:nvPr/>
        </p:nvSpPr>
        <p:spPr>
          <a:xfrm>
            <a:off x="8757196" y="4351527"/>
            <a:ext cx="6985" cy="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0">
              <a:latin typeface="Calibri"/>
              <a:cs typeface="Calibri"/>
            </a:endParaRPr>
          </a:p>
          <a:p>
            <a:pPr>
              <a:lnSpc>
                <a:spcPts val="11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16" name="object 216" descr=""/>
          <p:cNvSpPr txBox="1"/>
          <p:nvPr/>
        </p:nvSpPr>
        <p:spPr>
          <a:xfrm>
            <a:off x="8757196" y="4375911"/>
            <a:ext cx="6985" cy="80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17" name="object 217" descr=""/>
          <p:cNvSpPr txBox="1"/>
          <p:nvPr/>
        </p:nvSpPr>
        <p:spPr>
          <a:xfrm>
            <a:off x="8719096" y="4430776"/>
            <a:ext cx="868044" cy="50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ts val="95"/>
              </a:lnSpc>
              <a:tabLst>
                <a:tab pos="296545" algn="l"/>
                <a:tab pos="554355" algn="l"/>
                <a:tab pos="838200" algn="l"/>
              </a:tabLst>
            </a:pP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4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00">
              <a:latin typeface="Calibri"/>
              <a:cs typeface="Calibri"/>
            </a:endParaRPr>
          </a:p>
          <a:p>
            <a:pPr marL="38100">
              <a:lnSpc>
                <a:spcPts val="95"/>
              </a:lnSpc>
              <a:tabLst>
                <a:tab pos="296545" algn="l"/>
                <a:tab pos="55435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18" name="object 218" descr=""/>
          <p:cNvSpPr txBox="1"/>
          <p:nvPr/>
        </p:nvSpPr>
        <p:spPr>
          <a:xfrm>
            <a:off x="8719096" y="4455159"/>
            <a:ext cx="88011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296545" algn="l"/>
                <a:tab pos="554355" algn="l"/>
                <a:tab pos="838200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19" name="object 219" descr=""/>
          <p:cNvSpPr txBox="1"/>
          <p:nvPr/>
        </p:nvSpPr>
        <p:spPr>
          <a:xfrm>
            <a:off x="8448903" y="4482591"/>
            <a:ext cx="624840" cy="50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50800">
              <a:lnSpc>
                <a:spcPts val="95"/>
              </a:lnSpc>
              <a:tabLst>
                <a:tab pos="307975" algn="l"/>
                <a:tab pos="56705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75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dirty="0" baseline="27777" sz="1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75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baseline="27777" sz="150">
              <a:latin typeface="Calibri"/>
              <a:cs typeface="Calibri"/>
            </a:endParaRPr>
          </a:p>
          <a:p>
            <a:pPr marL="307975">
              <a:lnSpc>
                <a:spcPts val="95"/>
              </a:lnSpc>
              <a:tabLst>
                <a:tab pos="56705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20" name="object 220" descr=""/>
          <p:cNvSpPr txBox="1"/>
          <p:nvPr/>
        </p:nvSpPr>
        <p:spPr>
          <a:xfrm>
            <a:off x="7692998" y="4510023"/>
            <a:ext cx="162242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295275" algn="l"/>
                <a:tab pos="548640" algn="l"/>
                <a:tab pos="806450" algn="l"/>
                <a:tab pos="1063625" algn="l"/>
                <a:tab pos="1322705" algn="l"/>
                <a:tab pos="1580515" algn="l"/>
              </a:tabLst>
            </a:pP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52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baseline="27777" sz="1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3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52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baseline="27777" sz="1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52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baseline="27777" sz="1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52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baseline="27777" sz="150">
              <a:latin typeface="Calibri"/>
              <a:cs typeface="Calibri"/>
            </a:endParaRPr>
          </a:p>
        </p:txBody>
      </p:sp>
      <p:sp>
        <p:nvSpPr>
          <p:cNvPr id="221" name="object 221" descr=""/>
          <p:cNvSpPr txBox="1"/>
          <p:nvPr/>
        </p:nvSpPr>
        <p:spPr>
          <a:xfrm>
            <a:off x="7692998" y="4522215"/>
            <a:ext cx="136779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295275" algn="l"/>
                <a:tab pos="548640" algn="l"/>
                <a:tab pos="806450" algn="l"/>
                <a:tab pos="1063625" algn="l"/>
                <a:tab pos="1322705" algn="l"/>
              </a:tabLst>
            </a:pP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7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baseline="27777" sz="1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7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baseline="27777" sz="1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27777" sz="150" spc="-75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baseline="27777" sz="150">
              <a:latin typeface="Calibri"/>
              <a:cs typeface="Calibri"/>
            </a:endParaRPr>
          </a:p>
        </p:txBody>
      </p:sp>
      <p:sp>
        <p:nvSpPr>
          <p:cNvPr id="222" name="object 222" descr=""/>
          <p:cNvSpPr txBox="1"/>
          <p:nvPr/>
        </p:nvSpPr>
        <p:spPr>
          <a:xfrm>
            <a:off x="8738968" y="4182871"/>
            <a:ext cx="960119" cy="71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">
                <a:latin typeface="Calibri"/>
                <a:cs typeface="Calibri"/>
              </a:rPr>
              <a:t>The</a:t>
            </a:r>
            <a:r>
              <a:rPr dirty="0" sz="300" spc="290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protests</a:t>
            </a:r>
            <a:r>
              <a:rPr dirty="0" sz="300" spc="40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escalated</a:t>
            </a:r>
            <a:r>
              <a:rPr dirty="0" sz="300" spc="175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over</a:t>
            </a:r>
            <a:r>
              <a:rPr dirty="0" sz="300" spc="470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the</a:t>
            </a:r>
            <a:r>
              <a:rPr dirty="0" sz="300" spc="290">
                <a:latin typeface="Calibri"/>
                <a:cs typeface="Calibri"/>
              </a:rPr>
              <a:t> </a:t>
            </a:r>
            <a:r>
              <a:rPr dirty="0" sz="300">
                <a:latin typeface="Calibri"/>
                <a:cs typeface="Calibri"/>
              </a:rPr>
              <a:t>weekend</a:t>
            </a:r>
            <a:r>
              <a:rPr dirty="0" sz="300" spc="120">
                <a:latin typeface="Calibri"/>
                <a:cs typeface="Calibri"/>
              </a:rPr>
              <a:t> </a:t>
            </a:r>
            <a:r>
              <a:rPr dirty="0" sz="300" spc="-20">
                <a:latin typeface="Calibri"/>
                <a:cs typeface="Calibri"/>
              </a:rPr>
              <a:t>&lt;EOS&gt;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223" name="object 223" descr=""/>
          <p:cNvSpPr/>
          <p:nvPr/>
        </p:nvSpPr>
        <p:spPr>
          <a:xfrm>
            <a:off x="6360450" y="4525293"/>
            <a:ext cx="585470" cy="389255"/>
          </a:xfrm>
          <a:custGeom>
            <a:avLst/>
            <a:gdLst/>
            <a:ahLst/>
            <a:cxnLst/>
            <a:rect l="l" t="t" r="r" b="b"/>
            <a:pathLst>
              <a:path w="585470" h="389254">
                <a:moveTo>
                  <a:pt x="450400" y="0"/>
                </a:moveTo>
                <a:lnTo>
                  <a:pt x="134552" y="0"/>
                </a:lnTo>
                <a:lnTo>
                  <a:pt x="92023" y="6859"/>
                </a:lnTo>
                <a:lnTo>
                  <a:pt x="55087" y="25960"/>
                </a:lnTo>
                <a:lnTo>
                  <a:pt x="25960" y="55087"/>
                </a:lnTo>
                <a:lnTo>
                  <a:pt x="6859" y="92023"/>
                </a:lnTo>
                <a:lnTo>
                  <a:pt x="0" y="134552"/>
                </a:lnTo>
                <a:lnTo>
                  <a:pt x="0" y="254226"/>
                </a:lnTo>
                <a:lnTo>
                  <a:pt x="6859" y="296755"/>
                </a:lnTo>
                <a:lnTo>
                  <a:pt x="25960" y="333691"/>
                </a:lnTo>
                <a:lnTo>
                  <a:pt x="55087" y="362817"/>
                </a:lnTo>
                <a:lnTo>
                  <a:pt x="92023" y="381919"/>
                </a:lnTo>
                <a:lnTo>
                  <a:pt x="134552" y="388778"/>
                </a:lnTo>
                <a:lnTo>
                  <a:pt x="450400" y="388778"/>
                </a:lnTo>
                <a:lnTo>
                  <a:pt x="492928" y="381919"/>
                </a:lnTo>
                <a:lnTo>
                  <a:pt x="529864" y="362817"/>
                </a:lnTo>
                <a:lnTo>
                  <a:pt x="558991" y="333691"/>
                </a:lnTo>
                <a:lnTo>
                  <a:pt x="578092" y="296755"/>
                </a:lnTo>
                <a:lnTo>
                  <a:pt x="584951" y="254226"/>
                </a:lnTo>
                <a:lnTo>
                  <a:pt x="584951" y="134552"/>
                </a:lnTo>
                <a:lnTo>
                  <a:pt x="578092" y="92023"/>
                </a:lnTo>
                <a:lnTo>
                  <a:pt x="558991" y="55087"/>
                </a:lnTo>
                <a:lnTo>
                  <a:pt x="529864" y="25960"/>
                </a:lnTo>
                <a:lnTo>
                  <a:pt x="492928" y="6859"/>
                </a:lnTo>
                <a:lnTo>
                  <a:pt x="450400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 descr=""/>
          <p:cNvSpPr txBox="1"/>
          <p:nvPr/>
        </p:nvSpPr>
        <p:spPr>
          <a:xfrm>
            <a:off x="6521957" y="4553711"/>
            <a:ext cx="2622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175">
              <a:lnSpc>
                <a:spcPct val="100000"/>
              </a:lnSpc>
              <a:spcBef>
                <a:spcPts val="100"/>
              </a:spcBef>
            </a:pPr>
            <a:r>
              <a:rPr dirty="0" sz="500" spc="-10">
                <a:latin typeface="Calibri"/>
                <a:cs typeface="Calibri"/>
              </a:rPr>
              <a:t>Encoder:</a:t>
            </a:r>
            <a:r>
              <a:rPr dirty="0" sz="500" spc="500">
                <a:latin typeface="Calibri"/>
                <a:cs typeface="Calibri"/>
              </a:rPr>
              <a:t> </a:t>
            </a:r>
            <a:r>
              <a:rPr dirty="0" sz="500">
                <a:latin typeface="Calibri"/>
                <a:cs typeface="Calibri"/>
              </a:rPr>
              <a:t>Builds</a:t>
            </a:r>
            <a:r>
              <a:rPr dirty="0" sz="500" spc="-20">
                <a:latin typeface="Calibri"/>
                <a:cs typeface="Calibri"/>
              </a:rPr>
              <a:t> </a:t>
            </a:r>
            <a:r>
              <a:rPr dirty="0" sz="500" spc="-25">
                <a:latin typeface="Calibri"/>
                <a:cs typeface="Calibri"/>
              </a:rPr>
              <a:t>up</a:t>
            </a:r>
            <a:r>
              <a:rPr dirty="0" sz="500" spc="500">
                <a:latin typeface="Calibri"/>
                <a:cs typeface="Calibri"/>
              </a:rPr>
              <a:t> </a:t>
            </a:r>
            <a:r>
              <a:rPr dirty="0" sz="500" spc="-10">
                <a:latin typeface="Calibri"/>
                <a:cs typeface="Calibri"/>
              </a:rPr>
              <a:t>sentence</a:t>
            </a:r>
            <a:r>
              <a:rPr dirty="0" sz="500" spc="500">
                <a:latin typeface="Calibri"/>
                <a:cs typeface="Calibri"/>
              </a:rPr>
              <a:t> </a:t>
            </a:r>
            <a:r>
              <a:rPr dirty="0" sz="500" spc="-10">
                <a:latin typeface="Calibri"/>
                <a:cs typeface="Calibri"/>
              </a:rPr>
              <a:t>meaning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225" name="object 225" descr=""/>
          <p:cNvSpPr/>
          <p:nvPr/>
        </p:nvSpPr>
        <p:spPr>
          <a:xfrm>
            <a:off x="6360450" y="5185211"/>
            <a:ext cx="585470" cy="189865"/>
          </a:xfrm>
          <a:custGeom>
            <a:avLst/>
            <a:gdLst/>
            <a:ahLst/>
            <a:cxnLst/>
            <a:rect l="l" t="t" r="r" b="b"/>
            <a:pathLst>
              <a:path w="585470" h="189864">
                <a:moveTo>
                  <a:pt x="519369" y="0"/>
                </a:moveTo>
                <a:lnTo>
                  <a:pt x="65582" y="0"/>
                </a:lnTo>
                <a:lnTo>
                  <a:pt x="40055" y="5153"/>
                </a:lnTo>
                <a:lnTo>
                  <a:pt x="19208" y="19208"/>
                </a:lnTo>
                <a:lnTo>
                  <a:pt x="5153" y="40055"/>
                </a:lnTo>
                <a:lnTo>
                  <a:pt x="0" y="65582"/>
                </a:lnTo>
                <a:lnTo>
                  <a:pt x="0" y="123913"/>
                </a:lnTo>
                <a:lnTo>
                  <a:pt x="5153" y="149441"/>
                </a:lnTo>
                <a:lnTo>
                  <a:pt x="19208" y="170287"/>
                </a:lnTo>
                <a:lnTo>
                  <a:pt x="40055" y="184342"/>
                </a:lnTo>
                <a:lnTo>
                  <a:pt x="65582" y="189496"/>
                </a:lnTo>
                <a:lnTo>
                  <a:pt x="519369" y="189496"/>
                </a:lnTo>
                <a:lnTo>
                  <a:pt x="544896" y="184342"/>
                </a:lnTo>
                <a:lnTo>
                  <a:pt x="565743" y="170287"/>
                </a:lnTo>
                <a:lnTo>
                  <a:pt x="579798" y="149441"/>
                </a:lnTo>
                <a:lnTo>
                  <a:pt x="584951" y="123913"/>
                </a:lnTo>
                <a:lnTo>
                  <a:pt x="584951" y="65582"/>
                </a:lnTo>
                <a:lnTo>
                  <a:pt x="579798" y="40055"/>
                </a:lnTo>
                <a:lnTo>
                  <a:pt x="565743" y="19208"/>
                </a:lnTo>
                <a:lnTo>
                  <a:pt x="544896" y="5153"/>
                </a:lnTo>
                <a:lnTo>
                  <a:pt x="519369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 descr=""/>
          <p:cNvSpPr txBox="1"/>
          <p:nvPr/>
        </p:nvSpPr>
        <p:spPr>
          <a:xfrm>
            <a:off x="6522751" y="5190744"/>
            <a:ext cx="2603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209">
              <a:lnSpc>
                <a:spcPct val="100000"/>
              </a:lnSpc>
              <a:spcBef>
                <a:spcPts val="100"/>
              </a:spcBef>
            </a:pPr>
            <a:r>
              <a:rPr dirty="0" sz="500" spc="-10">
                <a:latin typeface="Calibri"/>
                <a:cs typeface="Calibri"/>
              </a:rPr>
              <a:t>Source</a:t>
            </a:r>
            <a:r>
              <a:rPr dirty="0" sz="500" spc="500">
                <a:latin typeface="Calibri"/>
                <a:cs typeface="Calibri"/>
              </a:rPr>
              <a:t> </a:t>
            </a:r>
            <a:r>
              <a:rPr dirty="0" sz="500" spc="-10">
                <a:latin typeface="Calibri"/>
                <a:cs typeface="Calibri"/>
              </a:rPr>
              <a:t>sentence</a:t>
            </a:r>
            <a:endParaRPr sz="500">
              <a:latin typeface="Calibri"/>
              <a:cs typeface="Calibri"/>
            </a:endParaRPr>
          </a:p>
        </p:txBody>
      </p:sp>
      <p:pic>
        <p:nvPicPr>
          <p:cNvPr id="227" name="object 22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43343" y="4267200"/>
            <a:ext cx="118872" cy="914400"/>
          </a:xfrm>
          <a:prstGeom prst="rect">
            <a:avLst/>
          </a:prstGeom>
        </p:spPr>
      </p:pic>
      <p:sp>
        <p:nvSpPr>
          <p:cNvPr id="228" name="object 228" descr=""/>
          <p:cNvSpPr/>
          <p:nvPr/>
        </p:nvSpPr>
        <p:spPr>
          <a:xfrm>
            <a:off x="10504943" y="4089613"/>
            <a:ext cx="631190" cy="189865"/>
          </a:xfrm>
          <a:custGeom>
            <a:avLst/>
            <a:gdLst/>
            <a:ahLst/>
            <a:cxnLst/>
            <a:rect l="l" t="t" r="r" b="b"/>
            <a:pathLst>
              <a:path w="631190" h="189864">
                <a:moveTo>
                  <a:pt x="565506" y="0"/>
                </a:moveTo>
                <a:lnTo>
                  <a:pt x="65582" y="0"/>
                </a:lnTo>
                <a:lnTo>
                  <a:pt x="40055" y="5153"/>
                </a:lnTo>
                <a:lnTo>
                  <a:pt x="19208" y="19208"/>
                </a:lnTo>
                <a:lnTo>
                  <a:pt x="5153" y="40055"/>
                </a:lnTo>
                <a:lnTo>
                  <a:pt x="0" y="65584"/>
                </a:lnTo>
                <a:lnTo>
                  <a:pt x="0" y="123913"/>
                </a:lnTo>
                <a:lnTo>
                  <a:pt x="5153" y="149441"/>
                </a:lnTo>
                <a:lnTo>
                  <a:pt x="19208" y="170288"/>
                </a:lnTo>
                <a:lnTo>
                  <a:pt x="40055" y="184343"/>
                </a:lnTo>
                <a:lnTo>
                  <a:pt x="65582" y="189497"/>
                </a:lnTo>
                <a:lnTo>
                  <a:pt x="565506" y="189497"/>
                </a:lnTo>
                <a:lnTo>
                  <a:pt x="591034" y="184343"/>
                </a:lnTo>
                <a:lnTo>
                  <a:pt x="611880" y="170288"/>
                </a:lnTo>
                <a:lnTo>
                  <a:pt x="625935" y="149441"/>
                </a:lnTo>
                <a:lnTo>
                  <a:pt x="631089" y="123913"/>
                </a:lnTo>
                <a:lnTo>
                  <a:pt x="631089" y="65584"/>
                </a:lnTo>
                <a:lnTo>
                  <a:pt x="625935" y="40055"/>
                </a:lnTo>
                <a:lnTo>
                  <a:pt x="611880" y="19208"/>
                </a:lnTo>
                <a:lnTo>
                  <a:pt x="591034" y="5153"/>
                </a:lnTo>
                <a:lnTo>
                  <a:pt x="565506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 descr=""/>
          <p:cNvSpPr txBox="1"/>
          <p:nvPr/>
        </p:nvSpPr>
        <p:spPr>
          <a:xfrm>
            <a:off x="10664118" y="4096511"/>
            <a:ext cx="3130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" marR="5080" indent="-11430">
              <a:lnSpc>
                <a:spcPct val="100000"/>
              </a:lnSpc>
              <a:spcBef>
                <a:spcPts val="100"/>
              </a:spcBef>
            </a:pPr>
            <a:r>
              <a:rPr dirty="0" sz="500" spc="-10">
                <a:latin typeface="Calibri"/>
                <a:cs typeface="Calibri"/>
              </a:rPr>
              <a:t>Translation</a:t>
            </a:r>
            <a:r>
              <a:rPr dirty="0" sz="500" spc="500">
                <a:latin typeface="Calibri"/>
                <a:cs typeface="Calibri"/>
              </a:rPr>
              <a:t> </a:t>
            </a:r>
            <a:r>
              <a:rPr dirty="0" sz="500" spc="-10">
                <a:latin typeface="Calibri"/>
                <a:cs typeface="Calibri"/>
              </a:rPr>
              <a:t>generated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230" name="object 230" descr=""/>
          <p:cNvSpPr/>
          <p:nvPr/>
        </p:nvSpPr>
        <p:spPr>
          <a:xfrm>
            <a:off x="10589949" y="5185211"/>
            <a:ext cx="631190" cy="189865"/>
          </a:xfrm>
          <a:custGeom>
            <a:avLst/>
            <a:gdLst/>
            <a:ahLst/>
            <a:cxnLst/>
            <a:rect l="l" t="t" r="r" b="b"/>
            <a:pathLst>
              <a:path w="631190" h="189864">
                <a:moveTo>
                  <a:pt x="565506" y="0"/>
                </a:moveTo>
                <a:lnTo>
                  <a:pt x="65584" y="0"/>
                </a:lnTo>
                <a:lnTo>
                  <a:pt x="40055" y="5153"/>
                </a:lnTo>
                <a:lnTo>
                  <a:pt x="19208" y="19208"/>
                </a:lnTo>
                <a:lnTo>
                  <a:pt x="5153" y="40055"/>
                </a:lnTo>
                <a:lnTo>
                  <a:pt x="0" y="65582"/>
                </a:lnTo>
                <a:lnTo>
                  <a:pt x="0" y="123913"/>
                </a:lnTo>
                <a:lnTo>
                  <a:pt x="5153" y="149441"/>
                </a:lnTo>
                <a:lnTo>
                  <a:pt x="19208" y="170287"/>
                </a:lnTo>
                <a:lnTo>
                  <a:pt x="40055" y="184342"/>
                </a:lnTo>
                <a:lnTo>
                  <a:pt x="65584" y="189496"/>
                </a:lnTo>
                <a:lnTo>
                  <a:pt x="565506" y="189496"/>
                </a:lnTo>
                <a:lnTo>
                  <a:pt x="591034" y="184342"/>
                </a:lnTo>
                <a:lnTo>
                  <a:pt x="611880" y="170287"/>
                </a:lnTo>
                <a:lnTo>
                  <a:pt x="625935" y="149441"/>
                </a:lnTo>
                <a:lnTo>
                  <a:pt x="631089" y="123913"/>
                </a:lnTo>
                <a:lnTo>
                  <a:pt x="631089" y="65582"/>
                </a:lnTo>
                <a:lnTo>
                  <a:pt x="625935" y="40055"/>
                </a:lnTo>
                <a:lnTo>
                  <a:pt x="611880" y="19208"/>
                </a:lnTo>
                <a:lnTo>
                  <a:pt x="591034" y="5153"/>
                </a:lnTo>
                <a:lnTo>
                  <a:pt x="565506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 descr=""/>
          <p:cNvSpPr txBox="1"/>
          <p:nvPr/>
        </p:nvSpPr>
        <p:spPr>
          <a:xfrm>
            <a:off x="10707851" y="5190744"/>
            <a:ext cx="3962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Calibri"/>
                <a:cs typeface="Calibri"/>
              </a:rPr>
              <a:t>Feeding</a:t>
            </a:r>
            <a:r>
              <a:rPr dirty="0" sz="500" spc="-25">
                <a:latin typeface="Calibri"/>
                <a:cs typeface="Calibri"/>
              </a:rPr>
              <a:t> </a:t>
            </a:r>
            <a:r>
              <a:rPr dirty="0" sz="500">
                <a:latin typeface="Calibri"/>
                <a:cs typeface="Calibri"/>
              </a:rPr>
              <a:t>in</a:t>
            </a:r>
            <a:r>
              <a:rPr dirty="0" sz="500" spc="-15">
                <a:latin typeface="Calibri"/>
                <a:cs typeface="Calibri"/>
              </a:rPr>
              <a:t> </a:t>
            </a:r>
            <a:r>
              <a:rPr dirty="0" sz="500" spc="-20">
                <a:latin typeface="Calibri"/>
                <a:cs typeface="Calibri"/>
              </a:rPr>
              <a:t>last</a:t>
            </a:r>
            <a:r>
              <a:rPr dirty="0" sz="500" spc="500">
                <a:latin typeface="Calibri"/>
                <a:cs typeface="Calibri"/>
              </a:rPr>
              <a:t> </a:t>
            </a:r>
            <a:r>
              <a:rPr dirty="0" sz="500" spc="-20">
                <a:latin typeface="Calibri"/>
                <a:cs typeface="Calibri"/>
              </a:rPr>
              <a:t>word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232" name="object 232" descr=""/>
          <p:cNvGrpSpPr/>
          <p:nvPr/>
        </p:nvGrpSpPr>
        <p:grpSpPr>
          <a:xfrm>
            <a:off x="10454640" y="4258055"/>
            <a:ext cx="723900" cy="914400"/>
            <a:chOff x="10454640" y="4258055"/>
            <a:chExt cx="723900" cy="914400"/>
          </a:xfrm>
        </p:grpSpPr>
        <p:pic>
          <p:nvPicPr>
            <p:cNvPr id="233" name="object 23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54640" y="4258055"/>
              <a:ext cx="118872" cy="914400"/>
            </a:xfrm>
            <a:prstGeom prst="rect">
              <a:avLst/>
            </a:prstGeom>
          </p:spPr>
        </p:pic>
        <p:sp>
          <p:nvSpPr>
            <p:cNvPr id="234" name="object 234" descr=""/>
            <p:cNvSpPr/>
            <p:nvPr/>
          </p:nvSpPr>
          <p:spPr>
            <a:xfrm>
              <a:off x="10593584" y="4617149"/>
              <a:ext cx="585470" cy="198755"/>
            </a:xfrm>
            <a:custGeom>
              <a:avLst/>
              <a:gdLst/>
              <a:ahLst/>
              <a:cxnLst/>
              <a:rect l="l" t="t" r="r" b="b"/>
              <a:pathLst>
                <a:path w="585470" h="198754">
                  <a:moveTo>
                    <a:pt x="516318" y="0"/>
                  </a:moveTo>
                  <a:lnTo>
                    <a:pt x="68634" y="0"/>
                  </a:lnTo>
                  <a:lnTo>
                    <a:pt x="41918" y="5393"/>
                  </a:lnTo>
                  <a:lnTo>
                    <a:pt x="20102" y="20102"/>
                  </a:lnTo>
                  <a:lnTo>
                    <a:pt x="5393" y="41918"/>
                  </a:lnTo>
                  <a:lnTo>
                    <a:pt x="0" y="68634"/>
                  </a:lnTo>
                  <a:lnTo>
                    <a:pt x="0" y="129679"/>
                  </a:lnTo>
                  <a:lnTo>
                    <a:pt x="5393" y="156395"/>
                  </a:lnTo>
                  <a:lnTo>
                    <a:pt x="20102" y="178211"/>
                  </a:lnTo>
                  <a:lnTo>
                    <a:pt x="41918" y="192920"/>
                  </a:lnTo>
                  <a:lnTo>
                    <a:pt x="68634" y="198314"/>
                  </a:lnTo>
                  <a:lnTo>
                    <a:pt x="516318" y="198314"/>
                  </a:lnTo>
                  <a:lnTo>
                    <a:pt x="543034" y="192920"/>
                  </a:lnTo>
                  <a:lnTo>
                    <a:pt x="564850" y="178211"/>
                  </a:lnTo>
                  <a:lnTo>
                    <a:pt x="579559" y="156395"/>
                  </a:lnTo>
                  <a:lnTo>
                    <a:pt x="584953" y="129679"/>
                  </a:lnTo>
                  <a:lnTo>
                    <a:pt x="584953" y="68634"/>
                  </a:lnTo>
                  <a:lnTo>
                    <a:pt x="579559" y="41918"/>
                  </a:lnTo>
                  <a:lnTo>
                    <a:pt x="564850" y="20102"/>
                  </a:lnTo>
                  <a:lnTo>
                    <a:pt x="543034" y="5393"/>
                  </a:lnTo>
                  <a:lnTo>
                    <a:pt x="516318" y="0"/>
                  </a:lnTo>
                  <a:close/>
                </a:path>
              </a:pathLst>
            </a:custGeom>
            <a:solidFill>
              <a:srgbClr val="FFAC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5" name="object 235" descr=""/>
          <p:cNvSpPr txBox="1"/>
          <p:nvPr/>
        </p:nvSpPr>
        <p:spPr>
          <a:xfrm>
            <a:off x="10763822" y="4666488"/>
            <a:ext cx="24447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0">
                <a:latin typeface="Calibri"/>
                <a:cs typeface="Calibri"/>
              </a:rPr>
              <a:t>Decoder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238" name="object 23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58</a:t>
            </a:fld>
          </a:p>
        </p:txBody>
      </p:sp>
      <p:sp>
        <p:nvSpPr>
          <p:cNvPr id="236" name="object 236" descr=""/>
          <p:cNvSpPr txBox="1"/>
          <p:nvPr/>
        </p:nvSpPr>
        <p:spPr>
          <a:xfrm>
            <a:off x="8452784" y="5500116"/>
            <a:ext cx="78486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5">
                <a:solidFill>
                  <a:srgbClr val="007C92"/>
                </a:solidFill>
                <a:latin typeface="Trebuchet MS"/>
                <a:cs typeface="Trebuchet MS"/>
              </a:rPr>
              <a:t>Conditioning</a:t>
            </a:r>
            <a:r>
              <a:rPr dirty="0" sz="800" spc="170">
                <a:solidFill>
                  <a:srgbClr val="007C92"/>
                </a:solidFill>
                <a:latin typeface="Trebuchet MS"/>
                <a:cs typeface="Trebuchet MS"/>
              </a:rPr>
              <a:t> </a:t>
            </a:r>
            <a:r>
              <a:rPr dirty="0" sz="800" spc="-50">
                <a:solidFill>
                  <a:srgbClr val="007C92"/>
                </a:solidFill>
                <a:latin typeface="Trebuchet MS"/>
                <a:cs typeface="Trebuchet MS"/>
              </a:rPr>
              <a:t>=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37" name="object 237" descr=""/>
          <p:cNvSpPr txBox="1"/>
          <p:nvPr/>
        </p:nvSpPr>
        <p:spPr>
          <a:xfrm>
            <a:off x="6630010" y="5565817"/>
            <a:ext cx="4508500" cy="106743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algn="ctr" marR="70485">
              <a:lnSpc>
                <a:spcPct val="100000"/>
              </a:lnSpc>
              <a:spcBef>
                <a:spcPts val="470"/>
              </a:spcBef>
            </a:pPr>
            <a:r>
              <a:rPr dirty="0" sz="800" spc="65">
                <a:solidFill>
                  <a:srgbClr val="007C92"/>
                </a:solidFill>
                <a:latin typeface="Trebuchet MS"/>
                <a:cs typeface="Trebuchet MS"/>
              </a:rPr>
              <a:t>Bottleneck</a:t>
            </a:r>
            <a:endParaRPr sz="800">
              <a:latin typeface="Trebuchet MS"/>
              <a:cs typeface="Trebuchet MS"/>
            </a:endParaRPr>
          </a:p>
          <a:p>
            <a:pPr marL="107314" marR="5080" indent="-95250">
              <a:lnSpc>
                <a:spcPct val="100000"/>
              </a:lnSpc>
              <a:spcBef>
                <a:spcPts val="1110"/>
              </a:spcBef>
            </a:pPr>
            <a:r>
              <a:rPr dirty="0" sz="2400">
                <a:latin typeface="Calibri"/>
                <a:cs typeface="Calibri"/>
              </a:rPr>
              <a:t>4.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Encoder-</a:t>
            </a:r>
            <a:r>
              <a:rPr dirty="0" sz="2400">
                <a:latin typeface="Calibri"/>
                <a:cs typeface="Calibri"/>
              </a:rPr>
              <a:t>Decoder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Neural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Machine </a:t>
            </a:r>
            <a:r>
              <a:rPr dirty="0" sz="2400" spc="-20">
                <a:latin typeface="Calibri"/>
                <a:cs typeface="Calibri"/>
              </a:rPr>
              <a:t>Translation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Systems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work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very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well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0317" y="2364797"/>
            <a:ext cx="377192" cy="22317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6169" y="2350848"/>
            <a:ext cx="392120" cy="25665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80299" y="2350848"/>
            <a:ext cx="430988" cy="25665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2708737" y="821691"/>
            <a:ext cx="6684645" cy="3190240"/>
            <a:chOff x="2708737" y="821691"/>
            <a:chExt cx="6684645" cy="3190240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6973" y="2367959"/>
              <a:ext cx="392031" cy="23954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097865" y="1213243"/>
              <a:ext cx="1879600" cy="2000885"/>
            </a:xfrm>
            <a:custGeom>
              <a:avLst/>
              <a:gdLst/>
              <a:ahLst/>
              <a:cxnLst/>
              <a:rect l="l" t="t" r="r" b="b"/>
              <a:pathLst>
                <a:path w="1879600" h="2000885">
                  <a:moveTo>
                    <a:pt x="1641221" y="1945474"/>
                  </a:moveTo>
                  <a:lnTo>
                    <a:pt x="1546364" y="1890153"/>
                  </a:lnTo>
                  <a:lnTo>
                    <a:pt x="1540535" y="1891690"/>
                  </a:lnTo>
                  <a:lnTo>
                    <a:pt x="1535239" y="1900770"/>
                  </a:lnTo>
                  <a:lnTo>
                    <a:pt x="1536763" y="1906600"/>
                  </a:lnTo>
                  <a:lnTo>
                    <a:pt x="1587080" y="1935949"/>
                  </a:lnTo>
                  <a:lnTo>
                    <a:pt x="0" y="1935949"/>
                  </a:lnTo>
                  <a:lnTo>
                    <a:pt x="0" y="1954999"/>
                  </a:lnTo>
                  <a:lnTo>
                    <a:pt x="1587080" y="1954999"/>
                  </a:lnTo>
                  <a:lnTo>
                    <a:pt x="1536763" y="1984349"/>
                  </a:lnTo>
                  <a:lnTo>
                    <a:pt x="1535239" y="1990178"/>
                  </a:lnTo>
                  <a:lnTo>
                    <a:pt x="1540535" y="1999272"/>
                  </a:lnTo>
                  <a:lnTo>
                    <a:pt x="1546364" y="2000808"/>
                  </a:lnTo>
                  <a:lnTo>
                    <a:pt x="1624888" y="1954999"/>
                  </a:lnTo>
                  <a:lnTo>
                    <a:pt x="1641221" y="1945474"/>
                  </a:lnTo>
                  <a:close/>
                </a:path>
                <a:path w="1879600" h="2000885">
                  <a:moveTo>
                    <a:pt x="1879384" y="94856"/>
                  </a:moveTo>
                  <a:lnTo>
                    <a:pt x="1835073" y="18910"/>
                  </a:lnTo>
                  <a:lnTo>
                    <a:pt x="1824050" y="0"/>
                  </a:lnTo>
                  <a:lnTo>
                    <a:pt x="1768729" y="94856"/>
                  </a:lnTo>
                  <a:lnTo>
                    <a:pt x="1770253" y="100685"/>
                  </a:lnTo>
                  <a:lnTo>
                    <a:pt x="1779346" y="105981"/>
                  </a:lnTo>
                  <a:lnTo>
                    <a:pt x="1785175" y="104444"/>
                  </a:lnTo>
                  <a:lnTo>
                    <a:pt x="1814525" y="54140"/>
                  </a:lnTo>
                  <a:lnTo>
                    <a:pt x="1814525" y="1409001"/>
                  </a:lnTo>
                  <a:lnTo>
                    <a:pt x="1833575" y="1409001"/>
                  </a:lnTo>
                  <a:lnTo>
                    <a:pt x="1833575" y="54140"/>
                  </a:lnTo>
                  <a:lnTo>
                    <a:pt x="1862924" y="104444"/>
                  </a:lnTo>
                  <a:lnTo>
                    <a:pt x="1868754" y="105981"/>
                  </a:lnTo>
                  <a:lnTo>
                    <a:pt x="1877847" y="100685"/>
                  </a:lnTo>
                  <a:lnTo>
                    <a:pt x="1879384" y="9485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4732" y="2715752"/>
              <a:ext cx="165353" cy="17399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4732" y="2948171"/>
              <a:ext cx="165353" cy="17399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4732" y="3180591"/>
              <a:ext cx="165353" cy="17399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4732" y="3413010"/>
              <a:ext cx="165353" cy="173996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8739041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59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090949" y="3103388"/>
              <a:ext cx="1641475" cy="111125"/>
            </a:xfrm>
            <a:custGeom>
              <a:avLst/>
              <a:gdLst/>
              <a:ahLst/>
              <a:cxnLst/>
              <a:rect l="l" t="t" r="r" b="b"/>
              <a:pathLst>
                <a:path w="1641475" h="111125">
                  <a:moveTo>
                    <a:pt x="1546363" y="0"/>
                  </a:moveTo>
                  <a:lnTo>
                    <a:pt x="1540530" y="1535"/>
                  </a:lnTo>
                  <a:lnTo>
                    <a:pt x="1535229" y="10622"/>
                  </a:lnTo>
                  <a:lnTo>
                    <a:pt x="1536763" y="16455"/>
                  </a:lnTo>
                  <a:lnTo>
                    <a:pt x="1587075" y="45803"/>
                  </a:lnTo>
                  <a:lnTo>
                    <a:pt x="1622305" y="45803"/>
                  </a:lnTo>
                  <a:lnTo>
                    <a:pt x="1622305" y="64853"/>
                  </a:lnTo>
                  <a:lnTo>
                    <a:pt x="1587073" y="64853"/>
                  </a:lnTo>
                  <a:lnTo>
                    <a:pt x="1536763" y="94200"/>
                  </a:lnTo>
                  <a:lnTo>
                    <a:pt x="1535229" y="100034"/>
                  </a:lnTo>
                  <a:lnTo>
                    <a:pt x="1540530" y="109120"/>
                  </a:lnTo>
                  <a:lnTo>
                    <a:pt x="1546363" y="110656"/>
                  </a:lnTo>
                  <a:lnTo>
                    <a:pt x="1624882" y="64853"/>
                  </a:lnTo>
                  <a:lnTo>
                    <a:pt x="1622305" y="64853"/>
                  </a:lnTo>
                  <a:lnTo>
                    <a:pt x="1624884" y="64852"/>
                  </a:lnTo>
                  <a:lnTo>
                    <a:pt x="1641210" y="55328"/>
                  </a:lnTo>
                  <a:lnTo>
                    <a:pt x="1546363" y="0"/>
                  </a:lnTo>
                  <a:close/>
                </a:path>
                <a:path w="1641475" h="111125">
                  <a:moveTo>
                    <a:pt x="1603402" y="55328"/>
                  </a:moveTo>
                  <a:lnTo>
                    <a:pt x="1587073" y="64853"/>
                  </a:lnTo>
                  <a:lnTo>
                    <a:pt x="1622305" y="64853"/>
                  </a:lnTo>
                  <a:lnTo>
                    <a:pt x="1622305" y="63555"/>
                  </a:lnTo>
                  <a:lnTo>
                    <a:pt x="1617507" y="63555"/>
                  </a:lnTo>
                  <a:lnTo>
                    <a:pt x="1603402" y="55328"/>
                  </a:lnTo>
                  <a:close/>
                </a:path>
                <a:path w="1641475" h="111125">
                  <a:moveTo>
                    <a:pt x="0" y="45802"/>
                  </a:moveTo>
                  <a:lnTo>
                    <a:pt x="0" y="64852"/>
                  </a:lnTo>
                  <a:lnTo>
                    <a:pt x="1587075" y="64852"/>
                  </a:lnTo>
                  <a:lnTo>
                    <a:pt x="1603402" y="55328"/>
                  </a:lnTo>
                  <a:lnTo>
                    <a:pt x="1587075" y="45803"/>
                  </a:lnTo>
                  <a:lnTo>
                    <a:pt x="0" y="45802"/>
                  </a:lnTo>
                  <a:close/>
                </a:path>
                <a:path w="1641475" h="111125">
                  <a:moveTo>
                    <a:pt x="1617507" y="47100"/>
                  </a:moveTo>
                  <a:lnTo>
                    <a:pt x="1603402" y="55328"/>
                  </a:lnTo>
                  <a:lnTo>
                    <a:pt x="1617507" y="63555"/>
                  </a:lnTo>
                  <a:lnTo>
                    <a:pt x="1617507" y="47100"/>
                  </a:lnTo>
                  <a:close/>
                </a:path>
                <a:path w="1641475" h="111125">
                  <a:moveTo>
                    <a:pt x="1622305" y="47100"/>
                  </a:moveTo>
                  <a:lnTo>
                    <a:pt x="1617507" y="47100"/>
                  </a:lnTo>
                  <a:lnTo>
                    <a:pt x="1617507" y="63555"/>
                  </a:lnTo>
                  <a:lnTo>
                    <a:pt x="1622305" y="63555"/>
                  </a:lnTo>
                  <a:lnTo>
                    <a:pt x="1622305" y="47100"/>
                  </a:lnTo>
                  <a:close/>
                </a:path>
                <a:path w="1641475" h="111125">
                  <a:moveTo>
                    <a:pt x="1587075" y="45803"/>
                  </a:moveTo>
                  <a:lnTo>
                    <a:pt x="1603402" y="55328"/>
                  </a:lnTo>
                  <a:lnTo>
                    <a:pt x="1617507" y="47100"/>
                  </a:lnTo>
                  <a:lnTo>
                    <a:pt x="1622305" y="47100"/>
                  </a:lnTo>
                  <a:lnTo>
                    <a:pt x="1622305" y="45803"/>
                  </a:lnTo>
                  <a:lnTo>
                    <a:pt x="1587075" y="4580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7806" y="2715752"/>
              <a:ext cx="165353" cy="17399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7806" y="2948171"/>
              <a:ext cx="165353" cy="17399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7806" y="3180591"/>
              <a:ext cx="165353" cy="17399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7806" y="3413010"/>
              <a:ext cx="165353" cy="173996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6732116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59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952" y="2715752"/>
              <a:ext cx="165353" cy="17399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952" y="2948171"/>
              <a:ext cx="165353" cy="17399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3952" y="3180591"/>
              <a:ext cx="165353" cy="17399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3952" y="3413010"/>
              <a:ext cx="165353" cy="173996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718262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60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084022" y="3103388"/>
              <a:ext cx="1641475" cy="111125"/>
            </a:xfrm>
            <a:custGeom>
              <a:avLst/>
              <a:gdLst/>
              <a:ahLst/>
              <a:cxnLst/>
              <a:rect l="l" t="t" r="r" b="b"/>
              <a:pathLst>
                <a:path w="1641475" h="111125">
                  <a:moveTo>
                    <a:pt x="1546363" y="0"/>
                  </a:moveTo>
                  <a:lnTo>
                    <a:pt x="1540531" y="1535"/>
                  </a:lnTo>
                  <a:lnTo>
                    <a:pt x="1535229" y="10622"/>
                  </a:lnTo>
                  <a:lnTo>
                    <a:pt x="1536764" y="16455"/>
                  </a:lnTo>
                  <a:lnTo>
                    <a:pt x="1587076" y="45803"/>
                  </a:lnTo>
                  <a:lnTo>
                    <a:pt x="1622306" y="45803"/>
                  </a:lnTo>
                  <a:lnTo>
                    <a:pt x="1622306" y="64853"/>
                  </a:lnTo>
                  <a:lnTo>
                    <a:pt x="1587074" y="64853"/>
                  </a:lnTo>
                  <a:lnTo>
                    <a:pt x="1536764" y="94200"/>
                  </a:lnTo>
                  <a:lnTo>
                    <a:pt x="1535229" y="100034"/>
                  </a:lnTo>
                  <a:lnTo>
                    <a:pt x="1540531" y="109120"/>
                  </a:lnTo>
                  <a:lnTo>
                    <a:pt x="1546363" y="110656"/>
                  </a:lnTo>
                  <a:lnTo>
                    <a:pt x="1624883" y="64853"/>
                  </a:lnTo>
                  <a:lnTo>
                    <a:pt x="1622306" y="64853"/>
                  </a:lnTo>
                  <a:lnTo>
                    <a:pt x="1624885" y="64852"/>
                  </a:lnTo>
                  <a:lnTo>
                    <a:pt x="1641212" y="55328"/>
                  </a:lnTo>
                  <a:lnTo>
                    <a:pt x="1546363" y="0"/>
                  </a:lnTo>
                  <a:close/>
                </a:path>
                <a:path w="1641475" h="111125">
                  <a:moveTo>
                    <a:pt x="1603404" y="55328"/>
                  </a:moveTo>
                  <a:lnTo>
                    <a:pt x="1587074" y="64853"/>
                  </a:lnTo>
                  <a:lnTo>
                    <a:pt x="1622306" y="64853"/>
                  </a:lnTo>
                  <a:lnTo>
                    <a:pt x="1622306" y="63555"/>
                  </a:lnTo>
                  <a:lnTo>
                    <a:pt x="1617508" y="63555"/>
                  </a:lnTo>
                  <a:lnTo>
                    <a:pt x="1603404" y="55328"/>
                  </a:lnTo>
                  <a:close/>
                </a:path>
                <a:path w="1641475" h="111125">
                  <a:moveTo>
                    <a:pt x="0" y="45802"/>
                  </a:moveTo>
                  <a:lnTo>
                    <a:pt x="0" y="64852"/>
                  </a:lnTo>
                  <a:lnTo>
                    <a:pt x="1587076" y="64852"/>
                  </a:lnTo>
                  <a:lnTo>
                    <a:pt x="1603404" y="55328"/>
                  </a:lnTo>
                  <a:lnTo>
                    <a:pt x="1587076" y="45803"/>
                  </a:lnTo>
                  <a:lnTo>
                    <a:pt x="0" y="45802"/>
                  </a:lnTo>
                  <a:close/>
                </a:path>
                <a:path w="1641475" h="111125">
                  <a:moveTo>
                    <a:pt x="1617508" y="47100"/>
                  </a:moveTo>
                  <a:lnTo>
                    <a:pt x="1603404" y="55328"/>
                  </a:lnTo>
                  <a:lnTo>
                    <a:pt x="1617508" y="63555"/>
                  </a:lnTo>
                  <a:lnTo>
                    <a:pt x="1617508" y="47100"/>
                  </a:lnTo>
                  <a:close/>
                </a:path>
                <a:path w="1641475" h="111125">
                  <a:moveTo>
                    <a:pt x="1622306" y="47100"/>
                  </a:moveTo>
                  <a:lnTo>
                    <a:pt x="1617508" y="47100"/>
                  </a:lnTo>
                  <a:lnTo>
                    <a:pt x="1617508" y="63555"/>
                  </a:lnTo>
                  <a:lnTo>
                    <a:pt x="1622306" y="63555"/>
                  </a:lnTo>
                  <a:lnTo>
                    <a:pt x="1622306" y="47100"/>
                  </a:lnTo>
                  <a:close/>
                </a:path>
                <a:path w="1641475" h="111125">
                  <a:moveTo>
                    <a:pt x="1587076" y="45803"/>
                  </a:moveTo>
                  <a:lnTo>
                    <a:pt x="1603404" y="55328"/>
                  </a:lnTo>
                  <a:lnTo>
                    <a:pt x="1617508" y="47100"/>
                  </a:lnTo>
                  <a:lnTo>
                    <a:pt x="1622306" y="47100"/>
                  </a:lnTo>
                  <a:lnTo>
                    <a:pt x="1622306" y="45803"/>
                  </a:lnTo>
                  <a:lnTo>
                    <a:pt x="1587076" y="4580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0879" y="2715752"/>
              <a:ext cx="165353" cy="173996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0879" y="2948171"/>
              <a:ext cx="165353" cy="17399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0879" y="3180591"/>
              <a:ext cx="165353" cy="173996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0879" y="3413010"/>
              <a:ext cx="165353" cy="173996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4725188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60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44756" y="2873278"/>
              <a:ext cx="302182" cy="188746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704" y="2873278"/>
              <a:ext cx="302182" cy="18874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75629" y="2873278"/>
              <a:ext cx="302182" cy="188746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76168" y="912208"/>
              <a:ext cx="669359" cy="276398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4436783" y="821702"/>
              <a:ext cx="4956810" cy="3190240"/>
            </a:xfrm>
            <a:custGeom>
              <a:avLst/>
              <a:gdLst/>
              <a:ahLst/>
              <a:cxnLst/>
              <a:rect l="l" t="t" r="r" b="b"/>
              <a:pathLst>
                <a:path w="4956809" h="3190240">
                  <a:moveTo>
                    <a:pt x="899261" y="1492275"/>
                  </a:moveTo>
                  <a:lnTo>
                    <a:pt x="0" y="1492275"/>
                  </a:lnTo>
                  <a:lnTo>
                    <a:pt x="0" y="3189744"/>
                  </a:lnTo>
                  <a:lnTo>
                    <a:pt x="899261" y="3189744"/>
                  </a:lnTo>
                  <a:lnTo>
                    <a:pt x="899261" y="1492275"/>
                  </a:lnTo>
                  <a:close/>
                </a:path>
                <a:path w="4956809" h="3190240">
                  <a:moveTo>
                    <a:pt x="4956403" y="0"/>
                  </a:moveTo>
                  <a:lnTo>
                    <a:pt x="4008221" y="0"/>
                  </a:lnTo>
                  <a:lnTo>
                    <a:pt x="4008221" y="445198"/>
                  </a:lnTo>
                  <a:lnTo>
                    <a:pt x="4956403" y="445198"/>
                  </a:lnTo>
                  <a:lnTo>
                    <a:pt x="4956403" y="0"/>
                  </a:lnTo>
                  <a:close/>
                </a:path>
              </a:pathLst>
            </a:custGeom>
            <a:solidFill>
              <a:srgbClr val="4285F4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919101" y="1266893"/>
              <a:ext cx="8890" cy="1923414"/>
            </a:xfrm>
            <a:custGeom>
              <a:avLst/>
              <a:gdLst/>
              <a:ahLst/>
              <a:cxnLst/>
              <a:rect l="l" t="t" r="r" b="b"/>
              <a:pathLst>
                <a:path w="8890" h="1923414">
                  <a:moveTo>
                    <a:pt x="0" y="0"/>
                  </a:moveTo>
                  <a:lnTo>
                    <a:pt x="8309" y="1923224"/>
                  </a:lnTo>
                </a:path>
              </a:pathLst>
            </a:custGeom>
            <a:ln w="1905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336047" y="2876000"/>
              <a:ext cx="3651250" cy="571500"/>
            </a:xfrm>
            <a:custGeom>
              <a:avLst/>
              <a:gdLst/>
              <a:ahLst/>
              <a:cxnLst/>
              <a:rect l="l" t="t" r="r" b="b"/>
              <a:pathLst>
                <a:path w="3651250" h="571500">
                  <a:moveTo>
                    <a:pt x="571021" y="0"/>
                  </a:moveTo>
                  <a:lnTo>
                    <a:pt x="0" y="286706"/>
                  </a:lnTo>
                  <a:lnTo>
                    <a:pt x="571977" y="571500"/>
                  </a:lnTo>
                  <a:lnTo>
                    <a:pt x="571659" y="381158"/>
                  </a:lnTo>
                  <a:lnTo>
                    <a:pt x="476408" y="381158"/>
                  </a:lnTo>
                  <a:lnTo>
                    <a:pt x="476089" y="190660"/>
                  </a:lnTo>
                  <a:lnTo>
                    <a:pt x="571339" y="190500"/>
                  </a:lnTo>
                  <a:lnTo>
                    <a:pt x="571021" y="0"/>
                  </a:lnTo>
                  <a:close/>
                </a:path>
                <a:path w="3651250" h="571500">
                  <a:moveTo>
                    <a:pt x="571339" y="190500"/>
                  </a:moveTo>
                  <a:lnTo>
                    <a:pt x="476089" y="190660"/>
                  </a:lnTo>
                  <a:lnTo>
                    <a:pt x="476408" y="381158"/>
                  </a:lnTo>
                  <a:lnTo>
                    <a:pt x="571658" y="380999"/>
                  </a:lnTo>
                  <a:lnTo>
                    <a:pt x="571339" y="190500"/>
                  </a:lnTo>
                  <a:close/>
                </a:path>
                <a:path w="3651250" h="571500">
                  <a:moveTo>
                    <a:pt x="571658" y="380999"/>
                  </a:moveTo>
                  <a:lnTo>
                    <a:pt x="476408" y="381158"/>
                  </a:lnTo>
                  <a:lnTo>
                    <a:pt x="571659" y="381158"/>
                  </a:lnTo>
                  <a:lnTo>
                    <a:pt x="571658" y="380999"/>
                  </a:lnTo>
                  <a:close/>
                </a:path>
                <a:path w="3651250" h="571500">
                  <a:moveTo>
                    <a:pt x="3650639" y="185348"/>
                  </a:moveTo>
                  <a:lnTo>
                    <a:pt x="571339" y="190500"/>
                  </a:lnTo>
                  <a:lnTo>
                    <a:pt x="571658" y="380999"/>
                  </a:lnTo>
                  <a:lnTo>
                    <a:pt x="3650957" y="375848"/>
                  </a:lnTo>
                  <a:lnTo>
                    <a:pt x="3650639" y="185348"/>
                  </a:lnTo>
                  <a:close/>
                </a:path>
              </a:pathLst>
            </a:custGeom>
            <a:solidFill>
              <a:srgbClr val="4285F4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33195">
              <a:lnSpc>
                <a:spcPct val="100000"/>
              </a:lnSpc>
              <a:spcBef>
                <a:spcPts val="100"/>
              </a:spcBef>
            </a:pPr>
            <a:r>
              <a:rPr dirty="0"/>
              <a:t>Vanishing</a:t>
            </a:r>
            <a:r>
              <a:rPr dirty="0" spc="-60"/>
              <a:t> </a:t>
            </a:r>
            <a:r>
              <a:rPr dirty="0"/>
              <a:t>gradient</a:t>
            </a:r>
            <a:r>
              <a:rPr dirty="0" spc="-35"/>
              <a:t> </a:t>
            </a:r>
            <a:r>
              <a:rPr dirty="0" spc="-10"/>
              <a:t>intuition</a:t>
            </a:r>
          </a:p>
        </p:txBody>
      </p:sp>
      <p:pic>
        <p:nvPicPr>
          <p:cNvPr id="38" name="object 3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28349" y="4177231"/>
            <a:ext cx="829887" cy="549452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737146" y="4187064"/>
            <a:ext cx="732006" cy="643712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635124" y="4193923"/>
            <a:ext cx="554288" cy="545928"/>
          </a:xfrm>
          <a:prstGeom prst="rect">
            <a:avLst/>
          </a:prstGeom>
        </p:spPr>
      </p:pic>
      <p:sp>
        <p:nvSpPr>
          <p:cNvPr id="41" name="object 41" descr=""/>
          <p:cNvSpPr txBox="1"/>
          <p:nvPr/>
        </p:nvSpPr>
        <p:spPr>
          <a:xfrm>
            <a:off x="3908626" y="4967732"/>
            <a:ext cx="1019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D4B3C"/>
                </a:solidFill>
                <a:latin typeface="Calibri"/>
                <a:cs typeface="Calibri"/>
              </a:rPr>
              <a:t>chain</a:t>
            </a:r>
            <a:r>
              <a:rPr dirty="0" sz="1800" spc="1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5D4B3C"/>
                </a:solidFill>
                <a:latin typeface="Calibri"/>
                <a:cs typeface="Calibri"/>
              </a:rPr>
              <a:t>rule!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0317" y="2364797"/>
            <a:ext cx="377192" cy="22317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6169" y="2350848"/>
            <a:ext cx="392120" cy="25665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80299" y="2350848"/>
            <a:ext cx="430988" cy="25665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2708737" y="821691"/>
            <a:ext cx="6684645" cy="3190240"/>
            <a:chOff x="2708737" y="821691"/>
            <a:chExt cx="6684645" cy="3190240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6973" y="2367959"/>
              <a:ext cx="392031" cy="23954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097865" y="1213243"/>
              <a:ext cx="1879600" cy="2000885"/>
            </a:xfrm>
            <a:custGeom>
              <a:avLst/>
              <a:gdLst/>
              <a:ahLst/>
              <a:cxnLst/>
              <a:rect l="l" t="t" r="r" b="b"/>
              <a:pathLst>
                <a:path w="1879600" h="2000885">
                  <a:moveTo>
                    <a:pt x="1641221" y="1945474"/>
                  </a:moveTo>
                  <a:lnTo>
                    <a:pt x="1546364" y="1890153"/>
                  </a:lnTo>
                  <a:lnTo>
                    <a:pt x="1540535" y="1891690"/>
                  </a:lnTo>
                  <a:lnTo>
                    <a:pt x="1535239" y="1900770"/>
                  </a:lnTo>
                  <a:lnTo>
                    <a:pt x="1536763" y="1906600"/>
                  </a:lnTo>
                  <a:lnTo>
                    <a:pt x="1587080" y="1935949"/>
                  </a:lnTo>
                  <a:lnTo>
                    <a:pt x="0" y="1935949"/>
                  </a:lnTo>
                  <a:lnTo>
                    <a:pt x="0" y="1954999"/>
                  </a:lnTo>
                  <a:lnTo>
                    <a:pt x="1587080" y="1954999"/>
                  </a:lnTo>
                  <a:lnTo>
                    <a:pt x="1536763" y="1984349"/>
                  </a:lnTo>
                  <a:lnTo>
                    <a:pt x="1535239" y="1990178"/>
                  </a:lnTo>
                  <a:lnTo>
                    <a:pt x="1540535" y="1999272"/>
                  </a:lnTo>
                  <a:lnTo>
                    <a:pt x="1546364" y="2000808"/>
                  </a:lnTo>
                  <a:lnTo>
                    <a:pt x="1624888" y="1954999"/>
                  </a:lnTo>
                  <a:lnTo>
                    <a:pt x="1641221" y="1945474"/>
                  </a:lnTo>
                  <a:close/>
                </a:path>
                <a:path w="1879600" h="2000885">
                  <a:moveTo>
                    <a:pt x="1879384" y="94856"/>
                  </a:moveTo>
                  <a:lnTo>
                    <a:pt x="1835073" y="18910"/>
                  </a:lnTo>
                  <a:lnTo>
                    <a:pt x="1824050" y="0"/>
                  </a:lnTo>
                  <a:lnTo>
                    <a:pt x="1768729" y="94856"/>
                  </a:lnTo>
                  <a:lnTo>
                    <a:pt x="1770253" y="100685"/>
                  </a:lnTo>
                  <a:lnTo>
                    <a:pt x="1779346" y="105981"/>
                  </a:lnTo>
                  <a:lnTo>
                    <a:pt x="1785175" y="104444"/>
                  </a:lnTo>
                  <a:lnTo>
                    <a:pt x="1814525" y="54140"/>
                  </a:lnTo>
                  <a:lnTo>
                    <a:pt x="1814525" y="1409001"/>
                  </a:lnTo>
                  <a:lnTo>
                    <a:pt x="1833575" y="1409001"/>
                  </a:lnTo>
                  <a:lnTo>
                    <a:pt x="1833575" y="54140"/>
                  </a:lnTo>
                  <a:lnTo>
                    <a:pt x="1862924" y="104444"/>
                  </a:lnTo>
                  <a:lnTo>
                    <a:pt x="1868754" y="105981"/>
                  </a:lnTo>
                  <a:lnTo>
                    <a:pt x="1877847" y="100685"/>
                  </a:lnTo>
                  <a:lnTo>
                    <a:pt x="1879384" y="9485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4732" y="2715752"/>
              <a:ext cx="165353" cy="17399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4732" y="2948171"/>
              <a:ext cx="165353" cy="17399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4732" y="3180591"/>
              <a:ext cx="165353" cy="17399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4732" y="3413010"/>
              <a:ext cx="165353" cy="173996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8739041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59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090949" y="3103388"/>
              <a:ext cx="1641475" cy="111125"/>
            </a:xfrm>
            <a:custGeom>
              <a:avLst/>
              <a:gdLst/>
              <a:ahLst/>
              <a:cxnLst/>
              <a:rect l="l" t="t" r="r" b="b"/>
              <a:pathLst>
                <a:path w="1641475" h="111125">
                  <a:moveTo>
                    <a:pt x="1546363" y="0"/>
                  </a:moveTo>
                  <a:lnTo>
                    <a:pt x="1540530" y="1535"/>
                  </a:lnTo>
                  <a:lnTo>
                    <a:pt x="1535229" y="10622"/>
                  </a:lnTo>
                  <a:lnTo>
                    <a:pt x="1536763" y="16455"/>
                  </a:lnTo>
                  <a:lnTo>
                    <a:pt x="1587075" y="45803"/>
                  </a:lnTo>
                  <a:lnTo>
                    <a:pt x="1622305" y="45803"/>
                  </a:lnTo>
                  <a:lnTo>
                    <a:pt x="1622305" y="64853"/>
                  </a:lnTo>
                  <a:lnTo>
                    <a:pt x="1587073" y="64853"/>
                  </a:lnTo>
                  <a:lnTo>
                    <a:pt x="1536763" y="94200"/>
                  </a:lnTo>
                  <a:lnTo>
                    <a:pt x="1535229" y="100034"/>
                  </a:lnTo>
                  <a:lnTo>
                    <a:pt x="1540530" y="109120"/>
                  </a:lnTo>
                  <a:lnTo>
                    <a:pt x="1546363" y="110656"/>
                  </a:lnTo>
                  <a:lnTo>
                    <a:pt x="1624882" y="64853"/>
                  </a:lnTo>
                  <a:lnTo>
                    <a:pt x="1622305" y="64853"/>
                  </a:lnTo>
                  <a:lnTo>
                    <a:pt x="1624884" y="64852"/>
                  </a:lnTo>
                  <a:lnTo>
                    <a:pt x="1641210" y="55328"/>
                  </a:lnTo>
                  <a:lnTo>
                    <a:pt x="1546363" y="0"/>
                  </a:lnTo>
                  <a:close/>
                </a:path>
                <a:path w="1641475" h="111125">
                  <a:moveTo>
                    <a:pt x="1603402" y="55328"/>
                  </a:moveTo>
                  <a:lnTo>
                    <a:pt x="1587073" y="64853"/>
                  </a:lnTo>
                  <a:lnTo>
                    <a:pt x="1622305" y="64853"/>
                  </a:lnTo>
                  <a:lnTo>
                    <a:pt x="1622305" y="63555"/>
                  </a:lnTo>
                  <a:lnTo>
                    <a:pt x="1617507" y="63555"/>
                  </a:lnTo>
                  <a:lnTo>
                    <a:pt x="1603402" y="55328"/>
                  </a:lnTo>
                  <a:close/>
                </a:path>
                <a:path w="1641475" h="111125">
                  <a:moveTo>
                    <a:pt x="0" y="45802"/>
                  </a:moveTo>
                  <a:lnTo>
                    <a:pt x="0" y="64852"/>
                  </a:lnTo>
                  <a:lnTo>
                    <a:pt x="1587075" y="64852"/>
                  </a:lnTo>
                  <a:lnTo>
                    <a:pt x="1603402" y="55328"/>
                  </a:lnTo>
                  <a:lnTo>
                    <a:pt x="1587075" y="45803"/>
                  </a:lnTo>
                  <a:lnTo>
                    <a:pt x="0" y="45802"/>
                  </a:lnTo>
                  <a:close/>
                </a:path>
                <a:path w="1641475" h="111125">
                  <a:moveTo>
                    <a:pt x="1617507" y="47100"/>
                  </a:moveTo>
                  <a:lnTo>
                    <a:pt x="1603402" y="55328"/>
                  </a:lnTo>
                  <a:lnTo>
                    <a:pt x="1617507" y="63555"/>
                  </a:lnTo>
                  <a:lnTo>
                    <a:pt x="1617507" y="47100"/>
                  </a:lnTo>
                  <a:close/>
                </a:path>
                <a:path w="1641475" h="111125">
                  <a:moveTo>
                    <a:pt x="1622305" y="47100"/>
                  </a:moveTo>
                  <a:lnTo>
                    <a:pt x="1617507" y="47100"/>
                  </a:lnTo>
                  <a:lnTo>
                    <a:pt x="1617507" y="63555"/>
                  </a:lnTo>
                  <a:lnTo>
                    <a:pt x="1622305" y="63555"/>
                  </a:lnTo>
                  <a:lnTo>
                    <a:pt x="1622305" y="47100"/>
                  </a:lnTo>
                  <a:close/>
                </a:path>
                <a:path w="1641475" h="111125">
                  <a:moveTo>
                    <a:pt x="1587075" y="45803"/>
                  </a:moveTo>
                  <a:lnTo>
                    <a:pt x="1603402" y="55328"/>
                  </a:lnTo>
                  <a:lnTo>
                    <a:pt x="1617507" y="47100"/>
                  </a:lnTo>
                  <a:lnTo>
                    <a:pt x="1622305" y="47100"/>
                  </a:lnTo>
                  <a:lnTo>
                    <a:pt x="1622305" y="45803"/>
                  </a:lnTo>
                  <a:lnTo>
                    <a:pt x="1587075" y="4580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7806" y="2715752"/>
              <a:ext cx="165353" cy="17399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7806" y="2948171"/>
              <a:ext cx="165353" cy="17399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7806" y="3180591"/>
              <a:ext cx="165353" cy="17399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7806" y="3413010"/>
              <a:ext cx="165353" cy="173996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6732116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59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952" y="2715752"/>
              <a:ext cx="165353" cy="17399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952" y="2948171"/>
              <a:ext cx="165353" cy="17399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3952" y="3180591"/>
              <a:ext cx="165353" cy="17399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3952" y="3413010"/>
              <a:ext cx="165353" cy="173996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718262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60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084022" y="3103388"/>
              <a:ext cx="1641475" cy="111125"/>
            </a:xfrm>
            <a:custGeom>
              <a:avLst/>
              <a:gdLst/>
              <a:ahLst/>
              <a:cxnLst/>
              <a:rect l="l" t="t" r="r" b="b"/>
              <a:pathLst>
                <a:path w="1641475" h="111125">
                  <a:moveTo>
                    <a:pt x="1546363" y="0"/>
                  </a:moveTo>
                  <a:lnTo>
                    <a:pt x="1540531" y="1535"/>
                  </a:lnTo>
                  <a:lnTo>
                    <a:pt x="1535229" y="10622"/>
                  </a:lnTo>
                  <a:lnTo>
                    <a:pt x="1536764" y="16455"/>
                  </a:lnTo>
                  <a:lnTo>
                    <a:pt x="1587076" y="45803"/>
                  </a:lnTo>
                  <a:lnTo>
                    <a:pt x="1622306" y="45803"/>
                  </a:lnTo>
                  <a:lnTo>
                    <a:pt x="1622306" y="64853"/>
                  </a:lnTo>
                  <a:lnTo>
                    <a:pt x="1587074" y="64853"/>
                  </a:lnTo>
                  <a:lnTo>
                    <a:pt x="1536764" y="94200"/>
                  </a:lnTo>
                  <a:lnTo>
                    <a:pt x="1535229" y="100034"/>
                  </a:lnTo>
                  <a:lnTo>
                    <a:pt x="1540531" y="109120"/>
                  </a:lnTo>
                  <a:lnTo>
                    <a:pt x="1546363" y="110656"/>
                  </a:lnTo>
                  <a:lnTo>
                    <a:pt x="1624883" y="64853"/>
                  </a:lnTo>
                  <a:lnTo>
                    <a:pt x="1622306" y="64853"/>
                  </a:lnTo>
                  <a:lnTo>
                    <a:pt x="1624885" y="64852"/>
                  </a:lnTo>
                  <a:lnTo>
                    <a:pt x="1641212" y="55328"/>
                  </a:lnTo>
                  <a:lnTo>
                    <a:pt x="1546363" y="0"/>
                  </a:lnTo>
                  <a:close/>
                </a:path>
                <a:path w="1641475" h="111125">
                  <a:moveTo>
                    <a:pt x="1603404" y="55328"/>
                  </a:moveTo>
                  <a:lnTo>
                    <a:pt x="1587074" y="64853"/>
                  </a:lnTo>
                  <a:lnTo>
                    <a:pt x="1622306" y="64853"/>
                  </a:lnTo>
                  <a:lnTo>
                    <a:pt x="1622306" y="63555"/>
                  </a:lnTo>
                  <a:lnTo>
                    <a:pt x="1617508" y="63555"/>
                  </a:lnTo>
                  <a:lnTo>
                    <a:pt x="1603404" y="55328"/>
                  </a:lnTo>
                  <a:close/>
                </a:path>
                <a:path w="1641475" h="111125">
                  <a:moveTo>
                    <a:pt x="0" y="45802"/>
                  </a:moveTo>
                  <a:lnTo>
                    <a:pt x="0" y="64852"/>
                  </a:lnTo>
                  <a:lnTo>
                    <a:pt x="1587076" y="64852"/>
                  </a:lnTo>
                  <a:lnTo>
                    <a:pt x="1603404" y="55328"/>
                  </a:lnTo>
                  <a:lnTo>
                    <a:pt x="1587076" y="45803"/>
                  </a:lnTo>
                  <a:lnTo>
                    <a:pt x="0" y="45802"/>
                  </a:lnTo>
                  <a:close/>
                </a:path>
                <a:path w="1641475" h="111125">
                  <a:moveTo>
                    <a:pt x="1617508" y="47100"/>
                  </a:moveTo>
                  <a:lnTo>
                    <a:pt x="1603404" y="55328"/>
                  </a:lnTo>
                  <a:lnTo>
                    <a:pt x="1617508" y="63555"/>
                  </a:lnTo>
                  <a:lnTo>
                    <a:pt x="1617508" y="47100"/>
                  </a:lnTo>
                  <a:close/>
                </a:path>
                <a:path w="1641475" h="111125">
                  <a:moveTo>
                    <a:pt x="1622306" y="47100"/>
                  </a:moveTo>
                  <a:lnTo>
                    <a:pt x="1617508" y="47100"/>
                  </a:lnTo>
                  <a:lnTo>
                    <a:pt x="1617508" y="63555"/>
                  </a:lnTo>
                  <a:lnTo>
                    <a:pt x="1622306" y="63555"/>
                  </a:lnTo>
                  <a:lnTo>
                    <a:pt x="1622306" y="47100"/>
                  </a:lnTo>
                  <a:close/>
                </a:path>
                <a:path w="1641475" h="111125">
                  <a:moveTo>
                    <a:pt x="1587076" y="45803"/>
                  </a:moveTo>
                  <a:lnTo>
                    <a:pt x="1603404" y="55328"/>
                  </a:lnTo>
                  <a:lnTo>
                    <a:pt x="1617508" y="47100"/>
                  </a:lnTo>
                  <a:lnTo>
                    <a:pt x="1622306" y="47100"/>
                  </a:lnTo>
                  <a:lnTo>
                    <a:pt x="1622306" y="45803"/>
                  </a:lnTo>
                  <a:lnTo>
                    <a:pt x="1587076" y="4580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0879" y="2715752"/>
              <a:ext cx="165353" cy="173996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0879" y="2948171"/>
              <a:ext cx="165353" cy="17399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0879" y="3180591"/>
              <a:ext cx="165353" cy="173996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0879" y="3413010"/>
              <a:ext cx="165353" cy="173996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4725188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60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44756" y="2873278"/>
              <a:ext cx="302182" cy="188746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704" y="2873278"/>
              <a:ext cx="302182" cy="18874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75629" y="2873278"/>
              <a:ext cx="302182" cy="188746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76168" y="912208"/>
              <a:ext cx="669359" cy="276398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6459067" y="821702"/>
              <a:ext cx="2934335" cy="3190240"/>
            </a:xfrm>
            <a:custGeom>
              <a:avLst/>
              <a:gdLst/>
              <a:ahLst/>
              <a:cxnLst/>
              <a:rect l="l" t="t" r="r" b="b"/>
              <a:pathLst>
                <a:path w="2934334" h="3190240">
                  <a:moveTo>
                    <a:pt x="899261" y="1492275"/>
                  </a:moveTo>
                  <a:lnTo>
                    <a:pt x="0" y="1492275"/>
                  </a:lnTo>
                  <a:lnTo>
                    <a:pt x="0" y="3189744"/>
                  </a:lnTo>
                  <a:lnTo>
                    <a:pt x="899261" y="3189744"/>
                  </a:lnTo>
                  <a:lnTo>
                    <a:pt x="899261" y="1492275"/>
                  </a:lnTo>
                  <a:close/>
                </a:path>
                <a:path w="2934334" h="3190240">
                  <a:moveTo>
                    <a:pt x="2934119" y="0"/>
                  </a:moveTo>
                  <a:lnTo>
                    <a:pt x="1985937" y="0"/>
                  </a:lnTo>
                  <a:lnTo>
                    <a:pt x="1985937" y="445198"/>
                  </a:lnTo>
                  <a:lnTo>
                    <a:pt x="2934119" y="445198"/>
                  </a:lnTo>
                  <a:lnTo>
                    <a:pt x="2934119" y="0"/>
                  </a:lnTo>
                  <a:close/>
                </a:path>
              </a:pathLst>
            </a:custGeom>
            <a:solidFill>
              <a:srgbClr val="4285F4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919101" y="1266893"/>
              <a:ext cx="8890" cy="1923414"/>
            </a:xfrm>
            <a:custGeom>
              <a:avLst/>
              <a:gdLst/>
              <a:ahLst/>
              <a:cxnLst/>
              <a:rect l="l" t="t" r="r" b="b"/>
              <a:pathLst>
                <a:path w="8890" h="1923414">
                  <a:moveTo>
                    <a:pt x="0" y="0"/>
                  </a:moveTo>
                  <a:lnTo>
                    <a:pt x="8309" y="1923224"/>
                  </a:lnTo>
                </a:path>
              </a:pathLst>
            </a:custGeom>
            <a:ln w="1905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358332" y="2872966"/>
              <a:ext cx="1642745" cy="571500"/>
            </a:xfrm>
            <a:custGeom>
              <a:avLst/>
              <a:gdLst/>
              <a:ahLst/>
              <a:cxnLst/>
              <a:rect l="l" t="t" r="r" b="b"/>
              <a:pathLst>
                <a:path w="1642745" h="571500">
                  <a:moveTo>
                    <a:pt x="571500" y="0"/>
                  </a:moveTo>
                  <a:lnTo>
                    <a:pt x="0" y="285751"/>
                  </a:lnTo>
                  <a:lnTo>
                    <a:pt x="571500" y="571500"/>
                  </a:lnTo>
                  <a:lnTo>
                    <a:pt x="571500" y="381000"/>
                  </a:lnTo>
                  <a:lnTo>
                    <a:pt x="476250" y="381000"/>
                  </a:lnTo>
                  <a:lnTo>
                    <a:pt x="476250" y="190500"/>
                  </a:lnTo>
                  <a:lnTo>
                    <a:pt x="571500" y="190500"/>
                  </a:lnTo>
                  <a:lnTo>
                    <a:pt x="571500" y="0"/>
                  </a:lnTo>
                  <a:close/>
                </a:path>
                <a:path w="1642745" h="571500">
                  <a:moveTo>
                    <a:pt x="571500" y="190500"/>
                  </a:moveTo>
                  <a:lnTo>
                    <a:pt x="476250" y="190500"/>
                  </a:lnTo>
                  <a:lnTo>
                    <a:pt x="476250" y="381000"/>
                  </a:lnTo>
                  <a:lnTo>
                    <a:pt x="571500" y="381000"/>
                  </a:lnTo>
                  <a:lnTo>
                    <a:pt x="571500" y="190500"/>
                  </a:lnTo>
                  <a:close/>
                </a:path>
                <a:path w="1642745" h="571500">
                  <a:moveTo>
                    <a:pt x="1642228" y="190500"/>
                  </a:moveTo>
                  <a:lnTo>
                    <a:pt x="571500" y="190500"/>
                  </a:lnTo>
                  <a:lnTo>
                    <a:pt x="571500" y="381000"/>
                  </a:lnTo>
                  <a:lnTo>
                    <a:pt x="1642228" y="381000"/>
                  </a:lnTo>
                  <a:lnTo>
                    <a:pt x="1642228" y="190500"/>
                  </a:lnTo>
                  <a:close/>
                </a:path>
              </a:pathLst>
            </a:custGeom>
            <a:solidFill>
              <a:srgbClr val="4285F4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33195">
              <a:lnSpc>
                <a:spcPct val="100000"/>
              </a:lnSpc>
              <a:spcBef>
                <a:spcPts val="100"/>
              </a:spcBef>
            </a:pPr>
            <a:r>
              <a:rPr dirty="0"/>
              <a:t>Vanishing</a:t>
            </a:r>
            <a:r>
              <a:rPr dirty="0" spc="-60"/>
              <a:t> </a:t>
            </a:r>
            <a:r>
              <a:rPr dirty="0"/>
              <a:t>gradient</a:t>
            </a:r>
            <a:r>
              <a:rPr dirty="0" spc="-35"/>
              <a:t> </a:t>
            </a:r>
            <a:r>
              <a:rPr dirty="0" spc="-10"/>
              <a:t>intuition</a:t>
            </a:r>
          </a:p>
        </p:txBody>
      </p:sp>
      <p:pic>
        <p:nvPicPr>
          <p:cNvPr id="38" name="object 3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28349" y="4177231"/>
            <a:ext cx="829887" cy="549452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737146" y="4187064"/>
            <a:ext cx="732006" cy="643712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30595" y="4210400"/>
            <a:ext cx="726582" cy="542451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702584" y="4204197"/>
            <a:ext cx="548837" cy="630373"/>
          </a:xfrm>
          <a:prstGeom prst="rect">
            <a:avLst/>
          </a:prstGeom>
        </p:spPr>
      </p:pic>
      <p:sp>
        <p:nvSpPr>
          <p:cNvPr id="42" name="object 42" descr=""/>
          <p:cNvSpPr txBox="1"/>
          <p:nvPr/>
        </p:nvSpPr>
        <p:spPr>
          <a:xfrm>
            <a:off x="5901467" y="4967732"/>
            <a:ext cx="1019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D4B3C"/>
                </a:solidFill>
                <a:latin typeface="Calibri"/>
                <a:cs typeface="Calibri"/>
              </a:rPr>
              <a:t>chain</a:t>
            </a:r>
            <a:r>
              <a:rPr dirty="0" sz="1800" spc="1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5D4B3C"/>
                </a:solidFill>
                <a:latin typeface="Calibri"/>
                <a:cs typeface="Calibri"/>
              </a:rPr>
              <a:t>rule!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0317" y="2364797"/>
            <a:ext cx="377192" cy="22317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6169" y="2350848"/>
            <a:ext cx="392120" cy="25665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80299" y="2350848"/>
            <a:ext cx="430988" cy="25665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2708737" y="821691"/>
            <a:ext cx="6684645" cy="3140075"/>
            <a:chOff x="2708737" y="821691"/>
            <a:chExt cx="6684645" cy="3140075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6973" y="2367959"/>
              <a:ext cx="392031" cy="23954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097865" y="1213243"/>
              <a:ext cx="1879600" cy="2000885"/>
            </a:xfrm>
            <a:custGeom>
              <a:avLst/>
              <a:gdLst/>
              <a:ahLst/>
              <a:cxnLst/>
              <a:rect l="l" t="t" r="r" b="b"/>
              <a:pathLst>
                <a:path w="1879600" h="2000885">
                  <a:moveTo>
                    <a:pt x="1641221" y="1945474"/>
                  </a:moveTo>
                  <a:lnTo>
                    <a:pt x="1546364" y="1890153"/>
                  </a:lnTo>
                  <a:lnTo>
                    <a:pt x="1540535" y="1891690"/>
                  </a:lnTo>
                  <a:lnTo>
                    <a:pt x="1535239" y="1900770"/>
                  </a:lnTo>
                  <a:lnTo>
                    <a:pt x="1536763" y="1906600"/>
                  </a:lnTo>
                  <a:lnTo>
                    <a:pt x="1587080" y="1935949"/>
                  </a:lnTo>
                  <a:lnTo>
                    <a:pt x="0" y="1935949"/>
                  </a:lnTo>
                  <a:lnTo>
                    <a:pt x="0" y="1954999"/>
                  </a:lnTo>
                  <a:lnTo>
                    <a:pt x="1587080" y="1954999"/>
                  </a:lnTo>
                  <a:lnTo>
                    <a:pt x="1536763" y="1984349"/>
                  </a:lnTo>
                  <a:lnTo>
                    <a:pt x="1535239" y="1990178"/>
                  </a:lnTo>
                  <a:lnTo>
                    <a:pt x="1540535" y="1999272"/>
                  </a:lnTo>
                  <a:lnTo>
                    <a:pt x="1546364" y="2000808"/>
                  </a:lnTo>
                  <a:lnTo>
                    <a:pt x="1624888" y="1954999"/>
                  </a:lnTo>
                  <a:lnTo>
                    <a:pt x="1641221" y="1945474"/>
                  </a:lnTo>
                  <a:close/>
                </a:path>
                <a:path w="1879600" h="2000885">
                  <a:moveTo>
                    <a:pt x="1879384" y="94856"/>
                  </a:moveTo>
                  <a:lnTo>
                    <a:pt x="1835073" y="18910"/>
                  </a:lnTo>
                  <a:lnTo>
                    <a:pt x="1824050" y="0"/>
                  </a:lnTo>
                  <a:lnTo>
                    <a:pt x="1768729" y="94856"/>
                  </a:lnTo>
                  <a:lnTo>
                    <a:pt x="1770253" y="100685"/>
                  </a:lnTo>
                  <a:lnTo>
                    <a:pt x="1779346" y="105981"/>
                  </a:lnTo>
                  <a:lnTo>
                    <a:pt x="1785175" y="104444"/>
                  </a:lnTo>
                  <a:lnTo>
                    <a:pt x="1814525" y="54140"/>
                  </a:lnTo>
                  <a:lnTo>
                    <a:pt x="1814525" y="1409001"/>
                  </a:lnTo>
                  <a:lnTo>
                    <a:pt x="1833575" y="1409001"/>
                  </a:lnTo>
                  <a:lnTo>
                    <a:pt x="1833575" y="54140"/>
                  </a:lnTo>
                  <a:lnTo>
                    <a:pt x="1862924" y="104444"/>
                  </a:lnTo>
                  <a:lnTo>
                    <a:pt x="1868754" y="105981"/>
                  </a:lnTo>
                  <a:lnTo>
                    <a:pt x="1877847" y="100685"/>
                  </a:lnTo>
                  <a:lnTo>
                    <a:pt x="1879384" y="9485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4732" y="2715752"/>
              <a:ext cx="165353" cy="17399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4732" y="2948171"/>
              <a:ext cx="165353" cy="17399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4732" y="3180591"/>
              <a:ext cx="165353" cy="17399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4732" y="3413010"/>
              <a:ext cx="165353" cy="173996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8739041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59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090949" y="3103388"/>
              <a:ext cx="1641475" cy="111125"/>
            </a:xfrm>
            <a:custGeom>
              <a:avLst/>
              <a:gdLst/>
              <a:ahLst/>
              <a:cxnLst/>
              <a:rect l="l" t="t" r="r" b="b"/>
              <a:pathLst>
                <a:path w="1641475" h="111125">
                  <a:moveTo>
                    <a:pt x="1546363" y="0"/>
                  </a:moveTo>
                  <a:lnTo>
                    <a:pt x="1540530" y="1535"/>
                  </a:lnTo>
                  <a:lnTo>
                    <a:pt x="1535229" y="10622"/>
                  </a:lnTo>
                  <a:lnTo>
                    <a:pt x="1536763" y="16455"/>
                  </a:lnTo>
                  <a:lnTo>
                    <a:pt x="1587075" y="45803"/>
                  </a:lnTo>
                  <a:lnTo>
                    <a:pt x="1622305" y="45803"/>
                  </a:lnTo>
                  <a:lnTo>
                    <a:pt x="1622305" y="64853"/>
                  </a:lnTo>
                  <a:lnTo>
                    <a:pt x="1587073" y="64853"/>
                  </a:lnTo>
                  <a:lnTo>
                    <a:pt x="1536763" y="94200"/>
                  </a:lnTo>
                  <a:lnTo>
                    <a:pt x="1535229" y="100034"/>
                  </a:lnTo>
                  <a:lnTo>
                    <a:pt x="1540530" y="109120"/>
                  </a:lnTo>
                  <a:lnTo>
                    <a:pt x="1546363" y="110656"/>
                  </a:lnTo>
                  <a:lnTo>
                    <a:pt x="1624882" y="64853"/>
                  </a:lnTo>
                  <a:lnTo>
                    <a:pt x="1622305" y="64853"/>
                  </a:lnTo>
                  <a:lnTo>
                    <a:pt x="1624884" y="64852"/>
                  </a:lnTo>
                  <a:lnTo>
                    <a:pt x="1641210" y="55328"/>
                  </a:lnTo>
                  <a:lnTo>
                    <a:pt x="1546363" y="0"/>
                  </a:lnTo>
                  <a:close/>
                </a:path>
                <a:path w="1641475" h="111125">
                  <a:moveTo>
                    <a:pt x="1603402" y="55328"/>
                  </a:moveTo>
                  <a:lnTo>
                    <a:pt x="1587073" y="64853"/>
                  </a:lnTo>
                  <a:lnTo>
                    <a:pt x="1622305" y="64853"/>
                  </a:lnTo>
                  <a:lnTo>
                    <a:pt x="1622305" y="63555"/>
                  </a:lnTo>
                  <a:lnTo>
                    <a:pt x="1617507" y="63555"/>
                  </a:lnTo>
                  <a:lnTo>
                    <a:pt x="1603402" y="55328"/>
                  </a:lnTo>
                  <a:close/>
                </a:path>
                <a:path w="1641475" h="111125">
                  <a:moveTo>
                    <a:pt x="0" y="45802"/>
                  </a:moveTo>
                  <a:lnTo>
                    <a:pt x="0" y="64852"/>
                  </a:lnTo>
                  <a:lnTo>
                    <a:pt x="1587075" y="64852"/>
                  </a:lnTo>
                  <a:lnTo>
                    <a:pt x="1603402" y="55328"/>
                  </a:lnTo>
                  <a:lnTo>
                    <a:pt x="1587075" y="45803"/>
                  </a:lnTo>
                  <a:lnTo>
                    <a:pt x="0" y="45802"/>
                  </a:lnTo>
                  <a:close/>
                </a:path>
                <a:path w="1641475" h="111125">
                  <a:moveTo>
                    <a:pt x="1617507" y="47100"/>
                  </a:moveTo>
                  <a:lnTo>
                    <a:pt x="1603402" y="55328"/>
                  </a:lnTo>
                  <a:lnTo>
                    <a:pt x="1617507" y="63555"/>
                  </a:lnTo>
                  <a:lnTo>
                    <a:pt x="1617507" y="47100"/>
                  </a:lnTo>
                  <a:close/>
                </a:path>
                <a:path w="1641475" h="111125">
                  <a:moveTo>
                    <a:pt x="1622305" y="47100"/>
                  </a:moveTo>
                  <a:lnTo>
                    <a:pt x="1617507" y="47100"/>
                  </a:lnTo>
                  <a:lnTo>
                    <a:pt x="1617507" y="63555"/>
                  </a:lnTo>
                  <a:lnTo>
                    <a:pt x="1622305" y="63555"/>
                  </a:lnTo>
                  <a:lnTo>
                    <a:pt x="1622305" y="47100"/>
                  </a:lnTo>
                  <a:close/>
                </a:path>
                <a:path w="1641475" h="111125">
                  <a:moveTo>
                    <a:pt x="1587075" y="45803"/>
                  </a:moveTo>
                  <a:lnTo>
                    <a:pt x="1603402" y="55328"/>
                  </a:lnTo>
                  <a:lnTo>
                    <a:pt x="1617507" y="47100"/>
                  </a:lnTo>
                  <a:lnTo>
                    <a:pt x="1622305" y="47100"/>
                  </a:lnTo>
                  <a:lnTo>
                    <a:pt x="1622305" y="45803"/>
                  </a:lnTo>
                  <a:lnTo>
                    <a:pt x="1587075" y="4580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7806" y="2715752"/>
              <a:ext cx="165353" cy="17399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7806" y="2948171"/>
              <a:ext cx="165353" cy="17399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7806" y="3180591"/>
              <a:ext cx="165353" cy="17399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7806" y="3413010"/>
              <a:ext cx="165353" cy="173996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6732116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59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952" y="2715752"/>
              <a:ext cx="165353" cy="17399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952" y="2948171"/>
              <a:ext cx="165353" cy="17399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3952" y="3180591"/>
              <a:ext cx="165353" cy="17399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3952" y="3413010"/>
              <a:ext cx="165353" cy="173996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718262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60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084022" y="3103388"/>
              <a:ext cx="1641475" cy="111125"/>
            </a:xfrm>
            <a:custGeom>
              <a:avLst/>
              <a:gdLst/>
              <a:ahLst/>
              <a:cxnLst/>
              <a:rect l="l" t="t" r="r" b="b"/>
              <a:pathLst>
                <a:path w="1641475" h="111125">
                  <a:moveTo>
                    <a:pt x="1546363" y="0"/>
                  </a:moveTo>
                  <a:lnTo>
                    <a:pt x="1540531" y="1535"/>
                  </a:lnTo>
                  <a:lnTo>
                    <a:pt x="1535229" y="10622"/>
                  </a:lnTo>
                  <a:lnTo>
                    <a:pt x="1536764" y="16455"/>
                  </a:lnTo>
                  <a:lnTo>
                    <a:pt x="1587076" y="45803"/>
                  </a:lnTo>
                  <a:lnTo>
                    <a:pt x="1622306" y="45803"/>
                  </a:lnTo>
                  <a:lnTo>
                    <a:pt x="1622306" y="64853"/>
                  </a:lnTo>
                  <a:lnTo>
                    <a:pt x="1587074" y="64853"/>
                  </a:lnTo>
                  <a:lnTo>
                    <a:pt x="1536764" y="94200"/>
                  </a:lnTo>
                  <a:lnTo>
                    <a:pt x="1535229" y="100034"/>
                  </a:lnTo>
                  <a:lnTo>
                    <a:pt x="1540531" y="109120"/>
                  </a:lnTo>
                  <a:lnTo>
                    <a:pt x="1546363" y="110656"/>
                  </a:lnTo>
                  <a:lnTo>
                    <a:pt x="1624883" y="64853"/>
                  </a:lnTo>
                  <a:lnTo>
                    <a:pt x="1622306" y="64853"/>
                  </a:lnTo>
                  <a:lnTo>
                    <a:pt x="1624885" y="64852"/>
                  </a:lnTo>
                  <a:lnTo>
                    <a:pt x="1641212" y="55328"/>
                  </a:lnTo>
                  <a:lnTo>
                    <a:pt x="1546363" y="0"/>
                  </a:lnTo>
                  <a:close/>
                </a:path>
                <a:path w="1641475" h="111125">
                  <a:moveTo>
                    <a:pt x="1603404" y="55328"/>
                  </a:moveTo>
                  <a:lnTo>
                    <a:pt x="1587074" y="64853"/>
                  </a:lnTo>
                  <a:lnTo>
                    <a:pt x="1622306" y="64853"/>
                  </a:lnTo>
                  <a:lnTo>
                    <a:pt x="1622306" y="63555"/>
                  </a:lnTo>
                  <a:lnTo>
                    <a:pt x="1617508" y="63555"/>
                  </a:lnTo>
                  <a:lnTo>
                    <a:pt x="1603404" y="55328"/>
                  </a:lnTo>
                  <a:close/>
                </a:path>
                <a:path w="1641475" h="111125">
                  <a:moveTo>
                    <a:pt x="0" y="45802"/>
                  </a:moveTo>
                  <a:lnTo>
                    <a:pt x="0" y="64852"/>
                  </a:lnTo>
                  <a:lnTo>
                    <a:pt x="1587076" y="64852"/>
                  </a:lnTo>
                  <a:lnTo>
                    <a:pt x="1603404" y="55328"/>
                  </a:lnTo>
                  <a:lnTo>
                    <a:pt x="1587076" y="45803"/>
                  </a:lnTo>
                  <a:lnTo>
                    <a:pt x="0" y="45802"/>
                  </a:lnTo>
                  <a:close/>
                </a:path>
                <a:path w="1641475" h="111125">
                  <a:moveTo>
                    <a:pt x="1617508" y="47100"/>
                  </a:moveTo>
                  <a:lnTo>
                    <a:pt x="1603404" y="55328"/>
                  </a:lnTo>
                  <a:lnTo>
                    <a:pt x="1617508" y="63555"/>
                  </a:lnTo>
                  <a:lnTo>
                    <a:pt x="1617508" y="47100"/>
                  </a:lnTo>
                  <a:close/>
                </a:path>
                <a:path w="1641475" h="111125">
                  <a:moveTo>
                    <a:pt x="1622306" y="47100"/>
                  </a:moveTo>
                  <a:lnTo>
                    <a:pt x="1617508" y="47100"/>
                  </a:lnTo>
                  <a:lnTo>
                    <a:pt x="1617508" y="63555"/>
                  </a:lnTo>
                  <a:lnTo>
                    <a:pt x="1622306" y="63555"/>
                  </a:lnTo>
                  <a:lnTo>
                    <a:pt x="1622306" y="47100"/>
                  </a:lnTo>
                  <a:close/>
                </a:path>
                <a:path w="1641475" h="111125">
                  <a:moveTo>
                    <a:pt x="1587076" y="45803"/>
                  </a:moveTo>
                  <a:lnTo>
                    <a:pt x="1603404" y="55328"/>
                  </a:lnTo>
                  <a:lnTo>
                    <a:pt x="1617508" y="47100"/>
                  </a:lnTo>
                  <a:lnTo>
                    <a:pt x="1622306" y="47100"/>
                  </a:lnTo>
                  <a:lnTo>
                    <a:pt x="1622306" y="45803"/>
                  </a:lnTo>
                  <a:lnTo>
                    <a:pt x="1587076" y="4580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0879" y="2715752"/>
              <a:ext cx="165353" cy="173996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0879" y="2948171"/>
              <a:ext cx="165353" cy="17399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0879" y="3180591"/>
              <a:ext cx="165353" cy="173996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0879" y="3413010"/>
              <a:ext cx="165353" cy="173996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4725188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60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44756" y="2873278"/>
              <a:ext cx="302182" cy="188746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704" y="2873278"/>
              <a:ext cx="302182" cy="18874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75629" y="2873278"/>
              <a:ext cx="302182" cy="188746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76168" y="912208"/>
              <a:ext cx="669359" cy="276398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8445004" y="821702"/>
              <a:ext cx="948690" cy="3140075"/>
            </a:xfrm>
            <a:custGeom>
              <a:avLst/>
              <a:gdLst/>
              <a:ahLst/>
              <a:cxnLst/>
              <a:rect l="l" t="t" r="r" b="b"/>
              <a:pathLst>
                <a:path w="948690" h="3140075">
                  <a:moveTo>
                    <a:pt x="921512" y="1442212"/>
                  </a:moveTo>
                  <a:lnTo>
                    <a:pt x="22250" y="1442212"/>
                  </a:lnTo>
                  <a:lnTo>
                    <a:pt x="22250" y="3139681"/>
                  </a:lnTo>
                  <a:lnTo>
                    <a:pt x="921512" y="3139681"/>
                  </a:lnTo>
                  <a:lnTo>
                    <a:pt x="921512" y="1442212"/>
                  </a:lnTo>
                  <a:close/>
                </a:path>
                <a:path w="948690" h="3140075">
                  <a:moveTo>
                    <a:pt x="948182" y="0"/>
                  </a:moveTo>
                  <a:lnTo>
                    <a:pt x="0" y="0"/>
                  </a:lnTo>
                  <a:lnTo>
                    <a:pt x="0" y="445198"/>
                  </a:lnTo>
                  <a:lnTo>
                    <a:pt x="948182" y="445198"/>
                  </a:lnTo>
                  <a:lnTo>
                    <a:pt x="948182" y="0"/>
                  </a:lnTo>
                  <a:close/>
                </a:path>
              </a:pathLst>
            </a:custGeom>
            <a:solidFill>
              <a:srgbClr val="4285F4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632407" y="1266682"/>
              <a:ext cx="571500" cy="997585"/>
            </a:xfrm>
            <a:custGeom>
              <a:avLst/>
              <a:gdLst/>
              <a:ahLst/>
              <a:cxnLst/>
              <a:rect l="l" t="t" r="r" b="b"/>
              <a:pathLst>
                <a:path w="571500" h="997585">
                  <a:moveTo>
                    <a:pt x="0" y="425090"/>
                  </a:moveTo>
                  <a:lnTo>
                    <a:pt x="284480" y="997224"/>
                  </a:lnTo>
                  <a:lnTo>
                    <a:pt x="523822" y="521186"/>
                  </a:lnTo>
                  <a:lnTo>
                    <a:pt x="380787" y="521186"/>
                  </a:lnTo>
                  <a:lnTo>
                    <a:pt x="190287" y="520763"/>
                  </a:lnTo>
                  <a:lnTo>
                    <a:pt x="190499" y="425513"/>
                  </a:lnTo>
                  <a:lnTo>
                    <a:pt x="0" y="425090"/>
                  </a:lnTo>
                  <a:close/>
                </a:path>
                <a:path w="571500" h="997585">
                  <a:moveTo>
                    <a:pt x="190499" y="425513"/>
                  </a:moveTo>
                  <a:lnTo>
                    <a:pt x="190287" y="520763"/>
                  </a:lnTo>
                  <a:lnTo>
                    <a:pt x="380787" y="521186"/>
                  </a:lnTo>
                  <a:lnTo>
                    <a:pt x="380999" y="425937"/>
                  </a:lnTo>
                  <a:lnTo>
                    <a:pt x="190499" y="425513"/>
                  </a:lnTo>
                  <a:close/>
                </a:path>
                <a:path w="571500" h="997585">
                  <a:moveTo>
                    <a:pt x="380999" y="425937"/>
                  </a:moveTo>
                  <a:lnTo>
                    <a:pt x="380787" y="521186"/>
                  </a:lnTo>
                  <a:lnTo>
                    <a:pt x="523822" y="521186"/>
                  </a:lnTo>
                  <a:lnTo>
                    <a:pt x="571498" y="426360"/>
                  </a:lnTo>
                  <a:lnTo>
                    <a:pt x="380999" y="425937"/>
                  </a:lnTo>
                  <a:close/>
                </a:path>
                <a:path w="571500" h="997585">
                  <a:moveTo>
                    <a:pt x="191443" y="0"/>
                  </a:moveTo>
                  <a:lnTo>
                    <a:pt x="190499" y="425513"/>
                  </a:lnTo>
                  <a:lnTo>
                    <a:pt x="380999" y="425937"/>
                  </a:lnTo>
                  <a:lnTo>
                    <a:pt x="381943" y="422"/>
                  </a:lnTo>
                  <a:lnTo>
                    <a:pt x="191443" y="0"/>
                  </a:lnTo>
                  <a:close/>
                </a:path>
              </a:pathLst>
            </a:custGeom>
            <a:solidFill>
              <a:srgbClr val="4285F4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33195">
              <a:lnSpc>
                <a:spcPct val="100000"/>
              </a:lnSpc>
              <a:spcBef>
                <a:spcPts val="100"/>
              </a:spcBef>
            </a:pPr>
            <a:r>
              <a:rPr dirty="0"/>
              <a:t>Vanishing</a:t>
            </a:r>
            <a:r>
              <a:rPr dirty="0" spc="-60"/>
              <a:t> </a:t>
            </a:r>
            <a:r>
              <a:rPr dirty="0"/>
              <a:t>gradient</a:t>
            </a:r>
            <a:r>
              <a:rPr dirty="0" spc="-35"/>
              <a:t> </a:t>
            </a:r>
            <a:r>
              <a:rPr dirty="0" spc="-10"/>
              <a:t>intuition</a:t>
            </a:r>
          </a:p>
        </p:txBody>
      </p:sp>
      <p:pic>
        <p:nvPicPr>
          <p:cNvPr id="37" name="object 3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28349" y="4177231"/>
            <a:ext cx="829887" cy="549452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737146" y="4187064"/>
            <a:ext cx="732006" cy="643712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30595" y="4210400"/>
            <a:ext cx="726582" cy="542451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67420" y="4205284"/>
            <a:ext cx="725620" cy="542452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613716" y="4192697"/>
            <a:ext cx="548443" cy="638130"/>
          </a:xfrm>
          <a:prstGeom prst="rect">
            <a:avLst/>
          </a:prstGeom>
        </p:spPr>
      </p:pic>
      <p:sp>
        <p:nvSpPr>
          <p:cNvPr id="42" name="object 42" descr=""/>
          <p:cNvSpPr txBox="1"/>
          <p:nvPr/>
        </p:nvSpPr>
        <p:spPr>
          <a:xfrm>
            <a:off x="7885245" y="4967732"/>
            <a:ext cx="1019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D4B3C"/>
                </a:solidFill>
                <a:latin typeface="Calibri"/>
                <a:cs typeface="Calibri"/>
              </a:rPr>
              <a:t>chain</a:t>
            </a:r>
            <a:r>
              <a:rPr dirty="0" sz="1800" spc="10">
                <a:solidFill>
                  <a:srgbClr val="5D4B3C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5D4B3C"/>
                </a:solidFill>
                <a:latin typeface="Calibri"/>
                <a:cs typeface="Calibri"/>
              </a:rPr>
              <a:t>rule!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0317" y="2364797"/>
            <a:ext cx="377192" cy="22317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6169" y="2350848"/>
            <a:ext cx="392120" cy="25665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80299" y="2350848"/>
            <a:ext cx="430988" cy="25665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647911" y="821691"/>
            <a:ext cx="7745730" cy="2883535"/>
            <a:chOff x="1647911" y="821691"/>
            <a:chExt cx="7745730" cy="2883535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6973" y="2367959"/>
              <a:ext cx="392031" cy="23954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097865" y="1213243"/>
              <a:ext cx="1879600" cy="2000885"/>
            </a:xfrm>
            <a:custGeom>
              <a:avLst/>
              <a:gdLst/>
              <a:ahLst/>
              <a:cxnLst/>
              <a:rect l="l" t="t" r="r" b="b"/>
              <a:pathLst>
                <a:path w="1879600" h="2000885">
                  <a:moveTo>
                    <a:pt x="1641221" y="1945474"/>
                  </a:moveTo>
                  <a:lnTo>
                    <a:pt x="1546364" y="1890153"/>
                  </a:lnTo>
                  <a:lnTo>
                    <a:pt x="1540535" y="1891690"/>
                  </a:lnTo>
                  <a:lnTo>
                    <a:pt x="1535239" y="1900770"/>
                  </a:lnTo>
                  <a:lnTo>
                    <a:pt x="1536763" y="1906600"/>
                  </a:lnTo>
                  <a:lnTo>
                    <a:pt x="1587080" y="1935949"/>
                  </a:lnTo>
                  <a:lnTo>
                    <a:pt x="0" y="1935949"/>
                  </a:lnTo>
                  <a:lnTo>
                    <a:pt x="0" y="1954999"/>
                  </a:lnTo>
                  <a:lnTo>
                    <a:pt x="1587080" y="1954999"/>
                  </a:lnTo>
                  <a:lnTo>
                    <a:pt x="1536763" y="1984349"/>
                  </a:lnTo>
                  <a:lnTo>
                    <a:pt x="1535239" y="1990178"/>
                  </a:lnTo>
                  <a:lnTo>
                    <a:pt x="1540535" y="1999272"/>
                  </a:lnTo>
                  <a:lnTo>
                    <a:pt x="1546364" y="2000808"/>
                  </a:lnTo>
                  <a:lnTo>
                    <a:pt x="1624888" y="1954999"/>
                  </a:lnTo>
                  <a:lnTo>
                    <a:pt x="1641221" y="1945474"/>
                  </a:lnTo>
                  <a:close/>
                </a:path>
                <a:path w="1879600" h="2000885">
                  <a:moveTo>
                    <a:pt x="1879384" y="94856"/>
                  </a:moveTo>
                  <a:lnTo>
                    <a:pt x="1835073" y="18910"/>
                  </a:lnTo>
                  <a:lnTo>
                    <a:pt x="1824050" y="0"/>
                  </a:lnTo>
                  <a:lnTo>
                    <a:pt x="1768729" y="94856"/>
                  </a:lnTo>
                  <a:lnTo>
                    <a:pt x="1770253" y="100685"/>
                  </a:lnTo>
                  <a:lnTo>
                    <a:pt x="1779346" y="105981"/>
                  </a:lnTo>
                  <a:lnTo>
                    <a:pt x="1785175" y="104444"/>
                  </a:lnTo>
                  <a:lnTo>
                    <a:pt x="1814525" y="54140"/>
                  </a:lnTo>
                  <a:lnTo>
                    <a:pt x="1814525" y="1409001"/>
                  </a:lnTo>
                  <a:lnTo>
                    <a:pt x="1833575" y="1409001"/>
                  </a:lnTo>
                  <a:lnTo>
                    <a:pt x="1833575" y="54140"/>
                  </a:lnTo>
                  <a:lnTo>
                    <a:pt x="1862924" y="104444"/>
                  </a:lnTo>
                  <a:lnTo>
                    <a:pt x="1868754" y="105981"/>
                  </a:lnTo>
                  <a:lnTo>
                    <a:pt x="1877847" y="100685"/>
                  </a:lnTo>
                  <a:lnTo>
                    <a:pt x="1879384" y="9485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4731" y="2715752"/>
              <a:ext cx="165353" cy="17399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4731" y="2948171"/>
              <a:ext cx="165353" cy="17399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4731" y="3180591"/>
              <a:ext cx="165353" cy="17399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4731" y="3413010"/>
              <a:ext cx="165353" cy="173996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8739041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59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090950" y="3103388"/>
              <a:ext cx="1641475" cy="111125"/>
            </a:xfrm>
            <a:custGeom>
              <a:avLst/>
              <a:gdLst/>
              <a:ahLst/>
              <a:cxnLst/>
              <a:rect l="l" t="t" r="r" b="b"/>
              <a:pathLst>
                <a:path w="1641475" h="111125">
                  <a:moveTo>
                    <a:pt x="1546363" y="0"/>
                  </a:moveTo>
                  <a:lnTo>
                    <a:pt x="1540530" y="1535"/>
                  </a:lnTo>
                  <a:lnTo>
                    <a:pt x="1535229" y="10622"/>
                  </a:lnTo>
                  <a:lnTo>
                    <a:pt x="1536763" y="16455"/>
                  </a:lnTo>
                  <a:lnTo>
                    <a:pt x="1587075" y="45803"/>
                  </a:lnTo>
                  <a:lnTo>
                    <a:pt x="1622305" y="45803"/>
                  </a:lnTo>
                  <a:lnTo>
                    <a:pt x="1622305" y="64853"/>
                  </a:lnTo>
                  <a:lnTo>
                    <a:pt x="1587073" y="64853"/>
                  </a:lnTo>
                  <a:lnTo>
                    <a:pt x="1536763" y="94200"/>
                  </a:lnTo>
                  <a:lnTo>
                    <a:pt x="1535229" y="100034"/>
                  </a:lnTo>
                  <a:lnTo>
                    <a:pt x="1540530" y="109120"/>
                  </a:lnTo>
                  <a:lnTo>
                    <a:pt x="1546363" y="110656"/>
                  </a:lnTo>
                  <a:lnTo>
                    <a:pt x="1624882" y="64853"/>
                  </a:lnTo>
                  <a:lnTo>
                    <a:pt x="1622305" y="64853"/>
                  </a:lnTo>
                  <a:lnTo>
                    <a:pt x="1624884" y="64852"/>
                  </a:lnTo>
                  <a:lnTo>
                    <a:pt x="1641210" y="55328"/>
                  </a:lnTo>
                  <a:lnTo>
                    <a:pt x="1546363" y="0"/>
                  </a:lnTo>
                  <a:close/>
                </a:path>
                <a:path w="1641475" h="111125">
                  <a:moveTo>
                    <a:pt x="1603402" y="55328"/>
                  </a:moveTo>
                  <a:lnTo>
                    <a:pt x="1587073" y="64853"/>
                  </a:lnTo>
                  <a:lnTo>
                    <a:pt x="1622305" y="64853"/>
                  </a:lnTo>
                  <a:lnTo>
                    <a:pt x="1622305" y="63555"/>
                  </a:lnTo>
                  <a:lnTo>
                    <a:pt x="1617507" y="63555"/>
                  </a:lnTo>
                  <a:lnTo>
                    <a:pt x="1603402" y="55328"/>
                  </a:lnTo>
                  <a:close/>
                </a:path>
                <a:path w="1641475" h="111125">
                  <a:moveTo>
                    <a:pt x="0" y="45802"/>
                  </a:moveTo>
                  <a:lnTo>
                    <a:pt x="0" y="64852"/>
                  </a:lnTo>
                  <a:lnTo>
                    <a:pt x="1587075" y="64852"/>
                  </a:lnTo>
                  <a:lnTo>
                    <a:pt x="1603402" y="55328"/>
                  </a:lnTo>
                  <a:lnTo>
                    <a:pt x="1587075" y="45803"/>
                  </a:lnTo>
                  <a:lnTo>
                    <a:pt x="0" y="45802"/>
                  </a:lnTo>
                  <a:close/>
                </a:path>
                <a:path w="1641475" h="111125">
                  <a:moveTo>
                    <a:pt x="1617507" y="47100"/>
                  </a:moveTo>
                  <a:lnTo>
                    <a:pt x="1603402" y="55328"/>
                  </a:lnTo>
                  <a:lnTo>
                    <a:pt x="1617507" y="63555"/>
                  </a:lnTo>
                  <a:lnTo>
                    <a:pt x="1617507" y="47100"/>
                  </a:lnTo>
                  <a:close/>
                </a:path>
                <a:path w="1641475" h="111125">
                  <a:moveTo>
                    <a:pt x="1622305" y="47100"/>
                  </a:moveTo>
                  <a:lnTo>
                    <a:pt x="1617507" y="47100"/>
                  </a:lnTo>
                  <a:lnTo>
                    <a:pt x="1617507" y="63555"/>
                  </a:lnTo>
                  <a:lnTo>
                    <a:pt x="1622305" y="63555"/>
                  </a:lnTo>
                  <a:lnTo>
                    <a:pt x="1622305" y="47100"/>
                  </a:lnTo>
                  <a:close/>
                </a:path>
                <a:path w="1641475" h="111125">
                  <a:moveTo>
                    <a:pt x="1587075" y="45803"/>
                  </a:moveTo>
                  <a:lnTo>
                    <a:pt x="1603402" y="55328"/>
                  </a:lnTo>
                  <a:lnTo>
                    <a:pt x="1617507" y="47100"/>
                  </a:lnTo>
                  <a:lnTo>
                    <a:pt x="1622305" y="47100"/>
                  </a:lnTo>
                  <a:lnTo>
                    <a:pt x="1622305" y="45803"/>
                  </a:lnTo>
                  <a:lnTo>
                    <a:pt x="1587075" y="4580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7807" y="2715752"/>
              <a:ext cx="165353" cy="17399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7807" y="2948171"/>
              <a:ext cx="165353" cy="17399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7807" y="3180591"/>
              <a:ext cx="165353" cy="17399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7807" y="3413010"/>
              <a:ext cx="165353" cy="173996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6732116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59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953" y="2715752"/>
              <a:ext cx="165353" cy="17399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953" y="2948171"/>
              <a:ext cx="165353" cy="17399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3953" y="3180591"/>
              <a:ext cx="165353" cy="17399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3953" y="3413010"/>
              <a:ext cx="165353" cy="173996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718262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60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084022" y="3103388"/>
              <a:ext cx="1641475" cy="111125"/>
            </a:xfrm>
            <a:custGeom>
              <a:avLst/>
              <a:gdLst/>
              <a:ahLst/>
              <a:cxnLst/>
              <a:rect l="l" t="t" r="r" b="b"/>
              <a:pathLst>
                <a:path w="1641475" h="111125">
                  <a:moveTo>
                    <a:pt x="1546363" y="0"/>
                  </a:moveTo>
                  <a:lnTo>
                    <a:pt x="1540531" y="1535"/>
                  </a:lnTo>
                  <a:lnTo>
                    <a:pt x="1535229" y="10622"/>
                  </a:lnTo>
                  <a:lnTo>
                    <a:pt x="1536764" y="16455"/>
                  </a:lnTo>
                  <a:lnTo>
                    <a:pt x="1587076" y="45803"/>
                  </a:lnTo>
                  <a:lnTo>
                    <a:pt x="1622306" y="45803"/>
                  </a:lnTo>
                  <a:lnTo>
                    <a:pt x="1622306" y="64853"/>
                  </a:lnTo>
                  <a:lnTo>
                    <a:pt x="1587074" y="64853"/>
                  </a:lnTo>
                  <a:lnTo>
                    <a:pt x="1536764" y="94200"/>
                  </a:lnTo>
                  <a:lnTo>
                    <a:pt x="1535229" y="100034"/>
                  </a:lnTo>
                  <a:lnTo>
                    <a:pt x="1540531" y="109120"/>
                  </a:lnTo>
                  <a:lnTo>
                    <a:pt x="1546363" y="110656"/>
                  </a:lnTo>
                  <a:lnTo>
                    <a:pt x="1624883" y="64853"/>
                  </a:lnTo>
                  <a:lnTo>
                    <a:pt x="1622306" y="64853"/>
                  </a:lnTo>
                  <a:lnTo>
                    <a:pt x="1624885" y="64852"/>
                  </a:lnTo>
                  <a:lnTo>
                    <a:pt x="1641212" y="55328"/>
                  </a:lnTo>
                  <a:lnTo>
                    <a:pt x="1546363" y="0"/>
                  </a:lnTo>
                  <a:close/>
                </a:path>
                <a:path w="1641475" h="111125">
                  <a:moveTo>
                    <a:pt x="1603404" y="55328"/>
                  </a:moveTo>
                  <a:lnTo>
                    <a:pt x="1587074" y="64853"/>
                  </a:lnTo>
                  <a:lnTo>
                    <a:pt x="1622306" y="64853"/>
                  </a:lnTo>
                  <a:lnTo>
                    <a:pt x="1622306" y="63555"/>
                  </a:lnTo>
                  <a:lnTo>
                    <a:pt x="1617508" y="63555"/>
                  </a:lnTo>
                  <a:lnTo>
                    <a:pt x="1603404" y="55328"/>
                  </a:lnTo>
                  <a:close/>
                </a:path>
                <a:path w="1641475" h="111125">
                  <a:moveTo>
                    <a:pt x="0" y="45802"/>
                  </a:moveTo>
                  <a:lnTo>
                    <a:pt x="0" y="64852"/>
                  </a:lnTo>
                  <a:lnTo>
                    <a:pt x="1587076" y="64852"/>
                  </a:lnTo>
                  <a:lnTo>
                    <a:pt x="1603404" y="55328"/>
                  </a:lnTo>
                  <a:lnTo>
                    <a:pt x="1587076" y="45803"/>
                  </a:lnTo>
                  <a:lnTo>
                    <a:pt x="0" y="45802"/>
                  </a:lnTo>
                  <a:close/>
                </a:path>
                <a:path w="1641475" h="111125">
                  <a:moveTo>
                    <a:pt x="1617508" y="47100"/>
                  </a:moveTo>
                  <a:lnTo>
                    <a:pt x="1603404" y="55328"/>
                  </a:lnTo>
                  <a:lnTo>
                    <a:pt x="1617508" y="63555"/>
                  </a:lnTo>
                  <a:lnTo>
                    <a:pt x="1617508" y="47100"/>
                  </a:lnTo>
                  <a:close/>
                </a:path>
                <a:path w="1641475" h="111125">
                  <a:moveTo>
                    <a:pt x="1622306" y="47100"/>
                  </a:moveTo>
                  <a:lnTo>
                    <a:pt x="1617508" y="47100"/>
                  </a:lnTo>
                  <a:lnTo>
                    <a:pt x="1617508" y="63555"/>
                  </a:lnTo>
                  <a:lnTo>
                    <a:pt x="1622306" y="63555"/>
                  </a:lnTo>
                  <a:lnTo>
                    <a:pt x="1622306" y="47100"/>
                  </a:lnTo>
                  <a:close/>
                </a:path>
                <a:path w="1641475" h="111125">
                  <a:moveTo>
                    <a:pt x="1587076" y="45803"/>
                  </a:moveTo>
                  <a:lnTo>
                    <a:pt x="1603404" y="55328"/>
                  </a:lnTo>
                  <a:lnTo>
                    <a:pt x="1617508" y="47100"/>
                  </a:lnTo>
                  <a:lnTo>
                    <a:pt x="1622306" y="47100"/>
                  </a:lnTo>
                  <a:lnTo>
                    <a:pt x="1622306" y="45803"/>
                  </a:lnTo>
                  <a:lnTo>
                    <a:pt x="1587076" y="4580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0879" y="2715752"/>
              <a:ext cx="165353" cy="173996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0879" y="2948171"/>
              <a:ext cx="165353" cy="17399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0879" y="3180591"/>
              <a:ext cx="165353" cy="173996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0879" y="3413010"/>
              <a:ext cx="165353" cy="173996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4725188" y="2622237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60" h="1073150">
                  <a:moveTo>
                    <a:pt x="304798" y="0"/>
                  </a:moveTo>
                  <a:lnTo>
                    <a:pt x="328527" y="4790"/>
                  </a:lnTo>
                  <a:lnTo>
                    <a:pt x="347904" y="17855"/>
                  </a:lnTo>
                  <a:lnTo>
                    <a:pt x="360969" y="37232"/>
                  </a:lnTo>
                  <a:lnTo>
                    <a:pt x="365760" y="60961"/>
                  </a:lnTo>
                  <a:lnTo>
                    <a:pt x="365760" y="1011994"/>
                  </a:lnTo>
                  <a:lnTo>
                    <a:pt x="360969" y="1035723"/>
                  </a:lnTo>
                  <a:lnTo>
                    <a:pt x="347904" y="1055100"/>
                  </a:lnTo>
                  <a:lnTo>
                    <a:pt x="328527" y="1068165"/>
                  </a:lnTo>
                  <a:lnTo>
                    <a:pt x="304798" y="1072956"/>
                  </a:lnTo>
                  <a:lnTo>
                    <a:pt x="60961" y="1072956"/>
                  </a:lnTo>
                  <a:lnTo>
                    <a:pt x="37232" y="1068165"/>
                  </a:lnTo>
                  <a:lnTo>
                    <a:pt x="17855" y="1055100"/>
                  </a:lnTo>
                  <a:lnTo>
                    <a:pt x="4790" y="1035723"/>
                  </a:lnTo>
                  <a:lnTo>
                    <a:pt x="0" y="1011994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304798" y="0"/>
                  </a:lnTo>
                  <a:close/>
                </a:path>
              </a:pathLst>
            </a:custGeom>
            <a:ln w="19050">
              <a:solidFill>
                <a:srgbClr val="8C151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44756" y="2873278"/>
              <a:ext cx="302182" cy="188746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704" y="2873278"/>
              <a:ext cx="302182" cy="18874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75630" y="2873278"/>
              <a:ext cx="302182" cy="188746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76168" y="912208"/>
              <a:ext cx="669359" cy="276398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8445015" y="821691"/>
              <a:ext cx="948690" cy="445770"/>
            </a:xfrm>
            <a:custGeom>
              <a:avLst/>
              <a:gdLst/>
              <a:ahLst/>
              <a:cxnLst/>
              <a:rect l="l" t="t" r="r" b="b"/>
              <a:pathLst>
                <a:path w="948690" h="445769">
                  <a:moveTo>
                    <a:pt x="948173" y="0"/>
                  </a:moveTo>
                  <a:lnTo>
                    <a:pt x="0" y="0"/>
                  </a:lnTo>
                  <a:lnTo>
                    <a:pt x="0" y="445201"/>
                  </a:lnTo>
                  <a:lnTo>
                    <a:pt x="948173" y="445201"/>
                  </a:lnTo>
                  <a:lnTo>
                    <a:pt x="948173" y="0"/>
                  </a:lnTo>
                  <a:close/>
                </a:path>
              </a:pathLst>
            </a:custGeom>
            <a:solidFill>
              <a:srgbClr val="4285F4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647901" y="1263751"/>
              <a:ext cx="7562850" cy="2181225"/>
            </a:xfrm>
            <a:custGeom>
              <a:avLst/>
              <a:gdLst/>
              <a:ahLst/>
              <a:cxnLst/>
              <a:rect l="l" t="t" r="r" b="b"/>
              <a:pathLst>
                <a:path w="7562850" h="2181225">
                  <a:moveTo>
                    <a:pt x="1070356" y="1869567"/>
                  </a:moveTo>
                  <a:lnTo>
                    <a:pt x="152400" y="1869567"/>
                  </a:lnTo>
                  <a:lnTo>
                    <a:pt x="152400" y="1818767"/>
                  </a:lnTo>
                  <a:lnTo>
                    <a:pt x="0" y="1894967"/>
                  </a:lnTo>
                  <a:lnTo>
                    <a:pt x="152400" y="1971167"/>
                  </a:lnTo>
                  <a:lnTo>
                    <a:pt x="152400" y="1920367"/>
                  </a:lnTo>
                  <a:lnTo>
                    <a:pt x="1070356" y="1920367"/>
                  </a:lnTo>
                  <a:lnTo>
                    <a:pt x="1070356" y="1869567"/>
                  </a:lnTo>
                  <a:close/>
                </a:path>
                <a:path w="7562850" h="2181225">
                  <a:moveTo>
                    <a:pt x="3077286" y="1844167"/>
                  </a:moveTo>
                  <a:lnTo>
                    <a:pt x="1740916" y="1844167"/>
                  </a:lnTo>
                  <a:lnTo>
                    <a:pt x="1740916" y="1742567"/>
                  </a:lnTo>
                  <a:lnTo>
                    <a:pt x="1436116" y="1894967"/>
                  </a:lnTo>
                  <a:lnTo>
                    <a:pt x="1740916" y="2047367"/>
                  </a:lnTo>
                  <a:lnTo>
                    <a:pt x="1740916" y="1945767"/>
                  </a:lnTo>
                  <a:lnTo>
                    <a:pt x="3077286" y="1945767"/>
                  </a:lnTo>
                  <a:lnTo>
                    <a:pt x="3077286" y="1844167"/>
                  </a:lnTo>
                  <a:close/>
                </a:path>
                <a:path w="7562850" h="2181225">
                  <a:moveTo>
                    <a:pt x="5084203" y="1818767"/>
                  </a:moveTo>
                  <a:lnTo>
                    <a:pt x="3900246" y="1818767"/>
                  </a:lnTo>
                  <a:lnTo>
                    <a:pt x="3900246" y="1666367"/>
                  </a:lnTo>
                  <a:lnTo>
                    <a:pt x="3443046" y="1894967"/>
                  </a:lnTo>
                  <a:lnTo>
                    <a:pt x="3900246" y="2123567"/>
                  </a:lnTo>
                  <a:lnTo>
                    <a:pt x="3900246" y="1971167"/>
                  </a:lnTo>
                  <a:lnTo>
                    <a:pt x="5084203" y="1971167"/>
                  </a:lnTo>
                  <a:lnTo>
                    <a:pt x="5084203" y="1818767"/>
                  </a:lnTo>
                  <a:close/>
                </a:path>
                <a:path w="7562850" h="2181225">
                  <a:moveTo>
                    <a:pt x="7091134" y="1799717"/>
                  </a:moveTo>
                  <a:lnTo>
                    <a:pt x="6021463" y="1799717"/>
                  </a:lnTo>
                  <a:lnTo>
                    <a:pt x="6021463" y="1609217"/>
                  </a:lnTo>
                  <a:lnTo>
                    <a:pt x="5449976" y="1894967"/>
                  </a:lnTo>
                  <a:lnTo>
                    <a:pt x="6021476" y="2180717"/>
                  </a:lnTo>
                  <a:lnTo>
                    <a:pt x="6021463" y="1990217"/>
                  </a:lnTo>
                  <a:lnTo>
                    <a:pt x="7091134" y="1990217"/>
                  </a:lnTo>
                  <a:lnTo>
                    <a:pt x="7091134" y="1799717"/>
                  </a:lnTo>
                  <a:close/>
                </a:path>
                <a:path w="7562850" h="2181225">
                  <a:moveTo>
                    <a:pt x="7562786" y="1353642"/>
                  </a:moveTo>
                  <a:lnTo>
                    <a:pt x="7372286" y="1354467"/>
                  </a:lnTo>
                  <a:lnTo>
                    <a:pt x="7366444" y="0"/>
                  </a:lnTo>
                  <a:lnTo>
                    <a:pt x="7175944" y="825"/>
                  </a:lnTo>
                  <a:lnTo>
                    <a:pt x="7181786" y="1355293"/>
                  </a:lnTo>
                  <a:lnTo>
                    <a:pt x="6991286" y="1356106"/>
                  </a:lnTo>
                  <a:lnTo>
                    <a:pt x="7279500" y="1926374"/>
                  </a:lnTo>
                  <a:lnTo>
                    <a:pt x="7514857" y="1450530"/>
                  </a:lnTo>
                  <a:lnTo>
                    <a:pt x="7562786" y="1353642"/>
                  </a:lnTo>
                  <a:close/>
                </a:path>
              </a:pathLst>
            </a:custGeom>
            <a:solidFill>
              <a:srgbClr val="4285F4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33195">
              <a:lnSpc>
                <a:spcPct val="100000"/>
              </a:lnSpc>
              <a:spcBef>
                <a:spcPts val="100"/>
              </a:spcBef>
            </a:pPr>
            <a:r>
              <a:rPr dirty="0"/>
              <a:t>Vanishing</a:t>
            </a:r>
            <a:r>
              <a:rPr dirty="0" spc="-60"/>
              <a:t> </a:t>
            </a:r>
            <a:r>
              <a:rPr dirty="0"/>
              <a:t>gradient</a:t>
            </a:r>
            <a:r>
              <a:rPr dirty="0" spc="-35"/>
              <a:t> </a:t>
            </a:r>
            <a:r>
              <a:rPr dirty="0" spc="-10"/>
              <a:t>intuition</a:t>
            </a:r>
          </a:p>
        </p:txBody>
      </p:sp>
      <p:pic>
        <p:nvPicPr>
          <p:cNvPr id="37" name="object 3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28349" y="4177231"/>
            <a:ext cx="829887" cy="549452"/>
          </a:xfrm>
          <a:prstGeom prst="rect">
            <a:avLst/>
          </a:prstGeom>
        </p:spPr>
      </p:pic>
      <p:grpSp>
        <p:nvGrpSpPr>
          <p:cNvPr id="38" name="object 38" descr=""/>
          <p:cNvGrpSpPr/>
          <p:nvPr/>
        </p:nvGrpSpPr>
        <p:grpSpPr>
          <a:xfrm>
            <a:off x="3657610" y="4069513"/>
            <a:ext cx="4735830" cy="826769"/>
            <a:chOff x="3657610" y="4069513"/>
            <a:chExt cx="4735830" cy="826769"/>
          </a:xfrm>
        </p:grpSpPr>
        <p:pic>
          <p:nvPicPr>
            <p:cNvPr id="39" name="object 3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37146" y="4187064"/>
              <a:ext cx="732006" cy="643712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3667135" y="4079038"/>
              <a:ext cx="652780" cy="807720"/>
            </a:xfrm>
            <a:custGeom>
              <a:avLst/>
              <a:gdLst/>
              <a:ahLst/>
              <a:cxnLst/>
              <a:rect l="l" t="t" r="r" b="b"/>
              <a:pathLst>
                <a:path w="652779" h="807720">
                  <a:moveTo>
                    <a:pt x="0" y="0"/>
                  </a:moveTo>
                  <a:lnTo>
                    <a:pt x="652316" y="0"/>
                  </a:lnTo>
                  <a:lnTo>
                    <a:pt x="652316" y="807707"/>
                  </a:lnTo>
                  <a:lnTo>
                    <a:pt x="0" y="80770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D4B3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30595" y="4210400"/>
              <a:ext cx="726582" cy="542451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5650934" y="4079038"/>
              <a:ext cx="652780" cy="807720"/>
            </a:xfrm>
            <a:custGeom>
              <a:avLst/>
              <a:gdLst/>
              <a:ahLst/>
              <a:cxnLst/>
              <a:rect l="l" t="t" r="r" b="b"/>
              <a:pathLst>
                <a:path w="652779" h="807720">
                  <a:moveTo>
                    <a:pt x="0" y="0"/>
                  </a:moveTo>
                  <a:lnTo>
                    <a:pt x="652316" y="0"/>
                  </a:lnTo>
                  <a:lnTo>
                    <a:pt x="652316" y="807707"/>
                  </a:lnTo>
                  <a:lnTo>
                    <a:pt x="0" y="80770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D4B3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67420" y="4205284"/>
              <a:ext cx="725620" cy="542452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7591972" y="4079038"/>
              <a:ext cx="652780" cy="807720"/>
            </a:xfrm>
            <a:custGeom>
              <a:avLst/>
              <a:gdLst/>
              <a:ahLst/>
              <a:cxnLst/>
              <a:rect l="l" t="t" r="r" b="b"/>
              <a:pathLst>
                <a:path w="652779" h="807720">
                  <a:moveTo>
                    <a:pt x="0" y="0"/>
                  </a:moveTo>
                  <a:lnTo>
                    <a:pt x="652316" y="0"/>
                  </a:lnTo>
                  <a:lnTo>
                    <a:pt x="652316" y="807707"/>
                  </a:lnTo>
                  <a:lnTo>
                    <a:pt x="0" y="80770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5D4B3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5" name="object 45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613716" y="4192697"/>
            <a:ext cx="548443" cy="638130"/>
          </a:xfrm>
          <a:prstGeom prst="rect">
            <a:avLst/>
          </a:prstGeom>
        </p:spPr>
      </p:pic>
      <p:sp>
        <p:nvSpPr>
          <p:cNvPr id="46" name="object 46" descr=""/>
          <p:cNvSpPr txBox="1"/>
          <p:nvPr/>
        </p:nvSpPr>
        <p:spPr>
          <a:xfrm>
            <a:off x="2047114" y="5854700"/>
            <a:ext cx="4141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What</a:t>
            </a:r>
            <a:r>
              <a:rPr dirty="0" sz="2400" spc="-3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happens</a:t>
            </a:r>
            <a:r>
              <a:rPr dirty="0" sz="2400" spc="-2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if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these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30EE"/>
                </a:solidFill>
                <a:latin typeface="Calibri"/>
                <a:cs typeface="Calibri"/>
              </a:rPr>
              <a:t>are</a:t>
            </a:r>
            <a:r>
              <a:rPr dirty="0" sz="2400" spc="-15">
                <a:solidFill>
                  <a:srgbClr val="FF30E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30EE"/>
                </a:solidFill>
                <a:latin typeface="Calibri"/>
                <a:cs typeface="Calibri"/>
              </a:rPr>
              <a:t>small?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3946626" y="4856314"/>
            <a:ext cx="3971925" cy="1000760"/>
          </a:xfrm>
          <a:custGeom>
            <a:avLst/>
            <a:gdLst/>
            <a:ahLst/>
            <a:cxnLst/>
            <a:rect l="l" t="t" r="r" b="b"/>
            <a:pathLst>
              <a:path w="3971925" h="1000760">
                <a:moveTo>
                  <a:pt x="3971493" y="30441"/>
                </a:moveTo>
                <a:lnTo>
                  <a:pt x="3832809" y="0"/>
                </a:lnTo>
                <a:lnTo>
                  <a:pt x="3846042" y="52324"/>
                </a:lnTo>
                <a:lnTo>
                  <a:pt x="248958" y="961745"/>
                </a:lnTo>
                <a:lnTo>
                  <a:pt x="1922005" y="97205"/>
                </a:lnTo>
                <a:lnTo>
                  <a:pt x="1946783" y="145148"/>
                </a:lnTo>
                <a:lnTo>
                  <a:pt x="1998357" y="74447"/>
                </a:lnTo>
                <a:lnTo>
                  <a:pt x="2030463" y="30441"/>
                </a:lnTo>
                <a:lnTo>
                  <a:pt x="1888477" y="32321"/>
                </a:lnTo>
                <a:lnTo>
                  <a:pt x="1913255" y="80276"/>
                </a:lnTo>
                <a:lnTo>
                  <a:pt x="178816" y="976541"/>
                </a:lnTo>
                <a:lnTo>
                  <a:pt x="72415" y="155155"/>
                </a:lnTo>
                <a:lnTo>
                  <a:pt x="125945" y="148221"/>
                </a:lnTo>
                <a:lnTo>
                  <a:pt x="122135" y="142570"/>
                </a:lnTo>
                <a:lnTo>
                  <a:pt x="46659" y="30441"/>
                </a:lnTo>
                <a:lnTo>
                  <a:pt x="0" y="164541"/>
                </a:lnTo>
                <a:lnTo>
                  <a:pt x="53530" y="157607"/>
                </a:lnTo>
                <a:lnTo>
                  <a:pt x="161671" y="992466"/>
                </a:lnTo>
                <a:lnTo>
                  <a:pt x="171119" y="991247"/>
                </a:lnTo>
                <a:lnTo>
                  <a:pt x="173456" y="1000480"/>
                </a:lnTo>
                <a:lnTo>
                  <a:pt x="3850703" y="70802"/>
                </a:lnTo>
                <a:lnTo>
                  <a:pt x="3863937" y="123126"/>
                </a:lnTo>
                <a:lnTo>
                  <a:pt x="3949700" y="49225"/>
                </a:lnTo>
                <a:lnTo>
                  <a:pt x="3971493" y="30441"/>
                </a:lnTo>
                <a:close/>
              </a:path>
            </a:pathLst>
          </a:custGeom>
          <a:solidFill>
            <a:srgbClr val="5D4B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7272408" y="5186363"/>
            <a:ext cx="4003675" cy="1323975"/>
          </a:xfrm>
          <a:prstGeom prst="rect">
            <a:avLst/>
          </a:prstGeom>
          <a:ln w="19050">
            <a:solidFill>
              <a:srgbClr val="4285F4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algn="ctr" marL="182880" marR="176530" indent="1270">
              <a:lnSpc>
                <a:spcPct val="100000"/>
              </a:lnSpc>
              <a:spcBef>
                <a:spcPts val="265"/>
              </a:spcBef>
            </a:pPr>
            <a:r>
              <a:rPr dirty="0" sz="2000" spc="-10" b="1">
                <a:solidFill>
                  <a:srgbClr val="4285F4"/>
                </a:solidFill>
                <a:latin typeface="Calibri"/>
                <a:cs typeface="Calibri"/>
              </a:rPr>
              <a:t>Vanishing</a:t>
            </a:r>
            <a:r>
              <a:rPr dirty="0" sz="2000" spc="-55" b="1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285F4"/>
                </a:solidFill>
                <a:latin typeface="Calibri"/>
                <a:cs typeface="Calibri"/>
              </a:rPr>
              <a:t>gradient</a:t>
            </a:r>
            <a:r>
              <a:rPr dirty="0" sz="2000" spc="-60" b="1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285F4"/>
                </a:solidFill>
                <a:latin typeface="Calibri"/>
                <a:cs typeface="Calibri"/>
              </a:rPr>
              <a:t>problem:</a:t>
            </a:r>
            <a:r>
              <a:rPr dirty="0" sz="2000" spc="500" b="1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285F4"/>
                </a:solidFill>
                <a:latin typeface="Calibri"/>
                <a:cs typeface="Calibri"/>
              </a:rPr>
              <a:t>When</a:t>
            </a:r>
            <a:r>
              <a:rPr dirty="0" sz="2000" spc="-2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285F4"/>
                </a:solidFill>
                <a:latin typeface="Calibri"/>
                <a:cs typeface="Calibri"/>
              </a:rPr>
              <a:t>these</a:t>
            </a:r>
            <a:r>
              <a:rPr dirty="0" sz="2000" spc="-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285F4"/>
                </a:solidFill>
                <a:latin typeface="Calibri"/>
                <a:cs typeface="Calibri"/>
              </a:rPr>
              <a:t>are</a:t>
            </a:r>
            <a:r>
              <a:rPr dirty="0" sz="2000" spc="-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285F4"/>
                </a:solidFill>
                <a:latin typeface="Calibri"/>
                <a:cs typeface="Calibri"/>
              </a:rPr>
              <a:t>small,</a:t>
            </a:r>
            <a:r>
              <a:rPr dirty="0" sz="2000" spc="-1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285F4"/>
                </a:solidFill>
                <a:latin typeface="Calibri"/>
                <a:cs typeface="Calibri"/>
              </a:rPr>
              <a:t>the</a:t>
            </a:r>
            <a:r>
              <a:rPr dirty="0" sz="2000" spc="-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285F4"/>
                </a:solidFill>
                <a:latin typeface="Calibri"/>
                <a:cs typeface="Calibri"/>
              </a:rPr>
              <a:t>gradient </a:t>
            </a:r>
            <a:r>
              <a:rPr dirty="0" sz="2000">
                <a:solidFill>
                  <a:srgbClr val="4285F4"/>
                </a:solidFill>
                <a:latin typeface="Calibri"/>
                <a:cs typeface="Calibri"/>
              </a:rPr>
              <a:t>signal</a:t>
            </a:r>
            <a:r>
              <a:rPr dirty="0" sz="2000" spc="-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285F4"/>
                </a:solidFill>
                <a:latin typeface="Calibri"/>
                <a:cs typeface="Calibri"/>
              </a:rPr>
              <a:t>gets</a:t>
            </a:r>
            <a:r>
              <a:rPr dirty="0" sz="2000" spc="-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285F4"/>
                </a:solidFill>
                <a:latin typeface="Calibri"/>
                <a:cs typeface="Calibri"/>
              </a:rPr>
              <a:t>smaller</a:t>
            </a:r>
            <a:r>
              <a:rPr dirty="0" sz="2000" spc="-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285F4"/>
                </a:solidFill>
                <a:latin typeface="Calibri"/>
                <a:cs typeface="Calibri"/>
              </a:rPr>
              <a:t>and</a:t>
            </a:r>
            <a:r>
              <a:rPr dirty="0" sz="2000" spc="-1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285F4"/>
                </a:solidFill>
                <a:latin typeface="Calibri"/>
                <a:cs typeface="Calibri"/>
              </a:rPr>
              <a:t>smaller</a:t>
            </a:r>
            <a:r>
              <a:rPr dirty="0" sz="2000" spc="-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285F4"/>
                </a:solidFill>
                <a:latin typeface="Calibri"/>
                <a:cs typeface="Calibri"/>
              </a:rPr>
              <a:t>as</a:t>
            </a:r>
            <a:r>
              <a:rPr dirty="0" sz="2000" spc="-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285F4"/>
                </a:solidFill>
                <a:latin typeface="Calibri"/>
                <a:cs typeface="Calibri"/>
              </a:rPr>
              <a:t>it </a:t>
            </a:r>
            <a:r>
              <a:rPr dirty="0" sz="2000" spc="-10">
                <a:solidFill>
                  <a:srgbClr val="4285F4"/>
                </a:solidFill>
                <a:latin typeface="Calibri"/>
                <a:cs typeface="Calibri"/>
              </a:rPr>
              <a:t>backpropagates</a:t>
            </a:r>
            <a:r>
              <a:rPr dirty="0" sz="2000" spc="-5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285F4"/>
                </a:solidFill>
                <a:latin typeface="Calibri"/>
                <a:cs typeface="Calibri"/>
              </a:rPr>
              <a:t>further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198B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2023-03-22T17:56:15Z</dcterms:created>
  <dcterms:modified xsi:type="dcterms:W3CDTF">2023-03-22T17:56:15Z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2023-01-27T00:00:00Z</vt:filetime>
  </property>
  <property fmtid="{D5CDD505-2E9C-101B-9397-08002B2CF9AE}" pid="3" name="LastSaved">
    <vt:filetime>2023-03-22T00:00:00Z</vt:filetime>
  </property>
  <property fmtid="{D5CDD505-2E9C-101B-9397-08002B2CF9AE}" pid="4" name="Producer">
    <vt:lpwstr>macOS Version 13.1 (Build 22C65) Quartz PDFContext</vt:lpwstr>
  </property>
</Properties>
</file>