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15119350"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D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89" autoAdjust="0"/>
    <p:restoredTop sz="94624"/>
  </p:normalViewPr>
  <p:slideViewPr>
    <p:cSldViewPr snapToGrid="0" snapToObjects="1">
      <p:cViewPr varScale="1">
        <p:scale>
          <a:sx n="53" d="100"/>
          <a:sy n="53" d="100"/>
        </p:scale>
        <p:origin x="17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72699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87674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41236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85497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11923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05/02/2018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337744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05/02/2018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2303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05/02/2018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72178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05/02/2018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108133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17401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421089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A8490EA5-CA6F-8D4B-8D24-9E860C725A80}" type="datetimeFigureOut">
              <a:rPr lang="fr-FR" smtClean="0"/>
              <a:t>05/02/2018</a:t>
            </a:fld>
            <a:endParaRPr lang="fr-FR"/>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E1C6588-574C-564D-9A5F-65E9E31ED340}" type="slidenum">
              <a:rPr lang="fr-FR" smtClean="0"/>
              <a:t>‹N°›</a:t>
            </a:fld>
            <a:endParaRPr lang="fr-FR"/>
          </a:p>
        </p:txBody>
      </p:sp>
    </p:spTree>
    <p:extLst>
      <p:ext uri="{BB962C8B-B14F-4D97-AF65-F5344CB8AC3E}">
        <p14:creationId xmlns:p14="http://schemas.microsoft.com/office/powerpoint/2010/main" val="642793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ingle Corner Rectangle 4"/>
          <p:cNvSpPr/>
          <p:nvPr/>
        </p:nvSpPr>
        <p:spPr>
          <a:xfrm>
            <a:off x="390327" y="3508154"/>
            <a:ext cx="10754564" cy="6441114"/>
          </a:xfrm>
          <a:prstGeom prst="round1Rect">
            <a:avLst/>
          </a:prstGeom>
          <a:solidFill>
            <a:schemeClr val="bg1"/>
          </a:solidFill>
          <a:ln w="28575">
            <a:solidFill>
              <a:srgbClr val="38ADE3"/>
            </a:solidFill>
          </a:ln>
          <a:effectLst>
            <a:outerShdw blurRad="50800" dist="38100" dir="2700000" algn="tl" rotWithShape="0">
              <a:prstClr val="black">
                <a:alpha val="40000"/>
              </a:prstClr>
            </a:outerShdw>
            <a:softEdge rad="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3" name="Rectangle 32"/>
          <p:cNvSpPr/>
          <p:nvPr/>
        </p:nvSpPr>
        <p:spPr>
          <a:xfrm>
            <a:off x="11419827" y="1175065"/>
            <a:ext cx="3419973" cy="8774204"/>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390326" y="1175064"/>
            <a:ext cx="10754565" cy="2115965"/>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14" y="3975515"/>
            <a:ext cx="4644610" cy="3276081"/>
          </a:xfrm>
          <a:prstGeom prst="rect">
            <a:avLst/>
          </a:prstGeom>
        </p:spPr>
      </p:pic>
      <p:pic>
        <p:nvPicPr>
          <p:cNvPr id="108" name="Pictur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891" y="1325950"/>
            <a:ext cx="3325595" cy="1671960"/>
          </a:xfrm>
          <a:prstGeom prst="rect">
            <a:avLst/>
          </a:prstGeom>
        </p:spPr>
      </p:pic>
      <p:sp>
        <p:nvSpPr>
          <p:cNvPr id="14" name="Rectangle 13"/>
          <p:cNvSpPr/>
          <p:nvPr/>
        </p:nvSpPr>
        <p:spPr>
          <a:xfrm>
            <a:off x="1" y="798944"/>
            <a:ext cx="15119349" cy="338554"/>
          </a:xfrm>
          <a:prstGeom prst="rect">
            <a:avLst/>
          </a:prstGeom>
        </p:spPr>
        <p:txBody>
          <a:bodyPr wrap="square">
            <a:spAutoFit/>
          </a:bodyPr>
          <a:lstStyle/>
          <a:p>
            <a:pPr algn="ctr"/>
            <a:r>
              <a:rPr lang="fr-FR" sz="1600" b="1" dirty="0">
                <a:solidFill>
                  <a:srgbClr val="38ADE3"/>
                </a:solidFill>
                <a:latin typeface="Arial" charset="0"/>
                <a:ea typeface="Arial" charset="0"/>
                <a:cs typeface="Arial" charset="0"/>
              </a:rPr>
              <a:t>Réalisé par Matthieu ROUX et Théo VIEL, encadré par Thierry MARTINEZ</a:t>
            </a:r>
            <a:endParaRPr lang="fr-FR" sz="1600" b="1" dirty="0">
              <a:solidFill>
                <a:srgbClr val="38ADE3"/>
              </a:solidFill>
            </a:endParaRPr>
          </a:p>
        </p:txBody>
      </p:sp>
      <p:sp>
        <p:nvSpPr>
          <p:cNvPr id="19" name="ZoneTexte 18"/>
          <p:cNvSpPr txBox="1"/>
          <p:nvPr/>
        </p:nvSpPr>
        <p:spPr>
          <a:xfrm>
            <a:off x="7754279" y="1175065"/>
            <a:ext cx="3390612" cy="2115964"/>
          </a:xfrm>
          <a:prstGeom prst="rect">
            <a:avLst/>
          </a:prstGeom>
          <a:noFill/>
          <a:ln>
            <a:no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Objectif</a:t>
            </a: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800"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Dans le cadre de notre projet </a:t>
            </a:r>
            <a:r>
              <a:rPr lang="fr-FR" sz="900" dirty="0" err="1">
                <a:latin typeface="Arial" panose="020B0604020202020204" pitchFamily="34" charset="0"/>
                <a:cs typeface="Arial" panose="020B0604020202020204" pitchFamily="34" charset="0"/>
              </a:rPr>
              <a:t>MoPSi</a:t>
            </a:r>
            <a:r>
              <a:rPr lang="fr-FR" sz="900" dirty="0">
                <a:latin typeface="Arial" panose="020B0604020202020204" pitchFamily="34" charset="0"/>
                <a:cs typeface="Arial" panose="020B0604020202020204" pitchFamily="34" charset="0"/>
              </a:rPr>
              <a:t>, nous avons implémenté deux algorithmes de résolution. Le premier aborde le problème de façon probabiliste et trouve une solution par avec un </a:t>
            </a:r>
            <a:r>
              <a:rPr lang="fr-FR" sz="900" b="1" dirty="0">
                <a:latin typeface="Arial" panose="020B0604020202020204" pitchFamily="34" charset="0"/>
                <a:cs typeface="Arial" panose="020B0604020202020204" pitchFamily="34" charset="0"/>
              </a:rPr>
              <a:t>recuit simulé</a:t>
            </a:r>
            <a:r>
              <a:rPr lang="fr-FR" sz="900" dirty="0">
                <a:latin typeface="Arial" panose="020B0604020202020204" pitchFamily="34" charset="0"/>
                <a:cs typeface="Arial" panose="020B0604020202020204" pitchFamily="34" charset="0"/>
              </a:rPr>
              <a:t>, et le deuxième est déterministe et énumère l'ensemble des solutions par la méthode des </a:t>
            </a:r>
            <a:r>
              <a:rPr lang="fr-FR" sz="900" b="1" dirty="0">
                <a:latin typeface="Arial" panose="020B0604020202020204" pitchFamily="34" charset="0"/>
                <a:cs typeface="Arial" panose="020B0604020202020204" pitchFamily="34" charset="0"/>
              </a:rPr>
              <a:t>dancing links</a:t>
            </a:r>
            <a:r>
              <a:rPr lang="fr-FR" sz="900" dirty="0">
                <a:latin typeface="Arial" panose="020B0604020202020204" pitchFamily="34" charset="0"/>
                <a:cs typeface="Arial" panose="020B0604020202020204" pitchFamily="34" charset="0"/>
              </a:rPr>
              <a:t>. </a:t>
            </a:r>
          </a:p>
          <a:p>
            <a:pPr algn="just"/>
            <a:r>
              <a:rPr lang="fr-FR" sz="900" dirty="0">
                <a:latin typeface="Arial" panose="020B0604020202020204" pitchFamily="34" charset="0"/>
                <a:cs typeface="Arial" panose="020B0604020202020204" pitchFamily="34" charset="0"/>
              </a:rPr>
              <a:t>Le but de notre projet est de développer une interface graphique pour les deux algorithmes afin d'exploiter au maximum le potentiel de la résolution de ce puzzle. Le premier point était tout d'abord d'obtenir une mise en forme interactive pour la méthode probabiliste développée en Python en utilisant une architecture </a:t>
            </a:r>
            <a:r>
              <a:rPr lang="fr-FR" sz="900" b="1" dirty="0">
                <a:latin typeface="Arial" panose="020B0604020202020204" pitchFamily="34" charset="0"/>
                <a:cs typeface="Arial" panose="020B0604020202020204" pitchFamily="34" charset="0"/>
              </a:rPr>
              <a:t>Modèle-Vue-Contrôleur</a:t>
            </a:r>
            <a:r>
              <a:rPr lang="fr-FR" sz="900" dirty="0">
                <a:latin typeface="Arial" panose="020B0604020202020204" pitchFamily="34" charset="0"/>
                <a:cs typeface="Arial" panose="020B0604020202020204" pitchFamily="34" charset="0"/>
              </a:rPr>
              <a:t>, et ensuite de la faire communiquer avec le code développé en C++.</a:t>
            </a:r>
          </a:p>
        </p:txBody>
      </p:sp>
      <p:sp>
        <p:nvSpPr>
          <p:cNvPr id="30" name="Rectangle 29"/>
          <p:cNvSpPr/>
          <p:nvPr/>
        </p:nvSpPr>
        <p:spPr>
          <a:xfrm>
            <a:off x="13791291" y="140423"/>
            <a:ext cx="989998" cy="9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45"/>
          </a:p>
        </p:txBody>
      </p:sp>
      <p:sp>
        <p:nvSpPr>
          <p:cNvPr id="34" name="ZoneTexte 18"/>
          <p:cNvSpPr txBox="1"/>
          <p:nvPr/>
        </p:nvSpPr>
        <p:spPr>
          <a:xfrm>
            <a:off x="390327" y="1182985"/>
            <a:ext cx="3390611" cy="2102755"/>
          </a:xfrm>
          <a:prstGeom prst="rect">
            <a:avLst/>
          </a:prstGeom>
          <a:noFill/>
          <a:ln>
            <a:noFill/>
          </a:ln>
        </p:spPr>
        <p:txBody>
          <a:bodyPr wrap="square" rtlCol="0">
            <a:spAutoFit/>
          </a:bodyPr>
          <a:lstStyle/>
          <a:p>
            <a:pPr algn="just"/>
            <a:r>
              <a:rPr lang="fr-FR" sz="1600" b="1" dirty="0">
                <a:solidFill>
                  <a:srgbClr val="38ADE3"/>
                </a:solidFill>
                <a:uFill>
                  <a:solidFill>
                    <a:srgbClr val="FF0000"/>
                  </a:solidFill>
                </a:uFill>
                <a:latin typeface="Arial" panose="020B0604020202020204" pitchFamily="34" charset="0"/>
                <a:cs typeface="Arial" panose="020B0604020202020204" pitchFamily="34" charset="0"/>
              </a:rPr>
              <a:t>I- Introduction</a:t>
            </a:r>
          </a:p>
          <a:p>
            <a:pPr algn="just"/>
            <a:endParaRPr lang="fr-FR" sz="4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Cadre d’étude, présentation du puzzle</a:t>
            </a:r>
          </a:p>
          <a:p>
            <a:pPr algn="just"/>
            <a:endParaRPr lang="fr-FR" sz="400" b="1" u="sng" dirty="0">
              <a:latin typeface="Arial" panose="020B0604020202020204" pitchFamily="34" charset="0"/>
              <a:cs typeface="Arial" panose="020B0604020202020204" pitchFamily="34" charset="0"/>
            </a:endParaRPr>
          </a:p>
          <a:p>
            <a:pPr algn="just"/>
            <a:r>
              <a:rPr lang="fr-FR" sz="1414"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Le puzzle étudié est un puzzle bidimensionnel. Il s’agit d’un plateau carrée sur lequel le but est d’encastrer toutes les pièces. Il y a deux types de pièces: </a:t>
            </a:r>
          </a:p>
          <a:p>
            <a:pPr algn="just"/>
            <a:r>
              <a:rPr lang="fr-FR" sz="900" dirty="0">
                <a:latin typeface="Arial" panose="020B0604020202020204" pitchFamily="34" charset="0"/>
                <a:cs typeface="Arial" panose="020B0604020202020204" pitchFamily="34" charset="0"/>
              </a:rPr>
              <a:t>- Un cylindre (bloc), qui a pour caractéristique de ne pas pouvoir être déplacé au cours de la résolution. On choisit de le placer avant de le résoudre.</a:t>
            </a:r>
          </a:p>
          <a:p>
            <a:pPr algn="just"/>
            <a:r>
              <a:rPr lang="fr-FR" sz="900" dirty="0">
                <a:latin typeface="Arial" panose="020B0604020202020204" pitchFamily="34" charset="0"/>
                <a:cs typeface="Arial" panose="020B0604020202020204" pitchFamily="34" charset="0"/>
              </a:rPr>
              <a:t>- Les autres pièces sont des </a:t>
            </a:r>
            <a:r>
              <a:rPr lang="fr-FR" sz="900" b="1" dirty="0">
                <a:latin typeface="Arial" panose="020B0604020202020204" pitchFamily="34" charset="0"/>
                <a:cs typeface="Arial" panose="020B0604020202020204" pitchFamily="34" charset="0"/>
              </a:rPr>
              <a:t>polyominos</a:t>
            </a:r>
            <a:r>
              <a:rPr lang="fr-FR" sz="900" dirty="0">
                <a:latin typeface="Arial" panose="020B0604020202020204" pitchFamily="34" charset="0"/>
                <a:cs typeface="Arial" panose="020B0604020202020204" pitchFamily="34" charset="0"/>
              </a:rPr>
              <a:t>: une réunion de carrés unitaires ayant une arrête coïncidente au moins.</a:t>
            </a:r>
          </a:p>
          <a:p>
            <a:pPr algn="just"/>
            <a:r>
              <a:rPr lang="fr-FR" sz="900" dirty="0">
                <a:latin typeface="Arial" panose="020B0604020202020204" pitchFamily="34" charset="0"/>
                <a:cs typeface="Arial" panose="020B0604020202020204" pitchFamily="34" charset="0"/>
              </a:rPr>
              <a:t>Le puzzle qui nous a été présenté est de taille 7x7. Nous avons ensuite généralisé à d’autres tailles.</a:t>
            </a:r>
          </a:p>
        </p:txBody>
      </p:sp>
      <p:sp>
        <p:nvSpPr>
          <p:cNvPr id="117" name="TextBox 116"/>
          <p:cNvSpPr txBox="1"/>
          <p:nvPr/>
        </p:nvSpPr>
        <p:spPr>
          <a:xfrm>
            <a:off x="4315818" y="3001054"/>
            <a:ext cx="2836718" cy="276999"/>
          </a:xfrm>
          <a:prstGeom prst="rect">
            <a:avLst/>
          </a:prstGeom>
          <a:noFill/>
        </p:spPr>
        <p:txBody>
          <a:bodyPr wrap="square" rtlCol="0">
            <a:spAutoFit/>
          </a:bodyPr>
          <a:lstStyle/>
          <a:p>
            <a:pPr algn="ctr"/>
            <a:r>
              <a:rPr lang="fr-FR" sz="1200" i="1" dirty="0"/>
              <a:t>Le puzzle à résoudre</a:t>
            </a:r>
          </a:p>
        </p:txBody>
      </p:sp>
      <p:sp>
        <p:nvSpPr>
          <p:cNvPr id="126" name="TextBox 19"/>
          <p:cNvSpPr txBox="1"/>
          <p:nvPr/>
        </p:nvSpPr>
        <p:spPr>
          <a:xfrm>
            <a:off x="388358" y="3513850"/>
            <a:ext cx="5919811" cy="461665"/>
          </a:xfrm>
          <a:prstGeom prst="rect">
            <a:avLst/>
          </a:prstGeom>
          <a:noFill/>
          <a:ln>
            <a:noFill/>
          </a:ln>
        </p:spPr>
        <p:txBody>
          <a:bodyPr wrap="square" rtlCol="0">
            <a:spAutoFit/>
          </a:bodyPr>
          <a:lstStyle/>
          <a:p>
            <a:pPr algn="just"/>
            <a:r>
              <a:rPr lang="fr-FR" sz="2400" b="1" dirty="0">
                <a:solidFill>
                  <a:srgbClr val="38ADE3"/>
                </a:solidFill>
                <a:uFill>
                  <a:solidFill>
                    <a:srgbClr val="FF0000"/>
                  </a:solidFill>
                </a:uFill>
                <a:latin typeface="Arial" panose="020B0604020202020204" pitchFamily="34" charset="0"/>
                <a:cs typeface="Arial" panose="020B0604020202020204" pitchFamily="34" charset="0"/>
              </a:rPr>
              <a:t>    II- L’interface graphique Python</a:t>
            </a:r>
          </a:p>
        </p:txBody>
      </p:sp>
      <p:sp>
        <p:nvSpPr>
          <p:cNvPr id="128" name="Rectangle 127"/>
          <p:cNvSpPr/>
          <p:nvPr/>
        </p:nvSpPr>
        <p:spPr>
          <a:xfrm>
            <a:off x="0" y="-14018"/>
            <a:ext cx="15119350" cy="758570"/>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TextBox 128"/>
          <p:cNvSpPr txBox="1"/>
          <p:nvPr/>
        </p:nvSpPr>
        <p:spPr>
          <a:xfrm>
            <a:off x="186016" y="78191"/>
            <a:ext cx="13933040" cy="584775"/>
          </a:xfrm>
          <a:prstGeom prst="rect">
            <a:avLst/>
          </a:prstGeom>
          <a:noFill/>
        </p:spPr>
        <p:txBody>
          <a:bodyPr wrap="square" rtlCol="0">
            <a:spAutoFit/>
          </a:bodyPr>
          <a:lstStyle/>
          <a:p>
            <a:r>
              <a:rPr lang="fr-FR" sz="3200" b="1" dirty="0">
                <a:solidFill>
                  <a:schemeClr val="bg1"/>
                </a:solidFill>
                <a:latin typeface="Arial" panose="020B0604020202020204" pitchFamily="34" charset="0"/>
                <a:cs typeface="Arial" panose="020B0604020202020204" pitchFamily="34" charset="0"/>
              </a:rPr>
              <a:t>INTERFACE POUR ALGORITHMES DE RÉSOLUTION DE PUZZLES</a:t>
            </a:r>
          </a:p>
        </p:txBody>
      </p:sp>
      <p:sp>
        <p:nvSpPr>
          <p:cNvPr id="130" name="Rectangle 129"/>
          <p:cNvSpPr/>
          <p:nvPr/>
        </p:nvSpPr>
        <p:spPr>
          <a:xfrm>
            <a:off x="14306557" y="72065"/>
            <a:ext cx="599614" cy="591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1" name="Picture 1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3823" y="131311"/>
            <a:ext cx="477946" cy="477946"/>
          </a:xfrm>
          <a:prstGeom prst="rect">
            <a:avLst/>
          </a:prstGeom>
        </p:spPr>
      </p:pic>
      <p:sp>
        <p:nvSpPr>
          <p:cNvPr id="132" name="Rectangle 131"/>
          <p:cNvSpPr/>
          <p:nvPr/>
        </p:nvSpPr>
        <p:spPr>
          <a:xfrm>
            <a:off x="1" y="10129158"/>
            <a:ext cx="15119348" cy="56265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33" name="TextBox 132"/>
          <p:cNvSpPr txBox="1"/>
          <p:nvPr/>
        </p:nvSpPr>
        <p:spPr>
          <a:xfrm>
            <a:off x="186016" y="10150910"/>
            <a:ext cx="3114330" cy="523220"/>
          </a:xfrm>
          <a:prstGeom prst="rect">
            <a:avLst/>
          </a:prstGeom>
          <a:noFill/>
        </p:spPr>
        <p:txBody>
          <a:bodyPr wrap="square" rtlCol="0">
            <a:spAutoFit/>
          </a:bodyPr>
          <a:lstStyle/>
          <a:p>
            <a:r>
              <a:rPr lang="fr-FR" sz="2800" b="1" dirty="0">
                <a:solidFill>
                  <a:schemeClr val="bg1"/>
                </a:solidFill>
                <a:latin typeface="Arial" panose="020B0604020202020204" pitchFamily="34" charset="0"/>
                <a:cs typeface="Arial" panose="020B0604020202020204" pitchFamily="34" charset="0"/>
              </a:rPr>
              <a:t>PROJET </a:t>
            </a:r>
            <a:r>
              <a:rPr lang="fr-FR" sz="2800" b="1" dirty="0" err="1">
                <a:solidFill>
                  <a:schemeClr val="bg1"/>
                </a:solidFill>
                <a:latin typeface="Arial" panose="020B0604020202020204" pitchFamily="34" charset="0"/>
                <a:cs typeface="Arial" panose="020B0604020202020204" pitchFamily="34" charset="0"/>
              </a:rPr>
              <a:t>TDLog</a:t>
            </a:r>
            <a:endParaRPr lang="fr-FR" sz="2800" b="1" dirty="0">
              <a:solidFill>
                <a:schemeClr val="bg1"/>
              </a:solidFill>
              <a:latin typeface="Arial" panose="020B0604020202020204" pitchFamily="34" charset="0"/>
              <a:cs typeface="Arial" panose="020B0604020202020204" pitchFamily="34" charset="0"/>
            </a:endParaRPr>
          </a:p>
        </p:txBody>
      </p:sp>
      <p:sp>
        <p:nvSpPr>
          <p:cNvPr id="134" name="TextBox 133"/>
          <p:cNvSpPr txBox="1"/>
          <p:nvPr/>
        </p:nvSpPr>
        <p:spPr>
          <a:xfrm>
            <a:off x="11293112" y="10151112"/>
            <a:ext cx="3708230" cy="523220"/>
          </a:xfrm>
          <a:prstGeom prst="rect">
            <a:avLst/>
          </a:prstGeom>
          <a:noFill/>
        </p:spPr>
        <p:txBody>
          <a:bodyPr wrap="square" rtlCol="0">
            <a:spAutoFit/>
          </a:bodyPr>
          <a:lstStyle/>
          <a:p>
            <a:pPr algn="r"/>
            <a:r>
              <a:rPr lang="fr-FR" sz="2800" b="1" dirty="0">
                <a:solidFill>
                  <a:schemeClr val="bg1"/>
                </a:solidFill>
                <a:latin typeface="Arial" panose="020B0604020202020204" pitchFamily="34" charset="0"/>
                <a:cs typeface="Arial" panose="020B0604020202020204" pitchFamily="34" charset="0"/>
              </a:rPr>
              <a:t>DÉPARTEMENT IMI</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615" y="4210568"/>
            <a:ext cx="2126611" cy="278552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3439" y="7434523"/>
            <a:ext cx="2530164" cy="228442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4870" y="4330555"/>
            <a:ext cx="1432130" cy="2545548"/>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8868" y="7432200"/>
            <a:ext cx="1389139" cy="2286145"/>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1900" y="7447499"/>
            <a:ext cx="1666269" cy="2258476"/>
          </a:xfrm>
          <a:prstGeom prst="rect">
            <a:avLst/>
          </a:prstGeom>
        </p:spPr>
      </p:pic>
      <p:pic>
        <p:nvPicPr>
          <p:cNvPr id="45" name="Picture 44"/>
          <p:cNvPicPr>
            <a:picLocks noChangeAspect="1"/>
          </p:cNvPicPr>
          <p:nvPr/>
        </p:nvPicPr>
        <p:blipFill rotWithShape="1">
          <a:blip r:embed="rId10">
            <a:extLst>
              <a:ext uri="{28A0092B-C50C-407E-A947-70E740481C1C}">
                <a14:useLocalDpi xmlns:a14="http://schemas.microsoft.com/office/drawing/2010/main" val="0"/>
              </a:ext>
            </a:extLst>
          </a:blip>
          <a:srcRect l="1" t="1267" r="53578" b="1168"/>
          <a:stretch/>
        </p:blipFill>
        <p:spPr>
          <a:xfrm>
            <a:off x="579736" y="4957763"/>
            <a:ext cx="1656487" cy="1918340"/>
          </a:xfrm>
          <a:prstGeom prst="rect">
            <a:avLst/>
          </a:prstGeom>
        </p:spPr>
      </p:pic>
      <p:pic>
        <p:nvPicPr>
          <p:cNvPr id="46" name="Picture 45"/>
          <p:cNvPicPr>
            <a:picLocks noChangeAspect="1"/>
          </p:cNvPicPr>
          <p:nvPr/>
        </p:nvPicPr>
        <p:blipFill rotWithShape="1">
          <a:blip r:embed="rId10">
            <a:extLst>
              <a:ext uri="{28A0092B-C50C-407E-A947-70E740481C1C}">
                <a14:useLocalDpi xmlns:a14="http://schemas.microsoft.com/office/drawing/2010/main" val="0"/>
              </a:ext>
            </a:extLst>
          </a:blip>
          <a:srcRect l="49221" t="1178" r="19277" b="23833"/>
          <a:stretch/>
        </p:blipFill>
        <p:spPr>
          <a:xfrm>
            <a:off x="858613" y="7055992"/>
            <a:ext cx="1096828" cy="147447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2820" y="7615501"/>
            <a:ext cx="1486107" cy="1919555"/>
          </a:xfrm>
          <a:prstGeom prst="rect">
            <a:avLst/>
          </a:prstGeom>
        </p:spPr>
      </p:pic>
      <p:cxnSp>
        <p:nvCxnSpPr>
          <p:cNvPr id="16" name="Straight Connector 15"/>
          <p:cNvCxnSpPr>
            <a:stCxn id="15" idx="1"/>
            <a:endCxn id="7" idx="3"/>
          </p:cNvCxnSpPr>
          <p:nvPr/>
        </p:nvCxnSpPr>
        <p:spPr>
          <a:xfrm flipH="1" flipV="1">
            <a:off x="4498927" y="8575279"/>
            <a:ext cx="142973" cy="1458"/>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3" idx="1"/>
            <a:endCxn id="10" idx="3"/>
          </p:cNvCxnSpPr>
          <p:nvPr/>
        </p:nvCxnSpPr>
        <p:spPr>
          <a:xfrm flipH="1">
            <a:off x="9453603" y="8575273"/>
            <a:ext cx="145265" cy="1465"/>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2" idx="1"/>
            <a:endCxn id="9" idx="3"/>
          </p:cNvCxnSpPr>
          <p:nvPr/>
        </p:nvCxnSpPr>
        <p:spPr>
          <a:xfrm flipH="1">
            <a:off x="9383226" y="5603329"/>
            <a:ext cx="141644" cy="0"/>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rotWithShape="1">
          <a:blip r:embed="rId10">
            <a:extLst>
              <a:ext uri="{28A0092B-C50C-407E-A947-70E740481C1C}">
                <a14:useLocalDpi xmlns:a14="http://schemas.microsoft.com/office/drawing/2010/main" val="0"/>
              </a:ext>
            </a:extLst>
          </a:blip>
          <a:srcRect l="83510" t="1137" b="74542"/>
          <a:stretch/>
        </p:blipFill>
        <p:spPr>
          <a:xfrm>
            <a:off x="1119958" y="8711847"/>
            <a:ext cx="574138" cy="478185"/>
          </a:xfrm>
          <a:prstGeom prst="rect">
            <a:avLst/>
          </a:prstGeom>
        </p:spPr>
      </p:pic>
      <p:cxnSp>
        <p:nvCxnSpPr>
          <p:cNvPr id="65" name="Straight Connector 64"/>
          <p:cNvCxnSpPr>
            <a:stCxn id="64" idx="0"/>
            <a:endCxn id="46" idx="2"/>
          </p:cNvCxnSpPr>
          <p:nvPr/>
        </p:nvCxnSpPr>
        <p:spPr>
          <a:xfrm flipV="1">
            <a:off x="1407027" y="8530463"/>
            <a:ext cx="0" cy="18138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0"/>
            <a:endCxn id="45" idx="2"/>
          </p:cNvCxnSpPr>
          <p:nvPr/>
        </p:nvCxnSpPr>
        <p:spPr>
          <a:xfrm flipV="1">
            <a:off x="1407027" y="6876103"/>
            <a:ext cx="953" cy="17988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02473" y="4574046"/>
            <a:ext cx="1611014" cy="20119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rPr>
              <a:t>MODELE</a:t>
            </a:r>
          </a:p>
        </p:txBody>
      </p:sp>
      <p:cxnSp>
        <p:nvCxnSpPr>
          <p:cNvPr id="90" name="Straight Connector 89"/>
          <p:cNvCxnSpPr>
            <a:stCxn id="45" idx="0"/>
            <a:endCxn id="76" idx="2"/>
          </p:cNvCxnSpPr>
          <p:nvPr/>
        </p:nvCxnSpPr>
        <p:spPr>
          <a:xfrm flipV="1">
            <a:off x="1407980" y="4775241"/>
            <a:ext cx="0" cy="182522"/>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812910"/>
      </p:ext>
    </p:extLst>
  </p:cSld>
  <p:clrMapOvr>
    <a:masterClrMapping/>
  </p:clrMapOvr>
</p:sld>
</file>

<file path=ppt/theme/theme1.xml><?xml version="1.0" encoding="utf-8"?>
<a:theme xmlns:a="http://schemas.openxmlformats.org/drawingml/2006/main" name="Thème 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3763</TotalTime>
  <Words>268</Words>
  <Application>Microsoft Office PowerPoint</Application>
  <PresentationFormat>Personnalisé</PresentationFormat>
  <Paragraphs>20</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Matthieu Roux</cp:lastModifiedBy>
  <cp:revision>139</cp:revision>
  <dcterms:created xsi:type="dcterms:W3CDTF">2017-10-04T17:21:43Z</dcterms:created>
  <dcterms:modified xsi:type="dcterms:W3CDTF">2018-02-05T21:39:18Z</dcterms:modified>
</cp:coreProperties>
</file>