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FF"/>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89" autoAdjust="0"/>
    <p:restoredTop sz="94624"/>
  </p:normalViewPr>
  <p:slideViewPr>
    <p:cSldViewPr snapToGrid="0" snapToObjects="1">
      <p:cViewPr>
        <p:scale>
          <a:sx n="98" d="100"/>
          <a:sy n="98" d="100"/>
        </p:scale>
        <p:origin x="-874" y="-2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07/02/2018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07/02/2018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07/02/2018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07/02/2018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07/02/2018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07/02/2018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spect="1"/>
          </p:cNvSpPr>
          <p:nvPr/>
        </p:nvSpPr>
        <p:spPr>
          <a:xfrm>
            <a:off x="11452684" y="1290464"/>
            <a:ext cx="3419973" cy="8774204"/>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19">
            <a:extLst>
              <a:ext uri="{FF2B5EF4-FFF2-40B4-BE49-F238E27FC236}">
                <a16:creationId xmlns:a16="http://schemas.microsoft.com/office/drawing/2014/main" id="{52C351B5-9D55-4196-9C9C-897CA5F52C1E}"/>
              </a:ext>
            </a:extLst>
          </p:cNvPr>
          <p:cNvSpPr txBox="1"/>
          <p:nvPr/>
        </p:nvSpPr>
        <p:spPr>
          <a:xfrm>
            <a:off x="11428301" y="1310141"/>
            <a:ext cx="3437852" cy="338554"/>
          </a:xfrm>
          <a:prstGeom prst="rect">
            <a:avLst/>
          </a:prstGeom>
          <a:noFill/>
          <a:ln>
            <a:noFill/>
          </a:ln>
        </p:spPr>
        <p:txBody>
          <a:bodyPr wrap="square" rtlCol="0">
            <a:spAutoFit/>
          </a:bodyPr>
          <a:lstStyle/>
          <a:p>
            <a:r>
              <a:rPr lang="fr-FR" sz="1600" b="1" dirty="0">
                <a:solidFill>
                  <a:srgbClr val="38ADE3"/>
                </a:solidFill>
                <a:uFill>
                  <a:solidFill>
                    <a:srgbClr val="FF0000"/>
                  </a:solidFill>
                </a:uFill>
                <a:latin typeface="Arial" panose="020B0604020202020204" pitchFamily="34" charset="0"/>
                <a:cs typeface="Arial" panose="020B0604020202020204" pitchFamily="34" charset="0"/>
              </a:rPr>
              <a:t>II- L’interfaçage Python – C++</a:t>
            </a:r>
          </a:p>
        </p:txBody>
      </p:sp>
      <p:sp>
        <p:nvSpPr>
          <p:cNvPr id="17" name="ZoneTexte 16">
            <a:extLst>
              <a:ext uri="{FF2B5EF4-FFF2-40B4-BE49-F238E27FC236}">
                <a16:creationId xmlns:a16="http://schemas.microsoft.com/office/drawing/2014/main" id="{C8FD1004-C4FD-4407-AFAD-C4D01DB78215}"/>
              </a:ext>
            </a:extLst>
          </p:cNvPr>
          <p:cNvSpPr txBox="1"/>
          <p:nvPr/>
        </p:nvSpPr>
        <p:spPr>
          <a:xfrm>
            <a:off x="11452685" y="1704472"/>
            <a:ext cx="3413468" cy="2308324"/>
          </a:xfrm>
          <a:prstGeom prst="rect">
            <a:avLst/>
          </a:prstGeom>
          <a:noFill/>
        </p:spPr>
        <p:txBody>
          <a:bodyPr wrap="square" rtlCol="0">
            <a:spAutoFit/>
          </a:bodyPr>
          <a:lstStyle/>
          <a:p>
            <a:r>
              <a:rPr lang="fr-FR" sz="900" dirty="0">
                <a:latin typeface="Arial" panose="020B0604020202020204" pitchFamily="34" charset="0"/>
                <a:cs typeface="Arial" panose="020B0604020202020204" pitchFamily="34" charset="0"/>
              </a:rPr>
              <a:t>    Les enjeux de l’interfaçage entre ces deux langages de programmation sont simples :</a:t>
            </a:r>
          </a:p>
          <a:p>
            <a:pPr marL="171450" indent="-171450">
              <a:buFontTx/>
              <a:buChar char="-"/>
            </a:pPr>
            <a:r>
              <a:rPr lang="fr-FR" sz="900" dirty="0">
                <a:latin typeface="Arial" panose="020B0604020202020204" pitchFamily="34" charset="0"/>
                <a:cs typeface="Arial" panose="020B0604020202020204" pitchFamily="34" charset="0"/>
              </a:rPr>
              <a:t>Tirer profit de la rapidité des calculs en C++</a:t>
            </a:r>
          </a:p>
          <a:p>
            <a:pPr marL="171450" indent="-171450">
              <a:buFontTx/>
              <a:buChar char="-"/>
            </a:pPr>
            <a:r>
              <a:rPr lang="fr-FR" sz="900" dirty="0">
                <a:latin typeface="Arial" panose="020B0604020202020204" pitchFamily="34" charset="0"/>
                <a:cs typeface="Arial" panose="020B0604020202020204" pitchFamily="34" charset="0"/>
              </a:rPr>
              <a:t>Les données du puzzle sont envoyées à un exécutable qui calcule toutes les solutions, via le fichier DonneesPuzzle.txt</a:t>
            </a:r>
          </a:p>
          <a:p>
            <a:pPr marL="171450" indent="-171450">
              <a:buFontTx/>
              <a:buChar char="-"/>
            </a:pPr>
            <a:r>
              <a:rPr lang="fr-FR" sz="900" dirty="0">
                <a:latin typeface="Arial" panose="020B0604020202020204" pitchFamily="34" charset="0"/>
                <a:cs typeface="Arial" panose="020B0604020202020204" pitchFamily="34" charset="0"/>
              </a:rPr>
              <a:t>Les solutions sont renvoyées à l’interface graphique Python, via le fichier ResultatPuzzle.csv</a:t>
            </a:r>
          </a:p>
          <a:p>
            <a:pPr marL="171450" indent="-171450">
              <a:buFontTx/>
              <a:buChar char="-"/>
            </a:pPr>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Nous avons donc utilisé deux fichiers temporaires, DonneesPuzzle.txt et ResultatPuzzle.csv afin de permettre l’échange de données entre le code Python et l’exécutable C++.</a:t>
            </a:r>
          </a:p>
          <a:p>
            <a:endParaRPr lang="fr-FR" sz="900" dirty="0">
              <a:latin typeface="Arial" panose="020B0604020202020204" pitchFamily="34" charset="0"/>
              <a:cs typeface="Arial" panose="020B0604020202020204" pitchFamily="34" charset="0"/>
            </a:endParaRPr>
          </a:p>
          <a:p>
            <a:r>
              <a:rPr lang="fr-FR" sz="900" dirty="0">
                <a:latin typeface="Arial" panose="020B0604020202020204" pitchFamily="34" charset="0"/>
                <a:cs typeface="Arial" panose="020B0604020202020204" pitchFamily="34" charset="0"/>
              </a:rPr>
              <a:t>    Lorsque l’utilisateur choisit de résoudre un puzzle par la méthode exhaustive et qu’il appuie sur Solve, le déroulement schématique du code est le suivant :</a:t>
            </a:r>
          </a:p>
        </p:txBody>
      </p:sp>
      <p:sp>
        <p:nvSpPr>
          <p:cNvPr id="6" name="ZoneTexte 5">
            <a:extLst>
              <a:ext uri="{FF2B5EF4-FFF2-40B4-BE49-F238E27FC236}">
                <a16:creationId xmlns:a16="http://schemas.microsoft.com/office/drawing/2014/main" id="{E5D86183-2AF5-465E-BD83-402923212482}"/>
              </a:ext>
            </a:extLst>
          </p:cNvPr>
          <p:cNvSpPr txBox="1"/>
          <p:nvPr/>
        </p:nvSpPr>
        <p:spPr>
          <a:xfrm>
            <a:off x="13372899" y="4123467"/>
            <a:ext cx="1443208" cy="261610"/>
          </a:xfrm>
          <a:prstGeom prst="rect">
            <a:avLst/>
          </a:prstGeom>
          <a:noFill/>
        </p:spPr>
        <p:txBody>
          <a:bodyPr wrap="square" rtlCol="0">
            <a:spAutoFit/>
          </a:bodyPr>
          <a:lstStyle/>
          <a:p>
            <a:pPr algn="ctr"/>
            <a:r>
              <a:rPr lang="fr-FR" sz="1100" i="1" dirty="0" err="1"/>
              <a:t>transformExhaustive</a:t>
            </a:r>
            <a:r>
              <a:rPr lang="fr-FR" sz="1100" i="1" dirty="0"/>
              <a:t>()</a:t>
            </a:r>
          </a:p>
        </p:txBody>
      </p:sp>
      <p:sp>
        <p:nvSpPr>
          <p:cNvPr id="18" name="Ellipse 17">
            <a:extLst>
              <a:ext uri="{FF2B5EF4-FFF2-40B4-BE49-F238E27FC236}">
                <a16:creationId xmlns:a16="http://schemas.microsoft.com/office/drawing/2014/main" id="{46CAA5F6-B349-4D37-B5EB-9BFDB4EC3934}"/>
              </a:ext>
            </a:extLst>
          </p:cNvPr>
          <p:cNvSpPr/>
          <p:nvPr/>
        </p:nvSpPr>
        <p:spPr>
          <a:xfrm>
            <a:off x="12161024" y="6856838"/>
            <a:ext cx="1124791" cy="489964"/>
          </a:xfrm>
          <a:prstGeom prst="ellipse">
            <a:avLst/>
          </a:prstGeom>
          <a:solidFill>
            <a:schemeClr val="accent2">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Puzzle.exe</a:t>
            </a:r>
          </a:p>
        </p:txBody>
      </p:sp>
      <p:cxnSp>
        <p:nvCxnSpPr>
          <p:cNvPr id="21" name="Connecteur droit avec flèche 20">
            <a:extLst>
              <a:ext uri="{FF2B5EF4-FFF2-40B4-BE49-F238E27FC236}">
                <a16:creationId xmlns:a16="http://schemas.microsoft.com/office/drawing/2014/main" id="{6845D71C-5FB5-4D24-B7BD-02D3C6A2FF74}"/>
              </a:ext>
            </a:extLst>
          </p:cNvPr>
          <p:cNvCxnSpPr>
            <a:cxnSpLocks/>
          </p:cNvCxnSpPr>
          <p:nvPr/>
        </p:nvCxnSpPr>
        <p:spPr>
          <a:xfrm>
            <a:off x="13068312" y="4254272"/>
            <a:ext cx="269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Connector 57">
            <a:extLst>
              <a:ext uri="{FF2B5EF4-FFF2-40B4-BE49-F238E27FC236}">
                <a16:creationId xmlns:a16="http://schemas.microsoft.com/office/drawing/2014/main" id="{998A21BA-52D9-4D13-9655-4B143DD187D6}"/>
              </a:ext>
            </a:extLst>
          </p:cNvPr>
          <p:cNvCxnSpPr>
            <a:cxnSpLocks/>
          </p:cNvCxnSpPr>
          <p:nvPr/>
        </p:nvCxnSpPr>
        <p:spPr>
          <a:xfrm flipV="1">
            <a:off x="12320358" y="4365447"/>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0D889F33-0028-45E5-9CDC-ECFE26B955D2}"/>
              </a:ext>
            </a:extLst>
          </p:cNvPr>
          <p:cNvSpPr txBox="1"/>
          <p:nvPr/>
        </p:nvSpPr>
        <p:spPr>
          <a:xfrm>
            <a:off x="13261033" y="9706641"/>
            <a:ext cx="1503237" cy="261610"/>
          </a:xfrm>
          <a:prstGeom prst="rect">
            <a:avLst/>
          </a:prstGeom>
          <a:noFill/>
        </p:spPr>
        <p:txBody>
          <a:bodyPr wrap="square" rtlCol="0">
            <a:spAutoFit/>
          </a:bodyPr>
          <a:lstStyle/>
          <a:p>
            <a:pPr algn="ctr"/>
            <a:r>
              <a:rPr lang="fr-FR" sz="1100" i="1" dirty="0"/>
              <a:t>Affichage des solutions</a:t>
            </a:r>
          </a:p>
        </p:txBody>
      </p:sp>
      <p:cxnSp>
        <p:nvCxnSpPr>
          <p:cNvPr id="63" name="Connecteur droit avec flèche 62">
            <a:extLst>
              <a:ext uri="{FF2B5EF4-FFF2-40B4-BE49-F238E27FC236}">
                <a16:creationId xmlns:a16="http://schemas.microsoft.com/office/drawing/2014/main" id="{3108AEFD-2566-4C71-88EA-D32C61E9B0B5}"/>
              </a:ext>
            </a:extLst>
          </p:cNvPr>
          <p:cNvCxnSpPr>
            <a:cxnSpLocks/>
          </p:cNvCxnSpPr>
          <p:nvPr/>
        </p:nvCxnSpPr>
        <p:spPr>
          <a:xfrm>
            <a:off x="13043845" y="9831148"/>
            <a:ext cx="2419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Connector 57">
            <a:extLst>
              <a:ext uri="{FF2B5EF4-FFF2-40B4-BE49-F238E27FC236}">
                <a16:creationId xmlns:a16="http://schemas.microsoft.com/office/drawing/2014/main" id="{C1D73C3B-5132-4A41-98EF-691C8BC9B666}"/>
              </a:ext>
            </a:extLst>
          </p:cNvPr>
          <p:cNvCxnSpPr>
            <a:cxnSpLocks/>
          </p:cNvCxnSpPr>
          <p:nvPr/>
        </p:nvCxnSpPr>
        <p:spPr>
          <a:xfrm flipV="1">
            <a:off x="12321222" y="4752764"/>
            <a:ext cx="0" cy="145593"/>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4BF0AA47-CCC4-43A2-AA25-88F503849D17}"/>
              </a:ext>
            </a:extLst>
          </p:cNvPr>
          <p:cNvSpPr txBox="1"/>
          <p:nvPr/>
        </p:nvSpPr>
        <p:spPr>
          <a:xfrm>
            <a:off x="11652522" y="4506660"/>
            <a:ext cx="1363962" cy="261610"/>
          </a:xfrm>
          <a:prstGeom prst="rect">
            <a:avLst/>
          </a:prstGeom>
          <a:solidFill>
            <a:srgbClr val="33CCFF"/>
          </a:solidFill>
          <a:ln w="12700">
            <a:solidFill>
              <a:schemeClr val="accent5"/>
            </a:solidFill>
          </a:ln>
        </p:spPr>
        <p:txBody>
          <a:bodyPr wrap="square" rtlCol="0">
            <a:spAutoFit/>
          </a:bodyPr>
          <a:lstStyle/>
          <a:p>
            <a:pPr algn="ctr"/>
            <a:r>
              <a:rPr lang="fr-FR" sz="1100" b="1" dirty="0"/>
              <a:t>Envoie des données</a:t>
            </a:r>
          </a:p>
        </p:txBody>
      </p:sp>
      <p:sp>
        <p:nvSpPr>
          <p:cNvPr id="2" name="ZoneTexte 1">
            <a:extLst>
              <a:ext uri="{FF2B5EF4-FFF2-40B4-BE49-F238E27FC236}">
                <a16:creationId xmlns:a16="http://schemas.microsoft.com/office/drawing/2014/main" id="{C5FC8F77-1DB3-4792-8E68-EE880EFF1AFC}"/>
              </a:ext>
            </a:extLst>
          </p:cNvPr>
          <p:cNvSpPr txBox="1"/>
          <p:nvPr/>
        </p:nvSpPr>
        <p:spPr>
          <a:xfrm>
            <a:off x="11658618" y="4145365"/>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pic>
        <p:nvPicPr>
          <p:cNvPr id="11" name="Image 10" descr="Une image contenant capture d’écran, moniteur&#10;&#10;Description générée avec un niveau de confiance très élevé">
            <a:extLst>
              <a:ext uri="{FF2B5EF4-FFF2-40B4-BE49-F238E27FC236}">
                <a16:creationId xmlns:a16="http://schemas.microsoft.com/office/drawing/2014/main" id="{7758DA01-0396-40D6-9A1A-9DC4CFB92F9E}"/>
              </a:ext>
            </a:extLst>
          </p:cNvPr>
          <p:cNvPicPr>
            <a:picLocks noChangeAspect="1"/>
          </p:cNvPicPr>
          <p:nvPr/>
        </p:nvPicPr>
        <p:blipFill>
          <a:blip r:embed="rId12"/>
          <a:stretch>
            <a:fillRect/>
          </a:stretch>
        </p:blipFill>
        <p:spPr>
          <a:xfrm>
            <a:off x="11658618" y="4894099"/>
            <a:ext cx="2682087" cy="1784475"/>
          </a:xfrm>
          <a:prstGeom prst="rect">
            <a:avLst/>
          </a:prstGeom>
        </p:spPr>
      </p:pic>
      <p:cxnSp>
        <p:nvCxnSpPr>
          <p:cNvPr id="91" name="Straight Connector 57">
            <a:extLst>
              <a:ext uri="{FF2B5EF4-FFF2-40B4-BE49-F238E27FC236}">
                <a16:creationId xmlns:a16="http://schemas.microsoft.com/office/drawing/2014/main" id="{F3A94233-C2D2-4925-BDFE-2A9FB383A27A}"/>
              </a:ext>
            </a:extLst>
          </p:cNvPr>
          <p:cNvCxnSpPr>
            <a:cxnSpLocks/>
          </p:cNvCxnSpPr>
          <p:nvPr/>
        </p:nvCxnSpPr>
        <p:spPr>
          <a:xfrm flipV="1">
            <a:off x="12321222" y="7821254"/>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8" name="Groupe 37">
            <a:extLst>
              <a:ext uri="{FF2B5EF4-FFF2-40B4-BE49-F238E27FC236}">
                <a16:creationId xmlns:a16="http://schemas.microsoft.com/office/drawing/2014/main" id="{46CA6C66-12D8-451B-9EA5-FA9C92F006AD}"/>
              </a:ext>
            </a:extLst>
          </p:cNvPr>
          <p:cNvGrpSpPr/>
          <p:nvPr/>
        </p:nvGrpSpPr>
        <p:grpSpPr>
          <a:xfrm>
            <a:off x="11649772" y="7979441"/>
            <a:ext cx="2274692" cy="1587356"/>
            <a:chOff x="11944959" y="8029130"/>
            <a:chExt cx="2274692" cy="1587356"/>
          </a:xfrm>
        </p:grpSpPr>
        <p:grpSp>
          <p:nvGrpSpPr>
            <p:cNvPr id="77" name="Groupe 76">
              <a:extLst>
                <a:ext uri="{FF2B5EF4-FFF2-40B4-BE49-F238E27FC236}">
                  <a16:creationId xmlns:a16="http://schemas.microsoft.com/office/drawing/2014/main" id="{189325C4-521B-484E-A7B8-FFF2BFDF3F38}"/>
                </a:ext>
              </a:extLst>
            </p:cNvPr>
            <p:cNvGrpSpPr/>
            <p:nvPr/>
          </p:nvGrpSpPr>
          <p:grpSpPr>
            <a:xfrm>
              <a:off x="11978416" y="8085393"/>
              <a:ext cx="2135345" cy="1311011"/>
              <a:chOff x="5236516" y="6164622"/>
              <a:chExt cx="5188333" cy="3185415"/>
            </a:xfrm>
          </p:grpSpPr>
          <p:pic>
            <p:nvPicPr>
              <p:cNvPr id="79" name="Image 78">
                <a:extLst>
                  <a:ext uri="{FF2B5EF4-FFF2-40B4-BE49-F238E27FC236}">
                    <a16:creationId xmlns:a16="http://schemas.microsoft.com/office/drawing/2014/main" id="{62D51729-F0D9-4A24-880C-08D835DC95C9}"/>
                  </a:ext>
                </a:extLst>
              </p:cNvPr>
              <p:cNvPicPr>
                <a:picLocks noChangeAspect="1"/>
              </p:cNvPicPr>
              <p:nvPr/>
            </p:nvPicPr>
            <p:blipFill rotWithShape="1">
              <a:blip r:embed="rId13"/>
              <a:srcRect l="601" t="8259" r="56350" b="60145"/>
              <a:stretch/>
            </p:blipFill>
            <p:spPr>
              <a:xfrm>
                <a:off x="5241087" y="6164622"/>
                <a:ext cx="5183762" cy="2455503"/>
              </a:xfrm>
              <a:prstGeom prst="rect">
                <a:avLst/>
              </a:prstGeom>
              <a:ln>
                <a:noFill/>
              </a:ln>
            </p:spPr>
          </p:pic>
          <p:sp>
            <p:nvSpPr>
              <p:cNvPr id="80" name="Accolade fermante 79">
                <a:extLst>
                  <a:ext uri="{FF2B5EF4-FFF2-40B4-BE49-F238E27FC236}">
                    <a16:creationId xmlns:a16="http://schemas.microsoft.com/office/drawing/2014/main" id="{161916AA-6580-4880-88A1-8463CDEAE675}"/>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1" name="Accolade fermante 80">
                <a:extLst>
                  <a:ext uri="{FF2B5EF4-FFF2-40B4-BE49-F238E27FC236}">
                    <a16:creationId xmlns:a16="http://schemas.microsoft.com/office/drawing/2014/main" id="{4F81C438-E904-4B4E-96B5-55C2599EDC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2" name="ZoneTexte 81">
                <a:extLst>
                  <a:ext uri="{FF2B5EF4-FFF2-40B4-BE49-F238E27FC236}">
                    <a16:creationId xmlns:a16="http://schemas.microsoft.com/office/drawing/2014/main" id="{468995DF-9D62-44E6-A41F-16F46DE6B50A}"/>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83" name="ZoneTexte 82">
                <a:extLst>
                  <a:ext uri="{FF2B5EF4-FFF2-40B4-BE49-F238E27FC236}">
                    <a16:creationId xmlns:a16="http://schemas.microsoft.com/office/drawing/2014/main" id="{05470672-2008-430E-9259-23B0A4613CCF}"/>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78" name="Rectangle 77">
              <a:extLst>
                <a:ext uri="{FF2B5EF4-FFF2-40B4-BE49-F238E27FC236}">
                  <a16:creationId xmlns:a16="http://schemas.microsoft.com/office/drawing/2014/main" id="{8D4A78E7-9040-4F26-B757-70E4570DCB09}"/>
                </a:ext>
              </a:extLst>
            </p:cNvPr>
            <p:cNvSpPr/>
            <p:nvPr/>
          </p:nvSpPr>
          <p:spPr>
            <a:xfrm>
              <a:off x="11944959" y="8029130"/>
              <a:ext cx="2274692" cy="158735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0" name="ZoneTexte 39">
            <a:extLst>
              <a:ext uri="{FF2B5EF4-FFF2-40B4-BE49-F238E27FC236}">
                <a16:creationId xmlns:a16="http://schemas.microsoft.com/office/drawing/2014/main" id="{90D6536D-E4D8-49BE-9CBF-EB2C937A06C7}"/>
              </a:ext>
            </a:extLst>
          </p:cNvPr>
          <p:cNvSpPr txBox="1"/>
          <p:nvPr/>
        </p:nvSpPr>
        <p:spPr>
          <a:xfrm>
            <a:off x="11658618" y="7567911"/>
            <a:ext cx="1754021" cy="261610"/>
          </a:xfrm>
          <a:prstGeom prst="rect">
            <a:avLst/>
          </a:prstGeom>
          <a:solidFill>
            <a:srgbClr val="33CCFF"/>
          </a:solidFill>
          <a:ln w="12700">
            <a:solidFill>
              <a:schemeClr val="accent5"/>
            </a:solidFill>
          </a:ln>
        </p:spPr>
        <p:txBody>
          <a:bodyPr wrap="square" rtlCol="0">
            <a:spAutoFit/>
          </a:bodyPr>
          <a:lstStyle/>
          <a:p>
            <a:pPr algn="ctr"/>
            <a:r>
              <a:rPr lang="fr-FR" sz="1100" b="1" dirty="0"/>
              <a:t>Importation des solutions</a:t>
            </a:r>
          </a:p>
        </p:txBody>
      </p:sp>
      <p:cxnSp>
        <p:nvCxnSpPr>
          <p:cNvPr id="98" name="Straight Connector 57">
            <a:extLst>
              <a:ext uri="{FF2B5EF4-FFF2-40B4-BE49-F238E27FC236}">
                <a16:creationId xmlns:a16="http://schemas.microsoft.com/office/drawing/2014/main" id="{0FEE0ACA-1045-43DB-B795-00EE47206BF5}"/>
              </a:ext>
            </a:extLst>
          </p:cNvPr>
          <p:cNvCxnSpPr>
            <a:cxnSpLocks/>
          </p:cNvCxnSpPr>
          <p:nvPr/>
        </p:nvCxnSpPr>
        <p:spPr>
          <a:xfrm flipV="1">
            <a:off x="12321222" y="9562040"/>
            <a:ext cx="0" cy="15179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1ABE21E5-E8D1-40F6-948A-DCB391A8B32C}"/>
              </a:ext>
            </a:extLst>
          </p:cNvPr>
          <p:cNvSpPr txBox="1"/>
          <p:nvPr/>
        </p:nvSpPr>
        <p:spPr>
          <a:xfrm>
            <a:off x="11658618" y="9706703"/>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sp>
        <p:nvSpPr>
          <p:cNvPr id="8" name="ZoneTexte 7">
            <a:extLst>
              <a:ext uri="{FF2B5EF4-FFF2-40B4-BE49-F238E27FC236}">
                <a16:creationId xmlns:a16="http://schemas.microsoft.com/office/drawing/2014/main" id="{E7040E61-ADF9-42B2-892E-AF20B2CCA748}"/>
              </a:ext>
            </a:extLst>
          </p:cNvPr>
          <p:cNvSpPr txBox="1"/>
          <p:nvPr/>
        </p:nvSpPr>
        <p:spPr>
          <a:xfrm>
            <a:off x="13437022" y="7508182"/>
            <a:ext cx="1210796" cy="369332"/>
          </a:xfrm>
          <a:prstGeom prst="rect">
            <a:avLst/>
          </a:prstGeom>
          <a:noFill/>
        </p:spPr>
        <p:txBody>
          <a:bodyPr wrap="square" rtlCol="0">
            <a:spAutoFit/>
          </a:bodyPr>
          <a:lstStyle/>
          <a:p>
            <a:pPr algn="ctr"/>
            <a:r>
              <a:rPr lang="fr-FR" sz="900" dirty="0"/>
              <a:t>Exemple : format d’une solution</a:t>
            </a:r>
          </a:p>
        </p:txBody>
      </p:sp>
    </p:spTree>
    <p:extLst>
      <p:ext uri="{BB962C8B-B14F-4D97-AF65-F5344CB8AC3E}">
        <p14:creationId xmlns:p14="http://schemas.microsoft.com/office/powerpoint/2010/main" val="70681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D2AEF91-2D9E-442A-B3F4-65280C8FDEE2}"/>
              </a:ext>
            </a:extLst>
          </p:cNvPr>
          <p:cNvPicPr>
            <a:picLocks noChangeAspect="1"/>
          </p:cNvPicPr>
          <p:nvPr/>
        </p:nvPicPr>
        <p:blipFill rotWithShape="1">
          <a:blip r:embed="rId2"/>
          <a:srcRect l="601" t="8260" r="5950" b="5312"/>
          <a:stretch/>
        </p:blipFill>
        <p:spPr>
          <a:xfrm>
            <a:off x="3638550" y="2711448"/>
            <a:ext cx="5070021" cy="3026412"/>
          </a:xfrm>
          <a:prstGeom prst="rect">
            <a:avLst/>
          </a:prstGeom>
        </p:spPr>
      </p:pic>
      <p:grpSp>
        <p:nvGrpSpPr>
          <p:cNvPr id="17" name="Groupe 16">
            <a:extLst>
              <a:ext uri="{FF2B5EF4-FFF2-40B4-BE49-F238E27FC236}">
                <a16:creationId xmlns:a16="http://schemas.microsoft.com/office/drawing/2014/main" id="{1F529E24-D938-496F-B740-7734CB0A518B}"/>
              </a:ext>
            </a:extLst>
          </p:cNvPr>
          <p:cNvGrpSpPr/>
          <p:nvPr/>
        </p:nvGrpSpPr>
        <p:grpSpPr>
          <a:xfrm>
            <a:off x="6731000" y="6953250"/>
            <a:ext cx="3048000" cy="1905000"/>
            <a:chOff x="6731000" y="6731000"/>
            <a:chExt cx="3048000" cy="1905000"/>
          </a:xfrm>
        </p:grpSpPr>
        <p:grpSp>
          <p:nvGrpSpPr>
            <p:cNvPr id="12" name="Groupe 11">
              <a:extLst>
                <a:ext uri="{FF2B5EF4-FFF2-40B4-BE49-F238E27FC236}">
                  <a16:creationId xmlns:a16="http://schemas.microsoft.com/office/drawing/2014/main" id="{DDBE70FA-36EC-4A49-AA24-AA9A23691097}"/>
                </a:ext>
              </a:extLst>
            </p:cNvPr>
            <p:cNvGrpSpPr/>
            <p:nvPr/>
          </p:nvGrpSpPr>
          <p:grpSpPr>
            <a:xfrm>
              <a:off x="6775831" y="6778596"/>
              <a:ext cx="2861280" cy="1756704"/>
              <a:chOff x="5236516" y="6164622"/>
              <a:chExt cx="5188333" cy="3185415"/>
            </a:xfrm>
          </p:grpSpPr>
          <p:pic>
            <p:nvPicPr>
              <p:cNvPr id="6" name="Image 5">
                <a:extLst>
                  <a:ext uri="{FF2B5EF4-FFF2-40B4-BE49-F238E27FC236}">
                    <a16:creationId xmlns:a16="http://schemas.microsoft.com/office/drawing/2014/main" id="{BF11CFDA-DE0D-4984-9CFC-35B311178C10}"/>
                  </a:ext>
                </a:extLst>
              </p:cNvPr>
              <p:cNvPicPr>
                <a:picLocks noChangeAspect="1"/>
              </p:cNvPicPr>
              <p:nvPr/>
            </p:nvPicPr>
            <p:blipFill rotWithShape="1">
              <a:blip r:embed="rId2"/>
              <a:srcRect l="601" t="8259" r="56350" b="60145"/>
              <a:stretch/>
            </p:blipFill>
            <p:spPr>
              <a:xfrm>
                <a:off x="5241087" y="6164622"/>
                <a:ext cx="5183762" cy="2455503"/>
              </a:xfrm>
              <a:prstGeom prst="rect">
                <a:avLst/>
              </a:prstGeom>
              <a:ln>
                <a:noFill/>
              </a:ln>
            </p:spPr>
          </p:pic>
          <p:sp>
            <p:nvSpPr>
              <p:cNvPr id="7" name="Accolade fermante 6">
                <a:extLst>
                  <a:ext uri="{FF2B5EF4-FFF2-40B4-BE49-F238E27FC236}">
                    <a16:creationId xmlns:a16="http://schemas.microsoft.com/office/drawing/2014/main" id="{7834DDF6-782E-464F-8EFA-BEF620417FE6}"/>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 name="Accolade fermante 7">
                <a:extLst>
                  <a:ext uri="{FF2B5EF4-FFF2-40B4-BE49-F238E27FC236}">
                    <a16:creationId xmlns:a16="http://schemas.microsoft.com/office/drawing/2014/main" id="{BC3FEA9E-5AAE-4DB9-8D91-4193F30620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8000C1E3-ADDB-464B-BEEC-EB85AC5567F8}"/>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11" name="ZoneTexte 10">
                <a:extLst>
                  <a:ext uri="{FF2B5EF4-FFF2-40B4-BE49-F238E27FC236}">
                    <a16:creationId xmlns:a16="http://schemas.microsoft.com/office/drawing/2014/main" id="{A15788ED-818D-4CA8-98D1-78A71BBC625E}"/>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16" name="Rectangle 15">
              <a:extLst>
                <a:ext uri="{FF2B5EF4-FFF2-40B4-BE49-F238E27FC236}">
                  <a16:creationId xmlns:a16="http://schemas.microsoft.com/office/drawing/2014/main" id="{4FCB45A9-F703-4A97-A770-840E92FCAF02}"/>
                </a:ext>
              </a:extLst>
            </p:cNvPr>
            <p:cNvSpPr/>
            <p:nvPr/>
          </p:nvSpPr>
          <p:spPr>
            <a:xfrm>
              <a:off x="6731000" y="673100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64509956"/>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4120</TotalTime>
  <Words>426</Words>
  <Application>Microsoft Office PowerPoint</Application>
  <PresentationFormat>Personnalisé</PresentationFormat>
  <Paragraphs>41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157</cp:revision>
  <dcterms:created xsi:type="dcterms:W3CDTF">2017-10-04T17:21:43Z</dcterms:created>
  <dcterms:modified xsi:type="dcterms:W3CDTF">2018-02-07T18:16:21Z</dcterms:modified>
</cp:coreProperties>
</file>