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15119350"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FFF"/>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89" autoAdjust="0"/>
    <p:restoredTop sz="94624"/>
  </p:normalViewPr>
  <p:slideViewPr>
    <p:cSldViewPr snapToGrid="0" snapToObjects="1">
      <p:cViewPr>
        <p:scale>
          <a:sx n="125" d="100"/>
          <a:sy n="125" d="100"/>
        </p:scale>
        <p:origin x="-5991"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72699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87674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41236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85497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11923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08/02/2018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337744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08/02/2018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2303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08/02/2018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7217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08/02/2018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108133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08/02/2018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17401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08/02/2018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421089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A8490EA5-CA6F-8D4B-8D24-9E860C725A80}" type="datetimeFigureOut">
              <a:rPr lang="fr-FR" smtClean="0"/>
              <a:t>08/02/2018</a:t>
            </a:fld>
            <a:endParaRPr lang="fr-FR"/>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E1C6588-574C-564D-9A5F-65E9E31ED340}" type="slidenum">
              <a:rPr lang="fr-FR" smtClean="0"/>
              <a:t>‹#›</a:t>
            </a:fld>
            <a:endParaRPr lang="fr-FR"/>
          </a:p>
        </p:txBody>
      </p:sp>
    </p:spTree>
    <p:extLst>
      <p:ext uri="{BB962C8B-B14F-4D97-AF65-F5344CB8AC3E}">
        <p14:creationId xmlns:p14="http://schemas.microsoft.com/office/powerpoint/2010/main" val="642793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a:spLocks noChangeAspect="1"/>
          </p:cNvSpPr>
          <p:nvPr/>
        </p:nvSpPr>
        <p:spPr>
          <a:xfrm>
            <a:off x="11452684" y="1171618"/>
            <a:ext cx="3419973" cy="8777650"/>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1" name="Straight Connector 57">
            <a:extLst>
              <a:ext uri="{FF2B5EF4-FFF2-40B4-BE49-F238E27FC236}">
                <a16:creationId xmlns:a16="http://schemas.microsoft.com/office/drawing/2014/main" xmlns="" id="{F3A94233-C2D2-4925-BDFE-2A9FB383A27A}"/>
              </a:ext>
            </a:extLst>
          </p:cNvPr>
          <p:cNvCxnSpPr>
            <a:cxnSpLocks/>
            <a:stCxn id="78" idx="0"/>
            <a:endCxn id="40" idx="2"/>
          </p:cNvCxnSpPr>
          <p:nvPr/>
        </p:nvCxnSpPr>
        <p:spPr>
          <a:xfrm flipV="1">
            <a:off x="13152754" y="7174149"/>
            <a:ext cx="2093" cy="25230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ound Single Corner Rectangle 4"/>
          <p:cNvSpPr/>
          <p:nvPr/>
        </p:nvSpPr>
        <p:spPr>
          <a:xfrm>
            <a:off x="390327" y="3508154"/>
            <a:ext cx="10754564" cy="6441114"/>
          </a:xfrm>
          <a:prstGeom prst="round1Rect">
            <a:avLst/>
          </a:prstGeom>
          <a:solidFill>
            <a:schemeClr val="bg1"/>
          </a:solidFill>
          <a:ln w="28575">
            <a:solidFill>
              <a:srgbClr val="38ADE3"/>
            </a:solidFill>
          </a:ln>
          <a:effectLst>
            <a:outerShdw blurRad="50800" dist="38100" dir="2700000" algn="tl" rotWithShape="0">
              <a:prstClr val="black">
                <a:alpha val="40000"/>
              </a:prstClr>
            </a:outerShdw>
            <a:softEdge rad="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Rectangle 31"/>
          <p:cNvSpPr/>
          <p:nvPr/>
        </p:nvSpPr>
        <p:spPr>
          <a:xfrm>
            <a:off x="390326" y="1175064"/>
            <a:ext cx="10754565" cy="2115965"/>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4" y="3975515"/>
            <a:ext cx="4644610" cy="3276081"/>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891" y="1325950"/>
            <a:ext cx="3325595" cy="1671960"/>
          </a:xfrm>
          <a:prstGeom prst="rect">
            <a:avLst/>
          </a:prstGeom>
        </p:spPr>
      </p:pic>
      <p:sp>
        <p:nvSpPr>
          <p:cNvPr id="14" name="Rectangle 13"/>
          <p:cNvSpPr/>
          <p:nvPr/>
        </p:nvSpPr>
        <p:spPr>
          <a:xfrm>
            <a:off x="1" y="798944"/>
            <a:ext cx="15119349"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Matthieu ROUX et Théo VIEL, encadré par Thierry MARTINEZ</a:t>
            </a:r>
            <a:endParaRPr lang="fr-FR" sz="1600" b="1" dirty="0">
              <a:solidFill>
                <a:srgbClr val="38ADE3"/>
              </a:solidFill>
            </a:endParaRPr>
          </a:p>
        </p:txBody>
      </p:sp>
      <p:sp>
        <p:nvSpPr>
          <p:cNvPr id="19" name="ZoneTexte 18"/>
          <p:cNvSpPr txBox="1"/>
          <p:nvPr/>
        </p:nvSpPr>
        <p:spPr>
          <a:xfrm>
            <a:off x="7754279" y="1175065"/>
            <a:ext cx="3390612" cy="2115964"/>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Objectif</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Dans le cadre de notre projet </a:t>
            </a:r>
            <a:r>
              <a:rPr lang="fr-FR" sz="900" dirty="0" err="1">
                <a:latin typeface="Arial" panose="020B0604020202020204" pitchFamily="34" charset="0"/>
                <a:cs typeface="Arial" panose="020B0604020202020204" pitchFamily="34" charset="0"/>
              </a:rPr>
              <a:t>MoPSi</a:t>
            </a:r>
            <a:r>
              <a:rPr lang="fr-FR" sz="900" dirty="0">
                <a:latin typeface="Arial" panose="020B0604020202020204" pitchFamily="34" charset="0"/>
                <a:cs typeface="Arial" panose="020B0604020202020204" pitchFamily="34" charset="0"/>
              </a:rPr>
              <a:t>, nous avons implémenté deux algorithmes de résolution. Le premier aborde le problème de façon probabiliste et trouve une solution par avec un </a:t>
            </a:r>
            <a:r>
              <a:rPr lang="fr-FR" sz="900" b="1" dirty="0">
                <a:latin typeface="Arial" panose="020B0604020202020204" pitchFamily="34" charset="0"/>
                <a:cs typeface="Arial" panose="020B0604020202020204" pitchFamily="34" charset="0"/>
              </a:rPr>
              <a:t>recuit simulé</a:t>
            </a:r>
            <a:r>
              <a:rPr lang="fr-FR" sz="900" dirty="0">
                <a:latin typeface="Arial" panose="020B0604020202020204" pitchFamily="34" charset="0"/>
                <a:cs typeface="Arial" panose="020B0604020202020204" pitchFamily="34" charset="0"/>
              </a:rPr>
              <a:t>, et le deuxième est déterministe et énumère l'ensemble des solutions par la méthode des </a:t>
            </a:r>
            <a:r>
              <a:rPr lang="fr-FR" sz="900" b="1" dirty="0">
                <a:latin typeface="Arial" panose="020B0604020202020204" pitchFamily="34" charset="0"/>
                <a:cs typeface="Arial" panose="020B0604020202020204" pitchFamily="34" charset="0"/>
              </a:rPr>
              <a:t>dancing links</a:t>
            </a:r>
            <a:r>
              <a:rPr lang="fr-FR" sz="900" dirty="0">
                <a:latin typeface="Arial" panose="020B0604020202020204" pitchFamily="34" charset="0"/>
                <a:cs typeface="Arial" panose="020B0604020202020204" pitchFamily="34" charset="0"/>
              </a:rPr>
              <a:t>. </a:t>
            </a:r>
          </a:p>
          <a:p>
            <a:pPr algn="just"/>
            <a:r>
              <a:rPr lang="fr-FR" sz="900" dirty="0">
                <a:latin typeface="Arial" panose="020B0604020202020204" pitchFamily="34" charset="0"/>
                <a:cs typeface="Arial" panose="020B0604020202020204" pitchFamily="34" charset="0"/>
              </a:rPr>
              <a:t>Le but de notre projet est de développer une interface graphique pour les deux algorithmes afin d'exploiter au maximum le potentiel de la résolution de ce puzzle. Le premier point était tout d'abord d'obtenir une mise en forme interactive pour la méthode probabiliste développée en Python en utilisant une architecture </a:t>
            </a:r>
            <a:r>
              <a:rPr lang="fr-FR" sz="900" b="1" dirty="0">
                <a:latin typeface="Arial" panose="020B0604020202020204" pitchFamily="34" charset="0"/>
                <a:cs typeface="Arial" panose="020B0604020202020204" pitchFamily="34" charset="0"/>
              </a:rPr>
              <a:t>Modèle-Vue-Contrôleur</a:t>
            </a:r>
            <a:r>
              <a:rPr lang="fr-FR" sz="900" dirty="0">
                <a:latin typeface="Arial" panose="020B0604020202020204" pitchFamily="34" charset="0"/>
                <a:cs typeface="Arial" panose="020B0604020202020204" pitchFamily="34" charset="0"/>
              </a:rPr>
              <a:t>, et ensuite de la faire communiquer avec le code développé en C++.</a:t>
            </a:r>
          </a:p>
        </p:txBody>
      </p:sp>
      <p:sp>
        <p:nvSpPr>
          <p:cNvPr id="30" name="Rectangle 29"/>
          <p:cNvSpPr/>
          <p:nvPr/>
        </p:nvSpPr>
        <p:spPr>
          <a:xfrm>
            <a:off x="13791291" y="140423"/>
            <a:ext cx="989998" cy="9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45"/>
          </a:p>
        </p:txBody>
      </p:sp>
      <p:sp>
        <p:nvSpPr>
          <p:cNvPr id="34" name="ZoneTexte 18"/>
          <p:cNvSpPr txBox="1"/>
          <p:nvPr/>
        </p:nvSpPr>
        <p:spPr>
          <a:xfrm>
            <a:off x="390327" y="1182985"/>
            <a:ext cx="3390611" cy="2102755"/>
          </a:xfrm>
          <a:prstGeom prst="rect">
            <a:avLst/>
          </a:prstGeom>
          <a:noFill/>
          <a:ln>
            <a:noFill/>
          </a:ln>
        </p:spPr>
        <p:txBody>
          <a:bodyPr wrap="square" rtlCol="0">
            <a:spAutoFit/>
          </a:bodyPr>
          <a:lstStyle/>
          <a:p>
            <a:pPr algn="just"/>
            <a:r>
              <a:rPr lang="fr-FR" sz="1600" b="1" dirty="0">
                <a:solidFill>
                  <a:srgbClr val="38ADE3"/>
                </a:solidFill>
                <a:uFill>
                  <a:solidFill>
                    <a:srgbClr val="FF0000"/>
                  </a:solidFill>
                </a:uFill>
                <a:latin typeface="Arial" panose="020B0604020202020204" pitchFamily="34" charset="0"/>
                <a:cs typeface="Arial" panose="020B0604020202020204" pitchFamily="34" charset="0"/>
              </a:rPr>
              <a:t>I- Introduction</a:t>
            </a:r>
          </a:p>
          <a:p>
            <a:pPr algn="just"/>
            <a:endParaRPr lang="fr-FR" sz="4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Cadre d’étude, présentation du puzzle</a:t>
            </a:r>
          </a:p>
          <a:p>
            <a:pPr algn="just"/>
            <a:endParaRPr lang="fr-FR" sz="400" b="1" u="sng" dirty="0">
              <a:latin typeface="Arial" panose="020B0604020202020204" pitchFamily="34" charset="0"/>
              <a:cs typeface="Arial" panose="020B0604020202020204" pitchFamily="34" charset="0"/>
            </a:endParaRPr>
          </a:p>
          <a:p>
            <a:pPr algn="just"/>
            <a:r>
              <a:rPr lang="fr-FR" sz="1414"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7x7. Nous avons ensuite généralisé à d’autres tailles.</a:t>
            </a:r>
          </a:p>
        </p:txBody>
      </p:sp>
      <p:sp>
        <p:nvSpPr>
          <p:cNvPr id="117" name="TextBox 116"/>
          <p:cNvSpPr txBox="1"/>
          <p:nvPr/>
        </p:nvSpPr>
        <p:spPr>
          <a:xfrm>
            <a:off x="4315818" y="3001054"/>
            <a:ext cx="2836718" cy="276999"/>
          </a:xfrm>
          <a:prstGeom prst="rect">
            <a:avLst/>
          </a:prstGeom>
          <a:noFill/>
        </p:spPr>
        <p:txBody>
          <a:bodyPr wrap="square" rtlCol="0">
            <a:spAutoFit/>
          </a:bodyPr>
          <a:lstStyle/>
          <a:p>
            <a:pPr algn="ctr"/>
            <a:r>
              <a:rPr lang="fr-FR" sz="1200" i="1" dirty="0"/>
              <a:t>Le puzzle à résoudre</a:t>
            </a:r>
          </a:p>
        </p:txBody>
      </p:sp>
      <p:sp>
        <p:nvSpPr>
          <p:cNvPr id="126" name="TextBox 19"/>
          <p:cNvSpPr txBox="1"/>
          <p:nvPr/>
        </p:nvSpPr>
        <p:spPr>
          <a:xfrm>
            <a:off x="388358" y="3513850"/>
            <a:ext cx="5919811" cy="461665"/>
          </a:xfrm>
          <a:prstGeom prst="rect">
            <a:avLst/>
          </a:prstGeom>
          <a:noFill/>
          <a:ln>
            <a:noFill/>
          </a:ln>
        </p:spPr>
        <p:txBody>
          <a:bodyPr wrap="square" rtlCol="0">
            <a:spAutoFit/>
          </a:bodyPr>
          <a:lstStyle/>
          <a:p>
            <a:pPr algn="just"/>
            <a:r>
              <a:rPr lang="fr-FR" sz="2400" b="1" dirty="0">
                <a:solidFill>
                  <a:srgbClr val="38ADE3"/>
                </a:solidFill>
                <a:uFill>
                  <a:solidFill>
                    <a:srgbClr val="FF0000"/>
                  </a:solidFill>
                </a:uFill>
                <a:latin typeface="Arial" panose="020B0604020202020204" pitchFamily="34" charset="0"/>
                <a:cs typeface="Arial" panose="020B0604020202020204" pitchFamily="34" charset="0"/>
              </a:rPr>
              <a:t>    II- L’interface graphique Python</a:t>
            </a:r>
          </a:p>
        </p:txBody>
      </p:sp>
      <p:sp>
        <p:nvSpPr>
          <p:cNvPr id="128" name="Rectangle 127"/>
          <p:cNvSpPr/>
          <p:nvPr/>
        </p:nvSpPr>
        <p:spPr>
          <a:xfrm>
            <a:off x="0" y="-14018"/>
            <a:ext cx="15119350" cy="758570"/>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TextBox 128"/>
          <p:cNvSpPr txBox="1"/>
          <p:nvPr/>
        </p:nvSpPr>
        <p:spPr>
          <a:xfrm>
            <a:off x="186016" y="78191"/>
            <a:ext cx="13933040"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INTERFACE POUR ALGORITHMES DE RÉSOLUTION DE PUZZLES</a:t>
            </a:r>
          </a:p>
        </p:txBody>
      </p:sp>
      <p:sp>
        <p:nvSpPr>
          <p:cNvPr id="130" name="Rectangle 129"/>
          <p:cNvSpPr/>
          <p:nvPr/>
        </p:nvSpPr>
        <p:spPr>
          <a:xfrm>
            <a:off x="14306557" y="72065"/>
            <a:ext cx="599614" cy="591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1" name="Picture 1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823" y="131311"/>
            <a:ext cx="477946" cy="477946"/>
          </a:xfrm>
          <a:prstGeom prst="rect">
            <a:avLst/>
          </a:prstGeom>
        </p:spPr>
      </p:pic>
      <p:sp>
        <p:nvSpPr>
          <p:cNvPr id="132" name="Rectangle 131"/>
          <p:cNvSpPr/>
          <p:nvPr/>
        </p:nvSpPr>
        <p:spPr>
          <a:xfrm>
            <a:off x="1" y="10129158"/>
            <a:ext cx="15119348" cy="56265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33" name="TextBox 132"/>
          <p:cNvSpPr txBox="1"/>
          <p:nvPr/>
        </p:nvSpPr>
        <p:spPr>
          <a:xfrm>
            <a:off x="186016" y="10150910"/>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a:t>
            </a:r>
            <a:r>
              <a:rPr lang="fr-FR" sz="2800" b="1" dirty="0" err="1">
                <a:solidFill>
                  <a:schemeClr val="bg1"/>
                </a:solidFill>
                <a:latin typeface="Arial" panose="020B0604020202020204" pitchFamily="34" charset="0"/>
                <a:cs typeface="Arial" panose="020B0604020202020204" pitchFamily="34" charset="0"/>
              </a:rPr>
              <a:t>TDLog</a:t>
            </a:r>
            <a:endParaRPr lang="fr-FR" sz="2800" b="1" dirty="0">
              <a:solidFill>
                <a:schemeClr val="bg1"/>
              </a:solidFill>
              <a:latin typeface="Arial" panose="020B0604020202020204" pitchFamily="34" charset="0"/>
              <a:cs typeface="Arial" panose="020B0604020202020204" pitchFamily="34" charset="0"/>
            </a:endParaRPr>
          </a:p>
        </p:txBody>
      </p:sp>
      <p:sp>
        <p:nvSpPr>
          <p:cNvPr id="134" name="TextBox 133"/>
          <p:cNvSpPr txBox="1"/>
          <p:nvPr/>
        </p:nvSpPr>
        <p:spPr>
          <a:xfrm>
            <a:off x="11293112" y="10151112"/>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615" y="4210568"/>
            <a:ext cx="2126611" cy="278552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3439" y="7434523"/>
            <a:ext cx="2530164" cy="228442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4870" y="4330555"/>
            <a:ext cx="1432130" cy="254554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8868" y="7432200"/>
            <a:ext cx="1389139" cy="2286145"/>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1900" y="7447499"/>
            <a:ext cx="1666269" cy="2258476"/>
          </a:xfrm>
          <a:prstGeom prst="rect">
            <a:avLst/>
          </a:prstGeom>
        </p:spPr>
      </p:pic>
      <p:pic>
        <p:nvPicPr>
          <p:cNvPr id="45" name="Picture 44"/>
          <p:cNvPicPr>
            <a:picLocks noChangeAspect="1"/>
          </p:cNvPicPr>
          <p:nvPr/>
        </p:nvPicPr>
        <p:blipFill rotWithShape="1">
          <a:blip r:embed="rId10">
            <a:extLst>
              <a:ext uri="{28A0092B-C50C-407E-A947-70E740481C1C}">
                <a14:useLocalDpi xmlns:a14="http://schemas.microsoft.com/office/drawing/2010/main" val="0"/>
              </a:ext>
            </a:extLst>
          </a:blip>
          <a:srcRect l="1" t="1267" r="53578" b="1168"/>
          <a:stretch/>
        </p:blipFill>
        <p:spPr>
          <a:xfrm>
            <a:off x="579736" y="4957763"/>
            <a:ext cx="1656487" cy="1918340"/>
          </a:xfrm>
          <a:prstGeom prst="rect">
            <a:avLst/>
          </a:prstGeom>
        </p:spPr>
      </p:pic>
      <p:pic>
        <p:nvPicPr>
          <p:cNvPr id="46" name="Picture 45"/>
          <p:cNvPicPr>
            <a:picLocks noChangeAspect="1"/>
          </p:cNvPicPr>
          <p:nvPr/>
        </p:nvPicPr>
        <p:blipFill rotWithShape="1">
          <a:blip r:embed="rId10">
            <a:extLst>
              <a:ext uri="{28A0092B-C50C-407E-A947-70E740481C1C}">
                <a14:useLocalDpi xmlns:a14="http://schemas.microsoft.com/office/drawing/2010/main" val="0"/>
              </a:ext>
            </a:extLst>
          </a:blip>
          <a:srcRect l="49221" t="1178" r="19277" b="23833"/>
          <a:stretch/>
        </p:blipFill>
        <p:spPr>
          <a:xfrm>
            <a:off x="858613" y="7055992"/>
            <a:ext cx="1096828" cy="147447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2820" y="7615501"/>
            <a:ext cx="1486107" cy="1919555"/>
          </a:xfrm>
          <a:prstGeom prst="rect">
            <a:avLst/>
          </a:prstGeom>
        </p:spPr>
      </p:pic>
      <p:cxnSp>
        <p:nvCxnSpPr>
          <p:cNvPr id="16" name="Straight Connector 15"/>
          <p:cNvCxnSpPr>
            <a:stCxn id="15" idx="1"/>
            <a:endCxn id="7" idx="3"/>
          </p:cNvCxnSpPr>
          <p:nvPr/>
        </p:nvCxnSpPr>
        <p:spPr>
          <a:xfrm flipH="1" flipV="1">
            <a:off x="4498927" y="8575279"/>
            <a:ext cx="142973" cy="1458"/>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3" idx="1"/>
            <a:endCxn id="10" idx="3"/>
          </p:cNvCxnSpPr>
          <p:nvPr/>
        </p:nvCxnSpPr>
        <p:spPr>
          <a:xfrm flipH="1">
            <a:off x="9453603" y="8575273"/>
            <a:ext cx="145265" cy="1465"/>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a:stCxn id="12" idx="1"/>
            <a:endCxn id="9" idx="3"/>
          </p:cNvCxnSpPr>
          <p:nvPr/>
        </p:nvCxnSpPr>
        <p:spPr>
          <a:xfrm flipH="1">
            <a:off x="9383226" y="5603329"/>
            <a:ext cx="141644" cy="0"/>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rotWithShape="1">
          <a:blip r:embed="rId10">
            <a:extLst>
              <a:ext uri="{28A0092B-C50C-407E-A947-70E740481C1C}">
                <a14:useLocalDpi xmlns:a14="http://schemas.microsoft.com/office/drawing/2010/main" val="0"/>
              </a:ext>
            </a:extLst>
          </a:blip>
          <a:srcRect l="83510" t="1137" b="74542"/>
          <a:stretch/>
        </p:blipFill>
        <p:spPr>
          <a:xfrm>
            <a:off x="1119958" y="8711847"/>
            <a:ext cx="574138" cy="478185"/>
          </a:xfrm>
          <a:prstGeom prst="rect">
            <a:avLst/>
          </a:prstGeom>
        </p:spPr>
      </p:pic>
      <p:cxnSp>
        <p:nvCxnSpPr>
          <p:cNvPr id="65" name="Straight Connector 64"/>
          <p:cNvCxnSpPr>
            <a:stCxn id="64" idx="0"/>
            <a:endCxn id="46" idx="2"/>
          </p:cNvCxnSpPr>
          <p:nvPr/>
        </p:nvCxnSpPr>
        <p:spPr>
          <a:xfrm flipV="1">
            <a:off x="1407027" y="8530463"/>
            <a:ext cx="0" cy="18138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0"/>
            <a:endCxn id="45" idx="2"/>
          </p:cNvCxnSpPr>
          <p:nvPr/>
        </p:nvCxnSpPr>
        <p:spPr>
          <a:xfrm flipV="1">
            <a:off x="1407027" y="6876103"/>
            <a:ext cx="953" cy="17988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2473" y="4574046"/>
            <a:ext cx="1611014" cy="2011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MODELE</a:t>
            </a:r>
          </a:p>
        </p:txBody>
      </p:sp>
      <p:cxnSp>
        <p:nvCxnSpPr>
          <p:cNvPr id="90" name="Straight Connector 89"/>
          <p:cNvCxnSpPr>
            <a:stCxn id="45" idx="0"/>
            <a:endCxn id="76" idx="2"/>
          </p:cNvCxnSpPr>
          <p:nvPr/>
        </p:nvCxnSpPr>
        <p:spPr>
          <a:xfrm flipV="1">
            <a:off x="1407980" y="4775241"/>
            <a:ext cx="0" cy="182522"/>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19">
            <a:extLst>
              <a:ext uri="{FF2B5EF4-FFF2-40B4-BE49-F238E27FC236}">
                <a16:creationId xmlns:a16="http://schemas.microsoft.com/office/drawing/2014/main" xmlns="" id="{52C351B5-9D55-4196-9C9C-897CA5F52C1E}"/>
              </a:ext>
            </a:extLst>
          </p:cNvPr>
          <p:cNvSpPr txBox="1"/>
          <p:nvPr/>
        </p:nvSpPr>
        <p:spPr>
          <a:xfrm>
            <a:off x="11452683" y="1176824"/>
            <a:ext cx="3437852" cy="338554"/>
          </a:xfrm>
          <a:prstGeom prst="rect">
            <a:avLst/>
          </a:prstGeom>
          <a:noFill/>
          <a:ln>
            <a:noFill/>
          </a:ln>
        </p:spPr>
        <p:txBody>
          <a:bodyPr wrap="square" rtlCol="0">
            <a:spAutoFit/>
          </a:bodyPr>
          <a:lstStyle/>
          <a:p>
            <a:r>
              <a:rPr lang="fr-FR" sz="1600" b="1" dirty="0">
                <a:solidFill>
                  <a:srgbClr val="38ADE3"/>
                </a:solidFill>
                <a:uFill>
                  <a:solidFill>
                    <a:srgbClr val="FF0000"/>
                  </a:solidFill>
                </a:uFill>
                <a:latin typeface="Arial" panose="020B0604020202020204" pitchFamily="34" charset="0"/>
                <a:cs typeface="Arial" panose="020B0604020202020204" pitchFamily="34" charset="0"/>
              </a:rPr>
              <a:t>II- L’interfaçage Python – C++</a:t>
            </a:r>
          </a:p>
        </p:txBody>
      </p:sp>
      <p:sp>
        <p:nvSpPr>
          <p:cNvPr id="17" name="ZoneTexte 16">
            <a:extLst>
              <a:ext uri="{FF2B5EF4-FFF2-40B4-BE49-F238E27FC236}">
                <a16:creationId xmlns:a16="http://schemas.microsoft.com/office/drawing/2014/main" xmlns="" id="{C8FD1004-C4FD-4407-AFAD-C4D01DB78215}"/>
              </a:ext>
            </a:extLst>
          </p:cNvPr>
          <p:cNvSpPr txBox="1"/>
          <p:nvPr/>
        </p:nvSpPr>
        <p:spPr>
          <a:xfrm>
            <a:off x="11452682" y="1514341"/>
            <a:ext cx="3419974" cy="1554272"/>
          </a:xfrm>
          <a:prstGeom prst="rect">
            <a:avLst/>
          </a:prstGeom>
          <a:noFill/>
        </p:spPr>
        <p:txBody>
          <a:bodyPr wrap="square" rtlCol="0">
            <a:spAutoFit/>
          </a:bodyPr>
          <a:lstStyle/>
          <a:p>
            <a:pPr algn="just"/>
            <a:r>
              <a:rPr lang="fr-FR" sz="900" dirty="0">
                <a:latin typeface="Arial" panose="020B0604020202020204" pitchFamily="34" charset="0"/>
                <a:cs typeface="Arial" panose="020B0604020202020204" pitchFamily="34" charset="0"/>
              </a:rPr>
              <a:t>    </a:t>
            </a:r>
            <a:r>
              <a:rPr lang="fr-FR" sz="900" dirty="0" smtClean="0">
                <a:latin typeface="Arial" panose="020B0604020202020204" pitchFamily="34" charset="0"/>
                <a:cs typeface="Arial" panose="020B0604020202020204" pitchFamily="34" charset="0"/>
              </a:rPr>
              <a:t>L’intérêt de </a:t>
            </a:r>
            <a:r>
              <a:rPr lang="fr-FR" sz="900" dirty="0">
                <a:latin typeface="Arial" panose="020B0604020202020204" pitchFamily="34" charset="0"/>
                <a:cs typeface="Arial" panose="020B0604020202020204" pitchFamily="34" charset="0"/>
              </a:rPr>
              <a:t>l’interfaçage entre ces deux </a:t>
            </a:r>
            <a:r>
              <a:rPr lang="fr-FR" sz="900" dirty="0" smtClean="0">
                <a:latin typeface="Arial" panose="020B0604020202020204" pitchFamily="34" charset="0"/>
                <a:cs typeface="Arial" panose="020B0604020202020204" pitchFamily="34" charset="0"/>
              </a:rPr>
              <a:t>est </a:t>
            </a:r>
            <a:r>
              <a:rPr lang="fr-FR" sz="900" dirty="0" smtClean="0">
                <a:latin typeface="Arial" panose="020B0604020202020204" pitchFamily="34" charset="0"/>
                <a:cs typeface="Arial" panose="020B0604020202020204" pitchFamily="34" charset="0"/>
              </a:rPr>
              <a:t>de t</a:t>
            </a:r>
            <a:r>
              <a:rPr lang="fr-FR" sz="900" dirty="0" smtClean="0">
                <a:latin typeface="Arial" panose="020B0604020202020204" pitchFamily="34" charset="0"/>
                <a:cs typeface="Arial" panose="020B0604020202020204" pitchFamily="34" charset="0"/>
              </a:rPr>
              <a:t>irer </a:t>
            </a:r>
            <a:r>
              <a:rPr lang="fr-FR" sz="900" dirty="0">
                <a:latin typeface="Arial" panose="020B0604020202020204" pitchFamily="34" charset="0"/>
                <a:cs typeface="Arial" panose="020B0604020202020204" pitchFamily="34" charset="0"/>
              </a:rPr>
              <a:t>profit de la rapidité des calculs en C</a:t>
            </a:r>
            <a:r>
              <a:rPr lang="fr-FR" sz="900" dirty="0" smtClean="0">
                <a:latin typeface="Arial" panose="020B0604020202020204" pitchFamily="34" charset="0"/>
                <a:cs typeface="Arial" panose="020B0604020202020204" pitchFamily="34" charset="0"/>
              </a:rPr>
              <a:t>++. Le fonctionnement que nous avons choisi se résume de la manière suivante :</a:t>
            </a:r>
            <a:endParaRPr lang="fr-FR" sz="900" dirty="0">
              <a:latin typeface="Arial" panose="020B0604020202020204" pitchFamily="34" charset="0"/>
              <a:cs typeface="Arial" panose="020B0604020202020204" pitchFamily="34" charset="0"/>
            </a:endParaRPr>
          </a:p>
          <a:p>
            <a:pPr marL="171450" indent="-171450" algn="just">
              <a:buFontTx/>
              <a:buChar char="-"/>
            </a:pPr>
            <a:r>
              <a:rPr lang="fr-FR" sz="900" dirty="0">
                <a:latin typeface="Arial" panose="020B0604020202020204" pitchFamily="34" charset="0"/>
                <a:cs typeface="Arial" panose="020B0604020202020204" pitchFamily="34" charset="0"/>
              </a:rPr>
              <a:t>Les données du puzzle sont envoyées à un exécutable qui calcule toutes les solutions, via le fichier DonneesPuzzle.txt</a:t>
            </a:r>
          </a:p>
          <a:p>
            <a:pPr marL="171450" indent="-171450" algn="just">
              <a:buFontTx/>
              <a:buChar char="-"/>
            </a:pPr>
            <a:r>
              <a:rPr lang="fr-FR" sz="900" dirty="0">
                <a:latin typeface="Arial" panose="020B0604020202020204" pitchFamily="34" charset="0"/>
                <a:cs typeface="Arial" panose="020B0604020202020204" pitchFamily="34" charset="0"/>
              </a:rPr>
              <a:t>Les solutions sont renvoyées à l’interface graphique Python, via le fichier </a:t>
            </a:r>
            <a:r>
              <a:rPr lang="fr-FR" sz="900" dirty="0" smtClean="0">
                <a:latin typeface="Arial" panose="020B0604020202020204" pitchFamily="34" charset="0"/>
                <a:cs typeface="Arial" panose="020B0604020202020204" pitchFamily="34" charset="0"/>
              </a:rPr>
              <a:t>ResultatPuzzle.csv</a:t>
            </a:r>
          </a:p>
          <a:p>
            <a:pPr algn="just"/>
            <a:endParaRPr lang="fr-FR" sz="5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Lorsque l’utilisateur choisit de résoudre un puzzle par la méthode exhaustive et qu’il appuie sur Solve, le déroulement schématique du code est le suivant :</a:t>
            </a:r>
          </a:p>
        </p:txBody>
      </p:sp>
      <p:sp>
        <p:nvSpPr>
          <p:cNvPr id="6" name="ZoneTexte 5">
            <a:extLst>
              <a:ext uri="{FF2B5EF4-FFF2-40B4-BE49-F238E27FC236}">
                <a16:creationId xmlns:a16="http://schemas.microsoft.com/office/drawing/2014/main" xmlns="" id="{E5D86183-2AF5-465E-BD83-402923212482}"/>
              </a:ext>
            </a:extLst>
          </p:cNvPr>
          <p:cNvSpPr txBox="1"/>
          <p:nvPr/>
        </p:nvSpPr>
        <p:spPr>
          <a:xfrm>
            <a:off x="13222929" y="3378547"/>
            <a:ext cx="1443208" cy="261610"/>
          </a:xfrm>
          <a:prstGeom prst="rect">
            <a:avLst/>
          </a:prstGeom>
          <a:noFill/>
        </p:spPr>
        <p:txBody>
          <a:bodyPr wrap="square" rtlCol="0">
            <a:spAutoFit/>
          </a:bodyPr>
          <a:lstStyle/>
          <a:p>
            <a:pPr algn="ctr"/>
            <a:r>
              <a:rPr lang="fr-FR" sz="1100" i="1" dirty="0" err="1" smtClean="0"/>
              <a:t>transformExhaustive</a:t>
            </a:r>
            <a:r>
              <a:rPr lang="fr-FR" sz="1100" i="1" dirty="0"/>
              <a:t>()</a:t>
            </a:r>
          </a:p>
        </p:txBody>
      </p:sp>
      <p:cxnSp>
        <p:nvCxnSpPr>
          <p:cNvPr id="54" name="Straight Connector 57">
            <a:extLst>
              <a:ext uri="{FF2B5EF4-FFF2-40B4-BE49-F238E27FC236}">
                <a16:creationId xmlns:a16="http://schemas.microsoft.com/office/drawing/2014/main" xmlns="" id="{998A21BA-52D9-4D13-9655-4B143DD187D6}"/>
              </a:ext>
            </a:extLst>
          </p:cNvPr>
          <p:cNvCxnSpPr>
            <a:cxnSpLocks/>
            <a:stCxn id="4" idx="0"/>
            <a:endCxn id="2" idx="2"/>
          </p:cNvCxnSpPr>
          <p:nvPr/>
        </p:nvCxnSpPr>
        <p:spPr>
          <a:xfrm flipV="1">
            <a:off x="13159621" y="3376038"/>
            <a:ext cx="3048" cy="250722"/>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xmlns="" id="{0D889F33-0028-45E5-9CDC-ECFE26B955D2}"/>
              </a:ext>
            </a:extLst>
          </p:cNvPr>
          <p:cNvSpPr txBox="1"/>
          <p:nvPr/>
        </p:nvSpPr>
        <p:spPr>
          <a:xfrm>
            <a:off x="13402418" y="9644588"/>
            <a:ext cx="1266497" cy="230832"/>
          </a:xfrm>
          <a:prstGeom prst="rect">
            <a:avLst/>
          </a:prstGeom>
          <a:noFill/>
        </p:spPr>
        <p:txBody>
          <a:bodyPr wrap="square" rtlCol="0">
            <a:spAutoFit/>
          </a:bodyPr>
          <a:lstStyle/>
          <a:p>
            <a:pPr algn="ctr"/>
            <a:r>
              <a:rPr lang="fr-FR" sz="900" i="1" dirty="0"/>
              <a:t>Affichage des solutions</a:t>
            </a:r>
          </a:p>
        </p:txBody>
      </p:sp>
      <p:cxnSp>
        <p:nvCxnSpPr>
          <p:cNvPr id="84" name="Straight Connector 57">
            <a:extLst>
              <a:ext uri="{FF2B5EF4-FFF2-40B4-BE49-F238E27FC236}">
                <a16:creationId xmlns:a16="http://schemas.microsoft.com/office/drawing/2014/main" xmlns="" id="{C1D73C3B-5132-4A41-98EF-691C8BC9B666}"/>
              </a:ext>
            </a:extLst>
          </p:cNvPr>
          <p:cNvCxnSpPr>
            <a:cxnSpLocks/>
            <a:stCxn id="11" idx="0"/>
            <a:endCxn id="4" idx="2"/>
          </p:cNvCxnSpPr>
          <p:nvPr/>
        </p:nvCxnSpPr>
        <p:spPr>
          <a:xfrm flipV="1">
            <a:off x="13158758" y="3888370"/>
            <a:ext cx="863" cy="24684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xmlns="" id="{4BF0AA47-CCC4-43A2-AA25-88F503849D17}"/>
              </a:ext>
            </a:extLst>
          </p:cNvPr>
          <p:cNvSpPr txBox="1"/>
          <p:nvPr/>
        </p:nvSpPr>
        <p:spPr>
          <a:xfrm>
            <a:off x="12477640" y="3626760"/>
            <a:ext cx="1363962" cy="261610"/>
          </a:xfrm>
          <a:prstGeom prst="rect">
            <a:avLst/>
          </a:prstGeom>
          <a:solidFill>
            <a:srgbClr val="33CCFF"/>
          </a:solidFill>
          <a:ln w="12700">
            <a:solidFill>
              <a:schemeClr val="accent5"/>
            </a:solidFill>
          </a:ln>
        </p:spPr>
        <p:txBody>
          <a:bodyPr wrap="square" rtlCol="0">
            <a:spAutoFit/>
          </a:bodyPr>
          <a:lstStyle/>
          <a:p>
            <a:pPr algn="ctr"/>
            <a:r>
              <a:rPr lang="fr-FR" sz="1100" b="1" dirty="0"/>
              <a:t>Envoie des données</a:t>
            </a:r>
          </a:p>
        </p:txBody>
      </p:sp>
      <p:sp>
        <p:nvSpPr>
          <p:cNvPr id="2" name="ZoneTexte 1">
            <a:extLst>
              <a:ext uri="{FF2B5EF4-FFF2-40B4-BE49-F238E27FC236}">
                <a16:creationId xmlns:a16="http://schemas.microsoft.com/office/drawing/2014/main" xmlns="" id="{C5FC8F77-1DB3-4792-8E68-EE880EFF1AFC}"/>
              </a:ext>
            </a:extLst>
          </p:cNvPr>
          <p:cNvSpPr txBox="1"/>
          <p:nvPr/>
        </p:nvSpPr>
        <p:spPr>
          <a:xfrm>
            <a:off x="12483736" y="3134058"/>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pic>
        <p:nvPicPr>
          <p:cNvPr id="11" name="Image 10" descr="Une image contenant capture d’écran, moniteur&#10;&#10;Description générée avec un niveau de confiance très élevé">
            <a:extLst>
              <a:ext uri="{FF2B5EF4-FFF2-40B4-BE49-F238E27FC236}">
                <a16:creationId xmlns:a16="http://schemas.microsoft.com/office/drawing/2014/main" xmlns="" id="{7758DA01-0396-40D6-9A1A-9DC4CFB92F9E}"/>
              </a:ext>
            </a:extLst>
          </p:cNvPr>
          <p:cNvPicPr>
            <a:picLocks noChangeAspect="1"/>
          </p:cNvPicPr>
          <p:nvPr/>
        </p:nvPicPr>
        <p:blipFill>
          <a:blip r:embed="rId12"/>
          <a:stretch>
            <a:fillRect/>
          </a:stretch>
        </p:blipFill>
        <p:spPr>
          <a:xfrm>
            <a:off x="11817714" y="4135219"/>
            <a:ext cx="2682087" cy="1784475"/>
          </a:xfrm>
          <a:prstGeom prst="rect">
            <a:avLst/>
          </a:prstGeom>
          <a:ln>
            <a:solidFill>
              <a:schemeClr val="accent1"/>
            </a:solidFill>
          </a:ln>
        </p:spPr>
      </p:pic>
      <p:grpSp>
        <p:nvGrpSpPr>
          <p:cNvPr id="38" name="Groupe 37">
            <a:extLst>
              <a:ext uri="{FF2B5EF4-FFF2-40B4-BE49-F238E27FC236}">
                <a16:creationId xmlns:a16="http://schemas.microsoft.com/office/drawing/2014/main" xmlns="" id="{46CA6C66-12D8-451B-9EA5-FA9C92F006AD}"/>
              </a:ext>
            </a:extLst>
          </p:cNvPr>
          <p:cNvGrpSpPr/>
          <p:nvPr/>
        </p:nvGrpSpPr>
        <p:grpSpPr>
          <a:xfrm>
            <a:off x="12015408" y="7426458"/>
            <a:ext cx="2274692" cy="1587356"/>
            <a:chOff x="11944959" y="8029130"/>
            <a:chExt cx="2274692" cy="1587356"/>
          </a:xfrm>
        </p:grpSpPr>
        <p:grpSp>
          <p:nvGrpSpPr>
            <p:cNvPr id="77" name="Groupe 76">
              <a:extLst>
                <a:ext uri="{FF2B5EF4-FFF2-40B4-BE49-F238E27FC236}">
                  <a16:creationId xmlns:a16="http://schemas.microsoft.com/office/drawing/2014/main" xmlns="" id="{189325C4-521B-484E-A7B8-FFF2BFDF3F38}"/>
                </a:ext>
              </a:extLst>
            </p:cNvPr>
            <p:cNvGrpSpPr/>
            <p:nvPr/>
          </p:nvGrpSpPr>
          <p:grpSpPr>
            <a:xfrm>
              <a:off x="11978416" y="8085393"/>
              <a:ext cx="2135345" cy="1311011"/>
              <a:chOff x="5236516" y="6164622"/>
              <a:chExt cx="5188333" cy="3185415"/>
            </a:xfrm>
          </p:grpSpPr>
          <p:pic>
            <p:nvPicPr>
              <p:cNvPr id="79" name="Image 78">
                <a:extLst>
                  <a:ext uri="{FF2B5EF4-FFF2-40B4-BE49-F238E27FC236}">
                    <a16:creationId xmlns:a16="http://schemas.microsoft.com/office/drawing/2014/main" xmlns="" id="{62D51729-F0D9-4A24-880C-08D835DC95C9}"/>
                  </a:ext>
                </a:extLst>
              </p:cNvPr>
              <p:cNvPicPr>
                <a:picLocks noChangeAspect="1"/>
              </p:cNvPicPr>
              <p:nvPr/>
            </p:nvPicPr>
            <p:blipFill rotWithShape="1">
              <a:blip r:embed="rId13"/>
              <a:srcRect l="601" t="8259" r="56350" b="60145"/>
              <a:stretch/>
            </p:blipFill>
            <p:spPr>
              <a:xfrm>
                <a:off x="5241087" y="6164622"/>
                <a:ext cx="5183762" cy="2455503"/>
              </a:xfrm>
              <a:prstGeom prst="rect">
                <a:avLst/>
              </a:prstGeom>
              <a:ln>
                <a:noFill/>
              </a:ln>
            </p:spPr>
          </p:pic>
          <p:sp>
            <p:nvSpPr>
              <p:cNvPr id="80" name="Accolade fermante 79">
                <a:extLst>
                  <a:ext uri="{FF2B5EF4-FFF2-40B4-BE49-F238E27FC236}">
                    <a16:creationId xmlns:a16="http://schemas.microsoft.com/office/drawing/2014/main" xmlns="" id="{161916AA-6580-4880-88A1-8463CDEAE675}"/>
                  </a:ext>
                </a:extLst>
              </p:cNvPr>
              <p:cNvSpPr/>
              <p:nvPr/>
            </p:nvSpPr>
            <p:spPr>
              <a:xfrm rot="5400000">
                <a:off x="5889997" y="7823575"/>
                <a:ext cx="395291" cy="1693115"/>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1" name="Accolade fermante 80">
                <a:extLst>
                  <a:ext uri="{FF2B5EF4-FFF2-40B4-BE49-F238E27FC236}">
                    <a16:creationId xmlns:a16="http://schemas.microsoft.com/office/drawing/2014/main" xmlns="" id="{4F81C438-E904-4B4E-96B5-55C2599EDC3C}"/>
                  </a:ext>
                </a:extLst>
              </p:cNvPr>
              <p:cNvSpPr/>
              <p:nvPr/>
            </p:nvSpPr>
            <p:spPr>
              <a:xfrm rot="5400000">
                <a:off x="8507983" y="6950912"/>
                <a:ext cx="395290" cy="3438440"/>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2" name="ZoneTexte 81">
                <a:extLst>
                  <a:ext uri="{FF2B5EF4-FFF2-40B4-BE49-F238E27FC236}">
                    <a16:creationId xmlns:a16="http://schemas.microsoft.com/office/drawing/2014/main" xmlns="" id="{468995DF-9D62-44E6-A41F-16F46DE6B50A}"/>
                  </a:ext>
                </a:extLst>
              </p:cNvPr>
              <p:cNvSpPr txBox="1"/>
              <p:nvPr/>
            </p:nvSpPr>
            <p:spPr>
              <a:xfrm>
                <a:off x="5236516" y="8931471"/>
                <a:ext cx="1874089" cy="418566"/>
              </a:xfrm>
              <a:prstGeom prst="rect">
                <a:avLst/>
              </a:prstGeom>
              <a:noFill/>
            </p:spPr>
            <p:txBody>
              <a:bodyPr wrap="square" rtlCol="0">
                <a:spAutoFit/>
              </a:bodyPr>
              <a:lstStyle/>
              <a:p>
                <a:pPr algn="ctr"/>
                <a:r>
                  <a:rPr lang="fr-FR" sz="900" dirty="0"/>
                  <a:t>Indice des pièces</a:t>
                </a:r>
              </a:p>
            </p:txBody>
          </p:sp>
          <p:sp>
            <p:nvSpPr>
              <p:cNvPr id="83" name="ZoneTexte 82">
                <a:extLst>
                  <a:ext uri="{FF2B5EF4-FFF2-40B4-BE49-F238E27FC236}">
                    <a16:creationId xmlns:a16="http://schemas.microsoft.com/office/drawing/2014/main" xmlns="" id="{05470672-2008-430E-9259-23B0A4613CCF}"/>
                  </a:ext>
                </a:extLst>
              </p:cNvPr>
              <p:cNvSpPr txBox="1"/>
              <p:nvPr/>
            </p:nvSpPr>
            <p:spPr>
              <a:xfrm>
                <a:off x="7559675" y="8931471"/>
                <a:ext cx="2766748" cy="418566"/>
              </a:xfrm>
              <a:prstGeom prst="rect">
                <a:avLst/>
              </a:prstGeom>
              <a:noFill/>
            </p:spPr>
            <p:txBody>
              <a:bodyPr wrap="square" rtlCol="0">
                <a:spAutoFit/>
              </a:bodyPr>
              <a:lstStyle/>
              <a:p>
                <a:pPr algn="ctr"/>
                <a:r>
                  <a:rPr lang="fr-FR" sz="900" dirty="0"/>
                  <a:t>Indices des cases occupées</a:t>
                </a:r>
              </a:p>
            </p:txBody>
          </p:sp>
        </p:grpSp>
        <p:sp>
          <p:nvSpPr>
            <p:cNvPr id="78" name="Rectangle 77">
              <a:extLst>
                <a:ext uri="{FF2B5EF4-FFF2-40B4-BE49-F238E27FC236}">
                  <a16:creationId xmlns:a16="http://schemas.microsoft.com/office/drawing/2014/main" xmlns="" id="{8D4A78E7-9040-4F26-B757-70E4570DCB09}"/>
                </a:ext>
              </a:extLst>
            </p:cNvPr>
            <p:cNvSpPr/>
            <p:nvPr/>
          </p:nvSpPr>
          <p:spPr>
            <a:xfrm>
              <a:off x="11944959" y="8029130"/>
              <a:ext cx="2274692" cy="158735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7" name="ZoneTexte 96">
            <a:extLst>
              <a:ext uri="{FF2B5EF4-FFF2-40B4-BE49-F238E27FC236}">
                <a16:creationId xmlns:a16="http://schemas.microsoft.com/office/drawing/2014/main" xmlns="" id="{1ABE21E5-E8D1-40F6-948A-DCB391A8B32C}"/>
              </a:ext>
            </a:extLst>
          </p:cNvPr>
          <p:cNvSpPr txBox="1"/>
          <p:nvPr/>
        </p:nvSpPr>
        <p:spPr>
          <a:xfrm>
            <a:off x="12471057" y="9266943"/>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cxnSp>
        <p:nvCxnSpPr>
          <p:cNvPr id="66" name="Straight Connector 57">
            <a:extLst>
              <a:ext uri="{FF2B5EF4-FFF2-40B4-BE49-F238E27FC236}">
                <a16:creationId xmlns:a16="http://schemas.microsoft.com/office/drawing/2014/main" xmlns="" id="{E9D3F0DF-CFD5-466A-AE32-62F165151FA3}"/>
              </a:ext>
            </a:extLst>
          </p:cNvPr>
          <p:cNvCxnSpPr>
            <a:cxnSpLocks/>
            <a:stCxn id="40" idx="0"/>
            <a:endCxn id="11" idx="2"/>
          </p:cNvCxnSpPr>
          <p:nvPr/>
        </p:nvCxnSpPr>
        <p:spPr>
          <a:xfrm flipV="1">
            <a:off x="13154847" y="5919694"/>
            <a:ext cx="3911" cy="992845"/>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xmlns="" id="{46CAA5F6-B349-4D37-B5EB-9BFDB4EC3934}"/>
              </a:ext>
            </a:extLst>
          </p:cNvPr>
          <p:cNvSpPr/>
          <p:nvPr/>
        </p:nvSpPr>
        <p:spPr>
          <a:xfrm>
            <a:off x="12596361" y="6169774"/>
            <a:ext cx="1124791" cy="489964"/>
          </a:xfrm>
          <a:prstGeom prst="ellipse">
            <a:avLst/>
          </a:prstGeom>
          <a:solidFill>
            <a:schemeClr val="accent2">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Puzzle.exe</a:t>
            </a:r>
          </a:p>
        </p:txBody>
      </p:sp>
      <p:sp>
        <p:nvSpPr>
          <p:cNvPr id="40" name="ZoneTexte 39">
            <a:extLst>
              <a:ext uri="{FF2B5EF4-FFF2-40B4-BE49-F238E27FC236}">
                <a16:creationId xmlns:a16="http://schemas.microsoft.com/office/drawing/2014/main" xmlns="" id="{90D6536D-E4D8-49BE-9CBF-EB2C937A06C7}"/>
              </a:ext>
            </a:extLst>
          </p:cNvPr>
          <p:cNvSpPr txBox="1"/>
          <p:nvPr/>
        </p:nvSpPr>
        <p:spPr>
          <a:xfrm>
            <a:off x="12277836" y="6912539"/>
            <a:ext cx="1754021" cy="261610"/>
          </a:xfrm>
          <a:prstGeom prst="rect">
            <a:avLst/>
          </a:prstGeom>
          <a:solidFill>
            <a:srgbClr val="33CCFF"/>
          </a:solidFill>
          <a:ln w="12700">
            <a:solidFill>
              <a:schemeClr val="accent5"/>
            </a:solidFill>
          </a:ln>
        </p:spPr>
        <p:txBody>
          <a:bodyPr wrap="square" rtlCol="0">
            <a:spAutoFit/>
          </a:bodyPr>
          <a:lstStyle/>
          <a:p>
            <a:pPr algn="ctr"/>
            <a:r>
              <a:rPr lang="fr-FR" sz="1100" b="1" dirty="0"/>
              <a:t>Importation des solutions</a:t>
            </a:r>
          </a:p>
        </p:txBody>
      </p:sp>
      <p:cxnSp>
        <p:nvCxnSpPr>
          <p:cNvPr id="86" name="Straight Connector 57">
            <a:extLst>
              <a:ext uri="{FF2B5EF4-FFF2-40B4-BE49-F238E27FC236}">
                <a16:creationId xmlns:a16="http://schemas.microsoft.com/office/drawing/2014/main" xmlns="" id="{E9D3F0DF-CFD5-466A-AE32-62F165151FA3}"/>
              </a:ext>
            </a:extLst>
          </p:cNvPr>
          <p:cNvCxnSpPr>
            <a:cxnSpLocks/>
            <a:stCxn id="97" idx="0"/>
            <a:endCxn id="78" idx="2"/>
          </p:cNvCxnSpPr>
          <p:nvPr/>
        </p:nvCxnSpPr>
        <p:spPr>
          <a:xfrm flipV="1">
            <a:off x="13149990" y="9013814"/>
            <a:ext cx="2764" cy="25312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97" idx="2"/>
            <a:endCxn id="62" idx="1"/>
          </p:cNvCxnSpPr>
          <p:nvPr/>
        </p:nvCxnSpPr>
        <p:spPr>
          <a:xfrm rot="16200000" flipH="1">
            <a:off x="13150664" y="9508249"/>
            <a:ext cx="251081" cy="252428"/>
          </a:xfrm>
          <a:prstGeom prst="bentConnector2">
            <a:avLst/>
          </a:prstGeom>
          <a:ln w="38100" cmpd="tri">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812910"/>
      </p:ext>
    </p:extLst>
  </p:cSld>
  <p:clrMapOvr>
    <a:masterClrMapping/>
  </p:clrMapOvr>
</p:sld>
</file>

<file path=ppt/theme/theme1.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4174</TotalTime>
  <Words>386</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Thème Office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Théo Viel</cp:lastModifiedBy>
  <cp:revision>164</cp:revision>
  <dcterms:created xsi:type="dcterms:W3CDTF">2017-10-04T17:21:43Z</dcterms:created>
  <dcterms:modified xsi:type="dcterms:W3CDTF">2018-02-07T23:49:58Z</dcterms:modified>
</cp:coreProperties>
</file>