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p:scale>
          <a:sx n="75" d="100"/>
          <a:sy n="75" d="100"/>
        </p:scale>
        <p:origin x="1733" y="-3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onts%20ParisTech\Projet%20MOPSI\ResultatInfos5x5Basic.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73618874939872"/>
          <c:y val="6.9171577761801495E-2"/>
          <c:w val="0.72946574508725615"/>
          <c:h val="0.62865262220274609"/>
        </c:manualLayout>
      </c:layout>
      <c:lineChart>
        <c:grouping val="standard"/>
        <c:varyColors val="0"/>
        <c:ser>
          <c:idx val="0"/>
          <c:order val="0"/>
          <c:tx>
            <c:v>Basic</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ComparaisonPerformances5x5!$F$2:$F$8</c:f>
              <c:numCache>
                <c:formatCode>General</c:formatCode>
                <c:ptCount val="7"/>
                <c:pt idx="0">
                  <c:v>0</c:v>
                </c:pt>
                <c:pt idx="1">
                  <c:v>3515</c:v>
                </c:pt>
                <c:pt idx="2">
                  <c:v>7610</c:v>
                </c:pt>
                <c:pt idx="3">
                  <c:v>35939</c:v>
                </c:pt>
                <c:pt idx="4">
                  <c:v>9827</c:v>
                </c:pt>
                <c:pt idx="5">
                  <c:v>3156</c:v>
                </c:pt>
                <c:pt idx="6">
                  <c:v>50</c:v>
                </c:pt>
              </c:numCache>
            </c:numRef>
          </c:val>
          <c:smooth val="0"/>
          <c:extLst>
            <c:ext xmlns:c16="http://schemas.microsoft.com/office/drawing/2014/chart" uri="{C3380CC4-5D6E-409C-BE32-E72D297353CC}">
              <c16:uniqueId val="{00000000-A35B-4B5B-B4F6-EBC780F9EB1F}"/>
            </c:ext>
          </c:extLst>
        </c:ser>
        <c:ser>
          <c:idx val="1"/>
          <c:order val="1"/>
          <c:tx>
            <c:v>Opti</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ComparaisonPerformances5x5!$F$17:$F$23</c:f>
              <c:numCache>
                <c:formatCode>General</c:formatCode>
                <c:ptCount val="7"/>
                <c:pt idx="0">
                  <c:v>0</c:v>
                </c:pt>
                <c:pt idx="1">
                  <c:v>602</c:v>
                </c:pt>
                <c:pt idx="2">
                  <c:v>2722</c:v>
                </c:pt>
                <c:pt idx="3">
                  <c:v>8381</c:v>
                </c:pt>
                <c:pt idx="4">
                  <c:v>15785</c:v>
                </c:pt>
                <c:pt idx="5">
                  <c:v>6671</c:v>
                </c:pt>
                <c:pt idx="6">
                  <c:v>58</c:v>
                </c:pt>
              </c:numCache>
            </c:numRef>
          </c:val>
          <c:smooth val="0"/>
          <c:extLst>
            <c:ext xmlns:c16="http://schemas.microsoft.com/office/drawing/2014/chart" uri="{C3380CC4-5D6E-409C-BE32-E72D297353CC}">
              <c16:uniqueId val="{00000001-A35B-4B5B-B4F6-EBC780F9EB1F}"/>
            </c:ext>
          </c:extLst>
        </c:ser>
        <c:dLbls>
          <c:showLegendKey val="0"/>
          <c:showVal val="0"/>
          <c:showCatName val="0"/>
          <c:showSerName val="0"/>
          <c:showPercent val="0"/>
          <c:showBubbleSize val="0"/>
        </c:dLbls>
        <c:marker val="1"/>
        <c:smooth val="0"/>
        <c:axId val="278148704"/>
        <c:axId val="278149248"/>
      </c:lineChart>
      <c:catAx>
        <c:axId val="278148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Profondeur d'exploration</a:t>
                </a:r>
              </a:p>
            </c:rich>
          </c:tx>
          <c:layout>
            <c:manualLayout>
              <c:xMode val="edge"/>
              <c:yMode val="edge"/>
              <c:x val="0.41433464714116014"/>
              <c:y val="0.807452260401911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78149248"/>
        <c:crosses val="autoZero"/>
        <c:auto val="1"/>
        <c:lblAlgn val="ctr"/>
        <c:lblOffset val="100"/>
        <c:noMultiLvlLbl val="0"/>
      </c:catAx>
      <c:valAx>
        <c:axId val="27814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Nombre</a:t>
                </a:r>
                <a:r>
                  <a:rPr lang="fr-FR" sz="700" baseline="0" dirty="0"/>
                  <a:t> de </a:t>
                </a:r>
                <a:r>
                  <a:rPr lang="fr-FR" sz="700" baseline="0" dirty="0" err="1"/>
                  <a:t>màj</a:t>
                </a:r>
                <a:r>
                  <a:rPr lang="fr-FR" sz="700" baseline="0" dirty="0"/>
                  <a:t> de la matrice</a:t>
                </a:r>
                <a:endParaRPr lang="fr-FR" sz="700" dirty="0"/>
              </a:p>
            </c:rich>
          </c:tx>
          <c:layout>
            <c:manualLayout>
              <c:xMode val="edge"/>
              <c:yMode val="edge"/>
              <c:x val="4.2316712324572202E-2"/>
              <c:y val="0.110524869953739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78148704"/>
        <c:crosses val="autoZero"/>
        <c:crossBetween val="between"/>
        <c:majorUnit val="10000"/>
      </c:valAx>
      <c:spPr>
        <a:noFill/>
        <a:ln>
          <a:noFill/>
        </a:ln>
        <a:effectLst/>
      </c:spPr>
    </c:plotArea>
    <c:legend>
      <c:legendPos val="b"/>
      <c:layout>
        <c:manualLayout>
          <c:xMode val="edge"/>
          <c:yMode val="edge"/>
          <c:x val="0.60730992011131779"/>
          <c:y val="9.4216041307755627E-2"/>
          <c:w val="0.38455293494481135"/>
          <c:h val="0.109427623181005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rgbClr val="38ADE3"/>
      </a:solidFill>
    </a:ln>
    <a:effectLst/>
  </c:spPr>
  <c:txPr>
    <a:bodyPr/>
    <a:lstStyle/>
    <a:p>
      <a:pPr>
        <a:defRPr/>
      </a:pPr>
      <a:endParaRPr lang="fr-F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0.02925</cdr:x>
      <cdr:y>0.86125</cdr:y>
    </cdr:from>
    <cdr:to>
      <cdr:x>0.98769</cdr:x>
      <cdr:y>0.99264</cdr:y>
    </cdr:to>
    <cdr:sp macro="" textlink="">
      <cdr:nvSpPr>
        <cdr:cNvPr id="2" name="TextBox 88"/>
        <cdr:cNvSpPr txBox="1"/>
      </cdr:nvSpPr>
      <cdr:spPr>
        <a:xfrm xmlns:a="http://schemas.openxmlformats.org/drawingml/2006/main">
          <a:off x="91696" y="1564434"/>
          <a:ext cx="3004621" cy="238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fr-FR" sz="900" i="1" dirty="0"/>
            <a:t>Comparaison des méthodes d’explorations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31/01/2018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31/01/2018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31/01/2018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31/01/2018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31/01/2018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31/01/2018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2">
            <a:extLst>
              <a:ext uri="{FF2B5EF4-FFF2-40B4-BE49-F238E27FC236}">
                <a16:creationId xmlns:a16="http://schemas.microsoft.com/office/drawing/2014/main" id="{B4547BA0-37B5-4631-8324-ABC068B86951}"/>
              </a:ext>
            </a:extLst>
          </p:cNvPr>
          <p:cNvSpPr txBox="1"/>
          <p:nvPr/>
        </p:nvSpPr>
        <p:spPr>
          <a:xfrm>
            <a:off x="7191990" y="8101610"/>
            <a:ext cx="3275145" cy="3477875"/>
          </a:xfrm>
          <a:prstGeom prst="rect">
            <a:avLst/>
          </a:prstGeom>
          <a:noFill/>
          <a:ln>
            <a:solidFill>
              <a:schemeClr val="bg2"/>
            </a:solidFill>
          </a:ln>
        </p:spPr>
        <p:txBody>
          <a:bodyPr wrap="square" rtlCol="0">
            <a:spAutoFit/>
          </a:bodyPr>
          <a:lstStyle/>
          <a:p>
            <a:pPr algn="just"/>
            <a:r>
              <a:rPr lang="fr-FR" sz="900" dirty="0">
                <a:latin typeface="Arial" panose="020B0604020202020204" pitchFamily="34" charset="0"/>
                <a:cs typeface="Arial" panose="020B0604020202020204" pitchFamily="34" charset="0"/>
              </a:rPr>
              <a:t>    De plus, cela rend le </a:t>
            </a:r>
            <a:r>
              <a:rPr lang="fr-FR" sz="900" i="1" dirty="0" err="1">
                <a:latin typeface="Arial" panose="020B0604020202020204" pitchFamily="34" charset="0"/>
                <a:cs typeface="Arial" panose="020B0604020202020204" pitchFamily="34" charset="0"/>
              </a:rPr>
              <a:t>backtracking</a:t>
            </a:r>
            <a:r>
              <a:rPr lang="fr-FR" sz="900" dirty="0">
                <a:latin typeface="Arial" panose="020B0604020202020204" pitchFamily="34" charset="0"/>
                <a:cs typeface="Arial" panose="020B0604020202020204" pitchFamily="34" charset="0"/>
              </a:rPr>
              <a:t> très efficace puisque lorsque l’on revient en arrière (c’est-à-dire que l’on remonte au niveau supérieur de récursivité), il est aisé de réinsérer la ligne effacée, sans opération mémoire </a:t>
            </a:r>
            <a:r>
              <a:rPr lang="fr-FR" sz="900">
                <a:latin typeface="Arial" panose="020B0604020202020204" pitchFamily="34" charset="0"/>
                <a:cs typeface="Arial" panose="020B0604020202020204" pitchFamily="34" charset="0"/>
              </a:rPr>
              <a:t>vraiment coûteuse.</a:t>
            </a:r>
            <a:endParaRPr lang="fr-FR" sz="900" dirty="0">
              <a:latin typeface="Arial" panose="020B0604020202020204" pitchFamily="34" charset="0"/>
              <a:cs typeface="Arial" panose="020B0604020202020204" pitchFamily="34" charset="0"/>
            </a:endParaRPr>
          </a:p>
          <a:p>
            <a:pPr algn="just"/>
            <a:endParaRPr lang="fr-FR" sz="900"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3- Une méthode d’exploration optimisée</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Néanmoins, le temps de calcul devient très vite prohibitif. Le nombre de configurations à explorer croît très vite avec la taille du puzzle. Nous avons alors mis en place une dernière méthode d’optimisation de calcul. L’heuristique derrière est de réduire la taille de l’arbre d’exploration, en sélectionnant soigneusement l’ordre des lignes, de manière à réduire autant que possible les opérations de </a:t>
            </a:r>
            <a:r>
              <a:rPr lang="fr-FR" sz="900" i="1" dirty="0">
                <a:latin typeface="Arial" panose="020B0604020202020204" pitchFamily="34" charset="0"/>
                <a:cs typeface="Arial" panose="020B0604020202020204" pitchFamily="34" charset="0"/>
              </a:rPr>
              <a:t>mise à jour</a:t>
            </a:r>
            <a:r>
              <a:rPr lang="fr-FR" sz="900" dirty="0">
                <a:latin typeface="Arial" panose="020B0604020202020204" pitchFamily="34" charset="0"/>
                <a:cs typeface="Arial" panose="020B0604020202020204" pitchFamily="34" charset="0"/>
              </a:rPr>
              <a:t> de la matrice, coûteuses en temps de calcul.</a:t>
            </a:r>
          </a:p>
          <a:p>
            <a:pPr algn="just"/>
            <a:endParaRPr lang="fr-FR" sz="900"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4- Aperçu des performances de l’algorithme</a:t>
            </a:r>
          </a:p>
          <a:p>
            <a:pPr algn="just"/>
            <a:endParaRPr lang="fr-FR" sz="5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L’optimisation s’est avérée payante. Elle permet de réduire d’un facteur presque 50 le temps de calcul sur le puzzle 7x7, le ramenant à environ 30 secondes. On peut constater sur le graphe ci-dessus l’impact de cette mesure d’optimisation du schéma d’exploration des configurations. Il permet de réduire notablement le nombre de mises à jour de la matrice courante :</a:t>
            </a:r>
          </a:p>
        </p:txBody>
      </p:sp>
      <p:pic>
        <p:nvPicPr>
          <p:cNvPr id="108" name="Picture 1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68" y="2796438"/>
            <a:ext cx="2024057" cy="1017605"/>
          </a:xfrm>
          <a:prstGeom prst="rect">
            <a:avLst/>
          </a:prstGeom>
        </p:spPr>
      </p:pic>
      <p:sp>
        <p:nvSpPr>
          <p:cNvPr id="14" name="Rectangle 13"/>
          <p:cNvSpPr/>
          <p:nvPr/>
        </p:nvSpPr>
        <p:spPr>
          <a:xfrm>
            <a:off x="1" y="1015701"/>
            <a:ext cx="10691812"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Mathieu ROUX et Théo VIEL, sous la direction de Pierre-André ZITT.</a:t>
            </a:r>
            <a:endParaRPr lang="fr-FR" sz="1600" b="1" dirty="0">
              <a:solidFill>
                <a:srgbClr val="38ADE3"/>
              </a:solidFill>
            </a:endParaRPr>
          </a:p>
        </p:txBody>
      </p:sp>
      <p:sp>
        <p:nvSpPr>
          <p:cNvPr id="19" name="ZoneTexte 18"/>
          <p:cNvSpPr txBox="1"/>
          <p:nvPr/>
        </p:nvSpPr>
        <p:spPr>
          <a:xfrm>
            <a:off x="260511" y="1366920"/>
            <a:ext cx="3253032" cy="1454244"/>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Objectif :</a:t>
            </a:r>
          </a:p>
          <a:p>
            <a:pPr algn="just"/>
            <a:r>
              <a:rPr lang="fr-FR" sz="500" b="1" u="sng" dirty="0">
                <a:latin typeface="Arial" panose="020B0604020202020204" pitchFamily="34" charset="0"/>
                <a:cs typeface="Arial" panose="020B0604020202020204" pitchFamily="34" charset="0"/>
              </a:rPr>
              <a:t> </a:t>
            </a:r>
            <a:endParaRPr lang="fr-FR" sz="4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Le but de ce projet est de résoudre un puzzle tel que celui ci-dessous, en implémentant deux algorithmes abordant le problème de façon différentes: un probabiliste et un déterministe. Il est couplé avec le projet du cours de Développement Logiciel, dans le cadre duquel nous avons développé une interface graphique.</a:t>
            </a:r>
          </a:p>
        </p:txBody>
      </p:sp>
      <mc:AlternateContent xmlns:mc="http://schemas.openxmlformats.org/markup-compatibility/2006" xmlns:a14="http://schemas.microsoft.com/office/drawing/2010/main">
        <mc:Choice Requires="a14">
          <p:sp>
            <p:nvSpPr>
              <p:cNvPr id="27" name="TextBox 19"/>
              <p:cNvSpPr txBox="1"/>
              <p:nvPr/>
            </p:nvSpPr>
            <p:spPr>
              <a:xfrm>
                <a:off x="308709" y="7860574"/>
                <a:ext cx="3214467" cy="2854628"/>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u="sng" dirty="0">
                    <a:uFill>
                      <a:solidFill>
                        <a:srgbClr val="FF0000"/>
                      </a:solidFill>
                    </a:uFill>
                    <a:latin typeface="Arial" panose="020B0604020202020204" pitchFamily="34" charset="0"/>
                    <a:cs typeface="Arial" panose="020B0604020202020204" pitchFamily="34" charset="0"/>
                  </a:rPr>
                  <a:t>II- Méthode probabiliste</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Algorithme du recuit simulé</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jusqu’à trouver une solution telle que les pièces ne se chevauchent pas. On modélise le problème de la façon mathématique:</a:t>
                </a:r>
                <a:endParaRPr lang="fr-FR" sz="7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Où  </a:t>
                </a:r>
                <a14:m>
                  <m:oMath xmlns:m="http://schemas.openxmlformats.org/officeDocument/2006/math">
                    <m:r>
                      <a:rPr lang="fr-FR" sz="900" b="0" i="1" smtClean="0">
                        <a:latin typeface="Cambria Math" panose="02040503050406030204" pitchFamily="18" charset="0"/>
                      </a:rPr>
                      <m:t>𝑉</m:t>
                    </m:r>
                    <m:r>
                      <a:rPr lang="fr-FR" sz="900" i="1">
                        <a:latin typeface="Cambria Math" panose="02040503050406030204" pitchFamily="18" charset="0"/>
                      </a:rPr>
                      <m:t>:</m:t>
                    </m:r>
                    <m:r>
                      <a:rPr lang="fr-FR" sz="900" i="1">
                        <a:latin typeface="Cambria Math" panose="02040503050406030204" pitchFamily="18" charset="0"/>
                        <a:ea typeface="Cambria Math" panose="02040503050406030204" pitchFamily="18" charset="0"/>
                      </a:rPr>
                      <m:t>𝒞</m:t>
                    </m:r>
                    <m:r>
                      <a:rPr lang="fr-FR" sz="900" i="1">
                        <a:latin typeface="Cambria Math" panose="02040503050406030204" pitchFamily="18" charset="0"/>
                      </a:rPr>
                      <m:t>→ </m:t>
                    </m:r>
                    <m:r>
                      <a:rPr lang="fr-FR" sz="900" i="1">
                        <a:latin typeface="Cambria Math" panose="02040503050406030204" pitchFamily="18" charset="0"/>
                        <a:ea typeface="Cambria Math" panose="02040503050406030204" pitchFamily="18" charset="0"/>
                      </a:rPr>
                      <m:t>ℕ</m:t>
                    </m:r>
                    <m:r>
                      <a:rPr lang="fr-FR" sz="900">
                        <a:latin typeface="Cambria Math" panose="02040503050406030204" pitchFamily="18" charset="0"/>
                        <a:ea typeface="Cambria Math" panose="02040503050406030204" pitchFamily="18" charset="0"/>
                      </a:rPr>
                      <m:t>  </m:t>
                    </m:r>
                  </m:oMath>
                </a14:m>
                <a:r>
                  <a:rPr lang="fr-FR" sz="900" dirty="0">
                    <a:latin typeface="Arial" panose="020B0604020202020204" pitchFamily="34" charset="0"/>
                    <a:cs typeface="Arial" panose="020B0604020202020204" pitchFamily="34" charset="0"/>
                  </a:rPr>
                  <a:t> est la fonction </a:t>
                </a:r>
                <a:r>
                  <a:rPr lang="fr-FR" sz="900" b="1" dirty="0">
                    <a:latin typeface="Arial" panose="020B0604020202020204" pitchFamily="34" charset="0"/>
                    <a:cs typeface="Arial" panose="020B0604020202020204" pitchFamily="34" charset="0"/>
                  </a:rPr>
                  <a:t>potentiel</a:t>
                </a:r>
                <a:r>
                  <a:rPr lang="fr-FR" sz="900" dirty="0">
                    <a:latin typeface="Arial" panose="020B0604020202020204" pitchFamily="34" charset="0"/>
                    <a:cs typeface="Arial" panose="020B0604020202020204" pitchFamily="34" charset="0"/>
                  </a:rPr>
                  <a:t>, comptant le nombre de recouvrements dans la grille. Notons que quand le puzzle est faisable, alors le minimum de </a:t>
                </a:r>
                <a14:m>
                  <m:oMath xmlns:m="http://schemas.openxmlformats.org/officeDocument/2006/math">
                    <m:r>
                      <a:rPr lang="fr-FR" sz="900" b="0" i="1" smtClean="0">
                        <a:latin typeface="Cambria Math" panose="02040503050406030204" pitchFamily="18" charset="0"/>
                        <a:cs typeface="Arial" panose="020B0604020202020204" pitchFamily="34" charset="0"/>
                      </a:rPr>
                      <m:t>𝑉</m:t>
                    </m:r>
                  </m:oMath>
                </a14:m>
                <a:r>
                  <a:rPr lang="fr-FR" sz="900" dirty="0">
                    <a:latin typeface="Arial" panose="020B0604020202020204" pitchFamily="34" charset="0"/>
                    <a:cs typeface="Arial" panose="020B0604020202020204" pitchFamily="34" charset="0"/>
                  </a:rPr>
                  <a:t> est 0.</a:t>
                </a:r>
              </a:p>
              <a:p>
                <a:pPr algn="just"/>
                <a:r>
                  <a:rPr lang="fr-FR" sz="900" dirty="0">
                    <a:latin typeface="Arial" panose="020B0604020202020204" pitchFamily="34" charset="0"/>
                    <a:cs typeface="Arial" panose="020B0604020202020204" pitchFamily="34" charset="0"/>
                  </a:rPr>
                  <a:t>Pour cela, on définit le graphe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ayant pour sommets les éléments de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qui ont un potentiel </a:t>
                </a:r>
                <a14:m>
                  <m:oMath xmlns:m="http://schemas.openxmlformats.org/officeDocument/2006/math">
                    <m:r>
                      <a:rPr lang="fr-FR" sz="900" i="1">
                        <a:latin typeface="Cambria Math" panose="02040503050406030204" pitchFamily="18" charset="0"/>
                      </a:rPr>
                      <m:t>𝑉</m:t>
                    </m:r>
                    <m:r>
                      <a:rPr lang="fr-FR" sz="900" b="0" i="1" smtClean="0">
                        <a:latin typeface="Cambria Math" panose="02040503050406030204" pitchFamily="18" charset="0"/>
                      </a:rPr>
                      <m:t>(</m:t>
                    </m:r>
                    <m:r>
                      <a:rPr lang="fr-FR" sz="900" b="0" i="1" smtClean="0">
                        <a:latin typeface="Cambria Math" panose="02040503050406030204" pitchFamily="18" charset="0"/>
                      </a:rPr>
                      <m:t>𝑐</m:t>
                    </m:r>
                    <m:r>
                      <a:rPr lang="fr-FR" sz="900" b="0" i="1" smtClean="0">
                        <a:latin typeface="Cambria Math" panose="02040503050406030204" pitchFamily="18" charset="0"/>
                      </a:rPr>
                      <m:t>)</m:t>
                    </m:r>
                  </m:oMath>
                </a14:m>
                <a:r>
                  <a:rPr lang="fr-FR" sz="900" dirty="0">
                    <a:latin typeface="Arial" panose="020B0604020202020204" pitchFamily="34" charset="0"/>
                    <a:cs typeface="Arial" panose="020B0604020202020204" pitchFamily="34" charset="0"/>
                  </a:rPr>
                  <a:t>. On choisit ensuite une </a:t>
                </a:r>
                <a:r>
                  <a:rPr lang="fr-FR" sz="900" b="1" dirty="0">
                    <a:latin typeface="Arial" panose="020B0604020202020204" pitchFamily="34" charset="0"/>
                    <a:cs typeface="Arial" panose="020B0604020202020204" pitchFamily="34" charset="0"/>
                  </a:rPr>
                  <a:t>fonction de voisinage</a:t>
                </a:r>
                <a:r>
                  <a:rPr lang="fr-FR" sz="900" dirty="0">
                    <a:latin typeface="Arial" panose="020B0604020202020204" pitchFamily="34" charset="0"/>
                    <a:cs typeface="Arial" panose="020B0604020202020204" pitchFamily="34" charset="0"/>
                  </a:rPr>
                  <a:t>, qui définit une façon de passer d’une configuration à une autre, de sorte que les arrêtes de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xmlns="">
          <p:sp>
            <p:nvSpPr>
              <p:cNvPr id="27" name="TextBox 19"/>
              <p:cNvSpPr txBox="1">
                <a:spLocks noRot="1" noChangeAspect="1" noMove="1" noResize="1" noEditPoints="1" noAdjustHandles="1" noChangeArrowheads="1" noChangeShapeType="1" noTextEdit="1"/>
              </p:cNvSpPr>
              <p:nvPr/>
            </p:nvSpPr>
            <p:spPr>
              <a:xfrm>
                <a:off x="308709" y="7860574"/>
                <a:ext cx="3214467" cy="2854628"/>
              </a:xfrm>
              <a:prstGeom prst="rect">
                <a:avLst/>
              </a:prstGeom>
              <a:blipFill>
                <a:blip r:embed="rId3"/>
                <a:stretch>
                  <a:fillRect/>
                </a:stretch>
              </a:blipFill>
              <a:ln>
                <a:solidFill>
                  <a:schemeClr val="bg2"/>
                </a:solidFill>
              </a:ln>
            </p:spPr>
            <p:txBody>
              <a:bodyPr/>
              <a:lstStyle/>
              <a:p>
                <a:r>
                  <a:rPr lang="fr-FR">
                    <a:noFill/>
                  </a:rPr>
                  <a:t> </a:t>
                </a:r>
              </a:p>
            </p:txBody>
          </p:sp>
        </mc:Fallback>
      </mc:AlternateContent>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ALGORITHMES DE RÉSOLUTION DE PUZZLES</a:t>
            </a: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MOPSI</a:t>
            </a:r>
          </a:p>
        </p:txBody>
      </p:sp>
      <p:sp>
        <p:nvSpPr>
          <p:cNvPr id="67" name="TextBox 66"/>
          <p:cNvSpPr txBox="1"/>
          <p:nvPr/>
        </p:nvSpPr>
        <p:spPr>
          <a:xfrm>
            <a:off x="6808220" y="14511253"/>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mc:AlternateContent xmlns:mc="http://schemas.openxmlformats.org/markup-compatibility/2006" xmlns:a14="http://schemas.microsoft.com/office/drawing/2010/main">
        <mc:Choice Requires="a14">
          <p:sp>
            <p:nvSpPr>
              <p:cNvPr id="57" name="TextBox 56"/>
              <p:cNvSpPr txBox="1"/>
              <p:nvPr/>
            </p:nvSpPr>
            <p:spPr>
              <a:xfrm>
                <a:off x="1009954" y="8985975"/>
                <a:ext cx="1754903"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200" b="0" i="0" smtClean="0">
                          <a:latin typeface="Cambria Math" panose="02040503050406030204" pitchFamily="18" charset="0"/>
                        </a:rPr>
                        <m:t>trouver</m:t>
                      </m:r>
                      <m:r>
                        <a:rPr lang="fr-FR" sz="1200" b="0" i="1" smtClean="0">
                          <a:latin typeface="Cambria Math" panose="02040503050406030204" pitchFamily="18" charset="0"/>
                        </a:rPr>
                        <m:t> </m:t>
                      </m:r>
                      <m:r>
                        <a:rPr lang="fr-FR" sz="1200" b="0" i="1" smtClean="0">
                          <a:latin typeface="Cambria Math" panose="02040503050406030204" pitchFamily="18" charset="0"/>
                        </a:rPr>
                        <m:t>𝑠</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𝒞</m:t>
                      </m:r>
                      <m:r>
                        <a:rPr lang="fr-FR" sz="1200" b="0" i="1" smtClean="0">
                          <a:latin typeface="Cambria Math" panose="02040503050406030204" pitchFamily="18" charset="0"/>
                        </a:rPr>
                        <m:t>= </m:t>
                      </m:r>
                      <m:r>
                        <m:rPr>
                          <m:nor/>
                        </m:rPr>
                        <a:rPr lang="fr-FR" sz="1200" b="0" i="0" smtClean="0">
                          <a:latin typeface="Cambria Math" panose="02040503050406030204" pitchFamily="18" charset="0"/>
                        </a:rPr>
                        <m:t>argmin</m:t>
                      </m:r>
                      <m:r>
                        <a:rPr lang="fr-FR" sz="1200" b="0" i="1" smtClean="0">
                          <a:latin typeface="Cambria Math" panose="02040503050406030204" pitchFamily="18" charset="0"/>
                        </a:rPr>
                        <m:t> </m:t>
                      </m:r>
                      <m:r>
                        <a:rPr lang="fr-FR" sz="1200" b="0" i="1" smtClean="0">
                          <a:latin typeface="Cambria Math" panose="02040503050406030204" pitchFamily="18" charset="0"/>
                        </a:rPr>
                        <m:t>𝑉</m:t>
                      </m:r>
                    </m:oMath>
                  </m:oMathPara>
                </a14:m>
                <a:endParaRPr lang="fr-FR" sz="12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09954" y="8985975"/>
                <a:ext cx="1754903" cy="184666"/>
              </a:xfrm>
              <a:prstGeom prst="rect">
                <a:avLst/>
              </a:prstGeom>
              <a:blipFill rotWithShape="0">
                <a:blip r:embed="rId5"/>
                <a:stretch>
                  <a:fillRect l="-1389" r="-1736"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14657" y="10608881"/>
                <a:ext cx="3184597" cy="1333827"/>
              </a:xfrm>
              <a:prstGeom prst="rect">
                <a:avLst/>
              </a:prstGeom>
              <a:noFill/>
            </p:spPr>
            <p:txBody>
              <a:bodyPr wrap="square" rtlCol="0">
                <a:spAutoFit/>
              </a:bodyPr>
              <a:lstStyle/>
              <a:p>
                <a:pPr lvl="0" algn="just"/>
                <a:r>
                  <a:rPr lang="fr-FR" sz="1000" dirty="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pour 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de la forme:  </a:t>
                </a:r>
                <a14:m>
                  <m:oMath xmlns:m="http://schemas.openxmlformats.org/officeDocument/2006/math">
                    <m:r>
                      <m:rPr>
                        <m:sty m:val="p"/>
                      </m:rPr>
                      <a:rPr lang="el-GR" sz="1050" i="1">
                        <a:latin typeface="Cambria Math" panose="02040503050406030204" pitchFamily="18" charset="0"/>
                        <a:ea typeface="Cambria Math" panose="02040503050406030204" pitchFamily="18" charset="0"/>
                      </a:rPr>
                      <m:t>Π</m:t>
                    </m:r>
                    <m:d>
                      <m:dPr>
                        <m:ctrlPr>
                          <a:rPr lang="fr-FR" sz="1050" i="1">
                            <a:latin typeface="Cambria Math" panose="02040503050406030204" pitchFamily="18" charset="0"/>
                            <a:ea typeface="Cambria Math" panose="02040503050406030204" pitchFamily="18" charset="0"/>
                          </a:rPr>
                        </m:ctrlPr>
                      </m:dPr>
                      <m:e>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e>
                    </m:d>
                    <m:r>
                      <a:rPr lang="fr-FR" sz="1050" i="1">
                        <a:latin typeface="Cambria Math" panose="02040503050406030204" pitchFamily="18" charset="0"/>
                        <a:ea typeface="Cambria Math" panose="02040503050406030204" pitchFamily="18" charset="0"/>
                      </a:rPr>
                      <m:t>=</m:t>
                    </m:r>
                    <m:sSup>
                      <m:sSupPr>
                        <m:ctrlPr>
                          <a:rPr lang="fr-FR" sz="1050" i="1" dirty="0">
                            <a:latin typeface="Cambria Math" panose="02040503050406030204" pitchFamily="18" charset="0"/>
                            <a:ea typeface="Cambria Math" panose="02040503050406030204" pitchFamily="18" charset="0"/>
                          </a:rPr>
                        </m:ctrlPr>
                      </m:sSupPr>
                      <m:e>
                        <m:r>
                          <m:rPr>
                            <m:nor/>
                          </m:rPr>
                          <a:rPr lang="fr-FR" sz="1050" dirty="0">
                            <a:latin typeface="Cambria Math" panose="02040503050406030204" pitchFamily="18" charset="0"/>
                            <a:ea typeface="Cambria Math" panose="02040503050406030204" pitchFamily="18" charset="0"/>
                          </a:rPr>
                          <m:t>e</m:t>
                        </m:r>
                      </m:e>
                      <m:sup>
                        <m:r>
                          <a:rPr lang="fr-FR" sz="1050" i="1" dirty="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𝛽</m:t>
                        </m:r>
                        <m:d>
                          <m:dPr>
                            <m:ctrlPr>
                              <a:rPr lang="fr-FR" sz="1050" i="1" dirty="0">
                                <a:latin typeface="Cambria Math" panose="02040503050406030204" pitchFamily="18" charset="0"/>
                                <a:ea typeface="Cambria Math" panose="02040503050406030204" pitchFamily="18" charset="0"/>
                              </a:rPr>
                            </m:ctrlPr>
                          </m:dPr>
                          <m:e>
                            <m:r>
                              <a:rPr lang="fr-FR" sz="1050" i="1" dirty="0">
                                <a:latin typeface="Cambria Math" panose="02040503050406030204" pitchFamily="18" charset="0"/>
                                <a:ea typeface="Cambria Math" panose="02040503050406030204" pitchFamily="18" charset="0"/>
                              </a:rPr>
                              <m:t>𝑡</m:t>
                            </m:r>
                          </m:e>
                        </m:d>
                        <m:r>
                          <a:rPr lang="fr-FR" sz="1050" i="1" dirty="0">
                            <a:latin typeface="Cambria Math" panose="02040503050406030204" pitchFamily="18" charset="0"/>
                            <a:ea typeface="Cambria Math" panose="02040503050406030204" pitchFamily="18" charset="0"/>
                          </a:rPr>
                          <m:t>.</m:t>
                        </m:r>
                        <m:r>
                          <a:rPr lang="fr-FR" sz="1050" i="1" dirty="0" smtClean="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𝑉</m:t>
                        </m:r>
                        <m:r>
                          <a:rPr lang="fr-FR" sz="1050" i="1" dirty="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sup>
                    </m:sSup>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aléatoirement</a:t>
                </a:r>
              </a:p>
              <a:p>
                <a:pPr lvl="0" algn="just"/>
                <a:r>
                  <a:rPr lang="fr-FR" sz="1000" dirty="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1"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314657" y="10608881"/>
                <a:ext cx="3184597" cy="1333827"/>
              </a:xfrm>
              <a:prstGeom prst="rect">
                <a:avLst/>
              </a:prstGeom>
              <a:blipFill>
                <a:blip r:embed="rId6"/>
                <a:stretch>
                  <a:fillRect b="-18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730877" y="3023970"/>
                <a:ext cx="3249706" cy="2100575"/>
              </a:xfrm>
              <a:prstGeom prst="rect">
                <a:avLst/>
              </a:prstGeom>
              <a:noFill/>
              <a:ln>
                <a:solidFill>
                  <a:schemeClr val="bg2"/>
                </a:solidFill>
              </a:ln>
            </p:spPr>
            <p:txBody>
              <a:bodyPr wrap="square" rtlCol="0">
                <a:spAutoFit/>
              </a:bodyPr>
              <a:lstStyle/>
              <a:p>
                <a:pPr algn="just"/>
                <a:r>
                  <a:rPr lang="fr-FR" sz="1050" b="1" u="sng" dirty="0">
                    <a:solidFill>
                      <a:prstClr val="black"/>
                    </a:solidFill>
                    <a:latin typeface="Arial" panose="020B0604020202020204" pitchFamily="34" charset="0"/>
                    <a:cs typeface="Arial" panose="020B0604020202020204" pitchFamily="34" charset="0"/>
                  </a:rPr>
                  <a:t>3- Premières optimisations</a:t>
                </a:r>
              </a:p>
              <a:p>
                <a:pPr algn="just"/>
                <a:endParaRPr lang="fr-FR" sz="5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700" dirty="0">
                  <a:solidFill>
                    <a:prstClr val="black"/>
                  </a:solidFill>
                  <a:latin typeface="Arial" panose="020B0604020202020204" pitchFamily="34" charset="0"/>
                  <a:cs typeface="Arial" panose="020B0604020202020204" pitchFamily="34" charset="0"/>
                </a:endParaRPr>
              </a:p>
              <a:p>
                <a:pPr lvl="0" algn="just"/>
                <a:endParaRPr lang="fr-FR" sz="7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nécessaires pour trouver une solution. Nous avons donc opté pour le choix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=0.1</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=0.9</m:t>
                    </m:r>
                  </m:oMath>
                </a14:m>
                <a:r>
                  <a:rPr lang="fr-FR" sz="900" dirty="0">
                    <a:solidFill>
                      <a:prstClr val="black"/>
                    </a:solidFill>
                    <a:latin typeface="Arial" panose="020B0604020202020204" pitchFamily="34" charset="0"/>
                    <a:cs typeface="Arial" panose="020B0604020202020204" pitchFamily="34" charset="0"/>
                  </a:rPr>
                  <a:t>. Cette fonction donne 10% de chance d’accepter une variation de potentiel de +1 au bout de 10000 itérations.</a:t>
                </a:r>
              </a:p>
            </p:txBody>
          </p:sp>
        </mc:Choice>
        <mc:Fallback xmlns="">
          <p:sp>
            <p:nvSpPr>
              <p:cNvPr id="75" name="TextBox 74"/>
              <p:cNvSpPr txBox="1">
                <a:spLocks noRot="1" noChangeAspect="1" noMove="1" noResize="1" noEditPoints="1" noAdjustHandles="1" noChangeArrowheads="1" noChangeShapeType="1" noTextEdit="1"/>
              </p:cNvSpPr>
              <p:nvPr/>
            </p:nvSpPr>
            <p:spPr>
              <a:xfrm>
                <a:off x="3730877" y="3023970"/>
                <a:ext cx="3249706" cy="2100575"/>
              </a:xfrm>
              <a:prstGeom prst="rect">
                <a:avLst/>
              </a:prstGeom>
              <a:blipFill>
                <a:blip r:embed="rId7"/>
                <a:stretch>
                  <a:fillRect/>
                </a:stretch>
              </a:blipFill>
              <a:ln>
                <a:solidFill>
                  <a:schemeClr val="bg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968313" y="4008665"/>
                <a:ext cx="697690" cy="17229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𝑎</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𝑏</m:t>
                          </m:r>
                        </m:sup>
                      </m:sSup>
                    </m:oMath>
                  </m:oMathPara>
                </a14:m>
                <a:endParaRPr lang="fr-FR" sz="1100" dirty="0"/>
              </a:p>
            </p:txBody>
          </p:sp>
        </mc:Choice>
        <mc:Fallback xmlns="">
          <p:sp>
            <p:nvSpPr>
              <p:cNvPr id="77" name="TextBox 76"/>
              <p:cNvSpPr txBox="1">
                <a:spLocks noRot="1" noChangeAspect="1" noMove="1" noResize="1" noEditPoints="1" noAdjustHandles="1" noChangeArrowheads="1" noChangeShapeType="1" noTextEdit="1"/>
              </p:cNvSpPr>
              <p:nvPr/>
            </p:nvSpPr>
            <p:spPr>
              <a:xfrm>
                <a:off x="4968313" y="4008665"/>
                <a:ext cx="697690" cy="172291"/>
              </a:xfrm>
              <a:prstGeom prst="rect">
                <a:avLst/>
              </a:prstGeom>
              <a:blipFill rotWithShape="0">
                <a:blip r:embed="rId8"/>
                <a:stretch>
                  <a:fillRect l="-7018" t="-3571" r="-2632" b="-35714"/>
                </a:stretch>
              </a:blipFill>
            </p:spPr>
            <p:txBody>
              <a:bodyPr/>
              <a:lstStyle/>
              <a:p>
                <a:r>
                  <a:rPr lang="fr-FR">
                    <a:noFill/>
                  </a:rPr>
                  <a:t> </a:t>
                </a:r>
              </a:p>
            </p:txBody>
          </p:sp>
        </mc:Fallback>
      </mc:AlternateContent>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23901" y="1359766"/>
            <a:ext cx="2695199" cy="1537129"/>
          </a:xfrm>
          <a:prstGeom prst="rect">
            <a:avLst/>
          </a:prstGeom>
        </p:spPr>
      </p:pic>
      <p:sp>
        <p:nvSpPr>
          <p:cNvPr id="85" name="TextBox 84"/>
          <p:cNvSpPr txBox="1"/>
          <p:nvPr/>
        </p:nvSpPr>
        <p:spPr>
          <a:xfrm>
            <a:off x="3938523" y="2849464"/>
            <a:ext cx="2866476" cy="246221"/>
          </a:xfrm>
          <a:prstGeom prst="rect">
            <a:avLst/>
          </a:prstGeom>
          <a:noFill/>
        </p:spPr>
        <p:txBody>
          <a:bodyPr wrap="square" rtlCol="0">
            <a:spAutoFit/>
          </a:bodyPr>
          <a:lstStyle/>
          <a:p>
            <a:pPr algn="ctr"/>
            <a:r>
              <a:rPr lang="fr-FR" sz="1000" i="1" dirty="0"/>
              <a:t>Diagramme de classes UML du programme Python.</a:t>
            </a:r>
          </a:p>
        </p:txBody>
      </p:sp>
      <p:pic>
        <p:nvPicPr>
          <p:cNvPr id="88" name="Picture 87"/>
          <p:cNvPicPr>
            <a:picLocks noChangeAspect="1"/>
          </p:cNvPicPr>
          <p:nvPr/>
        </p:nvPicPr>
        <p:blipFill rotWithShape="1">
          <a:blip r:embed="rId10">
            <a:extLst>
              <a:ext uri="{28A0092B-C50C-407E-A947-70E740481C1C}">
                <a14:useLocalDpi xmlns:a14="http://schemas.microsoft.com/office/drawing/2010/main" val="0"/>
              </a:ext>
            </a:extLst>
          </a:blip>
          <a:srcRect l="-2196" t="-3676" r="-2158" b="-7996"/>
          <a:stretch/>
        </p:blipFill>
        <p:spPr>
          <a:xfrm>
            <a:off x="3943145" y="5119056"/>
            <a:ext cx="2771021" cy="1543055"/>
          </a:xfrm>
          <a:prstGeom prst="rect">
            <a:avLst/>
          </a:prstGeom>
          <a:ln>
            <a:solidFill>
              <a:srgbClr val="00B0F0"/>
            </a:solidFill>
          </a:ln>
        </p:spPr>
      </p:pic>
      <p:sp>
        <p:nvSpPr>
          <p:cNvPr id="89" name="TextBox 88"/>
          <p:cNvSpPr txBox="1"/>
          <p:nvPr/>
        </p:nvSpPr>
        <p:spPr>
          <a:xfrm>
            <a:off x="3943145" y="6438714"/>
            <a:ext cx="2771021" cy="230832"/>
          </a:xfrm>
          <a:prstGeom prst="rect">
            <a:avLst/>
          </a:prstGeom>
          <a:noFill/>
        </p:spPr>
        <p:txBody>
          <a:bodyPr wrap="square" rtlCol="0">
            <a:spAutoFit/>
          </a:bodyPr>
          <a:lstStyle/>
          <a:p>
            <a:pPr algn="ctr"/>
            <a:r>
              <a:rPr lang="fr-FR" sz="900" i="1" dirty="0"/>
              <a:t>Heuristique d’optimisation des paramètres a et b</a:t>
            </a:r>
          </a:p>
        </p:txBody>
      </p:sp>
      <mc:AlternateContent xmlns:mc="http://schemas.openxmlformats.org/markup-compatibility/2006" xmlns:a14="http://schemas.microsoft.com/office/drawing/2010/main">
        <mc:Choice Requires="a14">
          <p:sp>
            <p:nvSpPr>
              <p:cNvPr id="31" name="TextBox 30"/>
              <p:cNvSpPr txBox="1"/>
              <p:nvPr/>
            </p:nvSpPr>
            <p:spPr>
              <a:xfrm>
                <a:off x="3725632" y="6673627"/>
                <a:ext cx="3249706" cy="2962349"/>
              </a:xfrm>
              <a:prstGeom prst="rect">
                <a:avLst/>
              </a:prstGeom>
              <a:noFill/>
              <a:ln>
                <a:solidFill>
                  <a:schemeClr val="bg2"/>
                </a:solidFill>
              </a:ln>
            </p:spPr>
            <p:txBody>
              <a:bodyPr wrap="square" rtlCol="0">
                <a:spAutoFit/>
              </a:bodyPr>
              <a:lstStyle/>
              <a:p>
                <a:pPr lvl="0" algn="just"/>
                <a:r>
                  <a:rPr lang="fr-FR" sz="900" dirty="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un puzzle 5x5 à 6 pièces de géométrie non triviale est résolu en 13 500 itérations en moyenne. Ce qui est satisfaisant puisqu’il y a plus d’un milliard de possibilités.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900" b="1" u="sng" dirty="0">
                  <a:solidFill>
                    <a:prstClr val="black"/>
                  </a:solidFill>
                  <a:latin typeface="Arial" panose="020B0604020202020204" pitchFamily="34" charset="0"/>
                  <a:cs typeface="Arial" panose="020B0604020202020204" pitchFamily="34" charset="0"/>
                </a:endParaRPr>
              </a:p>
              <a:p>
                <a:pPr lvl="0" algn="just"/>
                <a:r>
                  <a:rPr lang="fr-FR" sz="1050" b="1" u="sng" dirty="0">
                    <a:solidFill>
                      <a:prstClr val="black"/>
                    </a:solidFill>
                    <a:latin typeface="Arial" panose="020B0604020202020204" pitchFamily="34" charset="0"/>
                    <a:cs typeface="Arial" panose="020B0604020202020204" pitchFamily="34" charset="0"/>
                  </a:rPr>
                  <a:t>4- Résultats</a:t>
                </a:r>
              </a:p>
              <a:p>
                <a:pPr lvl="0" algn="just"/>
                <a:endParaRPr lang="fr-FR" sz="5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Le but était de résoudre le puzzle 7x7, nous avons commencé naïvement par reprendre la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pour ce puzzle. Cependant, le nombre d’itérations nécessaires dépassait le million, et le comportement de la fonction était donc totalement différent. Nous avons donc changé les paramètres pour reproduire les comportements de la fonction précédente sur une échelle plus grande. Nous avons finalement opté pour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=0.06</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=1</m:t>
                    </m:r>
                  </m:oMath>
                </a14:m>
                <a:r>
                  <a:rPr lang="fr-FR" sz="900" dirty="0">
                    <a:solidFill>
                      <a:prstClr val="black"/>
                    </a:solidFill>
                    <a:latin typeface="Arial" panose="020B0604020202020204" pitchFamily="34" charset="0"/>
                    <a:cs typeface="Arial" panose="020B0604020202020204" pitchFamily="34" charset="0"/>
                  </a:rPr>
                  <a:t>. Le puzzle 7x7 montre clairement les limites de la méthode probabiliste, puisqu’il arrive de trouver une solution en 100 000 itérations, aussi bien que de ne pas en trouver au but de 3 millions d’itérations. Ce qui nous amène à la méthode déterministe.</a:t>
                </a:r>
              </a:p>
            </p:txBody>
          </p:sp>
        </mc:Choice>
        <mc:Fallback xmlns="">
          <p:sp>
            <p:nvSpPr>
              <p:cNvPr id="31" name="TextBox 30"/>
              <p:cNvSpPr txBox="1">
                <a:spLocks noRot="1" noChangeAspect="1" noMove="1" noResize="1" noEditPoints="1" noAdjustHandles="1" noChangeArrowheads="1" noChangeShapeType="1" noTextEdit="1"/>
              </p:cNvSpPr>
              <p:nvPr/>
            </p:nvSpPr>
            <p:spPr>
              <a:xfrm>
                <a:off x="3725632" y="6673627"/>
                <a:ext cx="3249706" cy="2962349"/>
              </a:xfrm>
              <a:prstGeom prst="rect">
                <a:avLst/>
              </a:prstGeom>
              <a:blipFill>
                <a:blip r:embed="rId11"/>
                <a:stretch>
                  <a:fillRect/>
                </a:stretch>
              </a:blipFill>
              <a:ln>
                <a:solidFill>
                  <a:schemeClr val="bg2"/>
                </a:solidFill>
              </a:ln>
            </p:spPr>
            <p:txBody>
              <a:bodyPr/>
              <a:lstStyle/>
              <a:p>
                <a:r>
                  <a:rPr lang="fr-FR">
                    <a:noFill/>
                  </a:rPr>
                  <a:t> </a:t>
                </a:r>
              </a:p>
            </p:txBody>
          </p:sp>
        </mc:Fallback>
      </mc:AlternateContent>
      <p:sp>
        <p:nvSpPr>
          <p:cNvPr id="33" name="TextBox 32"/>
          <p:cNvSpPr txBox="1"/>
          <p:nvPr/>
        </p:nvSpPr>
        <p:spPr>
          <a:xfrm>
            <a:off x="7174295" y="4792981"/>
            <a:ext cx="3249706" cy="2031325"/>
          </a:xfrm>
          <a:prstGeom prst="rect">
            <a:avLst/>
          </a:prstGeom>
          <a:noFill/>
          <a:ln>
            <a:solidFill>
              <a:schemeClr val="bg2"/>
            </a:solidFill>
          </a:ln>
        </p:spPr>
        <p:txBody>
          <a:bodyPr wrap="square" rtlCol="0">
            <a:spAutoFit/>
          </a:bodyPr>
          <a:lstStyle/>
          <a:p>
            <a:pPr algn="just"/>
            <a:r>
              <a:rPr lang="fr-FR" sz="900" dirty="0">
                <a:uFill>
                  <a:solidFill>
                    <a:srgbClr val="FF0000"/>
                  </a:solidFill>
                </a:uFill>
                <a:latin typeface="Arial" panose="020B0604020202020204" pitchFamily="34" charset="0"/>
                <a:cs typeface="Arial" panose="020B0604020202020204" pitchFamily="34" charset="0"/>
              </a:rPr>
              <a:t>Afin d’éviter de multiples copies en mémoire de très grosses matrices, qui plus est creuses, nous avons implémenté la méthode des </a:t>
            </a:r>
            <a:r>
              <a:rPr lang="fr-FR" sz="900" i="1" dirty="0">
                <a:uFill>
                  <a:solidFill>
                    <a:srgbClr val="FF0000"/>
                  </a:solidFill>
                </a:uFill>
                <a:latin typeface="Arial" panose="020B0604020202020204" pitchFamily="34" charset="0"/>
                <a:cs typeface="Arial" panose="020B0604020202020204" pitchFamily="34" charset="0"/>
              </a:rPr>
              <a:t>dancing links, </a:t>
            </a:r>
            <a:r>
              <a:rPr lang="fr-FR" sz="900" dirty="0">
                <a:uFill>
                  <a:solidFill>
                    <a:srgbClr val="FF0000"/>
                  </a:solidFill>
                </a:uFill>
                <a:latin typeface="Arial" panose="020B0604020202020204" pitchFamily="34" charset="0"/>
                <a:cs typeface="Arial" panose="020B0604020202020204" pitchFamily="34" charset="0"/>
              </a:rPr>
              <a:t>évitant les écritures mémoire successives. Celle-ci repose notamment sur une représentation des matrices creuses par listes doublement chaînées.</a:t>
            </a:r>
          </a:p>
          <a:p>
            <a:pPr algn="just"/>
            <a:r>
              <a:rPr lang="fr-FR" sz="900" dirty="0">
                <a:uFill>
                  <a:solidFill>
                    <a:srgbClr val="FF0000"/>
                  </a:solidFill>
                </a:uFill>
                <a:latin typeface="Arial" panose="020B0604020202020204" pitchFamily="34" charset="0"/>
                <a:cs typeface="Arial" panose="020B0604020202020204" pitchFamily="34" charset="0"/>
              </a:rPr>
              <a:t>Au lieu de tout stocker dans une seule grosse matrice, les listes doublement chaînées permettent de ne stocker en mémoire que les 1 de la matrice dans des </a:t>
            </a:r>
            <a:r>
              <a:rPr lang="fr-FR" sz="900" i="1" dirty="0">
                <a:uFill>
                  <a:solidFill>
                    <a:srgbClr val="FF0000"/>
                  </a:solidFill>
                </a:uFill>
                <a:latin typeface="Arial" panose="020B0604020202020204" pitchFamily="34" charset="0"/>
                <a:cs typeface="Arial" panose="020B0604020202020204" pitchFamily="34" charset="0"/>
              </a:rPr>
              <a:t>nœuds. </a:t>
            </a:r>
            <a:r>
              <a:rPr lang="fr-FR" sz="900" dirty="0">
                <a:uFill>
                  <a:solidFill>
                    <a:srgbClr val="FF0000"/>
                  </a:solidFill>
                </a:uFill>
                <a:latin typeface="Arial" panose="020B0604020202020204" pitchFamily="34" charset="0"/>
                <a:cs typeface="Arial" panose="020B0604020202020204" pitchFamily="34" charset="0"/>
              </a:rPr>
              <a:t>Ces </a:t>
            </a:r>
            <a:r>
              <a:rPr lang="fr-FR" sz="900" i="1" dirty="0">
                <a:uFill>
                  <a:solidFill>
                    <a:srgbClr val="FF0000"/>
                  </a:solidFill>
                </a:uFill>
                <a:latin typeface="Arial" panose="020B0604020202020204" pitchFamily="34" charset="0"/>
                <a:cs typeface="Arial" panose="020B0604020202020204" pitchFamily="34" charset="0"/>
              </a:rPr>
              <a:t>nœuds</a:t>
            </a:r>
            <a:r>
              <a:rPr lang="fr-FR" sz="900" dirty="0">
                <a:uFill>
                  <a:solidFill>
                    <a:srgbClr val="FF0000"/>
                  </a:solidFill>
                </a:uFill>
                <a:latin typeface="Arial" panose="020B0604020202020204" pitchFamily="34" charset="0"/>
                <a:cs typeface="Arial" panose="020B0604020202020204" pitchFamily="34" charset="0"/>
              </a:rPr>
              <a:t> contiennent les indices de ligne et de colonne du 1 de la matrice, ainsi que des pointeurs vers les 1 voisins (en haut et en bas). Effacer un élément consiste alors à le faire </a:t>
            </a:r>
            <a:r>
              <a:rPr lang="fr-FR" sz="900" i="1" dirty="0">
                <a:uFill>
                  <a:solidFill>
                    <a:srgbClr val="FF0000"/>
                  </a:solidFill>
                </a:uFill>
                <a:latin typeface="Arial" panose="020B0604020202020204" pitchFamily="34" charset="0"/>
                <a:cs typeface="Arial" panose="020B0604020202020204" pitchFamily="34" charset="0"/>
              </a:rPr>
              <a:t>oublier</a:t>
            </a:r>
            <a:r>
              <a:rPr lang="fr-FR" sz="900" dirty="0">
                <a:uFill>
                  <a:solidFill>
                    <a:srgbClr val="FF0000"/>
                  </a:solidFill>
                </a:uFill>
                <a:latin typeface="Arial" panose="020B0604020202020204" pitchFamily="34" charset="0"/>
                <a:cs typeface="Arial" panose="020B0604020202020204" pitchFamily="34" charset="0"/>
              </a:rPr>
              <a:t> de ses voisins. C’est de cette manière que l’on efface des lignes et des colonnes.</a:t>
            </a:r>
          </a:p>
        </p:txBody>
      </p:sp>
      <p:sp>
        <p:nvSpPr>
          <p:cNvPr id="32" name="Rectangle 31"/>
          <p:cNvSpPr/>
          <p:nvPr/>
        </p:nvSpPr>
        <p:spPr>
          <a:xfrm>
            <a:off x="6977347" y="1367656"/>
            <a:ext cx="207510" cy="12854508"/>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18"/>
          <p:cNvSpPr txBox="1"/>
          <p:nvPr/>
        </p:nvSpPr>
        <p:spPr>
          <a:xfrm>
            <a:off x="270144" y="3828862"/>
            <a:ext cx="3253032" cy="1869743"/>
          </a:xfrm>
          <a:prstGeom prst="rect">
            <a:avLst/>
          </a:prstGeom>
          <a:noFill/>
          <a:ln>
            <a:solidFill>
              <a:schemeClr val="bg2"/>
            </a:solid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Cadre d’étude, présentation du puzzle:</a:t>
            </a:r>
          </a:p>
          <a:p>
            <a:pPr algn="just"/>
            <a:endParaRPr lang="fr-FR" sz="500" b="1" u="sng" dirty="0">
              <a:latin typeface="Arial" panose="020B0604020202020204" pitchFamily="34" charset="0"/>
              <a:cs typeface="Arial" panose="020B0604020202020204" pitchFamily="34" charset="0"/>
            </a:endParaRPr>
          </a:p>
          <a:p>
            <a:pPr algn="just"/>
            <a:r>
              <a:rPr lang="fr-FR" sz="10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a:t>
            </a:r>
            <a:r>
              <a:rPr lang="fr-FR" sz="900" i="1" dirty="0">
                <a:latin typeface="Arial" panose="020B0604020202020204" pitchFamily="34" charset="0"/>
                <a:cs typeface="Arial" panose="020B0604020202020204" pitchFamily="34" charset="0"/>
              </a:rPr>
              <a:t>7x7</a:t>
            </a:r>
            <a:r>
              <a:rPr lang="fr-FR" sz="900" dirty="0">
                <a:latin typeface="Arial" panose="020B0604020202020204" pitchFamily="34" charset="0"/>
                <a:cs typeface="Arial" panose="020B0604020202020204" pitchFamily="34" charset="0"/>
              </a:rPr>
              <a:t> et est représenté ci-dessous. Nous avons généralisé à d’autres tailles.</a:t>
            </a:r>
          </a:p>
        </p:txBody>
      </p:sp>
      <p:sp>
        <p:nvSpPr>
          <p:cNvPr id="2" name="Rectangle 1"/>
          <p:cNvSpPr/>
          <p:nvPr/>
        </p:nvSpPr>
        <p:spPr>
          <a:xfrm>
            <a:off x="3513543" y="1363782"/>
            <a:ext cx="207510" cy="12858382"/>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376" y="5704608"/>
            <a:ext cx="2642602" cy="1909279"/>
          </a:xfrm>
          <a:prstGeom prst="rect">
            <a:avLst/>
          </a:prstGeom>
          <a:ln>
            <a:solidFill>
              <a:srgbClr val="38ADE3"/>
            </a:solidFill>
          </a:ln>
        </p:spPr>
      </p:pic>
      <p:grpSp>
        <p:nvGrpSpPr>
          <p:cNvPr id="49" name="Groupe 48">
            <a:extLst>
              <a:ext uri="{FF2B5EF4-FFF2-40B4-BE49-F238E27FC236}">
                <a16:creationId xmlns:a16="http://schemas.microsoft.com/office/drawing/2014/main" id="{AB032BDB-2565-4D71-80FD-BE57A68770B4}"/>
              </a:ext>
            </a:extLst>
          </p:cNvPr>
          <p:cNvGrpSpPr>
            <a:grpSpLocks noChangeAspect="1"/>
          </p:cNvGrpSpPr>
          <p:nvPr/>
        </p:nvGrpSpPr>
        <p:grpSpPr>
          <a:xfrm>
            <a:off x="7219442" y="3391707"/>
            <a:ext cx="1479291" cy="1103889"/>
            <a:chOff x="1936429" y="1055988"/>
            <a:chExt cx="2561680" cy="1783689"/>
          </a:xfrm>
        </p:grpSpPr>
        <p:cxnSp>
          <p:nvCxnSpPr>
            <p:cNvPr id="50" name="Connecteur droit 49">
              <a:extLst>
                <a:ext uri="{FF2B5EF4-FFF2-40B4-BE49-F238E27FC236}">
                  <a16:creationId xmlns:a16="http://schemas.microsoft.com/office/drawing/2014/main" id="{784EAA63-4361-4142-97E1-C243EB3A5FA3}"/>
                </a:ext>
              </a:extLst>
            </p:cNvPr>
            <p:cNvCxnSpPr>
              <a:cxnSpLocks/>
              <a:stCxn id="54" idx="3"/>
              <a:endCxn id="55" idx="1"/>
            </p:cNvCxnSpPr>
            <p:nvPr/>
          </p:nvCxnSpPr>
          <p:spPr>
            <a:xfrm flipV="1">
              <a:off x="2174584" y="1553026"/>
              <a:ext cx="1761292" cy="783933"/>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01A845D8-2CE1-4CB0-BB0D-F7E13F8FA999}"/>
                </a:ext>
              </a:extLst>
            </p:cNvPr>
            <p:cNvCxnSpPr>
              <a:cxnSpLocks/>
              <a:stCxn id="54" idx="3"/>
              <a:endCxn id="59" idx="1"/>
            </p:cNvCxnSpPr>
            <p:nvPr/>
          </p:nvCxnSpPr>
          <p:spPr>
            <a:xfrm flipV="1">
              <a:off x="2174584" y="2120718"/>
              <a:ext cx="1998685" cy="216241"/>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52">
              <a:extLst>
                <a:ext uri="{FF2B5EF4-FFF2-40B4-BE49-F238E27FC236}">
                  <a16:creationId xmlns:a16="http://schemas.microsoft.com/office/drawing/2014/main" id="{3E25EF25-8A2A-433B-8E21-A207D639CFFC}"/>
                </a:ext>
              </a:extLst>
            </p:cNvPr>
            <p:cNvCxnSpPr>
              <a:cxnSpLocks/>
              <a:stCxn id="54" idx="3"/>
              <a:endCxn id="98" idx="1"/>
            </p:cNvCxnSpPr>
            <p:nvPr/>
          </p:nvCxnSpPr>
          <p:spPr>
            <a:xfrm>
              <a:off x="2174584" y="2336959"/>
              <a:ext cx="1811931" cy="50271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DDFF042B-8AE8-4662-ACB0-73BAC3690636}"/>
                    </a:ext>
                  </a:extLst>
                </p:cNvPr>
                <p:cNvSpPr txBox="1"/>
                <p:nvPr/>
              </p:nvSpPr>
              <p:spPr>
                <a:xfrm>
                  <a:off x="1936429" y="2138033"/>
                  <a:ext cx="238155" cy="39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800" i="1" smtClean="0">
                                <a:latin typeface="Cambria Math" panose="02040503050406030204" pitchFamily="18" charset="0"/>
                              </a:rPr>
                            </m:ctrlPr>
                          </m:sSubPr>
                          <m:e>
                            <m:r>
                              <a:rPr lang="fr-FR" sz="800" b="0" i="1" smtClean="0">
                                <a:latin typeface="Cambria Math" panose="02040503050406030204" pitchFamily="18" charset="0"/>
                              </a:rPr>
                              <m:t>𝐴</m:t>
                            </m:r>
                          </m:e>
                          <m:sub>
                            <m:r>
                              <a:rPr lang="fr-FR" sz="800" b="0" i="1" smtClean="0">
                                <a:latin typeface="Cambria Math" panose="02040503050406030204" pitchFamily="18" charset="0"/>
                              </a:rPr>
                              <m:t>0</m:t>
                            </m:r>
                          </m:sub>
                        </m:sSub>
                      </m:oMath>
                    </m:oMathPara>
                  </a14:m>
                  <a:endParaRPr lang="fr-FR" sz="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800" b="0" i="1" smtClean="0">
                                <a:latin typeface="Cambria Math" panose="02040503050406030204" pitchFamily="18" charset="0"/>
                              </a:rPr>
                            </m:ctrlPr>
                          </m:sSubPr>
                          <m:e>
                            <m:r>
                              <a:rPr lang="fr-FR" sz="800" b="0" i="1" smtClean="0">
                                <a:latin typeface="Cambria Math" panose="02040503050406030204" pitchFamily="18" charset="0"/>
                              </a:rPr>
                              <m:t>𝑆</m:t>
                            </m:r>
                          </m:e>
                          <m:sub>
                            <m:r>
                              <a:rPr lang="fr-FR" sz="800" b="0" i="1" smtClean="0">
                                <a:latin typeface="Cambria Math" panose="02040503050406030204" pitchFamily="18" charset="0"/>
                              </a:rPr>
                              <m:t>0</m:t>
                            </m:r>
                          </m:sub>
                        </m:sSub>
                      </m:oMath>
                    </m:oMathPara>
                  </a14:m>
                  <a:endParaRPr lang="fr-FR" sz="900" dirty="0"/>
                </a:p>
              </p:txBody>
            </p:sp>
          </mc:Choice>
          <mc:Fallback xmlns="">
            <p:sp>
              <p:nvSpPr>
                <p:cNvPr id="54" name="ZoneTexte 53">
                  <a:extLst>
                    <a:ext uri="{FF2B5EF4-FFF2-40B4-BE49-F238E27FC236}">
                      <a16:creationId xmlns="" xmlns:a16="http://schemas.microsoft.com/office/drawing/2014/main" xmlns:a14="http://schemas.microsoft.com/office/drawing/2010/main" id="{DDFF042B-8AE8-4662-ACB0-73BAC3690636}"/>
                    </a:ext>
                  </a:extLst>
                </p:cNvPr>
                <p:cNvSpPr txBox="1">
                  <a:spLocks noRot="1" noChangeAspect="1" noMove="1" noResize="1" noEditPoints="1" noAdjustHandles="1" noChangeArrowheads="1" noChangeShapeType="1" noTextEdit="1"/>
                </p:cNvSpPr>
                <p:nvPr/>
              </p:nvSpPr>
              <p:spPr>
                <a:xfrm>
                  <a:off x="1936429" y="2138033"/>
                  <a:ext cx="238155" cy="397850"/>
                </a:xfrm>
                <a:prstGeom prst="rect">
                  <a:avLst/>
                </a:prstGeom>
                <a:blipFill rotWithShape="0">
                  <a:blip r:embed="rId13"/>
                  <a:stretch>
                    <a:fillRect l="-17391" r="-8696" b="-97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504D86AE-3572-4429-B2BD-B7A71B9612B0}"/>
                    </a:ext>
                  </a:extLst>
                </p:cNvPr>
                <p:cNvSpPr txBox="1"/>
                <p:nvPr/>
              </p:nvSpPr>
              <p:spPr>
                <a:xfrm>
                  <a:off x="3935876" y="1329234"/>
                  <a:ext cx="265441"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1</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1</m:t>
                            </m:r>
                          </m:sub>
                        </m:sSub>
                      </m:oMath>
                    </m:oMathPara>
                  </a14:m>
                  <a:endParaRPr lang="fr-FR" sz="900" dirty="0"/>
                </a:p>
              </p:txBody>
            </p:sp>
          </mc:Choice>
          <mc:Fallback xmlns="">
            <p:sp>
              <p:nvSpPr>
                <p:cNvPr id="55" name="ZoneTexte 54">
                  <a:extLst>
                    <a:ext uri="{FF2B5EF4-FFF2-40B4-BE49-F238E27FC236}">
                      <a16:creationId xmlns="" xmlns:a16="http://schemas.microsoft.com/office/drawing/2014/main" xmlns:a14="http://schemas.microsoft.com/office/drawing/2010/main" id="{504D86AE-3572-4429-B2BD-B7A71B9612B0}"/>
                    </a:ext>
                  </a:extLst>
                </p:cNvPr>
                <p:cNvSpPr txBox="1">
                  <a:spLocks noRot="1" noChangeAspect="1" noMove="1" noResize="1" noEditPoints="1" noAdjustHandles="1" noChangeArrowheads="1" noChangeShapeType="1" noTextEdit="1"/>
                </p:cNvSpPr>
                <p:nvPr/>
              </p:nvSpPr>
              <p:spPr>
                <a:xfrm>
                  <a:off x="3935876" y="1329234"/>
                  <a:ext cx="265441" cy="447581"/>
                </a:xfrm>
                <a:prstGeom prst="rect">
                  <a:avLst/>
                </a:prstGeom>
                <a:blipFill rotWithShape="0">
                  <a:blip r:embed="rId14"/>
                  <a:stretch>
                    <a:fillRect l="-20000" r="-8000"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a:extLst>
                    <a:ext uri="{FF2B5EF4-FFF2-40B4-BE49-F238E27FC236}">
                      <a16:creationId xmlns:a16="http://schemas.microsoft.com/office/drawing/2014/main" id="{890482B5-BE1A-40CB-B391-AE7C0AD37D2A}"/>
                    </a:ext>
                  </a:extLst>
                </p:cNvPr>
                <p:cNvSpPr txBox="1"/>
                <p:nvPr/>
              </p:nvSpPr>
              <p:spPr>
                <a:xfrm rot="20015514">
                  <a:off x="2282376" y="1763476"/>
                  <a:ext cx="1270479"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1</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1</m:t>
                            </m:r>
                          </m:sub>
                        </m:sSub>
                      </m:oMath>
                    </m:oMathPara>
                  </a14:m>
                  <a:endParaRPr lang="fr-FR" sz="700" dirty="0">
                    <a:solidFill>
                      <a:srgbClr val="C00000"/>
                    </a:solidFill>
                  </a:endParaRPr>
                </a:p>
              </p:txBody>
            </p:sp>
          </mc:Choice>
          <mc:Fallback xmlns="">
            <p:sp>
              <p:nvSpPr>
                <p:cNvPr id="56" name="ZoneTexte 55">
                  <a:extLst>
                    <a:ext uri="{FF2B5EF4-FFF2-40B4-BE49-F238E27FC236}">
                      <a16:creationId xmlns="" xmlns:a16="http://schemas.microsoft.com/office/drawing/2014/main" xmlns:a14="http://schemas.microsoft.com/office/drawing/2010/main" id="{890482B5-BE1A-40CB-B391-AE7C0AD37D2A}"/>
                    </a:ext>
                  </a:extLst>
                </p:cNvPr>
                <p:cNvSpPr txBox="1">
                  <a:spLocks noRot="1" noChangeAspect="1" noMove="1" noResize="1" noEditPoints="1" noAdjustHandles="1" noChangeArrowheads="1" noChangeShapeType="1" noTextEdit="1"/>
                </p:cNvSpPr>
                <p:nvPr/>
              </p:nvSpPr>
              <p:spPr>
                <a:xfrm rot="20015514">
                  <a:off x="2282376" y="1763476"/>
                  <a:ext cx="1270479" cy="174058"/>
                </a:xfrm>
                <a:prstGeom prst="rect">
                  <a:avLst/>
                </a:prstGeom>
                <a:blipFill rotWithShape="0">
                  <a:blip r:embed="rId15"/>
                  <a:stretch>
                    <a:fillRect l="-1709" r="-855" b="-428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495F5CA5-A3AC-4DA3-B505-37EB48F34ADD}"/>
                    </a:ext>
                  </a:extLst>
                </p:cNvPr>
                <p:cNvSpPr txBox="1"/>
                <p:nvPr/>
              </p:nvSpPr>
              <p:spPr>
                <a:xfrm rot="21105771">
                  <a:off x="2739715" y="1991561"/>
                  <a:ext cx="1312231"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2</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i="1">
                                <a:solidFill>
                                  <a:srgbClr val="C00000"/>
                                </a:solidFill>
                                <a:latin typeface="Cambria Math" panose="02040503050406030204" pitchFamily="18" charset="0"/>
                              </a:rPr>
                            </m:ctrlPr>
                          </m:sSubPr>
                          <m:e>
                            <m:r>
                              <a:rPr lang="fr-FR" sz="700" i="1">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2</m:t>
                            </m:r>
                          </m:sub>
                        </m:sSub>
                      </m:oMath>
                    </m:oMathPara>
                  </a14:m>
                  <a:endParaRPr lang="fr-FR" sz="700" dirty="0">
                    <a:solidFill>
                      <a:srgbClr val="C00000"/>
                    </a:solidFill>
                  </a:endParaRPr>
                </a:p>
              </p:txBody>
            </p:sp>
          </mc:Choice>
          <mc:Fallback xmlns="">
            <p:sp>
              <p:nvSpPr>
                <p:cNvPr id="58" name="ZoneTexte 57">
                  <a:extLst>
                    <a:ext uri="{FF2B5EF4-FFF2-40B4-BE49-F238E27FC236}">
                      <a16:creationId xmlns="" xmlns:a16="http://schemas.microsoft.com/office/drawing/2014/main" xmlns:a14="http://schemas.microsoft.com/office/drawing/2010/main" id="{495F5CA5-A3AC-4DA3-B505-37EB48F34ADD}"/>
                    </a:ext>
                  </a:extLst>
                </p:cNvPr>
                <p:cNvSpPr txBox="1">
                  <a:spLocks noRot="1" noChangeAspect="1" noMove="1" noResize="1" noEditPoints="1" noAdjustHandles="1" noChangeArrowheads="1" noChangeShapeType="1" noTextEdit="1"/>
                </p:cNvSpPr>
                <p:nvPr/>
              </p:nvSpPr>
              <p:spPr>
                <a:xfrm rot="21105771">
                  <a:off x="2739715" y="1991561"/>
                  <a:ext cx="1312231" cy="174058"/>
                </a:xfrm>
                <a:prstGeom prst="rect">
                  <a:avLst/>
                </a:prstGeom>
                <a:blipFill rotWithShape="0">
                  <a:blip r:embed="rId16"/>
                  <a:stretch>
                    <a:fillRect l="-787" b="-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id="{7C568E3F-E383-4630-8347-82F234079446}"/>
                    </a:ext>
                  </a:extLst>
                </p:cNvPr>
                <p:cNvSpPr txBox="1"/>
                <p:nvPr/>
              </p:nvSpPr>
              <p:spPr>
                <a:xfrm>
                  <a:off x="4173269" y="1896926"/>
                  <a:ext cx="280195"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2</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2</m:t>
                            </m:r>
                          </m:sub>
                        </m:sSub>
                      </m:oMath>
                    </m:oMathPara>
                  </a14:m>
                  <a:endParaRPr lang="fr-FR" sz="900" dirty="0"/>
                </a:p>
              </p:txBody>
            </p:sp>
          </mc:Choice>
          <mc:Fallback xmlns="">
            <p:sp>
              <p:nvSpPr>
                <p:cNvPr id="59"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4173269" y="1896926"/>
                  <a:ext cx="280195" cy="447581"/>
                </a:xfrm>
                <a:prstGeom prst="rect">
                  <a:avLst/>
                </a:prstGeom>
                <a:blipFill rotWithShape="0">
                  <a:blip r:embed="rId17"/>
                  <a:stretch>
                    <a:fillRect l="-14815" r="-3704" b="-8889"/>
                  </a:stretch>
                </a:blipFill>
              </p:spPr>
              <p:txBody>
                <a:bodyPr/>
                <a:lstStyle/>
                <a:p>
                  <a:r>
                    <a:rPr lang="fr-FR">
                      <a:noFill/>
                    </a:rPr>
                    <a:t> </a:t>
                  </a:r>
                </a:p>
              </p:txBody>
            </p:sp>
          </mc:Fallback>
        </mc:AlternateContent>
        <p:sp>
          <p:nvSpPr>
            <p:cNvPr id="63" name="ZoneTexte 62">
              <a:extLst>
                <a:ext uri="{FF2B5EF4-FFF2-40B4-BE49-F238E27FC236}">
                  <a16:creationId xmlns:a16="http://schemas.microsoft.com/office/drawing/2014/main" id="{720A9898-D6EC-4B99-A522-FEE81F1DB4AE}"/>
                </a:ext>
              </a:extLst>
            </p:cNvPr>
            <p:cNvSpPr txBox="1"/>
            <p:nvPr/>
          </p:nvSpPr>
          <p:spPr>
            <a:xfrm>
              <a:off x="4015025" y="2264949"/>
              <a:ext cx="434760" cy="230830"/>
            </a:xfrm>
            <a:prstGeom prst="rect">
              <a:avLst/>
            </a:prstGeom>
            <a:noFill/>
          </p:spPr>
          <p:txBody>
            <a:bodyPr wrap="square" rtlCol="0">
              <a:spAutoFit/>
            </a:bodyPr>
            <a:lstStyle/>
            <a:p>
              <a:r>
                <a:rPr lang="fr-FR" sz="900" dirty="0"/>
                <a:t>…</a:t>
              </a:r>
            </a:p>
          </p:txBody>
        </p:sp>
        <p:sp>
          <p:nvSpPr>
            <p:cNvPr id="64" name="ZoneTexte 63">
              <a:extLst>
                <a:ext uri="{FF2B5EF4-FFF2-40B4-BE49-F238E27FC236}">
                  <a16:creationId xmlns:a16="http://schemas.microsoft.com/office/drawing/2014/main" id="{7C942E7D-B77D-47D1-B5D8-0A2A677B301A}"/>
                </a:ext>
              </a:extLst>
            </p:cNvPr>
            <p:cNvSpPr txBox="1"/>
            <p:nvPr/>
          </p:nvSpPr>
          <p:spPr>
            <a:xfrm>
              <a:off x="3679669" y="1055988"/>
              <a:ext cx="818440" cy="372984"/>
            </a:xfrm>
            <a:prstGeom prst="rect">
              <a:avLst/>
            </a:prstGeom>
            <a:noFill/>
            <a:ln w="9525">
              <a:noFill/>
            </a:ln>
          </p:spPr>
          <p:txBody>
            <a:bodyPr wrap="square" rtlCol="0">
              <a:spAutoFit/>
            </a:bodyPr>
            <a:lstStyle/>
            <a:p>
              <a:r>
                <a:rPr lang="fr-FR" sz="900" dirty="0">
                  <a:solidFill>
                    <a:srgbClr val="FF0000"/>
                  </a:solidFill>
                </a:rPr>
                <a:t>échec</a:t>
              </a:r>
            </a:p>
          </p:txBody>
        </p:sp>
        <p:sp>
          <p:nvSpPr>
            <p:cNvPr id="70" name="ZoneTexte 69">
              <a:extLst>
                <a:ext uri="{FF2B5EF4-FFF2-40B4-BE49-F238E27FC236}">
                  <a16:creationId xmlns:a16="http://schemas.microsoft.com/office/drawing/2014/main" id="{DF191EE8-4069-4050-937E-AA2F95551182}"/>
                </a:ext>
              </a:extLst>
            </p:cNvPr>
            <p:cNvSpPr txBox="1"/>
            <p:nvPr/>
          </p:nvSpPr>
          <p:spPr>
            <a:xfrm rot="20331904">
              <a:off x="2203096" y="1263132"/>
              <a:ext cx="1260668" cy="323253"/>
            </a:xfrm>
            <a:prstGeom prst="rect">
              <a:avLst/>
            </a:prstGeom>
            <a:noFill/>
          </p:spPr>
          <p:txBody>
            <a:bodyPr wrap="square" rtlCol="0">
              <a:spAutoFit/>
            </a:bodyPr>
            <a:lstStyle/>
            <a:p>
              <a:r>
                <a:rPr lang="fr-FR" sz="700" b="1" dirty="0">
                  <a:solidFill>
                    <a:srgbClr val="38ADE3"/>
                  </a:solidFill>
                </a:rPr>
                <a:t>Backtracking</a:t>
              </a:r>
              <a:endParaRPr lang="fr-FR" b="1" dirty="0">
                <a:solidFill>
                  <a:srgbClr val="38ADE3"/>
                </a:solidFill>
              </a:endParaRPr>
            </a:p>
          </p:txBody>
        </p:sp>
      </p:grpSp>
      <mc:AlternateContent xmlns:mc="http://schemas.openxmlformats.org/markup-compatibility/2006" xmlns:a14="http://schemas.microsoft.com/office/drawing/2010/main">
        <mc:Choice Requires="a14">
          <p:sp>
            <p:nvSpPr>
              <p:cNvPr id="74" name="TextBox 73"/>
              <p:cNvSpPr txBox="1"/>
              <p:nvPr/>
            </p:nvSpPr>
            <p:spPr>
              <a:xfrm>
                <a:off x="7196353" y="1367129"/>
                <a:ext cx="3249706" cy="2069797"/>
              </a:xfrm>
              <a:prstGeom prst="rect">
                <a:avLst/>
              </a:prstGeom>
              <a:noFill/>
              <a:ln>
                <a:solidFill>
                  <a:schemeClr val="bg2"/>
                </a:solid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La méthode des </a:t>
                </a:r>
                <a:r>
                  <a:rPr lang="fr-FR" sz="1050" b="1" i="1" u="sng" dirty="0">
                    <a:latin typeface="Arial" panose="020B0604020202020204" pitchFamily="34" charset="0"/>
                    <a:cs typeface="Arial" panose="020B0604020202020204" pitchFamily="34" charset="0"/>
                  </a:rPr>
                  <a:t>dancing links</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Pour résoudre ce problème en pratique, on explore l’ensemble des configurations de manière récursive. À partir d’une matrice courante (notée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on sélectionne une ligne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que l’on ajoute à la solution courante (notée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𝑆</m:t>
                    </m:r>
                  </m:oMath>
                </a14:m>
                <a:r>
                  <a:rPr lang="fr-FR" sz="900" dirty="0">
                    <a:uFill>
                      <a:solidFill>
                        <a:srgbClr val="FF0000"/>
                      </a:solidFill>
                    </a:uFill>
                    <a:latin typeface="Arial" panose="020B0604020202020204" pitchFamily="34" charset="0"/>
                    <a:cs typeface="Arial" panose="020B0604020202020204" pitchFamily="34" charset="0"/>
                  </a:rPr>
                  <a:t>). Puis, on supprime de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toutes les lignes et colonnes qui rentreraient en conflit avec la nouvelle solution courante (</a:t>
                </a:r>
                <a:r>
                  <a:rPr lang="fr-FR" sz="900" i="1" dirty="0">
                    <a:uFill>
                      <a:solidFill>
                        <a:srgbClr val="FF0000"/>
                      </a:solidFill>
                    </a:uFill>
                    <a:latin typeface="Arial" panose="020B0604020202020204" pitchFamily="34" charset="0"/>
                    <a:cs typeface="Arial" panose="020B0604020202020204" pitchFamily="34" charset="0"/>
                  </a:rPr>
                  <a:t>i.e. </a:t>
                </a:r>
                <a:r>
                  <a:rPr lang="fr-FR" sz="900" dirty="0">
                    <a:uFill>
                      <a:solidFill>
                        <a:srgbClr val="FF0000"/>
                      </a:solidFill>
                    </a:uFill>
                    <a:latin typeface="Arial" panose="020B0604020202020204" pitchFamily="34" charset="0"/>
                    <a:cs typeface="Arial" panose="020B0604020202020204" pitchFamily="34" charset="0"/>
                  </a:rPr>
                  <a:t>les lignes possédant des 1 dans les mêmes colonnes que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par exemple). Et on itère le processus jusqu’à ce que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soit vide. Dans ce cas, soit la solution courante est de bonne taille, soit il faut effectuer un </a:t>
                </a:r>
                <a:r>
                  <a:rPr lang="fr-FR" sz="900" i="1" dirty="0" err="1">
                    <a:uFill>
                      <a:solidFill>
                        <a:srgbClr val="FF0000"/>
                      </a:solidFill>
                    </a:uFill>
                    <a:latin typeface="Arial" panose="020B0604020202020204" pitchFamily="34" charset="0"/>
                    <a:cs typeface="Arial" panose="020B0604020202020204" pitchFamily="34" charset="0"/>
                  </a:rPr>
                  <a:t>backtracking</a:t>
                </a:r>
                <a:r>
                  <a:rPr lang="fr-FR" sz="900" dirty="0">
                    <a:uFill>
                      <a:solidFill>
                        <a:srgbClr val="FF0000"/>
                      </a:solidFill>
                    </a:uFill>
                    <a:latin typeface="Arial" panose="020B0604020202020204" pitchFamily="34" charset="0"/>
                    <a:cs typeface="Arial" panose="020B0604020202020204" pitchFamily="34" charset="0"/>
                  </a:rPr>
                  <a:t>.</a:t>
                </a:r>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Ce qui consiste à revenir en arrière pour explorer les autres choix possibles de ligne.</a:t>
                </a:r>
              </a:p>
            </p:txBody>
          </p:sp>
        </mc:Choice>
        <mc:Fallback xmlns="">
          <p:sp>
            <p:nvSpPr>
              <p:cNvPr id="74" name="TextBox 73"/>
              <p:cNvSpPr txBox="1">
                <a:spLocks noRot="1" noChangeAspect="1" noMove="1" noResize="1" noEditPoints="1" noAdjustHandles="1" noChangeArrowheads="1" noChangeShapeType="1" noTextEdit="1"/>
              </p:cNvSpPr>
              <p:nvPr/>
            </p:nvSpPr>
            <p:spPr>
              <a:xfrm>
                <a:off x="7196353" y="1367129"/>
                <a:ext cx="3249706" cy="2069797"/>
              </a:xfrm>
              <a:prstGeom prst="rect">
                <a:avLst/>
              </a:prstGeom>
              <a:blipFill>
                <a:blip r:embed="rId18"/>
                <a:stretch>
                  <a:fillRect/>
                </a:stretch>
              </a:blipFill>
              <a:ln>
                <a:solidFill>
                  <a:schemeClr val="bg2"/>
                </a:solidFill>
              </a:ln>
            </p:spPr>
            <p:txBody>
              <a:bodyPr/>
              <a:lstStyle/>
              <a:p>
                <a:r>
                  <a:rPr lang="fr-FR">
                    <a:noFill/>
                  </a:rPr>
                  <a:t> </a:t>
                </a:r>
              </a:p>
            </p:txBody>
          </p:sp>
        </mc:Fallback>
      </mc:AlternateContent>
      <p:sp>
        <p:nvSpPr>
          <p:cNvPr id="76" name="Rounded Rectangle 75"/>
          <p:cNvSpPr/>
          <p:nvPr/>
        </p:nvSpPr>
        <p:spPr>
          <a:xfrm>
            <a:off x="3952956" y="13564563"/>
            <a:ext cx="2837091" cy="6311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3872289" y="13580999"/>
            <a:ext cx="2983348" cy="600164"/>
          </a:xfrm>
          <a:prstGeom prst="rect">
            <a:avLst/>
          </a:prstGeom>
          <a:noFill/>
        </p:spPr>
        <p:txBody>
          <a:bodyPr wrap="square" rtlCol="0">
            <a:spAutoFit/>
          </a:bodyPr>
          <a:lstStyle/>
          <a:p>
            <a:pPr algn="ctr"/>
            <a:r>
              <a:rPr lang="fr-FR" sz="1100" dirty="0">
                <a:uFill>
                  <a:solidFill>
                    <a:srgbClr val="FF0000"/>
                  </a:solidFill>
                </a:uFill>
                <a:latin typeface="Arial" panose="020B0604020202020204" pitchFamily="34" charset="0"/>
                <a:cs typeface="Arial" panose="020B0604020202020204" pitchFamily="34" charset="0"/>
              </a:rPr>
              <a:t>Le problème consiste alors à trouver les sous-ensembles de lignes tels que chaque colonne possède exactement un seul 1.</a:t>
            </a:r>
          </a:p>
        </p:txBody>
      </p:sp>
      <p:cxnSp>
        <p:nvCxnSpPr>
          <p:cNvPr id="95" name="Straight Arrow Connector 94"/>
          <p:cNvCxnSpPr>
            <a:endCxn id="59" idx="1"/>
          </p:cNvCxnSpPr>
          <p:nvPr/>
        </p:nvCxnSpPr>
        <p:spPr>
          <a:xfrm flipV="1">
            <a:off x="8365439" y="4050646"/>
            <a:ext cx="145709" cy="89262"/>
          </a:xfrm>
          <a:prstGeom prst="straightConnector1">
            <a:avLst/>
          </a:prstGeom>
          <a:ln>
            <a:solidFill>
              <a:srgbClr val="38ADE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ZoneTexte 58">
                <a:extLst>
                  <a:ext uri="{FF2B5EF4-FFF2-40B4-BE49-F238E27FC236}">
                    <a16:creationId xmlns:a16="http://schemas.microsoft.com/office/drawing/2014/main" id="{7C568E3F-E383-4630-8347-82F234079446}"/>
                  </a:ext>
                </a:extLst>
              </p:cNvPr>
              <p:cNvSpPr txBox="1"/>
              <p:nvPr/>
            </p:nvSpPr>
            <p:spPr>
              <a:xfrm>
                <a:off x="8403303" y="4357096"/>
                <a:ext cx="1809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𝑛</m:t>
                          </m:r>
                        </m:sub>
                      </m:sSub>
                    </m:oMath>
                  </m:oMathPara>
                </a14:m>
                <a:endParaRPr lang="fr-FR" sz="900" b="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𝑛</m:t>
                          </m:r>
                        </m:sub>
                      </m:sSub>
                    </m:oMath>
                  </m:oMathPara>
                </a14:m>
                <a:endParaRPr lang="fr-FR" sz="900" dirty="0"/>
              </a:p>
            </p:txBody>
          </p:sp>
        </mc:Choice>
        <mc:Fallback xmlns="">
          <p:sp>
            <p:nvSpPr>
              <p:cNvPr id="98"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8403303" y="4357096"/>
                <a:ext cx="180929" cy="276999"/>
              </a:xfrm>
              <a:prstGeom prst="rect">
                <a:avLst/>
              </a:prstGeom>
              <a:blipFill rotWithShape="0">
                <a:blip r:embed="rId19"/>
                <a:stretch>
                  <a:fillRect l="-10000" b="-6667"/>
                </a:stretch>
              </a:blipFill>
            </p:spPr>
            <p:txBody>
              <a:bodyPr/>
              <a:lstStyle/>
              <a:p>
                <a:r>
                  <a:rPr lang="fr-FR">
                    <a:noFill/>
                  </a:rPr>
                  <a:t> </a:t>
                </a:r>
              </a:p>
            </p:txBody>
          </p:sp>
        </mc:Fallback>
      </mc:AlternateContent>
      <p:grpSp>
        <p:nvGrpSpPr>
          <p:cNvPr id="78" name="Groupe 70">
            <a:extLst>
              <a:ext uri="{FF2B5EF4-FFF2-40B4-BE49-F238E27FC236}">
                <a16:creationId xmlns:a16="http://schemas.microsoft.com/office/drawing/2014/main" id="{89D7123B-40C2-4AB2-81C3-610E9E09B9B6}"/>
              </a:ext>
            </a:extLst>
          </p:cNvPr>
          <p:cNvGrpSpPr>
            <a:grpSpLocks noChangeAspect="1"/>
          </p:cNvGrpSpPr>
          <p:nvPr/>
        </p:nvGrpSpPr>
        <p:grpSpPr>
          <a:xfrm>
            <a:off x="8756037" y="3623701"/>
            <a:ext cx="1770030" cy="841259"/>
            <a:chOff x="3509816" y="1902631"/>
            <a:chExt cx="8565216" cy="4070870"/>
          </a:xfrm>
        </p:grpSpPr>
        <p:pic>
          <p:nvPicPr>
            <p:cNvPr id="79" name="Image 73">
              <a:extLst>
                <a:ext uri="{FF2B5EF4-FFF2-40B4-BE49-F238E27FC236}">
                  <a16:creationId xmlns:a16="http://schemas.microsoft.com/office/drawing/2014/main" id="{CDD56593-C067-4548-A7E2-B7A0CE54F7B1}"/>
                </a:ext>
              </a:extLst>
            </p:cNvPr>
            <p:cNvPicPr>
              <a:picLocks noChangeAspect="1"/>
            </p:cNvPicPr>
            <p:nvPr/>
          </p:nvPicPr>
          <p:blipFill rotWithShape="1">
            <a:blip r:embed="rId20"/>
            <a:srcRect l="6106" t="7679" r="8909" b="5711"/>
            <a:stretch/>
          </p:blipFill>
          <p:spPr>
            <a:xfrm>
              <a:off x="3509817" y="1902631"/>
              <a:ext cx="5043055" cy="3860801"/>
            </a:xfrm>
            <a:prstGeom prst="rect">
              <a:avLst/>
            </a:prstGeom>
          </p:spPr>
        </p:pic>
        <p:sp>
          <p:nvSpPr>
            <p:cNvPr id="80" name="ZoneTexte 75">
              <a:extLst>
                <a:ext uri="{FF2B5EF4-FFF2-40B4-BE49-F238E27FC236}">
                  <a16:creationId xmlns:a16="http://schemas.microsoft.com/office/drawing/2014/main" id="{8331F92D-6EBC-4F51-AAC3-9562A470C88F}"/>
                </a:ext>
              </a:extLst>
            </p:cNvPr>
            <p:cNvSpPr txBox="1"/>
            <p:nvPr/>
          </p:nvSpPr>
          <p:spPr>
            <a:xfrm>
              <a:off x="3509817" y="2327506"/>
              <a:ext cx="5043055" cy="386511"/>
            </a:xfrm>
            <a:prstGeom prst="rect">
              <a:avLst/>
            </a:prstGeom>
            <a:noFill/>
            <a:ln w="22225">
              <a:solidFill>
                <a:srgbClr val="C00000"/>
              </a:solidFill>
            </a:ln>
          </p:spPr>
          <p:txBody>
            <a:bodyPr wrap="square" rtlCol="0">
              <a:spAutoFit/>
            </a:bodyPr>
            <a:lstStyle/>
            <a:p>
              <a:endParaRPr lang="fr-FR" dirty="0"/>
            </a:p>
          </p:txBody>
        </p:sp>
        <p:sp>
          <p:nvSpPr>
            <p:cNvPr id="81" name="ZoneTexte 77">
              <a:extLst>
                <a:ext uri="{FF2B5EF4-FFF2-40B4-BE49-F238E27FC236}">
                  <a16:creationId xmlns:a16="http://schemas.microsoft.com/office/drawing/2014/main" id="{4AB29D26-7DD5-4F26-99D4-729E985C7009}"/>
                </a:ext>
              </a:extLst>
            </p:cNvPr>
            <p:cNvSpPr txBox="1"/>
            <p:nvPr/>
          </p:nvSpPr>
          <p:spPr>
            <a:xfrm>
              <a:off x="3509817" y="2714017"/>
              <a:ext cx="5043055" cy="424875"/>
            </a:xfrm>
            <a:prstGeom prst="rect">
              <a:avLst/>
            </a:prstGeom>
            <a:solidFill>
              <a:schemeClr val="bg2">
                <a:alpha val="75000"/>
              </a:schemeClr>
            </a:solidFill>
          </p:spPr>
          <p:txBody>
            <a:bodyPr wrap="square" rtlCol="0">
              <a:spAutoFit/>
            </a:bodyPr>
            <a:lstStyle/>
            <a:p>
              <a:endParaRPr lang="fr-FR" dirty="0"/>
            </a:p>
          </p:txBody>
        </p:sp>
        <p:sp>
          <p:nvSpPr>
            <p:cNvPr id="82" name="ZoneTexte 78">
              <a:extLst>
                <a:ext uri="{FF2B5EF4-FFF2-40B4-BE49-F238E27FC236}">
                  <a16:creationId xmlns:a16="http://schemas.microsoft.com/office/drawing/2014/main" id="{10E8733F-9F09-4523-907B-142759F66B5D}"/>
                </a:ext>
              </a:extLst>
            </p:cNvPr>
            <p:cNvSpPr txBox="1"/>
            <p:nvPr/>
          </p:nvSpPr>
          <p:spPr>
            <a:xfrm>
              <a:off x="3509816" y="3170168"/>
              <a:ext cx="5043055" cy="424875"/>
            </a:xfrm>
            <a:prstGeom prst="rect">
              <a:avLst/>
            </a:prstGeom>
            <a:solidFill>
              <a:schemeClr val="bg2">
                <a:alpha val="75000"/>
              </a:schemeClr>
            </a:solidFill>
          </p:spPr>
          <p:txBody>
            <a:bodyPr wrap="square" rtlCol="0">
              <a:spAutoFit/>
            </a:bodyPr>
            <a:lstStyle/>
            <a:p>
              <a:endParaRPr lang="fr-FR" dirty="0"/>
            </a:p>
          </p:txBody>
        </p:sp>
        <p:sp>
          <p:nvSpPr>
            <p:cNvPr id="84" name="ZoneTexte 79">
              <a:extLst>
                <a:ext uri="{FF2B5EF4-FFF2-40B4-BE49-F238E27FC236}">
                  <a16:creationId xmlns:a16="http://schemas.microsoft.com/office/drawing/2014/main" id="{F8634C25-5090-4FF2-A745-1B943F3EF1A1}"/>
                </a:ext>
              </a:extLst>
            </p:cNvPr>
            <p:cNvSpPr txBox="1"/>
            <p:nvPr/>
          </p:nvSpPr>
          <p:spPr>
            <a:xfrm>
              <a:off x="3509816" y="3620593"/>
              <a:ext cx="5043055" cy="424875"/>
            </a:xfrm>
            <a:prstGeom prst="rect">
              <a:avLst/>
            </a:prstGeom>
            <a:solidFill>
              <a:schemeClr val="bg2">
                <a:alpha val="75000"/>
              </a:schemeClr>
            </a:solidFill>
          </p:spPr>
          <p:txBody>
            <a:bodyPr wrap="square" rtlCol="0">
              <a:spAutoFit/>
            </a:bodyPr>
            <a:lstStyle/>
            <a:p>
              <a:endParaRPr lang="fr-FR" dirty="0"/>
            </a:p>
          </p:txBody>
        </p:sp>
        <p:sp>
          <p:nvSpPr>
            <p:cNvPr id="86" name="ZoneTexte 80">
              <a:extLst>
                <a:ext uri="{FF2B5EF4-FFF2-40B4-BE49-F238E27FC236}">
                  <a16:creationId xmlns:a16="http://schemas.microsoft.com/office/drawing/2014/main" id="{8B9E6203-EC83-4C92-A511-98A74A6AB22F}"/>
                </a:ext>
              </a:extLst>
            </p:cNvPr>
            <p:cNvSpPr txBox="1"/>
            <p:nvPr/>
          </p:nvSpPr>
          <p:spPr>
            <a:xfrm>
              <a:off x="3509816" y="4462788"/>
              <a:ext cx="5043055" cy="424875"/>
            </a:xfrm>
            <a:prstGeom prst="rect">
              <a:avLst/>
            </a:prstGeom>
            <a:solidFill>
              <a:schemeClr val="bg2">
                <a:alpha val="75000"/>
              </a:schemeClr>
            </a:solidFill>
          </p:spPr>
          <p:txBody>
            <a:bodyPr wrap="square" rtlCol="0">
              <a:spAutoFit/>
            </a:bodyPr>
            <a:lstStyle/>
            <a:p>
              <a:endParaRPr lang="fr-FR" dirty="0"/>
            </a:p>
          </p:txBody>
        </p:sp>
        <p:sp>
          <p:nvSpPr>
            <p:cNvPr id="87" name="ZoneTexte 81">
              <a:extLst>
                <a:ext uri="{FF2B5EF4-FFF2-40B4-BE49-F238E27FC236}">
                  <a16:creationId xmlns:a16="http://schemas.microsoft.com/office/drawing/2014/main" id="{0B79BBC5-3700-45BC-8FB1-8CE2294000B3}"/>
                </a:ext>
              </a:extLst>
            </p:cNvPr>
            <p:cNvSpPr txBox="1"/>
            <p:nvPr/>
          </p:nvSpPr>
          <p:spPr>
            <a:xfrm>
              <a:off x="3509816" y="5314571"/>
              <a:ext cx="5043055" cy="424875"/>
            </a:xfrm>
            <a:prstGeom prst="rect">
              <a:avLst/>
            </a:prstGeom>
            <a:solidFill>
              <a:schemeClr val="bg2">
                <a:alpha val="75000"/>
              </a:schemeClr>
            </a:solidFill>
          </p:spPr>
          <p:txBody>
            <a:bodyPr wrap="square" rtlCol="0">
              <a:spAutoFit/>
            </a:bodyPr>
            <a:lstStyle/>
            <a:p>
              <a:endParaRPr lang="fr-FR" dirty="0"/>
            </a:p>
          </p:txBody>
        </p:sp>
        <p:sp>
          <p:nvSpPr>
            <p:cNvPr id="90" name="ZoneTexte 83">
              <a:extLst>
                <a:ext uri="{FF2B5EF4-FFF2-40B4-BE49-F238E27FC236}">
                  <a16:creationId xmlns:a16="http://schemas.microsoft.com/office/drawing/2014/main" id="{D95FD43E-1041-4EBA-A4FD-B6C4F1A346DB}"/>
                </a:ext>
              </a:extLst>
            </p:cNvPr>
            <p:cNvSpPr txBox="1"/>
            <p:nvPr/>
          </p:nvSpPr>
          <p:spPr>
            <a:xfrm>
              <a:off x="3509816" y="4886458"/>
              <a:ext cx="5043055" cy="424875"/>
            </a:xfrm>
            <a:prstGeom prst="rect">
              <a:avLst/>
            </a:prstGeom>
            <a:solidFill>
              <a:schemeClr val="bg2">
                <a:alpha val="75000"/>
              </a:schemeClr>
            </a:solidFill>
          </p:spPr>
          <p:txBody>
            <a:bodyPr wrap="square" rtlCol="0">
              <a:spAutoFit/>
            </a:bodyPr>
            <a:lstStyle/>
            <a:p>
              <a:endParaRPr lang="fr-FR" dirty="0"/>
            </a:p>
          </p:txBody>
        </p:sp>
        <p:sp>
          <p:nvSpPr>
            <p:cNvPr id="91" name="ZoneTexte 85">
              <a:extLst>
                <a:ext uri="{FF2B5EF4-FFF2-40B4-BE49-F238E27FC236}">
                  <a16:creationId xmlns:a16="http://schemas.microsoft.com/office/drawing/2014/main" id="{42DA62B9-4652-4A32-A896-64D54F3DF898}"/>
                </a:ext>
              </a:extLst>
            </p:cNvPr>
            <p:cNvSpPr txBox="1"/>
            <p:nvPr/>
          </p:nvSpPr>
          <p:spPr>
            <a:xfrm>
              <a:off x="8396491" y="2017894"/>
              <a:ext cx="3678541" cy="850697"/>
            </a:xfrm>
            <a:prstGeom prst="rect">
              <a:avLst/>
            </a:prstGeom>
            <a:noFill/>
          </p:spPr>
          <p:txBody>
            <a:bodyPr wrap="square" rtlCol="0">
              <a:spAutoFit/>
            </a:bodyPr>
            <a:lstStyle/>
            <a:p>
              <a:r>
                <a:rPr lang="fr-FR" sz="600" i="1" dirty="0">
                  <a:solidFill>
                    <a:srgbClr val="C00000"/>
                  </a:solidFill>
                </a:rPr>
                <a:t>Sélection ligne 1</a:t>
              </a:r>
            </a:p>
          </p:txBody>
        </p:sp>
        <p:sp>
          <p:nvSpPr>
            <p:cNvPr id="92" name="ZoneTexte 86">
              <a:extLst>
                <a:ext uri="{FF2B5EF4-FFF2-40B4-BE49-F238E27FC236}">
                  <a16:creationId xmlns:a16="http://schemas.microsoft.com/office/drawing/2014/main" id="{282CF59A-1439-494C-B953-0B3245AF0C30}"/>
                </a:ext>
              </a:extLst>
            </p:cNvPr>
            <p:cNvSpPr txBox="1"/>
            <p:nvPr/>
          </p:nvSpPr>
          <p:spPr>
            <a:xfrm>
              <a:off x="8736096" y="4409699"/>
              <a:ext cx="2906583" cy="1563802"/>
            </a:xfrm>
            <a:prstGeom prst="rect">
              <a:avLst/>
            </a:prstGeom>
            <a:solidFill>
              <a:schemeClr val="bg2"/>
            </a:solidFill>
          </p:spPr>
          <p:txBody>
            <a:bodyPr wrap="square" rtlCol="0">
              <a:spAutoFit/>
            </a:bodyPr>
            <a:lstStyle/>
            <a:p>
              <a:pPr algn="ctr"/>
              <a:r>
                <a:rPr lang="fr-FR" sz="500" i="1" dirty="0"/>
                <a:t>Suppression des lignes incompatibles</a:t>
              </a:r>
            </a:p>
          </p:txBody>
        </p:sp>
      </p:grpSp>
      <p:sp>
        <p:nvSpPr>
          <p:cNvPr id="100" name="Freeform 99"/>
          <p:cNvSpPr/>
          <p:nvPr/>
        </p:nvSpPr>
        <p:spPr>
          <a:xfrm>
            <a:off x="7369833" y="3626961"/>
            <a:ext cx="1128674" cy="784711"/>
          </a:xfrm>
          <a:custGeom>
            <a:avLst/>
            <a:gdLst>
              <a:gd name="connsiteX0" fmla="*/ 992149 w 1128674"/>
              <a:gd name="connsiteY0" fmla="*/ 65673 h 784711"/>
              <a:gd name="connsiteX1" fmla="*/ 569874 w 1128674"/>
              <a:gd name="connsiteY1" fmla="*/ 5348 h 784711"/>
              <a:gd name="connsiteX2" fmla="*/ 144424 w 1128674"/>
              <a:gd name="connsiteY2" fmla="*/ 186323 h 784711"/>
              <a:gd name="connsiteX3" fmla="*/ 14249 w 1128674"/>
              <a:gd name="connsiteY3" fmla="*/ 633998 h 784711"/>
              <a:gd name="connsiteX4" fmla="*/ 439699 w 1128674"/>
              <a:gd name="connsiteY4" fmla="*/ 776873 h 784711"/>
              <a:gd name="connsiteX5" fmla="*/ 1128674 w 1128674"/>
              <a:gd name="connsiteY5" fmla="*/ 433973 h 78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674" h="784711">
                <a:moveTo>
                  <a:pt x="992149" y="65673"/>
                </a:moveTo>
                <a:cubicBezTo>
                  <a:pt x="851655" y="25456"/>
                  <a:pt x="711161" y="-14760"/>
                  <a:pt x="569874" y="5348"/>
                </a:cubicBezTo>
                <a:cubicBezTo>
                  <a:pt x="428587" y="25456"/>
                  <a:pt x="237028" y="81548"/>
                  <a:pt x="144424" y="186323"/>
                </a:cubicBezTo>
                <a:cubicBezTo>
                  <a:pt x="51820" y="291098"/>
                  <a:pt x="-34963" y="535573"/>
                  <a:pt x="14249" y="633998"/>
                </a:cubicBezTo>
                <a:cubicBezTo>
                  <a:pt x="63461" y="732423"/>
                  <a:pt x="253962" y="810210"/>
                  <a:pt x="439699" y="776873"/>
                </a:cubicBezTo>
                <a:cubicBezTo>
                  <a:pt x="625436" y="743536"/>
                  <a:pt x="1021782" y="494827"/>
                  <a:pt x="1128674" y="433973"/>
                </a:cubicBezTo>
              </a:path>
            </a:pathLst>
          </a:custGeom>
          <a:noFill/>
          <a:ln>
            <a:solidFill>
              <a:srgbClr val="38A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extBox 102"/>
          <p:cNvSpPr txBox="1"/>
          <p:nvPr/>
        </p:nvSpPr>
        <p:spPr>
          <a:xfrm>
            <a:off x="7199146" y="13488998"/>
            <a:ext cx="3275145" cy="738664"/>
          </a:xfrm>
          <a:prstGeom prst="rect">
            <a:avLst/>
          </a:prstGeom>
          <a:noFill/>
          <a:ln>
            <a:solidFill>
              <a:schemeClr val="bg2"/>
            </a:solidFill>
          </a:ln>
        </p:spPr>
        <p:txBody>
          <a:bodyPr wrap="square" rtlCol="0">
            <a:spAutoFit/>
          </a:bodyPr>
          <a:lstStyle/>
          <a:p>
            <a:pPr lvl="0" algn="just"/>
            <a:r>
              <a:rPr lang="fr-FR" sz="1100" b="1" u="sng" dirty="0">
                <a:uFill>
                  <a:solidFill>
                    <a:srgbClr val="FF0000"/>
                  </a:solidFill>
                </a:uFill>
                <a:latin typeface="Arial" panose="020B0604020202020204" pitchFamily="34" charset="0"/>
                <a:cs typeface="Arial" panose="020B0604020202020204" pitchFamily="34" charset="0"/>
              </a:rPr>
              <a:t>IV – Bibliographie</a:t>
            </a:r>
          </a:p>
          <a:p>
            <a:pPr lvl="0" algn="just"/>
            <a:endParaRPr lang="fr-FR" sz="400" b="1" u="sng" dirty="0">
              <a:uFill>
                <a:solidFill>
                  <a:srgbClr val="FF0000"/>
                </a:solidFill>
              </a:uFill>
              <a:latin typeface="Arial" panose="020B0604020202020204" pitchFamily="34" charset="0"/>
              <a:cs typeface="Arial" panose="020B0604020202020204" pitchFamily="34" charset="0"/>
            </a:endParaRPr>
          </a:p>
          <a:p>
            <a:pPr algn="just"/>
            <a:r>
              <a:rPr lang="fr-FR" sz="900" dirty="0">
                <a:solidFill>
                  <a:prstClr val="black"/>
                </a:solidFill>
                <a:latin typeface="Arial" panose="020B0604020202020204" pitchFamily="34" charset="0"/>
                <a:cs typeface="Arial" panose="020B0604020202020204" pitchFamily="34" charset="0"/>
              </a:rPr>
              <a:t>[1] </a:t>
            </a:r>
            <a:r>
              <a:rPr lang="fr-FR" sz="900" dirty="0">
                <a:latin typeface="Arial" panose="020B0604020202020204" pitchFamily="34" charset="0"/>
                <a:cs typeface="Arial" panose="020B0604020202020204" pitchFamily="34" charset="0"/>
              </a:rPr>
              <a:t>D. </a:t>
            </a:r>
            <a:r>
              <a:rPr lang="fr-FR" sz="900" dirty="0" err="1">
                <a:latin typeface="Arial" panose="020B0604020202020204" pitchFamily="34" charset="0"/>
                <a:cs typeface="Arial" panose="020B0604020202020204" pitchFamily="34" charset="0"/>
              </a:rPr>
              <a:t>Chafaï</a:t>
            </a:r>
            <a:r>
              <a:rPr lang="fr-FR" sz="900" dirty="0">
                <a:latin typeface="Arial" panose="020B0604020202020204" pitchFamily="34" charset="0"/>
                <a:cs typeface="Arial" panose="020B0604020202020204" pitchFamily="34" charset="0"/>
              </a:rPr>
              <a:t>, F. </a:t>
            </a:r>
            <a:r>
              <a:rPr lang="fr-FR" sz="900" dirty="0" err="1">
                <a:latin typeface="Arial" panose="020B0604020202020204" pitchFamily="34" charset="0"/>
                <a:cs typeface="Arial" panose="020B0604020202020204" pitchFamily="34" charset="0"/>
              </a:rPr>
              <a:t>Malrieu</a:t>
            </a:r>
            <a:r>
              <a:rPr lang="fr-FR" sz="900" dirty="0">
                <a:solidFill>
                  <a:prstClr val="black"/>
                </a:solidFill>
                <a:latin typeface="Arial" panose="020B0604020202020204" pitchFamily="34" charset="0"/>
                <a:cs typeface="Arial" panose="020B0604020202020204" pitchFamily="34" charset="0"/>
              </a:rPr>
              <a:t>. 2016. Recueil de    Modèles Aléatoires, 2016</a:t>
            </a:r>
          </a:p>
          <a:p>
            <a:pPr lvl="0" algn="just"/>
            <a:r>
              <a:rPr lang="fr-FR" sz="900" dirty="0">
                <a:solidFill>
                  <a:prstClr val="black"/>
                </a:solidFill>
                <a:latin typeface="Arial" panose="020B0604020202020204" pitchFamily="34" charset="0"/>
                <a:cs typeface="Arial" panose="020B0604020202020204" pitchFamily="34" charset="0"/>
              </a:rPr>
              <a:t>[2] D. E. </a:t>
            </a:r>
            <a:r>
              <a:rPr lang="fr-FR" sz="900" dirty="0" err="1">
                <a:solidFill>
                  <a:prstClr val="black"/>
                </a:solidFill>
                <a:latin typeface="Arial" panose="020B0604020202020204" pitchFamily="34" charset="0"/>
                <a:cs typeface="Arial" panose="020B0604020202020204" pitchFamily="34" charset="0"/>
              </a:rPr>
              <a:t>Knuth</a:t>
            </a:r>
            <a:r>
              <a:rPr lang="fr-FR" sz="900" dirty="0">
                <a:solidFill>
                  <a:prstClr val="black"/>
                </a:solidFill>
                <a:latin typeface="Arial" panose="020B0604020202020204" pitchFamily="34" charset="0"/>
                <a:cs typeface="Arial" panose="020B0604020202020204" pitchFamily="34" charset="0"/>
              </a:rPr>
              <a:t>. Dancing Links. 2000</a:t>
            </a:r>
            <a:endParaRPr lang="fr-FR" sz="1050" dirty="0">
              <a:solidFill>
                <a:prstClr val="black"/>
              </a:solidFill>
              <a:latin typeface="Arial" panose="020B0604020202020204" pitchFamily="34" charset="0"/>
              <a:cs typeface="Arial" panose="020B0604020202020204" pitchFamily="34" charset="0"/>
            </a:endParaRPr>
          </a:p>
        </p:txBody>
      </p:sp>
      <p:graphicFrame>
        <p:nvGraphicFramePr>
          <p:cNvPr id="104" name="Graphique 89">
            <a:extLst>
              <a:ext uri="{FF2B5EF4-FFF2-40B4-BE49-F238E27FC236}">
                <a16:creationId xmlns:a16="http://schemas.microsoft.com/office/drawing/2014/main" id="{D3B652C3-C9FF-4BEF-9269-B04D2F61FEAC}"/>
              </a:ext>
            </a:extLst>
          </p:cNvPr>
          <p:cNvGraphicFramePr>
            <a:graphicFrameLocks noChangeAspect="1"/>
          </p:cNvGraphicFramePr>
          <p:nvPr>
            <p:extLst>
              <p:ext uri="{D42A27DB-BD31-4B8C-83A1-F6EECF244321}">
                <p14:modId xmlns:p14="http://schemas.microsoft.com/office/powerpoint/2010/main" val="1851730421"/>
              </p:ext>
            </p:extLst>
          </p:nvPr>
        </p:nvGraphicFramePr>
        <p:xfrm>
          <a:off x="7269264" y="11646259"/>
          <a:ext cx="3134908" cy="1816469"/>
        </p:xfrm>
        <a:graphic>
          <a:graphicData uri="http://schemas.openxmlformats.org/drawingml/2006/chart">
            <c:chart xmlns:c="http://schemas.openxmlformats.org/drawingml/2006/chart" xmlns:r="http://schemas.openxmlformats.org/officeDocument/2006/relationships" r:id="rId21"/>
          </a:graphicData>
        </a:graphic>
      </p:graphicFrame>
      <p:sp>
        <p:nvSpPr>
          <p:cNvPr id="106" name="TextBox 105"/>
          <p:cNvSpPr txBox="1"/>
          <p:nvPr/>
        </p:nvSpPr>
        <p:spPr>
          <a:xfrm>
            <a:off x="7405757" y="4588997"/>
            <a:ext cx="2815819" cy="230832"/>
          </a:xfrm>
          <a:prstGeom prst="rect">
            <a:avLst/>
          </a:prstGeom>
          <a:noFill/>
        </p:spPr>
        <p:txBody>
          <a:bodyPr wrap="square" rtlCol="0">
            <a:spAutoFit/>
          </a:bodyPr>
          <a:lstStyle/>
          <a:p>
            <a:pPr algn="ctr"/>
            <a:r>
              <a:rPr lang="fr-FR" sz="900" i="1" dirty="0"/>
              <a:t>Exemple simplifié d’une itération en cas de </a:t>
            </a:r>
            <a:r>
              <a:rPr lang="fr-FR" sz="900" i="1" dirty="0" err="1"/>
              <a:t>backtracking</a:t>
            </a:r>
            <a:endParaRPr lang="fr-FR" sz="900" i="1" dirty="0"/>
          </a:p>
        </p:txBody>
      </p:sp>
      <mc:AlternateContent xmlns:mc="http://schemas.openxmlformats.org/markup-compatibility/2006" xmlns:a14="http://schemas.microsoft.com/office/drawing/2010/main">
        <mc:Choice Requires="a14">
          <p:sp>
            <p:nvSpPr>
              <p:cNvPr id="110" name="TextBox 109"/>
              <p:cNvSpPr txBox="1"/>
              <p:nvPr/>
            </p:nvSpPr>
            <p:spPr>
              <a:xfrm>
                <a:off x="292100" y="11961761"/>
                <a:ext cx="3232086" cy="2262158"/>
              </a:xfrm>
              <a:prstGeom prst="rect">
                <a:avLst/>
              </a:prstGeom>
              <a:noFill/>
              <a:ln>
                <a:solidFill>
                  <a:schemeClr val="bg2"/>
                </a:solidFill>
              </a:ln>
            </p:spPr>
            <p:txBody>
              <a:bodyPr wrap="square" rtlCol="0">
                <a:spAutoFit/>
              </a:bodyPr>
              <a:lstStyle/>
              <a:p>
                <a:pPr lvl="0" algn="just"/>
                <a:r>
                  <a:rPr lang="fr-FR" sz="1100" b="1" u="sng" dirty="0">
                    <a:solidFill>
                      <a:prstClr val="black"/>
                    </a:solidFill>
                    <a:latin typeface="Arial" panose="020B0604020202020204" pitchFamily="34" charset="0"/>
                    <a:cs typeface="Arial" panose="020B0604020202020204" pitchFamily="34" charset="0"/>
                  </a:rPr>
                  <a:t>2- Implémentation</a:t>
                </a: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Nous avons choisi d’utiliser Python pour implémenter le recuit simulé, la structure du code est brièvement décrite avec le diagramme qui suit.</a:t>
                </a:r>
              </a:p>
              <a:p>
                <a:pPr lvl="0" algn="just"/>
                <a:r>
                  <a:rPr lang="fr-FR" sz="900" dirty="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p>
              <a:p>
                <a:pPr lvl="0" algn="just"/>
                <a:r>
                  <a:rPr lang="fr-FR" sz="900" dirty="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sa rotation (ou non) d’un quart de tour dans le sens horaire. Les fonctions </a:t>
                </a:r>
                <a:r>
                  <a:rPr lang="fr-FR" sz="900" i="1" dirty="0" err="1">
                    <a:solidFill>
                      <a:prstClr val="black"/>
                    </a:solidFill>
                    <a:latin typeface="Arial" panose="020B0604020202020204" pitchFamily="34" charset="0"/>
                    <a:cs typeface="Arial" panose="020B0604020202020204" pitchFamily="34" charset="0"/>
                  </a:rPr>
                  <a:t>varV</a:t>
                </a:r>
                <a:r>
                  <a:rPr lang="fr-FR" sz="900" dirty="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 En effet, recalculer l’intégralité du potentiel se fait en </a:t>
                </a:r>
                <a14:m>
                  <m:oMath xmlns:m="http://schemas.openxmlformats.org/officeDocument/2006/math">
                    <m:r>
                      <m:rPr>
                        <m:sty m:val="p"/>
                      </m:rPr>
                      <a:rPr lang="fr-FR" sz="900" b="0" i="0" smtClean="0">
                        <a:latin typeface="Cambria Math" panose="02040503050406030204" pitchFamily="18" charset="0"/>
                      </a:rPr>
                      <m:t>O</m:t>
                    </m:r>
                    <m:d>
                      <m:dPr>
                        <m:ctrlPr>
                          <a:rPr lang="fr-FR" sz="900" b="0" i="1" smtClean="0">
                            <a:latin typeface="Cambria Math" panose="02040503050406030204" pitchFamily="18" charset="0"/>
                          </a:rPr>
                        </m:ctrlPr>
                      </m:dPr>
                      <m:e>
                        <m:r>
                          <a:rPr lang="fr-FR" sz="900" b="0" i="1" smtClean="0">
                            <a:latin typeface="Cambria Math" panose="02040503050406030204" pitchFamily="18" charset="0"/>
                          </a:rPr>
                          <m:t>𝑛</m:t>
                        </m:r>
                        <m:r>
                          <a:rPr lang="fr-FR" sz="900" b="0" i="1" smtClean="0">
                            <a:latin typeface="Cambria Math" panose="02040503050406030204" pitchFamily="18" charset="0"/>
                          </a:rPr>
                          <m:t>²</m:t>
                        </m:r>
                      </m:e>
                    </m:d>
                  </m:oMath>
                </a14:m>
                <a:r>
                  <a:rPr lang="fr-FR" sz="900" dirty="0">
                    <a:solidFill>
                      <a:prstClr val="black"/>
                    </a:solidFill>
                    <a:latin typeface="Arial" panose="020B0604020202020204" pitchFamily="34" charset="0"/>
                    <a:cs typeface="Arial" panose="020B0604020202020204" pitchFamily="34" charset="0"/>
                  </a:rPr>
                  <a:t> et nos fonctions implémentées le font en temps constant.  </a:t>
                </a:r>
              </a:p>
            </p:txBody>
          </p:sp>
        </mc:Choice>
        <mc:Fallback xmlns="">
          <p:sp>
            <p:nvSpPr>
              <p:cNvPr id="110" name="TextBox 109"/>
              <p:cNvSpPr txBox="1">
                <a:spLocks noRot="1" noChangeAspect="1" noMove="1" noResize="1" noEditPoints="1" noAdjustHandles="1" noChangeArrowheads="1" noChangeShapeType="1" noTextEdit="1"/>
              </p:cNvSpPr>
              <p:nvPr/>
            </p:nvSpPr>
            <p:spPr>
              <a:xfrm>
                <a:off x="292100" y="11961761"/>
                <a:ext cx="3232086" cy="2262158"/>
              </a:xfrm>
              <a:prstGeom prst="rect">
                <a:avLst/>
              </a:prstGeom>
              <a:blipFill rotWithShape="0">
                <a:blip r:embed="rId22"/>
                <a:stretch>
                  <a:fillRect/>
                </a:stretch>
              </a:blipFill>
              <a:ln>
                <a:solidFill>
                  <a:schemeClr val="bg2"/>
                </a:solidFill>
              </a:ln>
            </p:spPr>
            <p:txBody>
              <a:bodyPr/>
              <a:lstStyle/>
              <a:p>
                <a:r>
                  <a:rPr lang="fr-FR">
                    <a:noFill/>
                  </a:rPr>
                  <a:t> </a:t>
                </a:r>
              </a:p>
            </p:txBody>
          </p:sp>
        </mc:Fallback>
      </mc:AlternateContent>
      <p:sp>
        <p:nvSpPr>
          <p:cNvPr id="60" name="Rounded Rectangle 59"/>
          <p:cNvSpPr/>
          <p:nvPr/>
        </p:nvSpPr>
        <p:spPr>
          <a:xfrm>
            <a:off x="292100" y="10596156"/>
            <a:ext cx="3207154" cy="1356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Box 110"/>
          <p:cNvSpPr txBox="1"/>
          <p:nvPr/>
        </p:nvSpPr>
        <p:spPr>
          <a:xfrm>
            <a:off x="476836" y="7629742"/>
            <a:ext cx="2866476" cy="230832"/>
          </a:xfrm>
          <a:prstGeom prst="rect">
            <a:avLst/>
          </a:prstGeom>
          <a:noFill/>
        </p:spPr>
        <p:txBody>
          <a:bodyPr wrap="square" rtlCol="0">
            <a:spAutoFit/>
          </a:bodyPr>
          <a:lstStyle/>
          <a:p>
            <a:pPr algn="ctr"/>
            <a:r>
              <a:rPr lang="fr-FR" sz="900" i="1" dirty="0"/>
              <a:t>L’API développée dans le cadre du projet </a:t>
            </a:r>
            <a:r>
              <a:rPr lang="fr-FR" sz="900" i="1" dirty="0" err="1"/>
              <a:t>TDLog</a:t>
            </a:r>
            <a:endParaRPr lang="fr-FR" sz="900" i="1" dirty="0"/>
          </a:p>
        </p:txBody>
      </p:sp>
      <p:sp>
        <p:nvSpPr>
          <p:cNvPr id="112" name="ZoneTexte 18"/>
          <p:cNvSpPr txBox="1"/>
          <p:nvPr/>
        </p:nvSpPr>
        <p:spPr>
          <a:xfrm>
            <a:off x="3724451" y="9596174"/>
            <a:ext cx="3253032" cy="2015936"/>
          </a:xfrm>
          <a:prstGeom prst="rect">
            <a:avLst/>
          </a:prstGeom>
          <a:noFill/>
          <a:ln>
            <a:solidFill>
              <a:schemeClr val="bg2"/>
            </a:solid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III – Méthode déterministe</a:t>
            </a:r>
          </a:p>
          <a:p>
            <a:pPr algn="just"/>
            <a:endParaRPr lang="fr-FR" sz="700" b="1" u="sng"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Modélisation du problème:</a:t>
            </a:r>
          </a:p>
          <a:p>
            <a:pPr algn="just"/>
            <a:endParaRPr lang="fr-FR" sz="500" b="1" u="sng" dirty="0">
              <a:uFill>
                <a:solidFill>
                  <a:srgbClr val="FF0000"/>
                </a:solidFill>
              </a:uFill>
              <a:latin typeface="Arial" panose="020B0604020202020204" pitchFamily="34" charset="0"/>
              <a:cs typeface="Arial" panose="020B0604020202020204" pitchFamily="34" charset="0"/>
            </a:endParaRPr>
          </a:p>
          <a:p>
            <a:pPr algn="just"/>
            <a:r>
              <a:rPr lang="fr-FR" sz="900" dirty="0">
                <a:uFill>
                  <a:solidFill>
                    <a:srgbClr val="FF0000"/>
                  </a:solidFill>
                </a:uFill>
                <a:latin typeface="Arial" panose="020B0604020202020204" pitchFamily="34" charset="0"/>
                <a:cs typeface="Arial" panose="020B0604020202020204" pitchFamily="34" charset="0"/>
              </a:rPr>
              <a:t>    À présent, nous nous intéressons à une manière </a:t>
            </a:r>
            <a:r>
              <a:rPr lang="fr-FR" sz="900" i="1" dirty="0">
                <a:uFill>
                  <a:solidFill>
                    <a:srgbClr val="FF0000"/>
                  </a:solidFill>
                </a:uFill>
                <a:latin typeface="Arial" panose="020B0604020202020204" pitchFamily="34" charset="0"/>
                <a:cs typeface="Arial" panose="020B0604020202020204" pitchFamily="34" charset="0"/>
              </a:rPr>
              <a:t>efficace</a:t>
            </a:r>
            <a:r>
              <a:rPr lang="fr-FR" sz="900" dirty="0">
                <a:uFill>
                  <a:solidFill>
                    <a:srgbClr val="FF0000"/>
                  </a:solidFill>
                </a:uFill>
                <a:latin typeface="Arial" panose="020B0604020202020204" pitchFamily="34" charset="0"/>
                <a:cs typeface="Arial" panose="020B0604020202020204" pitchFamily="34" charset="0"/>
              </a:rPr>
              <a:t> de résoudre ce problème de manière déterministe. L’idée sous-jacente est que pour trouver toutes les solutions, il faut explorer toutes les configurations possibles (et il y en a beaucoup !). Heureusement, une implémentation astucieuse permet de gagner beaucoup de temps. On représente toutes les configurations que peut occuper chaque pièce de manière matricielle: on numérote les cases de la grille tel qu’illustré ci-dessous, et on indique par un 1 si elle est occupée par tel ou tel placement d’une pièce.</a:t>
            </a:r>
          </a:p>
        </p:txBody>
      </p:sp>
      <p:grpSp>
        <p:nvGrpSpPr>
          <p:cNvPr id="113" name="Groupe 37">
            <a:extLst>
              <a:ext uri="{FF2B5EF4-FFF2-40B4-BE49-F238E27FC236}">
                <a16:creationId xmlns:a16="http://schemas.microsoft.com/office/drawing/2014/main" id="{2E3EBB30-0B91-497F-AF84-F2AA11CA7282}"/>
              </a:ext>
            </a:extLst>
          </p:cNvPr>
          <p:cNvGrpSpPr>
            <a:grpSpLocks noChangeAspect="1"/>
          </p:cNvGrpSpPr>
          <p:nvPr/>
        </p:nvGrpSpPr>
        <p:grpSpPr>
          <a:xfrm>
            <a:off x="3976081" y="11723412"/>
            <a:ext cx="2769548" cy="1576579"/>
            <a:chOff x="-590945" y="1602627"/>
            <a:chExt cx="8201711" cy="4668864"/>
          </a:xfrm>
        </p:grpSpPr>
        <p:pic>
          <p:nvPicPr>
            <p:cNvPr id="114" name="Image 39">
              <a:extLst>
                <a:ext uri="{FF2B5EF4-FFF2-40B4-BE49-F238E27FC236}">
                  <a16:creationId xmlns:a16="http://schemas.microsoft.com/office/drawing/2014/main" id="{3E8B0AF2-C6D7-4657-83BB-9BA480CD4BE1}"/>
                </a:ext>
              </a:extLst>
            </p:cNvPr>
            <p:cNvPicPr>
              <a:picLocks noChangeAspect="1"/>
            </p:cNvPicPr>
            <p:nvPr/>
          </p:nvPicPr>
          <p:blipFill rotWithShape="1">
            <a:blip r:embed="rId20"/>
            <a:srcRect l="6106" t="7679" r="8909" b="5711"/>
            <a:stretch/>
          </p:blipFill>
          <p:spPr>
            <a:xfrm>
              <a:off x="2567708" y="2410690"/>
              <a:ext cx="5043055" cy="3860801"/>
            </a:xfrm>
            <a:prstGeom prst="rect">
              <a:avLst/>
            </a:prstGeom>
          </p:spPr>
        </p:pic>
        <p:sp>
          <p:nvSpPr>
            <p:cNvPr id="115" name="Accolade fermante 40">
              <a:extLst>
                <a:ext uri="{FF2B5EF4-FFF2-40B4-BE49-F238E27FC236}">
                  <a16:creationId xmlns:a16="http://schemas.microsoft.com/office/drawing/2014/main" id="{939B1627-0915-435F-A777-4608ED76D847}"/>
                </a:ext>
              </a:extLst>
            </p:cNvPr>
            <p:cNvSpPr/>
            <p:nvPr/>
          </p:nvSpPr>
          <p:spPr>
            <a:xfrm rot="16200000">
              <a:off x="3278908" y="1320798"/>
              <a:ext cx="203201" cy="1625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6" name="Accolade fermante 41">
              <a:extLst>
                <a:ext uri="{FF2B5EF4-FFF2-40B4-BE49-F238E27FC236}">
                  <a16:creationId xmlns:a16="http://schemas.microsoft.com/office/drawing/2014/main" id="{4B6163BE-EFA6-4C31-9443-38808280EE31}"/>
                </a:ext>
              </a:extLst>
            </p:cNvPr>
            <p:cNvSpPr/>
            <p:nvPr/>
          </p:nvSpPr>
          <p:spPr>
            <a:xfrm rot="16200000">
              <a:off x="5841998" y="466433"/>
              <a:ext cx="203201" cy="33343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8" name="ZoneTexte 42">
              <a:extLst>
                <a:ext uri="{FF2B5EF4-FFF2-40B4-BE49-F238E27FC236}">
                  <a16:creationId xmlns:a16="http://schemas.microsoft.com/office/drawing/2014/main" id="{E2002905-8B78-466E-B32D-ECBA62B7412C}"/>
                </a:ext>
              </a:extLst>
            </p:cNvPr>
            <p:cNvSpPr txBox="1"/>
            <p:nvPr/>
          </p:nvSpPr>
          <p:spPr>
            <a:xfrm>
              <a:off x="2594101" y="1602627"/>
              <a:ext cx="1516078"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Pièces</a:t>
              </a:r>
              <a:endParaRPr lang="fr-FR" sz="500" dirty="0">
                <a:latin typeface="Arial" panose="020B0604020202020204" pitchFamily="34" charset="0"/>
                <a:cs typeface="Arial" panose="020B0604020202020204" pitchFamily="34" charset="0"/>
              </a:endParaRPr>
            </a:p>
          </p:txBody>
        </p:sp>
        <p:sp>
          <p:nvSpPr>
            <p:cNvPr id="119" name="ZoneTexte 43">
              <a:extLst>
                <a:ext uri="{FF2B5EF4-FFF2-40B4-BE49-F238E27FC236}">
                  <a16:creationId xmlns:a16="http://schemas.microsoft.com/office/drawing/2014/main" id="{93FD8743-B99C-40BE-A31B-0E02A7191D2A}"/>
                </a:ext>
              </a:extLst>
            </p:cNvPr>
            <p:cNvSpPr txBox="1"/>
            <p:nvPr/>
          </p:nvSpPr>
          <p:spPr>
            <a:xfrm>
              <a:off x="4341093" y="1602627"/>
              <a:ext cx="3269673"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Cases numérotées</a:t>
              </a:r>
            </a:p>
          </p:txBody>
        </p:sp>
        <p:sp>
          <p:nvSpPr>
            <p:cNvPr id="120" name="Accolade ouvrante 44">
              <a:extLst>
                <a:ext uri="{FF2B5EF4-FFF2-40B4-BE49-F238E27FC236}">
                  <a16:creationId xmlns:a16="http://schemas.microsoft.com/office/drawing/2014/main" id="{A14E7EAD-FE17-465F-A474-EBAB7D313B1F}"/>
                </a:ext>
              </a:extLst>
            </p:cNvPr>
            <p:cNvSpPr/>
            <p:nvPr/>
          </p:nvSpPr>
          <p:spPr>
            <a:xfrm>
              <a:off x="2022764" y="2835564"/>
              <a:ext cx="397163" cy="1597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1" name="Accolade ouvrante 45">
              <a:extLst>
                <a:ext uri="{FF2B5EF4-FFF2-40B4-BE49-F238E27FC236}">
                  <a16:creationId xmlns:a16="http://schemas.microsoft.com/office/drawing/2014/main" id="{A95AC5A2-7C68-456D-B2E7-66DEBD65B54D}"/>
                </a:ext>
              </a:extLst>
            </p:cNvPr>
            <p:cNvSpPr/>
            <p:nvPr/>
          </p:nvSpPr>
          <p:spPr>
            <a:xfrm>
              <a:off x="2022764" y="4618180"/>
              <a:ext cx="397163" cy="15978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2" name="ZoneTexte 46">
              <a:extLst>
                <a:ext uri="{FF2B5EF4-FFF2-40B4-BE49-F238E27FC236}">
                  <a16:creationId xmlns:a16="http://schemas.microsoft.com/office/drawing/2014/main" id="{DA00F894-CC19-4F4B-8F01-2BF648AE28F7}"/>
                </a:ext>
              </a:extLst>
            </p:cNvPr>
            <p:cNvSpPr txBox="1"/>
            <p:nvPr/>
          </p:nvSpPr>
          <p:spPr>
            <a:xfrm>
              <a:off x="-455251" y="3108855"/>
              <a:ext cx="2278111"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A</a:t>
              </a:r>
            </a:p>
          </p:txBody>
        </p:sp>
        <p:sp>
          <p:nvSpPr>
            <p:cNvPr id="123" name="ZoneTexte 47">
              <a:extLst>
                <a:ext uri="{FF2B5EF4-FFF2-40B4-BE49-F238E27FC236}">
                  <a16:creationId xmlns:a16="http://schemas.microsoft.com/office/drawing/2014/main" id="{04C70B37-4FAC-49C7-81AE-E8C65E878619}"/>
                </a:ext>
              </a:extLst>
            </p:cNvPr>
            <p:cNvSpPr txBox="1"/>
            <p:nvPr/>
          </p:nvSpPr>
          <p:spPr>
            <a:xfrm>
              <a:off x="-590945" y="4955461"/>
              <a:ext cx="2465928"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B</a:t>
              </a:r>
            </a:p>
          </p:txBody>
        </p:sp>
      </p:grpSp>
      <p:sp>
        <p:nvSpPr>
          <p:cNvPr id="124" name="TextBox 123"/>
          <p:cNvSpPr txBox="1"/>
          <p:nvPr/>
        </p:nvSpPr>
        <p:spPr>
          <a:xfrm>
            <a:off x="3912668" y="13290465"/>
            <a:ext cx="2866476" cy="246221"/>
          </a:xfrm>
          <a:prstGeom prst="rect">
            <a:avLst/>
          </a:prstGeom>
          <a:noFill/>
        </p:spPr>
        <p:txBody>
          <a:bodyPr wrap="square" rtlCol="0">
            <a:spAutoFit/>
          </a:bodyPr>
          <a:lstStyle/>
          <a:p>
            <a:pPr algn="ctr"/>
            <a:r>
              <a:rPr lang="fr-FR" sz="1000" i="1" dirty="0"/>
              <a:t>Matrices pièce 1x1 et une en L dans une  grille 2x2</a:t>
            </a:r>
          </a:p>
        </p:txBody>
      </p:sp>
      <p:grpSp>
        <p:nvGrpSpPr>
          <p:cNvPr id="157" name="Groupe 156">
            <a:extLst>
              <a:ext uri="{FF2B5EF4-FFF2-40B4-BE49-F238E27FC236}">
                <a16:creationId xmlns:a16="http://schemas.microsoft.com/office/drawing/2014/main" id="{BC1F56CF-1EEC-4286-8995-17B3BD5EA421}"/>
              </a:ext>
            </a:extLst>
          </p:cNvPr>
          <p:cNvGrpSpPr>
            <a:grpSpLocks noChangeAspect="1"/>
          </p:cNvGrpSpPr>
          <p:nvPr/>
        </p:nvGrpSpPr>
        <p:grpSpPr>
          <a:xfrm>
            <a:off x="7196353" y="6839546"/>
            <a:ext cx="3226902" cy="1169267"/>
            <a:chOff x="721434" y="1828797"/>
            <a:chExt cx="6740194" cy="2442309"/>
          </a:xfrm>
        </p:grpSpPr>
        <p:grpSp>
          <p:nvGrpSpPr>
            <p:cNvPr id="158" name="Groupe 157">
              <a:extLst>
                <a:ext uri="{FF2B5EF4-FFF2-40B4-BE49-F238E27FC236}">
                  <a16:creationId xmlns:a16="http://schemas.microsoft.com/office/drawing/2014/main" id="{428512D3-C90C-4FB6-AB38-C3FCDAFBAA8E}"/>
                </a:ext>
              </a:extLst>
            </p:cNvPr>
            <p:cNvGrpSpPr/>
            <p:nvPr/>
          </p:nvGrpSpPr>
          <p:grpSpPr>
            <a:xfrm>
              <a:off x="830827" y="1828797"/>
              <a:ext cx="6482436" cy="720253"/>
              <a:chOff x="830827" y="1828797"/>
              <a:chExt cx="6482436" cy="720253"/>
            </a:xfrm>
          </p:grpSpPr>
          <mc:AlternateContent xmlns:mc="http://schemas.openxmlformats.org/markup-compatibility/2006" xmlns:a14="http://schemas.microsoft.com/office/drawing/2010/main">
            <mc:Choice Requires="a14">
              <p:sp>
                <p:nvSpPr>
                  <p:cNvPr id="176" name="ZoneTexte 175">
                    <a:extLst>
                      <a:ext uri="{FF2B5EF4-FFF2-40B4-BE49-F238E27FC236}">
                        <a16:creationId xmlns:a16="http://schemas.microsoft.com/office/drawing/2014/main" id="{BDD5A742-83E1-4E92-8D3F-3C397E4F9AB3}"/>
                      </a:ext>
                    </a:extLst>
                  </p:cNvPr>
                  <p:cNvSpPr txBox="1">
                    <a:spLocks/>
                  </p:cNvSpPr>
                  <p:nvPr/>
                </p:nvSpPr>
                <p:spPr>
                  <a:xfrm>
                    <a:off x="2780593"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76" name="ZoneTexte 175">
                    <a:extLst>
                      <a:ext uri="{FF2B5EF4-FFF2-40B4-BE49-F238E27FC236}">
                        <a16:creationId xmlns:a16="http://schemas.microsoft.com/office/drawing/2014/main" id="{BDD5A742-83E1-4E92-8D3F-3C397E4F9AB3}"/>
                      </a:ext>
                    </a:extLst>
                  </p:cNvPr>
                  <p:cNvSpPr txBox="1">
                    <a:spLocks noRot="1" noChangeAspect="1" noMove="1" noResize="1" noEditPoints="1" noAdjustHandles="1" noChangeArrowheads="1" noChangeShapeType="1" noTextEdit="1"/>
                  </p:cNvSpPr>
                  <p:nvPr/>
                </p:nvSpPr>
                <p:spPr>
                  <a:xfrm>
                    <a:off x="2780593" y="1828799"/>
                    <a:ext cx="633137" cy="685820"/>
                  </a:xfrm>
                  <a:prstGeom prst="rect">
                    <a:avLst/>
                  </a:prstGeom>
                  <a:blipFill>
                    <a:blip r:embed="rId23"/>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7" name="ZoneTexte 176">
                    <a:extLst>
                      <a:ext uri="{FF2B5EF4-FFF2-40B4-BE49-F238E27FC236}">
                        <a16:creationId xmlns:a16="http://schemas.microsoft.com/office/drawing/2014/main" id="{3D846339-D2A4-4A22-B111-D6F70C2C6CEF}"/>
                      </a:ext>
                    </a:extLst>
                  </p:cNvPr>
                  <p:cNvSpPr txBox="1">
                    <a:spLocks/>
                  </p:cNvSpPr>
                  <p:nvPr/>
                </p:nvSpPr>
                <p:spPr>
                  <a:xfrm>
                    <a:off x="830827"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77" name="ZoneTexte 176">
                    <a:extLst>
                      <a:ext uri="{FF2B5EF4-FFF2-40B4-BE49-F238E27FC236}">
                        <a16:creationId xmlns:a16="http://schemas.microsoft.com/office/drawing/2014/main" id="{3D846339-D2A4-4A22-B111-D6F70C2C6CEF}"/>
                      </a:ext>
                    </a:extLst>
                  </p:cNvPr>
                  <p:cNvSpPr txBox="1">
                    <a:spLocks noRot="1" noChangeAspect="1" noMove="1" noResize="1" noEditPoints="1" noAdjustHandles="1" noChangeArrowheads="1" noChangeShapeType="1" noTextEdit="1"/>
                  </p:cNvSpPr>
                  <p:nvPr/>
                </p:nvSpPr>
                <p:spPr>
                  <a:xfrm>
                    <a:off x="830827" y="1828799"/>
                    <a:ext cx="633137" cy="685820"/>
                  </a:xfrm>
                  <a:prstGeom prst="rect">
                    <a:avLst/>
                  </a:prstGeom>
                  <a:blipFill>
                    <a:blip r:embed="rId24"/>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8" name="ZoneTexte 177">
                    <a:extLst>
                      <a:ext uri="{FF2B5EF4-FFF2-40B4-BE49-F238E27FC236}">
                        <a16:creationId xmlns:a16="http://schemas.microsoft.com/office/drawing/2014/main" id="{D95D3851-08B9-4602-81BE-5374A4D5B67F}"/>
                      </a:ext>
                    </a:extLst>
                  </p:cNvPr>
                  <p:cNvSpPr txBox="1">
                    <a:spLocks/>
                  </p:cNvSpPr>
                  <p:nvPr/>
                </p:nvSpPr>
                <p:spPr>
                  <a:xfrm>
                    <a:off x="4730359"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78" name="ZoneTexte 177">
                    <a:extLst>
                      <a:ext uri="{FF2B5EF4-FFF2-40B4-BE49-F238E27FC236}">
                        <a16:creationId xmlns:a16="http://schemas.microsoft.com/office/drawing/2014/main" id="{D95D3851-08B9-4602-81BE-5374A4D5B67F}"/>
                      </a:ext>
                    </a:extLst>
                  </p:cNvPr>
                  <p:cNvSpPr txBox="1">
                    <a:spLocks noRot="1" noChangeAspect="1" noMove="1" noResize="1" noEditPoints="1" noAdjustHandles="1" noChangeArrowheads="1" noChangeShapeType="1" noTextEdit="1"/>
                  </p:cNvSpPr>
                  <p:nvPr/>
                </p:nvSpPr>
                <p:spPr>
                  <a:xfrm>
                    <a:off x="4730359" y="1828799"/>
                    <a:ext cx="633137" cy="685820"/>
                  </a:xfrm>
                  <a:prstGeom prst="rect">
                    <a:avLst/>
                  </a:prstGeom>
                  <a:blipFill>
                    <a:blip r:embed="rId25"/>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9" name="ZoneTexte 178">
                    <a:extLst>
                      <a:ext uri="{FF2B5EF4-FFF2-40B4-BE49-F238E27FC236}">
                        <a16:creationId xmlns:a16="http://schemas.microsoft.com/office/drawing/2014/main" id="{50EB7433-8E39-4C81-9C3B-F2C25BF13985}"/>
                      </a:ext>
                    </a:extLst>
                  </p:cNvPr>
                  <p:cNvSpPr txBox="1">
                    <a:spLocks/>
                  </p:cNvSpPr>
                  <p:nvPr/>
                </p:nvSpPr>
                <p:spPr>
                  <a:xfrm>
                    <a:off x="6680126" y="1828797"/>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79" name="ZoneTexte 178">
                    <a:extLst>
                      <a:ext uri="{FF2B5EF4-FFF2-40B4-BE49-F238E27FC236}">
                        <a16:creationId xmlns:a16="http://schemas.microsoft.com/office/drawing/2014/main" id="{50EB7433-8E39-4C81-9C3B-F2C25BF13985}"/>
                      </a:ext>
                    </a:extLst>
                  </p:cNvPr>
                  <p:cNvSpPr txBox="1">
                    <a:spLocks noRot="1" noChangeAspect="1" noMove="1" noResize="1" noEditPoints="1" noAdjustHandles="1" noChangeArrowheads="1" noChangeShapeType="1" noTextEdit="1"/>
                  </p:cNvSpPr>
                  <p:nvPr/>
                </p:nvSpPr>
                <p:spPr>
                  <a:xfrm>
                    <a:off x="6680126" y="1828797"/>
                    <a:ext cx="633137" cy="685820"/>
                  </a:xfrm>
                  <a:prstGeom prst="rect">
                    <a:avLst/>
                  </a:prstGeom>
                  <a:blipFill>
                    <a:blip r:embed="rId26"/>
                    <a:stretch>
                      <a:fillRect b="-8929"/>
                    </a:stretch>
                  </a:blipFill>
                  <a:ln>
                    <a:solidFill>
                      <a:schemeClr val="accent2"/>
                    </a:solidFill>
                  </a:ln>
                </p:spPr>
                <p:txBody>
                  <a:bodyPr/>
                  <a:lstStyle/>
                  <a:p>
                    <a:r>
                      <a:rPr lang="fr-FR">
                        <a:noFill/>
                      </a:rPr>
                      <a:t> </a:t>
                    </a:r>
                  </a:p>
                </p:txBody>
              </p:sp>
            </mc:Fallback>
          </mc:AlternateContent>
          <p:grpSp>
            <p:nvGrpSpPr>
              <p:cNvPr id="180" name="Groupe 179">
                <a:extLst>
                  <a:ext uri="{FF2B5EF4-FFF2-40B4-BE49-F238E27FC236}">
                    <a16:creationId xmlns:a16="http://schemas.microsoft.com/office/drawing/2014/main" id="{3AF1CDA2-7F8A-4FFE-9603-3946DFBE35F2}"/>
                  </a:ext>
                </a:extLst>
              </p:cNvPr>
              <p:cNvGrpSpPr/>
              <p:nvPr/>
            </p:nvGrpSpPr>
            <p:grpSpPr>
              <a:xfrm>
                <a:off x="1356852" y="2241755"/>
                <a:ext cx="1415845" cy="307295"/>
                <a:chOff x="1356852" y="2241755"/>
                <a:chExt cx="1415845" cy="307295"/>
              </a:xfrm>
            </p:grpSpPr>
            <p:sp>
              <p:nvSpPr>
                <p:cNvPr id="196" name="Forme libre : forme 195">
                  <a:extLst>
                    <a:ext uri="{FF2B5EF4-FFF2-40B4-BE49-F238E27FC236}">
                      <a16:creationId xmlns:a16="http://schemas.microsoft.com/office/drawing/2014/main" id="{B26D69A5-E16F-48CC-89E9-59DD92D1EAD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Connecteur droit avec flèche 196">
                  <a:extLst>
                    <a:ext uri="{FF2B5EF4-FFF2-40B4-BE49-F238E27FC236}">
                      <a16:creationId xmlns:a16="http://schemas.microsoft.com/office/drawing/2014/main" id="{0CD60577-A4D3-4F26-8787-7FA1AA3F312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e 180">
                <a:extLst>
                  <a:ext uri="{FF2B5EF4-FFF2-40B4-BE49-F238E27FC236}">
                    <a16:creationId xmlns:a16="http://schemas.microsoft.com/office/drawing/2014/main" id="{A72AD089-F435-4C1C-94B0-5B1DB77745D5}"/>
                  </a:ext>
                </a:extLst>
              </p:cNvPr>
              <p:cNvGrpSpPr/>
              <p:nvPr/>
            </p:nvGrpSpPr>
            <p:grpSpPr>
              <a:xfrm>
                <a:off x="1484671" y="1926617"/>
                <a:ext cx="1423121" cy="226648"/>
                <a:chOff x="1484671" y="1926617"/>
                <a:chExt cx="1423121" cy="226648"/>
              </a:xfrm>
            </p:grpSpPr>
            <p:sp>
              <p:nvSpPr>
                <p:cNvPr id="194" name="Forme libre : forme 193">
                  <a:extLst>
                    <a:ext uri="{FF2B5EF4-FFF2-40B4-BE49-F238E27FC236}">
                      <a16:creationId xmlns:a16="http://schemas.microsoft.com/office/drawing/2014/main" id="{E76C2658-704C-484D-B512-277D4BAB7E81}"/>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5" name="Connecteur droit avec flèche 194">
                  <a:extLst>
                    <a:ext uri="{FF2B5EF4-FFF2-40B4-BE49-F238E27FC236}">
                      <a16:creationId xmlns:a16="http://schemas.microsoft.com/office/drawing/2014/main" id="{DD9434F0-63A7-45EA-83CA-499438006B8F}"/>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e 181">
                <a:extLst>
                  <a:ext uri="{FF2B5EF4-FFF2-40B4-BE49-F238E27FC236}">
                    <a16:creationId xmlns:a16="http://schemas.microsoft.com/office/drawing/2014/main" id="{1E1206C1-856D-4BAC-9F08-C86A385C453B}"/>
                  </a:ext>
                </a:extLst>
              </p:cNvPr>
              <p:cNvGrpSpPr/>
              <p:nvPr/>
            </p:nvGrpSpPr>
            <p:grpSpPr>
              <a:xfrm>
                <a:off x="5363497" y="1920595"/>
                <a:ext cx="1423121" cy="226648"/>
                <a:chOff x="1484671" y="1926617"/>
                <a:chExt cx="1423121" cy="226648"/>
              </a:xfrm>
            </p:grpSpPr>
            <p:sp>
              <p:nvSpPr>
                <p:cNvPr id="192" name="Forme libre : forme 191">
                  <a:extLst>
                    <a:ext uri="{FF2B5EF4-FFF2-40B4-BE49-F238E27FC236}">
                      <a16:creationId xmlns:a16="http://schemas.microsoft.com/office/drawing/2014/main" id="{87EBE6BA-9FA6-482F-A4DD-65961C58CBF6}"/>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3" name="Connecteur droit avec flèche 192">
                  <a:extLst>
                    <a:ext uri="{FF2B5EF4-FFF2-40B4-BE49-F238E27FC236}">
                      <a16:creationId xmlns:a16="http://schemas.microsoft.com/office/drawing/2014/main" id="{9C625A16-024C-402C-A14E-00CC1C72C156}"/>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e 182">
                <a:extLst>
                  <a:ext uri="{FF2B5EF4-FFF2-40B4-BE49-F238E27FC236}">
                    <a16:creationId xmlns:a16="http://schemas.microsoft.com/office/drawing/2014/main" id="{38CB0DD7-198B-496B-971F-60231FA5237A}"/>
                  </a:ext>
                </a:extLst>
              </p:cNvPr>
              <p:cNvGrpSpPr/>
              <p:nvPr/>
            </p:nvGrpSpPr>
            <p:grpSpPr>
              <a:xfrm>
                <a:off x="3413731" y="1920595"/>
                <a:ext cx="1423121" cy="226648"/>
                <a:chOff x="1484671" y="1926617"/>
                <a:chExt cx="1423121" cy="226648"/>
              </a:xfrm>
            </p:grpSpPr>
            <p:sp>
              <p:nvSpPr>
                <p:cNvPr id="190" name="Forme libre : forme 189">
                  <a:extLst>
                    <a:ext uri="{FF2B5EF4-FFF2-40B4-BE49-F238E27FC236}">
                      <a16:creationId xmlns:a16="http://schemas.microsoft.com/office/drawing/2014/main" id="{244AFC75-5385-4F16-8831-B5597B211E39}"/>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1" name="Connecteur droit avec flèche 190">
                  <a:extLst>
                    <a:ext uri="{FF2B5EF4-FFF2-40B4-BE49-F238E27FC236}">
                      <a16:creationId xmlns:a16="http://schemas.microsoft.com/office/drawing/2014/main" id="{15F93B16-6426-4959-A0FB-28EC439DD2C8}"/>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e 183">
                <a:extLst>
                  <a:ext uri="{FF2B5EF4-FFF2-40B4-BE49-F238E27FC236}">
                    <a16:creationId xmlns:a16="http://schemas.microsoft.com/office/drawing/2014/main" id="{526A49B2-F6A8-4284-962D-154CC1F1767D}"/>
                  </a:ext>
                </a:extLst>
              </p:cNvPr>
              <p:cNvGrpSpPr/>
              <p:nvPr/>
            </p:nvGrpSpPr>
            <p:grpSpPr>
              <a:xfrm>
                <a:off x="5294672" y="2239039"/>
                <a:ext cx="1415845" cy="307295"/>
                <a:chOff x="1356852" y="2241755"/>
                <a:chExt cx="1415845" cy="307295"/>
              </a:xfrm>
            </p:grpSpPr>
            <p:sp>
              <p:nvSpPr>
                <p:cNvPr id="188" name="Forme libre : forme 187">
                  <a:extLst>
                    <a:ext uri="{FF2B5EF4-FFF2-40B4-BE49-F238E27FC236}">
                      <a16:creationId xmlns:a16="http://schemas.microsoft.com/office/drawing/2014/main" id="{DA708B19-1947-434F-80C2-B45A8A565D43}"/>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9" name="Connecteur droit avec flèche 188">
                  <a:extLst>
                    <a:ext uri="{FF2B5EF4-FFF2-40B4-BE49-F238E27FC236}">
                      <a16:creationId xmlns:a16="http://schemas.microsoft.com/office/drawing/2014/main" id="{4AA2B17A-8649-4837-80C9-D825A54E773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e 184">
                <a:extLst>
                  <a:ext uri="{FF2B5EF4-FFF2-40B4-BE49-F238E27FC236}">
                    <a16:creationId xmlns:a16="http://schemas.microsoft.com/office/drawing/2014/main" id="{86AB3A9E-99D9-4F05-89C8-03C49DAA53CA}"/>
                  </a:ext>
                </a:extLst>
              </p:cNvPr>
              <p:cNvGrpSpPr/>
              <p:nvPr/>
            </p:nvGrpSpPr>
            <p:grpSpPr>
              <a:xfrm>
                <a:off x="3314514" y="2239039"/>
                <a:ext cx="1415845" cy="307295"/>
                <a:chOff x="1356852" y="2241755"/>
                <a:chExt cx="1415845" cy="307295"/>
              </a:xfrm>
            </p:grpSpPr>
            <p:sp>
              <p:nvSpPr>
                <p:cNvPr id="186" name="Forme libre : forme 185">
                  <a:extLst>
                    <a:ext uri="{FF2B5EF4-FFF2-40B4-BE49-F238E27FC236}">
                      <a16:creationId xmlns:a16="http://schemas.microsoft.com/office/drawing/2014/main" id="{72A15036-64F3-45CE-B769-F91421F674C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7" name="Connecteur droit avec flèche 186">
                  <a:extLst>
                    <a:ext uri="{FF2B5EF4-FFF2-40B4-BE49-F238E27FC236}">
                      <a16:creationId xmlns:a16="http://schemas.microsoft.com/office/drawing/2014/main" id="{DD47E5A7-7597-4C5B-B3B6-A805B81A3DD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59" name="Groupe 158">
              <a:extLst>
                <a:ext uri="{FF2B5EF4-FFF2-40B4-BE49-F238E27FC236}">
                  <a16:creationId xmlns:a16="http://schemas.microsoft.com/office/drawing/2014/main" id="{4538E65F-B63A-484B-926B-1CE5A819DAFE}"/>
                </a:ext>
              </a:extLst>
            </p:cNvPr>
            <p:cNvGrpSpPr/>
            <p:nvPr/>
          </p:nvGrpSpPr>
          <p:grpSpPr>
            <a:xfrm>
              <a:off x="811610" y="2652108"/>
              <a:ext cx="6482436" cy="779450"/>
              <a:chOff x="850044" y="2685465"/>
              <a:chExt cx="6482436" cy="779450"/>
            </a:xfrm>
          </p:grpSpPr>
          <p:grpSp>
            <p:nvGrpSpPr>
              <p:cNvPr id="161" name="Groupe 160">
                <a:extLst>
                  <a:ext uri="{FF2B5EF4-FFF2-40B4-BE49-F238E27FC236}">
                    <a16:creationId xmlns:a16="http://schemas.microsoft.com/office/drawing/2014/main" id="{2756D4B9-D8E6-436E-B0AB-610F5C8E9656}"/>
                  </a:ext>
                </a:extLst>
              </p:cNvPr>
              <p:cNvGrpSpPr/>
              <p:nvPr/>
            </p:nvGrpSpPr>
            <p:grpSpPr>
              <a:xfrm>
                <a:off x="850044" y="2747378"/>
                <a:ext cx="6482436" cy="717537"/>
                <a:chOff x="830827" y="1828797"/>
                <a:chExt cx="6482436" cy="717537"/>
              </a:xfrm>
            </p:grpSpPr>
            <mc:AlternateContent xmlns:mc="http://schemas.openxmlformats.org/markup-compatibility/2006" xmlns:a14="http://schemas.microsoft.com/office/drawing/2010/main">
              <mc:Choice Requires="a14">
                <p:sp>
                  <p:nvSpPr>
                    <p:cNvPr id="166" name="ZoneTexte 165">
                      <a:extLst>
                        <a:ext uri="{FF2B5EF4-FFF2-40B4-BE49-F238E27FC236}">
                          <a16:creationId xmlns:a16="http://schemas.microsoft.com/office/drawing/2014/main" id="{C32DCCCB-5F59-42EB-A69D-5B28B9A52AE5}"/>
                        </a:ext>
                      </a:extLst>
                    </p:cNvPr>
                    <p:cNvSpPr txBox="1">
                      <a:spLocks/>
                    </p:cNvSpPr>
                    <p:nvPr/>
                  </p:nvSpPr>
                  <p:spPr>
                    <a:xfrm>
                      <a:off x="2780593" y="1828799"/>
                      <a:ext cx="633137" cy="685821"/>
                    </a:xfrm>
                    <a:prstGeom prst="rect">
                      <a:avLst/>
                    </a:prstGeom>
                    <a:solidFill>
                      <a:schemeClr val="bg1">
                        <a:lumMod val="95000"/>
                        <a:alpha val="76000"/>
                      </a:schemeClr>
                    </a:solid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66" name="ZoneTexte 165">
                      <a:extLst>
                        <a:ext uri="{FF2B5EF4-FFF2-40B4-BE49-F238E27FC236}">
                          <a16:creationId xmlns:a16="http://schemas.microsoft.com/office/drawing/2014/main" id="{C32DCCCB-5F59-42EB-A69D-5B28B9A52AE5}"/>
                        </a:ext>
                      </a:extLst>
                    </p:cNvPr>
                    <p:cNvSpPr txBox="1">
                      <a:spLocks noRot="1" noChangeAspect="1" noMove="1" noResize="1" noEditPoints="1" noAdjustHandles="1" noChangeArrowheads="1" noChangeShapeType="1" noTextEdit="1"/>
                    </p:cNvSpPr>
                    <p:nvPr/>
                  </p:nvSpPr>
                  <p:spPr>
                    <a:xfrm>
                      <a:off x="2780593" y="1828799"/>
                      <a:ext cx="633137" cy="685821"/>
                    </a:xfrm>
                    <a:prstGeom prst="rect">
                      <a:avLst/>
                    </a:prstGeom>
                    <a:blipFill>
                      <a:blip r:embed="rId27"/>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7" name="ZoneTexte 166">
                      <a:extLst>
                        <a:ext uri="{FF2B5EF4-FFF2-40B4-BE49-F238E27FC236}">
                          <a16:creationId xmlns:a16="http://schemas.microsoft.com/office/drawing/2014/main" id="{0F472BF4-3DAE-471F-88B2-BBB033733303}"/>
                        </a:ext>
                      </a:extLst>
                    </p:cNvPr>
                    <p:cNvSpPr txBox="1">
                      <a:spLocks/>
                    </p:cNvSpPr>
                    <p:nvPr/>
                  </p:nvSpPr>
                  <p:spPr>
                    <a:xfrm>
                      <a:off x="830827"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67" name="ZoneTexte 166">
                      <a:extLst>
                        <a:ext uri="{FF2B5EF4-FFF2-40B4-BE49-F238E27FC236}">
                          <a16:creationId xmlns:a16="http://schemas.microsoft.com/office/drawing/2014/main" id="{0F472BF4-3DAE-471F-88B2-BBB033733303}"/>
                        </a:ext>
                      </a:extLst>
                    </p:cNvPr>
                    <p:cNvSpPr txBox="1">
                      <a:spLocks noRot="1" noChangeAspect="1" noMove="1" noResize="1" noEditPoints="1" noAdjustHandles="1" noChangeArrowheads="1" noChangeShapeType="1" noTextEdit="1"/>
                    </p:cNvSpPr>
                    <p:nvPr/>
                  </p:nvSpPr>
                  <p:spPr>
                    <a:xfrm>
                      <a:off x="830827" y="1828799"/>
                      <a:ext cx="633137" cy="685821"/>
                    </a:xfrm>
                    <a:prstGeom prst="rect">
                      <a:avLst/>
                    </a:prstGeom>
                    <a:blipFill>
                      <a:blip r:embed="rId28"/>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8" name="ZoneTexte 167">
                      <a:extLst>
                        <a:ext uri="{FF2B5EF4-FFF2-40B4-BE49-F238E27FC236}">
                          <a16:creationId xmlns:a16="http://schemas.microsoft.com/office/drawing/2014/main" id="{E20C3480-C1C5-4594-B95A-EF6B36AD5621}"/>
                        </a:ext>
                      </a:extLst>
                    </p:cNvPr>
                    <p:cNvSpPr txBox="1">
                      <a:spLocks/>
                    </p:cNvSpPr>
                    <p:nvPr/>
                  </p:nvSpPr>
                  <p:spPr>
                    <a:xfrm>
                      <a:off x="4730359"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68" name="ZoneTexte 167">
                      <a:extLst>
                        <a:ext uri="{FF2B5EF4-FFF2-40B4-BE49-F238E27FC236}">
                          <a16:creationId xmlns:a16="http://schemas.microsoft.com/office/drawing/2014/main" id="{E20C3480-C1C5-4594-B95A-EF6B36AD5621}"/>
                        </a:ext>
                      </a:extLst>
                    </p:cNvPr>
                    <p:cNvSpPr txBox="1">
                      <a:spLocks noRot="1" noChangeAspect="1" noMove="1" noResize="1" noEditPoints="1" noAdjustHandles="1" noChangeArrowheads="1" noChangeShapeType="1" noTextEdit="1"/>
                    </p:cNvSpPr>
                    <p:nvPr/>
                  </p:nvSpPr>
                  <p:spPr>
                    <a:xfrm>
                      <a:off x="4730359" y="1828799"/>
                      <a:ext cx="633137" cy="685821"/>
                    </a:xfrm>
                    <a:prstGeom prst="rect">
                      <a:avLst/>
                    </a:prstGeom>
                    <a:blipFill>
                      <a:blip r:embed="rId29"/>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9" name="ZoneTexte 168">
                      <a:extLst>
                        <a:ext uri="{FF2B5EF4-FFF2-40B4-BE49-F238E27FC236}">
                          <a16:creationId xmlns:a16="http://schemas.microsoft.com/office/drawing/2014/main" id="{4953892F-BCF8-41FB-80DF-C48D561D9A9F}"/>
                        </a:ext>
                      </a:extLst>
                    </p:cNvPr>
                    <p:cNvSpPr txBox="1">
                      <a:spLocks/>
                    </p:cNvSpPr>
                    <p:nvPr/>
                  </p:nvSpPr>
                  <p:spPr>
                    <a:xfrm>
                      <a:off x="6680126" y="1828797"/>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69" name="ZoneTexte 168">
                      <a:extLst>
                        <a:ext uri="{FF2B5EF4-FFF2-40B4-BE49-F238E27FC236}">
                          <a16:creationId xmlns:a16="http://schemas.microsoft.com/office/drawing/2014/main" id="{4953892F-BCF8-41FB-80DF-C48D561D9A9F}"/>
                        </a:ext>
                      </a:extLst>
                    </p:cNvPr>
                    <p:cNvSpPr txBox="1">
                      <a:spLocks noRot="1" noChangeAspect="1" noMove="1" noResize="1" noEditPoints="1" noAdjustHandles="1" noChangeArrowheads="1" noChangeShapeType="1" noTextEdit="1"/>
                    </p:cNvSpPr>
                    <p:nvPr/>
                  </p:nvSpPr>
                  <p:spPr>
                    <a:xfrm>
                      <a:off x="6680126" y="1828797"/>
                      <a:ext cx="633137" cy="685821"/>
                    </a:xfrm>
                    <a:prstGeom prst="rect">
                      <a:avLst/>
                    </a:prstGeom>
                    <a:blipFill>
                      <a:blip r:embed="rId30"/>
                      <a:stretch>
                        <a:fillRect b="-10714"/>
                      </a:stretch>
                    </a:blipFill>
                    <a:ln>
                      <a:solidFill>
                        <a:schemeClr val="accent2"/>
                      </a:solidFill>
                    </a:ln>
                  </p:spPr>
                  <p:txBody>
                    <a:bodyPr/>
                    <a:lstStyle/>
                    <a:p>
                      <a:r>
                        <a:rPr lang="fr-FR">
                          <a:noFill/>
                        </a:rPr>
                        <a:t> </a:t>
                      </a:r>
                    </a:p>
                  </p:txBody>
                </p:sp>
              </mc:Fallback>
            </mc:AlternateContent>
            <p:grpSp>
              <p:nvGrpSpPr>
                <p:cNvPr id="170" name="Groupe 169">
                  <a:extLst>
                    <a:ext uri="{FF2B5EF4-FFF2-40B4-BE49-F238E27FC236}">
                      <a16:creationId xmlns:a16="http://schemas.microsoft.com/office/drawing/2014/main" id="{E7F83AE6-5BD5-4342-9009-696C4D316D3A}"/>
                    </a:ext>
                  </a:extLst>
                </p:cNvPr>
                <p:cNvGrpSpPr/>
                <p:nvPr/>
              </p:nvGrpSpPr>
              <p:grpSpPr>
                <a:xfrm>
                  <a:off x="5363497" y="1920595"/>
                  <a:ext cx="1423121" cy="226648"/>
                  <a:chOff x="1484671" y="1926617"/>
                  <a:chExt cx="1423121" cy="226648"/>
                </a:xfrm>
              </p:grpSpPr>
              <p:sp>
                <p:nvSpPr>
                  <p:cNvPr id="174" name="Forme libre : forme 173">
                    <a:extLst>
                      <a:ext uri="{FF2B5EF4-FFF2-40B4-BE49-F238E27FC236}">
                        <a16:creationId xmlns:a16="http://schemas.microsoft.com/office/drawing/2014/main" id="{9251C838-501F-49F1-9C0E-0C83F948AE3E}"/>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5" name="Connecteur droit avec flèche 174">
                    <a:extLst>
                      <a:ext uri="{FF2B5EF4-FFF2-40B4-BE49-F238E27FC236}">
                        <a16:creationId xmlns:a16="http://schemas.microsoft.com/office/drawing/2014/main" id="{BF7D50FB-0C04-4A02-8E71-C5F9A0F08757}"/>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1" name="Groupe 170">
                  <a:extLst>
                    <a:ext uri="{FF2B5EF4-FFF2-40B4-BE49-F238E27FC236}">
                      <a16:creationId xmlns:a16="http://schemas.microsoft.com/office/drawing/2014/main" id="{83D7DD17-5CAC-49A6-85C9-35D62C2C1105}"/>
                    </a:ext>
                  </a:extLst>
                </p:cNvPr>
                <p:cNvGrpSpPr/>
                <p:nvPr/>
              </p:nvGrpSpPr>
              <p:grpSpPr>
                <a:xfrm>
                  <a:off x="5294672" y="2239039"/>
                  <a:ext cx="1415845" cy="307295"/>
                  <a:chOff x="1356852" y="2241755"/>
                  <a:chExt cx="1415845" cy="307295"/>
                </a:xfrm>
              </p:grpSpPr>
              <p:sp>
                <p:nvSpPr>
                  <p:cNvPr id="172" name="Forme libre : forme 171">
                    <a:extLst>
                      <a:ext uri="{FF2B5EF4-FFF2-40B4-BE49-F238E27FC236}">
                        <a16:creationId xmlns:a16="http://schemas.microsoft.com/office/drawing/2014/main" id="{C8424DE6-D08B-497E-8DA6-308CCFE235D5}"/>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3" name="Connecteur droit avec flèche 172">
                    <a:extLst>
                      <a:ext uri="{FF2B5EF4-FFF2-40B4-BE49-F238E27FC236}">
                        <a16:creationId xmlns:a16="http://schemas.microsoft.com/office/drawing/2014/main" id="{3E8E257B-6266-46AD-842D-15989865D0EB}"/>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2" name="Forme libre : forme 161">
                <a:extLst>
                  <a:ext uri="{FF2B5EF4-FFF2-40B4-BE49-F238E27FC236}">
                    <a16:creationId xmlns:a16="http://schemas.microsoft.com/office/drawing/2014/main" id="{30668CA9-F2F4-4A2B-9394-08641E0BA546}"/>
                  </a:ext>
                </a:extLst>
              </p:cNvPr>
              <p:cNvSpPr/>
              <p:nvPr/>
            </p:nvSpPr>
            <p:spPr>
              <a:xfrm>
                <a:off x="1489710" y="26854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Forme libre : forme 162">
                <a:extLst>
                  <a:ext uri="{FF2B5EF4-FFF2-40B4-BE49-F238E27FC236}">
                    <a16:creationId xmlns:a16="http://schemas.microsoft.com/office/drawing/2014/main" id="{AE0E81DF-4614-41D5-B237-232A0A566967}"/>
                  </a:ext>
                </a:extLst>
              </p:cNvPr>
              <p:cNvSpPr/>
              <p:nvPr/>
            </p:nvSpPr>
            <p:spPr>
              <a:xfrm rot="10800000">
                <a:off x="1546458" y="32176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Connecteur droit avec flèche 163">
                <a:extLst>
                  <a:ext uri="{FF2B5EF4-FFF2-40B4-BE49-F238E27FC236}">
                    <a16:creationId xmlns:a16="http://schemas.microsoft.com/office/drawing/2014/main" id="{937ED5AF-4EA9-40DB-A035-A72B4BE7EE34}"/>
                  </a:ext>
                </a:extLst>
              </p:cNvPr>
              <p:cNvCxnSpPr>
                <a:stCxn id="163" idx="3"/>
              </p:cNvCxnSpPr>
              <p:nvPr/>
            </p:nvCxnSpPr>
            <p:spPr>
              <a:xfrm flipH="1" flipV="1">
                <a:off x="1425677" y="3157620"/>
                <a:ext cx="120781" cy="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eur droit avec flèche 164">
                <a:extLst>
                  <a:ext uri="{FF2B5EF4-FFF2-40B4-BE49-F238E27FC236}">
                    <a16:creationId xmlns:a16="http://schemas.microsoft.com/office/drawing/2014/main" id="{533D58FE-360A-4403-BA95-1D2459299835}"/>
                  </a:ext>
                </a:extLst>
              </p:cNvPr>
              <p:cNvCxnSpPr/>
              <p:nvPr/>
            </p:nvCxnSpPr>
            <p:spPr>
              <a:xfrm>
                <a:off x="4685922" y="2918460"/>
                <a:ext cx="107058" cy="4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0" name="ZoneTexte 159">
                  <a:extLst>
                    <a:ext uri="{FF2B5EF4-FFF2-40B4-BE49-F238E27FC236}">
                      <a16:creationId xmlns:a16="http://schemas.microsoft.com/office/drawing/2014/main" id="{957E7A5C-FACA-49FD-8C3C-A073729D5E2E}"/>
                    </a:ext>
                  </a:extLst>
                </p:cNvPr>
                <p:cNvSpPr txBox="1"/>
                <p:nvPr/>
              </p:nvSpPr>
              <p:spPr>
                <a:xfrm>
                  <a:off x="721434" y="3499663"/>
                  <a:ext cx="6740194" cy="771443"/>
                </a:xfrm>
                <a:prstGeom prst="rect">
                  <a:avLst/>
                </a:prstGeom>
                <a:noFill/>
              </p:spPr>
              <p:txBody>
                <a:bodyPr wrap="square" rtlCol="0">
                  <a:spAutoFit/>
                </a:bodyPr>
                <a:lstStyle/>
                <a:p>
                  <a:pPr algn="ctr"/>
                  <a:r>
                    <a:rPr lang="fr-FR" sz="900" i="1" dirty="0">
                      <a:latin typeface="Arial" panose="020B0604020202020204" pitchFamily="34" charset="0"/>
                      <a:cs typeface="Arial" panose="020B0604020202020204" pitchFamily="34" charset="0"/>
                    </a:rPr>
                    <a:t>Illustration des </a:t>
                  </a:r>
                  <a:r>
                    <a:rPr lang="fr-FR" sz="900" dirty="0">
                      <a:latin typeface="Arial" panose="020B0604020202020204" pitchFamily="34" charset="0"/>
                      <a:cs typeface="Arial" panose="020B0604020202020204" pitchFamily="34" charset="0"/>
                    </a:rPr>
                    <a:t>dancing links</a:t>
                  </a:r>
                  <a:r>
                    <a:rPr lang="fr-FR" sz="900" i="1" dirty="0">
                      <a:latin typeface="Arial" panose="020B0604020202020204" pitchFamily="34" charset="0"/>
                      <a:cs typeface="Arial" panose="020B0604020202020204" pitchFamily="34" charset="0"/>
                    </a:rPr>
                    <a:t> sur une liste simplement chaînée : Effacement de la colonne </a:t>
                  </a:r>
                  <a14:m>
                    <m:oMath xmlns:m="http://schemas.openxmlformats.org/officeDocument/2006/math">
                      <m:sSub>
                        <m:sSubPr>
                          <m:ctrlPr>
                            <a:rPr lang="fr-FR" sz="900" i="1" smtClean="0">
                              <a:latin typeface="Cambria Math" panose="02040503050406030204" pitchFamily="18" charset="0"/>
                              <a:cs typeface="Arial" panose="020B0604020202020204" pitchFamily="34" charset="0"/>
                            </a:rPr>
                          </m:ctrlPr>
                        </m:sSubPr>
                        <m:e>
                          <m:r>
                            <a:rPr lang="fr-FR" sz="900" b="0" i="1" smtClean="0">
                              <a:latin typeface="Cambria Math" panose="02040503050406030204" pitchFamily="18" charset="0"/>
                              <a:cs typeface="Arial" panose="020B0604020202020204" pitchFamily="34" charset="0"/>
                            </a:rPr>
                            <m:t>𝑗</m:t>
                          </m:r>
                        </m:e>
                        <m:sub>
                          <m:r>
                            <a:rPr lang="fr-FR" sz="900" b="0" i="1" smtClean="0">
                              <a:latin typeface="Cambria Math" panose="02040503050406030204" pitchFamily="18" charset="0"/>
                              <a:cs typeface="Arial" panose="020B0604020202020204" pitchFamily="34" charset="0"/>
                            </a:rPr>
                            <m:t>2</m:t>
                          </m:r>
                        </m:sub>
                      </m:sSub>
                    </m:oMath>
                  </a14:m>
                  <a:endParaRPr lang="fr-FR" sz="900" i="1" dirty="0">
                    <a:latin typeface="Arial" panose="020B0604020202020204" pitchFamily="34" charset="0"/>
                    <a:cs typeface="Arial" panose="020B0604020202020204" pitchFamily="34" charset="0"/>
                  </a:endParaRPr>
                </a:p>
              </p:txBody>
            </p:sp>
          </mc:Choice>
          <mc:Fallback xmlns="">
            <p:sp>
              <p:nvSpPr>
                <p:cNvPr id="160" name="ZoneTexte 159">
                  <a:extLst>
                    <a:ext uri="{FF2B5EF4-FFF2-40B4-BE49-F238E27FC236}">
                      <a16:creationId xmlns:a16="http://schemas.microsoft.com/office/drawing/2014/main" xmlns:a14="http://schemas.microsoft.com/office/drawing/2010/main" xmlns="" id="{957E7A5C-FACA-49FD-8C3C-A073729D5E2E}"/>
                    </a:ext>
                  </a:extLst>
                </p:cNvPr>
                <p:cNvSpPr txBox="1">
                  <a:spLocks noRot="1" noChangeAspect="1" noMove="1" noResize="1" noEditPoints="1" noAdjustHandles="1" noChangeArrowheads="1" noChangeShapeType="1" noTextEdit="1"/>
                </p:cNvSpPr>
                <p:nvPr/>
              </p:nvSpPr>
              <p:spPr>
                <a:xfrm>
                  <a:off x="721434" y="3499663"/>
                  <a:ext cx="6740194" cy="771443"/>
                </a:xfrm>
                <a:prstGeom prst="rect">
                  <a:avLst/>
                </a:prstGeom>
                <a:blipFill rotWithShape="0">
                  <a:blip r:embed="rId31"/>
                  <a:stretch>
                    <a:fillRect b="-6667"/>
                  </a:stretch>
                </a:blipFill>
              </p:spPr>
              <p:txBody>
                <a:bodyPr/>
                <a:lstStyle/>
                <a:p>
                  <a:r>
                    <a:rPr lang="fr-FR">
                      <a:noFill/>
                    </a:rPr>
                    <a:t> </a:t>
                  </a:r>
                </a:p>
              </p:txBody>
            </p:sp>
          </mc:Fallback>
        </mc:AlternateContent>
      </p:grp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3596</TotalTime>
  <Words>1678</Words>
  <Application>Microsoft Office PowerPoint</Application>
  <PresentationFormat>Personnalisé</PresentationFormat>
  <Paragraphs>110</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Cambria Math</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114</cp:revision>
  <dcterms:created xsi:type="dcterms:W3CDTF">2017-10-04T17:21:43Z</dcterms:created>
  <dcterms:modified xsi:type="dcterms:W3CDTF">2018-01-31T21:08:05Z</dcterms:modified>
</cp:coreProperties>
</file>