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10691813" cy="1511935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615" autoAdjust="0"/>
    <p:restoredTop sz="94624"/>
  </p:normalViewPr>
  <p:slideViewPr>
    <p:cSldViewPr snapToGrid="0" snapToObjects="1">
      <p:cViewPr>
        <p:scale>
          <a:sx n="100" d="100"/>
          <a:sy n="100" d="100"/>
        </p:scale>
        <p:origin x="561" y="-54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7016"/>
            </a:lvl1pPr>
          </a:lstStyle>
          <a:p>
            <a:r>
              <a:rPr lang="fr-FR" smtClean="0"/>
              <a:t>Cliquez et modifiez le titre</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806"/>
            </a:lvl1pPr>
            <a:lvl2pPr marL="534604" indent="0" algn="ctr">
              <a:buNone/>
              <a:defRPr sz="2339"/>
            </a:lvl2pPr>
            <a:lvl3pPr marL="1069208" indent="0" algn="ctr">
              <a:buNone/>
              <a:defRPr sz="2105"/>
            </a:lvl3pPr>
            <a:lvl4pPr marL="1603812" indent="0" algn="ctr">
              <a:buNone/>
              <a:defRPr sz="1871"/>
            </a:lvl4pPr>
            <a:lvl5pPr marL="2138416" indent="0" algn="ctr">
              <a:buNone/>
              <a:defRPr sz="1871"/>
            </a:lvl5pPr>
            <a:lvl6pPr marL="2673020" indent="0" algn="ctr">
              <a:buNone/>
              <a:defRPr sz="1871"/>
            </a:lvl6pPr>
            <a:lvl7pPr marL="3207624" indent="0" algn="ctr">
              <a:buNone/>
              <a:defRPr sz="1871"/>
            </a:lvl7pPr>
            <a:lvl8pPr marL="3742228" indent="0" algn="ctr">
              <a:buNone/>
              <a:defRPr sz="1871"/>
            </a:lvl8pPr>
            <a:lvl9pPr marL="4276832" indent="0" algn="ctr">
              <a:buNone/>
              <a:defRPr sz="1871"/>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30/01/2018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30/01/2018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6"/>
            <a:ext cx="2305422" cy="12812950"/>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735063" y="804966"/>
            <a:ext cx="6782619" cy="128129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30/01/2018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30/01/2018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7016"/>
            </a:lvl1pPr>
          </a:lstStyle>
          <a:p>
            <a:r>
              <a:rPr lang="fr-FR" smtClean="0"/>
              <a:t>Cliquez et modifiez le titre</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806">
                <a:solidFill>
                  <a:schemeClr val="tx1"/>
                </a:solidFill>
              </a:defRPr>
            </a:lvl1pPr>
            <a:lvl2pPr marL="534604" indent="0">
              <a:buNone/>
              <a:defRPr sz="2339">
                <a:solidFill>
                  <a:schemeClr val="tx1">
                    <a:tint val="75000"/>
                  </a:schemeClr>
                </a:solidFill>
              </a:defRPr>
            </a:lvl2pPr>
            <a:lvl3pPr marL="1069208" indent="0">
              <a:buNone/>
              <a:defRPr sz="2105">
                <a:solidFill>
                  <a:schemeClr val="tx1">
                    <a:tint val="75000"/>
                  </a:schemeClr>
                </a:solidFill>
              </a:defRPr>
            </a:lvl3pPr>
            <a:lvl4pPr marL="1603812" indent="0">
              <a:buNone/>
              <a:defRPr sz="1871">
                <a:solidFill>
                  <a:schemeClr val="tx1">
                    <a:tint val="75000"/>
                  </a:schemeClr>
                </a:solidFill>
              </a:defRPr>
            </a:lvl4pPr>
            <a:lvl5pPr marL="2138416" indent="0">
              <a:buNone/>
              <a:defRPr sz="1871">
                <a:solidFill>
                  <a:schemeClr val="tx1">
                    <a:tint val="75000"/>
                  </a:schemeClr>
                </a:solidFill>
              </a:defRPr>
            </a:lvl5pPr>
            <a:lvl6pPr marL="2673020" indent="0">
              <a:buNone/>
              <a:defRPr sz="1871">
                <a:solidFill>
                  <a:schemeClr val="tx1">
                    <a:tint val="75000"/>
                  </a:schemeClr>
                </a:solidFill>
              </a:defRPr>
            </a:lvl6pPr>
            <a:lvl7pPr marL="3207624" indent="0">
              <a:buNone/>
              <a:defRPr sz="1871">
                <a:solidFill>
                  <a:schemeClr val="tx1">
                    <a:tint val="75000"/>
                  </a:schemeClr>
                </a:solidFill>
              </a:defRPr>
            </a:lvl7pPr>
            <a:lvl8pPr marL="3742228" indent="0">
              <a:buNone/>
              <a:defRPr sz="1871">
                <a:solidFill>
                  <a:schemeClr val="tx1">
                    <a:tint val="75000"/>
                  </a:schemeClr>
                </a:solidFill>
              </a:defRPr>
            </a:lvl8pPr>
            <a:lvl9pPr marL="4276832" indent="0">
              <a:buNone/>
              <a:defRPr sz="1871">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A8490EA5-CA6F-8D4B-8D24-9E860C725A80}" type="datetimeFigureOut">
              <a:rPr lang="fr-FR" smtClean="0"/>
              <a:t>30/01/2018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8490EA5-CA6F-8D4B-8D24-9E860C725A80}" type="datetimeFigureOut">
              <a:rPr lang="fr-FR" smtClean="0"/>
              <a:t>30/01/2018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5"/>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fr-FR" smtClean="0"/>
              <a:t>Cliquez pour modifier les styles du texte du masque</a:t>
            </a:r>
          </a:p>
        </p:txBody>
      </p:sp>
      <p:sp>
        <p:nvSpPr>
          <p:cNvPr id="4" name="Content Placeholder 3"/>
          <p:cNvSpPr>
            <a:spLocks noGrp="1"/>
          </p:cNvSpPr>
          <p:nvPr>
            <p:ph sz="half" idx="2"/>
          </p:nvPr>
        </p:nvSpPr>
        <p:spPr>
          <a:xfrm>
            <a:off x="736456" y="5522763"/>
            <a:ext cx="4523137" cy="812315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fr-FR" smtClean="0"/>
              <a:t>Cliquez pour modifier les styles du texte du masque</a:t>
            </a:r>
          </a:p>
        </p:txBody>
      </p:sp>
      <p:sp>
        <p:nvSpPr>
          <p:cNvPr id="6" name="Content Placeholder 5"/>
          <p:cNvSpPr>
            <a:spLocks noGrp="1"/>
          </p:cNvSpPr>
          <p:nvPr>
            <p:ph sz="quarter" idx="4"/>
          </p:nvPr>
        </p:nvSpPr>
        <p:spPr>
          <a:xfrm>
            <a:off x="5412731" y="5522763"/>
            <a:ext cx="4545413" cy="812315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8490EA5-CA6F-8D4B-8D24-9E860C725A80}" type="datetimeFigureOut">
              <a:rPr lang="fr-FR" smtClean="0"/>
              <a:t>30/01/2018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A8490EA5-CA6F-8D4B-8D24-9E860C725A80}" type="datetimeFigureOut">
              <a:rPr lang="fr-FR" smtClean="0"/>
              <a:t>30/01/2018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90EA5-CA6F-8D4B-8D24-9E860C725A80}" type="datetimeFigureOut">
              <a:rPr lang="fr-FR" smtClean="0"/>
              <a:t>30/01/2018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fr-FR" smtClean="0"/>
              <a:t>Cliquez et modifiez le titre</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42"/>
            </a:lvl1pPr>
            <a:lvl2pPr>
              <a:defRPr sz="3274"/>
            </a:lvl2pPr>
            <a:lvl3pPr>
              <a:defRPr sz="2806"/>
            </a:lvl3pPr>
            <a:lvl4pPr>
              <a:defRPr sz="2339"/>
            </a:lvl4pPr>
            <a:lvl5pPr>
              <a:defRPr sz="2339"/>
            </a:lvl5pPr>
            <a:lvl6pPr>
              <a:defRPr sz="2339"/>
            </a:lvl6pPr>
            <a:lvl7pPr>
              <a:defRPr sz="2339"/>
            </a:lvl7pPr>
            <a:lvl8pPr>
              <a:defRPr sz="2339"/>
            </a:lvl8pPr>
            <a:lvl9pPr>
              <a:defRPr sz="2339"/>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A8490EA5-CA6F-8D4B-8D24-9E860C725A80}" type="datetimeFigureOut">
              <a:rPr lang="fr-FR" smtClean="0"/>
              <a:t>30/01/2018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42"/>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A8490EA5-CA6F-8D4B-8D24-9E860C725A80}" type="datetimeFigureOut">
              <a:rPr lang="fr-FR" smtClean="0"/>
              <a:t>30/01/2018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5"/>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403">
                <a:solidFill>
                  <a:schemeClr val="tx1">
                    <a:tint val="75000"/>
                  </a:schemeClr>
                </a:solidFill>
              </a:defRPr>
            </a:lvl1pPr>
          </a:lstStyle>
          <a:p>
            <a:fld id="{A8490EA5-CA6F-8D4B-8D24-9E860C725A80}" type="datetimeFigureOut">
              <a:rPr lang="fr-FR" smtClean="0"/>
              <a:t>30/01/2018</a:t>
            </a:fld>
            <a:endParaRPr lang="fr-FR"/>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40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403">
                <a:solidFill>
                  <a:schemeClr val="tx1">
                    <a:tint val="75000"/>
                  </a:schemeClr>
                </a:solidFill>
              </a:defRPr>
            </a:lvl1pPr>
          </a:lstStyle>
          <a:p>
            <a:fld id="{0E1C6588-574C-564D-9A5F-65E9E31ED340}" type="slidenum">
              <a:rPr lang="fr-FR" smtClean="0"/>
              <a:t>‹#›</a:t>
            </a:fld>
            <a:endParaRPr lang="fr-FR"/>
          </a:p>
        </p:txBody>
      </p:sp>
    </p:spTree>
    <p:extLst>
      <p:ext uri="{BB962C8B-B14F-4D97-AF65-F5344CB8AC3E}">
        <p14:creationId xmlns:p14="http://schemas.microsoft.com/office/powerpoint/2010/main" val="254344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p:titleStyle>
    <p:bodyStyle>
      <a:lvl1pPr marL="267302" indent="-267302" algn="l" defTabSz="1069208" rtl="0" eaLnBrk="1" latinLnBrk="0" hangingPunct="1">
        <a:lnSpc>
          <a:spcPct val="90000"/>
        </a:lnSpc>
        <a:spcBef>
          <a:spcPts val="1169"/>
        </a:spcBef>
        <a:buFont typeface="Arial" panose="020B0604020202020204" pitchFamily="34" charset="0"/>
        <a:buChar char="•"/>
        <a:defRPr sz="3274" kern="1200">
          <a:solidFill>
            <a:schemeClr val="tx1"/>
          </a:solidFill>
          <a:latin typeface="+mn-lt"/>
          <a:ea typeface="+mn-ea"/>
          <a:cs typeface="+mn-cs"/>
        </a:defRPr>
      </a:lvl1pPr>
      <a:lvl2pPr marL="801906" indent="-267302" algn="l" defTabSz="1069208" rtl="0" eaLnBrk="1" latinLnBrk="0" hangingPunct="1">
        <a:lnSpc>
          <a:spcPct val="90000"/>
        </a:lnSpc>
        <a:spcBef>
          <a:spcPts val="585"/>
        </a:spcBef>
        <a:buFont typeface="Arial" panose="020B0604020202020204" pitchFamily="34" charset="0"/>
        <a:buChar char="•"/>
        <a:defRPr sz="2806" kern="1200">
          <a:solidFill>
            <a:schemeClr val="tx1"/>
          </a:solidFill>
          <a:latin typeface="+mn-lt"/>
          <a:ea typeface="+mn-ea"/>
          <a:cs typeface="+mn-cs"/>
        </a:defRPr>
      </a:lvl2pPr>
      <a:lvl3pPr marL="1336510" indent="-267302" algn="l" defTabSz="1069208" rtl="0" eaLnBrk="1" latinLnBrk="0" hangingPunct="1">
        <a:lnSpc>
          <a:spcPct val="90000"/>
        </a:lnSpc>
        <a:spcBef>
          <a:spcPts val="585"/>
        </a:spcBef>
        <a:buFont typeface="Arial" panose="020B0604020202020204" pitchFamily="34" charset="0"/>
        <a:buChar char="•"/>
        <a:defRPr sz="2339" kern="1200">
          <a:solidFill>
            <a:schemeClr val="tx1"/>
          </a:solidFill>
          <a:latin typeface="+mn-lt"/>
          <a:ea typeface="+mn-ea"/>
          <a:cs typeface="+mn-cs"/>
        </a:defRPr>
      </a:lvl3pPr>
      <a:lvl4pPr marL="187111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4pPr>
      <a:lvl5pPr marL="2405718"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5pPr>
      <a:lvl6pPr marL="2940322"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6pPr>
      <a:lvl7pPr marL="3474926"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7pPr>
      <a:lvl8pPr marL="4009530"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8pPr>
      <a:lvl9pPr marL="454413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9pPr>
    </p:bodyStyle>
    <p:otherStyle>
      <a:defPPr>
        <a:defRPr lang="en-US"/>
      </a:defPPr>
      <a:lvl1pPr marL="0" algn="l" defTabSz="1069208" rtl="0" eaLnBrk="1" latinLnBrk="0" hangingPunct="1">
        <a:defRPr sz="2105" kern="1200">
          <a:solidFill>
            <a:schemeClr val="tx1"/>
          </a:solidFill>
          <a:latin typeface="+mn-lt"/>
          <a:ea typeface="+mn-ea"/>
          <a:cs typeface="+mn-cs"/>
        </a:defRPr>
      </a:lvl1pPr>
      <a:lvl2pPr marL="534604" algn="l" defTabSz="1069208" rtl="0" eaLnBrk="1" latinLnBrk="0" hangingPunct="1">
        <a:defRPr sz="2105" kern="1200">
          <a:solidFill>
            <a:schemeClr val="tx1"/>
          </a:solidFill>
          <a:latin typeface="+mn-lt"/>
          <a:ea typeface="+mn-ea"/>
          <a:cs typeface="+mn-cs"/>
        </a:defRPr>
      </a:lvl2pPr>
      <a:lvl3pPr marL="1069208" algn="l" defTabSz="1069208" rtl="0" eaLnBrk="1" latinLnBrk="0" hangingPunct="1">
        <a:defRPr sz="2105" kern="1200">
          <a:solidFill>
            <a:schemeClr val="tx1"/>
          </a:solidFill>
          <a:latin typeface="+mn-lt"/>
          <a:ea typeface="+mn-ea"/>
          <a:cs typeface="+mn-cs"/>
        </a:defRPr>
      </a:lvl3pPr>
      <a:lvl4pPr marL="1603812" algn="l" defTabSz="1069208" rtl="0" eaLnBrk="1" latinLnBrk="0" hangingPunct="1">
        <a:defRPr sz="2105" kern="1200">
          <a:solidFill>
            <a:schemeClr val="tx1"/>
          </a:solidFill>
          <a:latin typeface="+mn-lt"/>
          <a:ea typeface="+mn-ea"/>
          <a:cs typeface="+mn-cs"/>
        </a:defRPr>
      </a:lvl4pPr>
      <a:lvl5pPr marL="2138416" algn="l" defTabSz="1069208" rtl="0" eaLnBrk="1" latinLnBrk="0" hangingPunct="1">
        <a:defRPr sz="2105" kern="1200">
          <a:solidFill>
            <a:schemeClr val="tx1"/>
          </a:solidFill>
          <a:latin typeface="+mn-lt"/>
          <a:ea typeface="+mn-ea"/>
          <a:cs typeface="+mn-cs"/>
        </a:defRPr>
      </a:lvl5pPr>
      <a:lvl6pPr marL="2673020" algn="l" defTabSz="1069208" rtl="0" eaLnBrk="1" latinLnBrk="0" hangingPunct="1">
        <a:defRPr sz="2105" kern="1200">
          <a:solidFill>
            <a:schemeClr val="tx1"/>
          </a:solidFill>
          <a:latin typeface="+mn-lt"/>
          <a:ea typeface="+mn-ea"/>
          <a:cs typeface="+mn-cs"/>
        </a:defRPr>
      </a:lvl6pPr>
      <a:lvl7pPr marL="3207624" algn="l" defTabSz="1069208" rtl="0" eaLnBrk="1" latinLnBrk="0" hangingPunct="1">
        <a:defRPr sz="2105" kern="1200">
          <a:solidFill>
            <a:schemeClr val="tx1"/>
          </a:solidFill>
          <a:latin typeface="+mn-lt"/>
          <a:ea typeface="+mn-ea"/>
          <a:cs typeface="+mn-cs"/>
        </a:defRPr>
      </a:lvl7pPr>
      <a:lvl8pPr marL="3742228" algn="l" defTabSz="1069208" rtl="0" eaLnBrk="1" latinLnBrk="0" hangingPunct="1">
        <a:defRPr sz="2105" kern="1200">
          <a:solidFill>
            <a:schemeClr val="tx1"/>
          </a:solidFill>
          <a:latin typeface="+mn-lt"/>
          <a:ea typeface="+mn-ea"/>
          <a:cs typeface="+mn-cs"/>
        </a:defRPr>
      </a:lvl8pPr>
      <a:lvl9pPr marL="4276832" algn="l" defTabSz="1069208"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3" name="TextBox 72"/>
              <p:cNvSpPr txBox="1"/>
              <p:nvPr/>
            </p:nvSpPr>
            <p:spPr>
              <a:xfrm>
                <a:off x="369400" y="11974922"/>
                <a:ext cx="3249706" cy="2323713"/>
              </a:xfrm>
              <a:prstGeom prst="rect">
                <a:avLst/>
              </a:prstGeom>
              <a:noFill/>
            </p:spPr>
            <p:txBody>
              <a:bodyPr wrap="square" rtlCol="0">
                <a:spAutoFit/>
              </a:bodyPr>
              <a:lstStyle/>
              <a:p>
                <a:pPr lvl="0" algn="just"/>
                <a:r>
                  <a:rPr lang="fr-FR" sz="1000" dirty="0" smtClean="0">
                    <a:solidFill>
                      <a:prstClr val="black"/>
                    </a:solidFill>
                    <a:latin typeface="Arial" panose="020B0604020202020204" pitchFamily="34" charset="0"/>
                    <a:cs typeface="Arial" panose="020B0604020202020204" pitchFamily="34" charset="0"/>
                  </a:rPr>
                  <a:t>La convergence du recuit simulé est prouvée par l’algorithme de </a:t>
                </a:r>
                <a:r>
                  <a:rPr lang="fr-FR" sz="1000" dirty="0" err="1" smtClean="0">
                    <a:solidFill>
                      <a:prstClr val="black"/>
                    </a:solidFill>
                    <a:latin typeface="Arial" panose="020B0604020202020204" pitchFamily="34" charset="0"/>
                    <a:cs typeface="Arial" panose="020B0604020202020204" pitchFamily="34" charset="0"/>
                  </a:rPr>
                  <a:t>Metropolis</a:t>
                </a:r>
                <a:r>
                  <a:rPr lang="fr-FR" sz="1000" dirty="0" smtClean="0">
                    <a:solidFill>
                      <a:prstClr val="black"/>
                    </a:solidFill>
                    <a:latin typeface="Arial" panose="020B0604020202020204" pitchFamily="34" charset="0"/>
                    <a:cs typeface="Arial" panose="020B0604020202020204" pitchFamily="34" charset="0"/>
                  </a:rPr>
                  <a:t>-Hastings (</a:t>
                </a:r>
                <a:r>
                  <a:rPr lang="fr-FR" sz="1000" dirty="0" err="1" smtClean="0">
                    <a:solidFill>
                      <a:prstClr val="black"/>
                    </a:solidFill>
                    <a:latin typeface="Arial" panose="020B0604020202020204" pitchFamily="34" charset="0"/>
                    <a:cs typeface="Arial" panose="020B0604020202020204" pitchFamily="34" charset="0"/>
                  </a:rPr>
                  <a:t>c.f</a:t>
                </a:r>
                <a:r>
                  <a:rPr lang="fr-FR" sz="1000" dirty="0" smtClean="0">
                    <a:solidFill>
                      <a:prstClr val="black"/>
                    </a:solidFill>
                    <a:latin typeface="Arial" panose="020B0604020202020204" pitchFamily="34" charset="0"/>
                    <a:cs typeface="Arial" panose="020B0604020202020204" pitchFamily="34" charset="0"/>
                  </a:rPr>
                  <a:t>. [1])</a:t>
                </a:r>
                <a:endParaRPr lang="fr-FR" sz="1000" b="1" u="sng" dirty="0" smtClean="0">
                  <a:solidFill>
                    <a:prstClr val="black"/>
                  </a:solidFill>
                  <a:latin typeface="Arial" panose="020B0604020202020204" pitchFamily="34" charset="0"/>
                  <a:cs typeface="Arial" panose="020B0604020202020204" pitchFamily="34" charset="0"/>
                </a:endParaRPr>
              </a:p>
              <a:p>
                <a:pPr lvl="0" algn="just"/>
                <a:endParaRPr lang="fr-FR" sz="1000" b="1" u="sng" dirty="0" smtClean="0">
                  <a:solidFill>
                    <a:prstClr val="black"/>
                  </a:solidFill>
                  <a:latin typeface="Arial" panose="020B0604020202020204" pitchFamily="34" charset="0"/>
                  <a:cs typeface="Arial" panose="020B0604020202020204" pitchFamily="34" charset="0"/>
                </a:endParaRPr>
              </a:p>
              <a:p>
                <a:pPr lvl="0" algn="just"/>
                <a:r>
                  <a:rPr lang="fr-FR" sz="1100" b="1" u="sng" dirty="0">
                    <a:solidFill>
                      <a:prstClr val="black"/>
                    </a:solidFill>
                    <a:latin typeface="Arial" panose="020B0604020202020204" pitchFamily="34" charset="0"/>
                    <a:cs typeface="Arial" panose="020B0604020202020204" pitchFamily="34" charset="0"/>
                  </a:rPr>
                  <a:t>2</a:t>
                </a:r>
                <a:r>
                  <a:rPr lang="fr-FR" sz="1100" b="1" u="sng" dirty="0" smtClean="0">
                    <a:solidFill>
                      <a:prstClr val="black"/>
                    </a:solidFill>
                    <a:latin typeface="Arial" panose="020B0604020202020204" pitchFamily="34" charset="0"/>
                    <a:cs typeface="Arial" panose="020B0604020202020204" pitchFamily="34" charset="0"/>
                  </a:rPr>
                  <a:t>- La mesure de Gibbs</a:t>
                </a:r>
                <a:endParaRPr lang="fr-FR" sz="1100" b="1" u="sng" dirty="0">
                  <a:solidFill>
                    <a:prstClr val="black"/>
                  </a:solidFill>
                  <a:latin typeface="Arial" panose="020B0604020202020204" pitchFamily="34" charset="0"/>
                  <a:cs typeface="Arial" panose="020B0604020202020204" pitchFamily="34" charset="0"/>
                </a:endParaRPr>
              </a:p>
              <a:p>
                <a:pPr lvl="0" algn="just"/>
                <a:r>
                  <a:rPr lang="fr-FR" sz="400" b="1" u="sng" dirty="0">
                    <a:solidFill>
                      <a:prstClr val="black"/>
                    </a:solidFill>
                    <a:latin typeface="Arial" panose="020B0604020202020204" pitchFamily="34" charset="0"/>
                    <a:cs typeface="Arial" panose="020B0604020202020204" pitchFamily="34" charset="0"/>
                  </a:rPr>
                  <a:t> </a:t>
                </a:r>
                <a:endParaRPr lang="fr-FR" sz="300" b="1" u="sng"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    </a:t>
                </a:r>
                <a:r>
                  <a:rPr lang="fr-FR" sz="1000" dirty="0" smtClean="0">
                    <a:solidFill>
                      <a:prstClr val="black"/>
                    </a:solidFill>
                    <a:latin typeface="Arial" panose="020B0604020202020204" pitchFamily="34" charset="0"/>
                    <a:cs typeface="Arial" panose="020B0604020202020204" pitchFamily="34" charset="0"/>
                  </a:rPr>
                  <a:t>Elle est définie de la façon suivante, où l’on note </a:t>
                </a:r>
                <a14:m>
                  <m:oMath xmlns:m="http://schemas.openxmlformats.org/officeDocument/2006/math">
                    <m:r>
                      <a:rPr lang="fr-FR" sz="1000" b="0" i="1" smtClean="0">
                        <a:solidFill>
                          <a:prstClr val="black"/>
                        </a:solidFill>
                        <a:latin typeface="Cambria Math" panose="02040503050406030204" pitchFamily="18" charset="0"/>
                        <a:ea typeface="Cambria Math" panose="02040503050406030204" pitchFamily="18" charset="0"/>
                      </a:rPr>
                      <m:t>𝑥</m:t>
                    </m:r>
                  </m:oMath>
                </a14:m>
                <a:r>
                  <a:rPr lang="fr-FR" sz="1000" dirty="0" smtClean="0">
                    <a:solidFill>
                      <a:prstClr val="black"/>
                    </a:solidFill>
                    <a:latin typeface="Arial" panose="020B0604020202020204" pitchFamily="34" charset="0"/>
                    <a:cs typeface="Arial" panose="020B0604020202020204" pitchFamily="34" charset="0"/>
                  </a:rPr>
                  <a:t> le passage du sommet </a:t>
                </a:r>
                <a14:m>
                  <m:oMath xmlns:m="http://schemas.openxmlformats.org/officeDocument/2006/math">
                    <m:r>
                      <a:rPr lang="fr-FR" sz="1000" i="1" smtClean="0">
                        <a:solidFill>
                          <a:prstClr val="black"/>
                        </a:solidFill>
                        <a:latin typeface="Cambria Math" panose="02040503050406030204" pitchFamily="18" charset="0"/>
                        <a:ea typeface="Cambria Math" panose="02040503050406030204" pitchFamily="18" charset="0"/>
                      </a:rPr>
                      <m:t>𝑐</m:t>
                    </m:r>
                  </m:oMath>
                </a14:m>
                <a:r>
                  <a:rPr lang="fr-FR" sz="1000" dirty="0" smtClean="0">
                    <a:solidFill>
                      <a:prstClr val="black"/>
                    </a:solidFill>
                    <a:latin typeface="Arial" panose="020B0604020202020204" pitchFamily="34" charset="0"/>
                    <a:cs typeface="Arial" panose="020B0604020202020204" pitchFamily="34" charset="0"/>
                  </a:rPr>
                  <a:t> au sommet </a:t>
                </a:r>
                <a14:m>
                  <m:oMath xmlns:m="http://schemas.openxmlformats.org/officeDocument/2006/math">
                    <m:sSup>
                      <m:sSupPr>
                        <m:ctrlPr>
                          <a:rPr lang="fr-FR" sz="1000" i="1">
                            <a:solidFill>
                              <a:prstClr val="black"/>
                            </a:solidFill>
                            <a:latin typeface="Cambria Math" panose="02040503050406030204" pitchFamily="18" charset="0"/>
                            <a:ea typeface="Cambria Math" panose="02040503050406030204" pitchFamily="18" charset="0"/>
                          </a:rPr>
                        </m:ctrlPr>
                      </m:sSupPr>
                      <m:e>
                        <m:r>
                          <a:rPr lang="fr-FR" sz="1000" i="1">
                            <a:solidFill>
                              <a:prstClr val="black"/>
                            </a:solidFill>
                            <a:latin typeface="Cambria Math" panose="02040503050406030204" pitchFamily="18" charset="0"/>
                            <a:ea typeface="Cambria Math" panose="02040503050406030204" pitchFamily="18" charset="0"/>
                          </a:rPr>
                          <m:t>𝑐</m:t>
                        </m:r>
                      </m:e>
                      <m:sup>
                        <m:r>
                          <a:rPr lang="fr-FR" sz="1000" i="1">
                            <a:solidFill>
                              <a:prstClr val="black"/>
                            </a:solidFill>
                            <a:latin typeface="Cambria Math" panose="02040503050406030204" pitchFamily="18" charset="0"/>
                            <a:ea typeface="Cambria Math" panose="02040503050406030204" pitchFamily="18" charset="0"/>
                          </a:rPr>
                          <m:t>′</m:t>
                        </m:r>
                      </m:sup>
                    </m:sSup>
                  </m:oMath>
                </a14:m>
                <a:r>
                  <a:rPr lang="fr-FR" sz="1000" dirty="0" smtClean="0">
                    <a:solidFill>
                      <a:prstClr val="black"/>
                    </a:solidFill>
                    <a:latin typeface="Arial" panose="020B0604020202020204" pitchFamily="34" charset="0"/>
                    <a:cs typeface="Arial" panose="020B0604020202020204" pitchFamily="34" charset="0"/>
                  </a:rPr>
                  <a:t>:</a:t>
                </a:r>
              </a:p>
              <a:p>
                <a:pPr lvl="0" algn="just"/>
                <a:endParaRPr lang="fr-FR" sz="1000" dirty="0" smtClean="0">
                  <a:solidFill>
                    <a:prstClr val="black"/>
                  </a:solidFill>
                  <a:latin typeface="Arial" panose="020B0604020202020204" pitchFamily="34" charset="0"/>
                  <a:cs typeface="Arial" panose="020B0604020202020204" pitchFamily="34" charset="0"/>
                </a:endParaRPr>
              </a:p>
              <a:p>
                <a:pPr lvl="0" algn="just"/>
                <a:endParaRPr lang="fr-FR" sz="1000" dirty="0">
                  <a:solidFill>
                    <a:prstClr val="black"/>
                  </a:solidFill>
                  <a:latin typeface="Arial" panose="020B0604020202020204" pitchFamily="34" charset="0"/>
                  <a:cs typeface="Arial" panose="020B0604020202020204" pitchFamily="34" charset="0"/>
                </a:endParaRPr>
              </a:p>
              <a:p>
                <a:pPr lvl="0" algn="just"/>
                <a:r>
                  <a:rPr lang="fr-FR" sz="1000" dirty="0" smtClean="0">
                    <a:solidFill>
                      <a:prstClr val="black"/>
                    </a:solidFill>
                    <a:latin typeface="Arial" panose="020B0604020202020204" pitchFamily="34" charset="0"/>
                    <a:cs typeface="Arial" panose="020B0604020202020204" pitchFamily="34" charset="0"/>
                  </a:rPr>
                  <a:t>On remarque que quand </a:t>
                </a:r>
                <a14:m>
                  <m:oMath xmlns:m="http://schemas.openxmlformats.org/officeDocument/2006/math">
                    <m:r>
                      <a:rPr lang="fr-FR" sz="1000" i="1" dirty="0">
                        <a:latin typeface="Cambria Math" panose="02040503050406030204" pitchFamily="18" charset="0"/>
                        <a:ea typeface="Cambria Math" panose="02040503050406030204" pitchFamily="18" charset="0"/>
                      </a:rPr>
                      <m:t>𝛽</m:t>
                    </m:r>
                    <m:d>
                      <m:dPr>
                        <m:ctrlPr>
                          <a:rPr lang="fr-FR" sz="1000" i="1" dirty="0" smtClean="0">
                            <a:latin typeface="Cambria Math" panose="02040503050406030204" pitchFamily="18" charset="0"/>
                            <a:ea typeface="Cambria Math" panose="02040503050406030204" pitchFamily="18" charset="0"/>
                          </a:rPr>
                        </m:ctrlPr>
                      </m:dPr>
                      <m:e>
                        <m:r>
                          <a:rPr lang="fr-FR" sz="1000" i="1" dirty="0">
                            <a:latin typeface="Cambria Math" panose="02040503050406030204" pitchFamily="18" charset="0"/>
                            <a:ea typeface="Cambria Math" panose="02040503050406030204" pitchFamily="18" charset="0"/>
                          </a:rPr>
                          <m:t>𝑡</m:t>
                        </m:r>
                      </m:e>
                    </m:d>
                  </m:oMath>
                </a14:m>
                <a:r>
                  <a:rPr lang="fr-FR" sz="1000" dirty="0" smtClean="0">
                    <a:solidFill>
                      <a:prstClr val="black"/>
                    </a:solidFill>
                    <a:latin typeface="Arial" panose="020B0604020202020204" pitchFamily="34" charset="0"/>
                    <a:cs typeface="Arial" panose="020B0604020202020204" pitchFamily="34" charset="0"/>
                  </a:rPr>
                  <a:t> est petit, on tend vers la mesure uniforme, et vers une mesure probabilité nulle sauf si </a:t>
                </a:r>
                <a14:m>
                  <m:oMath xmlns:m="http://schemas.openxmlformats.org/officeDocument/2006/math">
                    <m:r>
                      <a:rPr lang="fr-FR" sz="1000" i="1" dirty="0">
                        <a:latin typeface="Cambria Math" panose="02040503050406030204" pitchFamily="18" charset="0"/>
                        <a:ea typeface="Cambria Math" panose="02040503050406030204" pitchFamily="18" charset="0"/>
                      </a:rPr>
                      <m:t>𝑉</m:t>
                    </m:r>
                    <m:d>
                      <m:dPr>
                        <m:ctrlPr>
                          <a:rPr lang="fr-FR" sz="1000" i="1" dirty="0">
                            <a:latin typeface="Cambria Math" panose="02040503050406030204" pitchFamily="18" charset="0"/>
                            <a:ea typeface="Cambria Math" panose="02040503050406030204" pitchFamily="18" charset="0"/>
                          </a:rPr>
                        </m:ctrlPr>
                      </m:dPr>
                      <m:e>
                        <m:r>
                          <a:rPr lang="fr-FR" sz="1000" i="1" dirty="0">
                            <a:latin typeface="Cambria Math" panose="02040503050406030204" pitchFamily="18" charset="0"/>
                            <a:ea typeface="Cambria Math" panose="02040503050406030204" pitchFamily="18" charset="0"/>
                          </a:rPr>
                          <m:t>𝑥</m:t>
                        </m:r>
                      </m:e>
                    </m:d>
                    <m:r>
                      <a:rPr lang="fr-FR" sz="1000" b="0" i="1" dirty="0" smtClean="0">
                        <a:latin typeface="Cambria Math" panose="02040503050406030204" pitchFamily="18" charset="0"/>
                        <a:ea typeface="Cambria Math" panose="02040503050406030204" pitchFamily="18" charset="0"/>
                      </a:rPr>
                      <m:t>=0</m:t>
                    </m:r>
                  </m:oMath>
                </a14:m>
                <a:r>
                  <a:rPr lang="fr-FR" sz="1000" dirty="0" smtClean="0">
                    <a:solidFill>
                      <a:prstClr val="black"/>
                    </a:solidFill>
                    <a:latin typeface="Arial" panose="020B0604020202020204" pitchFamily="34" charset="0"/>
                    <a:cs typeface="Arial" panose="020B0604020202020204" pitchFamily="34" charset="0"/>
                  </a:rPr>
                  <a:t> quand </a:t>
                </a:r>
                <a14:m>
                  <m:oMath xmlns:m="http://schemas.openxmlformats.org/officeDocument/2006/math">
                    <m:r>
                      <a:rPr lang="fr-FR" sz="1000" i="1" dirty="0">
                        <a:latin typeface="Cambria Math" panose="02040503050406030204" pitchFamily="18" charset="0"/>
                        <a:ea typeface="Cambria Math" panose="02040503050406030204" pitchFamily="18" charset="0"/>
                      </a:rPr>
                      <m:t>𝛽</m:t>
                    </m:r>
                    <m:d>
                      <m:dPr>
                        <m:ctrlPr>
                          <a:rPr lang="fr-FR" sz="1000" i="1" dirty="0">
                            <a:latin typeface="Cambria Math" panose="02040503050406030204" pitchFamily="18" charset="0"/>
                            <a:ea typeface="Cambria Math" panose="02040503050406030204" pitchFamily="18" charset="0"/>
                          </a:rPr>
                        </m:ctrlPr>
                      </m:dPr>
                      <m:e>
                        <m:r>
                          <a:rPr lang="fr-FR" sz="1000" i="1" dirty="0">
                            <a:latin typeface="Cambria Math" panose="02040503050406030204" pitchFamily="18" charset="0"/>
                            <a:ea typeface="Cambria Math" panose="02040503050406030204" pitchFamily="18" charset="0"/>
                          </a:rPr>
                          <m:t>𝑡</m:t>
                        </m:r>
                      </m:e>
                    </m:d>
                  </m:oMath>
                </a14:m>
                <a:r>
                  <a:rPr lang="fr-FR" sz="1000" dirty="0" smtClean="0">
                    <a:solidFill>
                      <a:prstClr val="black"/>
                    </a:solidFill>
                    <a:latin typeface="Arial" panose="020B0604020202020204" pitchFamily="34" charset="0"/>
                    <a:cs typeface="Arial" panose="020B0604020202020204" pitchFamily="34" charset="0"/>
                  </a:rPr>
                  <a:t> est grand. Ceci nous amène à considérer une fonction </a:t>
                </a:r>
                <a14:m>
                  <m:oMath xmlns:m="http://schemas.openxmlformats.org/officeDocument/2006/math">
                    <m:r>
                      <a:rPr lang="fr-FR" sz="1000" i="1" dirty="0">
                        <a:latin typeface="Cambria Math" panose="02040503050406030204" pitchFamily="18" charset="0"/>
                        <a:ea typeface="Cambria Math" panose="02040503050406030204" pitchFamily="18" charset="0"/>
                      </a:rPr>
                      <m:t>𝛽</m:t>
                    </m:r>
                    <m:d>
                      <m:dPr>
                        <m:ctrlPr>
                          <a:rPr lang="fr-FR" sz="1000" i="1" dirty="0">
                            <a:latin typeface="Cambria Math" panose="02040503050406030204" pitchFamily="18" charset="0"/>
                            <a:ea typeface="Cambria Math" panose="02040503050406030204" pitchFamily="18" charset="0"/>
                          </a:rPr>
                        </m:ctrlPr>
                      </m:dPr>
                      <m:e>
                        <m:r>
                          <a:rPr lang="fr-FR" sz="1000" i="1" dirty="0">
                            <a:latin typeface="Cambria Math" panose="02040503050406030204" pitchFamily="18" charset="0"/>
                            <a:ea typeface="Cambria Math" panose="02040503050406030204" pitchFamily="18" charset="0"/>
                          </a:rPr>
                          <m:t>𝑡</m:t>
                        </m:r>
                      </m:e>
                    </m:d>
                  </m:oMath>
                </a14:m>
                <a:r>
                  <a:rPr lang="fr-FR" sz="1000" dirty="0" smtClean="0">
                    <a:solidFill>
                      <a:prstClr val="black"/>
                    </a:solidFill>
                    <a:latin typeface="Arial" panose="020B0604020202020204" pitchFamily="34" charset="0"/>
                    <a:cs typeface="Arial" panose="020B0604020202020204" pitchFamily="34" charset="0"/>
                  </a:rPr>
                  <a:t> croissante, de telle sorte qu’on accepte une solution qui augmente le potentiel avec une probabilité qui tend vers 0.</a:t>
                </a:r>
              </a:p>
            </p:txBody>
          </p:sp>
        </mc:Choice>
        <mc:Fallback xmlns="">
          <p:sp>
            <p:nvSpPr>
              <p:cNvPr id="73" name="TextBox 72"/>
              <p:cNvSpPr txBox="1">
                <a:spLocks noRot="1" noChangeAspect="1" noMove="1" noResize="1" noEditPoints="1" noAdjustHandles="1" noChangeArrowheads="1" noChangeShapeType="1" noTextEdit="1"/>
              </p:cNvSpPr>
              <p:nvPr/>
            </p:nvSpPr>
            <p:spPr>
              <a:xfrm>
                <a:off x="369400" y="11974922"/>
                <a:ext cx="3249706" cy="2323713"/>
              </a:xfrm>
              <a:prstGeom prst="rect">
                <a:avLst/>
              </a:prstGeom>
              <a:blipFill rotWithShape="0">
                <a:blip r:embed="rId2"/>
                <a:stretch>
                  <a:fillRect b="-262"/>
                </a:stretch>
              </a:blipFill>
            </p:spPr>
            <p:txBody>
              <a:bodyPr/>
              <a:lstStyle/>
              <a:p>
                <a:r>
                  <a:rPr lang="fr-FR">
                    <a:noFill/>
                  </a:rPr>
                  <a:t> </a:t>
                </a:r>
              </a:p>
            </p:txBody>
          </p:sp>
        </mc:Fallback>
      </mc:AlternateContent>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37" y="5306267"/>
            <a:ext cx="2238048" cy="1409932"/>
          </a:xfrm>
          <a:prstGeom prst="rect">
            <a:avLst/>
          </a:prstGeom>
        </p:spPr>
      </p:pic>
      <p:sp>
        <p:nvSpPr>
          <p:cNvPr id="14" name="Rectangle 13"/>
          <p:cNvSpPr/>
          <p:nvPr/>
        </p:nvSpPr>
        <p:spPr>
          <a:xfrm>
            <a:off x="1" y="1025227"/>
            <a:ext cx="10691812" cy="338554"/>
          </a:xfrm>
          <a:prstGeom prst="rect">
            <a:avLst/>
          </a:prstGeom>
        </p:spPr>
        <p:txBody>
          <a:bodyPr wrap="square">
            <a:spAutoFit/>
          </a:bodyPr>
          <a:lstStyle/>
          <a:p>
            <a:pPr algn="ctr"/>
            <a:r>
              <a:rPr lang="fr-FR" sz="1600" b="1" dirty="0" smtClean="0">
                <a:solidFill>
                  <a:srgbClr val="38ADE3"/>
                </a:solidFill>
                <a:latin typeface="Arial" charset="0"/>
                <a:ea typeface="Arial" charset="0"/>
                <a:cs typeface="Arial" charset="0"/>
              </a:rPr>
              <a:t>Réalisé Mathieu ROUX et Théo VIEL, sous la direction de Pierre-André ZITT.</a:t>
            </a:r>
            <a:endParaRPr lang="fr-FR" sz="1600" b="1" dirty="0" smtClean="0">
              <a:solidFill>
                <a:srgbClr val="38ADE3"/>
              </a:solidFill>
            </a:endParaRPr>
          </a:p>
        </p:txBody>
      </p:sp>
      <p:sp>
        <p:nvSpPr>
          <p:cNvPr id="19" name="ZoneTexte 18"/>
          <p:cNvSpPr txBox="1"/>
          <p:nvPr/>
        </p:nvSpPr>
        <p:spPr>
          <a:xfrm>
            <a:off x="260511" y="1366920"/>
            <a:ext cx="3253032" cy="4093428"/>
          </a:xfrm>
          <a:prstGeom prst="rect">
            <a:avLst/>
          </a:prstGeom>
          <a:noFill/>
          <a:ln>
            <a:solidFill>
              <a:schemeClr val="tx1"/>
            </a:solidFill>
          </a:ln>
        </p:spPr>
        <p:txBody>
          <a:bodyPr wrap="square" rtlCol="0">
            <a:spAutoFit/>
          </a:bodyPr>
          <a:lstStyle/>
          <a:p>
            <a:pPr algn="just"/>
            <a:r>
              <a:rPr lang="fr-FR" sz="1100" b="1" dirty="0">
                <a:uFill>
                  <a:solidFill>
                    <a:srgbClr val="FF0000"/>
                  </a:solidFill>
                </a:uFill>
                <a:latin typeface="Arial" panose="020B0604020202020204" pitchFamily="34" charset="0"/>
                <a:cs typeface="Arial" panose="020B0604020202020204" pitchFamily="34" charset="0"/>
              </a:rPr>
              <a:t> </a:t>
            </a:r>
            <a:r>
              <a:rPr lang="fr-FR" sz="1100" b="1" dirty="0" smtClean="0">
                <a:uFill>
                  <a:solidFill>
                    <a:srgbClr val="FF0000"/>
                  </a:solidFill>
                </a:uFill>
                <a:latin typeface="Arial" panose="020B0604020202020204" pitchFamily="34" charset="0"/>
                <a:cs typeface="Arial" panose="020B0604020202020204" pitchFamily="34" charset="0"/>
              </a:rPr>
              <a:t>   </a:t>
            </a:r>
            <a:r>
              <a:rPr lang="fr-FR" sz="1200" b="1" u="sng" dirty="0" smtClean="0">
                <a:uFill>
                  <a:solidFill>
                    <a:srgbClr val="FF0000"/>
                  </a:solidFill>
                </a:uFill>
                <a:latin typeface="Arial" panose="020B0604020202020204" pitchFamily="34" charset="0"/>
                <a:cs typeface="Arial" panose="020B0604020202020204" pitchFamily="34" charset="0"/>
              </a:rPr>
              <a:t>I- Introduction</a:t>
            </a:r>
          </a:p>
          <a:p>
            <a:pPr algn="just"/>
            <a:endParaRPr lang="fr-FR" sz="700" b="1" u="sng" dirty="0">
              <a:latin typeface="Arial" panose="020B0604020202020204" pitchFamily="34" charset="0"/>
              <a:cs typeface="Arial" panose="020B0604020202020204" pitchFamily="34" charset="0"/>
            </a:endParaRPr>
          </a:p>
          <a:p>
            <a:pPr algn="just"/>
            <a:r>
              <a:rPr lang="fr-FR" sz="1100" b="1" u="sng" dirty="0" smtClean="0">
                <a:latin typeface="Arial" panose="020B0604020202020204" pitchFamily="34" charset="0"/>
                <a:cs typeface="Arial" panose="020B0604020202020204" pitchFamily="34" charset="0"/>
              </a:rPr>
              <a:t>1- Objectif :</a:t>
            </a:r>
          </a:p>
          <a:p>
            <a:pPr algn="just"/>
            <a:r>
              <a:rPr lang="fr-FR" sz="500" b="1" u="sng" dirty="0" smtClean="0">
                <a:latin typeface="Arial" panose="020B0604020202020204" pitchFamily="34" charset="0"/>
                <a:cs typeface="Arial" panose="020B0604020202020204" pitchFamily="34" charset="0"/>
              </a:rPr>
              <a:t> </a:t>
            </a:r>
            <a:endParaRPr lang="fr-FR" sz="400" b="1" u="sng" dirty="0" smtClean="0">
              <a:latin typeface="Arial" panose="020B0604020202020204" pitchFamily="34" charset="0"/>
              <a:cs typeface="Arial" panose="020B0604020202020204" pitchFamily="34" charset="0"/>
            </a:endParaRPr>
          </a:p>
          <a:p>
            <a:pPr algn="just"/>
            <a:r>
              <a:rPr lang="fr-FR" sz="900" dirty="0" smtClean="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Le but de ce projet est de résoudre un puzzle spécifique, grâce à l’implémentation de deux algorithmes abordant le problème de façon différentes. La première méthode est probabiliste et la deuxième déterministe. Il est couplé avec le projet du cours de Développement Logiciel, que nous évoquerons plus succinctement.</a:t>
            </a:r>
          </a:p>
          <a:p>
            <a:pPr algn="just"/>
            <a:endParaRPr lang="fr-FR" sz="1000" dirty="0">
              <a:latin typeface="Arial" panose="020B0604020202020204" pitchFamily="34" charset="0"/>
              <a:cs typeface="Arial" panose="020B0604020202020204" pitchFamily="34" charset="0"/>
            </a:endParaRPr>
          </a:p>
          <a:p>
            <a:pPr algn="just"/>
            <a:r>
              <a:rPr lang="fr-FR" sz="1100" b="1" u="sng" dirty="0" smtClean="0">
                <a:latin typeface="Arial" panose="020B0604020202020204" pitchFamily="34" charset="0"/>
                <a:cs typeface="Arial" panose="020B0604020202020204" pitchFamily="34" charset="0"/>
              </a:rPr>
              <a:t>2- Cadre d’étude, présentation du puzzle:</a:t>
            </a:r>
          </a:p>
          <a:p>
            <a:pPr algn="just"/>
            <a:endParaRPr lang="fr-FR" sz="400" b="1" u="sng" dirty="0" smtClean="0">
              <a:latin typeface="Arial" panose="020B0604020202020204" pitchFamily="34" charset="0"/>
              <a:cs typeface="Arial" panose="020B0604020202020204" pitchFamily="34" charset="0"/>
            </a:endParaRPr>
          </a:p>
          <a:p>
            <a:pPr algn="just"/>
            <a:r>
              <a:rPr lang="fr-FR" sz="1000" dirty="0" smtClean="0">
                <a:latin typeface="Arial" panose="020B0604020202020204" pitchFamily="34" charset="0"/>
                <a:cs typeface="Arial" panose="020B0604020202020204" pitchFamily="34" charset="0"/>
              </a:rPr>
              <a:t>    Le puzzle étudié est un puzzle bidimensionnel. Il s’agit d’un plateau carrée sur lequel le but est d’encastrer toutes les pièces. Il y a deux types de pièces: </a:t>
            </a:r>
          </a:p>
          <a:p>
            <a:pPr algn="just"/>
            <a:r>
              <a:rPr lang="fr-FR" sz="1000" dirty="0" smtClean="0">
                <a:latin typeface="Arial" panose="020B0604020202020204" pitchFamily="34" charset="0"/>
                <a:cs typeface="Arial" panose="020B0604020202020204" pitchFamily="34" charset="0"/>
              </a:rPr>
              <a:t>- Un cylindre, qui a pour caractéristique de ne pas pouvoir être déplacé au cours de la résolution. On choisit de le placer avant de le résoudre.</a:t>
            </a:r>
          </a:p>
          <a:p>
            <a:pPr algn="just"/>
            <a:r>
              <a:rPr lang="fr-FR" sz="1000" dirty="0" smtClean="0">
                <a:latin typeface="Arial" panose="020B0604020202020204" pitchFamily="34" charset="0"/>
                <a:cs typeface="Arial" panose="020B0604020202020204" pitchFamily="34" charset="0"/>
              </a:rPr>
              <a:t>- Les autres pièces sont des </a:t>
            </a:r>
            <a:r>
              <a:rPr lang="fr-FR" sz="1000" b="1" dirty="0" smtClean="0">
                <a:latin typeface="Arial" panose="020B0604020202020204" pitchFamily="34" charset="0"/>
                <a:cs typeface="Arial" panose="020B0604020202020204" pitchFamily="34" charset="0"/>
              </a:rPr>
              <a:t>polyominos</a:t>
            </a:r>
            <a:r>
              <a:rPr lang="fr-FR" sz="1000" dirty="0" smtClean="0">
                <a:latin typeface="Arial" panose="020B0604020202020204" pitchFamily="34" charset="0"/>
                <a:cs typeface="Arial" panose="020B0604020202020204" pitchFamily="34" charset="0"/>
              </a:rPr>
              <a:t>: une réunion de carrés unitaires ayant une arrête coïncidente au moins.</a:t>
            </a:r>
          </a:p>
          <a:p>
            <a:pPr algn="just"/>
            <a:r>
              <a:rPr lang="fr-FR" sz="1000" dirty="0" smtClean="0">
                <a:latin typeface="Arial" panose="020B0604020202020204" pitchFamily="34" charset="0"/>
                <a:cs typeface="Arial" panose="020B0604020202020204" pitchFamily="34" charset="0"/>
              </a:rPr>
              <a:t>Le puzzle qui nous a été présenté est de taille </a:t>
            </a:r>
            <a:r>
              <a:rPr lang="fr-FR" sz="1000" i="1" dirty="0" smtClean="0">
                <a:latin typeface="Arial" panose="020B0604020202020204" pitchFamily="34" charset="0"/>
                <a:cs typeface="Arial" panose="020B0604020202020204" pitchFamily="34" charset="0"/>
              </a:rPr>
              <a:t>7x7</a:t>
            </a:r>
            <a:r>
              <a:rPr lang="fr-FR" sz="1000" dirty="0" smtClean="0">
                <a:latin typeface="Arial" panose="020B0604020202020204" pitchFamily="34" charset="0"/>
                <a:cs typeface="Arial" panose="020B0604020202020204" pitchFamily="34" charset="0"/>
              </a:rPr>
              <a:t> et est représenté </a:t>
            </a:r>
            <a:r>
              <a:rPr lang="fr-FR" sz="1000" dirty="0" smtClean="0">
                <a:latin typeface="Arial" panose="020B0604020202020204" pitchFamily="34" charset="0"/>
                <a:cs typeface="Arial" panose="020B0604020202020204" pitchFamily="34" charset="0"/>
              </a:rPr>
              <a:t>ci-dessous</a:t>
            </a:r>
            <a:r>
              <a:rPr lang="fr-FR" sz="1000" dirty="0" smtClean="0">
                <a:latin typeface="Arial" panose="020B0604020202020204" pitchFamily="34" charset="0"/>
                <a:cs typeface="Arial" panose="020B0604020202020204" pitchFamily="34" charset="0"/>
              </a:rPr>
              <a:t>. Nous avons généralisé à d’autres tailles.</a:t>
            </a:r>
            <a:endParaRPr lang="fr-FR" sz="1000" dirty="0" smtClean="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7" name="TextBox 19"/>
              <p:cNvSpPr txBox="1"/>
              <p:nvPr/>
            </p:nvSpPr>
            <p:spPr>
              <a:xfrm>
                <a:off x="407963" y="6955848"/>
                <a:ext cx="3214467" cy="3647152"/>
              </a:xfrm>
              <a:prstGeom prst="rect">
                <a:avLst/>
              </a:prstGeom>
              <a:noFill/>
            </p:spPr>
            <p:txBody>
              <a:bodyPr wrap="square" rtlCol="0">
                <a:spAutoFit/>
              </a:bodyPr>
              <a:lstStyle/>
              <a:p>
                <a:pPr algn="just"/>
                <a:r>
                  <a:rPr lang="fr-FR" sz="1100" b="1" dirty="0">
                    <a:uFill>
                      <a:solidFill>
                        <a:srgbClr val="FF0000"/>
                      </a:solidFill>
                    </a:uFill>
                    <a:latin typeface="Arial" panose="020B0604020202020204" pitchFamily="34" charset="0"/>
                    <a:cs typeface="Arial" panose="020B0604020202020204" pitchFamily="34" charset="0"/>
                  </a:rPr>
                  <a:t> </a:t>
                </a:r>
                <a:r>
                  <a:rPr lang="fr-FR" sz="1100" b="1" dirty="0" smtClean="0">
                    <a:uFill>
                      <a:solidFill>
                        <a:srgbClr val="FF0000"/>
                      </a:solidFill>
                    </a:uFill>
                    <a:latin typeface="Arial" panose="020B0604020202020204" pitchFamily="34" charset="0"/>
                    <a:cs typeface="Arial" panose="020B0604020202020204" pitchFamily="34" charset="0"/>
                  </a:rPr>
                  <a:t>   </a:t>
                </a:r>
                <a:r>
                  <a:rPr lang="fr-FR" sz="1100" b="1" u="sng" dirty="0" smtClean="0">
                    <a:uFill>
                      <a:solidFill>
                        <a:srgbClr val="FF0000"/>
                      </a:solidFill>
                    </a:uFill>
                    <a:latin typeface="Arial" panose="020B0604020202020204" pitchFamily="34" charset="0"/>
                    <a:cs typeface="Arial" panose="020B0604020202020204" pitchFamily="34" charset="0"/>
                  </a:rPr>
                  <a:t>II- Méthode probabiliste</a:t>
                </a:r>
                <a:endParaRPr lang="fr-FR" sz="1100" b="1" u="sng" dirty="0">
                  <a:uFill>
                    <a:solidFill>
                      <a:srgbClr val="FF0000"/>
                    </a:solidFill>
                  </a:uFill>
                  <a:latin typeface="Arial" panose="020B0604020202020204" pitchFamily="34" charset="0"/>
                  <a:cs typeface="Arial" panose="020B0604020202020204" pitchFamily="34" charset="0"/>
                </a:endParaRPr>
              </a:p>
              <a:p>
                <a:pPr algn="just"/>
                <a:endParaRPr lang="fr-FR" sz="700" b="1" u="sng" dirty="0" smtClean="0">
                  <a:latin typeface="Arial" panose="020B0604020202020204" pitchFamily="34" charset="0"/>
                  <a:cs typeface="Arial" panose="020B0604020202020204" pitchFamily="34" charset="0"/>
                </a:endParaRPr>
              </a:p>
              <a:p>
                <a:pPr algn="just"/>
                <a:r>
                  <a:rPr lang="fr-FR" sz="1100" b="1" u="sng" dirty="0" smtClean="0">
                    <a:latin typeface="Arial" panose="020B0604020202020204" pitchFamily="34" charset="0"/>
                    <a:cs typeface="Arial" panose="020B0604020202020204" pitchFamily="34" charset="0"/>
                  </a:rPr>
                  <a:t>1- Algorithme du recuit simulé</a:t>
                </a:r>
                <a:endParaRPr lang="fr-FR" sz="1100" b="1" u="sng" dirty="0">
                  <a:latin typeface="Arial" panose="020B0604020202020204" pitchFamily="34" charset="0"/>
                  <a:cs typeface="Arial" panose="020B0604020202020204" pitchFamily="34" charset="0"/>
                </a:endParaRPr>
              </a:p>
              <a:p>
                <a:pPr algn="just"/>
                <a:r>
                  <a:rPr lang="fr-FR" sz="400" b="1" u="sng" dirty="0">
                    <a:latin typeface="Arial" panose="020B0604020202020204" pitchFamily="34" charset="0"/>
                    <a:cs typeface="Arial" panose="020B0604020202020204" pitchFamily="34" charset="0"/>
                  </a:rPr>
                  <a:t> </a:t>
                </a:r>
                <a:endParaRPr lang="fr-FR" sz="300" b="1" u="sng" dirty="0">
                  <a:latin typeface="Arial" panose="020B0604020202020204" pitchFamily="34" charset="0"/>
                  <a:cs typeface="Arial" panose="020B0604020202020204" pitchFamily="34" charset="0"/>
                </a:endParaRPr>
              </a:p>
              <a:p>
                <a:pPr algn="just"/>
                <a:r>
                  <a:rPr lang="fr-FR" sz="1000" dirty="0" smtClean="0">
                    <a:latin typeface="Arial" panose="020B0604020202020204" pitchFamily="34" charset="0"/>
                    <a:cs typeface="Arial" panose="020B0604020202020204" pitchFamily="34" charset="0"/>
                  </a:rPr>
                  <a:t>    L’algorithme consiste à se déplacer dans l’ensemble des façons de placer les pièces (noté </a:t>
                </a:r>
                <a14:m>
                  <m:oMath xmlns:m="http://schemas.openxmlformats.org/officeDocument/2006/math">
                    <m:r>
                      <a:rPr lang="fr-FR" sz="1000" i="1">
                        <a:latin typeface="Cambria Math" panose="02040503050406030204" pitchFamily="18" charset="0"/>
                        <a:ea typeface="Cambria Math" panose="02040503050406030204" pitchFamily="18" charset="0"/>
                      </a:rPr>
                      <m:t>𝒞</m:t>
                    </m:r>
                  </m:oMath>
                </a14:m>
                <a:r>
                  <a:rPr lang="fr-FR" sz="1000" dirty="0" smtClean="0">
                    <a:latin typeface="Arial" panose="020B0604020202020204" pitchFamily="34" charset="0"/>
                    <a:cs typeface="Arial" panose="020B0604020202020204" pitchFamily="34" charset="0"/>
                  </a:rPr>
                  <a:t>) jusqu’à trouver une solution telle que les pièces ne se chevauchent pas. Mathématiquement, on modélise le problème de la façon suivante:</a:t>
                </a:r>
              </a:p>
              <a:p>
                <a:pPr algn="just"/>
                <a:endParaRPr lang="fr-FR" sz="900" dirty="0">
                  <a:latin typeface="Arial" panose="020B0604020202020204" pitchFamily="34" charset="0"/>
                  <a:cs typeface="Arial" panose="020B0604020202020204" pitchFamily="34" charset="0"/>
                </a:endParaRPr>
              </a:p>
              <a:p>
                <a:pPr algn="just"/>
                <a:endParaRPr lang="fr-FR" sz="900" dirty="0" smtClean="0">
                  <a:latin typeface="Arial" panose="020B0604020202020204" pitchFamily="34" charset="0"/>
                  <a:cs typeface="Arial" panose="020B0604020202020204" pitchFamily="34" charset="0"/>
                </a:endParaRPr>
              </a:p>
              <a:p>
                <a:pPr algn="just"/>
                <a:endParaRPr lang="fr-FR" sz="600" dirty="0">
                  <a:latin typeface="Arial" panose="020B0604020202020204" pitchFamily="34" charset="0"/>
                  <a:cs typeface="Arial" panose="020B0604020202020204" pitchFamily="34" charset="0"/>
                </a:endParaRPr>
              </a:p>
              <a:p>
                <a:pPr algn="just"/>
                <a:r>
                  <a:rPr lang="fr-FR" sz="1000" dirty="0" smtClean="0">
                    <a:latin typeface="Arial" panose="020B0604020202020204" pitchFamily="34" charset="0"/>
                    <a:cs typeface="Arial" panose="020B0604020202020204" pitchFamily="34" charset="0"/>
                  </a:rPr>
                  <a:t>Où  </a:t>
                </a:r>
                <a14:m>
                  <m:oMath xmlns:m="http://schemas.openxmlformats.org/officeDocument/2006/math">
                    <m:r>
                      <a:rPr lang="fr-FR" sz="1000" b="0" i="1" smtClean="0">
                        <a:latin typeface="Cambria Math" panose="02040503050406030204" pitchFamily="18" charset="0"/>
                      </a:rPr>
                      <m:t>𝑉</m:t>
                    </m:r>
                    <m:r>
                      <a:rPr lang="fr-FR" sz="1000" i="1">
                        <a:latin typeface="Cambria Math" panose="02040503050406030204" pitchFamily="18" charset="0"/>
                      </a:rPr>
                      <m:t>:</m:t>
                    </m:r>
                    <m:r>
                      <a:rPr lang="fr-FR" sz="1000" i="1">
                        <a:latin typeface="Cambria Math" panose="02040503050406030204" pitchFamily="18" charset="0"/>
                        <a:ea typeface="Cambria Math" panose="02040503050406030204" pitchFamily="18" charset="0"/>
                      </a:rPr>
                      <m:t>𝒞</m:t>
                    </m:r>
                    <m:r>
                      <a:rPr lang="fr-FR" sz="1000" i="1">
                        <a:latin typeface="Cambria Math" panose="02040503050406030204" pitchFamily="18" charset="0"/>
                      </a:rPr>
                      <m:t>→ </m:t>
                    </m:r>
                    <m:r>
                      <a:rPr lang="fr-FR" sz="1000" i="1">
                        <a:latin typeface="Cambria Math" panose="02040503050406030204" pitchFamily="18" charset="0"/>
                        <a:ea typeface="Cambria Math" panose="02040503050406030204" pitchFamily="18" charset="0"/>
                      </a:rPr>
                      <m:t>ℕ</m:t>
                    </m:r>
                    <m:r>
                      <a:rPr lang="fr-FR" sz="1000">
                        <a:latin typeface="Cambria Math" panose="02040503050406030204" pitchFamily="18" charset="0"/>
                        <a:ea typeface="Cambria Math" panose="02040503050406030204" pitchFamily="18" charset="0"/>
                      </a:rPr>
                      <m:t>  </m:t>
                    </m:r>
                  </m:oMath>
                </a14:m>
                <a:r>
                  <a:rPr lang="fr-FR" sz="1000" dirty="0" smtClean="0">
                    <a:latin typeface="Arial" panose="020B0604020202020204" pitchFamily="34" charset="0"/>
                    <a:cs typeface="Arial" panose="020B0604020202020204" pitchFamily="34" charset="0"/>
                  </a:rPr>
                  <a:t> est </a:t>
                </a:r>
                <a:r>
                  <a:rPr lang="fr-FR" sz="1000" dirty="0">
                    <a:latin typeface="Arial" panose="020B0604020202020204" pitchFamily="34" charset="0"/>
                    <a:cs typeface="Arial" panose="020B0604020202020204" pitchFamily="34" charset="0"/>
                  </a:rPr>
                  <a:t>la fonction </a:t>
                </a:r>
                <a:r>
                  <a:rPr lang="fr-FR" sz="1000" b="1" dirty="0">
                    <a:latin typeface="Arial" panose="020B0604020202020204" pitchFamily="34" charset="0"/>
                    <a:cs typeface="Arial" panose="020B0604020202020204" pitchFamily="34" charset="0"/>
                  </a:rPr>
                  <a:t>potentiel</a:t>
                </a:r>
                <a:r>
                  <a:rPr lang="fr-FR" sz="1000" dirty="0">
                    <a:latin typeface="Arial" panose="020B0604020202020204" pitchFamily="34" charset="0"/>
                    <a:cs typeface="Arial" panose="020B0604020202020204" pitchFamily="34" charset="0"/>
                  </a:rPr>
                  <a:t>, comptant le nombre </a:t>
                </a:r>
                <a:r>
                  <a:rPr lang="fr-FR" sz="1000" dirty="0" smtClean="0">
                    <a:latin typeface="Arial" panose="020B0604020202020204" pitchFamily="34" charset="0"/>
                    <a:cs typeface="Arial" panose="020B0604020202020204" pitchFamily="34" charset="0"/>
                  </a:rPr>
                  <a:t>recouvrement dans la grille. Notons que quand le puzzle est faisable, alors le minimum de </a:t>
                </a:r>
                <a14:m>
                  <m:oMath xmlns:m="http://schemas.openxmlformats.org/officeDocument/2006/math">
                    <m:r>
                      <a:rPr lang="fr-FR" sz="1000" b="0" i="1" smtClean="0">
                        <a:latin typeface="Cambria Math" panose="02040503050406030204" pitchFamily="18" charset="0"/>
                        <a:cs typeface="Arial" panose="020B0604020202020204" pitchFamily="34" charset="0"/>
                      </a:rPr>
                      <m:t>𝑉</m:t>
                    </m:r>
                  </m:oMath>
                </a14:m>
                <a:r>
                  <a:rPr lang="fr-FR" sz="1000" dirty="0" smtClean="0">
                    <a:latin typeface="Arial" panose="020B0604020202020204" pitchFamily="34" charset="0"/>
                    <a:cs typeface="Arial" panose="020B0604020202020204" pitchFamily="34" charset="0"/>
                  </a:rPr>
                  <a:t> est 0.</a:t>
                </a:r>
                <a:endParaRPr lang="fr-FR" sz="1000" dirty="0">
                  <a:latin typeface="Arial" panose="020B0604020202020204" pitchFamily="34" charset="0"/>
                  <a:cs typeface="Arial" panose="020B0604020202020204" pitchFamily="34" charset="0"/>
                </a:endParaRPr>
              </a:p>
              <a:p>
                <a:pPr algn="just"/>
                <a:r>
                  <a:rPr lang="fr-FR" sz="1000" dirty="0" smtClean="0">
                    <a:latin typeface="Arial" panose="020B0604020202020204" pitchFamily="34" charset="0"/>
                    <a:cs typeface="Arial" panose="020B0604020202020204" pitchFamily="34" charset="0"/>
                  </a:rPr>
                  <a:t>Pour cela, on définit le graphe </a:t>
                </a:r>
                <a14:m>
                  <m:oMath xmlns:m="http://schemas.openxmlformats.org/officeDocument/2006/math">
                    <m:r>
                      <a:rPr lang="fr-FR" sz="1000" i="1">
                        <a:latin typeface="Cambria Math" panose="02040503050406030204" pitchFamily="18" charset="0"/>
                        <a:ea typeface="Cambria Math" panose="02040503050406030204" pitchFamily="18" charset="0"/>
                      </a:rPr>
                      <m:t>𝒢</m:t>
                    </m:r>
                  </m:oMath>
                </a14:m>
                <a:r>
                  <a:rPr lang="fr-FR" sz="1000" dirty="0" smtClean="0"/>
                  <a:t> </a:t>
                </a:r>
                <a:r>
                  <a:rPr lang="fr-FR" sz="1000" dirty="0" smtClean="0">
                    <a:latin typeface="Arial" panose="020B0604020202020204" pitchFamily="34" charset="0"/>
                    <a:cs typeface="Arial" panose="020B0604020202020204" pitchFamily="34" charset="0"/>
                  </a:rPr>
                  <a:t>ayant pour sommets les éléments de </a:t>
                </a:r>
                <a14:m>
                  <m:oMath xmlns:m="http://schemas.openxmlformats.org/officeDocument/2006/math">
                    <m:r>
                      <a:rPr lang="fr-FR" sz="1000" i="1">
                        <a:latin typeface="Cambria Math" panose="02040503050406030204" pitchFamily="18" charset="0"/>
                        <a:ea typeface="Cambria Math" panose="02040503050406030204" pitchFamily="18" charset="0"/>
                      </a:rPr>
                      <m:t>𝒞</m:t>
                    </m:r>
                  </m:oMath>
                </a14:m>
                <a:r>
                  <a:rPr lang="fr-FR" sz="1000" dirty="0" smtClean="0">
                    <a:latin typeface="Arial" panose="020B0604020202020204" pitchFamily="34" charset="0"/>
                    <a:cs typeface="Arial" panose="020B0604020202020204" pitchFamily="34" charset="0"/>
                  </a:rPr>
                  <a:t> qui ont un potentiel </a:t>
                </a:r>
                <a14:m>
                  <m:oMath xmlns:m="http://schemas.openxmlformats.org/officeDocument/2006/math">
                    <m:r>
                      <a:rPr lang="fr-FR" sz="1000" i="1">
                        <a:latin typeface="Cambria Math" panose="02040503050406030204" pitchFamily="18" charset="0"/>
                      </a:rPr>
                      <m:t>𝑉</m:t>
                    </m:r>
                    <m:r>
                      <a:rPr lang="fr-FR" sz="1000" b="0" i="1" smtClean="0">
                        <a:latin typeface="Cambria Math" panose="02040503050406030204" pitchFamily="18" charset="0"/>
                      </a:rPr>
                      <m:t>(</m:t>
                    </m:r>
                    <m:r>
                      <a:rPr lang="fr-FR" sz="1000" b="0" i="1" smtClean="0">
                        <a:latin typeface="Cambria Math" panose="02040503050406030204" pitchFamily="18" charset="0"/>
                      </a:rPr>
                      <m:t>𝑐</m:t>
                    </m:r>
                    <m:r>
                      <a:rPr lang="fr-FR" sz="1000" b="0" i="1" smtClean="0">
                        <a:latin typeface="Cambria Math" panose="02040503050406030204" pitchFamily="18" charset="0"/>
                      </a:rPr>
                      <m:t>)</m:t>
                    </m:r>
                  </m:oMath>
                </a14:m>
                <a:r>
                  <a:rPr lang="fr-FR" sz="1000" dirty="0" smtClean="0">
                    <a:latin typeface="Arial" panose="020B0604020202020204" pitchFamily="34" charset="0"/>
                    <a:cs typeface="Arial" panose="020B0604020202020204" pitchFamily="34" charset="0"/>
                  </a:rPr>
                  <a:t>. On choisit ensuite une </a:t>
                </a:r>
                <a:r>
                  <a:rPr lang="fr-FR" sz="1000" b="1" dirty="0" smtClean="0">
                    <a:latin typeface="Arial" panose="020B0604020202020204" pitchFamily="34" charset="0"/>
                    <a:cs typeface="Arial" panose="020B0604020202020204" pitchFamily="34" charset="0"/>
                  </a:rPr>
                  <a:t>fonction de voisinage</a:t>
                </a:r>
                <a:r>
                  <a:rPr lang="fr-FR" sz="1000" dirty="0" smtClean="0">
                    <a:latin typeface="Arial" panose="020B0604020202020204" pitchFamily="34" charset="0"/>
                    <a:cs typeface="Arial" panose="020B0604020202020204" pitchFamily="34" charset="0"/>
                  </a:rPr>
                  <a:t>, qui définit une façon de passer d’une configuration à une autre, de sorte que les arrêtes de</a:t>
                </a:r>
                <a:r>
                  <a:rPr lang="fr-FR" sz="1000" dirty="0">
                    <a:latin typeface="Arial" panose="020B0604020202020204" pitchFamily="34" charset="0"/>
                    <a:cs typeface="Arial" panose="020B0604020202020204" pitchFamily="34" charset="0"/>
                  </a:rPr>
                  <a:t> </a:t>
                </a:r>
                <a14:m>
                  <m:oMath xmlns:m="http://schemas.openxmlformats.org/officeDocument/2006/math">
                    <m:r>
                      <a:rPr lang="fr-FR" sz="1000" i="1">
                        <a:latin typeface="Cambria Math" panose="02040503050406030204" pitchFamily="18" charset="0"/>
                        <a:ea typeface="Cambria Math" panose="02040503050406030204" pitchFamily="18" charset="0"/>
                      </a:rPr>
                      <m:t>𝒢</m:t>
                    </m:r>
                  </m:oMath>
                </a14:m>
                <a:r>
                  <a:rPr lang="fr-FR" sz="1000" dirty="0"/>
                  <a:t> </a:t>
                </a:r>
                <a:r>
                  <a:rPr lang="fr-FR" sz="1000" dirty="0" smtClean="0">
                    <a:latin typeface="Arial" panose="020B0604020202020204" pitchFamily="34" charset="0"/>
                    <a:cs typeface="Arial" panose="020B0604020202020204" pitchFamily="34" charset="0"/>
                  </a:rPr>
                  <a:t>relient les configurations voisines. À ces arrêtes est associée une variation de potentiel, suivant le sens dont on la parcours, et on se déplace de la façon suivante:</a:t>
                </a:r>
              </a:p>
            </p:txBody>
          </p:sp>
        </mc:Choice>
        <mc:Fallback xmlns="">
          <p:sp>
            <p:nvSpPr>
              <p:cNvPr id="27" name="TextBox 19"/>
              <p:cNvSpPr txBox="1">
                <a:spLocks noRot="1" noChangeAspect="1" noMove="1" noResize="1" noEditPoints="1" noAdjustHandles="1" noChangeArrowheads="1" noChangeShapeType="1" noTextEdit="1"/>
              </p:cNvSpPr>
              <p:nvPr/>
            </p:nvSpPr>
            <p:spPr>
              <a:xfrm>
                <a:off x="407963" y="6955848"/>
                <a:ext cx="3214467" cy="3647152"/>
              </a:xfrm>
              <a:prstGeom prst="rect">
                <a:avLst/>
              </a:prstGeom>
              <a:blipFill rotWithShape="0">
                <a:blip r:embed="rId4"/>
                <a:stretch>
                  <a:fillRect t="-167"/>
                </a:stretch>
              </a:blipFill>
            </p:spPr>
            <p:txBody>
              <a:bodyPr/>
              <a:lstStyle/>
              <a:p>
                <a:r>
                  <a:rPr lang="fr-FR">
                    <a:noFill/>
                  </a:rPr>
                  <a:t> </a:t>
                </a:r>
              </a:p>
            </p:txBody>
          </p:sp>
        </mc:Fallback>
      </mc:AlternateContent>
      <p:sp>
        <p:nvSpPr>
          <p:cNvPr id="7" name="TextBox 6"/>
          <p:cNvSpPr txBox="1"/>
          <p:nvPr/>
        </p:nvSpPr>
        <p:spPr>
          <a:xfrm>
            <a:off x="2326723" y="5533512"/>
            <a:ext cx="865430" cy="215444"/>
          </a:xfrm>
          <a:prstGeom prst="rect">
            <a:avLst/>
          </a:prstGeom>
          <a:noFill/>
        </p:spPr>
        <p:txBody>
          <a:bodyPr wrap="square" rtlCol="0">
            <a:spAutoFit/>
          </a:bodyPr>
          <a:lstStyle/>
          <a:p>
            <a:r>
              <a:rPr lang="fr-FR" sz="800" i="1" dirty="0" smtClean="0"/>
              <a:t>Le cylindre</a:t>
            </a:r>
            <a:endParaRPr lang="fr-FR" sz="800" i="1" dirty="0"/>
          </a:p>
        </p:txBody>
      </p:sp>
      <p:sp>
        <p:nvSpPr>
          <p:cNvPr id="8" name="TextBox 7"/>
          <p:cNvSpPr txBox="1"/>
          <p:nvPr/>
        </p:nvSpPr>
        <p:spPr>
          <a:xfrm>
            <a:off x="2329746" y="6400385"/>
            <a:ext cx="764381" cy="215444"/>
          </a:xfrm>
          <a:prstGeom prst="rect">
            <a:avLst/>
          </a:prstGeom>
          <a:noFill/>
        </p:spPr>
        <p:txBody>
          <a:bodyPr wrap="square" rtlCol="0">
            <a:spAutoFit/>
          </a:bodyPr>
          <a:lstStyle/>
          <a:p>
            <a:r>
              <a:rPr lang="fr-FR" sz="800" i="1" dirty="0" smtClean="0"/>
              <a:t>Une pièce</a:t>
            </a:r>
            <a:endParaRPr lang="fr-FR" sz="800" i="1" dirty="0"/>
          </a:p>
        </p:txBody>
      </p:sp>
      <p:sp>
        <p:nvSpPr>
          <p:cNvPr id="10" name="TextBox 9"/>
          <p:cNvSpPr txBox="1"/>
          <p:nvPr/>
        </p:nvSpPr>
        <p:spPr>
          <a:xfrm>
            <a:off x="562678" y="6728606"/>
            <a:ext cx="2866476" cy="246221"/>
          </a:xfrm>
          <a:prstGeom prst="rect">
            <a:avLst/>
          </a:prstGeom>
          <a:noFill/>
        </p:spPr>
        <p:txBody>
          <a:bodyPr wrap="square" rtlCol="0">
            <a:spAutoFit/>
          </a:bodyPr>
          <a:lstStyle/>
          <a:p>
            <a:pPr algn="ctr"/>
            <a:r>
              <a:rPr lang="fr-FR" sz="1000" i="1" dirty="0" smtClean="0"/>
              <a:t>Schéma du puzzle étudié résolu et de ses éléments.</a:t>
            </a:r>
            <a:endParaRPr lang="fr-FR" sz="1000" i="1" dirty="0"/>
          </a:p>
        </p:txBody>
      </p:sp>
      <p:sp>
        <p:nvSpPr>
          <p:cNvPr id="11" name="Rectangle 10"/>
          <p:cNvSpPr/>
          <p:nvPr/>
        </p:nvSpPr>
        <p:spPr>
          <a:xfrm>
            <a:off x="0" y="-1"/>
            <a:ext cx="10691813" cy="931561"/>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21"/>
          <p:cNvSpPr txBox="1"/>
          <p:nvPr/>
        </p:nvSpPr>
        <p:spPr>
          <a:xfrm>
            <a:off x="148161" y="174709"/>
            <a:ext cx="9489772" cy="584775"/>
          </a:xfrm>
          <a:prstGeom prst="rect">
            <a:avLst/>
          </a:prstGeom>
          <a:noFill/>
        </p:spPr>
        <p:txBody>
          <a:bodyPr wrap="square" rtlCol="0">
            <a:spAutoFit/>
          </a:bodyPr>
          <a:lstStyle/>
          <a:p>
            <a:r>
              <a:rPr lang="fr-FR" sz="3200" b="1" dirty="0" smtClean="0">
                <a:solidFill>
                  <a:schemeClr val="bg1"/>
                </a:solidFill>
                <a:latin typeface="Arial" panose="020B0604020202020204" pitchFamily="34" charset="0"/>
                <a:cs typeface="Arial" panose="020B0604020202020204" pitchFamily="34" charset="0"/>
              </a:rPr>
              <a:t>ALGORITHMES DE R</a:t>
            </a:r>
            <a:r>
              <a:rPr lang="fr-FR" sz="3200" b="1" dirty="0">
                <a:solidFill>
                  <a:schemeClr val="bg1"/>
                </a:solidFill>
                <a:latin typeface="Arial" panose="020B0604020202020204" pitchFamily="34" charset="0"/>
                <a:cs typeface="Arial" panose="020B0604020202020204" pitchFamily="34" charset="0"/>
              </a:rPr>
              <a:t>É</a:t>
            </a:r>
            <a:r>
              <a:rPr lang="fr-FR" sz="3200" b="1" dirty="0" smtClean="0">
                <a:solidFill>
                  <a:schemeClr val="bg1"/>
                </a:solidFill>
                <a:latin typeface="Arial" panose="020B0604020202020204" pitchFamily="34" charset="0"/>
                <a:cs typeface="Arial" panose="020B0604020202020204" pitchFamily="34" charset="0"/>
              </a:rPr>
              <a:t>SOLUTION DE PUZZLES</a:t>
            </a:r>
            <a:endParaRPr lang="fr-FR" sz="3200" b="1" dirty="0">
              <a:solidFill>
                <a:schemeClr val="bg1"/>
              </a:solidFill>
              <a:latin typeface="Arial" panose="020B0604020202020204" pitchFamily="34" charset="0"/>
              <a:cs typeface="Arial" panose="020B0604020202020204" pitchFamily="34" charset="0"/>
            </a:endParaRPr>
          </a:p>
        </p:txBody>
      </p:sp>
      <p:sp>
        <p:nvSpPr>
          <p:cNvPr id="61" name="Rectangle 60"/>
          <p:cNvSpPr/>
          <p:nvPr/>
        </p:nvSpPr>
        <p:spPr>
          <a:xfrm>
            <a:off x="0" y="14394240"/>
            <a:ext cx="10691813" cy="731174"/>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30" name="Rectangle 29"/>
          <p:cNvSpPr/>
          <p:nvPr/>
        </p:nvSpPr>
        <p:spPr>
          <a:xfrm>
            <a:off x="9753607" y="105016"/>
            <a:ext cx="700088" cy="704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0873" y="164263"/>
            <a:ext cx="585556" cy="585556"/>
          </a:xfrm>
          <a:prstGeom prst="rect">
            <a:avLst/>
          </a:prstGeom>
        </p:spPr>
      </p:pic>
      <p:sp>
        <p:nvSpPr>
          <p:cNvPr id="65" name="TextBox 64"/>
          <p:cNvSpPr txBox="1"/>
          <p:nvPr/>
        </p:nvSpPr>
        <p:spPr>
          <a:xfrm>
            <a:off x="148162" y="14498217"/>
            <a:ext cx="3114330" cy="523220"/>
          </a:xfrm>
          <a:prstGeom prst="rect">
            <a:avLst/>
          </a:prstGeom>
          <a:noFill/>
        </p:spPr>
        <p:txBody>
          <a:bodyPr wrap="square" rtlCol="0">
            <a:spAutoFit/>
          </a:bodyPr>
          <a:lstStyle/>
          <a:p>
            <a:r>
              <a:rPr lang="fr-FR" sz="2800" b="1" dirty="0" smtClean="0">
                <a:solidFill>
                  <a:schemeClr val="bg1"/>
                </a:solidFill>
                <a:latin typeface="Arial" panose="020B0604020202020204" pitchFamily="34" charset="0"/>
                <a:cs typeface="Arial" panose="020B0604020202020204" pitchFamily="34" charset="0"/>
              </a:rPr>
              <a:t>PROJET MOPSI</a:t>
            </a:r>
            <a:endParaRPr lang="fr-FR" sz="2800" b="1" dirty="0">
              <a:solidFill>
                <a:schemeClr val="bg1"/>
              </a:solidFill>
              <a:latin typeface="Arial" panose="020B0604020202020204" pitchFamily="34" charset="0"/>
              <a:cs typeface="Arial" panose="020B0604020202020204" pitchFamily="34" charset="0"/>
            </a:endParaRPr>
          </a:p>
        </p:txBody>
      </p:sp>
      <p:sp>
        <p:nvSpPr>
          <p:cNvPr id="67" name="TextBox 66"/>
          <p:cNvSpPr txBox="1"/>
          <p:nvPr/>
        </p:nvSpPr>
        <p:spPr>
          <a:xfrm>
            <a:off x="7349669" y="14498217"/>
            <a:ext cx="3329320" cy="523220"/>
          </a:xfrm>
          <a:prstGeom prst="rect">
            <a:avLst/>
          </a:prstGeom>
          <a:noFill/>
        </p:spPr>
        <p:txBody>
          <a:bodyPr wrap="square" rtlCol="0">
            <a:spAutoFit/>
          </a:bodyPr>
          <a:lstStyle/>
          <a:p>
            <a:r>
              <a:rPr lang="fr-FR" sz="2800" b="1" dirty="0" smtClean="0">
                <a:solidFill>
                  <a:schemeClr val="bg1"/>
                </a:solidFill>
                <a:latin typeface="Arial" panose="020B0604020202020204" pitchFamily="34" charset="0"/>
                <a:cs typeface="Arial" panose="020B0604020202020204" pitchFamily="34" charset="0"/>
              </a:rPr>
              <a:t>ANNÉE 2017-2018</a:t>
            </a:r>
            <a:endParaRPr lang="fr-FR" sz="2800" b="1"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p:cNvSpPr txBox="1"/>
              <p:nvPr/>
            </p:nvSpPr>
            <p:spPr>
              <a:xfrm>
                <a:off x="1005883" y="8353920"/>
                <a:ext cx="2054857" cy="215444"/>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nor/>
                        </m:rPr>
                        <a:rPr lang="fr-FR" sz="1400" b="0" i="0" smtClean="0">
                          <a:latin typeface="Cambria Math" panose="02040503050406030204" pitchFamily="18" charset="0"/>
                        </a:rPr>
                        <m:t>trouver</m:t>
                      </m:r>
                      <m:r>
                        <a:rPr lang="fr-FR" sz="1400" b="0" i="1" smtClean="0">
                          <a:latin typeface="Cambria Math" panose="02040503050406030204" pitchFamily="18" charset="0"/>
                        </a:rPr>
                        <m:t> </m:t>
                      </m:r>
                      <m:r>
                        <a:rPr lang="fr-FR" sz="1400" b="0" i="1" smtClean="0">
                          <a:latin typeface="Cambria Math" panose="02040503050406030204" pitchFamily="18" charset="0"/>
                        </a:rPr>
                        <m:t>𝑠</m:t>
                      </m:r>
                      <m:r>
                        <a:rPr lang="fr-FR" sz="1400" b="0" i="1" smtClean="0">
                          <a:latin typeface="Cambria Math" panose="02040503050406030204" pitchFamily="18" charset="0"/>
                          <a:ea typeface="Cambria Math" panose="02040503050406030204" pitchFamily="18" charset="0"/>
                        </a:rPr>
                        <m:t>∈</m:t>
                      </m:r>
                      <m:r>
                        <a:rPr lang="fr-FR" sz="1400" b="0" i="1" smtClean="0">
                          <a:latin typeface="Cambria Math" panose="02040503050406030204" pitchFamily="18" charset="0"/>
                          <a:ea typeface="Cambria Math" panose="02040503050406030204" pitchFamily="18" charset="0"/>
                        </a:rPr>
                        <m:t>𝒞</m:t>
                      </m:r>
                      <m:r>
                        <a:rPr lang="fr-FR" sz="1400" b="0" i="1" smtClean="0">
                          <a:latin typeface="Cambria Math" panose="02040503050406030204" pitchFamily="18" charset="0"/>
                        </a:rPr>
                        <m:t>= </m:t>
                      </m:r>
                      <m:r>
                        <m:rPr>
                          <m:nor/>
                        </m:rPr>
                        <a:rPr lang="fr-FR" sz="1400" b="0" i="0" smtClean="0">
                          <a:latin typeface="Cambria Math" panose="02040503050406030204" pitchFamily="18" charset="0"/>
                        </a:rPr>
                        <m:t>argmin</m:t>
                      </m:r>
                      <m:r>
                        <a:rPr lang="fr-FR" sz="1400" b="0" i="1" smtClean="0">
                          <a:latin typeface="Cambria Math" panose="02040503050406030204" pitchFamily="18" charset="0"/>
                        </a:rPr>
                        <m:t> </m:t>
                      </m:r>
                      <m:r>
                        <a:rPr lang="fr-FR" sz="1400" b="0" i="1" smtClean="0">
                          <a:latin typeface="Cambria Math" panose="02040503050406030204" pitchFamily="18" charset="0"/>
                        </a:rPr>
                        <m:t>𝑉</m:t>
                      </m:r>
                    </m:oMath>
                  </m:oMathPara>
                </a14:m>
                <a:endParaRPr lang="fr-FR" sz="1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005883" y="8353920"/>
                <a:ext cx="2054857" cy="215444"/>
              </a:xfrm>
              <a:prstGeom prst="rect">
                <a:avLst/>
              </a:prstGeom>
              <a:blipFill rotWithShape="0">
                <a:blip r:embed="rId6"/>
                <a:stretch>
                  <a:fillRect l="-1187" r="-1187" b="-27778"/>
                </a:stretch>
              </a:blipFill>
            </p:spPr>
            <p:txBody>
              <a:bodyPr/>
              <a:lstStyle/>
              <a:p>
                <a:r>
                  <a:rPr lang="fr-FR">
                    <a:noFill/>
                  </a:rPr>
                  <a:t> </a:t>
                </a:r>
              </a:p>
            </p:txBody>
          </p:sp>
        </mc:Fallback>
      </mc:AlternateContent>
      <p:sp>
        <p:nvSpPr>
          <p:cNvPr id="60" name="Rounded Rectangle 59"/>
          <p:cNvSpPr/>
          <p:nvPr/>
        </p:nvSpPr>
        <p:spPr>
          <a:xfrm>
            <a:off x="407963" y="10546962"/>
            <a:ext cx="3186920" cy="14131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62" name="TextBox 61"/>
              <p:cNvSpPr txBox="1"/>
              <p:nvPr/>
            </p:nvSpPr>
            <p:spPr>
              <a:xfrm>
                <a:off x="450537" y="10589327"/>
                <a:ext cx="3144346" cy="1323439"/>
              </a:xfrm>
              <a:prstGeom prst="rect">
                <a:avLst/>
              </a:prstGeom>
              <a:noFill/>
            </p:spPr>
            <p:txBody>
              <a:bodyPr wrap="square" rtlCol="0">
                <a:spAutoFit/>
              </a:bodyPr>
              <a:lstStyle/>
              <a:p>
                <a:pPr lvl="0" algn="just"/>
                <a:r>
                  <a:rPr lang="fr-FR" sz="1000" dirty="0" smtClean="0">
                    <a:solidFill>
                      <a:prstClr val="black"/>
                    </a:solidFill>
                    <a:latin typeface="Arial" panose="020B0604020202020204" pitchFamily="34" charset="0"/>
                    <a:cs typeface="Arial" panose="020B0604020202020204" pitchFamily="34" charset="0"/>
                  </a:rPr>
                  <a:t>Supposons que l’on se trouve au sommet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r>
                      <a:rPr lang="fr-FR" sz="1000" i="1">
                        <a:solidFill>
                          <a:prstClr val="black"/>
                        </a:solidFill>
                        <a:latin typeface="Cambria Math" panose="02040503050406030204" pitchFamily="18" charset="0"/>
                        <a:ea typeface="Cambria Math" panose="02040503050406030204" pitchFamily="18" charset="0"/>
                      </a:rPr>
                      <m:t>𝐶</m:t>
                    </m:r>
                  </m:oMath>
                </a14:m>
                <a:r>
                  <a:rPr lang="fr-FR" sz="1000" dirty="0">
                    <a:solidFill>
                      <a:prstClr val="black"/>
                    </a:solidFill>
                    <a:latin typeface="Arial" panose="020B0604020202020204" pitchFamily="34" charset="0"/>
                    <a:cs typeface="Arial" panose="020B0604020202020204" pitchFamily="34" charset="0"/>
                  </a:rPr>
                  <a:t>:</a:t>
                </a: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sélectionne aléatoirement un voisin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r>
                  <a:rPr lang="fr-FR" sz="1000" dirty="0">
                    <a:solidFill>
                      <a:prstClr val="black"/>
                    </a:solidFill>
                    <a:latin typeface="Arial" panose="020B0604020202020204" pitchFamily="34" charset="0"/>
                    <a:cs typeface="Arial" panose="020B0604020202020204" pitchFamily="34" charset="0"/>
                  </a:rPr>
                  <a:t> de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oMath>
                </a14:m>
                <a:endParaRPr lang="fr-FR" sz="1000" dirty="0">
                  <a:solidFill>
                    <a:prstClr val="black"/>
                  </a:solidFill>
                  <a:latin typeface="Arial" panose="020B0604020202020204" pitchFamily="34" charset="0"/>
                  <a:cs typeface="Arial" panose="020B0604020202020204" pitchFamily="34" charset="0"/>
                </a:endParaRP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calcule la variation de potentiel </a:t>
                </a:r>
                <a:r>
                  <a:rPr lang="fr-FR" sz="1000" dirty="0" smtClean="0">
                    <a:solidFill>
                      <a:prstClr val="black"/>
                    </a:solidFill>
                    <a:latin typeface="Arial" panose="020B0604020202020204" pitchFamily="34" charset="0"/>
                    <a:cs typeface="Arial" panose="020B0604020202020204" pitchFamily="34" charset="0"/>
                  </a:rPr>
                  <a:t>y aller</a:t>
                </a:r>
                <a:endParaRPr lang="fr-FR" sz="1000" dirty="0">
                  <a:solidFill>
                    <a:prstClr val="black"/>
                  </a:solidFill>
                  <a:latin typeface="Arial" panose="020B0604020202020204" pitchFamily="34" charset="0"/>
                  <a:ea typeface="Cambria Math" panose="02040503050406030204" pitchFamily="18" charset="0"/>
                </a:endParaRPr>
              </a:p>
              <a:p>
                <a:pPr marL="171450" lvl="0" indent="-171450" algn="just">
                  <a:buFont typeface="Wingdings" panose="05000000000000000000" pitchFamily="2" charset="2"/>
                  <a:buChar char="Ø"/>
                </a:pPr>
                <a:r>
                  <a:rPr lang="fr-FR" sz="1000" dirty="0">
                    <a:solidFill>
                      <a:prstClr val="black"/>
                    </a:solidFill>
                    <a:latin typeface="Arial" panose="020B0604020202020204" pitchFamily="34" charset="0"/>
                    <a:cs typeface="Arial" panose="020B0604020202020204" pitchFamily="34" charset="0"/>
                  </a:rPr>
                  <a:t>Si elle est négative (ou nulle), on se déplace en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endParaRPr lang="fr-FR" sz="1000" dirty="0">
                  <a:solidFill>
                    <a:prstClr val="black"/>
                  </a:solidFill>
                  <a:latin typeface="Arial" panose="020B0604020202020204" pitchFamily="34" charset="0"/>
                  <a:cs typeface="Arial" panose="020B0604020202020204" pitchFamily="34" charset="0"/>
                </a:endParaRPr>
              </a:p>
              <a:p>
                <a:pPr marL="171450" lvl="0" indent="-171450" algn="just">
                  <a:buFont typeface="Wingdings" panose="05000000000000000000" pitchFamily="2" charset="2"/>
                  <a:buChar char="Ø"/>
                </a:pPr>
                <a:r>
                  <a:rPr lang="fr-FR" sz="1000" dirty="0">
                    <a:solidFill>
                      <a:prstClr val="black"/>
                    </a:solidFill>
                    <a:latin typeface="Arial" panose="020B0604020202020204" pitchFamily="34" charset="0"/>
                    <a:cs typeface="Arial" panose="020B0604020202020204" pitchFamily="34" charset="0"/>
                  </a:rPr>
                  <a:t>Sinon, on se déplace en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r>
                  <a:rPr lang="fr-FR" sz="1000" dirty="0">
                    <a:solidFill>
                      <a:prstClr val="black"/>
                    </a:solidFill>
                    <a:latin typeface="Arial" panose="020B0604020202020204" pitchFamily="34" charset="0"/>
                    <a:cs typeface="Arial" panose="020B0604020202020204" pitchFamily="34" charset="0"/>
                  </a:rPr>
                  <a:t> avec une probabilité suivant la </a:t>
                </a:r>
                <a:r>
                  <a:rPr lang="fr-FR" sz="1000" b="1" dirty="0">
                    <a:solidFill>
                      <a:prstClr val="black"/>
                    </a:solidFill>
                    <a:latin typeface="Arial" panose="020B0604020202020204" pitchFamily="34" charset="0"/>
                    <a:cs typeface="Arial" panose="020B0604020202020204" pitchFamily="34" charset="0"/>
                  </a:rPr>
                  <a:t>mesure de Gibbs</a:t>
                </a:r>
                <a:r>
                  <a:rPr lang="fr-FR" sz="1000" dirty="0">
                    <a:solidFill>
                      <a:prstClr val="black"/>
                    </a:solidFill>
                    <a:latin typeface="Arial" panose="020B0604020202020204" pitchFamily="34" charset="0"/>
                    <a:cs typeface="Arial" panose="020B0604020202020204" pitchFamily="34" charset="0"/>
                  </a:rPr>
                  <a:t>.</a:t>
                </a: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a:t>
                </a:r>
                <a:r>
                  <a:rPr lang="fr-FR" sz="1000" dirty="0" err="1">
                    <a:solidFill>
                      <a:prstClr val="black"/>
                    </a:solidFill>
                    <a:latin typeface="Arial" panose="020B0604020202020204" pitchFamily="34" charset="0"/>
                    <a:cs typeface="Arial" panose="020B0604020202020204" pitchFamily="34" charset="0"/>
                  </a:rPr>
                  <a:t>re</a:t>
                </a:r>
                <a:r>
                  <a:rPr lang="fr-FR" sz="1000" dirty="0">
                    <a:solidFill>
                      <a:prstClr val="black"/>
                    </a:solidFill>
                    <a:latin typeface="Arial" panose="020B0604020202020204" pitchFamily="34" charset="0"/>
                    <a:cs typeface="Arial" panose="020B0604020202020204" pitchFamily="34" charset="0"/>
                  </a:rPr>
                  <a:t>-sélectionne un voisin </a:t>
                </a:r>
                <a:r>
                  <a:rPr lang="fr-FR" sz="1000" dirty="0" smtClean="0">
                    <a:solidFill>
                      <a:prstClr val="black"/>
                    </a:solidFill>
                    <a:latin typeface="Arial" panose="020B0604020202020204" pitchFamily="34" charset="0"/>
                    <a:cs typeface="Arial" panose="020B0604020202020204" pitchFamily="34" charset="0"/>
                  </a:rPr>
                  <a:t>aléatoirement</a:t>
                </a:r>
              </a:p>
              <a:p>
                <a:pPr lvl="0" algn="just"/>
                <a:r>
                  <a:rPr lang="fr-FR" sz="1000" dirty="0" smtClean="0">
                    <a:solidFill>
                      <a:prstClr val="black"/>
                    </a:solidFill>
                    <a:latin typeface="Arial" panose="020B0604020202020204" pitchFamily="34" charset="0"/>
                    <a:cs typeface="Arial" panose="020B0604020202020204" pitchFamily="34" charset="0"/>
                  </a:rPr>
                  <a:t>On s’arrête dès que l’on a trouvé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oMath>
                </a14:m>
                <a:r>
                  <a:rPr lang="fr-FR" sz="1000" dirty="0" smtClean="0">
                    <a:solidFill>
                      <a:prstClr val="black"/>
                    </a:solidFill>
                    <a:latin typeface="Arial" panose="020B0604020202020204" pitchFamily="34" charset="0"/>
                    <a:cs typeface="Arial" panose="020B0604020202020204" pitchFamily="34" charset="0"/>
                  </a:rPr>
                  <a:t> tel que </a:t>
                </a:r>
                <a14:m>
                  <m:oMath xmlns:m="http://schemas.openxmlformats.org/officeDocument/2006/math">
                    <m:r>
                      <a:rPr lang="fr-FR" sz="1000" b="0" i="1" smtClean="0">
                        <a:solidFill>
                          <a:prstClr val="black"/>
                        </a:solidFill>
                        <a:latin typeface="Cambria Math" panose="02040503050406030204" pitchFamily="18" charset="0"/>
                        <a:ea typeface="Cambria Math" panose="02040503050406030204" pitchFamily="18" charset="0"/>
                      </a:rPr>
                      <m:t>𝑉</m:t>
                    </m:r>
                    <m:d>
                      <m:dPr>
                        <m:ctrlPr>
                          <a:rPr lang="fr-FR" sz="1000" b="0" i="1" smtClean="0">
                            <a:solidFill>
                              <a:prstClr val="black"/>
                            </a:solidFill>
                            <a:latin typeface="Cambria Math" panose="02040503050406030204" pitchFamily="18" charset="0"/>
                            <a:ea typeface="Cambria Math" panose="02040503050406030204" pitchFamily="18" charset="0"/>
                          </a:rPr>
                        </m:ctrlPr>
                      </m:dPr>
                      <m:e>
                        <m:r>
                          <a:rPr lang="fr-FR" sz="1000" i="1">
                            <a:solidFill>
                              <a:prstClr val="black"/>
                            </a:solidFill>
                            <a:latin typeface="Cambria Math" panose="02040503050406030204" pitchFamily="18" charset="0"/>
                            <a:ea typeface="Cambria Math" panose="02040503050406030204" pitchFamily="18" charset="0"/>
                          </a:rPr>
                          <m:t>𝑐</m:t>
                        </m:r>
                      </m:e>
                    </m:d>
                    <m:r>
                      <a:rPr lang="fr-FR" sz="1000" b="0" i="1" smtClean="0">
                        <a:solidFill>
                          <a:prstClr val="black"/>
                        </a:solidFill>
                        <a:latin typeface="Cambria Math" panose="02040503050406030204" pitchFamily="18" charset="0"/>
                        <a:ea typeface="Cambria Math" panose="02040503050406030204" pitchFamily="18" charset="0"/>
                      </a:rPr>
                      <m:t>=0</m:t>
                    </m:r>
                  </m:oMath>
                </a14:m>
                <a:endParaRPr lang="fr-FR" sz="1000" dirty="0">
                  <a:solidFill>
                    <a:prstClr val="black"/>
                  </a:solidFill>
                  <a:latin typeface="Arial" panose="020B0604020202020204" pitchFamily="34" charset="0"/>
                  <a:cs typeface="Arial" panose="020B0604020202020204" pitchFamily="34"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450537" y="10589327"/>
                <a:ext cx="3144346" cy="1323439"/>
              </a:xfrm>
              <a:prstGeom prst="rect">
                <a:avLst/>
              </a:prstGeom>
              <a:blipFill rotWithShape="0">
                <a:blip r:embed="rId7"/>
                <a:stretch>
                  <a:fillRect b="-138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1196904" y="13063322"/>
                <a:ext cx="1548244" cy="229935"/>
              </a:xfrm>
              <a:prstGeom prst="rect">
                <a:avLst/>
              </a:prstGeom>
              <a:noFill/>
            </p:spPr>
            <p:txBody>
              <a:bodyPr wrap="none" lIns="0" tIns="0" rIns="0" bIns="0" rtlCol="0">
                <a:spAutoFit/>
              </a:bodyPr>
              <a:lstStyle/>
              <a:p>
                <a14:m>
                  <m:oMath xmlns:m="http://schemas.openxmlformats.org/officeDocument/2006/math">
                    <m:r>
                      <m:rPr>
                        <m:sty m:val="p"/>
                      </m:rPr>
                      <a:rPr lang="el-GR" sz="1400" b="0" i="1" smtClean="0">
                        <a:latin typeface="Cambria Math" panose="02040503050406030204" pitchFamily="18" charset="0"/>
                        <a:ea typeface="Cambria Math" panose="02040503050406030204" pitchFamily="18" charset="0"/>
                      </a:rPr>
                      <m:t>Π</m:t>
                    </m:r>
                    <m:d>
                      <m:dPr>
                        <m:ctrlPr>
                          <a:rPr lang="fr-FR" sz="1400" b="0" i="1" smtClean="0">
                            <a:latin typeface="Cambria Math" panose="02040503050406030204" pitchFamily="18" charset="0"/>
                            <a:ea typeface="Cambria Math" panose="02040503050406030204" pitchFamily="18" charset="0"/>
                          </a:rPr>
                        </m:ctrlPr>
                      </m:dPr>
                      <m:e>
                        <m:r>
                          <a:rPr lang="fr-FR" sz="1400" b="0" i="1" smtClean="0">
                            <a:latin typeface="Cambria Math" panose="02040503050406030204" pitchFamily="18" charset="0"/>
                            <a:ea typeface="Cambria Math" panose="02040503050406030204" pitchFamily="18" charset="0"/>
                          </a:rPr>
                          <m:t>𝑥</m:t>
                        </m:r>
                        <m:r>
                          <a:rPr lang="fr-FR" sz="1400" b="0" i="1" smtClean="0">
                            <a:latin typeface="Cambria Math" panose="02040503050406030204" pitchFamily="18" charset="0"/>
                            <a:ea typeface="Cambria Math" panose="02040503050406030204" pitchFamily="18" charset="0"/>
                          </a:rPr>
                          <m:t>,</m:t>
                        </m:r>
                        <m:r>
                          <a:rPr lang="fr-FR" sz="1400" b="0" i="1" smtClean="0">
                            <a:latin typeface="Cambria Math" panose="02040503050406030204" pitchFamily="18" charset="0"/>
                            <a:ea typeface="Cambria Math" panose="02040503050406030204" pitchFamily="18" charset="0"/>
                          </a:rPr>
                          <m:t>𝑡</m:t>
                        </m:r>
                      </m:e>
                    </m:d>
                    <m:r>
                      <a:rPr lang="fr-FR" sz="1400" b="0" i="1" smtClean="0">
                        <a:latin typeface="Cambria Math" panose="02040503050406030204" pitchFamily="18" charset="0"/>
                        <a:ea typeface="Cambria Math" panose="02040503050406030204" pitchFamily="18" charset="0"/>
                      </a:rPr>
                      <m:t>=</m:t>
                    </m:r>
                    <m:sSup>
                      <m:sSupPr>
                        <m:ctrlPr>
                          <a:rPr lang="fr-FR" sz="1400" i="1" dirty="0" smtClean="0">
                            <a:latin typeface="Cambria Math" panose="02040503050406030204" pitchFamily="18" charset="0"/>
                            <a:ea typeface="Cambria Math" panose="02040503050406030204" pitchFamily="18" charset="0"/>
                          </a:rPr>
                        </m:ctrlPr>
                      </m:sSupPr>
                      <m:e>
                        <m:r>
                          <m:rPr>
                            <m:nor/>
                          </m:rPr>
                          <a:rPr lang="fr-FR" sz="1400" i="0" dirty="0" smtClean="0">
                            <a:latin typeface="Cambria Math" panose="02040503050406030204" pitchFamily="18" charset="0"/>
                            <a:ea typeface="Cambria Math" panose="02040503050406030204" pitchFamily="18" charset="0"/>
                          </a:rPr>
                          <m:t>e</m:t>
                        </m:r>
                      </m:e>
                      <m:sup>
                        <m:r>
                          <a:rPr lang="fr-FR" sz="1400" i="1" dirty="0" smtClean="0">
                            <a:latin typeface="Cambria Math" panose="02040503050406030204" pitchFamily="18" charset="0"/>
                            <a:ea typeface="Cambria Math" panose="02040503050406030204" pitchFamily="18" charset="0"/>
                          </a:rPr>
                          <m:t>−</m:t>
                        </m:r>
                        <m:r>
                          <a:rPr lang="fr-FR" sz="1400" i="1" dirty="0" smtClean="0">
                            <a:latin typeface="Cambria Math" panose="02040503050406030204" pitchFamily="18" charset="0"/>
                            <a:ea typeface="Cambria Math" panose="02040503050406030204" pitchFamily="18" charset="0"/>
                          </a:rPr>
                          <m:t>𝛽</m:t>
                        </m:r>
                        <m:d>
                          <m:dPr>
                            <m:ctrlPr>
                              <a:rPr lang="fr-FR" sz="1400" b="0" i="1" dirty="0" smtClean="0">
                                <a:latin typeface="Cambria Math" panose="02040503050406030204" pitchFamily="18" charset="0"/>
                                <a:ea typeface="Cambria Math" panose="02040503050406030204" pitchFamily="18" charset="0"/>
                              </a:rPr>
                            </m:ctrlPr>
                          </m:dPr>
                          <m:e>
                            <m:r>
                              <a:rPr lang="fr-FR" sz="1400" b="0" i="1" dirty="0" smtClean="0">
                                <a:latin typeface="Cambria Math" panose="02040503050406030204" pitchFamily="18" charset="0"/>
                                <a:ea typeface="Cambria Math" panose="02040503050406030204" pitchFamily="18" charset="0"/>
                              </a:rPr>
                              <m:t>𝑡</m:t>
                            </m:r>
                          </m:e>
                        </m:d>
                        <m:r>
                          <a:rPr lang="fr-FR" sz="1400" b="0" i="1" dirty="0" smtClean="0">
                            <a:latin typeface="Cambria Math" panose="02040503050406030204" pitchFamily="18" charset="0"/>
                            <a:ea typeface="Cambria Math" panose="02040503050406030204" pitchFamily="18" charset="0"/>
                          </a:rPr>
                          <m:t>.</m:t>
                        </m:r>
                        <m:r>
                          <a:rPr lang="fr-FR" sz="1400" b="0" i="1" dirty="0" smtClean="0">
                            <a:latin typeface="Cambria Math" panose="02040503050406030204" pitchFamily="18" charset="0"/>
                            <a:ea typeface="Cambria Math" panose="02040503050406030204" pitchFamily="18" charset="0"/>
                          </a:rPr>
                          <m:t>𝑉</m:t>
                        </m:r>
                        <m:r>
                          <a:rPr lang="fr-FR" sz="1400" b="0" i="1" dirty="0" smtClean="0">
                            <a:latin typeface="Cambria Math" panose="02040503050406030204" pitchFamily="18" charset="0"/>
                            <a:ea typeface="Cambria Math" panose="02040503050406030204" pitchFamily="18" charset="0"/>
                          </a:rPr>
                          <m:t>(</m:t>
                        </m:r>
                        <m:r>
                          <a:rPr lang="fr-FR" sz="1400" b="0" i="1" dirty="0" smtClean="0">
                            <a:latin typeface="Cambria Math" panose="02040503050406030204" pitchFamily="18" charset="0"/>
                            <a:ea typeface="Cambria Math" panose="02040503050406030204" pitchFamily="18" charset="0"/>
                          </a:rPr>
                          <m:t>𝑥</m:t>
                        </m:r>
                        <m:r>
                          <a:rPr lang="fr-FR" sz="1400" b="0" i="1" dirty="0" smtClean="0">
                            <a:latin typeface="Cambria Math" panose="02040503050406030204" pitchFamily="18" charset="0"/>
                            <a:ea typeface="Cambria Math" panose="02040503050406030204" pitchFamily="18" charset="0"/>
                          </a:rPr>
                          <m:t>)</m:t>
                        </m:r>
                      </m:sup>
                    </m:sSup>
                  </m:oMath>
                </a14:m>
                <a:r>
                  <a:rPr lang="fr-FR" sz="1400" dirty="0" smtClean="0"/>
                  <a:t> </a:t>
                </a:r>
                <a:endParaRPr lang="fr-FR" sz="1400" dirty="0"/>
              </a:p>
            </p:txBody>
          </p:sp>
        </mc:Choice>
        <mc:Fallback xmlns="">
          <p:sp>
            <p:nvSpPr>
              <p:cNvPr id="72" name="TextBox 71"/>
              <p:cNvSpPr txBox="1">
                <a:spLocks noRot="1" noChangeAspect="1" noMove="1" noResize="1" noEditPoints="1" noAdjustHandles="1" noChangeArrowheads="1" noChangeShapeType="1" noTextEdit="1"/>
              </p:cNvSpPr>
              <p:nvPr/>
            </p:nvSpPr>
            <p:spPr>
              <a:xfrm>
                <a:off x="1196904" y="13063322"/>
                <a:ext cx="1548244" cy="229935"/>
              </a:xfrm>
              <a:prstGeom prst="rect">
                <a:avLst/>
              </a:prstGeom>
              <a:blipFill rotWithShape="0">
                <a:blip r:embed="rId8"/>
                <a:stretch>
                  <a:fillRect l="-3937" t="-5263" r="-394" b="-5263"/>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5" name="TextBox 74"/>
              <p:cNvSpPr txBox="1"/>
              <p:nvPr/>
            </p:nvSpPr>
            <p:spPr>
              <a:xfrm>
                <a:off x="3721053" y="1367656"/>
                <a:ext cx="3249706" cy="11141512"/>
              </a:xfrm>
              <a:prstGeom prst="rect">
                <a:avLst/>
              </a:prstGeom>
              <a:noFill/>
              <a:ln>
                <a:solidFill>
                  <a:schemeClr val="tx1"/>
                </a:solidFill>
              </a:ln>
            </p:spPr>
            <p:txBody>
              <a:bodyPr wrap="square" rtlCol="0">
                <a:spAutoFit/>
              </a:bodyPr>
              <a:lstStyle/>
              <a:p>
                <a:pPr lvl="0" algn="just"/>
                <a:r>
                  <a:rPr lang="fr-FR" sz="1100" b="1" u="sng" dirty="0" smtClean="0">
                    <a:solidFill>
                      <a:prstClr val="black"/>
                    </a:solidFill>
                    <a:latin typeface="Arial" panose="020B0604020202020204" pitchFamily="34" charset="0"/>
                    <a:cs typeface="Arial" panose="020B0604020202020204" pitchFamily="34" charset="0"/>
                  </a:rPr>
                  <a:t>3- Implémentation</a:t>
                </a:r>
                <a:endParaRPr lang="fr-FR" sz="1100" b="1" u="sng" dirty="0">
                  <a:solidFill>
                    <a:prstClr val="black"/>
                  </a:solidFill>
                  <a:latin typeface="Arial" panose="020B0604020202020204" pitchFamily="34" charset="0"/>
                  <a:cs typeface="Arial" panose="020B0604020202020204" pitchFamily="34" charset="0"/>
                </a:endParaRPr>
              </a:p>
              <a:p>
                <a:pPr lvl="0" algn="just"/>
                <a:r>
                  <a:rPr lang="fr-FR" sz="400" b="1" u="sng" dirty="0">
                    <a:solidFill>
                      <a:prstClr val="black"/>
                    </a:solidFill>
                    <a:latin typeface="Arial" panose="020B0604020202020204" pitchFamily="34" charset="0"/>
                    <a:cs typeface="Arial" panose="020B0604020202020204" pitchFamily="34" charset="0"/>
                  </a:rPr>
                  <a:t> </a:t>
                </a:r>
                <a:endParaRPr lang="fr-FR" sz="300" b="1" u="sng"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    </a:t>
                </a:r>
                <a:r>
                  <a:rPr lang="fr-FR" sz="1000" dirty="0" smtClean="0">
                    <a:solidFill>
                      <a:prstClr val="black"/>
                    </a:solidFill>
                    <a:latin typeface="Arial" panose="020B0604020202020204" pitchFamily="34" charset="0"/>
                    <a:cs typeface="Arial" panose="020B0604020202020204" pitchFamily="34" charset="0"/>
                  </a:rPr>
                  <a:t>Nous avons choisi d’utiliser Python pour implémenter le recuit simulé. Voici la structure utilisé.</a:t>
                </a:r>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600" b="1" dirty="0" smtClean="0">
                  <a:solidFill>
                    <a:prstClr val="black"/>
                  </a:solidFill>
                  <a:latin typeface="Arial" panose="020B0604020202020204" pitchFamily="34" charset="0"/>
                  <a:cs typeface="Arial" panose="020B0604020202020204" pitchFamily="34" charset="0"/>
                </a:endParaRPr>
              </a:p>
              <a:p>
                <a:pPr lvl="0" algn="just"/>
                <a:endParaRPr lang="fr-FR" sz="900" b="1" dirty="0" smtClean="0">
                  <a:solidFill>
                    <a:prstClr val="black"/>
                  </a:solidFill>
                  <a:latin typeface="Arial" panose="020B0604020202020204" pitchFamily="34" charset="0"/>
                  <a:cs typeface="Arial" panose="020B0604020202020204" pitchFamily="34" charset="0"/>
                </a:endParaRPr>
              </a:p>
              <a:p>
                <a:pPr lvl="0" algn="just"/>
                <a:r>
                  <a:rPr lang="fr-FR" sz="1000" dirty="0" smtClean="0">
                    <a:solidFill>
                      <a:prstClr val="black"/>
                    </a:solidFill>
                    <a:latin typeface="Arial" panose="020B0604020202020204" pitchFamily="34" charset="0"/>
                    <a:cs typeface="Arial" panose="020B0604020202020204" pitchFamily="34" charset="0"/>
                  </a:rPr>
                  <a:t>Notre programme consiste à placer d’abord le bloc à un endroit prédéfini, et les pièces aléatoirement sur une grille, puis tant que le potentiel n’est pas nul, à explorer les voisinages selon l’algorithme décrit précédemment.</a:t>
                </a:r>
                <a:endParaRPr lang="fr-FR" sz="1000" dirty="0">
                  <a:solidFill>
                    <a:prstClr val="black"/>
                  </a:solidFill>
                  <a:latin typeface="Arial" panose="020B0604020202020204" pitchFamily="34" charset="0"/>
                  <a:cs typeface="Arial" panose="020B0604020202020204" pitchFamily="34" charset="0"/>
                </a:endParaRPr>
              </a:p>
              <a:p>
                <a:pPr lvl="0" algn="just"/>
                <a:r>
                  <a:rPr lang="fr-FR" sz="1000" dirty="0" smtClean="0">
                    <a:solidFill>
                      <a:prstClr val="black"/>
                    </a:solidFill>
                    <a:latin typeface="Arial" panose="020B0604020202020204" pitchFamily="34" charset="0"/>
                    <a:cs typeface="Arial" panose="020B0604020202020204" pitchFamily="34" charset="0"/>
                  </a:rPr>
                  <a:t>Les premiers voisinages implémentés sont le déplacement d’une pièce d’une case dans une direction et </a:t>
                </a:r>
                <a:r>
                  <a:rPr lang="fr-FR" sz="1000" dirty="0">
                    <a:solidFill>
                      <a:prstClr val="black"/>
                    </a:solidFill>
                    <a:latin typeface="Arial" panose="020B0604020202020204" pitchFamily="34" charset="0"/>
                    <a:cs typeface="Arial" panose="020B0604020202020204" pitchFamily="34" charset="0"/>
                  </a:rPr>
                  <a:t>s</a:t>
                </a:r>
                <a:r>
                  <a:rPr lang="fr-FR" sz="1000" dirty="0" smtClean="0">
                    <a:solidFill>
                      <a:prstClr val="black"/>
                    </a:solidFill>
                    <a:latin typeface="Arial" panose="020B0604020202020204" pitchFamily="34" charset="0"/>
                    <a:cs typeface="Arial" panose="020B0604020202020204" pitchFamily="34" charset="0"/>
                  </a:rPr>
                  <a:t>a rotation (ou non) d’un quart de tour dans le sens horaire. Les fonctions </a:t>
                </a:r>
                <a:r>
                  <a:rPr lang="fr-FR" sz="1000" i="1" dirty="0" err="1" smtClean="0">
                    <a:solidFill>
                      <a:prstClr val="black"/>
                    </a:solidFill>
                    <a:latin typeface="Arial" panose="020B0604020202020204" pitchFamily="34" charset="0"/>
                    <a:cs typeface="Arial" panose="020B0604020202020204" pitchFamily="34" charset="0"/>
                  </a:rPr>
                  <a:t>varV</a:t>
                </a:r>
                <a:r>
                  <a:rPr lang="fr-FR" sz="1000" dirty="0" smtClean="0">
                    <a:solidFill>
                      <a:prstClr val="black"/>
                    </a:solidFill>
                    <a:latin typeface="Arial" panose="020B0604020202020204" pitchFamily="34" charset="0"/>
                    <a:cs typeface="Arial" panose="020B0604020202020204" pitchFamily="34" charset="0"/>
                  </a:rPr>
                  <a:t> associées permettent de calculer de manière optimisée la variation de potentiel engendrée.</a:t>
                </a:r>
              </a:p>
              <a:p>
                <a:pPr lvl="0" algn="just"/>
                <a:endParaRPr lang="fr-FR" sz="1000" dirty="0">
                  <a:solidFill>
                    <a:prstClr val="black"/>
                  </a:solidFill>
                  <a:latin typeface="Arial" panose="020B0604020202020204" pitchFamily="34" charset="0"/>
                  <a:cs typeface="Arial" panose="020B0604020202020204" pitchFamily="34" charset="0"/>
                </a:endParaRPr>
              </a:p>
              <a:p>
                <a:pPr algn="just"/>
                <a:r>
                  <a:rPr lang="fr-FR" sz="1100" b="1" u="sng" dirty="0" smtClean="0">
                    <a:solidFill>
                      <a:prstClr val="black"/>
                    </a:solidFill>
                    <a:latin typeface="Arial" panose="020B0604020202020204" pitchFamily="34" charset="0"/>
                    <a:cs typeface="Arial" panose="020B0604020202020204" pitchFamily="34" charset="0"/>
                  </a:rPr>
                  <a:t>4- Premières optimisations</a:t>
                </a:r>
              </a:p>
              <a:p>
                <a:pPr algn="just"/>
                <a:endParaRPr lang="fr-FR" sz="400" dirty="0">
                  <a:solidFill>
                    <a:prstClr val="black"/>
                  </a:solidFill>
                  <a:latin typeface="Arial" panose="020B0604020202020204" pitchFamily="34" charset="0"/>
                  <a:cs typeface="Arial" panose="020B0604020202020204" pitchFamily="34" charset="0"/>
                </a:endParaRPr>
              </a:p>
              <a:p>
                <a:pPr lvl="0" algn="just"/>
                <a:r>
                  <a:rPr lang="fr-FR" sz="1000" dirty="0" smtClean="0">
                    <a:solidFill>
                      <a:prstClr val="black"/>
                    </a:solidFill>
                    <a:latin typeface="Arial" panose="020B0604020202020204" pitchFamily="34" charset="0"/>
                    <a:cs typeface="Arial" panose="020B0604020202020204" pitchFamily="34" charset="0"/>
                  </a:rPr>
                  <a:t>    L’algorithme a tout d’abord été testé sur une instance de taille 3x3 du puzzle, avec une fonction </a:t>
                </a:r>
                <a14:m>
                  <m:oMath xmlns:m="http://schemas.openxmlformats.org/officeDocument/2006/math">
                    <m:r>
                      <a:rPr lang="fr-FR" sz="1000" i="1">
                        <a:latin typeface="Cambria Math" panose="02040503050406030204" pitchFamily="18" charset="0"/>
                        <a:ea typeface="Cambria Math" panose="02040503050406030204" pitchFamily="18" charset="0"/>
                      </a:rPr>
                      <m:t>𝛽</m:t>
                    </m:r>
                    <m:d>
                      <m:dPr>
                        <m:ctrlPr>
                          <a:rPr lang="fr-FR" sz="1000" i="1">
                            <a:latin typeface="Cambria Math" panose="02040503050406030204" pitchFamily="18" charset="0"/>
                            <a:ea typeface="Cambria Math" panose="02040503050406030204" pitchFamily="18" charset="0"/>
                          </a:rPr>
                        </m:ctrlPr>
                      </m:dPr>
                      <m:e>
                        <m:r>
                          <a:rPr lang="fr-FR" sz="1000" i="1">
                            <a:latin typeface="Cambria Math" panose="02040503050406030204" pitchFamily="18" charset="0"/>
                            <a:ea typeface="Cambria Math" panose="02040503050406030204" pitchFamily="18" charset="0"/>
                          </a:rPr>
                          <m:t>𝑡</m:t>
                        </m:r>
                      </m:e>
                    </m:d>
                  </m:oMath>
                </a14:m>
                <a:r>
                  <a:rPr lang="fr-FR" sz="1000" dirty="0" smtClean="0">
                    <a:solidFill>
                      <a:prstClr val="black"/>
                    </a:solidFill>
                    <a:latin typeface="Arial" panose="020B0604020202020204" pitchFamily="34" charset="0"/>
                    <a:cs typeface="Arial" panose="020B0604020202020204" pitchFamily="34" charset="0"/>
                  </a:rPr>
                  <a:t> indépendante du temps. Les possibilités étant limitées, l’algorithme le résout en une trentaine d’itérations en moyenne. Nous avons ensuite opté pour une fonction de la forme suivante :</a:t>
                </a:r>
              </a:p>
              <a:p>
                <a:pPr lvl="0" algn="just"/>
                <a:endParaRPr lang="fr-FR" sz="1000" dirty="0" smtClean="0">
                  <a:solidFill>
                    <a:prstClr val="black"/>
                  </a:solidFill>
                  <a:latin typeface="Arial" panose="020B0604020202020204" pitchFamily="34" charset="0"/>
                  <a:cs typeface="Arial" panose="020B0604020202020204" pitchFamily="34" charset="0"/>
                </a:endParaRPr>
              </a:p>
              <a:p>
                <a:pPr lvl="0" algn="just"/>
                <a:endParaRPr lang="fr-FR" sz="700" dirty="0">
                  <a:solidFill>
                    <a:prstClr val="black"/>
                  </a:solidFill>
                  <a:latin typeface="Arial" panose="020B0604020202020204" pitchFamily="34" charset="0"/>
                  <a:cs typeface="Arial" panose="020B0604020202020204" pitchFamily="34" charset="0"/>
                </a:endParaRPr>
              </a:p>
              <a:p>
                <a:pPr lvl="0" algn="just"/>
                <a:r>
                  <a:rPr lang="fr-FR" sz="1000" dirty="0" smtClean="0">
                    <a:solidFill>
                      <a:prstClr val="black"/>
                    </a:solidFill>
                    <a:latin typeface="Arial" panose="020B0604020202020204" pitchFamily="34" charset="0"/>
                    <a:cs typeface="Arial" panose="020B0604020202020204" pitchFamily="34" charset="0"/>
                  </a:rPr>
                  <a:t>Et nous avons optimisé les paramètres pour le problème 5x5, en regardant sur 30 exécutions le nombre moyen d’itérations </a:t>
                </a:r>
                <a:r>
                  <a:rPr lang="fr-FR" sz="1000" dirty="0" smtClean="0">
                    <a:solidFill>
                      <a:prstClr val="black"/>
                    </a:solidFill>
                    <a:latin typeface="Arial" panose="020B0604020202020204" pitchFamily="34" charset="0"/>
                    <a:cs typeface="Arial" panose="020B0604020202020204" pitchFamily="34" charset="0"/>
                  </a:rPr>
                  <a:t>nécessaires pour trouver une solution. Il s’est avéré qu</a:t>
                </a:r>
                <a:r>
                  <a:rPr lang="fr-FR" sz="1000" dirty="0" smtClean="0">
                    <a:solidFill>
                      <a:prstClr val="black"/>
                    </a:solidFill>
                    <a:latin typeface="Arial" panose="020B0604020202020204" pitchFamily="34" charset="0"/>
                    <a:cs typeface="Arial" panose="020B0604020202020204" pitchFamily="34" charset="0"/>
                  </a:rPr>
                  <a:t>e le choix </a:t>
                </a:r>
                <a14:m>
                  <m:oMath xmlns:m="http://schemas.openxmlformats.org/officeDocument/2006/math">
                    <m:r>
                      <a:rPr lang="fr-FR" sz="1000" i="1">
                        <a:latin typeface="Cambria Math" panose="02040503050406030204" pitchFamily="18" charset="0"/>
                        <a:ea typeface="Cambria Math" panose="02040503050406030204" pitchFamily="18" charset="0"/>
                      </a:rPr>
                      <m:t>𝑎</m:t>
                    </m:r>
                    <m:r>
                      <a:rPr lang="fr-FR" sz="1000" b="0" i="1" smtClean="0">
                        <a:latin typeface="Cambria Math" panose="02040503050406030204" pitchFamily="18" charset="0"/>
                        <a:ea typeface="Cambria Math" panose="02040503050406030204" pitchFamily="18" charset="0"/>
                      </a:rPr>
                      <m:t>=0.1</m:t>
                    </m:r>
                  </m:oMath>
                </a14:m>
                <a:r>
                  <a:rPr lang="fr-FR" sz="1000" dirty="0" smtClean="0">
                    <a:solidFill>
                      <a:prstClr val="black"/>
                    </a:solidFill>
                    <a:latin typeface="Arial" panose="020B0604020202020204" pitchFamily="34" charset="0"/>
                    <a:cs typeface="Arial" panose="020B0604020202020204" pitchFamily="34" charset="0"/>
                  </a:rPr>
                  <a:t> et </a:t>
                </a:r>
                <a14:m>
                  <m:oMath xmlns:m="http://schemas.openxmlformats.org/officeDocument/2006/math">
                    <m:r>
                      <a:rPr lang="fr-FR" sz="1000" b="0" i="1" smtClean="0">
                        <a:solidFill>
                          <a:prstClr val="black"/>
                        </a:solidFill>
                        <a:latin typeface="Cambria Math" panose="02040503050406030204" pitchFamily="18" charset="0"/>
                        <a:cs typeface="Arial" panose="020B0604020202020204" pitchFamily="34" charset="0"/>
                      </a:rPr>
                      <m:t>𝑏</m:t>
                    </m:r>
                    <m:r>
                      <a:rPr lang="fr-FR" sz="1000" b="0" i="1" smtClean="0">
                        <a:solidFill>
                          <a:prstClr val="black"/>
                        </a:solidFill>
                        <a:latin typeface="Cambria Math" panose="02040503050406030204" pitchFamily="18" charset="0"/>
                        <a:cs typeface="Arial" panose="020B0604020202020204" pitchFamily="34" charset="0"/>
                      </a:rPr>
                      <m:t>=0.9</m:t>
                    </m:r>
                  </m:oMath>
                </a14:m>
                <a:r>
                  <a:rPr lang="fr-FR" sz="1000" dirty="0" smtClean="0">
                    <a:solidFill>
                      <a:prstClr val="black"/>
                    </a:solidFill>
                    <a:latin typeface="Arial" panose="020B0604020202020204" pitchFamily="34" charset="0"/>
                    <a:cs typeface="Arial" panose="020B0604020202020204" pitchFamily="34" charset="0"/>
                  </a:rPr>
                  <a:t> était le plus performant.</a:t>
                </a:r>
                <a:endParaRPr lang="fr-FR" sz="1000" dirty="0">
                  <a:solidFill>
                    <a:prstClr val="black"/>
                  </a:solidFill>
                  <a:latin typeface="Arial" panose="020B0604020202020204" pitchFamily="34" charset="0"/>
                  <a:cs typeface="Arial" panose="020B0604020202020204" pitchFamily="34" charset="0"/>
                </a:endParaRPr>
              </a:p>
              <a:p>
                <a:pPr lvl="0" algn="just"/>
                <a:endParaRPr lang="fr-FR" sz="1000" dirty="0" smtClean="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900" b="1" dirty="0">
                  <a:solidFill>
                    <a:prstClr val="black"/>
                  </a:solidFill>
                  <a:latin typeface="Arial" panose="020B0604020202020204" pitchFamily="34" charset="0"/>
                  <a:cs typeface="Arial" panose="020B0604020202020204" pitchFamily="34" charset="0"/>
                </a:endParaRPr>
              </a:p>
              <a:p>
                <a:pPr lvl="0" algn="just"/>
                <a:endParaRPr lang="fr-FR" sz="700" b="1" dirty="0" smtClean="0">
                  <a:solidFill>
                    <a:prstClr val="black"/>
                  </a:solidFill>
                  <a:latin typeface="Arial" panose="020B0604020202020204" pitchFamily="34" charset="0"/>
                  <a:cs typeface="Arial" panose="020B0604020202020204" pitchFamily="34" charset="0"/>
                </a:endParaRPr>
              </a:p>
              <a:p>
                <a:pPr lvl="0" algn="just"/>
                <a:r>
                  <a:rPr lang="fr-FR" sz="1000" dirty="0" smtClean="0">
                    <a:solidFill>
                      <a:prstClr val="black"/>
                    </a:solidFill>
                    <a:latin typeface="Arial" panose="020B0604020202020204" pitchFamily="34" charset="0"/>
                    <a:cs typeface="Arial" panose="020B0604020202020204" pitchFamily="34" charset="0"/>
                  </a:rPr>
                  <a:t>Afin d’améliorer les performances, nous avons ajouté la possibilité de permuter deux pièces choisies aléatoirement au voisinage. Avec la même fonction </a:t>
                </a:r>
                <a14:m>
                  <m:oMath xmlns:m="http://schemas.openxmlformats.org/officeDocument/2006/math">
                    <m:r>
                      <a:rPr lang="fr-FR" sz="1000" i="1">
                        <a:latin typeface="Cambria Math" panose="02040503050406030204" pitchFamily="18" charset="0"/>
                        <a:ea typeface="Cambria Math" panose="02040503050406030204" pitchFamily="18" charset="0"/>
                      </a:rPr>
                      <m:t>𝛽</m:t>
                    </m:r>
                    <m:d>
                      <m:dPr>
                        <m:ctrlPr>
                          <a:rPr lang="fr-FR" sz="1000" i="1">
                            <a:latin typeface="Cambria Math" panose="02040503050406030204" pitchFamily="18" charset="0"/>
                            <a:ea typeface="Cambria Math" panose="02040503050406030204" pitchFamily="18" charset="0"/>
                          </a:rPr>
                        </m:ctrlPr>
                      </m:dPr>
                      <m:e>
                        <m:r>
                          <a:rPr lang="fr-FR" sz="1000" i="1">
                            <a:latin typeface="Cambria Math" panose="02040503050406030204" pitchFamily="18" charset="0"/>
                            <a:ea typeface="Cambria Math" panose="02040503050406030204" pitchFamily="18" charset="0"/>
                          </a:rPr>
                          <m:t>𝑡</m:t>
                        </m:r>
                      </m:e>
                    </m:d>
                  </m:oMath>
                </a14:m>
                <a:r>
                  <a:rPr lang="fr-FR" sz="1000" dirty="0" smtClean="0">
                    <a:solidFill>
                      <a:prstClr val="black"/>
                    </a:solidFill>
                    <a:latin typeface="Arial" panose="020B0604020202020204" pitchFamily="34" charset="0"/>
                    <a:cs typeface="Arial" panose="020B0604020202020204" pitchFamily="34" charset="0"/>
                  </a:rPr>
                  <a:t>, un puzzle 5x5 à 6 pièces de géométrie non triviale est résolu en </a:t>
                </a:r>
                <a:r>
                  <a:rPr lang="fr-FR" sz="1000" dirty="0" smtClean="0">
                    <a:solidFill>
                      <a:prstClr val="black"/>
                    </a:solidFill>
                    <a:latin typeface="Arial" panose="020B0604020202020204" pitchFamily="34" charset="0"/>
                    <a:cs typeface="Arial" panose="020B0604020202020204" pitchFamily="34" charset="0"/>
                  </a:rPr>
                  <a:t>13 500 </a:t>
                </a:r>
                <a:r>
                  <a:rPr lang="fr-FR" sz="1000" dirty="0" smtClean="0">
                    <a:solidFill>
                      <a:prstClr val="black"/>
                    </a:solidFill>
                    <a:latin typeface="Arial" panose="020B0604020202020204" pitchFamily="34" charset="0"/>
                    <a:cs typeface="Arial" panose="020B0604020202020204" pitchFamily="34" charset="0"/>
                  </a:rPr>
                  <a:t>itérations en moyenne. Ce qui est satisfaisant puisqu’il y a plus d’un milliard de possibilités.</a:t>
                </a:r>
                <a:endParaRPr lang="fr-FR" sz="1000"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dirty="0">
                  <a:solidFill>
                    <a:prstClr val="black"/>
                  </a:solidFill>
                  <a:latin typeface="Arial" panose="020B0604020202020204" pitchFamily="34" charset="0"/>
                  <a:cs typeface="Arial" panose="020B0604020202020204" pitchFamily="34" charset="0"/>
                </a:endParaRPr>
              </a:p>
              <a:p>
                <a:pPr algn="just"/>
                <a:r>
                  <a:rPr lang="fr-FR" sz="1000" b="1" u="sng" dirty="0" smtClean="0">
                    <a:solidFill>
                      <a:prstClr val="black"/>
                    </a:solidFill>
                    <a:latin typeface="Arial" panose="020B0604020202020204" pitchFamily="34" charset="0"/>
                    <a:cs typeface="Arial" panose="020B0604020202020204" pitchFamily="34" charset="0"/>
                  </a:rPr>
                  <a:t>5- Interface</a:t>
                </a:r>
              </a:p>
              <a:p>
                <a:pPr algn="just"/>
                <a:endParaRPr lang="fr-FR" sz="1000" b="1" u="sng" dirty="0">
                  <a:solidFill>
                    <a:prstClr val="black"/>
                  </a:solidFill>
                  <a:latin typeface="Arial" panose="020B0604020202020204" pitchFamily="34" charset="0"/>
                  <a:cs typeface="Arial" panose="020B0604020202020204" pitchFamily="34" charset="0"/>
                </a:endParaRPr>
              </a:p>
              <a:p>
                <a:pPr algn="just"/>
                <a:endParaRPr lang="fr-FR" sz="1000" b="1" u="sng" dirty="0" smtClean="0">
                  <a:solidFill>
                    <a:prstClr val="black"/>
                  </a:solidFill>
                  <a:latin typeface="Arial" panose="020B0604020202020204" pitchFamily="34" charset="0"/>
                  <a:cs typeface="Arial" panose="020B0604020202020204" pitchFamily="34" charset="0"/>
                </a:endParaRPr>
              </a:p>
              <a:p>
                <a:pPr lvl="0" algn="just"/>
                <a:r>
                  <a:rPr lang="fr-FR" sz="1000" b="1" u="sng" dirty="0">
                    <a:solidFill>
                      <a:prstClr val="black"/>
                    </a:solidFill>
                    <a:latin typeface="Arial" panose="020B0604020202020204" pitchFamily="34" charset="0"/>
                    <a:cs typeface="Arial" panose="020B0604020202020204" pitchFamily="34" charset="0"/>
                  </a:rPr>
                  <a:t>6</a:t>
                </a:r>
                <a:r>
                  <a:rPr lang="fr-FR" sz="1000" b="1" u="sng" dirty="0" smtClean="0">
                    <a:solidFill>
                      <a:prstClr val="black"/>
                    </a:solidFill>
                    <a:latin typeface="Arial" panose="020B0604020202020204" pitchFamily="34" charset="0"/>
                    <a:cs typeface="Arial" panose="020B0604020202020204" pitchFamily="34" charset="0"/>
                  </a:rPr>
                  <a:t>- Résultats</a:t>
                </a:r>
                <a:endParaRPr lang="fr-FR" sz="1000" b="1" u="sng" dirty="0">
                  <a:solidFill>
                    <a:prstClr val="black"/>
                  </a:solidFill>
                  <a:latin typeface="Arial" panose="020B0604020202020204" pitchFamily="34" charset="0"/>
                  <a:cs typeface="Arial" panose="020B0604020202020204" pitchFamily="34" charset="0"/>
                </a:endParaRPr>
              </a:p>
              <a:p>
                <a:pPr algn="just"/>
                <a:endParaRPr lang="fr-FR" sz="1000" b="1" u="sng" dirty="0">
                  <a:solidFill>
                    <a:prstClr val="black"/>
                  </a:solidFill>
                  <a:latin typeface="Arial" panose="020B0604020202020204" pitchFamily="34" charset="0"/>
                  <a:cs typeface="Arial" panose="020B0604020202020204" pitchFamily="34" charset="0"/>
                </a:endParaRPr>
              </a:p>
              <a:p>
                <a:pPr lvl="0" algn="just"/>
                <a:endParaRPr lang="fr-FR" sz="1000" dirty="0" smtClean="0">
                  <a:solidFill>
                    <a:prstClr val="black"/>
                  </a:solidFill>
                  <a:latin typeface="Arial" panose="020B0604020202020204" pitchFamily="34" charset="0"/>
                  <a:cs typeface="Arial" panose="020B0604020202020204" pitchFamily="34" charset="0"/>
                </a:endParaRPr>
              </a:p>
              <a:p>
                <a:pPr lvl="0" algn="just"/>
                <a:endParaRPr lang="fr-FR" sz="1000" dirty="0">
                  <a:solidFill>
                    <a:prstClr val="black"/>
                  </a:solidFill>
                  <a:latin typeface="Arial" panose="020B0604020202020204" pitchFamily="34" charset="0"/>
                  <a:cs typeface="Arial" panose="020B0604020202020204" pitchFamily="34" charset="0"/>
                </a:endParaRPr>
              </a:p>
              <a:p>
                <a:pPr lvl="0" algn="just"/>
                <a:endParaRPr lang="fr-FR" sz="1000" dirty="0" smtClean="0">
                  <a:solidFill>
                    <a:prstClr val="black"/>
                  </a:solidFill>
                  <a:latin typeface="Arial" panose="020B0604020202020204" pitchFamily="34" charset="0"/>
                  <a:cs typeface="Arial" panose="020B0604020202020204" pitchFamily="34" charset="0"/>
                </a:endParaRPr>
              </a:p>
            </p:txBody>
          </p:sp>
        </mc:Choice>
        <mc:Fallback>
          <p:sp>
            <p:nvSpPr>
              <p:cNvPr id="75" name="TextBox 74"/>
              <p:cNvSpPr txBox="1">
                <a:spLocks noRot="1" noChangeAspect="1" noMove="1" noResize="1" noEditPoints="1" noAdjustHandles="1" noChangeArrowheads="1" noChangeShapeType="1" noTextEdit="1"/>
              </p:cNvSpPr>
              <p:nvPr/>
            </p:nvSpPr>
            <p:spPr>
              <a:xfrm>
                <a:off x="3721053" y="1367656"/>
                <a:ext cx="3249706" cy="11141512"/>
              </a:xfrm>
              <a:prstGeom prst="rect">
                <a:avLst/>
              </a:prstGeom>
              <a:blipFill rotWithShape="0">
                <a:blip r:embed="rId9"/>
                <a:stretch>
                  <a:fillRect/>
                </a:stretch>
              </a:blipFill>
              <a:ln>
                <a:solidFill>
                  <a:schemeClr val="tx1"/>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4987537" y="7007162"/>
                <a:ext cx="697690" cy="172291"/>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fr-FR" sz="1100" i="1" smtClean="0">
                          <a:latin typeface="Cambria Math" panose="02040503050406030204" pitchFamily="18" charset="0"/>
                          <a:ea typeface="Cambria Math" panose="02040503050406030204" pitchFamily="18" charset="0"/>
                        </a:rPr>
                        <m:t>𝛽</m:t>
                      </m:r>
                      <m:d>
                        <m:dPr>
                          <m:ctrlPr>
                            <a:rPr lang="fr-FR" sz="1100" b="0" i="1" smtClean="0">
                              <a:latin typeface="Cambria Math" panose="02040503050406030204" pitchFamily="18" charset="0"/>
                              <a:ea typeface="Cambria Math" panose="02040503050406030204" pitchFamily="18" charset="0"/>
                            </a:rPr>
                          </m:ctrlPr>
                        </m:dPr>
                        <m:e>
                          <m:r>
                            <a:rPr lang="fr-FR" sz="1100" b="0" i="1" smtClean="0">
                              <a:latin typeface="Cambria Math" panose="02040503050406030204" pitchFamily="18" charset="0"/>
                              <a:ea typeface="Cambria Math" panose="02040503050406030204" pitchFamily="18" charset="0"/>
                            </a:rPr>
                            <m:t>𝑡</m:t>
                          </m:r>
                        </m:e>
                      </m:d>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𝑎</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𝑡</m:t>
                          </m:r>
                        </m:e>
                        <m:sup>
                          <m:r>
                            <a:rPr lang="fr-FR" sz="1100" b="0" i="1" smtClean="0">
                              <a:latin typeface="Cambria Math" panose="02040503050406030204" pitchFamily="18" charset="0"/>
                              <a:ea typeface="Cambria Math" panose="02040503050406030204" pitchFamily="18" charset="0"/>
                            </a:rPr>
                            <m:t>𝑏</m:t>
                          </m:r>
                        </m:sup>
                      </m:sSup>
                    </m:oMath>
                  </m:oMathPara>
                </a14:m>
                <a:endParaRPr lang="fr-FR" sz="1100" dirty="0"/>
              </a:p>
            </p:txBody>
          </p:sp>
        </mc:Choice>
        <mc:Fallback xmlns="">
          <p:sp>
            <p:nvSpPr>
              <p:cNvPr id="77" name="TextBox 76"/>
              <p:cNvSpPr txBox="1">
                <a:spLocks noRot="1" noChangeAspect="1" noMove="1" noResize="1" noEditPoints="1" noAdjustHandles="1" noChangeArrowheads="1" noChangeShapeType="1" noTextEdit="1"/>
              </p:cNvSpPr>
              <p:nvPr/>
            </p:nvSpPr>
            <p:spPr>
              <a:xfrm>
                <a:off x="4987537" y="7007162"/>
                <a:ext cx="697690" cy="172291"/>
              </a:xfrm>
              <a:prstGeom prst="rect">
                <a:avLst/>
              </a:prstGeom>
              <a:blipFill rotWithShape="0">
                <a:blip r:embed="rId10"/>
                <a:stretch>
                  <a:fillRect l="-6957" r="-1739" b="-31034"/>
                </a:stretch>
              </a:blipFill>
            </p:spPr>
            <p:txBody>
              <a:bodyPr/>
              <a:lstStyle/>
              <a:p>
                <a:r>
                  <a:rPr lang="fr-FR">
                    <a:noFill/>
                  </a:rPr>
                  <a:t> </a:t>
                </a:r>
              </a:p>
            </p:txBody>
          </p:sp>
        </mc:Fallback>
      </mc:AlternateContent>
      <p:pic>
        <p:nvPicPr>
          <p:cNvPr id="83" name="Picture 8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38131" y="2032852"/>
            <a:ext cx="3015549" cy="1719831"/>
          </a:xfrm>
          <a:prstGeom prst="rect">
            <a:avLst/>
          </a:prstGeom>
        </p:spPr>
      </p:pic>
      <p:sp>
        <p:nvSpPr>
          <p:cNvPr id="85" name="TextBox 84"/>
          <p:cNvSpPr txBox="1"/>
          <p:nvPr/>
        </p:nvSpPr>
        <p:spPr>
          <a:xfrm>
            <a:off x="3904365" y="3723328"/>
            <a:ext cx="2866476" cy="246221"/>
          </a:xfrm>
          <a:prstGeom prst="rect">
            <a:avLst/>
          </a:prstGeom>
          <a:noFill/>
        </p:spPr>
        <p:txBody>
          <a:bodyPr wrap="square" rtlCol="0">
            <a:spAutoFit/>
          </a:bodyPr>
          <a:lstStyle/>
          <a:p>
            <a:pPr algn="ctr"/>
            <a:r>
              <a:rPr lang="fr-FR" sz="1000" i="1" dirty="0" smtClean="0"/>
              <a:t>Diagramme de classes UML du programme Python</a:t>
            </a:r>
            <a:endParaRPr lang="fr-FR" sz="1000" i="1" dirty="0"/>
          </a:p>
        </p:txBody>
      </p:sp>
      <p:pic>
        <p:nvPicPr>
          <p:cNvPr id="88" name="Picture 87"/>
          <p:cNvPicPr>
            <a:picLocks noChangeAspect="1"/>
          </p:cNvPicPr>
          <p:nvPr/>
        </p:nvPicPr>
        <p:blipFill rotWithShape="1">
          <a:blip r:embed="rId12">
            <a:extLst>
              <a:ext uri="{28A0092B-C50C-407E-A947-70E740481C1C}">
                <a14:useLocalDpi xmlns:a14="http://schemas.microsoft.com/office/drawing/2010/main" val="0"/>
              </a:ext>
            </a:extLst>
          </a:blip>
          <a:srcRect l="-2196" t="-3676" r="-2158" b="-11580"/>
          <a:stretch/>
        </p:blipFill>
        <p:spPr>
          <a:xfrm>
            <a:off x="3960394" y="8096253"/>
            <a:ext cx="2771021" cy="1592580"/>
          </a:xfrm>
          <a:prstGeom prst="rect">
            <a:avLst/>
          </a:prstGeom>
          <a:ln>
            <a:solidFill>
              <a:srgbClr val="00B0F0"/>
            </a:solidFill>
          </a:ln>
        </p:spPr>
      </p:pic>
      <p:sp>
        <p:nvSpPr>
          <p:cNvPr id="89" name="TextBox 88"/>
          <p:cNvSpPr txBox="1"/>
          <p:nvPr/>
        </p:nvSpPr>
        <p:spPr>
          <a:xfrm>
            <a:off x="3943145" y="9437818"/>
            <a:ext cx="2866476" cy="246221"/>
          </a:xfrm>
          <a:prstGeom prst="rect">
            <a:avLst/>
          </a:prstGeom>
          <a:noFill/>
        </p:spPr>
        <p:txBody>
          <a:bodyPr wrap="square" rtlCol="0">
            <a:spAutoFit/>
          </a:bodyPr>
          <a:lstStyle/>
          <a:p>
            <a:pPr algn="ctr"/>
            <a:r>
              <a:rPr lang="fr-FR" sz="1000" i="1" dirty="0" smtClean="0"/>
              <a:t>Heuristique d’optimisation des paramètres a et b</a:t>
            </a:r>
            <a:endParaRPr lang="fr-FR" sz="1000" i="1" dirty="0"/>
          </a:p>
        </p:txBody>
      </p:sp>
      <p:sp>
        <p:nvSpPr>
          <p:cNvPr id="28" name="ZoneTexte 18"/>
          <p:cNvSpPr txBox="1"/>
          <p:nvPr/>
        </p:nvSpPr>
        <p:spPr>
          <a:xfrm>
            <a:off x="7192558" y="6205004"/>
            <a:ext cx="3253032" cy="3693319"/>
          </a:xfrm>
          <a:prstGeom prst="rect">
            <a:avLst/>
          </a:prstGeom>
          <a:noFill/>
          <a:ln>
            <a:solidFill>
              <a:schemeClr val="tx1"/>
            </a:solidFill>
          </a:ln>
        </p:spPr>
        <p:txBody>
          <a:bodyPr wrap="square" rtlCol="0">
            <a:spAutoFit/>
          </a:bodyPr>
          <a:lstStyle/>
          <a:p>
            <a:pPr algn="just"/>
            <a:r>
              <a:rPr lang="fr-FR" sz="1100" b="1" dirty="0" smtClean="0">
                <a:uFill>
                  <a:solidFill>
                    <a:srgbClr val="FF0000"/>
                  </a:solidFill>
                </a:uFill>
                <a:latin typeface="Arial" panose="020B0604020202020204" pitchFamily="34" charset="0"/>
                <a:cs typeface="Arial" panose="020B0604020202020204" pitchFamily="34" charset="0"/>
              </a:rPr>
              <a:t>    </a:t>
            </a:r>
            <a:r>
              <a:rPr lang="fr-FR" sz="1200" b="1" u="sng" dirty="0" smtClean="0">
                <a:uFill>
                  <a:solidFill>
                    <a:srgbClr val="FF0000"/>
                  </a:solidFill>
                </a:uFill>
                <a:latin typeface="Arial" panose="020B0604020202020204" pitchFamily="34" charset="0"/>
                <a:cs typeface="Arial" panose="020B0604020202020204" pitchFamily="34" charset="0"/>
              </a:rPr>
              <a:t>III – Méthode déterministe</a:t>
            </a:r>
          </a:p>
          <a:p>
            <a:pPr algn="just"/>
            <a:endParaRPr lang="fr-FR" sz="700" b="1" u="sng" dirty="0" smtClean="0">
              <a:latin typeface="Arial" panose="020B0604020202020204" pitchFamily="34" charset="0"/>
              <a:cs typeface="Arial" panose="020B0604020202020204" pitchFamily="34" charset="0"/>
            </a:endParaRPr>
          </a:p>
          <a:p>
            <a:pPr algn="just"/>
            <a:r>
              <a:rPr lang="fr-FR" sz="1100" b="1" u="sng" dirty="0" smtClean="0">
                <a:latin typeface="Arial" panose="020B0604020202020204" pitchFamily="34" charset="0"/>
                <a:cs typeface="Arial" panose="020B0604020202020204" pitchFamily="34" charset="0"/>
              </a:rPr>
              <a:t>1- Objectif :</a:t>
            </a:r>
          </a:p>
          <a:p>
            <a:pPr algn="just"/>
            <a:r>
              <a:rPr lang="fr-FR" sz="500" b="1" u="sng" dirty="0" smtClean="0">
                <a:latin typeface="Arial" panose="020B0604020202020204" pitchFamily="34" charset="0"/>
                <a:cs typeface="Arial" panose="020B0604020202020204" pitchFamily="34" charset="0"/>
              </a:rPr>
              <a:t> </a:t>
            </a:r>
            <a:endParaRPr lang="fr-FR" sz="400" b="1" u="sng" dirty="0" smtClean="0">
              <a:latin typeface="Arial" panose="020B0604020202020204" pitchFamily="34" charset="0"/>
              <a:cs typeface="Arial" panose="020B0604020202020204" pitchFamily="34" charset="0"/>
            </a:endParaRPr>
          </a:p>
          <a:p>
            <a:pPr algn="just"/>
            <a:r>
              <a:rPr lang="fr-FR" sz="900" dirty="0" smtClean="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Le but de ce projet est de résoudre un puzzle spécifique, grâce à l’implémentation de deux algorithmes abordant le problème de façon différentes. La première méthode est probabiliste et la deuxième déterministe. Il est couplé avec le projet du cours de Développement Logiciel, que nous évoquerons plus succinctement.</a:t>
            </a:r>
          </a:p>
          <a:p>
            <a:pPr algn="just"/>
            <a:endParaRPr lang="fr-FR" sz="1000" dirty="0">
              <a:latin typeface="Arial" panose="020B0604020202020204" pitchFamily="34" charset="0"/>
              <a:cs typeface="Arial" panose="020B0604020202020204" pitchFamily="34" charset="0"/>
            </a:endParaRPr>
          </a:p>
          <a:p>
            <a:pPr algn="just"/>
            <a:endParaRPr lang="fr-FR" sz="1000" dirty="0" smtClean="0">
              <a:latin typeface="Arial" panose="020B0604020202020204" pitchFamily="34" charset="0"/>
              <a:cs typeface="Arial" panose="020B0604020202020204" pitchFamily="34" charset="0"/>
            </a:endParaRPr>
          </a:p>
          <a:p>
            <a:pPr algn="just"/>
            <a:endParaRPr lang="fr-FR" sz="1000" dirty="0" smtClean="0">
              <a:latin typeface="Arial" panose="020B0604020202020204" pitchFamily="34" charset="0"/>
              <a:cs typeface="Arial" panose="020B0604020202020204" pitchFamily="34" charset="0"/>
            </a:endParaRPr>
          </a:p>
          <a:p>
            <a:pPr algn="just"/>
            <a:r>
              <a:rPr lang="fr-FR" sz="1100" b="1" dirty="0" smtClean="0">
                <a:uFill>
                  <a:solidFill>
                    <a:srgbClr val="FF0000"/>
                  </a:solidFill>
                </a:uFill>
                <a:latin typeface="Arial" panose="020B0604020202020204" pitchFamily="34" charset="0"/>
                <a:cs typeface="Arial" panose="020B0604020202020204" pitchFamily="34" charset="0"/>
              </a:rPr>
              <a:t>    </a:t>
            </a:r>
            <a:r>
              <a:rPr lang="fr-FR" sz="1100" b="1" u="sng" dirty="0" smtClean="0">
                <a:uFill>
                  <a:solidFill>
                    <a:srgbClr val="FF0000"/>
                  </a:solidFill>
                </a:uFill>
                <a:latin typeface="Arial" panose="020B0604020202020204" pitchFamily="34" charset="0"/>
                <a:cs typeface="Arial" panose="020B0604020202020204" pitchFamily="34" charset="0"/>
              </a:rPr>
              <a:t>IV </a:t>
            </a:r>
            <a:r>
              <a:rPr lang="fr-FR" sz="1100" b="1" u="sng" dirty="0">
                <a:uFill>
                  <a:solidFill>
                    <a:srgbClr val="FF0000"/>
                  </a:solidFill>
                </a:uFill>
                <a:latin typeface="Arial" panose="020B0604020202020204" pitchFamily="34" charset="0"/>
                <a:cs typeface="Arial" panose="020B0604020202020204" pitchFamily="34" charset="0"/>
              </a:rPr>
              <a:t>– </a:t>
            </a:r>
            <a:r>
              <a:rPr lang="fr-FR" sz="1100" b="1" u="sng" dirty="0" smtClean="0">
                <a:uFill>
                  <a:solidFill>
                    <a:srgbClr val="FF0000"/>
                  </a:solidFill>
                </a:uFill>
                <a:latin typeface="Arial" panose="020B0604020202020204" pitchFamily="34" charset="0"/>
                <a:cs typeface="Arial" panose="020B0604020202020204" pitchFamily="34" charset="0"/>
              </a:rPr>
              <a:t>Bibliographie</a:t>
            </a:r>
          </a:p>
          <a:p>
            <a:pPr algn="just"/>
            <a:endParaRPr lang="fr-FR" sz="1100" b="1" u="sng" dirty="0">
              <a:uFill>
                <a:solidFill>
                  <a:srgbClr val="FF0000"/>
                </a:solidFill>
              </a:uFill>
              <a:latin typeface="Arial" panose="020B0604020202020204" pitchFamily="34" charset="0"/>
              <a:cs typeface="Arial" panose="020B0604020202020204" pitchFamily="34" charset="0"/>
            </a:endParaRPr>
          </a:p>
          <a:p>
            <a:pPr algn="just"/>
            <a:endParaRPr lang="fr-FR" sz="1100" b="1" u="sng" dirty="0" smtClean="0">
              <a:uFill>
                <a:solidFill>
                  <a:srgbClr val="FF0000"/>
                </a:solidFill>
              </a:uFill>
              <a:latin typeface="Arial" panose="020B0604020202020204" pitchFamily="34" charset="0"/>
              <a:cs typeface="Arial" panose="020B0604020202020204" pitchFamily="34" charset="0"/>
            </a:endParaRPr>
          </a:p>
          <a:p>
            <a:pPr algn="just"/>
            <a:endParaRPr lang="fr-FR" sz="1100" b="1" u="sng" dirty="0">
              <a:uFill>
                <a:solidFill>
                  <a:srgbClr val="FF0000"/>
                </a:solidFill>
              </a:uFill>
              <a:latin typeface="Arial" panose="020B0604020202020204" pitchFamily="34" charset="0"/>
              <a:cs typeface="Arial" panose="020B0604020202020204" pitchFamily="34" charset="0"/>
            </a:endParaRPr>
          </a:p>
          <a:p>
            <a:pPr algn="just"/>
            <a:endParaRPr lang="fr-FR" sz="1100" b="1" u="sng" dirty="0" smtClean="0">
              <a:uFill>
                <a:solidFill>
                  <a:srgbClr val="FF0000"/>
                </a:solidFill>
              </a:uFill>
              <a:latin typeface="Arial" panose="020B0604020202020204" pitchFamily="34" charset="0"/>
              <a:cs typeface="Arial" panose="020B0604020202020204" pitchFamily="34" charset="0"/>
            </a:endParaRPr>
          </a:p>
          <a:p>
            <a:pPr algn="just"/>
            <a:endParaRPr lang="fr-FR" sz="1100" b="1" u="sng" dirty="0">
              <a:uFill>
                <a:solidFill>
                  <a:srgbClr val="FF0000"/>
                </a:solidFill>
              </a:uFill>
              <a:latin typeface="Arial" panose="020B0604020202020204" pitchFamily="34" charset="0"/>
              <a:cs typeface="Arial" panose="020B0604020202020204" pitchFamily="34" charset="0"/>
            </a:endParaRPr>
          </a:p>
          <a:p>
            <a:pPr algn="just"/>
            <a:endParaRPr lang="fr-FR" sz="1100" b="1" u="sng" dirty="0" smtClean="0">
              <a:uFill>
                <a:solidFill>
                  <a:srgbClr val="FF0000"/>
                </a:solidFill>
              </a:uFill>
              <a:latin typeface="Arial" panose="020B0604020202020204" pitchFamily="34" charset="0"/>
              <a:cs typeface="Arial" panose="020B0604020202020204" pitchFamily="34" charset="0"/>
            </a:endParaRPr>
          </a:p>
          <a:p>
            <a:pPr algn="just"/>
            <a:endParaRPr lang="fr-FR" sz="1100" b="1" u="sng" dirty="0">
              <a:uFill>
                <a:solidFill>
                  <a:srgbClr val="FF0000"/>
                </a:solidFill>
              </a:uFill>
              <a:latin typeface="Arial" panose="020B0604020202020204" pitchFamily="34" charset="0"/>
              <a:cs typeface="Arial" panose="020B0604020202020204" pitchFamily="34" charset="0"/>
            </a:endParaRPr>
          </a:p>
          <a:p>
            <a:pPr algn="just"/>
            <a:endParaRPr lang="fr-FR" sz="1100" b="1" u="sng" dirty="0">
              <a:uFill>
                <a:solidFill>
                  <a:srgbClr val="FF0000"/>
                </a:solidFill>
              </a:u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812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2842</TotalTime>
  <Words>717</Words>
  <Application>Microsoft Office PowerPoint</Application>
  <PresentationFormat>Custom</PresentationFormat>
  <Paragraphs>112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Wingdings</vt:lpstr>
      <vt:lpstr>Thème Office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Elie Seigneur</dc:creator>
  <cp:lastModifiedBy>Théo Viel</cp:lastModifiedBy>
  <cp:revision>68</cp:revision>
  <dcterms:created xsi:type="dcterms:W3CDTF">2017-10-04T17:21:43Z</dcterms:created>
  <dcterms:modified xsi:type="dcterms:W3CDTF">2018-01-30T09:56:30Z</dcterms:modified>
</cp:coreProperties>
</file>