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Lst>
  <p:sldSz cx="15119350" cy="1069181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a:srgbClr val="FFFFFF"/>
    <a:srgbClr val="38A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389" autoAdjust="0"/>
    <p:restoredTop sz="94624"/>
  </p:normalViewPr>
  <p:slideViewPr>
    <p:cSldViewPr snapToGrid="0" snapToObjects="1">
      <p:cViewPr>
        <p:scale>
          <a:sx n="86" d="100"/>
          <a:sy n="86" d="100"/>
        </p:scale>
        <p:origin x="154" y="-13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b"/>
          <a:lstStyle>
            <a:lvl1pPr algn="ctr">
              <a:defRPr sz="9354"/>
            </a:lvl1pPr>
          </a:lstStyle>
          <a:p>
            <a:r>
              <a:rPr lang="en-US"/>
              <a:t>Click to edit Master title style</a:t>
            </a:r>
            <a:endParaRPr lang="en-US" dirty="0"/>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490EA5-CA6F-8D4B-8D24-9E860C725A80}" type="datetimeFigureOut">
              <a:rPr lang="fr-FR" smtClean="0"/>
              <a:t>07/02/2018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E1C6588-574C-564D-9A5F-65E9E31ED340}" type="slidenum">
              <a:rPr lang="fr-FR" smtClean="0"/>
              <a:t>‹N°›</a:t>
            </a:fld>
            <a:endParaRPr lang="fr-FR"/>
          </a:p>
        </p:txBody>
      </p:sp>
    </p:spTree>
    <p:extLst>
      <p:ext uri="{BB962C8B-B14F-4D97-AF65-F5344CB8AC3E}">
        <p14:creationId xmlns:p14="http://schemas.microsoft.com/office/powerpoint/2010/main" val="726994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490EA5-CA6F-8D4B-8D24-9E860C725A80}" type="datetimeFigureOut">
              <a:rPr lang="fr-FR" smtClean="0"/>
              <a:t>07/02/2018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E1C6588-574C-564D-9A5F-65E9E31ED340}" type="slidenum">
              <a:rPr lang="fr-FR" smtClean="0"/>
              <a:t>‹N°›</a:t>
            </a:fld>
            <a:endParaRPr lang="fr-FR"/>
          </a:p>
        </p:txBody>
      </p:sp>
    </p:spTree>
    <p:extLst>
      <p:ext uri="{BB962C8B-B14F-4D97-AF65-F5344CB8AC3E}">
        <p14:creationId xmlns:p14="http://schemas.microsoft.com/office/powerpoint/2010/main" val="876744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9456" y="569240"/>
            <a:ext cx="9591338" cy="9060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490EA5-CA6F-8D4B-8D24-9E860C725A80}" type="datetimeFigureOut">
              <a:rPr lang="fr-FR" smtClean="0"/>
              <a:t>07/02/2018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E1C6588-574C-564D-9A5F-65E9E31ED340}" type="slidenum">
              <a:rPr lang="fr-FR" smtClean="0"/>
              <a:t>‹N°›</a:t>
            </a:fld>
            <a:endParaRPr lang="fr-FR"/>
          </a:p>
        </p:txBody>
      </p:sp>
    </p:spTree>
    <p:extLst>
      <p:ext uri="{BB962C8B-B14F-4D97-AF65-F5344CB8AC3E}">
        <p14:creationId xmlns:p14="http://schemas.microsoft.com/office/powerpoint/2010/main" val="412368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490EA5-CA6F-8D4B-8D24-9E860C725A80}" type="datetimeFigureOut">
              <a:rPr lang="fr-FR" smtClean="0"/>
              <a:t>07/02/2018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E1C6588-574C-564D-9A5F-65E9E31ED340}" type="slidenum">
              <a:rPr lang="fr-FR" smtClean="0"/>
              <a:t>‹N°›</a:t>
            </a:fld>
            <a:endParaRPr lang="fr-FR"/>
          </a:p>
        </p:txBody>
      </p:sp>
    </p:spTree>
    <p:extLst>
      <p:ext uri="{BB962C8B-B14F-4D97-AF65-F5344CB8AC3E}">
        <p14:creationId xmlns:p14="http://schemas.microsoft.com/office/powerpoint/2010/main" val="2854972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582" y="2665532"/>
            <a:ext cx="13040439" cy="4447496"/>
          </a:xfrm>
        </p:spPr>
        <p:txBody>
          <a:bodyPr anchor="b"/>
          <a:lstStyle>
            <a:lvl1pPr>
              <a:defRPr sz="9354"/>
            </a:lvl1pPr>
          </a:lstStyle>
          <a:p>
            <a:r>
              <a:rPr lang="en-US"/>
              <a:t>Click to edit Master title style</a:t>
            </a:r>
            <a:endParaRPr lang="en-US" dirty="0"/>
          </a:p>
        </p:txBody>
      </p:sp>
      <p:sp>
        <p:nvSpPr>
          <p:cNvPr id="3" name="Text Placeholder 2"/>
          <p:cNvSpPr>
            <a:spLocks noGrp="1"/>
          </p:cNvSpPr>
          <p:nvPr>
            <p:ph type="body" idx="1"/>
          </p:nvPr>
        </p:nvSpPr>
        <p:spPr>
          <a:xfrm>
            <a:off x="1031582" y="7155103"/>
            <a:ext cx="13040439" cy="2338833"/>
          </a:xfrm>
        </p:spPr>
        <p:txBody>
          <a:bodyPr/>
          <a:lstStyle>
            <a:lvl1pPr marL="0" indent="0">
              <a:buNone/>
              <a:defRPr sz="3742">
                <a:solidFill>
                  <a:schemeClr val="tx1"/>
                </a:solidFill>
              </a:defRPr>
            </a:lvl1pPr>
            <a:lvl2pPr marL="712775" indent="0">
              <a:buNone/>
              <a:defRPr sz="3118">
                <a:solidFill>
                  <a:schemeClr val="tx1">
                    <a:tint val="75000"/>
                  </a:schemeClr>
                </a:solidFill>
              </a:defRPr>
            </a:lvl2pPr>
            <a:lvl3pPr marL="1425550" indent="0">
              <a:buNone/>
              <a:defRPr sz="2806">
                <a:solidFill>
                  <a:schemeClr val="tx1">
                    <a:tint val="75000"/>
                  </a:schemeClr>
                </a:solidFill>
              </a:defRPr>
            </a:lvl3pPr>
            <a:lvl4pPr marL="2138324" indent="0">
              <a:buNone/>
              <a:defRPr sz="2494">
                <a:solidFill>
                  <a:schemeClr val="tx1">
                    <a:tint val="75000"/>
                  </a:schemeClr>
                </a:solidFill>
              </a:defRPr>
            </a:lvl4pPr>
            <a:lvl5pPr marL="2851099" indent="0">
              <a:buNone/>
              <a:defRPr sz="2494">
                <a:solidFill>
                  <a:schemeClr val="tx1">
                    <a:tint val="75000"/>
                  </a:schemeClr>
                </a:solidFill>
              </a:defRPr>
            </a:lvl5pPr>
            <a:lvl6pPr marL="3563874" indent="0">
              <a:buNone/>
              <a:defRPr sz="2494">
                <a:solidFill>
                  <a:schemeClr val="tx1">
                    <a:tint val="75000"/>
                  </a:schemeClr>
                </a:solidFill>
              </a:defRPr>
            </a:lvl6pPr>
            <a:lvl7pPr marL="4276649" indent="0">
              <a:buNone/>
              <a:defRPr sz="2494">
                <a:solidFill>
                  <a:schemeClr val="tx1">
                    <a:tint val="75000"/>
                  </a:schemeClr>
                </a:solidFill>
              </a:defRPr>
            </a:lvl7pPr>
            <a:lvl8pPr marL="4989424" indent="0">
              <a:buNone/>
              <a:defRPr sz="2494">
                <a:solidFill>
                  <a:schemeClr val="tx1">
                    <a:tint val="75000"/>
                  </a:schemeClr>
                </a:solidFill>
              </a:defRPr>
            </a:lvl8pPr>
            <a:lvl9pPr marL="5702198" indent="0">
              <a:buNone/>
              <a:defRPr sz="249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490EA5-CA6F-8D4B-8D24-9E860C725A80}" type="datetimeFigureOut">
              <a:rPr lang="fr-FR" smtClean="0"/>
              <a:t>07/02/2018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E1C6588-574C-564D-9A5F-65E9E31ED340}" type="slidenum">
              <a:rPr lang="fr-FR" smtClean="0"/>
              <a:t>‹N°›</a:t>
            </a:fld>
            <a:endParaRPr lang="fr-FR"/>
          </a:p>
        </p:txBody>
      </p:sp>
    </p:spTree>
    <p:extLst>
      <p:ext uri="{BB962C8B-B14F-4D97-AF65-F5344CB8AC3E}">
        <p14:creationId xmlns:p14="http://schemas.microsoft.com/office/powerpoint/2010/main" val="1192363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9455" y="2846200"/>
            <a:ext cx="6425724"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54171" y="2846200"/>
            <a:ext cx="6425724"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490EA5-CA6F-8D4B-8D24-9E860C725A80}" type="datetimeFigureOut">
              <a:rPr lang="fr-FR" smtClean="0"/>
              <a:t>07/02/2018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E1C6588-574C-564D-9A5F-65E9E31ED340}" type="slidenum">
              <a:rPr lang="fr-FR" smtClean="0"/>
              <a:t>‹N°›</a:t>
            </a:fld>
            <a:endParaRPr lang="fr-FR"/>
          </a:p>
        </p:txBody>
      </p:sp>
    </p:spTree>
    <p:extLst>
      <p:ext uri="{BB962C8B-B14F-4D97-AF65-F5344CB8AC3E}">
        <p14:creationId xmlns:p14="http://schemas.microsoft.com/office/powerpoint/2010/main" val="3377443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en-US"/>
              <a:t>Click to edit Master text styles</a:t>
            </a:r>
          </a:p>
        </p:txBody>
      </p:sp>
      <p:sp>
        <p:nvSpPr>
          <p:cNvPr id="4" name="Content Placeholder 3"/>
          <p:cNvSpPr>
            <a:spLocks noGrp="1"/>
          </p:cNvSpPr>
          <p:nvPr>
            <p:ph sz="half" idx="2"/>
          </p:nvPr>
        </p:nvSpPr>
        <p:spPr>
          <a:xfrm>
            <a:off x="1041426" y="3905482"/>
            <a:ext cx="6396193"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en-US"/>
              <a:t>Click to edit Master text styles</a:t>
            </a:r>
          </a:p>
        </p:txBody>
      </p:sp>
      <p:sp>
        <p:nvSpPr>
          <p:cNvPr id="6" name="Content Placeholder 5"/>
          <p:cNvSpPr>
            <a:spLocks noGrp="1"/>
          </p:cNvSpPr>
          <p:nvPr>
            <p:ph sz="quarter" idx="4"/>
          </p:nvPr>
        </p:nvSpPr>
        <p:spPr>
          <a:xfrm>
            <a:off x="7654172" y="3905482"/>
            <a:ext cx="6427693"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490EA5-CA6F-8D4B-8D24-9E860C725A80}" type="datetimeFigureOut">
              <a:rPr lang="fr-FR" smtClean="0"/>
              <a:t>07/02/2018</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0E1C6588-574C-564D-9A5F-65E9E31ED340}" type="slidenum">
              <a:rPr lang="fr-FR" smtClean="0"/>
              <a:t>‹N°›</a:t>
            </a:fld>
            <a:endParaRPr lang="fr-FR"/>
          </a:p>
        </p:txBody>
      </p:sp>
    </p:spTree>
    <p:extLst>
      <p:ext uri="{BB962C8B-B14F-4D97-AF65-F5344CB8AC3E}">
        <p14:creationId xmlns:p14="http://schemas.microsoft.com/office/powerpoint/2010/main" val="223035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490EA5-CA6F-8D4B-8D24-9E860C725A80}" type="datetimeFigureOut">
              <a:rPr lang="fr-FR" smtClean="0"/>
              <a:t>07/02/2018</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0E1C6588-574C-564D-9A5F-65E9E31ED340}" type="slidenum">
              <a:rPr lang="fr-FR" smtClean="0"/>
              <a:t>‹N°›</a:t>
            </a:fld>
            <a:endParaRPr lang="fr-FR"/>
          </a:p>
        </p:txBody>
      </p:sp>
    </p:spTree>
    <p:extLst>
      <p:ext uri="{BB962C8B-B14F-4D97-AF65-F5344CB8AC3E}">
        <p14:creationId xmlns:p14="http://schemas.microsoft.com/office/powerpoint/2010/main" val="272178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490EA5-CA6F-8D4B-8D24-9E860C725A80}" type="datetimeFigureOut">
              <a:rPr lang="fr-FR" smtClean="0"/>
              <a:t>07/02/2018</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0E1C6588-574C-564D-9A5F-65E9E31ED340}" type="slidenum">
              <a:rPr lang="fr-FR" smtClean="0"/>
              <a:t>‹N°›</a:t>
            </a:fld>
            <a:endParaRPr lang="fr-FR"/>
          </a:p>
        </p:txBody>
      </p:sp>
    </p:spTree>
    <p:extLst>
      <p:ext uri="{BB962C8B-B14F-4D97-AF65-F5344CB8AC3E}">
        <p14:creationId xmlns:p14="http://schemas.microsoft.com/office/powerpoint/2010/main" val="1081335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en-US"/>
              <a:t>Click to edit Master title style</a:t>
            </a:r>
            <a:endParaRPr lang="en-US" dirty="0"/>
          </a:p>
        </p:txBody>
      </p:sp>
      <p:sp>
        <p:nvSpPr>
          <p:cNvPr id="3" name="Content Placeholder 2"/>
          <p:cNvSpPr>
            <a:spLocks noGrp="1"/>
          </p:cNvSpPr>
          <p:nvPr>
            <p:ph idx="1"/>
          </p:nvPr>
        </p:nvSpPr>
        <p:spPr>
          <a:xfrm>
            <a:off x="6427693" y="1539425"/>
            <a:ext cx="7654171"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en-US"/>
              <a:t>Click to edit Master text styles</a:t>
            </a:r>
          </a:p>
        </p:txBody>
      </p:sp>
      <p:sp>
        <p:nvSpPr>
          <p:cNvPr id="5" name="Date Placeholder 4"/>
          <p:cNvSpPr>
            <a:spLocks noGrp="1"/>
          </p:cNvSpPr>
          <p:nvPr>
            <p:ph type="dt" sz="half" idx="10"/>
          </p:nvPr>
        </p:nvSpPr>
        <p:spPr/>
        <p:txBody>
          <a:bodyPr/>
          <a:lstStyle/>
          <a:p>
            <a:fld id="{A8490EA5-CA6F-8D4B-8D24-9E860C725A80}" type="datetimeFigureOut">
              <a:rPr lang="fr-FR" smtClean="0"/>
              <a:t>07/02/2018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E1C6588-574C-564D-9A5F-65E9E31ED340}" type="slidenum">
              <a:rPr lang="fr-FR" smtClean="0"/>
              <a:t>‹N°›</a:t>
            </a:fld>
            <a:endParaRPr lang="fr-FR"/>
          </a:p>
        </p:txBody>
      </p:sp>
    </p:spTree>
    <p:extLst>
      <p:ext uri="{BB962C8B-B14F-4D97-AF65-F5344CB8AC3E}">
        <p14:creationId xmlns:p14="http://schemas.microsoft.com/office/powerpoint/2010/main" val="2174013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en-US"/>
              <a:t>Click to edit Master title style</a:t>
            </a:r>
            <a:endParaRPr lang="en-US" dirty="0"/>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en-US"/>
              <a:t>Click icon to add picture</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en-US"/>
              <a:t>Click to edit Master text styles</a:t>
            </a:r>
          </a:p>
        </p:txBody>
      </p:sp>
      <p:sp>
        <p:nvSpPr>
          <p:cNvPr id="5" name="Date Placeholder 4"/>
          <p:cNvSpPr>
            <a:spLocks noGrp="1"/>
          </p:cNvSpPr>
          <p:nvPr>
            <p:ph type="dt" sz="half" idx="10"/>
          </p:nvPr>
        </p:nvSpPr>
        <p:spPr/>
        <p:txBody>
          <a:bodyPr/>
          <a:lstStyle/>
          <a:p>
            <a:fld id="{A8490EA5-CA6F-8D4B-8D24-9E860C725A80}" type="datetimeFigureOut">
              <a:rPr lang="fr-FR" smtClean="0"/>
              <a:t>07/02/2018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E1C6588-574C-564D-9A5F-65E9E31ED340}" type="slidenum">
              <a:rPr lang="fr-FR" smtClean="0"/>
              <a:t>‹N°›</a:t>
            </a:fld>
            <a:endParaRPr lang="fr-FR"/>
          </a:p>
        </p:txBody>
      </p:sp>
    </p:spTree>
    <p:extLst>
      <p:ext uri="{BB962C8B-B14F-4D97-AF65-F5344CB8AC3E}">
        <p14:creationId xmlns:p14="http://schemas.microsoft.com/office/powerpoint/2010/main" val="4210894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20665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39456" y="2846200"/>
            <a:ext cx="13040439" cy="67838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9455" y="9909729"/>
            <a:ext cx="3401854" cy="569240"/>
          </a:xfrm>
          <a:prstGeom prst="rect">
            <a:avLst/>
          </a:prstGeom>
        </p:spPr>
        <p:txBody>
          <a:bodyPr vert="horz" lIns="91440" tIns="45720" rIns="91440" bIns="45720" rtlCol="0" anchor="ctr"/>
          <a:lstStyle>
            <a:lvl1pPr algn="l">
              <a:defRPr sz="1871">
                <a:solidFill>
                  <a:schemeClr val="tx1">
                    <a:tint val="75000"/>
                  </a:schemeClr>
                </a:solidFill>
              </a:defRPr>
            </a:lvl1pPr>
          </a:lstStyle>
          <a:p>
            <a:fld id="{A8490EA5-CA6F-8D4B-8D24-9E860C725A80}" type="datetimeFigureOut">
              <a:rPr lang="fr-FR" smtClean="0"/>
              <a:t>07/02/2018</a:t>
            </a:fld>
            <a:endParaRPr lang="fr-FR"/>
          </a:p>
        </p:txBody>
      </p:sp>
      <p:sp>
        <p:nvSpPr>
          <p:cNvPr id="5" name="Footer Placeholder 4"/>
          <p:cNvSpPr>
            <a:spLocks noGrp="1"/>
          </p:cNvSpPr>
          <p:nvPr>
            <p:ph type="ftr" sz="quarter" idx="3"/>
          </p:nvPr>
        </p:nvSpPr>
        <p:spPr>
          <a:xfrm>
            <a:off x="5008285" y="9909729"/>
            <a:ext cx="5102781" cy="569240"/>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0678041" y="9909729"/>
            <a:ext cx="3401854" cy="569240"/>
          </a:xfrm>
          <a:prstGeom prst="rect">
            <a:avLst/>
          </a:prstGeom>
        </p:spPr>
        <p:txBody>
          <a:bodyPr vert="horz" lIns="91440" tIns="45720" rIns="91440" bIns="45720" rtlCol="0" anchor="ctr"/>
          <a:lstStyle>
            <a:lvl1pPr algn="r">
              <a:defRPr sz="1871">
                <a:solidFill>
                  <a:schemeClr val="tx1">
                    <a:tint val="75000"/>
                  </a:schemeClr>
                </a:solidFill>
              </a:defRPr>
            </a:lvl1pPr>
          </a:lstStyle>
          <a:p>
            <a:fld id="{0E1C6588-574C-564D-9A5F-65E9E31ED340}" type="slidenum">
              <a:rPr lang="fr-FR" smtClean="0"/>
              <a:t>‹N°›</a:t>
            </a:fld>
            <a:endParaRPr lang="fr-FR"/>
          </a:p>
        </p:txBody>
      </p:sp>
    </p:spTree>
    <p:extLst>
      <p:ext uri="{BB962C8B-B14F-4D97-AF65-F5344CB8AC3E}">
        <p14:creationId xmlns:p14="http://schemas.microsoft.com/office/powerpoint/2010/main" val="64279372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425550" rtl="0" eaLnBrk="1" latinLnBrk="0" hangingPunct="1">
        <a:lnSpc>
          <a:spcPct val="90000"/>
        </a:lnSpc>
        <a:spcBef>
          <a:spcPct val="0"/>
        </a:spcBef>
        <a:buNone/>
        <a:defRPr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9pPr>
    </p:bodyStyle>
    <p:otherStyle>
      <a:defPPr>
        <a:defRPr lang="en-US"/>
      </a:defPPr>
      <a:lvl1pPr marL="0" algn="l" defTabSz="1425550" rtl="0" eaLnBrk="1" latinLnBrk="0" hangingPunct="1">
        <a:defRPr sz="2806" kern="1200">
          <a:solidFill>
            <a:schemeClr val="tx1"/>
          </a:solidFill>
          <a:latin typeface="+mn-lt"/>
          <a:ea typeface="+mn-ea"/>
          <a:cs typeface="+mn-cs"/>
        </a:defRPr>
      </a:lvl1pPr>
      <a:lvl2pPr marL="712775" algn="l" defTabSz="1425550" rtl="0" eaLnBrk="1" latinLnBrk="0" hangingPunct="1">
        <a:defRPr sz="2806" kern="1200">
          <a:solidFill>
            <a:schemeClr val="tx1"/>
          </a:solidFill>
          <a:latin typeface="+mn-lt"/>
          <a:ea typeface="+mn-ea"/>
          <a:cs typeface="+mn-cs"/>
        </a:defRPr>
      </a:lvl2pPr>
      <a:lvl3pPr marL="1425550" algn="l" defTabSz="1425550" rtl="0" eaLnBrk="1" latinLnBrk="0" hangingPunct="1">
        <a:defRPr sz="2806" kern="1200">
          <a:solidFill>
            <a:schemeClr val="tx1"/>
          </a:solidFill>
          <a:latin typeface="+mn-lt"/>
          <a:ea typeface="+mn-ea"/>
          <a:cs typeface="+mn-cs"/>
        </a:defRPr>
      </a:lvl3pPr>
      <a:lvl4pPr marL="2138324" algn="l" defTabSz="1425550" rtl="0" eaLnBrk="1" latinLnBrk="0" hangingPunct="1">
        <a:defRPr sz="2806" kern="1200">
          <a:solidFill>
            <a:schemeClr val="tx1"/>
          </a:solidFill>
          <a:latin typeface="+mn-lt"/>
          <a:ea typeface="+mn-ea"/>
          <a:cs typeface="+mn-cs"/>
        </a:defRPr>
      </a:lvl4pPr>
      <a:lvl5pPr marL="2851099" algn="l" defTabSz="1425550" rtl="0" eaLnBrk="1" latinLnBrk="0" hangingPunct="1">
        <a:defRPr sz="2806" kern="1200">
          <a:solidFill>
            <a:schemeClr val="tx1"/>
          </a:solidFill>
          <a:latin typeface="+mn-lt"/>
          <a:ea typeface="+mn-ea"/>
          <a:cs typeface="+mn-cs"/>
        </a:defRPr>
      </a:lvl5pPr>
      <a:lvl6pPr marL="3563874" algn="l" defTabSz="1425550" rtl="0" eaLnBrk="1" latinLnBrk="0" hangingPunct="1">
        <a:defRPr sz="2806" kern="1200">
          <a:solidFill>
            <a:schemeClr val="tx1"/>
          </a:solidFill>
          <a:latin typeface="+mn-lt"/>
          <a:ea typeface="+mn-ea"/>
          <a:cs typeface="+mn-cs"/>
        </a:defRPr>
      </a:lvl6pPr>
      <a:lvl7pPr marL="4276649" algn="l" defTabSz="1425550" rtl="0" eaLnBrk="1" latinLnBrk="0" hangingPunct="1">
        <a:defRPr sz="2806" kern="1200">
          <a:solidFill>
            <a:schemeClr val="tx1"/>
          </a:solidFill>
          <a:latin typeface="+mn-lt"/>
          <a:ea typeface="+mn-ea"/>
          <a:cs typeface="+mn-cs"/>
        </a:defRPr>
      </a:lvl7pPr>
      <a:lvl8pPr marL="4989424" algn="l" defTabSz="1425550" rtl="0" eaLnBrk="1" latinLnBrk="0" hangingPunct="1">
        <a:defRPr sz="2806" kern="1200">
          <a:solidFill>
            <a:schemeClr val="tx1"/>
          </a:solidFill>
          <a:latin typeface="+mn-lt"/>
          <a:ea typeface="+mn-ea"/>
          <a:cs typeface="+mn-cs"/>
        </a:defRPr>
      </a:lvl8pPr>
      <a:lvl9pPr marL="5702198" algn="l" defTabSz="1425550" rtl="0" eaLnBrk="1" latinLnBrk="0" hangingPunct="1">
        <a:defRPr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a:spLocks noChangeAspect="1"/>
          </p:cNvSpPr>
          <p:nvPr/>
        </p:nvSpPr>
        <p:spPr>
          <a:xfrm>
            <a:off x="11452684" y="1290464"/>
            <a:ext cx="3419973" cy="8774204"/>
          </a:xfrm>
          <a:prstGeom prst="rect">
            <a:avLst/>
          </a:prstGeom>
          <a:solidFill>
            <a:schemeClr val="bg1"/>
          </a:solidFill>
          <a:ln w="19050">
            <a:solidFill>
              <a:srgbClr val="38ADE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ound Single Corner Rectangle 4"/>
          <p:cNvSpPr/>
          <p:nvPr/>
        </p:nvSpPr>
        <p:spPr>
          <a:xfrm>
            <a:off x="390327" y="3508154"/>
            <a:ext cx="10754564" cy="6441114"/>
          </a:xfrm>
          <a:prstGeom prst="round1Rect">
            <a:avLst/>
          </a:prstGeom>
          <a:solidFill>
            <a:schemeClr val="bg1"/>
          </a:solidFill>
          <a:ln w="28575">
            <a:solidFill>
              <a:srgbClr val="38ADE3"/>
            </a:solidFill>
          </a:ln>
          <a:effectLst>
            <a:outerShdw blurRad="50800" dist="38100" dir="2700000" algn="tl" rotWithShape="0">
              <a:prstClr val="black">
                <a:alpha val="40000"/>
              </a:prstClr>
            </a:outerShdw>
            <a:softEdge rad="0"/>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32" name="Rectangle 31"/>
          <p:cNvSpPr/>
          <p:nvPr/>
        </p:nvSpPr>
        <p:spPr>
          <a:xfrm>
            <a:off x="390326" y="1175064"/>
            <a:ext cx="10754565" cy="2115965"/>
          </a:xfrm>
          <a:prstGeom prst="rect">
            <a:avLst/>
          </a:prstGeom>
          <a:solidFill>
            <a:schemeClr val="bg1"/>
          </a:solidFill>
          <a:ln w="19050">
            <a:solidFill>
              <a:srgbClr val="38ADE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4114" y="3975515"/>
            <a:ext cx="4644610" cy="3276081"/>
          </a:xfrm>
          <a:prstGeom prst="rect">
            <a:avLst/>
          </a:prstGeom>
        </p:spPr>
      </p:pic>
      <p:pic>
        <p:nvPicPr>
          <p:cNvPr id="108" name="Picture 10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0891" y="1325950"/>
            <a:ext cx="3325595" cy="1671960"/>
          </a:xfrm>
          <a:prstGeom prst="rect">
            <a:avLst/>
          </a:prstGeom>
        </p:spPr>
      </p:pic>
      <p:sp>
        <p:nvSpPr>
          <p:cNvPr id="14" name="Rectangle 13"/>
          <p:cNvSpPr/>
          <p:nvPr/>
        </p:nvSpPr>
        <p:spPr>
          <a:xfrm>
            <a:off x="1" y="798944"/>
            <a:ext cx="15119349" cy="338554"/>
          </a:xfrm>
          <a:prstGeom prst="rect">
            <a:avLst/>
          </a:prstGeom>
        </p:spPr>
        <p:txBody>
          <a:bodyPr wrap="square">
            <a:spAutoFit/>
          </a:bodyPr>
          <a:lstStyle/>
          <a:p>
            <a:pPr algn="ctr"/>
            <a:r>
              <a:rPr lang="fr-FR" sz="1600" b="1" dirty="0">
                <a:solidFill>
                  <a:srgbClr val="38ADE3"/>
                </a:solidFill>
                <a:latin typeface="Arial" charset="0"/>
                <a:ea typeface="Arial" charset="0"/>
                <a:cs typeface="Arial" charset="0"/>
              </a:rPr>
              <a:t>Réalisé par Matthieu ROUX et Théo VIEL, encadré par Thierry MARTINEZ</a:t>
            </a:r>
            <a:endParaRPr lang="fr-FR" sz="1600" b="1" dirty="0">
              <a:solidFill>
                <a:srgbClr val="38ADE3"/>
              </a:solidFill>
            </a:endParaRPr>
          </a:p>
        </p:txBody>
      </p:sp>
      <p:sp>
        <p:nvSpPr>
          <p:cNvPr id="19" name="ZoneTexte 18"/>
          <p:cNvSpPr txBox="1"/>
          <p:nvPr/>
        </p:nvSpPr>
        <p:spPr>
          <a:xfrm>
            <a:off x="7754279" y="1175065"/>
            <a:ext cx="3390612" cy="2115964"/>
          </a:xfrm>
          <a:prstGeom prst="rect">
            <a:avLst/>
          </a:prstGeom>
          <a:noFill/>
          <a:ln>
            <a:noFill/>
          </a:ln>
        </p:spPr>
        <p:txBody>
          <a:bodyPr wrap="square" rtlCol="0">
            <a:spAutoFit/>
          </a:bodyPr>
          <a:lstStyle/>
          <a:p>
            <a:pPr algn="just"/>
            <a:r>
              <a:rPr lang="fr-FR" sz="1050" b="1" u="sng" dirty="0">
                <a:latin typeface="Arial" panose="020B0604020202020204" pitchFamily="34" charset="0"/>
                <a:cs typeface="Arial" panose="020B0604020202020204" pitchFamily="34" charset="0"/>
              </a:rPr>
              <a:t>2- Objectif</a:t>
            </a:r>
          </a:p>
          <a:p>
            <a:pPr algn="just"/>
            <a:r>
              <a:rPr lang="fr-FR" sz="400" b="1" u="sng" dirty="0">
                <a:latin typeface="Arial" panose="020B0604020202020204" pitchFamily="34" charset="0"/>
                <a:cs typeface="Arial" panose="020B0604020202020204" pitchFamily="34" charset="0"/>
              </a:rPr>
              <a:t> </a:t>
            </a:r>
            <a:endParaRPr lang="fr-FR" sz="300" b="1" u="sng" dirty="0">
              <a:latin typeface="Arial" panose="020B0604020202020204" pitchFamily="34" charset="0"/>
              <a:cs typeface="Arial" panose="020B0604020202020204" pitchFamily="34" charset="0"/>
            </a:endParaRPr>
          </a:p>
          <a:p>
            <a:pPr algn="just"/>
            <a:r>
              <a:rPr lang="fr-FR" sz="800" dirty="0">
                <a:latin typeface="Arial" panose="020B0604020202020204" pitchFamily="34" charset="0"/>
                <a:cs typeface="Arial" panose="020B0604020202020204" pitchFamily="34" charset="0"/>
              </a:rPr>
              <a:t>    </a:t>
            </a:r>
            <a:r>
              <a:rPr lang="fr-FR" sz="900" dirty="0">
                <a:latin typeface="Arial" panose="020B0604020202020204" pitchFamily="34" charset="0"/>
                <a:cs typeface="Arial" panose="020B0604020202020204" pitchFamily="34" charset="0"/>
              </a:rPr>
              <a:t>Dans le cadre de notre projet </a:t>
            </a:r>
            <a:r>
              <a:rPr lang="fr-FR" sz="900" dirty="0" err="1">
                <a:latin typeface="Arial" panose="020B0604020202020204" pitchFamily="34" charset="0"/>
                <a:cs typeface="Arial" panose="020B0604020202020204" pitchFamily="34" charset="0"/>
              </a:rPr>
              <a:t>MoPSi</a:t>
            </a:r>
            <a:r>
              <a:rPr lang="fr-FR" sz="900" dirty="0">
                <a:latin typeface="Arial" panose="020B0604020202020204" pitchFamily="34" charset="0"/>
                <a:cs typeface="Arial" panose="020B0604020202020204" pitchFamily="34" charset="0"/>
              </a:rPr>
              <a:t>, nous avons implémenté deux algorithmes de résolution. Le premier aborde le problème de façon probabiliste et trouve une solution par avec un </a:t>
            </a:r>
            <a:r>
              <a:rPr lang="fr-FR" sz="900" b="1" dirty="0">
                <a:latin typeface="Arial" panose="020B0604020202020204" pitchFamily="34" charset="0"/>
                <a:cs typeface="Arial" panose="020B0604020202020204" pitchFamily="34" charset="0"/>
              </a:rPr>
              <a:t>recuit simulé</a:t>
            </a:r>
            <a:r>
              <a:rPr lang="fr-FR" sz="900" dirty="0">
                <a:latin typeface="Arial" panose="020B0604020202020204" pitchFamily="34" charset="0"/>
                <a:cs typeface="Arial" panose="020B0604020202020204" pitchFamily="34" charset="0"/>
              </a:rPr>
              <a:t>, et le deuxième est déterministe et énumère l'ensemble des solutions par la méthode des </a:t>
            </a:r>
            <a:r>
              <a:rPr lang="fr-FR" sz="900" b="1" dirty="0">
                <a:latin typeface="Arial" panose="020B0604020202020204" pitchFamily="34" charset="0"/>
                <a:cs typeface="Arial" panose="020B0604020202020204" pitchFamily="34" charset="0"/>
              </a:rPr>
              <a:t>dancing links</a:t>
            </a:r>
            <a:r>
              <a:rPr lang="fr-FR" sz="900" dirty="0">
                <a:latin typeface="Arial" panose="020B0604020202020204" pitchFamily="34" charset="0"/>
                <a:cs typeface="Arial" panose="020B0604020202020204" pitchFamily="34" charset="0"/>
              </a:rPr>
              <a:t>. </a:t>
            </a:r>
          </a:p>
          <a:p>
            <a:pPr algn="just"/>
            <a:r>
              <a:rPr lang="fr-FR" sz="900" dirty="0">
                <a:latin typeface="Arial" panose="020B0604020202020204" pitchFamily="34" charset="0"/>
                <a:cs typeface="Arial" panose="020B0604020202020204" pitchFamily="34" charset="0"/>
              </a:rPr>
              <a:t>Le but de notre projet est de développer une interface graphique pour les deux algorithmes afin d'exploiter au maximum le potentiel de la résolution de ce puzzle. Le premier point était tout d'abord d'obtenir une mise en forme interactive pour la méthode probabiliste développée en Python en utilisant une architecture </a:t>
            </a:r>
            <a:r>
              <a:rPr lang="fr-FR" sz="900" b="1" dirty="0">
                <a:latin typeface="Arial" panose="020B0604020202020204" pitchFamily="34" charset="0"/>
                <a:cs typeface="Arial" panose="020B0604020202020204" pitchFamily="34" charset="0"/>
              </a:rPr>
              <a:t>Modèle-Vue-Contrôleur</a:t>
            </a:r>
            <a:r>
              <a:rPr lang="fr-FR" sz="900" dirty="0">
                <a:latin typeface="Arial" panose="020B0604020202020204" pitchFamily="34" charset="0"/>
                <a:cs typeface="Arial" panose="020B0604020202020204" pitchFamily="34" charset="0"/>
              </a:rPr>
              <a:t>, et ensuite de la faire communiquer avec le code développé en C++.</a:t>
            </a:r>
          </a:p>
        </p:txBody>
      </p:sp>
      <p:sp>
        <p:nvSpPr>
          <p:cNvPr id="30" name="Rectangle 29"/>
          <p:cNvSpPr/>
          <p:nvPr/>
        </p:nvSpPr>
        <p:spPr>
          <a:xfrm>
            <a:off x="13791291" y="140423"/>
            <a:ext cx="989998" cy="995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545"/>
          </a:p>
        </p:txBody>
      </p:sp>
      <p:sp>
        <p:nvSpPr>
          <p:cNvPr id="34" name="ZoneTexte 18"/>
          <p:cNvSpPr txBox="1"/>
          <p:nvPr/>
        </p:nvSpPr>
        <p:spPr>
          <a:xfrm>
            <a:off x="390327" y="1182985"/>
            <a:ext cx="3390611" cy="2102755"/>
          </a:xfrm>
          <a:prstGeom prst="rect">
            <a:avLst/>
          </a:prstGeom>
          <a:noFill/>
          <a:ln>
            <a:noFill/>
          </a:ln>
        </p:spPr>
        <p:txBody>
          <a:bodyPr wrap="square" rtlCol="0">
            <a:spAutoFit/>
          </a:bodyPr>
          <a:lstStyle/>
          <a:p>
            <a:pPr algn="just"/>
            <a:r>
              <a:rPr lang="fr-FR" sz="1600" b="1" dirty="0">
                <a:solidFill>
                  <a:srgbClr val="38ADE3"/>
                </a:solidFill>
                <a:uFill>
                  <a:solidFill>
                    <a:srgbClr val="FF0000"/>
                  </a:solidFill>
                </a:uFill>
                <a:latin typeface="Arial" panose="020B0604020202020204" pitchFamily="34" charset="0"/>
                <a:cs typeface="Arial" panose="020B0604020202020204" pitchFamily="34" charset="0"/>
              </a:rPr>
              <a:t>I- Introduction</a:t>
            </a:r>
          </a:p>
          <a:p>
            <a:pPr algn="just"/>
            <a:endParaRPr lang="fr-FR" sz="400" b="1" u="sng" dirty="0">
              <a:latin typeface="Arial" panose="020B0604020202020204" pitchFamily="34" charset="0"/>
              <a:cs typeface="Arial" panose="020B0604020202020204" pitchFamily="34" charset="0"/>
            </a:endParaRPr>
          </a:p>
          <a:p>
            <a:pPr algn="just"/>
            <a:r>
              <a:rPr lang="fr-FR" sz="1050" b="1" u="sng" dirty="0">
                <a:latin typeface="Arial" panose="020B0604020202020204" pitchFamily="34" charset="0"/>
                <a:cs typeface="Arial" panose="020B0604020202020204" pitchFamily="34" charset="0"/>
              </a:rPr>
              <a:t>1- Cadre d’étude, présentation du puzzle</a:t>
            </a:r>
          </a:p>
          <a:p>
            <a:pPr algn="just"/>
            <a:endParaRPr lang="fr-FR" sz="400" b="1" u="sng" dirty="0">
              <a:latin typeface="Arial" panose="020B0604020202020204" pitchFamily="34" charset="0"/>
              <a:cs typeface="Arial" panose="020B0604020202020204" pitchFamily="34" charset="0"/>
            </a:endParaRPr>
          </a:p>
          <a:p>
            <a:pPr algn="just"/>
            <a:r>
              <a:rPr lang="fr-FR" sz="1414" dirty="0">
                <a:latin typeface="Arial" panose="020B0604020202020204" pitchFamily="34" charset="0"/>
                <a:cs typeface="Arial" panose="020B0604020202020204" pitchFamily="34" charset="0"/>
              </a:rPr>
              <a:t>    </a:t>
            </a:r>
            <a:r>
              <a:rPr lang="fr-FR" sz="900" dirty="0">
                <a:latin typeface="Arial" panose="020B0604020202020204" pitchFamily="34" charset="0"/>
                <a:cs typeface="Arial" panose="020B0604020202020204" pitchFamily="34" charset="0"/>
              </a:rPr>
              <a:t>Le puzzle étudié est un puzzle bidimensionnel. Il s’agit d’un plateau carrée sur lequel le but est d’encastrer toutes les pièces. Il y a deux types de pièces: </a:t>
            </a:r>
          </a:p>
          <a:p>
            <a:pPr algn="just"/>
            <a:r>
              <a:rPr lang="fr-FR" sz="900" dirty="0">
                <a:latin typeface="Arial" panose="020B0604020202020204" pitchFamily="34" charset="0"/>
                <a:cs typeface="Arial" panose="020B0604020202020204" pitchFamily="34" charset="0"/>
              </a:rPr>
              <a:t>- Un cylindre (bloc), qui a pour caractéristique de ne pas pouvoir être déplacé au cours de la résolution. On choisit de le placer avant de le résoudre.</a:t>
            </a:r>
          </a:p>
          <a:p>
            <a:pPr algn="just"/>
            <a:r>
              <a:rPr lang="fr-FR" sz="900" dirty="0">
                <a:latin typeface="Arial" panose="020B0604020202020204" pitchFamily="34" charset="0"/>
                <a:cs typeface="Arial" panose="020B0604020202020204" pitchFamily="34" charset="0"/>
              </a:rPr>
              <a:t>- Les autres pièces sont des </a:t>
            </a:r>
            <a:r>
              <a:rPr lang="fr-FR" sz="900" b="1" dirty="0">
                <a:latin typeface="Arial" panose="020B0604020202020204" pitchFamily="34" charset="0"/>
                <a:cs typeface="Arial" panose="020B0604020202020204" pitchFamily="34" charset="0"/>
              </a:rPr>
              <a:t>polyominos</a:t>
            </a:r>
            <a:r>
              <a:rPr lang="fr-FR" sz="900" dirty="0">
                <a:latin typeface="Arial" panose="020B0604020202020204" pitchFamily="34" charset="0"/>
                <a:cs typeface="Arial" panose="020B0604020202020204" pitchFamily="34" charset="0"/>
              </a:rPr>
              <a:t>: une réunion de carrés unitaires ayant une arrête coïncidente au moins.</a:t>
            </a:r>
          </a:p>
          <a:p>
            <a:pPr algn="just"/>
            <a:r>
              <a:rPr lang="fr-FR" sz="900" dirty="0">
                <a:latin typeface="Arial" panose="020B0604020202020204" pitchFamily="34" charset="0"/>
                <a:cs typeface="Arial" panose="020B0604020202020204" pitchFamily="34" charset="0"/>
              </a:rPr>
              <a:t>Le puzzle qui nous a été présenté est de taille 7x7. Nous avons ensuite généralisé à d’autres tailles.</a:t>
            </a:r>
          </a:p>
        </p:txBody>
      </p:sp>
      <p:sp>
        <p:nvSpPr>
          <p:cNvPr id="117" name="TextBox 116"/>
          <p:cNvSpPr txBox="1"/>
          <p:nvPr/>
        </p:nvSpPr>
        <p:spPr>
          <a:xfrm>
            <a:off x="4315818" y="3001054"/>
            <a:ext cx="2836718" cy="276999"/>
          </a:xfrm>
          <a:prstGeom prst="rect">
            <a:avLst/>
          </a:prstGeom>
          <a:noFill/>
        </p:spPr>
        <p:txBody>
          <a:bodyPr wrap="square" rtlCol="0">
            <a:spAutoFit/>
          </a:bodyPr>
          <a:lstStyle/>
          <a:p>
            <a:pPr algn="ctr"/>
            <a:r>
              <a:rPr lang="fr-FR" sz="1200" i="1" dirty="0"/>
              <a:t>Le puzzle à résoudre</a:t>
            </a:r>
          </a:p>
        </p:txBody>
      </p:sp>
      <p:sp>
        <p:nvSpPr>
          <p:cNvPr id="126" name="TextBox 19"/>
          <p:cNvSpPr txBox="1"/>
          <p:nvPr/>
        </p:nvSpPr>
        <p:spPr>
          <a:xfrm>
            <a:off x="388358" y="3513850"/>
            <a:ext cx="5919811" cy="461665"/>
          </a:xfrm>
          <a:prstGeom prst="rect">
            <a:avLst/>
          </a:prstGeom>
          <a:noFill/>
          <a:ln>
            <a:noFill/>
          </a:ln>
        </p:spPr>
        <p:txBody>
          <a:bodyPr wrap="square" rtlCol="0">
            <a:spAutoFit/>
          </a:bodyPr>
          <a:lstStyle/>
          <a:p>
            <a:pPr algn="just"/>
            <a:r>
              <a:rPr lang="fr-FR" sz="2400" b="1" dirty="0">
                <a:solidFill>
                  <a:srgbClr val="38ADE3"/>
                </a:solidFill>
                <a:uFill>
                  <a:solidFill>
                    <a:srgbClr val="FF0000"/>
                  </a:solidFill>
                </a:uFill>
                <a:latin typeface="Arial" panose="020B0604020202020204" pitchFamily="34" charset="0"/>
                <a:cs typeface="Arial" panose="020B0604020202020204" pitchFamily="34" charset="0"/>
              </a:rPr>
              <a:t>    II- L’interface graphique Python</a:t>
            </a:r>
          </a:p>
        </p:txBody>
      </p:sp>
      <p:sp>
        <p:nvSpPr>
          <p:cNvPr id="128" name="Rectangle 127"/>
          <p:cNvSpPr/>
          <p:nvPr/>
        </p:nvSpPr>
        <p:spPr>
          <a:xfrm>
            <a:off x="0" y="-14018"/>
            <a:ext cx="15119350" cy="758570"/>
          </a:xfrm>
          <a:prstGeom prst="rect">
            <a:avLst/>
          </a:prstGeom>
          <a:solidFill>
            <a:srgbClr val="38ADE3"/>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9" name="TextBox 128"/>
          <p:cNvSpPr txBox="1"/>
          <p:nvPr/>
        </p:nvSpPr>
        <p:spPr>
          <a:xfrm>
            <a:off x="186016" y="78191"/>
            <a:ext cx="13933040" cy="584775"/>
          </a:xfrm>
          <a:prstGeom prst="rect">
            <a:avLst/>
          </a:prstGeom>
          <a:noFill/>
        </p:spPr>
        <p:txBody>
          <a:bodyPr wrap="square" rtlCol="0">
            <a:spAutoFit/>
          </a:bodyPr>
          <a:lstStyle/>
          <a:p>
            <a:r>
              <a:rPr lang="fr-FR" sz="3200" b="1" dirty="0">
                <a:solidFill>
                  <a:schemeClr val="bg1"/>
                </a:solidFill>
                <a:latin typeface="Arial" panose="020B0604020202020204" pitchFamily="34" charset="0"/>
                <a:cs typeface="Arial" panose="020B0604020202020204" pitchFamily="34" charset="0"/>
              </a:rPr>
              <a:t>INTERFACE POUR ALGORITHMES DE RÉSOLUTION DE PUZZLES</a:t>
            </a:r>
          </a:p>
        </p:txBody>
      </p:sp>
      <p:sp>
        <p:nvSpPr>
          <p:cNvPr id="130" name="Rectangle 129"/>
          <p:cNvSpPr/>
          <p:nvPr/>
        </p:nvSpPr>
        <p:spPr>
          <a:xfrm>
            <a:off x="14306557" y="72065"/>
            <a:ext cx="599614" cy="5916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31" name="Picture 1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63823" y="131311"/>
            <a:ext cx="477946" cy="477946"/>
          </a:xfrm>
          <a:prstGeom prst="rect">
            <a:avLst/>
          </a:prstGeom>
        </p:spPr>
      </p:pic>
      <p:sp>
        <p:nvSpPr>
          <p:cNvPr id="132" name="Rectangle 131"/>
          <p:cNvSpPr/>
          <p:nvPr/>
        </p:nvSpPr>
        <p:spPr>
          <a:xfrm>
            <a:off x="1" y="10129158"/>
            <a:ext cx="15119348" cy="562654"/>
          </a:xfrm>
          <a:prstGeom prst="rect">
            <a:avLst/>
          </a:prstGeom>
          <a:solidFill>
            <a:srgbClr val="38ADE3"/>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 </a:t>
            </a:r>
          </a:p>
        </p:txBody>
      </p:sp>
      <p:sp>
        <p:nvSpPr>
          <p:cNvPr id="133" name="TextBox 132"/>
          <p:cNvSpPr txBox="1"/>
          <p:nvPr/>
        </p:nvSpPr>
        <p:spPr>
          <a:xfrm>
            <a:off x="186016" y="10150910"/>
            <a:ext cx="3114330" cy="523220"/>
          </a:xfrm>
          <a:prstGeom prst="rect">
            <a:avLst/>
          </a:prstGeom>
          <a:noFill/>
        </p:spPr>
        <p:txBody>
          <a:bodyPr wrap="square" rtlCol="0">
            <a:spAutoFit/>
          </a:bodyPr>
          <a:lstStyle/>
          <a:p>
            <a:r>
              <a:rPr lang="fr-FR" sz="2800" b="1" dirty="0">
                <a:solidFill>
                  <a:schemeClr val="bg1"/>
                </a:solidFill>
                <a:latin typeface="Arial" panose="020B0604020202020204" pitchFamily="34" charset="0"/>
                <a:cs typeface="Arial" panose="020B0604020202020204" pitchFamily="34" charset="0"/>
              </a:rPr>
              <a:t>PROJET </a:t>
            </a:r>
            <a:r>
              <a:rPr lang="fr-FR" sz="2800" b="1" dirty="0" err="1">
                <a:solidFill>
                  <a:schemeClr val="bg1"/>
                </a:solidFill>
                <a:latin typeface="Arial" panose="020B0604020202020204" pitchFamily="34" charset="0"/>
                <a:cs typeface="Arial" panose="020B0604020202020204" pitchFamily="34" charset="0"/>
              </a:rPr>
              <a:t>TDLog</a:t>
            </a:r>
            <a:endParaRPr lang="fr-FR" sz="2800" b="1" dirty="0">
              <a:solidFill>
                <a:schemeClr val="bg1"/>
              </a:solidFill>
              <a:latin typeface="Arial" panose="020B0604020202020204" pitchFamily="34" charset="0"/>
              <a:cs typeface="Arial" panose="020B0604020202020204" pitchFamily="34" charset="0"/>
            </a:endParaRPr>
          </a:p>
        </p:txBody>
      </p:sp>
      <p:sp>
        <p:nvSpPr>
          <p:cNvPr id="134" name="TextBox 133"/>
          <p:cNvSpPr txBox="1"/>
          <p:nvPr/>
        </p:nvSpPr>
        <p:spPr>
          <a:xfrm>
            <a:off x="11293112" y="10151112"/>
            <a:ext cx="3708230" cy="523220"/>
          </a:xfrm>
          <a:prstGeom prst="rect">
            <a:avLst/>
          </a:prstGeom>
          <a:noFill/>
        </p:spPr>
        <p:txBody>
          <a:bodyPr wrap="square" rtlCol="0">
            <a:spAutoFit/>
          </a:bodyPr>
          <a:lstStyle/>
          <a:p>
            <a:pPr algn="r"/>
            <a:r>
              <a:rPr lang="fr-FR" sz="2800" b="1" dirty="0">
                <a:solidFill>
                  <a:schemeClr val="bg1"/>
                </a:solidFill>
                <a:latin typeface="Arial" panose="020B0604020202020204" pitchFamily="34" charset="0"/>
                <a:cs typeface="Arial" panose="020B0604020202020204" pitchFamily="34" charset="0"/>
              </a:rPr>
              <a:t>DÉPARTEMENT IMI</a:t>
            </a:r>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56615" y="4210568"/>
            <a:ext cx="2126611" cy="2785521"/>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23439" y="7434523"/>
            <a:ext cx="2530164" cy="2284429"/>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24870" y="4330555"/>
            <a:ext cx="1432130" cy="2545548"/>
          </a:xfrm>
          <a:prstGeom prst="rect">
            <a:avLst/>
          </a:prstGeom>
        </p:spPr>
      </p:pic>
      <p:pic>
        <p:nvPicPr>
          <p:cNvPr id="13"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598868" y="7432200"/>
            <a:ext cx="1389139" cy="2286145"/>
          </a:xfrm>
          <a:prstGeom prst="rect">
            <a:avLst/>
          </a:prstGeom>
        </p:spPr>
      </p:pic>
      <p:pic>
        <p:nvPicPr>
          <p:cNvPr id="15" name="Picture 1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41900" y="7447499"/>
            <a:ext cx="1666269" cy="2258476"/>
          </a:xfrm>
          <a:prstGeom prst="rect">
            <a:avLst/>
          </a:prstGeom>
        </p:spPr>
      </p:pic>
      <p:pic>
        <p:nvPicPr>
          <p:cNvPr id="45" name="Picture 44"/>
          <p:cNvPicPr>
            <a:picLocks noChangeAspect="1"/>
          </p:cNvPicPr>
          <p:nvPr/>
        </p:nvPicPr>
        <p:blipFill rotWithShape="1">
          <a:blip r:embed="rId10">
            <a:extLst>
              <a:ext uri="{28A0092B-C50C-407E-A947-70E740481C1C}">
                <a14:useLocalDpi xmlns:a14="http://schemas.microsoft.com/office/drawing/2010/main" val="0"/>
              </a:ext>
            </a:extLst>
          </a:blip>
          <a:srcRect l="1" t="1267" r="53578" b="1168"/>
          <a:stretch/>
        </p:blipFill>
        <p:spPr>
          <a:xfrm>
            <a:off x="579736" y="4957763"/>
            <a:ext cx="1656487" cy="1918340"/>
          </a:xfrm>
          <a:prstGeom prst="rect">
            <a:avLst/>
          </a:prstGeom>
        </p:spPr>
      </p:pic>
      <p:pic>
        <p:nvPicPr>
          <p:cNvPr id="46" name="Picture 45"/>
          <p:cNvPicPr>
            <a:picLocks noChangeAspect="1"/>
          </p:cNvPicPr>
          <p:nvPr/>
        </p:nvPicPr>
        <p:blipFill rotWithShape="1">
          <a:blip r:embed="rId10">
            <a:extLst>
              <a:ext uri="{28A0092B-C50C-407E-A947-70E740481C1C}">
                <a14:useLocalDpi xmlns:a14="http://schemas.microsoft.com/office/drawing/2010/main" val="0"/>
              </a:ext>
            </a:extLst>
          </a:blip>
          <a:srcRect l="49221" t="1178" r="19277" b="23833"/>
          <a:stretch/>
        </p:blipFill>
        <p:spPr>
          <a:xfrm>
            <a:off x="858613" y="7055992"/>
            <a:ext cx="1096828" cy="1474471"/>
          </a:xfrm>
          <a:prstGeom prst="rect">
            <a:avLst/>
          </a:prstGeom>
        </p:spPr>
      </p:pic>
      <p:pic>
        <p:nvPicPr>
          <p:cNvPr id="7" name="Picture 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012820" y="7615501"/>
            <a:ext cx="1486107" cy="1919555"/>
          </a:xfrm>
          <a:prstGeom prst="rect">
            <a:avLst/>
          </a:prstGeom>
        </p:spPr>
      </p:pic>
      <p:cxnSp>
        <p:nvCxnSpPr>
          <p:cNvPr id="16" name="Straight Connector 15"/>
          <p:cNvCxnSpPr>
            <a:stCxn id="15" idx="1"/>
            <a:endCxn id="7" idx="3"/>
          </p:cNvCxnSpPr>
          <p:nvPr/>
        </p:nvCxnSpPr>
        <p:spPr>
          <a:xfrm flipH="1" flipV="1">
            <a:off x="4498927" y="8575279"/>
            <a:ext cx="142973" cy="1458"/>
          </a:xfrm>
          <a:prstGeom prst="line">
            <a:avLst/>
          </a:prstGeom>
          <a:ln w="101600" cmpd="tri">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13" idx="1"/>
            <a:endCxn id="10" idx="3"/>
          </p:cNvCxnSpPr>
          <p:nvPr/>
        </p:nvCxnSpPr>
        <p:spPr>
          <a:xfrm flipH="1">
            <a:off x="9453603" y="8575273"/>
            <a:ext cx="145265" cy="1465"/>
          </a:xfrm>
          <a:prstGeom prst="line">
            <a:avLst/>
          </a:prstGeom>
          <a:ln w="101600" cmpd="tri">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cxnSpLocks/>
            <a:stCxn id="12" idx="1"/>
            <a:endCxn id="9" idx="3"/>
          </p:cNvCxnSpPr>
          <p:nvPr/>
        </p:nvCxnSpPr>
        <p:spPr>
          <a:xfrm flipH="1">
            <a:off x="9383226" y="5603329"/>
            <a:ext cx="141644" cy="0"/>
          </a:xfrm>
          <a:prstGeom prst="line">
            <a:avLst/>
          </a:prstGeom>
          <a:ln w="101600" cmpd="tri">
            <a:solidFill>
              <a:srgbClr val="0070C0"/>
            </a:solidFill>
          </a:ln>
        </p:spPr>
        <p:style>
          <a:lnRef idx="1">
            <a:schemeClr val="accent1"/>
          </a:lnRef>
          <a:fillRef idx="0">
            <a:schemeClr val="accent1"/>
          </a:fillRef>
          <a:effectRef idx="0">
            <a:schemeClr val="accent1"/>
          </a:effectRef>
          <a:fontRef idx="minor">
            <a:schemeClr val="tx1"/>
          </a:fontRef>
        </p:style>
      </p:cxnSp>
      <p:pic>
        <p:nvPicPr>
          <p:cNvPr id="64" name="Picture 63"/>
          <p:cNvPicPr>
            <a:picLocks noChangeAspect="1"/>
          </p:cNvPicPr>
          <p:nvPr/>
        </p:nvPicPr>
        <p:blipFill rotWithShape="1">
          <a:blip r:embed="rId10">
            <a:extLst>
              <a:ext uri="{28A0092B-C50C-407E-A947-70E740481C1C}">
                <a14:useLocalDpi xmlns:a14="http://schemas.microsoft.com/office/drawing/2010/main" val="0"/>
              </a:ext>
            </a:extLst>
          </a:blip>
          <a:srcRect l="83510" t="1137" b="74542"/>
          <a:stretch/>
        </p:blipFill>
        <p:spPr>
          <a:xfrm>
            <a:off x="1119958" y="8711847"/>
            <a:ext cx="574138" cy="478185"/>
          </a:xfrm>
          <a:prstGeom prst="rect">
            <a:avLst/>
          </a:prstGeom>
        </p:spPr>
      </p:pic>
      <p:cxnSp>
        <p:nvCxnSpPr>
          <p:cNvPr id="65" name="Straight Connector 64"/>
          <p:cNvCxnSpPr>
            <a:stCxn id="64" idx="0"/>
            <a:endCxn id="46" idx="2"/>
          </p:cNvCxnSpPr>
          <p:nvPr/>
        </p:nvCxnSpPr>
        <p:spPr>
          <a:xfrm flipV="1">
            <a:off x="1407027" y="8530463"/>
            <a:ext cx="0" cy="181384"/>
          </a:xfrm>
          <a:prstGeom prst="line">
            <a:avLst/>
          </a:prstGeom>
          <a:ln w="101600" cmpd="tri">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46" idx="0"/>
            <a:endCxn id="45" idx="2"/>
          </p:cNvCxnSpPr>
          <p:nvPr/>
        </p:nvCxnSpPr>
        <p:spPr>
          <a:xfrm flipV="1">
            <a:off x="1407027" y="6876103"/>
            <a:ext cx="953" cy="179889"/>
          </a:xfrm>
          <a:prstGeom prst="line">
            <a:avLst/>
          </a:prstGeom>
          <a:ln w="101600" cmpd="tri">
            <a:solidFill>
              <a:srgbClr val="0070C0"/>
            </a:solidFill>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602473" y="4574046"/>
            <a:ext cx="1611014" cy="201195"/>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dirty="0">
                <a:solidFill>
                  <a:schemeClr val="tx1"/>
                </a:solidFill>
              </a:rPr>
              <a:t>MODELE</a:t>
            </a:r>
          </a:p>
        </p:txBody>
      </p:sp>
      <p:cxnSp>
        <p:nvCxnSpPr>
          <p:cNvPr id="90" name="Straight Connector 89"/>
          <p:cNvCxnSpPr>
            <a:stCxn id="45" idx="0"/>
            <a:endCxn id="76" idx="2"/>
          </p:cNvCxnSpPr>
          <p:nvPr/>
        </p:nvCxnSpPr>
        <p:spPr>
          <a:xfrm flipV="1">
            <a:off x="1407980" y="4775241"/>
            <a:ext cx="0" cy="182522"/>
          </a:xfrm>
          <a:prstGeom prst="line">
            <a:avLst/>
          </a:prstGeom>
          <a:ln w="101600" cmpd="tri">
            <a:solidFill>
              <a:srgbClr val="0070C0"/>
            </a:solidFill>
          </a:ln>
        </p:spPr>
        <p:style>
          <a:lnRef idx="1">
            <a:schemeClr val="accent1"/>
          </a:lnRef>
          <a:fillRef idx="0">
            <a:schemeClr val="accent1"/>
          </a:fillRef>
          <a:effectRef idx="0">
            <a:schemeClr val="accent1"/>
          </a:effectRef>
          <a:fontRef idx="minor">
            <a:schemeClr val="tx1"/>
          </a:fontRef>
        </p:style>
      </p:cxnSp>
      <p:sp>
        <p:nvSpPr>
          <p:cNvPr id="36" name="TextBox 19">
            <a:extLst>
              <a:ext uri="{FF2B5EF4-FFF2-40B4-BE49-F238E27FC236}">
                <a16:creationId xmlns:a16="http://schemas.microsoft.com/office/drawing/2014/main" id="{52C351B5-9D55-4196-9C9C-897CA5F52C1E}"/>
              </a:ext>
            </a:extLst>
          </p:cNvPr>
          <p:cNvSpPr txBox="1"/>
          <p:nvPr/>
        </p:nvSpPr>
        <p:spPr>
          <a:xfrm>
            <a:off x="11428301" y="1310141"/>
            <a:ext cx="3437852" cy="338554"/>
          </a:xfrm>
          <a:prstGeom prst="rect">
            <a:avLst/>
          </a:prstGeom>
          <a:noFill/>
          <a:ln>
            <a:noFill/>
          </a:ln>
        </p:spPr>
        <p:txBody>
          <a:bodyPr wrap="square" rtlCol="0">
            <a:spAutoFit/>
          </a:bodyPr>
          <a:lstStyle/>
          <a:p>
            <a:r>
              <a:rPr lang="fr-FR" sz="1600" b="1" dirty="0">
                <a:solidFill>
                  <a:srgbClr val="38ADE3"/>
                </a:solidFill>
                <a:uFill>
                  <a:solidFill>
                    <a:srgbClr val="FF0000"/>
                  </a:solidFill>
                </a:uFill>
                <a:latin typeface="Arial" panose="020B0604020202020204" pitchFamily="34" charset="0"/>
                <a:cs typeface="Arial" panose="020B0604020202020204" pitchFamily="34" charset="0"/>
              </a:rPr>
              <a:t>II- L’interfaçage Python – C++</a:t>
            </a:r>
          </a:p>
        </p:txBody>
      </p:sp>
      <p:sp>
        <p:nvSpPr>
          <p:cNvPr id="17" name="ZoneTexte 16">
            <a:extLst>
              <a:ext uri="{FF2B5EF4-FFF2-40B4-BE49-F238E27FC236}">
                <a16:creationId xmlns:a16="http://schemas.microsoft.com/office/drawing/2014/main" id="{C8FD1004-C4FD-4407-AFAD-C4D01DB78215}"/>
              </a:ext>
            </a:extLst>
          </p:cNvPr>
          <p:cNvSpPr txBox="1"/>
          <p:nvPr/>
        </p:nvSpPr>
        <p:spPr>
          <a:xfrm>
            <a:off x="11452685" y="1704472"/>
            <a:ext cx="3413468" cy="2308324"/>
          </a:xfrm>
          <a:prstGeom prst="rect">
            <a:avLst/>
          </a:prstGeom>
          <a:noFill/>
        </p:spPr>
        <p:txBody>
          <a:bodyPr wrap="square" rtlCol="0">
            <a:spAutoFit/>
          </a:bodyPr>
          <a:lstStyle/>
          <a:p>
            <a:r>
              <a:rPr lang="fr-FR" sz="900" dirty="0">
                <a:latin typeface="Arial" panose="020B0604020202020204" pitchFamily="34" charset="0"/>
                <a:cs typeface="Arial" panose="020B0604020202020204" pitchFamily="34" charset="0"/>
              </a:rPr>
              <a:t>    Les enjeux de l’interfaçage entre ces deux langages de programmation sont simples :</a:t>
            </a:r>
          </a:p>
          <a:p>
            <a:pPr marL="171450" indent="-171450">
              <a:buFontTx/>
              <a:buChar char="-"/>
            </a:pPr>
            <a:r>
              <a:rPr lang="fr-FR" sz="900" dirty="0">
                <a:latin typeface="Arial" panose="020B0604020202020204" pitchFamily="34" charset="0"/>
                <a:cs typeface="Arial" panose="020B0604020202020204" pitchFamily="34" charset="0"/>
              </a:rPr>
              <a:t>Tirer profit de la rapidité des calculs en C++</a:t>
            </a:r>
          </a:p>
          <a:p>
            <a:pPr marL="171450" indent="-171450">
              <a:buFontTx/>
              <a:buChar char="-"/>
            </a:pPr>
            <a:r>
              <a:rPr lang="fr-FR" sz="900" dirty="0">
                <a:latin typeface="Arial" panose="020B0604020202020204" pitchFamily="34" charset="0"/>
                <a:cs typeface="Arial" panose="020B0604020202020204" pitchFamily="34" charset="0"/>
              </a:rPr>
              <a:t>Les données du puzzle sont envoyées à un exécutable qui calcule toutes les solutions, via le fichier DonneesPuzzle.txt</a:t>
            </a:r>
          </a:p>
          <a:p>
            <a:pPr marL="171450" indent="-171450">
              <a:buFontTx/>
              <a:buChar char="-"/>
            </a:pPr>
            <a:r>
              <a:rPr lang="fr-FR" sz="900" dirty="0">
                <a:latin typeface="Arial" panose="020B0604020202020204" pitchFamily="34" charset="0"/>
                <a:cs typeface="Arial" panose="020B0604020202020204" pitchFamily="34" charset="0"/>
              </a:rPr>
              <a:t>Les solutions sont renvoyées à l’interface graphique Python, via le fichier ResultatPuzzle.csv</a:t>
            </a:r>
          </a:p>
          <a:p>
            <a:pPr marL="171450" indent="-171450">
              <a:buFontTx/>
              <a:buChar char="-"/>
            </a:pPr>
            <a:endParaRPr lang="fr-FR" sz="900" dirty="0">
              <a:latin typeface="Arial" panose="020B0604020202020204" pitchFamily="34" charset="0"/>
              <a:cs typeface="Arial" panose="020B0604020202020204" pitchFamily="34" charset="0"/>
            </a:endParaRPr>
          </a:p>
          <a:p>
            <a:r>
              <a:rPr lang="fr-FR" sz="900" dirty="0">
                <a:latin typeface="Arial" panose="020B0604020202020204" pitchFamily="34" charset="0"/>
                <a:cs typeface="Arial" panose="020B0604020202020204" pitchFamily="34" charset="0"/>
              </a:rPr>
              <a:t>   Nous avons donc utilisé deux fichiers temporaires, DonneesPuzzle.txt et ResultatPuzzle.csv afin de permettre l’échange de données entre le code Python et l’exécutable C++.</a:t>
            </a:r>
          </a:p>
          <a:p>
            <a:endParaRPr lang="fr-FR" sz="900" dirty="0">
              <a:latin typeface="Arial" panose="020B0604020202020204" pitchFamily="34" charset="0"/>
              <a:cs typeface="Arial" panose="020B0604020202020204" pitchFamily="34" charset="0"/>
            </a:endParaRPr>
          </a:p>
          <a:p>
            <a:r>
              <a:rPr lang="fr-FR" sz="900" dirty="0">
                <a:latin typeface="Arial" panose="020B0604020202020204" pitchFamily="34" charset="0"/>
                <a:cs typeface="Arial" panose="020B0604020202020204" pitchFamily="34" charset="0"/>
              </a:rPr>
              <a:t>    Lorsque l’utilisateur choisit de résoudre un puzzle par la méthode exhaustive et qu’il appuie sur Solve, le déroulement schématique du code est le suivant :</a:t>
            </a:r>
          </a:p>
        </p:txBody>
      </p:sp>
      <p:sp>
        <p:nvSpPr>
          <p:cNvPr id="6" name="ZoneTexte 5">
            <a:extLst>
              <a:ext uri="{FF2B5EF4-FFF2-40B4-BE49-F238E27FC236}">
                <a16:creationId xmlns:a16="http://schemas.microsoft.com/office/drawing/2014/main" id="{E5D86183-2AF5-465E-BD83-402923212482}"/>
              </a:ext>
            </a:extLst>
          </p:cNvPr>
          <p:cNvSpPr txBox="1"/>
          <p:nvPr/>
        </p:nvSpPr>
        <p:spPr>
          <a:xfrm>
            <a:off x="13285815" y="4123467"/>
            <a:ext cx="1443208" cy="261610"/>
          </a:xfrm>
          <a:prstGeom prst="rect">
            <a:avLst/>
          </a:prstGeom>
          <a:noFill/>
        </p:spPr>
        <p:txBody>
          <a:bodyPr wrap="square" rtlCol="0">
            <a:spAutoFit/>
          </a:bodyPr>
          <a:lstStyle/>
          <a:p>
            <a:pPr algn="ctr"/>
            <a:r>
              <a:rPr lang="fr-FR" sz="1100" i="1" dirty="0" err="1"/>
              <a:t>transformExhaustive</a:t>
            </a:r>
            <a:r>
              <a:rPr lang="fr-FR" sz="1100" i="1" dirty="0"/>
              <a:t>()</a:t>
            </a:r>
          </a:p>
        </p:txBody>
      </p:sp>
      <p:sp>
        <p:nvSpPr>
          <p:cNvPr id="18" name="Ellipse 17">
            <a:extLst>
              <a:ext uri="{FF2B5EF4-FFF2-40B4-BE49-F238E27FC236}">
                <a16:creationId xmlns:a16="http://schemas.microsoft.com/office/drawing/2014/main" id="{46CAA5F6-B349-4D37-B5EB-9BFDB4EC3934}"/>
              </a:ext>
            </a:extLst>
          </p:cNvPr>
          <p:cNvSpPr/>
          <p:nvPr/>
        </p:nvSpPr>
        <p:spPr>
          <a:xfrm>
            <a:off x="12161024" y="6856838"/>
            <a:ext cx="1124791" cy="489964"/>
          </a:xfrm>
          <a:prstGeom prst="ellipse">
            <a:avLst/>
          </a:prstGeom>
          <a:solidFill>
            <a:schemeClr val="accent2">
              <a:lumMod val="40000"/>
              <a:lumOff val="6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dirty="0">
                <a:solidFill>
                  <a:schemeClr val="tx1"/>
                </a:solidFill>
              </a:rPr>
              <a:t>Puzzle.exe</a:t>
            </a:r>
          </a:p>
        </p:txBody>
      </p:sp>
      <p:cxnSp>
        <p:nvCxnSpPr>
          <p:cNvPr id="21" name="Connecteur droit avec flèche 20">
            <a:extLst>
              <a:ext uri="{FF2B5EF4-FFF2-40B4-BE49-F238E27FC236}">
                <a16:creationId xmlns:a16="http://schemas.microsoft.com/office/drawing/2014/main" id="{6845D71C-5FB5-4D24-B7BD-02D3C6A2FF74}"/>
              </a:ext>
            </a:extLst>
          </p:cNvPr>
          <p:cNvCxnSpPr>
            <a:cxnSpLocks/>
          </p:cNvCxnSpPr>
          <p:nvPr/>
        </p:nvCxnSpPr>
        <p:spPr>
          <a:xfrm>
            <a:off x="13068312" y="4254272"/>
            <a:ext cx="26933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Straight Connector 57">
            <a:extLst>
              <a:ext uri="{FF2B5EF4-FFF2-40B4-BE49-F238E27FC236}">
                <a16:creationId xmlns:a16="http://schemas.microsoft.com/office/drawing/2014/main" id="{998A21BA-52D9-4D13-9655-4B143DD187D6}"/>
              </a:ext>
            </a:extLst>
          </p:cNvPr>
          <p:cNvCxnSpPr>
            <a:cxnSpLocks/>
          </p:cNvCxnSpPr>
          <p:nvPr/>
        </p:nvCxnSpPr>
        <p:spPr>
          <a:xfrm flipV="1">
            <a:off x="12320358" y="4365447"/>
            <a:ext cx="0" cy="145593"/>
          </a:xfrm>
          <a:prstGeom prst="line">
            <a:avLst/>
          </a:prstGeom>
          <a:ln w="101600" cmpd="tri">
            <a:solidFill>
              <a:srgbClr val="0070C0"/>
            </a:solidFill>
          </a:ln>
        </p:spPr>
        <p:style>
          <a:lnRef idx="1">
            <a:schemeClr val="accent1"/>
          </a:lnRef>
          <a:fillRef idx="0">
            <a:schemeClr val="accent1"/>
          </a:fillRef>
          <a:effectRef idx="0">
            <a:schemeClr val="accent1"/>
          </a:effectRef>
          <a:fontRef idx="minor">
            <a:schemeClr val="tx1"/>
          </a:fontRef>
        </p:style>
      </p:cxnSp>
      <p:sp>
        <p:nvSpPr>
          <p:cNvPr id="62" name="ZoneTexte 61">
            <a:extLst>
              <a:ext uri="{FF2B5EF4-FFF2-40B4-BE49-F238E27FC236}">
                <a16:creationId xmlns:a16="http://schemas.microsoft.com/office/drawing/2014/main" id="{0D889F33-0028-45E5-9CDC-ECFE26B955D2}"/>
              </a:ext>
            </a:extLst>
          </p:cNvPr>
          <p:cNvSpPr txBox="1"/>
          <p:nvPr/>
        </p:nvSpPr>
        <p:spPr>
          <a:xfrm>
            <a:off x="13202977" y="9706641"/>
            <a:ext cx="1503237" cy="261610"/>
          </a:xfrm>
          <a:prstGeom prst="rect">
            <a:avLst/>
          </a:prstGeom>
          <a:noFill/>
        </p:spPr>
        <p:txBody>
          <a:bodyPr wrap="square" rtlCol="0">
            <a:spAutoFit/>
          </a:bodyPr>
          <a:lstStyle/>
          <a:p>
            <a:pPr algn="ctr"/>
            <a:r>
              <a:rPr lang="fr-FR" sz="1100" i="1" dirty="0"/>
              <a:t>Affichage des solutions</a:t>
            </a:r>
          </a:p>
        </p:txBody>
      </p:sp>
      <p:cxnSp>
        <p:nvCxnSpPr>
          <p:cNvPr id="63" name="Connecteur droit avec flèche 62">
            <a:extLst>
              <a:ext uri="{FF2B5EF4-FFF2-40B4-BE49-F238E27FC236}">
                <a16:creationId xmlns:a16="http://schemas.microsoft.com/office/drawing/2014/main" id="{3108AEFD-2566-4C71-88EA-D32C61E9B0B5}"/>
              </a:ext>
            </a:extLst>
          </p:cNvPr>
          <p:cNvCxnSpPr>
            <a:cxnSpLocks/>
          </p:cNvCxnSpPr>
          <p:nvPr/>
        </p:nvCxnSpPr>
        <p:spPr>
          <a:xfrm>
            <a:off x="13043845" y="9831148"/>
            <a:ext cx="24197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4" name="Straight Connector 57">
            <a:extLst>
              <a:ext uri="{FF2B5EF4-FFF2-40B4-BE49-F238E27FC236}">
                <a16:creationId xmlns:a16="http://schemas.microsoft.com/office/drawing/2014/main" id="{C1D73C3B-5132-4A41-98EF-691C8BC9B666}"/>
              </a:ext>
            </a:extLst>
          </p:cNvPr>
          <p:cNvCxnSpPr>
            <a:cxnSpLocks/>
          </p:cNvCxnSpPr>
          <p:nvPr/>
        </p:nvCxnSpPr>
        <p:spPr>
          <a:xfrm flipV="1">
            <a:off x="12321222" y="4752764"/>
            <a:ext cx="0" cy="145593"/>
          </a:xfrm>
          <a:prstGeom prst="line">
            <a:avLst/>
          </a:prstGeom>
          <a:ln w="101600" cmpd="tri">
            <a:solidFill>
              <a:srgbClr val="0070C0"/>
            </a:solidFill>
          </a:ln>
        </p:spPr>
        <p:style>
          <a:lnRef idx="1">
            <a:schemeClr val="accent1"/>
          </a:lnRef>
          <a:fillRef idx="0">
            <a:schemeClr val="accent1"/>
          </a:fillRef>
          <a:effectRef idx="0">
            <a:schemeClr val="accent1"/>
          </a:effectRef>
          <a:fontRef idx="minor">
            <a:schemeClr val="tx1"/>
          </a:fontRef>
        </p:style>
      </p:cxnSp>
      <p:sp>
        <p:nvSpPr>
          <p:cNvPr id="4" name="ZoneTexte 3">
            <a:extLst>
              <a:ext uri="{FF2B5EF4-FFF2-40B4-BE49-F238E27FC236}">
                <a16:creationId xmlns:a16="http://schemas.microsoft.com/office/drawing/2014/main" id="{4BF0AA47-CCC4-43A2-AA25-88F503849D17}"/>
              </a:ext>
            </a:extLst>
          </p:cNvPr>
          <p:cNvSpPr txBox="1"/>
          <p:nvPr/>
        </p:nvSpPr>
        <p:spPr>
          <a:xfrm>
            <a:off x="11652522" y="4506660"/>
            <a:ext cx="1363962" cy="261610"/>
          </a:xfrm>
          <a:prstGeom prst="rect">
            <a:avLst/>
          </a:prstGeom>
          <a:solidFill>
            <a:srgbClr val="33CCFF"/>
          </a:solidFill>
          <a:ln w="12700">
            <a:solidFill>
              <a:schemeClr val="accent5"/>
            </a:solidFill>
          </a:ln>
        </p:spPr>
        <p:txBody>
          <a:bodyPr wrap="square" rtlCol="0">
            <a:spAutoFit/>
          </a:bodyPr>
          <a:lstStyle/>
          <a:p>
            <a:pPr algn="ctr"/>
            <a:r>
              <a:rPr lang="fr-FR" sz="1100" b="1" dirty="0"/>
              <a:t>Envoie des données</a:t>
            </a:r>
          </a:p>
        </p:txBody>
      </p:sp>
      <p:sp>
        <p:nvSpPr>
          <p:cNvPr id="2" name="ZoneTexte 1">
            <a:extLst>
              <a:ext uri="{FF2B5EF4-FFF2-40B4-BE49-F238E27FC236}">
                <a16:creationId xmlns:a16="http://schemas.microsoft.com/office/drawing/2014/main" id="{C5FC8F77-1DB3-4792-8E68-EE880EFF1AFC}"/>
              </a:ext>
            </a:extLst>
          </p:cNvPr>
          <p:cNvSpPr txBox="1"/>
          <p:nvPr/>
        </p:nvSpPr>
        <p:spPr>
          <a:xfrm>
            <a:off x="11658618" y="4145365"/>
            <a:ext cx="1357866" cy="241980"/>
          </a:xfrm>
          <a:prstGeom prst="rect">
            <a:avLst/>
          </a:prstGeom>
          <a:solidFill>
            <a:srgbClr val="33CCFF"/>
          </a:solidFill>
          <a:ln w="12700">
            <a:solidFill>
              <a:schemeClr val="accent5"/>
            </a:solidFill>
          </a:ln>
        </p:spPr>
        <p:txBody>
          <a:bodyPr wrap="square" tIns="36000" bIns="36000" rtlCol="0">
            <a:spAutoFit/>
          </a:bodyPr>
          <a:lstStyle/>
          <a:p>
            <a:pPr algn="ctr"/>
            <a:r>
              <a:rPr lang="fr-FR" sz="1100" b="1" dirty="0"/>
              <a:t>Python</a:t>
            </a:r>
          </a:p>
        </p:txBody>
      </p:sp>
      <p:pic>
        <p:nvPicPr>
          <p:cNvPr id="11" name="Image 10" descr="Une image contenant capture d’écran, moniteur&#10;&#10;Description générée avec un niveau de confiance très élevé">
            <a:extLst>
              <a:ext uri="{FF2B5EF4-FFF2-40B4-BE49-F238E27FC236}">
                <a16:creationId xmlns:a16="http://schemas.microsoft.com/office/drawing/2014/main" id="{7758DA01-0396-40D6-9A1A-9DC4CFB92F9E}"/>
              </a:ext>
            </a:extLst>
          </p:cNvPr>
          <p:cNvPicPr>
            <a:picLocks noChangeAspect="1"/>
          </p:cNvPicPr>
          <p:nvPr/>
        </p:nvPicPr>
        <p:blipFill>
          <a:blip r:embed="rId12"/>
          <a:stretch>
            <a:fillRect/>
          </a:stretch>
        </p:blipFill>
        <p:spPr>
          <a:xfrm>
            <a:off x="11658618" y="4894099"/>
            <a:ext cx="2682087" cy="1784475"/>
          </a:xfrm>
          <a:prstGeom prst="rect">
            <a:avLst/>
          </a:prstGeom>
        </p:spPr>
      </p:pic>
      <p:cxnSp>
        <p:nvCxnSpPr>
          <p:cNvPr id="91" name="Straight Connector 57">
            <a:extLst>
              <a:ext uri="{FF2B5EF4-FFF2-40B4-BE49-F238E27FC236}">
                <a16:creationId xmlns:a16="http://schemas.microsoft.com/office/drawing/2014/main" id="{F3A94233-C2D2-4925-BDFE-2A9FB383A27A}"/>
              </a:ext>
            </a:extLst>
          </p:cNvPr>
          <p:cNvCxnSpPr>
            <a:cxnSpLocks/>
          </p:cNvCxnSpPr>
          <p:nvPr/>
        </p:nvCxnSpPr>
        <p:spPr>
          <a:xfrm flipV="1">
            <a:off x="12321222" y="7821254"/>
            <a:ext cx="0" cy="151794"/>
          </a:xfrm>
          <a:prstGeom prst="line">
            <a:avLst/>
          </a:prstGeom>
          <a:ln w="101600" cmpd="tri">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38" name="Groupe 37">
            <a:extLst>
              <a:ext uri="{FF2B5EF4-FFF2-40B4-BE49-F238E27FC236}">
                <a16:creationId xmlns:a16="http://schemas.microsoft.com/office/drawing/2014/main" id="{46CA6C66-12D8-451B-9EA5-FA9C92F006AD}"/>
              </a:ext>
            </a:extLst>
          </p:cNvPr>
          <p:cNvGrpSpPr/>
          <p:nvPr/>
        </p:nvGrpSpPr>
        <p:grpSpPr>
          <a:xfrm>
            <a:off x="11649772" y="7979441"/>
            <a:ext cx="2274692" cy="1587356"/>
            <a:chOff x="11944959" y="8029130"/>
            <a:chExt cx="2274692" cy="1587356"/>
          </a:xfrm>
        </p:grpSpPr>
        <p:grpSp>
          <p:nvGrpSpPr>
            <p:cNvPr id="77" name="Groupe 76">
              <a:extLst>
                <a:ext uri="{FF2B5EF4-FFF2-40B4-BE49-F238E27FC236}">
                  <a16:creationId xmlns:a16="http://schemas.microsoft.com/office/drawing/2014/main" id="{189325C4-521B-484E-A7B8-FFF2BFDF3F38}"/>
                </a:ext>
              </a:extLst>
            </p:cNvPr>
            <p:cNvGrpSpPr/>
            <p:nvPr/>
          </p:nvGrpSpPr>
          <p:grpSpPr>
            <a:xfrm>
              <a:off x="11978416" y="8085393"/>
              <a:ext cx="2135345" cy="1311011"/>
              <a:chOff x="5236516" y="6164622"/>
              <a:chExt cx="5188333" cy="3185415"/>
            </a:xfrm>
          </p:grpSpPr>
          <p:pic>
            <p:nvPicPr>
              <p:cNvPr id="79" name="Image 78">
                <a:extLst>
                  <a:ext uri="{FF2B5EF4-FFF2-40B4-BE49-F238E27FC236}">
                    <a16:creationId xmlns:a16="http://schemas.microsoft.com/office/drawing/2014/main" id="{62D51729-F0D9-4A24-880C-08D835DC95C9}"/>
                  </a:ext>
                </a:extLst>
              </p:cNvPr>
              <p:cNvPicPr>
                <a:picLocks noChangeAspect="1"/>
              </p:cNvPicPr>
              <p:nvPr/>
            </p:nvPicPr>
            <p:blipFill rotWithShape="1">
              <a:blip r:embed="rId13"/>
              <a:srcRect l="601" t="8259" r="56350" b="60145"/>
              <a:stretch/>
            </p:blipFill>
            <p:spPr>
              <a:xfrm>
                <a:off x="5241087" y="6164622"/>
                <a:ext cx="5183762" cy="2455503"/>
              </a:xfrm>
              <a:prstGeom prst="rect">
                <a:avLst/>
              </a:prstGeom>
              <a:ln>
                <a:noFill/>
              </a:ln>
            </p:spPr>
          </p:pic>
          <p:sp>
            <p:nvSpPr>
              <p:cNvPr id="80" name="Accolade fermante 79">
                <a:extLst>
                  <a:ext uri="{FF2B5EF4-FFF2-40B4-BE49-F238E27FC236}">
                    <a16:creationId xmlns:a16="http://schemas.microsoft.com/office/drawing/2014/main" id="{161916AA-6580-4880-88A1-8463CDEAE675}"/>
                  </a:ext>
                </a:extLst>
              </p:cNvPr>
              <p:cNvSpPr/>
              <p:nvPr/>
            </p:nvSpPr>
            <p:spPr>
              <a:xfrm rot="5400000">
                <a:off x="5889997" y="7823575"/>
                <a:ext cx="395291" cy="1693115"/>
              </a:xfrm>
              <a:prstGeom prst="rightBrace">
                <a:avLst>
                  <a:gd name="adj1" fmla="val 25151"/>
                  <a:gd name="adj2" fmla="val 46062"/>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fr-FR"/>
              </a:p>
            </p:txBody>
          </p:sp>
          <p:sp>
            <p:nvSpPr>
              <p:cNvPr id="81" name="Accolade fermante 80">
                <a:extLst>
                  <a:ext uri="{FF2B5EF4-FFF2-40B4-BE49-F238E27FC236}">
                    <a16:creationId xmlns:a16="http://schemas.microsoft.com/office/drawing/2014/main" id="{4F81C438-E904-4B4E-96B5-55C2599EDC3C}"/>
                  </a:ext>
                </a:extLst>
              </p:cNvPr>
              <p:cNvSpPr/>
              <p:nvPr/>
            </p:nvSpPr>
            <p:spPr>
              <a:xfrm rot="5400000">
                <a:off x="8507983" y="6950912"/>
                <a:ext cx="395290" cy="3438440"/>
              </a:xfrm>
              <a:prstGeom prst="rightBrace">
                <a:avLst>
                  <a:gd name="adj1" fmla="val 25151"/>
                  <a:gd name="adj2" fmla="val 46062"/>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fr-FR"/>
              </a:p>
            </p:txBody>
          </p:sp>
          <p:sp>
            <p:nvSpPr>
              <p:cNvPr id="82" name="ZoneTexte 81">
                <a:extLst>
                  <a:ext uri="{FF2B5EF4-FFF2-40B4-BE49-F238E27FC236}">
                    <a16:creationId xmlns:a16="http://schemas.microsoft.com/office/drawing/2014/main" id="{468995DF-9D62-44E6-A41F-16F46DE6B50A}"/>
                  </a:ext>
                </a:extLst>
              </p:cNvPr>
              <p:cNvSpPr txBox="1"/>
              <p:nvPr/>
            </p:nvSpPr>
            <p:spPr>
              <a:xfrm>
                <a:off x="5236516" y="8931471"/>
                <a:ext cx="1874089" cy="418566"/>
              </a:xfrm>
              <a:prstGeom prst="rect">
                <a:avLst/>
              </a:prstGeom>
              <a:noFill/>
            </p:spPr>
            <p:txBody>
              <a:bodyPr wrap="square" rtlCol="0">
                <a:spAutoFit/>
              </a:bodyPr>
              <a:lstStyle/>
              <a:p>
                <a:pPr algn="ctr"/>
                <a:r>
                  <a:rPr lang="fr-FR" sz="900" dirty="0"/>
                  <a:t>Indice des pièces</a:t>
                </a:r>
              </a:p>
            </p:txBody>
          </p:sp>
          <p:sp>
            <p:nvSpPr>
              <p:cNvPr id="83" name="ZoneTexte 82">
                <a:extLst>
                  <a:ext uri="{FF2B5EF4-FFF2-40B4-BE49-F238E27FC236}">
                    <a16:creationId xmlns:a16="http://schemas.microsoft.com/office/drawing/2014/main" id="{05470672-2008-430E-9259-23B0A4613CCF}"/>
                  </a:ext>
                </a:extLst>
              </p:cNvPr>
              <p:cNvSpPr txBox="1"/>
              <p:nvPr/>
            </p:nvSpPr>
            <p:spPr>
              <a:xfrm>
                <a:off x="7559675" y="8931471"/>
                <a:ext cx="2766748" cy="418566"/>
              </a:xfrm>
              <a:prstGeom prst="rect">
                <a:avLst/>
              </a:prstGeom>
              <a:noFill/>
            </p:spPr>
            <p:txBody>
              <a:bodyPr wrap="square" rtlCol="0">
                <a:spAutoFit/>
              </a:bodyPr>
              <a:lstStyle/>
              <a:p>
                <a:pPr algn="ctr"/>
                <a:r>
                  <a:rPr lang="fr-FR" sz="900" dirty="0"/>
                  <a:t>Indices des cases occupées</a:t>
                </a:r>
              </a:p>
            </p:txBody>
          </p:sp>
        </p:grpSp>
        <p:sp>
          <p:nvSpPr>
            <p:cNvPr id="78" name="Rectangle 77">
              <a:extLst>
                <a:ext uri="{FF2B5EF4-FFF2-40B4-BE49-F238E27FC236}">
                  <a16:creationId xmlns:a16="http://schemas.microsoft.com/office/drawing/2014/main" id="{8D4A78E7-9040-4F26-B757-70E4570DCB09}"/>
                </a:ext>
              </a:extLst>
            </p:cNvPr>
            <p:cNvSpPr/>
            <p:nvPr/>
          </p:nvSpPr>
          <p:spPr>
            <a:xfrm>
              <a:off x="11944959" y="8029130"/>
              <a:ext cx="2274692" cy="1587356"/>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0" name="ZoneTexte 39">
            <a:extLst>
              <a:ext uri="{FF2B5EF4-FFF2-40B4-BE49-F238E27FC236}">
                <a16:creationId xmlns:a16="http://schemas.microsoft.com/office/drawing/2014/main" id="{90D6536D-E4D8-49BE-9CBF-EB2C937A06C7}"/>
              </a:ext>
            </a:extLst>
          </p:cNvPr>
          <p:cNvSpPr txBox="1"/>
          <p:nvPr/>
        </p:nvSpPr>
        <p:spPr>
          <a:xfrm>
            <a:off x="11658618" y="7567911"/>
            <a:ext cx="1754021" cy="261610"/>
          </a:xfrm>
          <a:prstGeom prst="rect">
            <a:avLst/>
          </a:prstGeom>
          <a:solidFill>
            <a:srgbClr val="33CCFF"/>
          </a:solidFill>
          <a:ln w="12700">
            <a:solidFill>
              <a:schemeClr val="accent5"/>
            </a:solidFill>
          </a:ln>
        </p:spPr>
        <p:txBody>
          <a:bodyPr wrap="square" rtlCol="0">
            <a:spAutoFit/>
          </a:bodyPr>
          <a:lstStyle/>
          <a:p>
            <a:pPr algn="ctr"/>
            <a:r>
              <a:rPr lang="fr-FR" sz="1100" b="1" dirty="0"/>
              <a:t>Importation des solutions</a:t>
            </a:r>
          </a:p>
        </p:txBody>
      </p:sp>
      <p:cxnSp>
        <p:nvCxnSpPr>
          <p:cNvPr id="98" name="Straight Connector 57">
            <a:extLst>
              <a:ext uri="{FF2B5EF4-FFF2-40B4-BE49-F238E27FC236}">
                <a16:creationId xmlns:a16="http://schemas.microsoft.com/office/drawing/2014/main" id="{0FEE0ACA-1045-43DB-B795-00EE47206BF5}"/>
              </a:ext>
            </a:extLst>
          </p:cNvPr>
          <p:cNvCxnSpPr>
            <a:cxnSpLocks/>
          </p:cNvCxnSpPr>
          <p:nvPr/>
        </p:nvCxnSpPr>
        <p:spPr>
          <a:xfrm flipV="1">
            <a:off x="12321222" y="9562040"/>
            <a:ext cx="0" cy="151794"/>
          </a:xfrm>
          <a:prstGeom prst="line">
            <a:avLst/>
          </a:prstGeom>
          <a:ln w="101600" cmpd="tri">
            <a:solidFill>
              <a:srgbClr val="0070C0"/>
            </a:solidFill>
          </a:ln>
        </p:spPr>
        <p:style>
          <a:lnRef idx="1">
            <a:schemeClr val="accent1"/>
          </a:lnRef>
          <a:fillRef idx="0">
            <a:schemeClr val="accent1"/>
          </a:fillRef>
          <a:effectRef idx="0">
            <a:schemeClr val="accent1"/>
          </a:effectRef>
          <a:fontRef idx="minor">
            <a:schemeClr val="tx1"/>
          </a:fontRef>
        </p:style>
      </p:cxnSp>
      <p:sp>
        <p:nvSpPr>
          <p:cNvPr id="97" name="ZoneTexte 96">
            <a:extLst>
              <a:ext uri="{FF2B5EF4-FFF2-40B4-BE49-F238E27FC236}">
                <a16:creationId xmlns:a16="http://schemas.microsoft.com/office/drawing/2014/main" id="{1ABE21E5-E8D1-40F6-948A-DCB391A8B32C}"/>
              </a:ext>
            </a:extLst>
          </p:cNvPr>
          <p:cNvSpPr txBox="1"/>
          <p:nvPr/>
        </p:nvSpPr>
        <p:spPr>
          <a:xfrm>
            <a:off x="11658618" y="9706703"/>
            <a:ext cx="1357866" cy="241980"/>
          </a:xfrm>
          <a:prstGeom prst="rect">
            <a:avLst/>
          </a:prstGeom>
          <a:solidFill>
            <a:srgbClr val="33CCFF"/>
          </a:solidFill>
          <a:ln w="12700">
            <a:solidFill>
              <a:schemeClr val="accent5"/>
            </a:solidFill>
          </a:ln>
        </p:spPr>
        <p:txBody>
          <a:bodyPr wrap="square" tIns="36000" bIns="36000" rtlCol="0">
            <a:spAutoFit/>
          </a:bodyPr>
          <a:lstStyle/>
          <a:p>
            <a:pPr algn="ctr"/>
            <a:r>
              <a:rPr lang="fr-FR" sz="1100" b="1" dirty="0"/>
              <a:t>Python</a:t>
            </a:r>
          </a:p>
        </p:txBody>
      </p:sp>
    </p:spTree>
    <p:extLst>
      <p:ext uri="{BB962C8B-B14F-4D97-AF65-F5344CB8AC3E}">
        <p14:creationId xmlns:p14="http://schemas.microsoft.com/office/powerpoint/2010/main" val="706812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0D2AEF91-2D9E-442A-B3F4-65280C8FDEE2}"/>
              </a:ext>
            </a:extLst>
          </p:cNvPr>
          <p:cNvPicPr>
            <a:picLocks noChangeAspect="1"/>
          </p:cNvPicPr>
          <p:nvPr/>
        </p:nvPicPr>
        <p:blipFill rotWithShape="1">
          <a:blip r:embed="rId2"/>
          <a:srcRect l="601" t="8260" r="5950" b="5312"/>
          <a:stretch/>
        </p:blipFill>
        <p:spPr>
          <a:xfrm>
            <a:off x="3638550" y="2711448"/>
            <a:ext cx="5070021" cy="3026412"/>
          </a:xfrm>
          <a:prstGeom prst="rect">
            <a:avLst/>
          </a:prstGeom>
        </p:spPr>
      </p:pic>
      <p:grpSp>
        <p:nvGrpSpPr>
          <p:cNvPr id="17" name="Groupe 16">
            <a:extLst>
              <a:ext uri="{FF2B5EF4-FFF2-40B4-BE49-F238E27FC236}">
                <a16:creationId xmlns:a16="http://schemas.microsoft.com/office/drawing/2014/main" id="{1F529E24-D938-496F-B740-7734CB0A518B}"/>
              </a:ext>
            </a:extLst>
          </p:cNvPr>
          <p:cNvGrpSpPr/>
          <p:nvPr/>
        </p:nvGrpSpPr>
        <p:grpSpPr>
          <a:xfrm>
            <a:off x="6731000" y="6953250"/>
            <a:ext cx="3048000" cy="1905000"/>
            <a:chOff x="6731000" y="6731000"/>
            <a:chExt cx="3048000" cy="1905000"/>
          </a:xfrm>
        </p:grpSpPr>
        <p:grpSp>
          <p:nvGrpSpPr>
            <p:cNvPr id="12" name="Groupe 11">
              <a:extLst>
                <a:ext uri="{FF2B5EF4-FFF2-40B4-BE49-F238E27FC236}">
                  <a16:creationId xmlns:a16="http://schemas.microsoft.com/office/drawing/2014/main" id="{DDBE70FA-36EC-4A49-AA24-AA9A23691097}"/>
                </a:ext>
              </a:extLst>
            </p:cNvPr>
            <p:cNvGrpSpPr/>
            <p:nvPr/>
          </p:nvGrpSpPr>
          <p:grpSpPr>
            <a:xfrm>
              <a:off x="6775831" y="6778596"/>
              <a:ext cx="2861280" cy="1756704"/>
              <a:chOff x="5236516" y="6164622"/>
              <a:chExt cx="5188333" cy="3185415"/>
            </a:xfrm>
          </p:grpSpPr>
          <p:pic>
            <p:nvPicPr>
              <p:cNvPr id="6" name="Image 5">
                <a:extLst>
                  <a:ext uri="{FF2B5EF4-FFF2-40B4-BE49-F238E27FC236}">
                    <a16:creationId xmlns:a16="http://schemas.microsoft.com/office/drawing/2014/main" id="{BF11CFDA-DE0D-4984-9CFC-35B311178C10}"/>
                  </a:ext>
                </a:extLst>
              </p:cNvPr>
              <p:cNvPicPr>
                <a:picLocks noChangeAspect="1"/>
              </p:cNvPicPr>
              <p:nvPr/>
            </p:nvPicPr>
            <p:blipFill rotWithShape="1">
              <a:blip r:embed="rId2"/>
              <a:srcRect l="601" t="8259" r="56350" b="60145"/>
              <a:stretch/>
            </p:blipFill>
            <p:spPr>
              <a:xfrm>
                <a:off x="5241087" y="6164622"/>
                <a:ext cx="5183762" cy="2455503"/>
              </a:xfrm>
              <a:prstGeom prst="rect">
                <a:avLst/>
              </a:prstGeom>
              <a:ln>
                <a:noFill/>
              </a:ln>
            </p:spPr>
          </p:pic>
          <p:sp>
            <p:nvSpPr>
              <p:cNvPr id="7" name="Accolade fermante 6">
                <a:extLst>
                  <a:ext uri="{FF2B5EF4-FFF2-40B4-BE49-F238E27FC236}">
                    <a16:creationId xmlns:a16="http://schemas.microsoft.com/office/drawing/2014/main" id="{7834DDF6-782E-464F-8EFA-BEF620417FE6}"/>
                  </a:ext>
                </a:extLst>
              </p:cNvPr>
              <p:cNvSpPr/>
              <p:nvPr/>
            </p:nvSpPr>
            <p:spPr>
              <a:xfrm rot="5400000">
                <a:off x="5889997" y="7823575"/>
                <a:ext cx="395291" cy="1693115"/>
              </a:xfrm>
              <a:prstGeom prst="rightBrace">
                <a:avLst>
                  <a:gd name="adj1" fmla="val 25151"/>
                  <a:gd name="adj2" fmla="val 46062"/>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fr-FR"/>
              </a:p>
            </p:txBody>
          </p:sp>
          <p:sp>
            <p:nvSpPr>
              <p:cNvPr id="8" name="Accolade fermante 7">
                <a:extLst>
                  <a:ext uri="{FF2B5EF4-FFF2-40B4-BE49-F238E27FC236}">
                    <a16:creationId xmlns:a16="http://schemas.microsoft.com/office/drawing/2014/main" id="{BC3FEA9E-5AAE-4DB9-8D91-4193F306203C}"/>
                  </a:ext>
                </a:extLst>
              </p:cNvPr>
              <p:cNvSpPr/>
              <p:nvPr/>
            </p:nvSpPr>
            <p:spPr>
              <a:xfrm rot="5400000">
                <a:off x="8507983" y="6950912"/>
                <a:ext cx="395290" cy="3438440"/>
              </a:xfrm>
              <a:prstGeom prst="rightBrace">
                <a:avLst>
                  <a:gd name="adj1" fmla="val 25151"/>
                  <a:gd name="adj2" fmla="val 46062"/>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fr-FR"/>
              </a:p>
            </p:txBody>
          </p:sp>
          <p:sp>
            <p:nvSpPr>
              <p:cNvPr id="10" name="ZoneTexte 9">
                <a:extLst>
                  <a:ext uri="{FF2B5EF4-FFF2-40B4-BE49-F238E27FC236}">
                    <a16:creationId xmlns:a16="http://schemas.microsoft.com/office/drawing/2014/main" id="{8000C1E3-ADDB-464B-BEEC-EB85AC5567F8}"/>
                  </a:ext>
                </a:extLst>
              </p:cNvPr>
              <p:cNvSpPr txBox="1"/>
              <p:nvPr/>
            </p:nvSpPr>
            <p:spPr>
              <a:xfrm>
                <a:off x="5236516" y="8931471"/>
                <a:ext cx="1874089" cy="418566"/>
              </a:xfrm>
              <a:prstGeom prst="rect">
                <a:avLst/>
              </a:prstGeom>
              <a:noFill/>
            </p:spPr>
            <p:txBody>
              <a:bodyPr wrap="square" rtlCol="0">
                <a:spAutoFit/>
              </a:bodyPr>
              <a:lstStyle/>
              <a:p>
                <a:pPr algn="ctr"/>
                <a:r>
                  <a:rPr lang="fr-FR" sz="900" dirty="0"/>
                  <a:t>Indice des pièces</a:t>
                </a:r>
              </a:p>
            </p:txBody>
          </p:sp>
          <p:sp>
            <p:nvSpPr>
              <p:cNvPr id="11" name="ZoneTexte 10">
                <a:extLst>
                  <a:ext uri="{FF2B5EF4-FFF2-40B4-BE49-F238E27FC236}">
                    <a16:creationId xmlns:a16="http://schemas.microsoft.com/office/drawing/2014/main" id="{A15788ED-818D-4CA8-98D1-78A71BBC625E}"/>
                  </a:ext>
                </a:extLst>
              </p:cNvPr>
              <p:cNvSpPr txBox="1"/>
              <p:nvPr/>
            </p:nvSpPr>
            <p:spPr>
              <a:xfrm>
                <a:off x="7559675" y="8931471"/>
                <a:ext cx="2766748" cy="418566"/>
              </a:xfrm>
              <a:prstGeom prst="rect">
                <a:avLst/>
              </a:prstGeom>
              <a:noFill/>
            </p:spPr>
            <p:txBody>
              <a:bodyPr wrap="square" rtlCol="0">
                <a:spAutoFit/>
              </a:bodyPr>
              <a:lstStyle/>
              <a:p>
                <a:pPr algn="ctr"/>
                <a:r>
                  <a:rPr lang="fr-FR" sz="900" dirty="0"/>
                  <a:t>Indices des cases occupées</a:t>
                </a:r>
              </a:p>
            </p:txBody>
          </p:sp>
        </p:grpSp>
        <p:sp>
          <p:nvSpPr>
            <p:cNvPr id="16" name="Rectangle 15">
              <a:extLst>
                <a:ext uri="{FF2B5EF4-FFF2-40B4-BE49-F238E27FC236}">
                  <a16:creationId xmlns:a16="http://schemas.microsoft.com/office/drawing/2014/main" id="{4FCB45A9-F703-4A97-A770-840E92FCAF02}"/>
                </a:ext>
              </a:extLst>
            </p:cNvPr>
            <p:cNvSpPr/>
            <p:nvPr/>
          </p:nvSpPr>
          <p:spPr>
            <a:xfrm>
              <a:off x="6731000" y="6731000"/>
              <a:ext cx="3048000" cy="1905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1664509956"/>
      </p:ext>
    </p:extLst>
  </p:cSld>
  <p:clrMapOvr>
    <a:masterClrMapping/>
  </p:clrMapOvr>
</p:sld>
</file>

<file path=ppt/theme/theme1.xml><?xml version="1.0" encoding="utf-8"?>
<a:theme xmlns:a="http://schemas.openxmlformats.org/drawingml/2006/main" name="Thème Offic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4118</TotalTime>
  <Words>421</Words>
  <Application>Microsoft Office PowerPoint</Application>
  <PresentationFormat>Personnalisé</PresentationFormat>
  <Paragraphs>40</Paragraphs>
  <Slides>2</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vt:i4>
      </vt:variant>
    </vt:vector>
  </HeadingPairs>
  <TitlesOfParts>
    <vt:vector size="6" baseType="lpstr">
      <vt:lpstr>Arial</vt:lpstr>
      <vt:lpstr>Calibri</vt:lpstr>
      <vt:lpstr>Calibri Light</vt:lpstr>
      <vt:lpstr>Thème Office</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Elie Seigneur</dc:creator>
  <cp:lastModifiedBy>Matthieu Roux</cp:lastModifiedBy>
  <cp:revision>155</cp:revision>
  <dcterms:created xsi:type="dcterms:W3CDTF">2017-10-04T17:21:43Z</dcterms:created>
  <dcterms:modified xsi:type="dcterms:W3CDTF">2018-02-07T18:02:23Z</dcterms:modified>
</cp:coreProperties>
</file>