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Lst>
  <p:sldSz cx="15119350"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FF"/>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89" autoAdjust="0"/>
    <p:restoredTop sz="94624"/>
  </p:normalViewPr>
  <p:slideViewPr>
    <p:cSldViewPr snapToGrid="0" snapToObjects="1">
      <p:cViewPr>
        <p:scale>
          <a:sx n="100" d="100"/>
          <a:sy n="100" d="100"/>
        </p:scale>
        <p:origin x="-1109" y="-3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72699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87674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1236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8549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1923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337744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07/02/2018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230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07/02/2018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7217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07/02/2018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08133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1740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2108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8490EA5-CA6F-8D4B-8D24-9E860C725A80}" type="datetimeFigureOut">
              <a:rPr lang="fr-FR" smtClean="0"/>
              <a:t>07/02/2018</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E1C6588-574C-564D-9A5F-65E9E31ED340}" type="slidenum">
              <a:rPr lang="fr-FR" smtClean="0"/>
              <a:t>‹N°›</a:t>
            </a:fld>
            <a:endParaRPr lang="fr-FR"/>
          </a:p>
        </p:txBody>
      </p:sp>
    </p:spTree>
    <p:extLst>
      <p:ext uri="{BB962C8B-B14F-4D97-AF65-F5344CB8AC3E}">
        <p14:creationId xmlns:p14="http://schemas.microsoft.com/office/powerpoint/2010/main" val="642793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ChangeAspect="1"/>
          </p:cNvSpPr>
          <p:nvPr/>
        </p:nvSpPr>
        <p:spPr>
          <a:xfrm>
            <a:off x="11452684" y="1290464"/>
            <a:ext cx="3419973" cy="8774204"/>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 Single Corner Rectangle 4"/>
          <p:cNvSpPr/>
          <p:nvPr/>
        </p:nvSpPr>
        <p:spPr>
          <a:xfrm>
            <a:off x="390327" y="3508154"/>
            <a:ext cx="10754564" cy="6441114"/>
          </a:xfrm>
          <a:prstGeom prst="round1Rect">
            <a:avLst/>
          </a:prstGeom>
          <a:solidFill>
            <a:schemeClr val="bg1"/>
          </a:solidFill>
          <a:ln w="28575">
            <a:solidFill>
              <a:srgbClr val="38ADE3"/>
            </a:solidFill>
          </a:ln>
          <a:effectLst>
            <a:outerShdw blurRad="50800" dist="38100" dir="2700000" algn="tl" rotWithShape="0">
              <a:prstClr val="black">
                <a:alpha val="40000"/>
              </a:prstClr>
            </a:outerShdw>
            <a:softEdge rad="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390326" y="1175064"/>
            <a:ext cx="10754565" cy="2115965"/>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4" y="3975515"/>
            <a:ext cx="4644610" cy="3276081"/>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91" y="1325950"/>
            <a:ext cx="3325595" cy="1671960"/>
          </a:xfrm>
          <a:prstGeom prst="rect">
            <a:avLst/>
          </a:prstGeom>
        </p:spPr>
      </p:pic>
      <p:sp>
        <p:nvSpPr>
          <p:cNvPr id="14" name="Rectangle 13"/>
          <p:cNvSpPr/>
          <p:nvPr/>
        </p:nvSpPr>
        <p:spPr>
          <a:xfrm>
            <a:off x="1" y="798944"/>
            <a:ext cx="15119349"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Matthieu ROUX et Théo VIEL, encadré par Thierry MARTINEZ</a:t>
            </a:r>
            <a:endParaRPr lang="fr-FR" sz="1600" b="1" dirty="0">
              <a:solidFill>
                <a:srgbClr val="38ADE3"/>
              </a:solidFill>
            </a:endParaRPr>
          </a:p>
        </p:txBody>
      </p:sp>
      <p:sp>
        <p:nvSpPr>
          <p:cNvPr id="19" name="ZoneTexte 18"/>
          <p:cNvSpPr txBox="1"/>
          <p:nvPr/>
        </p:nvSpPr>
        <p:spPr>
          <a:xfrm>
            <a:off x="7754279" y="1175065"/>
            <a:ext cx="3390612" cy="2115964"/>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Objectif</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Dans le cadre de notre projet </a:t>
            </a:r>
            <a:r>
              <a:rPr lang="fr-FR" sz="900" dirty="0" err="1">
                <a:latin typeface="Arial" panose="020B0604020202020204" pitchFamily="34" charset="0"/>
                <a:cs typeface="Arial" panose="020B0604020202020204" pitchFamily="34" charset="0"/>
              </a:rPr>
              <a:t>MoPSi</a:t>
            </a:r>
            <a:r>
              <a:rPr lang="fr-FR" sz="900" dirty="0">
                <a:latin typeface="Arial" panose="020B0604020202020204" pitchFamily="34" charset="0"/>
                <a:cs typeface="Arial" panose="020B0604020202020204" pitchFamily="34" charset="0"/>
              </a:rPr>
              <a:t>, nous avons implémenté deux algorithmes de résolution. Le premier aborde le problème de façon probabiliste et trouve une solution par avec un </a:t>
            </a:r>
            <a:r>
              <a:rPr lang="fr-FR" sz="900" b="1" dirty="0">
                <a:latin typeface="Arial" panose="020B0604020202020204" pitchFamily="34" charset="0"/>
                <a:cs typeface="Arial" panose="020B0604020202020204" pitchFamily="34" charset="0"/>
              </a:rPr>
              <a:t>recuit simulé</a:t>
            </a:r>
            <a:r>
              <a:rPr lang="fr-FR" sz="900" dirty="0">
                <a:latin typeface="Arial" panose="020B0604020202020204" pitchFamily="34" charset="0"/>
                <a:cs typeface="Arial" panose="020B0604020202020204" pitchFamily="34" charset="0"/>
              </a:rPr>
              <a:t>, et le deuxième est déterministe et énumère l'ensemble des solutions par la méthode des </a:t>
            </a:r>
            <a:r>
              <a:rPr lang="fr-FR" sz="900" b="1" dirty="0">
                <a:latin typeface="Arial" panose="020B0604020202020204" pitchFamily="34" charset="0"/>
                <a:cs typeface="Arial" panose="020B0604020202020204" pitchFamily="34" charset="0"/>
              </a:rPr>
              <a:t>dancing links</a:t>
            </a:r>
            <a:r>
              <a:rPr lang="fr-FR" sz="900" dirty="0">
                <a:latin typeface="Arial" panose="020B0604020202020204" pitchFamily="34" charset="0"/>
                <a:cs typeface="Arial" panose="020B0604020202020204" pitchFamily="34" charset="0"/>
              </a:rPr>
              <a:t>. </a:t>
            </a:r>
          </a:p>
          <a:p>
            <a:pPr algn="just"/>
            <a:r>
              <a:rPr lang="fr-FR" sz="900" dirty="0">
                <a:latin typeface="Arial" panose="020B0604020202020204" pitchFamily="34" charset="0"/>
                <a:cs typeface="Arial" panose="020B0604020202020204" pitchFamily="34" charset="0"/>
              </a:rPr>
              <a:t>Le but de notre projet est de développer une interface graphique pour les deux algorithmes afin d'exploiter au maximum le potentiel de la résolution de ce puzzle. Le premier point était tout d'abord d'obtenir une mise en forme interactive pour la méthode probabiliste développée en Python en utilisant une architecture </a:t>
            </a:r>
            <a:r>
              <a:rPr lang="fr-FR" sz="900" b="1" dirty="0">
                <a:latin typeface="Arial" panose="020B0604020202020204" pitchFamily="34" charset="0"/>
                <a:cs typeface="Arial" panose="020B0604020202020204" pitchFamily="34" charset="0"/>
              </a:rPr>
              <a:t>Modèle-Vue-Contrôleur</a:t>
            </a:r>
            <a:r>
              <a:rPr lang="fr-FR" sz="900" dirty="0">
                <a:latin typeface="Arial" panose="020B0604020202020204" pitchFamily="34" charset="0"/>
                <a:cs typeface="Arial" panose="020B0604020202020204" pitchFamily="34" charset="0"/>
              </a:rPr>
              <a:t>, et ensuite de la faire communiquer avec le code développé en C++.</a:t>
            </a:r>
          </a:p>
        </p:txBody>
      </p:sp>
      <p:sp>
        <p:nvSpPr>
          <p:cNvPr id="30" name="Rectangle 29"/>
          <p:cNvSpPr/>
          <p:nvPr/>
        </p:nvSpPr>
        <p:spPr>
          <a:xfrm>
            <a:off x="13791291" y="140423"/>
            <a:ext cx="989998" cy="9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45"/>
          </a:p>
        </p:txBody>
      </p:sp>
      <p:sp>
        <p:nvSpPr>
          <p:cNvPr id="34" name="ZoneTexte 18"/>
          <p:cNvSpPr txBox="1"/>
          <p:nvPr/>
        </p:nvSpPr>
        <p:spPr>
          <a:xfrm>
            <a:off x="390327" y="1182985"/>
            <a:ext cx="3390611" cy="2102755"/>
          </a:xfrm>
          <a:prstGeom prst="rect">
            <a:avLst/>
          </a:prstGeom>
          <a:noFill/>
          <a:ln>
            <a:noFill/>
          </a:ln>
        </p:spPr>
        <p:txBody>
          <a:bodyPr wrap="square" rtlCol="0">
            <a:spAutoFit/>
          </a:bodyPr>
          <a:lstStyle/>
          <a:p>
            <a:pPr algn="just"/>
            <a:r>
              <a:rPr lang="fr-FR" sz="1600" b="1" dirty="0">
                <a:solidFill>
                  <a:srgbClr val="38ADE3"/>
                </a:solidFill>
                <a:uFill>
                  <a:solidFill>
                    <a:srgbClr val="FF0000"/>
                  </a:solidFill>
                </a:uFill>
                <a:latin typeface="Arial" panose="020B0604020202020204" pitchFamily="34" charset="0"/>
                <a:cs typeface="Arial" panose="020B0604020202020204" pitchFamily="34" charset="0"/>
              </a:rPr>
              <a:t>I- Introduction</a:t>
            </a:r>
          </a:p>
          <a:p>
            <a:pPr algn="just"/>
            <a:endParaRPr lang="fr-FR" sz="4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Cadre d’étude, présentation du puzzle</a:t>
            </a:r>
          </a:p>
          <a:p>
            <a:pPr algn="just"/>
            <a:endParaRPr lang="fr-FR" sz="400" b="1" u="sng" dirty="0">
              <a:latin typeface="Arial" panose="020B0604020202020204" pitchFamily="34" charset="0"/>
              <a:cs typeface="Arial" panose="020B0604020202020204" pitchFamily="34" charset="0"/>
            </a:endParaRPr>
          </a:p>
          <a:p>
            <a:pPr algn="just"/>
            <a:r>
              <a:rPr lang="fr-FR" sz="1414"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7x7. Nous avons ensuite généralisé à d’autres tailles.</a:t>
            </a:r>
          </a:p>
        </p:txBody>
      </p:sp>
      <p:sp>
        <p:nvSpPr>
          <p:cNvPr id="117" name="TextBox 116"/>
          <p:cNvSpPr txBox="1"/>
          <p:nvPr/>
        </p:nvSpPr>
        <p:spPr>
          <a:xfrm>
            <a:off x="4315818" y="3001054"/>
            <a:ext cx="2836718" cy="276999"/>
          </a:xfrm>
          <a:prstGeom prst="rect">
            <a:avLst/>
          </a:prstGeom>
          <a:noFill/>
        </p:spPr>
        <p:txBody>
          <a:bodyPr wrap="square" rtlCol="0">
            <a:spAutoFit/>
          </a:bodyPr>
          <a:lstStyle/>
          <a:p>
            <a:pPr algn="ctr"/>
            <a:r>
              <a:rPr lang="fr-FR" sz="1200" i="1" dirty="0"/>
              <a:t>Le puzzle à résoudre</a:t>
            </a:r>
          </a:p>
        </p:txBody>
      </p:sp>
      <p:sp>
        <p:nvSpPr>
          <p:cNvPr id="126" name="TextBox 19"/>
          <p:cNvSpPr txBox="1"/>
          <p:nvPr/>
        </p:nvSpPr>
        <p:spPr>
          <a:xfrm>
            <a:off x="388358" y="3513850"/>
            <a:ext cx="5919811" cy="461665"/>
          </a:xfrm>
          <a:prstGeom prst="rect">
            <a:avLst/>
          </a:prstGeom>
          <a:noFill/>
          <a:ln>
            <a:noFill/>
          </a:ln>
        </p:spPr>
        <p:txBody>
          <a:bodyPr wrap="square" rtlCol="0">
            <a:spAutoFit/>
          </a:bodyPr>
          <a:lstStyle/>
          <a:p>
            <a:pPr algn="just"/>
            <a:r>
              <a:rPr lang="fr-FR" sz="2400" b="1" dirty="0">
                <a:solidFill>
                  <a:srgbClr val="38ADE3"/>
                </a:solidFill>
                <a:uFill>
                  <a:solidFill>
                    <a:srgbClr val="FF0000"/>
                  </a:solidFill>
                </a:uFill>
                <a:latin typeface="Arial" panose="020B0604020202020204" pitchFamily="34" charset="0"/>
                <a:cs typeface="Arial" panose="020B0604020202020204" pitchFamily="34" charset="0"/>
              </a:rPr>
              <a:t>    II- L’interface graphique Python</a:t>
            </a:r>
          </a:p>
        </p:txBody>
      </p:sp>
      <p:sp>
        <p:nvSpPr>
          <p:cNvPr id="128" name="Rectangle 127"/>
          <p:cNvSpPr/>
          <p:nvPr/>
        </p:nvSpPr>
        <p:spPr>
          <a:xfrm>
            <a:off x="0" y="-14018"/>
            <a:ext cx="15119350" cy="758570"/>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p:cNvSpPr txBox="1"/>
          <p:nvPr/>
        </p:nvSpPr>
        <p:spPr>
          <a:xfrm>
            <a:off x="186016" y="78191"/>
            <a:ext cx="13933040"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INTERFACE POUR ALGORITHMES DE RÉSOLUTION DE PUZZLES</a:t>
            </a:r>
          </a:p>
        </p:txBody>
      </p:sp>
      <p:sp>
        <p:nvSpPr>
          <p:cNvPr id="130" name="Rectangle 129"/>
          <p:cNvSpPr/>
          <p:nvPr/>
        </p:nvSpPr>
        <p:spPr>
          <a:xfrm>
            <a:off x="14306557" y="72065"/>
            <a:ext cx="599614" cy="591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823" y="131311"/>
            <a:ext cx="477946" cy="477946"/>
          </a:xfrm>
          <a:prstGeom prst="rect">
            <a:avLst/>
          </a:prstGeom>
        </p:spPr>
      </p:pic>
      <p:sp>
        <p:nvSpPr>
          <p:cNvPr id="132" name="Rectangle 131"/>
          <p:cNvSpPr/>
          <p:nvPr/>
        </p:nvSpPr>
        <p:spPr>
          <a:xfrm>
            <a:off x="1" y="10129158"/>
            <a:ext cx="15119348" cy="56265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3" name="TextBox 132"/>
          <p:cNvSpPr txBox="1"/>
          <p:nvPr/>
        </p:nvSpPr>
        <p:spPr>
          <a:xfrm>
            <a:off x="186016" y="10150910"/>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a:t>
            </a:r>
            <a:r>
              <a:rPr lang="fr-FR" sz="2800" b="1" dirty="0" err="1">
                <a:solidFill>
                  <a:schemeClr val="bg1"/>
                </a:solidFill>
                <a:latin typeface="Arial" panose="020B0604020202020204" pitchFamily="34" charset="0"/>
                <a:cs typeface="Arial" panose="020B0604020202020204" pitchFamily="34" charset="0"/>
              </a:rPr>
              <a:t>TDLog</a:t>
            </a:r>
            <a:endParaRPr lang="fr-FR" sz="2800" b="1" dirty="0">
              <a:solidFill>
                <a:schemeClr val="bg1"/>
              </a:solidFill>
              <a:latin typeface="Arial" panose="020B0604020202020204" pitchFamily="34" charset="0"/>
              <a:cs typeface="Arial" panose="020B0604020202020204" pitchFamily="34" charset="0"/>
            </a:endParaRPr>
          </a:p>
        </p:txBody>
      </p:sp>
      <p:sp>
        <p:nvSpPr>
          <p:cNvPr id="134" name="TextBox 133"/>
          <p:cNvSpPr txBox="1"/>
          <p:nvPr/>
        </p:nvSpPr>
        <p:spPr>
          <a:xfrm>
            <a:off x="11293112" y="10151112"/>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615" y="4210568"/>
            <a:ext cx="2126611" cy="278552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439" y="7434523"/>
            <a:ext cx="2530164" cy="228442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4870" y="4330555"/>
            <a:ext cx="1432130" cy="254554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8868" y="7432200"/>
            <a:ext cx="1389139" cy="228614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1900" y="7447499"/>
            <a:ext cx="1666269" cy="2258476"/>
          </a:xfrm>
          <a:prstGeom prst="rect">
            <a:avLst/>
          </a:prstGeom>
        </p:spPr>
      </p:pic>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l="1" t="1267" r="53578" b="1168"/>
          <a:stretch/>
        </p:blipFill>
        <p:spPr>
          <a:xfrm>
            <a:off x="579736" y="4957763"/>
            <a:ext cx="1656487" cy="1918340"/>
          </a:xfrm>
          <a:prstGeom prst="rect">
            <a:avLst/>
          </a:prstGeom>
        </p:spPr>
      </p:pic>
      <p:pic>
        <p:nvPicPr>
          <p:cNvPr id="46" name="Picture 45"/>
          <p:cNvPicPr>
            <a:picLocks noChangeAspect="1"/>
          </p:cNvPicPr>
          <p:nvPr/>
        </p:nvPicPr>
        <p:blipFill rotWithShape="1">
          <a:blip r:embed="rId10">
            <a:extLst>
              <a:ext uri="{28A0092B-C50C-407E-A947-70E740481C1C}">
                <a14:useLocalDpi xmlns:a14="http://schemas.microsoft.com/office/drawing/2010/main" val="0"/>
              </a:ext>
            </a:extLst>
          </a:blip>
          <a:srcRect l="49221" t="1178" r="19277" b="23833"/>
          <a:stretch/>
        </p:blipFill>
        <p:spPr>
          <a:xfrm>
            <a:off x="858613" y="7055992"/>
            <a:ext cx="1096828" cy="147447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2820" y="7615501"/>
            <a:ext cx="1486107" cy="1919555"/>
          </a:xfrm>
          <a:prstGeom prst="rect">
            <a:avLst/>
          </a:prstGeom>
        </p:spPr>
      </p:pic>
      <p:cxnSp>
        <p:nvCxnSpPr>
          <p:cNvPr id="16" name="Straight Connector 15"/>
          <p:cNvCxnSpPr>
            <a:stCxn id="15" idx="1"/>
            <a:endCxn id="7" idx="3"/>
          </p:cNvCxnSpPr>
          <p:nvPr/>
        </p:nvCxnSpPr>
        <p:spPr>
          <a:xfrm flipH="1" flipV="1">
            <a:off x="4498927" y="8575279"/>
            <a:ext cx="142973" cy="1458"/>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1"/>
            <a:endCxn id="10" idx="3"/>
          </p:cNvCxnSpPr>
          <p:nvPr/>
        </p:nvCxnSpPr>
        <p:spPr>
          <a:xfrm flipH="1">
            <a:off x="9453603" y="8575273"/>
            <a:ext cx="145265" cy="146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12" idx="1"/>
            <a:endCxn id="9" idx="3"/>
          </p:cNvCxnSpPr>
          <p:nvPr/>
        </p:nvCxnSpPr>
        <p:spPr>
          <a:xfrm flipH="1">
            <a:off x="9383226" y="5603329"/>
            <a:ext cx="141644" cy="0"/>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l="83510" t="1137" b="74542"/>
          <a:stretch/>
        </p:blipFill>
        <p:spPr>
          <a:xfrm>
            <a:off x="1119958" y="8711847"/>
            <a:ext cx="574138" cy="478185"/>
          </a:xfrm>
          <a:prstGeom prst="rect">
            <a:avLst/>
          </a:prstGeom>
        </p:spPr>
      </p:pic>
      <p:cxnSp>
        <p:nvCxnSpPr>
          <p:cNvPr id="65" name="Straight Connector 64"/>
          <p:cNvCxnSpPr>
            <a:stCxn id="64" idx="0"/>
            <a:endCxn id="46" idx="2"/>
          </p:cNvCxnSpPr>
          <p:nvPr/>
        </p:nvCxnSpPr>
        <p:spPr>
          <a:xfrm flipV="1">
            <a:off x="1407027" y="8530463"/>
            <a:ext cx="0" cy="18138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0"/>
            <a:endCxn id="45" idx="2"/>
          </p:cNvCxnSpPr>
          <p:nvPr/>
        </p:nvCxnSpPr>
        <p:spPr>
          <a:xfrm flipV="1">
            <a:off x="1407027" y="6876103"/>
            <a:ext cx="953" cy="17988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2473" y="4574046"/>
            <a:ext cx="1611014" cy="2011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MODELE</a:t>
            </a:r>
          </a:p>
        </p:txBody>
      </p:sp>
      <p:cxnSp>
        <p:nvCxnSpPr>
          <p:cNvPr id="90" name="Straight Connector 89"/>
          <p:cNvCxnSpPr>
            <a:stCxn id="45" idx="0"/>
            <a:endCxn id="76" idx="2"/>
          </p:cNvCxnSpPr>
          <p:nvPr/>
        </p:nvCxnSpPr>
        <p:spPr>
          <a:xfrm flipV="1">
            <a:off x="1407980" y="4775241"/>
            <a:ext cx="0" cy="1825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19">
            <a:extLst>
              <a:ext uri="{FF2B5EF4-FFF2-40B4-BE49-F238E27FC236}">
                <a16:creationId xmlns:a16="http://schemas.microsoft.com/office/drawing/2014/main" id="{52C351B5-9D55-4196-9C9C-897CA5F52C1E}"/>
              </a:ext>
            </a:extLst>
          </p:cNvPr>
          <p:cNvSpPr txBox="1"/>
          <p:nvPr/>
        </p:nvSpPr>
        <p:spPr>
          <a:xfrm>
            <a:off x="11428301" y="1310141"/>
            <a:ext cx="3437852" cy="338554"/>
          </a:xfrm>
          <a:prstGeom prst="rect">
            <a:avLst/>
          </a:prstGeom>
          <a:noFill/>
          <a:ln>
            <a:noFill/>
          </a:ln>
        </p:spPr>
        <p:txBody>
          <a:bodyPr wrap="square" rtlCol="0">
            <a:spAutoFit/>
          </a:bodyPr>
          <a:lstStyle/>
          <a:p>
            <a:r>
              <a:rPr lang="fr-FR" sz="1600" b="1" dirty="0">
                <a:solidFill>
                  <a:srgbClr val="38ADE3"/>
                </a:solidFill>
                <a:uFill>
                  <a:solidFill>
                    <a:srgbClr val="FF0000"/>
                  </a:solidFill>
                </a:uFill>
                <a:latin typeface="Arial" panose="020B0604020202020204" pitchFamily="34" charset="0"/>
                <a:cs typeface="Arial" panose="020B0604020202020204" pitchFamily="34" charset="0"/>
              </a:rPr>
              <a:t>II- L’interfaçage Python – C++</a:t>
            </a:r>
          </a:p>
        </p:txBody>
      </p:sp>
      <p:sp>
        <p:nvSpPr>
          <p:cNvPr id="17" name="ZoneTexte 16">
            <a:extLst>
              <a:ext uri="{FF2B5EF4-FFF2-40B4-BE49-F238E27FC236}">
                <a16:creationId xmlns:a16="http://schemas.microsoft.com/office/drawing/2014/main" id="{C8FD1004-C4FD-4407-AFAD-C4D01DB78215}"/>
              </a:ext>
            </a:extLst>
          </p:cNvPr>
          <p:cNvSpPr txBox="1"/>
          <p:nvPr/>
        </p:nvSpPr>
        <p:spPr>
          <a:xfrm>
            <a:off x="11452685" y="1704472"/>
            <a:ext cx="3413468" cy="2308324"/>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    Les enjeux de l’interfaçage entre ces deux langages de programmation sont simples :</a:t>
            </a:r>
          </a:p>
          <a:p>
            <a:pPr marL="171450" indent="-171450">
              <a:buFontTx/>
              <a:buChar char="-"/>
            </a:pPr>
            <a:r>
              <a:rPr lang="fr-FR" sz="900" dirty="0">
                <a:latin typeface="Arial" panose="020B0604020202020204" pitchFamily="34" charset="0"/>
                <a:cs typeface="Arial" panose="020B0604020202020204" pitchFamily="34" charset="0"/>
              </a:rPr>
              <a:t>Tirer profit de la rapidité des calculs en C++</a:t>
            </a:r>
          </a:p>
          <a:p>
            <a:pPr marL="171450" indent="-171450">
              <a:buFontTx/>
              <a:buChar char="-"/>
            </a:pPr>
            <a:r>
              <a:rPr lang="fr-FR" sz="900" dirty="0">
                <a:latin typeface="Arial" panose="020B0604020202020204" pitchFamily="34" charset="0"/>
                <a:cs typeface="Arial" panose="020B0604020202020204" pitchFamily="34" charset="0"/>
              </a:rPr>
              <a:t>Les données du puzzle sont envoyées à un exécutable qui calcule toutes les solutions, via le fichier DonneesPuzzle.txt</a:t>
            </a:r>
          </a:p>
          <a:p>
            <a:pPr marL="171450" indent="-171450">
              <a:buFontTx/>
              <a:buChar char="-"/>
            </a:pPr>
            <a:r>
              <a:rPr lang="fr-FR" sz="900" dirty="0">
                <a:latin typeface="Arial" panose="020B0604020202020204" pitchFamily="34" charset="0"/>
                <a:cs typeface="Arial" panose="020B0604020202020204" pitchFamily="34" charset="0"/>
              </a:rPr>
              <a:t>Les solutions sont renvoyées à l’interface graphique Python, via le fichier ResultatPuzzle.csv</a:t>
            </a:r>
          </a:p>
          <a:p>
            <a:pPr marL="171450" indent="-171450">
              <a:buFontTx/>
              <a:buChar char="-"/>
            </a:pPr>
            <a:endParaRPr lang="fr-FR" sz="900" dirty="0">
              <a:latin typeface="Arial" panose="020B0604020202020204" pitchFamily="34" charset="0"/>
              <a:cs typeface="Arial" panose="020B0604020202020204" pitchFamily="34" charset="0"/>
            </a:endParaRPr>
          </a:p>
          <a:p>
            <a:r>
              <a:rPr lang="fr-FR" sz="900" dirty="0">
                <a:latin typeface="Arial" panose="020B0604020202020204" pitchFamily="34" charset="0"/>
                <a:cs typeface="Arial" panose="020B0604020202020204" pitchFamily="34" charset="0"/>
              </a:rPr>
              <a:t>   Nous avons donc utilisé deux fichiers temporaires, DonneesPuzzle.txt et ResultatPuzzle.csv afin de permettre l’échange de données entre le code Python et l’exécutable C++.</a:t>
            </a:r>
          </a:p>
          <a:p>
            <a:endParaRPr lang="fr-FR" sz="900" dirty="0">
              <a:latin typeface="Arial" panose="020B0604020202020204" pitchFamily="34" charset="0"/>
              <a:cs typeface="Arial" panose="020B0604020202020204" pitchFamily="34" charset="0"/>
            </a:endParaRPr>
          </a:p>
          <a:p>
            <a:r>
              <a:rPr lang="fr-FR" sz="900" dirty="0">
                <a:latin typeface="Arial" panose="020B0604020202020204" pitchFamily="34" charset="0"/>
                <a:cs typeface="Arial" panose="020B0604020202020204" pitchFamily="34" charset="0"/>
              </a:rPr>
              <a:t>    Lorsque l’utilisateur choisit de résoudre un puzzle par la méthode exhaustive et qu’il appuie sur Solve, le déroulement schématique du code est le suivant :</a:t>
            </a:r>
          </a:p>
        </p:txBody>
      </p:sp>
      <p:sp>
        <p:nvSpPr>
          <p:cNvPr id="6" name="ZoneTexte 5">
            <a:extLst>
              <a:ext uri="{FF2B5EF4-FFF2-40B4-BE49-F238E27FC236}">
                <a16:creationId xmlns:a16="http://schemas.microsoft.com/office/drawing/2014/main" id="{E5D86183-2AF5-465E-BD83-402923212482}"/>
              </a:ext>
            </a:extLst>
          </p:cNvPr>
          <p:cNvSpPr txBox="1"/>
          <p:nvPr/>
        </p:nvSpPr>
        <p:spPr>
          <a:xfrm>
            <a:off x="13372899" y="4123467"/>
            <a:ext cx="1443208" cy="261610"/>
          </a:xfrm>
          <a:prstGeom prst="rect">
            <a:avLst/>
          </a:prstGeom>
          <a:noFill/>
        </p:spPr>
        <p:txBody>
          <a:bodyPr wrap="square" rtlCol="0">
            <a:spAutoFit/>
          </a:bodyPr>
          <a:lstStyle/>
          <a:p>
            <a:pPr algn="ctr"/>
            <a:r>
              <a:rPr lang="fr-FR" sz="1100" i="1" dirty="0" err="1"/>
              <a:t>transformExhaustive</a:t>
            </a:r>
            <a:r>
              <a:rPr lang="fr-FR" sz="1100" i="1" dirty="0"/>
              <a:t>()</a:t>
            </a:r>
          </a:p>
        </p:txBody>
      </p:sp>
      <p:cxnSp>
        <p:nvCxnSpPr>
          <p:cNvPr id="21" name="Connecteur droit avec flèche 20">
            <a:extLst>
              <a:ext uri="{FF2B5EF4-FFF2-40B4-BE49-F238E27FC236}">
                <a16:creationId xmlns:a16="http://schemas.microsoft.com/office/drawing/2014/main" id="{6845D71C-5FB5-4D24-B7BD-02D3C6A2FF74}"/>
              </a:ext>
            </a:extLst>
          </p:cNvPr>
          <p:cNvCxnSpPr>
            <a:cxnSpLocks/>
          </p:cNvCxnSpPr>
          <p:nvPr/>
        </p:nvCxnSpPr>
        <p:spPr>
          <a:xfrm>
            <a:off x="13068312" y="4254272"/>
            <a:ext cx="2693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Connector 57">
            <a:extLst>
              <a:ext uri="{FF2B5EF4-FFF2-40B4-BE49-F238E27FC236}">
                <a16:creationId xmlns:a16="http://schemas.microsoft.com/office/drawing/2014/main" id="{998A21BA-52D9-4D13-9655-4B143DD187D6}"/>
              </a:ext>
            </a:extLst>
          </p:cNvPr>
          <p:cNvCxnSpPr>
            <a:cxnSpLocks/>
          </p:cNvCxnSpPr>
          <p:nvPr/>
        </p:nvCxnSpPr>
        <p:spPr>
          <a:xfrm flipV="1">
            <a:off x="12320358" y="4365447"/>
            <a:ext cx="0" cy="145593"/>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0D889F33-0028-45E5-9CDC-ECFE26B955D2}"/>
              </a:ext>
            </a:extLst>
          </p:cNvPr>
          <p:cNvSpPr txBox="1"/>
          <p:nvPr/>
        </p:nvSpPr>
        <p:spPr>
          <a:xfrm>
            <a:off x="13261033" y="9706641"/>
            <a:ext cx="1503237" cy="261610"/>
          </a:xfrm>
          <a:prstGeom prst="rect">
            <a:avLst/>
          </a:prstGeom>
          <a:noFill/>
        </p:spPr>
        <p:txBody>
          <a:bodyPr wrap="square" rtlCol="0">
            <a:spAutoFit/>
          </a:bodyPr>
          <a:lstStyle/>
          <a:p>
            <a:pPr algn="ctr"/>
            <a:r>
              <a:rPr lang="fr-FR" sz="1100" i="1" dirty="0"/>
              <a:t>Affichage des solutions</a:t>
            </a:r>
          </a:p>
        </p:txBody>
      </p:sp>
      <p:cxnSp>
        <p:nvCxnSpPr>
          <p:cNvPr id="63" name="Connecteur droit avec flèche 62">
            <a:extLst>
              <a:ext uri="{FF2B5EF4-FFF2-40B4-BE49-F238E27FC236}">
                <a16:creationId xmlns:a16="http://schemas.microsoft.com/office/drawing/2014/main" id="{3108AEFD-2566-4C71-88EA-D32C61E9B0B5}"/>
              </a:ext>
            </a:extLst>
          </p:cNvPr>
          <p:cNvCxnSpPr>
            <a:cxnSpLocks/>
          </p:cNvCxnSpPr>
          <p:nvPr/>
        </p:nvCxnSpPr>
        <p:spPr>
          <a:xfrm>
            <a:off x="13043845" y="9831148"/>
            <a:ext cx="2419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Connector 57">
            <a:extLst>
              <a:ext uri="{FF2B5EF4-FFF2-40B4-BE49-F238E27FC236}">
                <a16:creationId xmlns:a16="http://schemas.microsoft.com/office/drawing/2014/main" id="{C1D73C3B-5132-4A41-98EF-691C8BC9B666}"/>
              </a:ext>
            </a:extLst>
          </p:cNvPr>
          <p:cNvCxnSpPr>
            <a:cxnSpLocks/>
          </p:cNvCxnSpPr>
          <p:nvPr/>
        </p:nvCxnSpPr>
        <p:spPr>
          <a:xfrm flipV="1">
            <a:off x="12321222" y="4752764"/>
            <a:ext cx="0" cy="145593"/>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4BF0AA47-CCC4-43A2-AA25-88F503849D17}"/>
              </a:ext>
            </a:extLst>
          </p:cNvPr>
          <p:cNvSpPr txBox="1"/>
          <p:nvPr/>
        </p:nvSpPr>
        <p:spPr>
          <a:xfrm>
            <a:off x="11652522" y="4506660"/>
            <a:ext cx="1363962" cy="261610"/>
          </a:xfrm>
          <a:prstGeom prst="rect">
            <a:avLst/>
          </a:prstGeom>
          <a:solidFill>
            <a:srgbClr val="33CCFF"/>
          </a:solidFill>
          <a:ln w="12700">
            <a:solidFill>
              <a:schemeClr val="accent5"/>
            </a:solidFill>
          </a:ln>
        </p:spPr>
        <p:txBody>
          <a:bodyPr wrap="square" rtlCol="0">
            <a:spAutoFit/>
          </a:bodyPr>
          <a:lstStyle/>
          <a:p>
            <a:pPr algn="ctr"/>
            <a:r>
              <a:rPr lang="fr-FR" sz="1100" b="1" dirty="0"/>
              <a:t>Envoie des données</a:t>
            </a:r>
          </a:p>
        </p:txBody>
      </p:sp>
      <p:sp>
        <p:nvSpPr>
          <p:cNvPr id="2" name="ZoneTexte 1">
            <a:extLst>
              <a:ext uri="{FF2B5EF4-FFF2-40B4-BE49-F238E27FC236}">
                <a16:creationId xmlns:a16="http://schemas.microsoft.com/office/drawing/2014/main" id="{C5FC8F77-1DB3-4792-8E68-EE880EFF1AFC}"/>
              </a:ext>
            </a:extLst>
          </p:cNvPr>
          <p:cNvSpPr txBox="1"/>
          <p:nvPr/>
        </p:nvSpPr>
        <p:spPr>
          <a:xfrm>
            <a:off x="11658618" y="4145365"/>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pic>
        <p:nvPicPr>
          <p:cNvPr id="11" name="Image 10" descr="Une image contenant capture d’écran, moniteur&#10;&#10;Description générée avec un niveau de confiance très élevé">
            <a:extLst>
              <a:ext uri="{FF2B5EF4-FFF2-40B4-BE49-F238E27FC236}">
                <a16:creationId xmlns:a16="http://schemas.microsoft.com/office/drawing/2014/main" id="{7758DA01-0396-40D6-9A1A-9DC4CFB92F9E}"/>
              </a:ext>
            </a:extLst>
          </p:cNvPr>
          <p:cNvPicPr>
            <a:picLocks noChangeAspect="1"/>
          </p:cNvPicPr>
          <p:nvPr/>
        </p:nvPicPr>
        <p:blipFill>
          <a:blip r:embed="rId12"/>
          <a:stretch>
            <a:fillRect/>
          </a:stretch>
        </p:blipFill>
        <p:spPr>
          <a:xfrm>
            <a:off x="11658618" y="4894099"/>
            <a:ext cx="2682087" cy="1784475"/>
          </a:xfrm>
          <a:prstGeom prst="rect">
            <a:avLst/>
          </a:prstGeom>
        </p:spPr>
      </p:pic>
      <p:cxnSp>
        <p:nvCxnSpPr>
          <p:cNvPr id="91" name="Straight Connector 57">
            <a:extLst>
              <a:ext uri="{FF2B5EF4-FFF2-40B4-BE49-F238E27FC236}">
                <a16:creationId xmlns:a16="http://schemas.microsoft.com/office/drawing/2014/main" id="{F3A94233-C2D2-4925-BDFE-2A9FB383A27A}"/>
              </a:ext>
            </a:extLst>
          </p:cNvPr>
          <p:cNvCxnSpPr>
            <a:cxnSpLocks/>
          </p:cNvCxnSpPr>
          <p:nvPr/>
        </p:nvCxnSpPr>
        <p:spPr>
          <a:xfrm flipV="1">
            <a:off x="12321222" y="7821254"/>
            <a:ext cx="0" cy="15179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8" name="Groupe 37">
            <a:extLst>
              <a:ext uri="{FF2B5EF4-FFF2-40B4-BE49-F238E27FC236}">
                <a16:creationId xmlns:a16="http://schemas.microsoft.com/office/drawing/2014/main" id="{46CA6C66-12D8-451B-9EA5-FA9C92F006AD}"/>
              </a:ext>
            </a:extLst>
          </p:cNvPr>
          <p:cNvGrpSpPr/>
          <p:nvPr/>
        </p:nvGrpSpPr>
        <p:grpSpPr>
          <a:xfrm>
            <a:off x="11649772" y="7979441"/>
            <a:ext cx="2274692" cy="1587356"/>
            <a:chOff x="11944959" y="8029130"/>
            <a:chExt cx="2274692" cy="1587356"/>
          </a:xfrm>
        </p:grpSpPr>
        <p:grpSp>
          <p:nvGrpSpPr>
            <p:cNvPr id="77" name="Groupe 76">
              <a:extLst>
                <a:ext uri="{FF2B5EF4-FFF2-40B4-BE49-F238E27FC236}">
                  <a16:creationId xmlns:a16="http://schemas.microsoft.com/office/drawing/2014/main" id="{189325C4-521B-484E-A7B8-FFF2BFDF3F38}"/>
                </a:ext>
              </a:extLst>
            </p:cNvPr>
            <p:cNvGrpSpPr/>
            <p:nvPr/>
          </p:nvGrpSpPr>
          <p:grpSpPr>
            <a:xfrm>
              <a:off x="11978416" y="8085393"/>
              <a:ext cx="2135345" cy="1311011"/>
              <a:chOff x="5236516" y="6164622"/>
              <a:chExt cx="5188333" cy="3185415"/>
            </a:xfrm>
          </p:grpSpPr>
          <p:pic>
            <p:nvPicPr>
              <p:cNvPr id="79" name="Image 78">
                <a:extLst>
                  <a:ext uri="{FF2B5EF4-FFF2-40B4-BE49-F238E27FC236}">
                    <a16:creationId xmlns:a16="http://schemas.microsoft.com/office/drawing/2014/main" id="{62D51729-F0D9-4A24-880C-08D835DC95C9}"/>
                  </a:ext>
                </a:extLst>
              </p:cNvPr>
              <p:cNvPicPr>
                <a:picLocks noChangeAspect="1"/>
              </p:cNvPicPr>
              <p:nvPr/>
            </p:nvPicPr>
            <p:blipFill rotWithShape="1">
              <a:blip r:embed="rId13"/>
              <a:srcRect l="601" t="8259" r="56350" b="60145"/>
              <a:stretch/>
            </p:blipFill>
            <p:spPr>
              <a:xfrm>
                <a:off x="5241087" y="6164622"/>
                <a:ext cx="5183762" cy="2455503"/>
              </a:xfrm>
              <a:prstGeom prst="rect">
                <a:avLst/>
              </a:prstGeom>
              <a:ln>
                <a:noFill/>
              </a:ln>
            </p:spPr>
          </p:pic>
          <p:sp>
            <p:nvSpPr>
              <p:cNvPr id="80" name="Accolade fermante 79">
                <a:extLst>
                  <a:ext uri="{FF2B5EF4-FFF2-40B4-BE49-F238E27FC236}">
                    <a16:creationId xmlns:a16="http://schemas.microsoft.com/office/drawing/2014/main" id="{161916AA-6580-4880-88A1-8463CDEAE675}"/>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1" name="Accolade fermante 80">
                <a:extLst>
                  <a:ext uri="{FF2B5EF4-FFF2-40B4-BE49-F238E27FC236}">
                    <a16:creationId xmlns:a16="http://schemas.microsoft.com/office/drawing/2014/main" id="{4F81C438-E904-4B4E-96B5-55C2599EDC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2" name="ZoneTexte 81">
                <a:extLst>
                  <a:ext uri="{FF2B5EF4-FFF2-40B4-BE49-F238E27FC236}">
                    <a16:creationId xmlns:a16="http://schemas.microsoft.com/office/drawing/2014/main" id="{468995DF-9D62-44E6-A41F-16F46DE6B50A}"/>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83" name="ZoneTexte 82">
                <a:extLst>
                  <a:ext uri="{FF2B5EF4-FFF2-40B4-BE49-F238E27FC236}">
                    <a16:creationId xmlns:a16="http://schemas.microsoft.com/office/drawing/2014/main" id="{05470672-2008-430E-9259-23B0A4613CCF}"/>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78" name="Rectangle 77">
              <a:extLst>
                <a:ext uri="{FF2B5EF4-FFF2-40B4-BE49-F238E27FC236}">
                  <a16:creationId xmlns:a16="http://schemas.microsoft.com/office/drawing/2014/main" id="{8D4A78E7-9040-4F26-B757-70E4570DCB09}"/>
                </a:ext>
              </a:extLst>
            </p:cNvPr>
            <p:cNvSpPr/>
            <p:nvPr/>
          </p:nvSpPr>
          <p:spPr>
            <a:xfrm>
              <a:off x="11944959" y="8029130"/>
              <a:ext cx="2274692" cy="158735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98" name="Straight Connector 57">
            <a:extLst>
              <a:ext uri="{FF2B5EF4-FFF2-40B4-BE49-F238E27FC236}">
                <a16:creationId xmlns:a16="http://schemas.microsoft.com/office/drawing/2014/main" id="{0FEE0ACA-1045-43DB-B795-00EE47206BF5}"/>
              </a:ext>
            </a:extLst>
          </p:cNvPr>
          <p:cNvCxnSpPr>
            <a:cxnSpLocks/>
          </p:cNvCxnSpPr>
          <p:nvPr/>
        </p:nvCxnSpPr>
        <p:spPr>
          <a:xfrm flipV="1">
            <a:off x="12321222" y="9562040"/>
            <a:ext cx="0" cy="15179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ZoneTexte 96">
            <a:extLst>
              <a:ext uri="{FF2B5EF4-FFF2-40B4-BE49-F238E27FC236}">
                <a16:creationId xmlns:a16="http://schemas.microsoft.com/office/drawing/2014/main" id="{1ABE21E5-E8D1-40F6-948A-DCB391A8B32C}"/>
              </a:ext>
            </a:extLst>
          </p:cNvPr>
          <p:cNvSpPr txBox="1"/>
          <p:nvPr/>
        </p:nvSpPr>
        <p:spPr>
          <a:xfrm>
            <a:off x="11658618" y="9706703"/>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sp>
        <p:nvSpPr>
          <p:cNvPr id="8" name="ZoneTexte 7">
            <a:extLst>
              <a:ext uri="{FF2B5EF4-FFF2-40B4-BE49-F238E27FC236}">
                <a16:creationId xmlns:a16="http://schemas.microsoft.com/office/drawing/2014/main" id="{E7040E61-ADF9-42B2-892E-AF20B2CCA748}"/>
              </a:ext>
            </a:extLst>
          </p:cNvPr>
          <p:cNvSpPr txBox="1"/>
          <p:nvPr/>
        </p:nvSpPr>
        <p:spPr>
          <a:xfrm>
            <a:off x="13926920" y="7935581"/>
            <a:ext cx="945738" cy="1631216"/>
          </a:xfrm>
          <a:prstGeom prst="rect">
            <a:avLst/>
          </a:prstGeom>
          <a:noFill/>
        </p:spPr>
        <p:txBody>
          <a:bodyPr wrap="square" rtlCol="0">
            <a:spAutoFit/>
          </a:bodyPr>
          <a:lstStyle/>
          <a:p>
            <a:pPr algn="ctr"/>
            <a:r>
              <a:rPr lang="fr-FR" sz="900" dirty="0"/>
              <a:t>Exemple : format d’une solution</a:t>
            </a:r>
          </a:p>
          <a:p>
            <a:pPr algn="ctr"/>
            <a:endParaRPr lang="fr-FR" sz="900" dirty="0"/>
          </a:p>
          <a:p>
            <a:pPr algn="ctr"/>
            <a:r>
              <a:rPr lang="fr-FR" sz="800" dirty="0"/>
              <a:t>Ce sont les indices des colonnes qui portent l’information. Ainsi on identifie les pièces, et les cases qu’elles occupent.</a:t>
            </a:r>
          </a:p>
        </p:txBody>
      </p:sp>
      <p:cxnSp>
        <p:nvCxnSpPr>
          <p:cNvPr id="61" name="Straight Connector 57">
            <a:extLst>
              <a:ext uri="{FF2B5EF4-FFF2-40B4-BE49-F238E27FC236}">
                <a16:creationId xmlns:a16="http://schemas.microsoft.com/office/drawing/2014/main" id="{C846AB86-3899-4415-9105-F0A15EBAEE3C}"/>
              </a:ext>
            </a:extLst>
          </p:cNvPr>
          <p:cNvCxnSpPr>
            <a:cxnSpLocks/>
            <a:endCxn id="18" idx="4"/>
          </p:cNvCxnSpPr>
          <p:nvPr/>
        </p:nvCxnSpPr>
        <p:spPr>
          <a:xfrm flipV="1">
            <a:off x="12723420" y="7346802"/>
            <a:ext cx="0" cy="22110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57">
            <a:extLst>
              <a:ext uri="{FF2B5EF4-FFF2-40B4-BE49-F238E27FC236}">
                <a16:creationId xmlns:a16="http://schemas.microsoft.com/office/drawing/2014/main" id="{E9D3F0DF-CFD5-466A-AE32-62F165151FA3}"/>
              </a:ext>
            </a:extLst>
          </p:cNvPr>
          <p:cNvCxnSpPr>
            <a:cxnSpLocks/>
            <a:stCxn id="18" idx="0"/>
          </p:cNvCxnSpPr>
          <p:nvPr/>
        </p:nvCxnSpPr>
        <p:spPr>
          <a:xfrm flipV="1">
            <a:off x="12723420" y="6678574"/>
            <a:ext cx="0" cy="17826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46CAA5F6-B349-4D37-B5EB-9BFDB4EC3934}"/>
              </a:ext>
            </a:extLst>
          </p:cNvPr>
          <p:cNvSpPr/>
          <p:nvPr/>
        </p:nvSpPr>
        <p:spPr>
          <a:xfrm>
            <a:off x="12161024" y="6856838"/>
            <a:ext cx="1124791" cy="489964"/>
          </a:xfrm>
          <a:prstGeom prst="ellipse">
            <a:avLst/>
          </a:prstGeom>
          <a:solidFill>
            <a:schemeClr val="accent2">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Puzzle.exe</a:t>
            </a:r>
          </a:p>
        </p:txBody>
      </p:sp>
      <p:sp>
        <p:nvSpPr>
          <p:cNvPr id="40" name="ZoneTexte 39">
            <a:extLst>
              <a:ext uri="{FF2B5EF4-FFF2-40B4-BE49-F238E27FC236}">
                <a16:creationId xmlns:a16="http://schemas.microsoft.com/office/drawing/2014/main" id="{90D6536D-E4D8-49BE-9CBF-EB2C937A06C7}"/>
              </a:ext>
            </a:extLst>
          </p:cNvPr>
          <p:cNvSpPr txBox="1"/>
          <p:nvPr/>
        </p:nvSpPr>
        <p:spPr>
          <a:xfrm>
            <a:off x="11658618" y="7567911"/>
            <a:ext cx="1754021" cy="261610"/>
          </a:xfrm>
          <a:prstGeom prst="rect">
            <a:avLst/>
          </a:prstGeom>
          <a:solidFill>
            <a:srgbClr val="33CCFF"/>
          </a:solidFill>
          <a:ln w="12700">
            <a:solidFill>
              <a:schemeClr val="accent5"/>
            </a:solidFill>
          </a:ln>
        </p:spPr>
        <p:txBody>
          <a:bodyPr wrap="square" rtlCol="0">
            <a:spAutoFit/>
          </a:bodyPr>
          <a:lstStyle/>
          <a:p>
            <a:pPr algn="ctr"/>
            <a:r>
              <a:rPr lang="fr-FR" sz="1100" b="1" dirty="0"/>
              <a:t>Importation des solutions</a:t>
            </a:r>
          </a:p>
        </p:txBody>
      </p:sp>
    </p:spTree>
    <p:extLst>
      <p:ext uri="{BB962C8B-B14F-4D97-AF65-F5344CB8AC3E}">
        <p14:creationId xmlns:p14="http://schemas.microsoft.com/office/powerpoint/2010/main" val="70681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D2AEF91-2D9E-442A-B3F4-65280C8FDEE2}"/>
              </a:ext>
            </a:extLst>
          </p:cNvPr>
          <p:cNvPicPr>
            <a:picLocks noChangeAspect="1"/>
          </p:cNvPicPr>
          <p:nvPr/>
        </p:nvPicPr>
        <p:blipFill rotWithShape="1">
          <a:blip r:embed="rId2"/>
          <a:srcRect l="601" t="8260" r="5950" b="5312"/>
          <a:stretch/>
        </p:blipFill>
        <p:spPr>
          <a:xfrm>
            <a:off x="3638550" y="2711448"/>
            <a:ext cx="5070021" cy="3026412"/>
          </a:xfrm>
          <a:prstGeom prst="rect">
            <a:avLst/>
          </a:prstGeom>
        </p:spPr>
      </p:pic>
      <p:grpSp>
        <p:nvGrpSpPr>
          <p:cNvPr id="17" name="Groupe 16">
            <a:extLst>
              <a:ext uri="{FF2B5EF4-FFF2-40B4-BE49-F238E27FC236}">
                <a16:creationId xmlns:a16="http://schemas.microsoft.com/office/drawing/2014/main" id="{1F529E24-D938-496F-B740-7734CB0A518B}"/>
              </a:ext>
            </a:extLst>
          </p:cNvPr>
          <p:cNvGrpSpPr/>
          <p:nvPr/>
        </p:nvGrpSpPr>
        <p:grpSpPr>
          <a:xfrm>
            <a:off x="6731000" y="6953250"/>
            <a:ext cx="3048000" cy="1905000"/>
            <a:chOff x="6731000" y="6731000"/>
            <a:chExt cx="3048000" cy="1905000"/>
          </a:xfrm>
        </p:grpSpPr>
        <p:grpSp>
          <p:nvGrpSpPr>
            <p:cNvPr id="12" name="Groupe 11">
              <a:extLst>
                <a:ext uri="{FF2B5EF4-FFF2-40B4-BE49-F238E27FC236}">
                  <a16:creationId xmlns:a16="http://schemas.microsoft.com/office/drawing/2014/main" id="{DDBE70FA-36EC-4A49-AA24-AA9A23691097}"/>
                </a:ext>
              </a:extLst>
            </p:cNvPr>
            <p:cNvGrpSpPr/>
            <p:nvPr/>
          </p:nvGrpSpPr>
          <p:grpSpPr>
            <a:xfrm>
              <a:off x="6775831" y="6778596"/>
              <a:ext cx="2861280" cy="1756704"/>
              <a:chOff x="5236516" y="6164622"/>
              <a:chExt cx="5188333" cy="3185415"/>
            </a:xfrm>
          </p:grpSpPr>
          <p:pic>
            <p:nvPicPr>
              <p:cNvPr id="6" name="Image 5">
                <a:extLst>
                  <a:ext uri="{FF2B5EF4-FFF2-40B4-BE49-F238E27FC236}">
                    <a16:creationId xmlns:a16="http://schemas.microsoft.com/office/drawing/2014/main" id="{BF11CFDA-DE0D-4984-9CFC-35B311178C10}"/>
                  </a:ext>
                </a:extLst>
              </p:cNvPr>
              <p:cNvPicPr>
                <a:picLocks noChangeAspect="1"/>
              </p:cNvPicPr>
              <p:nvPr/>
            </p:nvPicPr>
            <p:blipFill rotWithShape="1">
              <a:blip r:embed="rId2"/>
              <a:srcRect l="601" t="8259" r="56350" b="60145"/>
              <a:stretch/>
            </p:blipFill>
            <p:spPr>
              <a:xfrm>
                <a:off x="5241087" y="6164622"/>
                <a:ext cx="5183762" cy="2455503"/>
              </a:xfrm>
              <a:prstGeom prst="rect">
                <a:avLst/>
              </a:prstGeom>
              <a:ln>
                <a:noFill/>
              </a:ln>
            </p:spPr>
          </p:pic>
          <p:sp>
            <p:nvSpPr>
              <p:cNvPr id="7" name="Accolade fermante 6">
                <a:extLst>
                  <a:ext uri="{FF2B5EF4-FFF2-40B4-BE49-F238E27FC236}">
                    <a16:creationId xmlns:a16="http://schemas.microsoft.com/office/drawing/2014/main" id="{7834DDF6-782E-464F-8EFA-BEF620417FE6}"/>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 name="Accolade fermante 7">
                <a:extLst>
                  <a:ext uri="{FF2B5EF4-FFF2-40B4-BE49-F238E27FC236}">
                    <a16:creationId xmlns:a16="http://schemas.microsoft.com/office/drawing/2014/main" id="{BC3FEA9E-5AAE-4DB9-8D91-4193F30620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10" name="ZoneTexte 9">
                <a:extLst>
                  <a:ext uri="{FF2B5EF4-FFF2-40B4-BE49-F238E27FC236}">
                    <a16:creationId xmlns:a16="http://schemas.microsoft.com/office/drawing/2014/main" id="{8000C1E3-ADDB-464B-BEEC-EB85AC5567F8}"/>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11" name="ZoneTexte 10">
                <a:extLst>
                  <a:ext uri="{FF2B5EF4-FFF2-40B4-BE49-F238E27FC236}">
                    <a16:creationId xmlns:a16="http://schemas.microsoft.com/office/drawing/2014/main" id="{A15788ED-818D-4CA8-98D1-78A71BBC625E}"/>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16" name="Rectangle 15">
              <a:extLst>
                <a:ext uri="{FF2B5EF4-FFF2-40B4-BE49-F238E27FC236}">
                  <a16:creationId xmlns:a16="http://schemas.microsoft.com/office/drawing/2014/main" id="{4FCB45A9-F703-4A97-A770-840E92FCAF02}"/>
                </a:ext>
              </a:extLst>
            </p:cNvPr>
            <p:cNvSpPr/>
            <p:nvPr/>
          </p:nvSpPr>
          <p:spPr>
            <a:xfrm>
              <a:off x="6731000" y="6731000"/>
              <a:ext cx="3048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664509956"/>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4126</TotalTime>
  <Words>448</Words>
  <Application>Microsoft Office PowerPoint</Application>
  <PresentationFormat>Personnalisé</PresentationFormat>
  <Paragraphs>43</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Matthieu Roux</cp:lastModifiedBy>
  <cp:revision>159</cp:revision>
  <dcterms:created xsi:type="dcterms:W3CDTF">2017-10-04T17:21:43Z</dcterms:created>
  <dcterms:modified xsi:type="dcterms:W3CDTF">2018-02-07T19:40:16Z</dcterms:modified>
</cp:coreProperties>
</file>