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1813" cy="151193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15" autoAdjust="0"/>
    <p:restoredTop sz="94624"/>
  </p:normalViewPr>
  <p:slideViewPr>
    <p:cSldViewPr snapToGrid="0" snapToObjects="1">
      <p:cViewPr>
        <p:scale>
          <a:sx n="100" d="100"/>
          <a:sy n="100" d="100"/>
        </p:scale>
        <p:origin x="561" y="-56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0EA5-CA6F-8D4B-8D24-9E860C725A8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6588-574C-564D-9A5F-65E9E31ED3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71538" y="12051130"/>
                <a:ext cx="3249706" cy="216982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convergence du recuit simulé est prouvée par l’algorithme de </a:t>
                </a:r>
                <a:r>
                  <a:rPr lang="fr-FR" sz="9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Metropolis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-Hastings (</a:t>
                </a:r>
                <a:r>
                  <a:rPr lang="fr-FR" sz="9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c.f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[1])</a:t>
                </a:r>
                <a:endParaRPr lang="fr-FR" sz="900" b="1" u="sng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u="sng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105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050" b="1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La mesure de Gibbs</a:t>
                </a:r>
                <a:endParaRPr lang="fr-FR" sz="105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4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3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Elle est définie de la façon suivante, où l’on note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 passage du sommet </a:t>
                </a:r>
                <a14:m>
                  <m:oMath xmlns:m="http://schemas.openxmlformats.org/officeDocument/2006/math">
                    <m:r>
                      <a:rPr lang="fr-FR" sz="9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 sommet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0" algn="just"/>
                <a:endParaRPr lang="fr-FR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remarque que quand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 petit, on tend vers la mesure uniforme, et vers une mesure probabilité nulle sauf si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quand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 grand. Ceci nous amène à considérer une fonction </a:t>
                </a:r>
                <a14:m>
                  <m:oMath xmlns:m="http://schemas.openxmlformats.org/officeDocument/2006/math">
                    <m:r>
                      <a:rPr lang="fr-F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croissante, de telle sorte qu’on accepte une solution qui augmente le potentiel avec une probabilité qui tend vers 0.</a:t>
                </a: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8" y="12051130"/>
                <a:ext cx="3249706" cy="21698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2" y="6081287"/>
            <a:ext cx="2238048" cy="14099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1025227"/>
            <a:ext cx="10691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8ADE3"/>
                </a:solidFill>
                <a:latin typeface="Arial" charset="0"/>
                <a:ea typeface="Arial" charset="0"/>
                <a:cs typeface="Arial" charset="0"/>
              </a:rPr>
              <a:t>Réalisé Mathieu ROUX et Théo VIEL, sous la direction de Pierre-André ZITT.</a:t>
            </a:r>
            <a:endParaRPr lang="fr-FR" sz="1600" b="1" dirty="0" smtClean="0">
              <a:solidFill>
                <a:srgbClr val="38ADE3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0511" y="1366920"/>
            <a:ext cx="3253032" cy="14542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1" dirty="0" smtClean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1200" b="1" u="sng" dirty="0" smtClean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I- Introduction</a:t>
            </a:r>
          </a:p>
          <a:p>
            <a:pPr algn="just"/>
            <a:endParaRPr lang="fr-FR" sz="7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05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1- Objectif :</a:t>
            </a:r>
          </a:p>
          <a:p>
            <a:pPr algn="just"/>
            <a:r>
              <a:rPr lang="fr-FR" sz="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Le but de ce projet est de résoudre un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puzzle tel que celui-ci dessous, en implémentant deux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algorithmes abordant le problème de façon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différentes: un probabiliste et un déterministe.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Il est couplé avec le projet du cours de Développement Logiciel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, dans le cadre duquel nous avons développé une interface graphique.</a:t>
            </a:r>
            <a:endParaRPr lang="fr-F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19"/>
              <p:cNvSpPr txBox="1"/>
              <p:nvPr/>
            </p:nvSpPr>
            <p:spPr>
              <a:xfrm>
                <a:off x="299076" y="7693098"/>
                <a:ext cx="3214467" cy="307007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b="1" dirty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b="1" dirty="0" smtClean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fr-FR" sz="1100" b="1" u="sng" dirty="0" smtClean="0">
                    <a:uFill>
                      <a:solidFill>
                        <a:srgbClr val="FF0000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II- Méthode probabiliste</a:t>
                </a:r>
                <a:endParaRPr lang="fr-FR" sz="1100" b="1" u="sng" dirty="0">
                  <a:uFill>
                    <a:solidFill>
                      <a:srgbClr val="FF0000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700" b="1" u="sn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105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1- Algorithme du recuit simulé</a:t>
                </a:r>
                <a:endParaRPr lang="fr-FR" sz="105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3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L’algorithme consiste à se déplacer dans l’ensemble des façons de placer les pièces (noté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jusqu’à trouver une solution telle que les pièces ne se chevauchent pas. Mathématiquement, on modélise le problème de la façon suivante</a:t>
                </a:r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/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7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Où 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9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fr-FR" sz="9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est 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la fonction </a:t>
                </a:r>
                <a:r>
                  <a:rPr lang="fr-F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potentiel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comptant le nombre </a:t>
                </a:r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recouvrement dans la grille. Notons que quand le puzzle est faisable, alors le minimum de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est 0.</a:t>
                </a:r>
                <a:endParaRPr lang="fr-FR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Pour cela, on définit le graphe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900" dirty="0" smtClean="0"/>
                  <a:t> </a:t>
                </a:r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ayant pour sommets les éléments de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qui ont un potentiel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On choisit ensuite une </a:t>
                </a:r>
                <a:r>
                  <a:rPr lang="fr-FR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fonction de voisinage</a:t>
                </a:r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qui définit une façon de passer d’une configuration à une autre, de sorte que les arrêtes de</a:t>
                </a:r>
                <a:r>
                  <a:rPr lang="fr-F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900" dirty="0"/>
                  <a:t> </a:t>
                </a:r>
                <a:r>
                  <a:rPr lang="fr-FR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relient les configurations voisines. À ces arrêtes est associée une variation de potentiel, suivant le sens dont on la parcours, et on se déplace de la façon suivante:</a:t>
                </a:r>
              </a:p>
            </p:txBody>
          </p:sp>
        </mc:Choice>
        <mc:Fallback>
          <p:sp>
            <p:nvSpPr>
              <p:cNvPr id="2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6" y="7693098"/>
                <a:ext cx="3214467" cy="30700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26723" y="6297434"/>
            <a:ext cx="86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Le cylindre</a:t>
            </a:r>
            <a:endParaRPr lang="fr-FR" sz="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339272" y="7159544"/>
            <a:ext cx="76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Une pièce</a:t>
            </a:r>
            <a:endParaRPr lang="fr-FR" sz="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158" y="7458384"/>
            <a:ext cx="2866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/>
              <a:t>Schéma du puzzle étudié résolu et de ses éléments.</a:t>
            </a:r>
            <a:endParaRPr lang="fr-FR" sz="900" i="1" dirty="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0691813" cy="931561"/>
          </a:xfrm>
          <a:prstGeom prst="rect">
            <a:avLst/>
          </a:prstGeom>
          <a:solidFill>
            <a:srgbClr val="38ADE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148161" y="174709"/>
            <a:ext cx="94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ALGORITHMES DE R</a:t>
            </a: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fr-F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DE PUZZLES</a:t>
            </a:r>
            <a:endParaRPr lang="fr-F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14394240"/>
            <a:ext cx="10691813" cy="731174"/>
          </a:xfrm>
          <a:prstGeom prst="rect">
            <a:avLst/>
          </a:prstGeom>
          <a:solidFill>
            <a:srgbClr val="38ADE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9753607" y="105016"/>
            <a:ext cx="700088" cy="704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73" y="164263"/>
            <a:ext cx="585556" cy="58555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48162" y="14498217"/>
            <a:ext cx="311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MOPSI</a:t>
            </a:r>
            <a:endParaRPr lang="fr-F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49669" y="14498217"/>
            <a:ext cx="332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ANNÉE 2017-2018</a:t>
            </a:r>
            <a:endParaRPr lang="fr-F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006183" y="8955748"/>
                <a:ext cx="20548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trouver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argmin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3" y="8955748"/>
                <a:ext cx="205485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1187" r="-1187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271538" y="10697756"/>
            <a:ext cx="3227716" cy="135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14657" y="10720007"/>
                <a:ext cx="318459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Supposons que l’on se trouve au sommet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sélectionne aléatoirement un voisin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calcule la variation de potentiel </a:t>
                </a:r>
                <a:r>
                  <a:rPr lang="fr-FR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aller</a:t>
                </a:r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171450" lvl="0" indent="-171450" algn="just">
                  <a:buFont typeface="Wingdings" panose="05000000000000000000" pitchFamily="2" charset="2"/>
                  <a:buChar char="Ø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 elle est négative (ou nulle), on se déplace en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lvl="0" indent="-171450" algn="just">
                  <a:buFont typeface="Wingdings" panose="05000000000000000000" pitchFamily="2" charset="2"/>
                  <a:buChar char="Ø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Sinon, on se déplace en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avec une probabilité suivant la </a:t>
                </a:r>
                <a:r>
                  <a:rPr lang="fr-FR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mesure de Gibbs</a:t>
                </a: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:r>
                  <a:rPr lang="fr-FR" sz="1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</a:t>
                </a:r>
                <a:r>
                  <a:rPr lang="fr-FR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-sélectionne un voisin </a:t>
                </a:r>
                <a:r>
                  <a:rPr lang="fr-FR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aléatoirement</a:t>
                </a:r>
              </a:p>
              <a:p>
                <a:pPr lvl="0" algn="just"/>
                <a:r>
                  <a:rPr lang="fr-FR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s’arrête dès que l’on a trouvé </a:t>
                </a:r>
                <a14:m>
                  <m:oMath xmlns:m="http://schemas.openxmlformats.org/officeDocument/2006/math">
                    <m:r>
                      <a:rPr lang="fr-FR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tel que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7" y="10720007"/>
                <a:ext cx="3184597" cy="1323439"/>
              </a:xfrm>
              <a:prstGeom prst="rect">
                <a:avLst/>
              </a:prstGeom>
              <a:blipFill rotWithShape="0">
                <a:blip r:embed="rId7"/>
                <a:stretch>
                  <a:fillRect t="-461" b="-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132187" y="13053573"/>
                <a:ext cx="1548244" cy="22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400" dirty="0" smtClean="0"/>
                  <a:t> </a:t>
                </a:r>
                <a:endParaRPr lang="fr-FR" sz="14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7" y="13053573"/>
                <a:ext cx="1548244" cy="229935"/>
              </a:xfrm>
              <a:prstGeom prst="rect">
                <a:avLst/>
              </a:prstGeom>
              <a:blipFill rotWithShape="0">
                <a:blip r:embed="rId8"/>
                <a:stretch>
                  <a:fillRect l="-3937" t="-2632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721053" y="1367656"/>
                <a:ext cx="3249706" cy="579389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1100" b="1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3- Implémentation</a:t>
                </a:r>
                <a:endParaRPr lang="fr-FR" sz="11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40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3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Nous avons choisi d’utiliser Python pour implémenter le recuit simulé. Voici la structure 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utilisée:</a:t>
                </a:r>
                <a:endParaRPr lang="fr-FR" sz="9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1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6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9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Notre programme consiste à placer d’abord le bloc à un endroit prédéfini, et les pièces aléatoirement sur une grille, puis tant que le potentiel n’est pas nul, à explorer les voisinages selon l’algorithme décrit précédemment.</a:t>
                </a:r>
                <a:endParaRPr lang="fr-FR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Les premiers voisinages implémentés sont le déplacement d’une pièce d’une case dans une direction et 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rotation (ou non) d’un quart de tour dans le sens horaire. Les fonctions </a:t>
                </a:r>
                <a:r>
                  <a:rPr lang="fr-FR" sz="900" i="1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varV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associées permettent de calculer de manière optimisée la variation de potentiel engendrée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 algn="just"/>
                <a:endParaRPr lang="fr-FR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fr-FR" sz="105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4- Premières optimisations</a:t>
                </a:r>
              </a:p>
              <a:p>
                <a:pPr algn="just"/>
                <a:endParaRPr lang="fr-FR" sz="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L’algorithme a tout d’abord été testé sur une instance de taille 3x3 du puzzle, avec une fonction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indépendante du temps. Les possibilités étant limitées, l’algorithme le résout en une trentaine d’itérations en moyenne. Nous avons ensuite opté pour une fonction de la forme suivante :</a:t>
                </a:r>
              </a:p>
              <a:p>
                <a:pPr lvl="0" algn="just"/>
                <a:endParaRPr lang="fr-FR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fr-FR" sz="7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nous avons optimisé les paramètres pour le problème 5x5, en regardant sur 30 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exécutions 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nombre moyen d’itérations nécessaires pour trouver une solution. 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Nous avons donc opté pour le choix 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fr-FR" sz="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fr-FR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53" y="1367656"/>
                <a:ext cx="3249706" cy="57938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027538" y="6294631"/>
                <a:ext cx="697690" cy="172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38" y="6294631"/>
                <a:ext cx="697690" cy="172291"/>
              </a:xfrm>
              <a:prstGeom prst="rect">
                <a:avLst/>
              </a:prstGeom>
              <a:blipFill rotWithShape="0">
                <a:blip r:embed="rId10"/>
                <a:stretch>
                  <a:fillRect l="-7018" t="-3571" r="-2632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31" y="1994748"/>
            <a:ext cx="3015549" cy="171983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904365" y="3699513"/>
            <a:ext cx="28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Diagramme de classes UML du programme </a:t>
            </a:r>
            <a:r>
              <a:rPr lang="fr-FR" sz="1000" i="1" dirty="0" smtClean="0"/>
              <a:t>Python.</a:t>
            </a:r>
            <a:endParaRPr lang="fr-FR" sz="1000" i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6" t="-3676" r="-2158" b="-7996"/>
          <a:stretch/>
        </p:blipFill>
        <p:spPr>
          <a:xfrm>
            <a:off x="3943145" y="7165031"/>
            <a:ext cx="2771021" cy="154305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9" name="TextBox 88"/>
          <p:cNvSpPr txBox="1"/>
          <p:nvPr/>
        </p:nvSpPr>
        <p:spPr>
          <a:xfrm>
            <a:off x="3943145" y="8484689"/>
            <a:ext cx="2771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/>
              <a:t>Heuristique d’optimisation des paramètres a et b</a:t>
            </a:r>
            <a:endParaRPr lang="fr-FR" sz="900" i="1" dirty="0"/>
          </a:p>
        </p:txBody>
      </p:sp>
      <p:sp>
        <p:nvSpPr>
          <p:cNvPr id="28" name="ZoneTexte 18"/>
          <p:cNvSpPr txBox="1"/>
          <p:nvPr/>
        </p:nvSpPr>
        <p:spPr>
          <a:xfrm>
            <a:off x="7188119" y="1363782"/>
            <a:ext cx="3253032" cy="11233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200" b="1" u="sng" dirty="0" smtClean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III – Méthode déterministe</a:t>
            </a:r>
          </a:p>
          <a:p>
            <a:pPr algn="just"/>
            <a:endParaRPr lang="fr-FR" sz="1100" b="1" u="sng" dirty="0" smtClean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100" b="1" u="sng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100" b="1" u="sng" dirty="0" smtClean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100" b="1" u="sng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100" b="1" u="sng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721053" y="8722087"/>
                <a:ext cx="3249706" cy="123110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 d’améliorer les performances, nous avons ajouté la possibilité de permuter deux pièces choisies aléatoirement au voisinage. Avec la même fonction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un puzzle 5x5 à 6 pièces de géométrie non triviale est résolu en 13 500 itérations en moyenne. </a:t>
                </a:r>
                <a:r>
                  <a:rPr lang="fr-FR" sz="9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 qui est satisfaisant puisqu’il y a plus d’un milliard de possibilités</a:t>
                </a:r>
                <a:r>
                  <a:rPr lang="fr-FR" sz="9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fr-FR" sz="10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fr-FR" sz="10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fr-FR" sz="1050" b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6- Résultats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53" y="8722087"/>
                <a:ext cx="3249706" cy="1231106"/>
              </a:xfrm>
              <a:prstGeom prst="rect">
                <a:avLst/>
              </a:prstGeom>
              <a:blipFill rotWithShape="0">
                <a:blip r:embed="rId13"/>
                <a:stretch>
                  <a:fillRect b="-196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191445" y="12137772"/>
            <a:ext cx="3249706" cy="5001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fr-FR" sz="1100" b="1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1" u="sng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IV – </a:t>
            </a:r>
            <a:r>
              <a:rPr lang="fr-FR" sz="1100" b="1" u="sng" dirty="0" smtClean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Bibliographie</a:t>
            </a:r>
          </a:p>
          <a:p>
            <a:pPr lvl="0" algn="just"/>
            <a:endParaRPr lang="fr-FR" sz="500" b="1" u="sng" dirty="0">
              <a:solidFill>
                <a:prstClr val="black"/>
              </a:solidFill>
              <a:uFill>
                <a:solidFill>
                  <a:srgbClr val="FF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FR" sz="105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7347" y="1367656"/>
            <a:ext cx="207510" cy="1285450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18"/>
          <p:cNvSpPr txBox="1"/>
          <p:nvPr/>
        </p:nvSpPr>
        <p:spPr>
          <a:xfrm>
            <a:off x="259074" y="4219425"/>
            <a:ext cx="3253032" cy="18697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05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fr-FR" sz="105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Cadre d’étude, présentation du puzzle:</a:t>
            </a:r>
          </a:p>
          <a:p>
            <a:pPr algn="just"/>
            <a:endParaRPr lang="fr-FR" sz="5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Le puzzle étudié est un puzzle bidimensionnel. Il s’agit d’un plateau carrée sur lequel le but est d’encastrer toutes les pièces. Il y a deux types de pièces: </a:t>
            </a:r>
          </a:p>
          <a:p>
            <a:pPr algn="just"/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- Un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cylindre (bloc), 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qui a pour caractéristique de ne pas pouvoir être déplacé au cours de la résolution. On choisit de le placer avant de le résoudre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- Les autres pièces sont des </a:t>
            </a:r>
            <a:r>
              <a:rPr 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polyominos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: une réunion de carrés unitaires ayant une arrête coïncidente au moins.</a:t>
            </a:r>
          </a:p>
          <a:p>
            <a:pPr algn="just"/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Le puzzle qui nous a été présenté est de taille </a:t>
            </a:r>
            <a:r>
              <a:rPr lang="fr-FR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7x7</a:t>
            </a:r>
            <a:r>
              <a:rPr lang="fr-F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et est représenté ci-dessous. Nous avons généralisé à d’autres tailles.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3543" y="1363782"/>
            <a:ext cx="207510" cy="1285838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95145" y="2828848"/>
            <a:ext cx="2580501" cy="139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 du Puzzle</a:t>
            </a:r>
            <a:endParaRPr lang="fr-FR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38" y="11754786"/>
            <a:ext cx="3078502" cy="2224217"/>
          </a:xfrm>
          <a:prstGeom prst="rect">
            <a:avLst/>
          </a:prstGeom>
          <a:ln>
            <a:solidFill>
              <a:srgbClr val="38ADE3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3912668" y="13990123"/>
            <a:ext cx="2866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/>
              <a:t>L’API développée dans le cadre du projet </a:t>
            </a:r>
            <a:r>
              <a:rPr lang="fr-FR" sz="900" i="1" dirty="0" err="1" smtClean="0"/>
              <a:t>TDLog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7068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2897</TotalTime>
  <Words>699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Seigneur</dc:creator>
  <cp:lastModifiedBy>Théo Viel</cp:lastModifiedBy>
  <cp:revision>73</cp:revision>
  <dcterms:created xsi:type="dcterms:W3CDTF">2017-10-04T17:21:43Z</dcterms:created>
  <dcterms:modified xsi:type="dcterms:W3CDTF">2018-01-30T11:06:22Z</dcterms:modified>
</cp:coreProperties>
</file>