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691813" cy="1511935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15" autoAdjust="0"/>
    <p:restoredTop sz="94624"/>
  </p:normalViewPr>
  <p:slideViewPr>
    <p:cSldViewPr snapToGrid="0" snapToObjects="1">
      <p:cViewPr>
        <p:scale>
          <a:sx n="150" d="100"/>
          <a:sy n="150" d="100"/>
        </p:scale>
        <p:origin x="-1694" y="-9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Ponts%20ParisTech\Projet%20MOPSI\ResultatInfos5x5Basic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73618874939872"/>
          <c:y val="6.9171577761801495E-2"/>
          <c:w val="0.72946574508725615"/>
          <c:h val="0.62865262220274609"/>
        </c:manualLayout>
      </c:layout>
      <c:lineChart>
        <c:grouping val="standard"/>
        <c:varyColors val="0"/>
        <c:ser>
          <c:idx val="0"/>
          <c:order val="0"/>
          <c:tx>
            <c:v>Basic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ComparaisonPerformances5x5!$A$2:$A$8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ComparaisonPerformances5x5!$F$2:$F$8</c:f>
              <c:numCache>
                <c:formatCode>General</c:formatCode>
                <c:ptCount val="7"/>
                <c:pt idx="0">
                  <c:v>0</c:v>
                </c:pt>
                <c:pt idx="1">
                  <c:v>3515</c:v>
                </c:pt>
                <c:pt idx="2">
                  <c:v>7610</c:v>
                </c:pt>
                <c:pt idx="3">
                  <c:v>35939</c:v>
                </c:pt>
                <c:pt idx="4">
                  <c:v>9827</c:v>
                </c:pt>
                <c:pt idx="5">
                  <c:v>3156</c:v>
                </c:pt>
                <c:pt idx="6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5B-4B5B-B4F6-EBC780F9EB1F}"/>
            </c:ext>
          </c:extLst>
        </c:ser>
        <c:ser>
          <c:idx val="1"/>
          <c:order val="1"/>
          <c:tx>
            <c:v>Opti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ComparaisonPerformances5x5!$A$2:$A$8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ComparaisonPerformances5x5!$F$17:$F$23</c:f>
              <c:numCache>
                <c:formatCode>General</c:formatCode>
                <c:ptCount val="7"/>
                <c:pt idx="0">
                  <c:v>0</c:v>
                </c:pt>
                <c:pt idx="1">
                  <c:v>602</c:v>
                </c:pt>
                <c:pt idx="2">
                  <c:v>2722</c:v>
                </c:pt>
                <c:pt idx="3">
                  <c:v>8381</c:v>
                </c:pt>
                <c:pt idx="4">
                  <c:v>15785</c:v>
                </c:pt>
                <c:pt idx="5">
                  <c:v>6671</c:v>
                </c:pt>
                <c:pt idx="6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5B-4B5B-B4F6-EBC780F9E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462064"/>
        <c:axId val="179467504"/>
      </c:lineChart>
      <c:catAx>
        <c:axId val="17946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700" dirty="0"/>
                  <a:t>Profondeur d'exploration</a:t>
                </a:r>
              </a:p>
            </c:rich>
          </c:tx>
          <c:layout>
            <c:manualLayout>
              <c:xMode val="edge"/>
              <c:yMode val="edge"/>
              <c:x val="0.41433464714116014"/>
              <c:y val="0.807452260401911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467504"/>
        <c:crosses val="autoZero"/>
        <c:auto val="1"/>
        <c:lblAlgn val="ctr"/>
        <c:lblOffset val="100"/>
        <c:noMultiLvlLbl val="0"/>
      </c:catAx>
      <c:valAx>
        <c:axId val="17946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700" dirty="0"/>
                  <a:t>Nombre</a:t>
                </a:r>
                <a:r>
                  <a:rPr lang="fr-FR" sz="700" baseline="0" dirty="0"/>
                  <a:t> de </a:t>
                </a:r>
                <a:r>
                  <a:rPr lang="fr-FR" sz="700" baseline="0" dirty="0" err="1"/>
                  <a:t>màj</a:t>
                </a:r>
                <a:r>
                  <a:rPr lang="fr-FR" sz="700" baseline="0" dirty="0"/>
                  <a:t> de la matrice</a:t>
                </a:r>
                <a:endParaRPr lang="fr-FR" sz="700" dirty="0"/>
              </a:p>
            </c:rich>
          </c:tx>
          <c:layout>
            <c:manualLayout>
              <c:xMode val="edge"/>
              <c:yMode val="edge"/>
              <c:x val="4.2316712324572202E-2"/>
              <c:y val="0.11052486995373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46206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730992011131779"/>
          <c:y val="9.4216041307755627E-2"/>
          <c:w val="0.38455293494481135"/>
          <c:h val="0.10942762318100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38ADE3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0.02925</cdr:x>
      <cdr:y>0.86125</cdr:y>
    </cdr:from>
    <cdr:to>
      <cdr:x>0.98769</cdr:x>
      <cdr:y>0.99264</cdr:y>
    </cdr:to>
    <cdr:sp macro="" textlink="">
      <cdr:nvSpPr>
        <cdr:cNvPr id="2" name="TextBox 88"/>
        <cdr:cNvSpPr txBox="1"/>
      </cdr:nvSpPr>
      <cdr:spPr>
        <a:xfrm xmlns:a="http://schemas.openxmlformats.org/drawingml/2006/main">
          <a:off x="95489" y="1564438"/>
          <a:ext cx="3128503" cy="238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900" i="1" dirty="0"/>
            <a:t>Comparaison des méthodes d’explorations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0EA5-CA6F-8D4B-8D24-9E860C725A8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6588-574C-564D-9A5F-65E9E31ED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chart" Target="../charts/chart1.xm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1538" y="12051130"/>
                <a:ext cx="3249706" cy="216982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 convergence du recuit simulé est prouvée par l’algorithme de </a:t>
                </a:r>
                <a:r>
                  <a:rPr lang="fr-FR" sz="9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Metropolis</a:t>
                </a:r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-Hastings (</a:t>
                </a:r>
                <a:r>
                  <a:rPr lang="fr-FR" sz="9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c.f</a:t>
                </a:r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[1])</a:t>
                </a:r>
                <a:endParaRPr lang="fr-FR" sz="9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105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2- La mesure de Gibbs</a:t>
                </a:r>
              </a:p>
              <a:p>
                <a:pPr lvl="0" algn="just"/>
                <a:r>
                  <a:rPr lang="fr-FR" sz="40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3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Elle est définie de la façon suivante, où l’on note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 passage du sommet </a:t>
                </a:r>
                <a14:m>
                  <m:oMath xmlns:m="http://schemas.openxmlformats.org/officeDocument/2006/math">
                    <m:r>
                      <a:rPr lang="fr-FR" sz="9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 sommet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0" algn="just"/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remarque que quand </a:t>
                </a:r>
                <a14:m>
                  <m:oMath xmlns:m="http://schemas.openxmlformats.org/officeDocument/2006/math">
                    <m:r>
                      <a:rPr lang="fr-F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est petit, on tend vers la mesure uniforme, et vers une mesure probabilité nulle sauf si </a:t>
                </a:r>
                <a14:m>
                  <m:oMath xmlns:m="http://schemas.openxmlformats.org/officeDocument/2006/math">
                    <m:r>
                      <a:rPr lang="fr-F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quand </a:t>
                </a:r>
                <a14:m>
                  <m:oMath xmlns:m="http://schemas.openxmlformats.org/officeDocument/2006/math">
                    <m:r>
                      <a:rPr lang="fr-F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est grand. Ceci nous amène à considérer une fonction </a:t>
                </a:r>
                <a14:m>
                  <m:oMath xmlns:m="http://schemas.openxmlformats.org/officeDocument/2006/math">
                    <m:r>
                      <a:rPr lang="fr-F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croissante, de telle sorte qu’on accepte une solution qui augmente le potentiel avec une probabilité qui tend vers 0.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8" y="12051130"/>
                <a:ext cx="3249706" cy="21698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2" y="6081287"/>
            <a:ext cx="2238048" cy="14099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1015701"/>
            <a:ext cx="10691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38ADE3"/>
                </a:solidFill>
                <a:latin typeface="Arial" charset="0"/>
                <a:ea typeface="Arial" charset="0"/>
                <a:cs typeface="Arial" charset="0"/>
              </a:rPr>
              <a:t>Réalisé Mathieu ROUX et Théo VIEL, sous la direction de Pierre-André ZITT.</a:t>
            </a:r>
            <a:endParaRPr lang="fr-FR" sz="1600" b="1" dirty="0">
              <a:solidFill>
                <a:srgbClr val="38ADE3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60511" y="1366920"/>
            <a:ext cx="3253032" cy="14542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200" b="1" u="sng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I- Introduction</a:t>
            </a:r>
          </a:p>
          <a:p>
            <a:pPr algn="just"/>
            <a:endParaRPr lang="fr-FR" sz="7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1- Objectif :</a:t>
            </a:r>
          </a:p>
          <a:p>
            <a:pPr algn="just"/>
            <a:r>
              <a:rPr lang="fr-FR" sz="5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 Le but de ce projet est de résoudre un puzzle tel que celui-ci dessous, en implémentant deux algorithmes abordant le problème de façon différentes: un probabiliste et un déterministe. Il est couplé avec le projet du cours de Développement Logiciel, dans le cadre duquel nous avons développé une interface graphique.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9"/>
              <p:cNvSpPr txBox="1"/>
              <p:nvPr/>
            </p:nvSpPr>
            <p:spPr>
              <a:xfrm>
                <a:off x="299076" y="7693098"/>
                <a:ext cx="3214467" cy="307007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b="1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fr-FR" sz="1100" b="1" u="sng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II- Méthode probabiliste</a:t>
                </a:r>
              </a:p>
              <a:p>
                <a:pPr algn="just"/>
                <a:endParaRPr lang="fr-FR" sz="7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105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1- Algorithme du recuit simulé</a:t>
                </a:r>
              </a:p>
              <a:p>
                <a:pPr algn="just"/>
                <a:r>
                  <a:rPr lang="fr-FR" sz="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3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L’algorithme consiste à se déplacer dans l’ensemble des façons de placer les pièces (noté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) jusqu’à trouver une solution telle que les pièces ne se chevauchent pas. Mathématiquement, on modélise le problème de la façon suivante:</a:t>
                </a:r>
              </a:p>
              <a:p>
                <a:pPr algn="just"/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Où 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9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fr-FR" sz="9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 la fonction </a:t>
                </a:r>
                <a:r>
                  <a:rPr lang="fr-F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potentiel</a:t>
                </a:r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comptant le nombre recouvrement dans la grille. Notons que quand le puzzle est faisable, alors le minimum de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 0.</a:t>
                </a:r>
              </a:p>
              <a:p>
                <a:pPr algn="just"/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Pour cela, on définit le graphe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900" dirty="0"/>
                  <a:t> </a:t>
                </a:r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ayant pour sommets les éléments de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qui ont un potentiel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On choisit ensuite une </a:t>
                </a:r>
                <a:r>
                  <a:rPr lang="fr-F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fonction de voisinage</a:t>
                </a:r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 définit une façon de passer d’une configuration à une autre, de sorte que les arrêtes de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900" dirty="0"/>
                  <a:t> </a:t>
                </a:r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relient les configurations voisines. À ces arrêtes est associée une variation de potentiel, suivant le sens dont on la parcours, et on se déplace de la façon suivante:</a:t>
                </a:r>
              </a:p>
            </p:txBody>
          </p:sp>
        </mc:Choice>
        <mc:Fallback xmlns="">
          <p:sp>
            <p:nvSpPr>
              <p:cNvPr id="2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76" y="7693098"/>
                <a:ext cx="3214467" cy="30700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26723" y="6297434"/>
            <a:ext cx="86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Le cylindre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272" y="7159544"/>
            <a:ext cx="76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Une pièce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58" y="7458384"/>
            <a:ext cx="2866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Schéma du puzzle étudié résolu et de ses éléments.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0691813" cy="931561"/>
          </a:xfrm>
          <a:prstGeom prst="rect">
            <a:avLst/>
          </a:prstGeom>
          <a:solidFill>
            <a:srgbClr val="38ADE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148161" y="174709"/>
            <a:ext cx="94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ALGORITHMES DE RÉSOLUTION DE PUZZLES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14394240"/>
            <a:ext cx="10691813" cy="731174"/>
          </a:xfrm>
          <a:prstGeom prst="rect">
            <a:avLst/>
          </a:prstGeom>
          <a:solidFill>
            <a:srgbClr val="38ADE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753607" y="105016"/>
            <a:ext cx="700088" cy="704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873" y="164263"/>
            <a:ext cx="585556" cy="58555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48162" y="14498217"/>
            <a:ext cx="311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 MOPSI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49669" y="14498217"/>
            <a:ext cx="332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ANNÉE 2017-2018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06183" y="8955748"/>
                <a:ext cx="20548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trouver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argmin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3" y="8955748"/>
                <a:ext cx="205485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1187" r="-1187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271538" y="10697756"/>
            <a:ext cx="3227716" cy="1356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14657" y="10720007"/>
                <a:ext cx="318459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Supposons que l’on se trouve au sommet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sélectionne aléatoirement un voisin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calcule la variation de potentiel y aller</a:t>
                </a:r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171450" lvl="0" indent="-171450" algn="just">
                  <a:buFont typeface="Wingdings" panose="05000000000000000000" pitchFamily="2" charset="2"/>
                  <a:buChar char="Ø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 elle est négative (ou nulle), on se déplace en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0" indent="-171450" algn="just">
                  <a:buFont typeface="Wingdings" panose="05000000000000000000" pitchFamily="2" charset="2"/>
                  <a:buChar char="Ø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Sinon, on se déplace en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avec une probabilité suivant la </a:t>
                </a:r>
                <a:r>
                  <a:rPr lang="fr-FR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mesure de Gibbs</a:t>
                </a: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:r>
                  <a:rPr lang="fr-FR" sz="1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</a:t>
                </a: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-sélectionne un voisin aléatoirement</a:t>
                </a:r>
              </a:p>
              <a:p>
                <a:pPr lvl="0" algn="just"/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s’arrête dès que l’on a trouvé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tel que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fr-F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7" y="10720007"/>
                <a:ext cx="3184597" cy="1323439"/>
              </a:xfrm>
              <a:prstGeom prst="rect">
                <a:avLst/>
              </a:prstGeom>
              <a:blipFill rotWithShape="0">
                <a:blip r:embed="rId7"/>
                <a:stretch>
                  <a:fillRect t="-461" b="-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32187" y="13053573"/>
                <a:ext cx="1548244" cy="22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4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7" y="13053573"/>
                <a:ext cx="1548244" cy="229935"/>
              </a:xfrm>
              <a:prstGeom prst="rect">
                <a:avLst/>
              </a:prstGeom>
              <a:blipFill rotWithShape="0">
                <a:blip r:embed="rId8"/>
                <a:stretch>
                  <a:fillRect l="-3937" t="-2632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21053" y="1367656"/>
                <a:ext cx="3249706" cy="607089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fr-FR" sz="110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3- Implémentation</a:t>
                </a:r>
              </a:p>
              <a:p>
                <a:pPr lvl="0" algn="just"/>
                <a:r>
                  <a:rPr lang="fr-FR" sz="40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3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Nous avons choisi d’utiliser Python pour implémenter le recuit simulé. Voici la structure utilisée:</a:t>
                </a:r>
                <a:endParaRPr lang="fr-FR" sz="9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9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Notre programme consiste à placer d’abord le bloc à un endroit prédéfini, et les pièces aléatoirement sur une grille, puis tant que le potentiel n’est pas nul, à explorer les voisinages selon l’algorithme décrit précédemment.</a:t>
                </a: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Les premiers voisinages implémentés sont le déplacement d’une pièce d’une case dans une direction et sa rotation (ou non) d’un quart de tour dans le sens horaire. Les fonctions </a:t>
                </a:r>
                <a:r>
                  <a:rPr lang="fr-FR" sz="900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varV</a:t>
                </a:r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associées permettent de calculer de manière optimisée la variation de potentiel engendrée.</a:t>
                </a:r>
              </a:p>
              <a:p>
                <a:pPr lvl="0" algn="just"/>
                <a:endParaRPr lang="fr-FR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105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4- Premières optimisations</a:t>
                </a:r>
              </a:p>
              <a:p>
                <a:pPr algn="just"/>
                <a:endParaRPr lang="fr-FR" sz="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L’algorithme a tout d’abord été testé sur une instance de taille 3x3 du puzzle, avec une fonction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indépendante du temps. Les possibilités étant limitées, l’algorithme le résout en une trentaine d’itérations en moyenne. Nous avons ensuite opté pour une fonction de la forme suivante :</a:t>
                </a:r>
              </a:p>
              <a:p>
                <a:pPr lvl="0" algn="just"/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7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 nous avons optimisé les paramètres pour le problème 5x5, en regardant sur 30 exécutions le nombre moyen d’itérations nécessaires pour trouver une solution. Nous avons donc opté pour le choix 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fr-FR" sz="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</m:t>
                    </m:r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Cette fonction donne 10% de chance d’accepter une variation de potentiel de +1 pour 10000 itérations.</a:t>
                </a: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53" y="1367656"/>
                <a:ext cx="3249706" cy="60708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27538" y="6294631"/>
                <a:ext cx="697690" cy="172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38" y="6294631"/>
                <a:ext cx="697690" cy="172291"/>
              </a:xfrm>
              <a:prstGeom prst="rect">
                <a:avLst/>
              </a:prstGeom>
              <a:blipFill rotWithShape="0">
                <a:blip r:embed="rId10"/>
                <a:stretch>
                  <a:fillRect l="-7018" t="-3571" r="-2632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31" y="1994748"/>
            <a:ext cx="3015549" cy="1719831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904365" y="3699513"/>
            <a:ext cx="286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Diagramme de classes UML du programme Python.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6" t="-3676" r="-2158" b="-7996"/>
          <a:stretch/>
        </p:blipFill>
        <p:spPr>
          <a:xfrm>
            <a:off x="3943145" y="7443161"/>
            <a:ext cx="2771021" cy="154305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9" name="TextBox 88"/>
          <p:cNvSpPr txBox="1"/>
          <p:nvPr/>
        </p:nvSpPr>
        <p:spPr>
          <a:xfrm>
            <a:off x="3943145" y="8762819"/>
            <a:ext cx="2771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Heuristique d’optimisation des paramètres a et b</a:t>
            </a:r>
          </a:p>
        </p:txBody>
      </p:sp>
      <p:sp>
        <p:nvSpPr>
          <p:cNvPr id="28" name="ZoneTexte 18"/>
          <p:cNvSpPr txBox="1"/>
          <p:nvPr/>
        </p:nvSpPr>
        <p:spPr>
          <a:xfrm>
            <a:off x="7188119" y="1363782"/>
            <a:ext cx="3253032" cy="21390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200" b="1" u="sng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III – Méthode déterministe</a:t>
            </a:r>
          </a:p>
          <a:p>
            <a:pPr algn="just"/>
            <a:endParaRPr lang="fr-FR" sz="700" b="1" u="sng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1- Modélisation du problème:</a:t>
            </a:r>
          </a:p>
          <a:p>
            <a:pPr algn="just"/>
            <a:endParaRPr lang="fr-FR" sz="400" b="1" u="sng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9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Dans un deuxième temps, nous nous sommes intéressés à une manière </a:t>
            </a:r>
            <a:r>
              <a:rPr lang="fr-FR" sz="900" i="1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efficace</a:t>
            </a:r>
            <a:r>
              <a:rPr lang="fr-FR" sz="9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de résoudre ce problème de manière déterministe. L’idée sous-jacente est que pour trouver toutes les solutions, il faut explorer toutes les configurations possibles (et il y en a beaucoup !). Heureusement, une implémentations astucieuses permet de gagner beaucoup de temps.</a:t>
            </a:r>
          </a:p>
          <a:p>
            <a:pPr algn="just"/>
            <a:r>
              <a:rPr lang="fr-FR" sz="9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On représente toutes les configurations que peut occuper chaque pièce de manière matricielle: on numérote les cases de la grille tel qu’illustré ci-dessous, et on indiquant par un 1 si elle est occupée par tel ou tel placement d’une pièce.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21053" y="9000217"/>
                <a:ext cx="3249706" cy="123110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Afin d’améliorer les performances, nous avons ajouté la possibilité de permuter deux pièces choisies aléatoirement au voisinage. Avec la même fonction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un puzzle 5x5 à 6 pièces de géométrie non triviale est résolu en 13 500 itérations en moyenne. Ce qui est satisfaisant puisqu’il y a plus d’un milliard de possibilités.</a:t>
                </a:r>
                <a:endParaRPr lang="fr-FR" sz="10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fr-FR" sz="10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105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6- Résultats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53" y="9000217"/>
                <a:ext cx="3249706" cy="1231106"/>
              </a:xfrm>
              <a:prstGeom prst="rect">
                <a:avLst/>
              </a:prstGeom>
              <a:blipFill rotWithShape="0">
                <a:blip r:embed="rId13"/>
                <a:stretch>
                  <a:fillRect b="-196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175263" y="9491872"/>
            <a:ext cx="3249706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9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Afin d’éviter de multiples copies en mémoire de très grosses matrices, qui plus est creuses, nous avons implémenté la méthode des </a:t>
            </a:r>
            <a:r>
              <a:rPr lang="fr-FR" sz="900" i="1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dancing links </a:t>
            </a:r>
            <a:r>
              <a:rPr lang="fr-FR" sz="9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évitant les écritures mémoire successives, en reposant notamment sur une représentation des matrices creuses par listes doublement chaînées.</a:t>
            </a:r>
          </a:p>
          <a:p>
            <a:pPr algn="just"/>
            <a:endParaRPr lang="fr-FR" sz="9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3- Aperçu des performances de l’algorithme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77347" y="1367656"/>
            <a:ext cx="207510" cy="1285450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18"/>
          <p:cNvSpPr txBox="1"/>
          <p:nvPr/>
        </p:nvSpPr>
        <p:spPr>
          <a:xfrm>
            <a:off x="259074" y="4219425"/>
            <a:ext cx="3253032" cy="18697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2- Cadre d’étude, présentation du puzzle:</a:t>
            </a:r>
          </a:p>
          <a:p>
            <a:pPr algn="just"/>
            <a:endParaRPr lang="fr-FR" sz="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Le puzzle étudié est un puzzle bidimensionnel. Il s’agit d’un plateau carrée sur lequel le but est d’encastrer toutes les pièces. Il y a deux types de pièces: </a:t>
            </a:r>
          </a:p>
          <a:p>
            <a:pPr algn="just"/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- Un cylindre (bloc), qui a pour caractéristique de ne pas pouvoir être déplacé au cours de la résolution. On choisit de le placer avant de le résoudre.</a:t>
            </a:r>
          </a:p>
          <a:p>
            <a:pPr algn="just"/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- Les autres pièces sont des </a:t>
            </a:r>
            <a:r>
              <a:rPr lang="fr-FR" sz="900" b="1" dirty="0">
                <a:latin typeface="Arial" panose="020B0604020202020204" pitchFamily="34" charset="0"/>
                <a:cs typeface="Arial" panose="020B0604020202020204" pitchFamily="34" charset="0"/>
              </a:rPr>
              <a:t>polyominos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: une réunion de carrés unitaires ayant une arrête coïncidente au moins.</a:t>
            </a:r>
          </a:p>
          <a:p>
            <a:pPr algn="just"/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Le puzzle qui nous a été présenté est de taille </a:t>
            </a:r>
            <a:r>
              <a:rPr lang="fr-FR" sz="900" i="1" dirty="0">
                <a:latin typeface="Arial" panose="020B0604020202020204" pitchFamily="34" charset="0"/>
                <a:cs typeface="Arial" panose="020B0604020202020204" pitchFamily="34" charset="0"/>
              </a:rPr>
              <a:t>7x7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et est représenté ci-dessous. Nous avons généralisé à d’autres tailles.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3543" y="1363782"/>
            <a:ext cx="207510" cy="1285838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95145" y="2828848"/>
            <a:ext cx="2580501" cy="1390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 du Puzzle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38" y="11754786"/>
            <a:ext cx="3078502" cy="2224217"/>
          </a:xfrm>
          <a:prstGeom prst="rect">
            <a:avLst/>
          </a:prstGeom>
          <a:ln>
            <a:solidFill>
              <a:srgbClr val="38ADE3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3912668" y="13990123"/>
            <a:ext cx="2866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L’API développée dans le cadre du projet </a:t>
            </a:r>
            <a:r>
              <a:rPr lang="fr-FR" sz="900" i="1" dirty="0" err="1"/>
              <a:t>TDLog</a:t>
            </a:r>
            <a:endParaRPr lang="fr-FR" sz="900" i="1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E3EBB30-0B91-497F-AF84-F2AA11CA7282}"/>
              </a:ext>
            </a:extLst>
          </p:cNvPr>
          <p:cNvGrpSpPr>
            <a:grpSpLocks noChangeAspect="1"/>
          </p:cNvGrpSpPr>
          <p:nvPr/>
        </p:nvGrpSpPr>
        <p:grpSpPr>
          <a:xfrm>
            <a:off x="7462326" y="3496277"/>
            <a:ext cx="2769548" cy="1576579"/>
            <a:chOff x="-590945" y="1602627"/>
            <a:chExt cx="8201711" cy="4668864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3E8B0AF2-C6D7-4657-83BB-9BA480CD4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106" t="7679" r="8909" b="5711"/>
            <a:stretch/>
          </p:blipFill>
          <p:spPr>
            <a:xfrm>
              <a:off x="2567708" y="2410690"/>
              <a:ext cx="5043055" cy="3860801"/>
            </a:xfrm>
            <a:prstGeom prst="rect">
              <a:avLst/>
            </a:prstGeom>
          </p:spPr>
        </p:pic>
        <p:sp>
          <p:nvSpPr>
            <p:cNvPr id="41" name="Accolade fermante 40">
              <a:extLst>
                <a:ext uri="{FF2B5EF4-FFF2-40B4-BE49-F238E27FC236}">
                  <a16:creationId xmlns:a16="http://schemas.microsoft.com/office/drawing/2014/main" id="{939B1627-0915-435F-A777-4608ED76D847}"/>
                </a:ext>
              </a:extLst>
            </p:cNvPr>
            <p:cNvSpPr/>
            <p:nvPr/>
          </p:nvSpPr>
          <p:spPr>
            <a:xfrm rot="16200000">
              <a:off x="3278908" y="1320798"/>
              <a:ext cx="203201" cy="162560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Accolade fermante 41">
              <a:extLst>
                <a:ext uri="{FF2B5EF4-FFF2-40B4-BE49-F238E27FC236}">
                  <a16:creationId xmlns:a16="http://schemas.microsoft.com/office/drawing/2014/main" id="{4B6163BE-EFA6-4C31-9443-38808280EE31}"/>
                </a:ext>
              </a:extLst>
            </p:cNvPr>
            <p:cNvSpPr/>
            <p:nvPr/>
          </p:nvSpPr>
          <p:spPr>
            <a:xfrm rot="16200000">
              <a:off x="5841998" y="466433"/>
              <a:ext cx="203201" cy="333432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2002905-8B78-466E-B32D-ECBA62B7412C}"/>
                </a:ext>
              </a:extLst>
            </p:cNvPr>
            <p:cNvSpPr txBox="1"/>
            <p:nvPr/>
          </p:nvSpPr>
          <p:spPr>
            <a:xfrm>
              <a:off x="2594101" y="1602627"/>
              <a:ext cx="1516078" cy="5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Arial" panose="020B0604020202020204" pitchFamily="34" charset="0"/>
                  <a:cs typeface="Arial" panose="020B0604020202020204" pitchFamily="34" charset="0"/>
                </a:rPr>
                <a:t>Pièces</a:t>
              </a:r>
              <a:endParaRPr lang="fr-F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3FD8743-B99C-40BE-A31B-0E02A7191D2A}"/>
                </a:ext>
              </a:extLst>
            </p:cNvPr>
            <p:cNvSpPr txBox="1"/>
            <p:nvPr/>
          </p:nvSpPr>
          <p:spPr>
            <a:xfrm>
              <a:off x="4341093" y="1602627"/>
              <a:ext cx="3269673" cy="5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Arial" panose="020B0604020202020204" pitchFamily="34" charset="0"/>
                  <a:cs typeface="Arial" panose="020B0604020202020204" pitchFamily="34" charset="0"/>
                </a:rPr>
                <a:t>Cases numérotées</a:t>
              </a:r>
            </a:p>
          </p:txBody>
        </p:sp>
        <p:sp>
          <p:nvSpPr>
            <p:cNvPr id="45" name="Accolade ouvrante 44">
              <a:extLst>
                <a:ext uri="{FF2B5EF4-FFF2-40B4-BE49-F238E27FC236}">
                  <a16:creationId xmlns:a16="http://schemas.microsoft.com/office/drawing/2014/main" id="{A14E7EAD-FE17-465F-A474-EBAB7D313B1F}"/>
                </a:ext>
              </a:extLst>
            </p:cNvPr>
            <p:cNvSpPr/>
            <p:nvPr/>
          </p:nvSpPr>
          <p:spPr>
            <a:xfrm>
              <a:off x="2022764" y="2835564"/>
              <a:ext cx="397163" cy="159789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Accolade ouvrante 45">
              <a:extLst>
                <a:ext uri="{FF2B5EF4-FFF2-40B4-BE49-F238E27FC236}">
                  <a16:creationId xmlns:a16="http://schemas.microsoft.com/office/drawing/2014/main" id="{A95AC5A2-7C68-456D-B2E7-66DEBD65B54D}"/>
                </a:ext>
              </a:extLst>
            </p:cNvPr>
            <p:cNvSpPr/>
            <p:nvPr/>
          </p:nvSpPr>
          <p:spPr>
            <a:xfrm>
              <a:off x="2022764" y="4618180"/>
              <a:ext cx="397163" cy="15978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A00F894-CC19-4F4B-8F01-2BF648AE28F7}"/>
                </a:ext>
              </a:extLst>
            </p:cNvPr>
            <p:cNvSpPr txBox="1"/>
            <p:nvPr/>
          </p:nvSpPr>
          <p:spPr>
            <a:xfrm>
              <a:off x="-455251" y="3108855"/>
              <a:ext cx="2278111" cy="123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Arial" panose="020B0604020202020204" pitchFamily="34" charset="0"/>
                  <a:cs typeface="Arial" panose="020B0604020202020204" pitchFamily="34" charset="0"/>
                </a:rPr>
                <a:t>Configurations possibles pour la pièce A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4C70B37-4FAC-49C7-81AE-E8C65E878619}"/>
                </a:ext>
              </a:extLst>
            </p:cNvPr>
            <p:cNvSpPr txBox="1"/>
            <p:nvPr/>
          </p:nvSpPr>
          <p:spPr>
            <a:xfrm>
              <a:off x="-590945" y="4955461"/>
              <a:ext cx="2465928" cy="123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Arial" panose="020B0604020202020204" pitchFamily="34" charset="0"/>
                  <a:cs typeface="Arial" panose="020B0604020202020204" pitchFamily="34" charset="0"/>
                </a:rPr>
                <a:t>Configurations possibles pour la pièce B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AB032BDB-2565-4D71-80FD-BE57A68770B4}"/>
              </a:ext>
            </a:extLst>
          </p:cNvPr>
          <p:cNvGrpSpPr>
            <a:grpSpLocks noChangeAspect="1"/>
          </p:cNvGrpSpPr>
          <p:nvPr/>
        </p:nvGrpSpPr>
        <p:grpSpPr>
          <a:xfrm>
            <a:off x="7220410" y="8090598"/>
            <a:ext cx="1479291" cy="1103889"/>
            <a:chOff x="1936429" y="1055988"/>
            <a:chExt cx="2561680" cy="1783689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84EAA63-4361-4142-97E1-C243EB3A5FA3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 flipV="1">
              <a:off x="2174584" y="1553026"/>
              <a:ext cx="1761292" cy="783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1A845D8-2CE1-4CB0-BB0D-F7E13F8FA999}"/>
                </a:ext>
              </a:extLst>
            </p:cNvPr>
            <p:cNvCxnSpPr>
              <a:cxnSpLocks/>
              <a:stCxn id="54" idx="3"/>
              <a:endCxn id="59" idx="1"/>
            </p:cNvCxnSpPr>
            <p:nvPr/>
          </p:nvCxnSpPr>
          <p:spPr>
            <a:xfrm flipV="1">
              <a:off x="2174584" y="2120718"/>
              <a:ext cx="1998685" cy="216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E25EF25-8A2A-433B-8E21-A207D639CFFC}"/>
                </a:ext>
              </a:extLst>
            </p:cNvPr>
            <p:cNvCxnSpPr>
              <a:cxnSpLocks/>
              <a:stCxn id="54" idx="3"/>
              <a:endCxn id="98" idx="1"/>
            </p:cNvCxnSpPr>
            <p:nvPr/>
          </p:nvCxnSpPr>
          <p:spPr>
            <a:xfrm>
              <a:off x="2174584" y="2336959"/>
              <a:ext cx="1811932" cy="502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DDFF042B-8AE8-4662-ACB0-73BAC3690636}"/>
                    </a:ext>
                  </a:extLst>
                </p:cNvPr>
                <p:cNvSpPr txBox="1"/>
                <p:nvPr/>
              </p:nvSpPr>
              <p:spPr>
                <a:xfrm>
                  <a:off x="1936429" y="2138033"/>
                  <a:ext cx="238155" cy="3978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DFF042B-8AE8-4662-ACB0-73BAC3690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429" y="2138033"/>
                  <a:ext cx="238155" cy="3978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391" r="-8696" b="-1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504D86AE-3572-4429-B2BD-B7A71B9612B0}"/>
                    </a:ext>
                  </a:extLst>
                </p:cNvPr>
                <p:cNvSpPr txBox="1"/>
                <p:nvPr/>
              </p:nvSpPr>
              <p:spPr>
                <a:xfrm>
                  <a:off x="3935876" y="1329234"/>
                  <a:ext cx="265441" cy="4475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9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04D86AE-3572-4429-B2BD-B7A71B961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876" y="1329234"/>
                  <a:ext cx="265441" cy="44758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0000" r="-800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890482B5-BE1A-40CB-B391-AE7C0AD37D2A}"/>
                    </a:ext>
                  </a:extLst>
                </p:cNvPr>
                <p:cNvSpPr txBox="1"/>
                <p:nvPr/>
              </p:nvSpPr>
              <p:spPr>
                <a:xfrm rot="20015514">
                  <a:off x="2282376" y="1763476"/>
                  <a:ext cx="1270479" cy="174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sz="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𝑙𝑖𝑔𝑛𝑒</m:t>
                        </m:r>
                        <m:r>
                          <a:rPr lang="fr-FR" sz="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7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90482B5-BE1A-40CB-B391-AE7C0AD37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5514">
                  <a:off x="2282376" y="1763476"/>
                  <a:ext cx="1270479" cy="17405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709" r="-855" b="-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95F5CA5-A3AC-4DA3-B505-37EB48F34ADD}"/>
                    </a:ext>
                  </a:extLst>
                </p:cNvPr>
                <p:cNvSpPr txBox="1"/>
                <p:nvPr/>
              </p:nvSpPr>
              <p:spPr>
                <a:xfrm rot="21105771">
                  <a:off x="2739715" y="1991561"/>
                  <a:ext cx="1312231" cy="174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sz="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𝑙𝑖𝑔𝑛𝑒</m:t>
                        </m:r>
                        <m:r>
                          <a:rPr lang="fr-FR" sz="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7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7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7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495F5CA5-A3AC-4DA3-B505-37EB48F34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05771">
                  <a:off x="2739715" y="1991561"/>
                  <a:ext cx="1312231" cy="17405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7C568E3F-E383-4630-8347-82F234079446}"/>
                    </a:ext>
                  </a:extLst>
                </p:cNvPr>
                <p:cNvSpPr txBox="1"/>
                <p:nvPr/>
              </p:nvSpPr>
              <p:spPr>
                <a:xfrm>
                  <a:off x="4173269" y="1896926"/>
                  <a:ext cx="280195" cy="4475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9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C568E3F-E383-4630-8347-82F234079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269" y="1896926"/>
                  <a:ext cx="280195" cy="44758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4815" r="-3704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20A9898-D6EC-4B99-A522-FEE81F1DB4AE}"/>
                </a:ext>
              </a:extLst>
            </p:cNvPr>
            <p:cNvSpPr txBox="1"/>
            <p:nvPr/>
          </p:nvSpPr>
          <p:spPr>
            <a:xfrm>
              <a:off x="4015025" y="2264949"/>
              <a:ext cx="434760" cy="23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…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C942E7D-B77D-47D1-B5D8-0A2A677B301A}"/>
                </a:ext>
              </a:extLst>
            </p:cNvPr>
            <p:cNvSpPr txBox="1"/>
            <p:nvPr/>
          </p:nvSpPr>
          <p:spPr>
            <a:xfrm>
              <a:off x="3679669" y="1055988"/>
              <a:ext cx="818440" cy="3729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FF0000"/>
                  </a:solidFill>
                </a:rPr>
                <a:t>échec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DF191EE8-4069-4050-937E-AA2F95551182}"/>
                </a:ext>
              </a:extLst>
            </p:cNvPr>
            <p:cNvSpPr txBox="1"/>
            <p:nvPr/>
          </p:nvSpPr>
          <p:spPr>
            <a:xfrm rot="20331904">
              <a:off x="2203096" y="1263132"/>
              <a:ext cx="1260668" cy="32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>
                  <a:solidFill>
                    <a:srgbClr val="38ADE3"/>
                  </a:solidFill>
                </a:rPr>
                <a:t>Backtracking</a:t>
              </a:r>
              <a:endParaRPr lang="fr-FR" b="1" dirty="0">
                <a:solidFill>
                  <a:srgbClr val="38ADE3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389962" y="5067701"/>
            <a:ext cx="286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Matrices pièce 1x1 et une en L dans une  grille 2x2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197321" y="6066020"/>
                <a:ext cx="3249706" cy="206979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05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2- La méthode des </a:t>
                </a:r>
                <a:r>
                  <a:rPr lang="fr-FR" sz="1050" b="1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dancing links</a:t>
                </a:r>
              </a:p>
              <a:p>
                <a:pPr algn="just"/>
                <a:endParaRPr lang="fr-FR" sz="700" dirty="0">
                  <a:uFill>
                    <a:solidFill>
                      <a:srgbClr val="FF0000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105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Pour résoudre ce problème en pratique, on explore l’ensemble des configurations de manière récursive. À partir d’une matrice courante (notée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), on sélectionne une ligne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uFill>
                          <a:solidFill>
                            <a:srgbClr val="FF0000"/>
                          </a:solidFill>
                        </a:u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que l’on ajoute à la solution courante (notée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uFill>
                          <a:solidFill>
                            <a:srgbClr val="FF0000"/>
                          </a:solidFill>
                        </a:u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). Puis, on supprime de </a:t>
                </a:r>
                <a14:m>
                  <m:oMath xmlns:m="http://schemas.openxmlformats.org/officeDocument/2006/math">
                    <m:r>
                      <a:rPr lang="fr-FR" sz="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toutes les lignes et colonnes qui rentreraient en conflit avec la nouvelle solution courante (</a:t>
                </a:r>
                <a:r>
                  <a:rPr lang="fr-FR" sz="900" i="1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i.e. </a:t>
                </a:r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les lignes possédant des 1 dans les mêmes colonnes que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par exemple). Et on itère le processus jusqu’à ce que </a:t>
                </a:r>
                <a14:m>
                  <m:oMath xmlns:m="http://schemas.openxmlformats.org/officeDocument/2006/math">
                    <m:r>
                      <a:rPr lang="fr-FR" sz="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soit vide. Dans ce cas, soit la solution courante est de bonne taille, soit il faut effectuer un </a:t>
                </a:r>
                <a:r>
                  <a:rPr lang="fr-FR" sz="900" i="1" dirty="0" err="1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backtracking</a:t>
                </a:r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fr-FR" sz="105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900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Ce qui consiste à revenir en arrière pour explorer les autres choix possibles de ligne.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321" y="6066020"/>
                <a:ext cx="3249706" cy="206979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7403628" y="5375111"/>
            <a:ext cx="2837091" cy="631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322961" y="5375987"/>
            <a:ext cx="29833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Le problème consiste alors à trouver les sous-ensembles de lignes tels que chaque colonne possède exactement un seul 1.</a:t>
            </a:r>
          </a:p>
        </p:txBody>
      </p:sp>
      <p:cxnSp>
        <p:nvCxnSpPr>
          <p:cNvPr id="95" name="Straight Arrow Connector 94"/>
          <p:cNvCxnSpPr>
            <a:endCxn id="59" idx="1"/>
          </p:cNvCxnSpPr>
          <p:nvPr/>
        </p:nvCxnSpPr>
        <p:spPr>
          <a:xfrm flipV="1">
            <a:off x="8366407" y="8749537"/>
            <a:ext cx="145709" cy="89262"/>
          </a:xfrm>
          <a:prstGeom prst="straightConnector1">
            <a:avLst/>
          </a:prstGeom>
          <a:ln>
            <a:solidFill>
              <a:srgbClr val="38A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58">
                <a:extLst>
                  <a:ext uri="{FF2B5EF4-FFF2-40B4-BE49-F238E27FC236}">
                    <a16:creationId xmlns:a16="http://schemas.microsoft.com/office/drawing/2014/main" id="{7C568E3F-E383-4630-8347-82F234079446}"/>
                  </a:ext>
                </a:extLst>
              </p:cNvPr>
              <p:cNvSpPr txBox="1"/>
              <p:nvPr/>
            </p:nvSpPr>
            <p:spPr>
              <a:xfrm>
                <a:off x="8404271" y="9055987"/>
                <a:ext cx="1809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9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9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98" name="ZoneTexte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C568E3F-E383-4630-8347-82F23407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71" y="9055987"/>
                <a:ext cx="18092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034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0">
            <a:extLst>
              <a:ext uri="{FF2B5EF4-FFF2-40B4-BE49-F238E27FC236}">
                <a16:creationId xmlns:a16="http://schemas.microsoft.com/office/drawing/2014/main" id="{89D7123B-40C2-4AB2-81C3-610E9E09B9B6}"/>
              </a:ext>
            </a:extLst>
          </p:cNvPr>
          <p:cNvGrpSpPr>
            <a:grpSpLocks noChangeAspect="1"/>
          </p:cNvGrpSpPr>
          <p:nvPr/>
        </p:nvGrpSpPr>
        <p:grpSpPr>
          <a:xfrm>
            <a:off x="8757005" y="8322592"/>
            <a:ext cx="1770030" cy="866546"/>
            <a:chOff x="3509816" y="1902631"/>
            <a:chExt cx="8565216" cy="4193235"/>
          </a:xfrm>
        </p:grpSpPr>
        <p:pic>
          <p:nvPicPr>
            <p:cNvPr id="79" name="Image 73">
              <a:extLst>
                <a:ext uri="{FF2B5EF4-FFF2-40B4-BE49-F238E27FC236}">
                  <a16:creationId xmlns:a16="http://schemas.microsoft.com/office/drawing/2014/main" id="{CDD56593-C067-4548-A7E2-B7A0CE54F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106" t="7679" r="8909" b="5711"/>
            <a:stretch/>
          </p:blipFill>
          <p:spPr>
            <a:xfrm>
              <a:off x="3509817" y="1902631"/>
              <a:ext cx="5043055" cy="3860801"/>
            </a:xfrm>
            <a:prstGeom prst="rect">
              <a:avLst/>
            </a:prstGeom>
          </p:spPr>
        </p:pic>
        <p:sp>
          <p:nvSpPr>
            <p:cNvPr id="80" name="ZoneTexte 75">
              <a:extLst>
                <a:ext uri="{FF2B5EF4-FFF2-40B4-BE49-F238E27FC236}">
                  <a16:creationId xmlns:a16="http://schemas.microsoft.com/office/drawing/2014/main" id="{8331F92D-6EBC-4F51-AAC3-9562A470C88F}"/>
                </a:ext>
              </a:extLst>
            </p:cNvPr>
            <p:cNvSpPr txBox="1"/>
            <p:nvPr/>
          </p:nvSpPr>
          <p:spPr>
            <a:xfrm>
              <a:off x="3509817" y="2327506"/>
              <a:ext cx="5043055" cy="38651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1" name="ZoneTexte 77">
              <a:extLst>
                <a:ext uri="{FF2B5EF4-FFF2-40B4-BE49-F238E27FC236}">
                  <a16:creationId xmlns:a16="http://schemas.microsoft.com/office/drawing/2014/main" id="{4AB29D26-7DD5-4F26-99D4-729E985C7009}"/>
                </a:ext>
              </a:extLst>
            </p:cNvPr>
            <p:cNvSpPr txBox="1"/>
            <p:nvPr/>
          </p:nvSpPr>
          <p:spPr>
            <a:xfrm>
              <a:off x="3509817" y="2714017"/>
              <a:ext cx="5043055" cy="424875"/>
            </a:xfrm>
            <a:prstGeom prst="rect">
              <a:avLst/>
            </a:prstGeom>
            <a:solidFill>
              <a:schemeClr val="bg2"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2" name="ZoneTexte 78">
              <a:extLst>
                <a:ext uri="{FF2B5EF4-FFF2-40B4-BE49-F238E27FC236}">
                  <a16:creationId xmlns:a16="http://schemas.microsoft.com/office/drawing/2014/main" id="{10E8733F-9F09-4523-907B-142759F66B5D}"/>
                </a:ext>
              </a:extLst>
            </p:cNvPr>
            <p:cNvSpPr txBox="1"/>
            <p:nvPr/>
          </p:nvSpPr>
          <p:spPr>
            <a:xfrm>
              <a:off x="3509816" y="3170168"/>
              <a:ext cx="5043055" cy="424875"/>
            </a:xfrm>
            <a:prstGeom prst="rect">
              <a:avLst/>
            </a:prstGeom>
            <a:solidFill>
              <a:schemeClr val="bg2"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4" name="ZoneTexte 79">
              <a:extLst>
                <a:ext uri="{FF2B5EF4-FFF2-40B4-BE49-F238E27FC236}">
                  <a16:creationId xmlns:a16="http://schemas.microsoft.com/office/drawing/2014/main" id="{F8634C25-5090-4FF2-A745-1B943F3EF1A1}"/>
                </a:ext>
              </a:extLst>
            </p:cNvPr>
            <p:cNvSpPr txBox="1"/>
            <p:nvPr/>
          </p:nvSpPr>
          <p:spPr>
            <a:xfrm>
              <a:off x="3509816" y="3620593"/>
              <a:ext cx="5043055" cy="424875"/>
            </a:xfrm>
            <a:prstGeom prst="rect">
              <a:avLst/>
            </a:prstGeom>
            <a:solidFill>
              <a:schemeClr val="bg2"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6" name="ZoneTexte 80">
              <a:extLst>
                <a:ext uri="{FF2B5EF4-FFF2-40B4-BE49-F238E27FC236}">
                  <a16:creationId xmlns:a16="http://schemas.microsoft.com/office/drawing/2014/main" id="{8B9E6203-EC83-4C92-A511-98A74A6AB22F}"/>
                </a:ext>
              </a:extLst>
            </p:cNvPr>
            <p:cNvSpPr txBox="1"/>
            <p:nvPr/>
          </p:nvSpPr>
          <p:spPr>
            <a:xfrm>
              <a:off x="3509816" y="4462788"/>
              <a:ext cx="5043055" cy="424875"/>
            </a:xfrm>
            <a:prstGeom prst="rect">
              <a:avLst/>
            </a:prstGeom>
            <a:solidFill>
              <a:schemeClr val="bg2"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7" name="ZoneTexte 81">
              <a:extLst>
                <a:ext uri="{FF2B5EF4-FFF2-40B4-BE49-F238E27FC236}">
                  <a16:creationId xmlns:a16="http://schemas.microsoft.com/office/drawing/2014/main" id="{0B79BBC5-3700-45BC-8FB1-8CE2294000B3}"/>
                </a:ext>
              </a:extLst>
            </p:cNvPr>
            <p:cNvSpPr txBox="1"/>
            <p:nvPr/>
          </p:nvSpPr>
          <p:spPr>
            <a:xfrm>
              <a:off x="3509816" y="5314571"/>
              <a:ext cx="5043055" cy="424875"/>
            </a:xfrm>
            <a:prstGeom prst="rect">
              <a:avLst/>
            </a:prstGeom>
            <a:solidFill>
              <a:schemeClr val="bg2"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90" name="ZoneTexte 83">
              <a:extLst>
                <a:ext uri="{FF2B5EF4-FFF2-40B4-BE49-F238E27FC236}">
                  <a16:creationId xmlns:a16="http://schemas.microsoft.com/office/drawing/2014/main" id="{D95FD43E-1041-4EBA-A4FD-B6C4F1A346DB}"/>
                </a:ext>
              </a:extLst>
            </p:cNvPr>
            <p:cNvSpPr txBox="1"/>
            <p:nvPr/>
          </p:nvSpPr>
          <p:spPr>
            <a:xfrm>
              <a:off x="3509816" y="4886458"/>
              <a:ext cx="5043055" cy="424875"/>
            </a:xfrm>
            <a:prstGeom prst="rect">
              <a:avLst/>
            </a:prstGeom>
            <a:solidFill>
              <a:schemeClr val="bg2"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91" name="ZoneTexte 85">
              <a:extLst>
                <a:ext uri="{FF2B5EF4-FFF2-40B4-BE49-F238E27FC236}">
                  <a16:creationId xmlns:a16="http://schemas.microsoft.com/office/drawing/2014/main" id="{42DA62B9-4652-4A32-A896-64D54F3DF898}"/>
                </a:ext>
              </a:extLst>
            </p:cNvPr>
            <p:cNvSpPr txBox="1"/>
            <p:nvPr/>
          </p:nvSpPr>
          <p:spPr>
            <a:xfrm>
              <a:off x="8396491" y="2017894"/>
              <a:ext cx="3678541" cy="850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i="1" dirty="0">
                  <a:solidFill>
                    <a:srgbClr val="C00000"/>
                  </a:solidFill>
                </a:rPr>
                <a:t>Sélection ligne 1</a:t>
              </a:r>
            </a:p>
          </p:txBody>
        </p:sp>
        <p:sp>
          <p:nvSpPr>
            <p:cNvPr id="92" name="ZoneTexte 86">
              <a:extLst>
                <a:ext uri="{FF2B5EF4-FFF2-40B4-BE49-F238E27FC236}">
                  <a16:creationId xmlns:a16="http://schemas.microsoft.com/office/drawing/2014/main" id="{282CF59A-1439-494C-B953-0B3245AF0C30}"/>
                </a:ext>
              </a:extLst>
            </p:cNvPr>
            <p:cNvSpPr txBox="1"/>
            <p:nvPr/>
          </p:nvSpPr>
          <p:spPr>
            <a:xfrm>
              <a:off x="8736098" y="4409701"/>
              <a:ext cx="2906583" cy="16861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fr-FR" sz="500" i="1" dirty="0"/>
                <a:t>Suppression des lignes incompatibles</a:t>
              </a:r>
            </a:p>
          </p:txBody>
        </p:sp>
      </p:grpSp>
      <p:sp>
        <p:nvSpPr>
          <p:cNvPr id="100" name="Freeform 99"/>
          <p:cNvSpPr/>
          <p:nvPr/>
        </p:nvSpPr>
        <p:spPr>
          <a:xfrm>
            <a:off x="7370801" y="8325852"/>
            <a:ext cx="1128674" cy="784711"/>
          </a:xfrm>
          <a:custGeom>
            <a:avLst/>
            <a:gdLst>
              <a:gd name="connsiteX0" fmla="*/ 992149 w 1128674"/>
              <a:gd name="connsiteY0" fmla="*/ 65673 h 784711"/>
              <a:gd name="connsiteX1" fmla="*/ 569874 w 1128674"/>
              <a:gd name="connsiteY1" fmla="*/ 5348 h 784711"/>
              <a:gd name="connsiteX2" fmla="*/ 144424 w 1128674"/>
              <a:gd name="connsiteY2" fmla="*/ 186323 h 784711"/>
              <a:gd name="connsiteX3" fmla="*/ 14249 w 1128674"/>
              <a:gd name="connsiteY3" fmla="*/ 633998 h 784711"/>
              <a:gd name="connsiteX4" fmla="*/ 439699 w 1128674"/>
              <a:gd name="connsiteY4" fmla="*/ 776873 h 784711"/>
              <a:gd name="connsiteX5" fmla="*/ 1128674 w 1128674"/>
              <a:gd name="connsiteY5" fmla="*/ 433973 h 78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674" h="784711">
                <a:moveTo>
                  <a:pt x="992149" y="65673"/>
                </a:moveTo>
                <a:cubicBezTo>
                  <a:pt x="851655" y="25456"/>
                  <a:pt x="711161" y="-14760"/>
                  <a:pt x="569874" y="5348"/>
                </a:cubicBezTo>
                <a:cubicBezTo>
                  <a:pt x="428587" y="25456"/>
                  <a:pt x="237028" y="81548"/>
                  <a:pt x="144424" y="186323"/>
                </a:cubicBezTo>
                <a:cubicBezTo>
                  <a:pt x="51820" y="291098"/>
                  <a:pt x="-34963" y="535573"/>
                  <a:pt x="14249" y="633998"/>
                </a:cubicBezTo>
                <a:cubicBezTo>
                  <a:pt x="63461" y="732423"/>
                  <a:pt x="253962" y="810210"/>
                  <a:pt x="439699" y="776873"/>
                </a:cubicBezTo>
                <a:cubicBezTo>
                  <a:pt x="625436" y="743536"/>
                  <a:pt x="1021782" y="494827"/>
                  <a:pt x="1128674" y="433973"/>
                </a:cubicBezTo>
              </a:path>
            </a:pathLst>
          </a:custGeom>
          <a:noFill/>
          <a:ln>
            <a:solidFill>
              <a:srgbClr val="38A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/>
          <p:cNvSpPr txBox="1"/>
          <p:nvPr/>
        </p:nvSpPr>
        <p:spPr>
          <a:xfrm>
            <a:off x="7178550" y="13043221"/>
            <a:ext cx="3249706" cy="114646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fr-FR" sz="1100" b="1" u="sng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IV – Bibliographie</a:t>
            </a:r>
          </a:p>
          <a:p>
            <a:pPr lvl="0" algn="just"/>
            <a:endParaRPr lang="fr-FR" sz="500" b="1" u="sng" dirty="0">
              <a:solidFill>
                <a:prstClr val="black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FR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FR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FR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FR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FR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Graphique 89">
            <a:extLst>
              <a:ext uri="{FF2B5EF4-FFF2-40B4-BE49-F238E27FC236}">
                <a16:creationId xmlns:a16="http://schemas.microsoft.com/office/drawing/2014/main" id="{D3B652C3-C9FF-4BEF-9269-B04D2F61F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73075"/>
              </p:ext>
            </p:extLst>
          </p:nvPr>
        </p:nvGraphicFramePr>
        <p:xfrm>
          <a:off x="7257303" y="10720007"/>
          <a:ext cx="3134908" cy="181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406725" y="9287888"/>
            <a:ext cx="2815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Exemple simplifié d’une itération en cas de </a:t>
            </a:r>
            <a:r>
              <a:rPr lang="fr-FR" sz="900" dirty="0" err="1"/>
              <a:t>backtracking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706812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3207</TotalTime>
  <Words>1294</Words>
  <Application>Microsoft Office PowerPoint</Application>
  <PresentationFormat>Personnalisé</PresentationFormat>
  <Paragraphs>122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Seigneur</dc:creator>
  <cp:lastModifiedBy>Matthieu Roux</cp:lastModifiedBy>
  <cp:revision>94</cp:revision>
  <dcterms:created xsi:type="dcterms:W3CDTF">2017-10-04T17:21:43Z</dcterms:created>
  <dcterms:modified xsi:type="dcterms:W3CDTF">2018-01-31T14:29:59Z</dcterms:modified>
</cp:coreProperties>
</file>