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1"/>
  </p:notesMasterIdLst>
  <p:handoutMasterIdLst>
    <p:handoutMasterId r:id="rId22"/>
  </p:handoutMasterIdLst>
  <p:sldIdLst>
    <p:sldId id="312" r:id="rId5"/>
    <p:sldId id="317" r:id="rId6"/>
    <p:sldId id="307" r:id="rId7"/>
    <p:sldId id="281" r:id="rId8"/>
    <p:sldId id="329" r:id="rId9"/>
    <p:sldId id="323" r:id="rId10"/>
    <p:sldId id="319" r:id="rId11"/>
    <p:sldId id="324" r:id="rId12"/>
    <p:sldId id="321" r:id="rId13"/>
    <p:sldId id="322" r:id="rId14"/>
    <p:sldId id="325" r:id="rId15"/>
    <p:sldId id="326" r:id="rId16"/>
    <p:sldId id="327" r:id="rId17"/>
    <p:sldId id="330" r:id="rId18"/>
    <p:sldId id="328" r:id="rId19"/>
    <p:sldId id="297" r:id="rId2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C8F"/>
    <a:srgbClr val="FDFAF6"/>
    <a:srgbClr val="202C8F"/>
    <a:srgbClr val="FDFBF6"/>
    <a:srgbClr val="AAC4E9"/>
    <a:srgbClr val="F5CDCE"/>
    <a:srgbClr val="DF8C8C"/>
    <a:srgbClr val="D4D593"/>
    <a:srgbClr val="E6F0FE"/>
    <a:srgbClr val="CDB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388" autoAdjust="0"/>
  </p:normalViewPr>
  <p:slideViewPr>
    <p:cSldViewPr snapToGrid="0" snapToObjects="1">
      <p:cViewPr varScale="1">
        <p:scale>
          <a:sx n="74" d="100"/>
          <a:sy n="74" d="100"/>
        </p:scale>
        <p:origin x="340" y="6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05/8/layout/chevron1" loCatId="process" qsTypeId="urn:microsoft.com/office/officeart/2005/8/quickstyle/simple5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4BE86C24-FC0D-4BF9-B1D2-1F32B18B0C05}">
      <dgm:prSet/>
      <dgm:spPr/>
      <dgm:t>
        <a:bodyPr/>
        <a:lstStyle/>
        <a:p>
          <a:pPr>
            <a:defRPr cap="all"/>
          </a:pPr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DATA SHAPE</a:t>
          </a:r>
        </a:p>
        <a:p>
          <a:pPr>
            <a:defRPr cap="all"/>
          </a:pPr>
          <a:endParaRPr lang="en-US" dirty="0">
            <a:latin typeface="Cambria" panose="02040503050406030204" pitchFamily="18" charset="0"/>
            <a:ea typeface="Cambria" panose="02040503050406030204" pitchFamily="18" charset="0"/>
          </a:endParaRPr>
        </a:p>
        <a:p>
          <a:pPr>
            <a:defRPr cap="all"/>
          </a:pPr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(</a:t>
          </a:r>
          <a:r>
            <a:rPr lang="en-US" b="0" i="0" dirty="0"/>
            <a:t>2,755,607 </a:t>
          </a:r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 rows, 9 columns)</a:t>
          </a:r>
        </a:p>
        <a:p>
          <a:pPr>
            <a:defRPr cap="all"/>
          </a:pPr>
          <a:endParaRPr lang="en-US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9E9AE1E-BF0B-457D-9FFE-B69F95FC884C}" type="parTrans" cxnId="{0F288D22-DD9E-4A47-BF35-5C07258E5AF1}">
      <dgm:prSet/>
      <dgm:spPr/>
      <dgm:t>
        <a:bodyPr/>
        <a:lstStyle/>
        <a:p>
          <a:endParaRPr lang="en-US"/>
        </a:p>
      </dgm:t>
    </dgm:pt>
    <dgm:pt modelId="{2AAC6CD3-132E-4E74-B6B4-16BDA7908681}" type="sibTrans" cxnId="{0F288D22-DD9E-4A47-BF35-5C07258E5AF1}">
      <dgm:prSet custT="1"/>
      <dgm:spPr/>
      <dgm:t>
        <a:bodyPr/>
        <a:lstStyle/>
        <a:p>
          <a:endParaRPr lang="en-US" sz="600"/>
        </a:p>
      </dgm:t>
    </dgm:pt>
    <dgm:pt modelId="{E9350CA8-AE78-4E30-A214-C6B8B58ED25D}">
      <dgm:prSet/>
      <dgm:spPr/>
      <dgm:t>
        <a:bodyPr/>
        <a:lstStyle/>
        <a:p>
          <a:pPr>
            <a:defRPr cap="all"/>
          </a:pPr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TIMEFRAME</a:t>
          </a:r>
        </a:p>
        <a:p>
          <a:pPr>
            <a:defRPr cap="all"/>
          </a:pPr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May 2015 – SEPTEMBER 2015</a:t>
          </a:r>
        </a:p>
      </dgm:t>
    </dgm:pt>
    <dgm:pt modelId="{AE10D3FE-2255-40A3-AFD2-163E8BF5A582}" type="parTrans" cxnId="{A1D1B240-4133-4AD3-AD0D-021F0FB45C75}">
      <dgm:prSet/>
      <dgm:spPr/>
      <dgm:t>
        <a:bodyPr/>
        <a:lstStyle/>
        <a:p>
          <a:endParaRPr lang="en-US"/>
        </a:p>
      </dgm:t>
    </dgm:pt>
    <dgm:pt modelId="{16E342AB-0D44-44C1-9A2E-428D6384CF2C}" type="sibTrans" cxnId="{A1D1B240-4133-4AD3-AD0D-021F0FB45C75}">
      <dgm:prSet/>
      <dgm:spPr/>
      <dgm:t>
        <a:bodyPr/>
        <a:lstStyle/>
        <a:p>
          <a:endParaRPr lang="en-US"/>
        </a:p>
      </dgm:t>
    </dgm:pt>
    <dgm:pt modelId="{BED2680C-442E-4F04-98B4-D0009C2F1561}">
      <dgm:prSet/>
      <dgm:spPr/>
      <dgm:t>
        <a:bodyPr/>
        <a:lstStyle/>
        <a:p>
          <a:pPr>
            <a:defRPr cap="all"/>
          </a:pPr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TARGET VARIABLE:</a:t>
          </a:r>
        </a:p>
        <a:p>
          <a:pPr>
            <a:defRPr cap="all"/>
          </a:pPr>
          <a:endParaRPr lang="en-US" dirty="0">
            <a:latin typeface="Cambria" panose="02040503050406030204" pitchFamily="18" charset="0"/>
            <a:ea typeface="Cambria" panose="02040503050406030204" pitchFamily="18" charset="0"/>
          </a:endParaRPr>
        </a:p>
        <a:p>
          <a:pPr>
            <a:defRPr cap="all"/>
          </a:pPr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EVENT=“TRANSACTION”</a:t>
          </a:r>
        </a:p>
        <a:p>
          <a:pPr>
            <a:defRPr cap="all"/>
          </a:pPr>
          <a:endParaRPr lang="en-US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5D0A4BA-11CF-4BE0-BA54-3A567617AF0C}" type="parTrans" cxnId="{12CC76B3-B8DB-4052-A96A-E10E81F9D45F}">
      <dgm:prSet/>
      <dgm:spPr/>
      <dgm:t>
        <a:bodyPr/>
        <a:lstStyle/>
        <a:p>
          <a:endParaRPr lang="en-US"/>
        </a:p>
      </dgm:t>
    </dgm:pt>
    <dgm:pt modelId="{D2D606B1-C5D4-4CA8-9132-5DFD13EFAE9E}" type="sibTrans" cxnId="{12CC76B3-B8DB-4052-A96A-E10E81F9D45F}">
      <dgm:prSet/>
      <dgm:spPr/>
      <dgm:t>
        <a:bodyPr/>
        <a:lstStyle/>
        <a:p>
          <a:endParaRPr lang="en-US"/>
        </a:p>
      </dgm:t>
    </dgm:pt>
    <dgm:pt modelId="{E9833990-B229-4E9C-A0B6-6146BEA0582C}" type="pres">
      <dgm:prSet presAssocID="{8AA20905-3954-474B-A606-562BCA026DC1}" presName="Name0" presStyleCnt="0">
        <dgm:presLayoutVars>
          <dgm:dir/>
          <dgm:animLvl val="lvl"/>
          <dgm:resizeHandles val="exact"/>
        </dgm:presLayoutVars>
      </dgm:prSet>
      <dgm:spPr/>
    </dgm:pt>
    <dgm:pt modelId="{3390469C-CB3A-4DD6-AC3B-E54B63742603}" type="pres">
      <dgm:prSet presAssocID="{4BE86C24-FC0D-4BF9-B1D2-1F32B18B0C05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96007AB-575B-4C19-82A8-C203E70D0B33}" type="pres">
      <dgm:prSet presAssocID="{2AAC6CD3-132E-4E74-B6B4-16BDA7908681}" presName="parTxOnlySpace" presStyleCnt="0"/>
      <dgm:spPr/>
    </dgm:pt>
    <dgm:pt modelId="{D04330F6-A68E-4E67-8230-34978143708E}" type="pres">
      <dgm:prSet presAssocID="{E9350CA8-AE78-4E30-A214-C6B8B58ED25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076F882-742E-4D0A-9676-9EB8ED10EE28}" type="pres">
      <dgm:prSet presAssocID="{16E342AB-0D44-44C1-9A2E-428D6384CF2C}" presName="parTxOnlySpace" presStyleCnt="0"/>
      <dgm:spPr/>
    </dgm:pt>
    <dgm:pt modelId="{D7BE8907-0DF8-4FC8-87B3-728F4E87F77C}" type="pres">
      <dgm:prSet presAssocID="{BED2680C-442E-4F04-98B4-D0009C2F156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F288D22-DD9E-4A47-BF35-5C07258E5AF1}" srcId="{8AA20905-3954-474B-A606-562BCA026DC1}" destId="{4BE86C24-FC0D-4BF9-B1D2-1F32B18B0C05}" srcOrd="0" destOrd="0" parTransId="{39E9AE1E-BF0B-457D-9FFE-B69F95FC884C}" sibTransId="{2AAC6CD3-132E-4E74-B6B4-16BDA7908681}"/>
    <dgm:cxn modelId="{0D356323-2B85-492E-AA0E-D6919B7A2B42}" type="presOf" srcId="{4BE86C24-FC0D-4BF9-B1D2-1F32B18B0C05}" destId="{3390469C-CB3A-4DD6-AC3B-E54B63742603}" srcOrd="0" destOrd="0" presId="urn:microsoft.com/office/officeart/2005/8/layout/chevron1"/>
    <dgm:cxn modelId="{A1D1B240-4133-4AD3-AD0D-021F0FB45C75}" srcId="{8AA20905-3954-474B-A606-562BCA026DC1}" destId="{E9350CA8-AE78-4E30-A214-C6B8B58ED25D}" srcOrd="1" destOrd="0" parTransId="{AE10D3FE-2255-40A3-AFD2-163E8BF5A582}" sibTransId="{16E342AB-0D44-44C1-9A2E-428D6384CF2C}"/>
    <dgm:cxn modelId="{E7603871-3491-4371-9A2D-4693DC36BF8B}" type="presOf" srcId="{E9350CA8-AE78-4E30-A214-C6B8B58ED25D}" destId="{D04330F6-A68E-4E67-8230-34978143708E}" srcOrd="0" destOrd="0" presId="urn:microsoft.com/office/officeart/2005/8/layout/chevron1"/>
    <dgm:cxn modelId="{12CC76B3-B8DB-4052-A96A-E10E81F9D45F}" srcId="{8AA20905-3954-474B-A606-562BCA026DC1}" destId="{BED2680C-442E-4F04-98B4-D0009C2F1561}" srcOrd="2" destOrd="0" parTransId="{85D0A4BA-11CF-4BE0-BA54-3A567617AF0C}" sibTransId="{D2D606B1-C5D4-4CA8-9132-5DFD13EFAE9E}"/>
    <dgm:cxn modelId="{44E4F2B4-F29D-42AE-81F4-1297FFCE7938}" type="presOf" srcId="{8AA20905-3954-474B-A606-562BCA026DC1}" destId="{E9833990-B229-4E9C-A0B6-6146BEA0582C}" srcOrd="0" destOrd="0" presId="urn:microsoft.com/office/officeart/2005/8/layout/chevron1"/>
    <dgm:cxn modelId="{C4D396C1-C452-49BF-BA58-2B4F40E9AC88}" type="presOf" srcId="{BED2680C-442E-4F04-98B4-D0009C2F1561}" destId="{D7BE8907-0DF8-4FC8-87B3-728F4E87F77C}" srcOrd="0" destOrd="0" presId="urn:microsoft.com/office/officeart/2005/8/layout/chevron1"/>
    <dgm:cxn modelId="{2737771E-F278-41C4-B783-64A751014310}" type="presParOf" srcId="{E9833990-B229-4E9C-A0B6-6146BEA0582C}" destId="{3390469C-CB3A-4DD6-AC3B-E54B63742603}" srcOrd="0" destOrd="0" presId="urn:microsoft.com/office/officeart/2005/8/layout/chevron1"/>
    <dgm:cxn modelId="{489B00EB-A5C4-4B06-BAA4-24ED7FEC8A2F}" type="presParOf" srcId="{E9833990-B229-4E9C-A0B6-6146BEA0582C}" destId="{D96007AB-575B-4C19-82A8-C203E70D0B33}" srcOrd="1" destOrd="0" presId="urn:microsoft.com/office/officeart/2005/8/layout/chevron1"/>
    <dgm:cxn modelId="{9EDB2A81-C3F3-4975-BB8A-168EFC855E74}" type="presParOf" srcId="{E9833990-B229-4E9C-A0B6-6146BEA0582C}" destId="{D04330F6-A68E-4E67-8230-34978143708E}" srcOrd="2" destOrd="0" presId="urn:microsoft.com/office/officeart/2005/8/layout/chevron1"/>
    <dgm:cxn modelId="{977483BE-879B-437B-B8A9-28F6D9E7E892}" type="presParOf" srcId="{E9833990-B229-4E9C-A0B6-6146BEA0582C}" destId="{B076F882-742E-4D0A-9676-9EB8ED10EE28}" srcOrd="3" destOrd="0" presId="urn:microsoft.com/office/officeart/2005/8/layout/chevron1"/>
    <dgm:cxn modelId="{FB5C63BB-2C05-4A6B-9485-17C1F04E4A22}" type="presParOf" srcId="{E9833990-B229-4E9C-A0B6-6146BEA0582C}" destId="{D7BE8907-0DF8-4FC8-87B3-728F4E87F77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90469C-CB3A-4DD6-AC3B-E54B63742603}">
      <dsp:nvSpPr>
        <dsp:cNvPr id="0" name=""/>
        <dsp:cNvSpPr/>
      </dsp:nvSpPr>
      <dsp:spPr>
        <a:xfrm>
          <a:off x="3189" y="1518756"/>
          <a:ext cx="3886155" cy="1554462"/>
        </a:xfrm>
        <a:prstGeom prst="chevron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DATA SHAPE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(</a:t>
          </a:r>
          <a:r>
            <a:rPr lang="en-US" sz="1600" b="0" i="0" kern="1200" dirty="0"/>
            <a:t>2,755,607 </a:t>
          </a:r>
          <a:r>
            <a:rPr 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 rows, 9 columns)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780420" y="1518756"/>
        <a:ext cx="2331693" cy="1554462"/>
      </dsp:txXfrm>
    </dsp:sp>
    <dsp:sp modelId="{D04330F6-A68E-4E67-8230-34978143708E}">
      <dsp:nvSpPr>
        <dsp:cNvPr id="0" name=""/>
        <dsp:cNvSpPr/>
      </dsp:nvSpPr>
      <dsp:spPr>
        <a:xfrm>
          <a:off x="3500730" y="1518756"/>
          <a:ext cx="3886155" cy="1554462"/>
        </a:xfrm>
        <a:prstGeom prst="chevron">
          <a:avLst/>
        </a:prstGeom>
        <a:gradFill rotWithShape="0">
          <a:gsLst>
            <a:gs pos="0">
              <a:schemeClr val="accent3">
                <a:shade val="50000"/>
                <a:hueOff val="69001"/>
                <a:satOff val="21678"/>
                <a:lumOff val="212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50000"/>
                <a:hueOff val="69001"/>
                <a:satOff val="21678"/>
                <a:lumOff val="212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50000"/>
                <a:hueOff val="69001"/>
                <a:satOff val="21678"/>
                <a:lumOff val="212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TIMEFRAME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May 2015 – SEPTEMBER 2015</a:t>
          </a:r>
        </a:p>
      </dsp:txBody>
      <dsp:txXfrm>
        <a:off x="4277961" y="1518756"/>
        <a:ext cx="2331693" cy="1554462"/>
      </dsp:txXfrm>
    </dsp:sp>
    <dsp:sp modelId="{D7BE8907-0DF8-4FC8-87B3-728F4E87F77C}">
      <dsp:nvSpPr>
        <dsp:cNvPr id="0" name=""/>
        <dsp:cNvSpPr/>
      </dsp:nvSpPr>
      <dsp:spPr>
        <a:xfrm>
          <a:off x="6998270" y="1518756"/>
          <a:ext cx="3886155" cy="1554462"/>
        </a:xfrm>
        <a:prstGeom prst="chevron">
          <a:avLst/>
        </a:prstGeom>
        <a:gradFill rotWithShape="0">
          <a:gsLst>
            <a:gs pos="0">
              <a:schemeClr val="accent3">
                <a:shade val="50000"/>
                <a:hueOff val="69001"/>
                <a:satOff val="21678"/>
                <a:lumOff val="212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50000"/>
                <a:hueOff val="69001"/>
                <a:satOff val="21678"/>
                <a:lumOff val="212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50000"/>
                <a:hueOff val="69001"/>
                <a:satOff val="21678"/>
                <a:lumOff val="212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TARGET VARIABLE: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EVENT=“TRANSACTION”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7775501" y="1518756"/>
        <a:ext cx="2331693" cy="1554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C0799E-F20A-589D-6F7A-035D40E54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06B8FD-F9B2-C4B1-9D0D-294AF90D97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713945-89D6-E4C6-8A83-C03F0DA11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783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83358-BEA3-1B48-891F-210C104A5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48EF7D-8249-5500-5ECD-3944FBD853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3572E5-B5E3-7BC5-6685-83045BEA9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63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14E24-BEB6-4100-7412-BD223E2DF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A8EA83-EE15-8A3D-A0A3-0205E40870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6DC1D9-4F5B-D28C-F3A7-33F09F2A1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9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62B07-F60C-600B-9B6F-9F6B14A0A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AD2DF4-1A5C-DA5F-5823-E09F816991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8BB8D3-FBDF-F284-CE2F-A80CA9DA0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3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79624-B072-EADC-42FC-B27DFF8C2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CF333A-EDDD-0672-44DE-4EA0AC27DB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878746-B6BC-8CF0-546D-535D9C22B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32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54B16-43AD-C204-B3B5-0ED4A29D8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78DFF8-79A0-A585-5E33-90ECBAA26D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6F8DF8-3918-D21E-A93A-F82F669D8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15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A51C8-BFCF-26A2-14CD-DDFC8FA6D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46C2CF-7375-8BA1-6CED-5C646CD646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62E85C-DF76-C2E8-BA9B-9C13F6E04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955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5D33D-2476-102D-1655-F4AF0B871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C6F65A-A026-867E-2B85-296B8D022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51F621-29ED-42FB-6F12-5000263A9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429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niel-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8594" y="660334"/>
            <a:ext cx="7234811" cy="4712749"/>
          </a:xfrm>
        </p:spPr>
        <p:txBody>
          <a:bodyPr anchor="ctr"/>
          <a:lstStyle/>
          <a:p>
            <a:r>
              <a:rPr lang="en-US" dirty="0"/>
              <a:t>BUSINESS RECOMMENDATION SYSTEM ANALYSIS</a:t>
            </a:r>
            <a:br>
              <a:rPr lang="en-US" dirty="0"/>
            </a:br>
            <a:br>
              <a:rPr lang="en-US" dirty="0"/>
            </a:br>
            <a:r>
              <a:rPr lang="en-US" sz="1800" dirty="0"/>
              <a:t>by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PENIEL TENKORAMAH TWUM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F0C67A5-1B73-7278-02BE-8B18F7F04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50499"/>
            <a:ext cx="10511627" cy="629728"/>
          </a:xfrm>
        </p:spPr>
        <p:txBody>
          <a:bodyPr/>
          <a:lstStyle/>
          <a:p>
            <a:r>
              <a:rPr lang="en-US" dirty="0"/>
              <a:t>MODEL BUILDING SECTION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2032A5-42C5-DD50-5765-0FAFCC236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4400" y="1578635"/>
            <a:ext cx="10511627" cy="468599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Random Forest Classifier</a:t>
            </a:r>
            <a:br>
              <a:rPr lang="en-US" sz="2400" b="1" dirty="0"/>
            </a:br>
            <a:r>
              <a:rPr lang="en-US" sz="2400" b="1" dirty="0"/>
              <a:t>    - </a:t>
            </a:r>
            <a:r>
              <a:rPr lang="en-US" dirty="0"/>
              <a:t>Predict whether a user will interact with an item (view/</a:t>
            </a:r>
            <a:r>
              <a:rPr lang="en-US" dirty="0" err="1"/>
              <a:t>addtocart</a:t>
            </a:r>
            <a:r>
              <a:rPr lang="en-US" dirty="0"/>
              <a:t>/transactions) given features               like user history, item properties, and context.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DFC236-D3D5-5AAE-C187-CC9FC7241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523" y="2746567"/>
            <a:ext cx="5836020" cy="26190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BE04F3-ED71-BDB3-6016-1B4348E750DA}"/>
              </a:ext>
            </a:extLst>
          </p:cNvPr>
          <p:cNvSpPr txBox="1"/>
          <p:nvPr/>
        </p:nvSpPr>
        <p:spPr>
          <a:xfrm>
            <a:off x="914400" y="5382883"/>
            <a:ext cx="977372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F2C8F"/>
                </a:solidFill>
              </a:rPr>
              <a:t>Remark:</a:t>
            </a:r>
          </a:p>
          <a:p>
            <a:r>
              <a:rPr lang="en-US" dirty="0">
                <a:solidFill>
                  <a:srgbClr val="1F2C8F"/>
                </a:solidFill>
              </a:rPr>
              <a:t>With a perfect score of 1 after applying SMOTE, this seems to be a case of overfitting as the model might be memorizing instead of generalizing.</a:t>
            </a:r>
          </a:p>
          <a:p>
            <a:r>
              <a:rPr lang="en-US" dirty="0">
                <a:solidFill>
                  <a:srgbClr val="1F2C8F"/>
                </a:solidFill>
              </a:rPr>
              <a:t>This requires cross-validation and testing on truly unseen data.</a:t>
            </a:r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AA22C-0331-20DD-4956-2C54BD58C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82037F-AD1A-717D-3DF8-B9DAB56B22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97622E-FF8F-C2C3-0D3A-902C87F6E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4400" y="1199073"/>
            <a:ext cx="10511627" cy="46859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2.  </a:t>
            </a:r>
            <a:r>
              <a:rPr lang="en-US" sz="2800" b="1" dirty="0"/>
              <a:t>Content-Based Filtering (CBF)</a:t>
            </a:r>
            <a:endParaRPr lang="en-US" sz="2800" dirty="0"/>
          </a:p>
          <a:p>
            <a:pPr lvl="1"/>
            <a:r>
              <a:rPr lang="en-US" sz="2400" dirty="0"/>
              <a:t>Uses item features (e.g., category, availability) and cosine similarity to recommend similar items.</a:t>
            </a:r>
          </a:p>
          <a:p>
            <a:pPr marL="338328" lvl="1" indent="0">
              <a:buNone/>
            </a:pPr>
            <a:r>
              <a:rPr lang="en-US" dirty="0"/>
              <a:t>Evaluation Score :</a:t>
            </a:r>
          </a:p>
          <a:p>
            <a:pPr marL="338328" lvl="1" indent="0">
              <a:buNone/>
            </a:pPr>
            <a:r>
              <a:rPr lang="en-US" dirty="0"/>
              <a:t>Precision@5 ≈ 0.0012</a:t>
            </a:r>
          </a:p>
          <a:p>
            <a:pPr marL="338328" lvl="1" indent="0">
              <a:buNone/>
            </a:pPr>
            <a:r>
              <a:rPr lang="en-US" dirty="0"/>
              <a:t>Recall@5 ≈ 0.0050</a:t>
            </a:r>
          </a:p>
          <a:p>
            <a:pPr marL="338328" lvl="1" indent="0">
              <a:buNone/>
            </a:pPr>
            <a:r>
              <a:rPr lang="en-US" dirty="0"/>
              <a:t>NDCG@5 ≈ 0.0034(Improves slightly as K increases)</a:t>
            </a:r>
          </a:p>
          <a:p>
            <a:pPr marL="338328" lvl="1" indent="0">
              <a:buNone/>
            </a:pPr>
            <a:endParaRPr lang="en-US" dirty="0"/>
          </a:p>
          <a:p>
            <a:pPr marL="338328" lvl="1" indent="0">
              <a:buNone/>
            </a:pPr>
            <a:r>
              <a:rPr lang="en-US" sz="2000" dirty="0"/>
              <a:t>Remark</a:t>
            </a:r>
            <a:r>
              <a:rPr lang="en-US" dirty="0"/>
              <a:t>: Personalized to user history, but limited if item features are sparse or too simple.</a:t>
            </a:r>
          </a:p>
        </p:txBody>
      </p:sp>
    </p:spTree>
    <p:extLst>
      <p:ext uri="{BB962C8B-B14F-4D97-AF65-F5344CB8AC3E}">
        <p14:creationId xmlns:p14="http://schemas.microsoft.com/office/powerpoint/2010/main" val="48281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F880E-64EC-F1B4-632C-18C6D02D7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4C52D5-257B-3E7F-7AAA-EE913E2CD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6CFCDCF-0ABF-C03F-A45B-ED20BCA94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4400" y="1104181"/>
            <a:ext cx="10511627" cy="51604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3. Matrix Factorization using implicit</a:t>
            </a:r>
            <a:br>
              <a:rPr lang="en-US" sz="2800" b="1" dirty="0"/>
            </a:br>
            <a:r>
              <a:rPr lang="en-US" sz="2800" b="1" dirty="0"/>
              <a:t>    - </a:t>
            </a:r>
            <a:r>
              <a:rPr lang="en-US" sz="2000" dirty="0"/>
              <a:t>Recommends the most popular items in the training set, captures hidden general preferences.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dirty="0"/>
              <a:t>Evaluation Score:</a:t>
            </a:r>
          </a:p>
          <a:p>
            <a:pPr marL="1252728" lvl="3" indent="0">
              <a:buNone/>
            </a:pPr>
            <a:r>
              <a:rPr lang="en-US" dirty="0" err="1"/>
              <a:t>Precision@K</a:t>
            </a:r>
            <a:r>
              <a:rPr lang="en-US" dirty="0"/>
              <a:t>: 0.0002</a:t>
            </a:r>
          </a:p>
          <a:p>
            <a:pPr marL="1252728" lvl="3" indent="0">
              <a:buNone/>
            </a:pPr>
            <a:r>
              <a:rPr lang="en-US" dirty="0" err="1"/>
              <a:t>Recall@K</a:t>
            </a:r>
            <a:r>
              <a:rPr lang="en-US" dirty="0"/>
              <a:t>: 0.0005</a:t>
            </a:r>
          </a:p>
          <a:p>
            <a:pPr marL="1252728" lvl="3" indent="0">
              <a:buNone/>
            </a:pPr>
            <a:r>
              <a:rPr lang="en-US" dirty="0"/>
              <a:t>NDCG@K: 0.00023</a:t>
            </a:r>
          </a:p>
          <a:p>
            <a:pPr marL="1252728" lvl="3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Remark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The model struggled to capture meaningful user–item interactions, likely due to sparsity of interactions and the dataset’s size/structure.</a:t>
            </a:r>
          </a:p>
          <a:p>
            <a:r>
              <a:rPr lang="en-US" dirty="0"/>
              <a:t>Performance is significantly lower compared to simpler baselines (e.g., Popularity or Random Forest classifiers).</a:t>
            </a:r>
          </a:p>
          <a:p>
            <a:pPr marL="33832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07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E0A75-D2B0-3818-C0E0-7D19630E2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C59153-C379-CE2E-D5C3-3409C82BBE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1328ED2-99CE-F6B9-A324-0AD598DF7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4400" y="928689"/>
            <a:ext cx="10511627" cy="5335936"/>
          </a:xfrm>
        </p:spPr>
        <p:txBody>
          <a:bodyPr>
            <a:normAutofit/>
          </a:bodyPr>
          <a:lstStyle/>
          <a:p>
            <a:r>
              <a:rPr lang="en-US" sz="2400" b="1" dirty="0"/>
              <a:t>4. Anomaly Detection (Isolation Forest)</a:t>
            </a:r>
            <a:br>
              <a:rPr lang="en-US" sz="2400" b="1" dirty="0"/>
            </a:br>
            <a:r>
              <a:rPr lang="en-US" sz="2800" b="1" dirty="0"/>
              <a:t>    - </a:t>
            </a:r>
            <a:r>
              <a:rPr lang="en-US" sz="2000" dirty="0"/>
              <a:t>Applied on visitor interaction statistics (e.g., average interaction, unique items/categories) to detect unusual user behavior.</a:t>
            </a:r>
          </a:p>
          <a:p>
            <a:pPr marL="0" indent="0">
              <a:buNone/>
            </a:pPr>
            <a:r>
              <a:rPr lang="en-US" sz="2000" dirty="0"/>
              <a:t>         - Used identifying bots, fraudulent accounts, or extreme activity patterns.</a:t>
            </a:r>
          </a:p>
          <a:p>
            <a:pPr marL="338328" lvl="1" indent="0">
              <a:buNone/>
            </a:pPr>
            <a:r>
              <a:rPr lang="en-US" sz="2400" dirty="0"/>
              <a:t>    </a:t>
            </a:r>
            <a:r>
              <a:rPr lang="en-US" sz="2000" dirty="0"/>
              <a:t>Evaluation Score:</a:t>
            </a:r>
          </a:p>
          <a:p>
            <a:pPr marL="338328" lvl="1" indent="0">
              <a:buNone/>
            </a:pPr>
            <a:r>
              <a:rPr lang="en-US" sz="2000" dirty="0"/>
              <a:t>   </a:t>
            </a:r>
            <a:r>
              <a:rPr lang="en-US" sz="1600" dirty="0"/>
              <a:t>Normal users (label = 1): 1,393,512</a:t>
            </a:r>
          </a:p>
          <a:p>
            <a:pPr marL="338328" lvl="1" indent="0">
              <a:buNone/>
            </a:pPr>
            <a:r>
              <a:rPr lang="en-US" sz="1600" dirty="0"/>
              <a:t>    Anomalous users (label = -1): 14,049</a:t>
            </a:r>
          </a:p>
          <a:p>
            <a:pPr marL="338328" lvl="1" indent="0">
              <a:buNone/>
            </a:pPr>
            <a:endParaRPr lang="en-US" sz="1600" dirty="0"/>
          </a:p>
          <a:p>
            <a:pPr marL="338328" lvl="1" indent="0">
              <a:buNone/>
            </a:pPr>
            <a:r>
              <a:rPr lang="en-US" sz="2000" dirty="0"/>
              <a:t>Remark :</a:t>
            </a:r>
          </a:p>
          <a:p>
            <a:pPr marL="338328" lvl="1" indent="0">
              <a:buNone/>
            </a:pPr>
            <a:r>
              <a:rPr lang="en-US" sz="2000" dirty="0"/>
              <a:t>14K anomalous users (1% of total) detected with extreme interaction patterns. Their removal or special treatment can improve recommender precision.”</a:t>
            </a:r>
          </a:p>
        </p:txBody>
      </p:sp>
    </p:spTree>
    <p:extLst>
      <p:ext uri="{BB962C8B-B14F-4D97-AF65-F5344CB8AC3E}">
        <p14:creationId xmlns:p14="http://schemas.microsoft.com/office/powerpoint/2010/main" val="1429865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69A45-EA67-02D1-C5DE-110DBD66B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F48DC4-82CE-9299-F517-9B0AA0C70C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37339C-889F-11EC-8434-49F096346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4401" y="852865"/>
            <a:ext cx="10511627" cy="5446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800" b="1" dirty="0"/>
              <a:t>*</a:t>
            </a:r>
            <a:r>
              <a:rPr lang="en-US" sz="2400" b="1" dirty="0"/>
              <a:t> Limitations &amp; Future Improvements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E66B4B-E25C-D078-C943-BBC712A9E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358014"/>
              </p:ext>
            </p:extLst>
          </p:nvPr>
        </p:nvGraphicFramePr>
        <p:xfrm>
          <a:off x="1164564" y="1457865"/>
          <a:ext cx="10113035" cy="514793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08364">
                  <a:extLst>
                    <a:ext uri="{9D8B030D-6E8A-4147-A177-3AD203B41FA5}">
                      <a16:colId xmlns:a16="http://schemas.microsoft.com/office/drawing/2014/main" val="4116323966"/>
                    </a:ext>
                  </a:extLst>
                </a:gridCol>
                <a:gridCol w="3502325">
                  <a:extLst>
                    <a:ext uri="{9D8B030D-6E8A-4147-A177-3AD203B41FA5}">
                      <a16:colId xmlns:a16="http://schemas.microsoft.com/office/drawing/2014/main" val="1445159691"/>
                    </a:ext>
                  </a:extLst>
                </a:gridCol>
                <a:gridCol w="4402346">
                  <a:extLst>
                    <a:ext uri="{9D8B030D-6E8A-4147-A177-3AD203B41FA5}">
                      <a16:colId xmlns:a16="http://schemas.microsoft.com/office/drawing/2014/main" val="4086757191"/>
                    </a:ext>
                  </a:extLst>
                </a:gridCol>
              </a:tblGrid>
              <a:tr h="40460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1F2C8F"/>
                          </a:solidFill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solidFill>
                            <a:srgbClr val="1F2C8F"/>
                          </a:solidFill>
                        </a:rPr>
                        <a:t>Limitations</a:t>
                      </a:r>
                      <a:endParaRPr lang="en-US" dirty="0">
                        <a:solidFill>
                          <a:srgbClr val="1F2C8F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solidFill>
                            <a:srgbClr val="1F2C8F"/>
                          </a:solidFill>
                        </a:rPr>
                        <a:t>Future Improvements</a:t>
                      </a:r>
                      <a:endParaRPr lang="en-US" dirty="0">
                        <a:solidFill>
                          <a:srgbClr val="1F2C8F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447414"/>
                  </a:ext>
                </a:extLst>
              </a:tr>
              <a:tr h="93963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1F2C8F"/>
                          </a:solidFill>
                        </a:rPr>
                        <a:t>Random Forest Classifier (RFC)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1F2C8F"/>
                          </a:solidFill>
                        </a:rPr>
                        <a:t>Achieves perfect scores but likely </a:t>
                      </a:r>
                      <a:r>
                        <a:rPr lang="en-US" b="0" dirty="0">
                          <a:solidFill>
                            <a:srgbClr val="1F2C8F"/>
                          </a:solidFill>
                        </a:rPr>
                        <a:t>overfits</a:t>
                      </a:r>
                      <a:r>
                        <a:rPr lang="en-US" dirty="0">
                          <a:solidFill>
                            <a:srgbClr val="1F2C8F"/>
                          </a:solidFill>
                        </a:rPr>
                        <a:t> due to severe class imbalance.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1F2C8F"/>
                          </a:solidFill>
                        </a:rPr>
                        <a:t>Include cross-validation and testing on truly unseen data.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465693"/>
                  </a:ext>
                </a:extLst>
              </a:tr>
              <a:tr h="142625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1F2C8F"/>
                          </a:solidFill>
                        </a:rPr>
                        <a:t>Matrix Factorization (ALS – Implicit)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1F2C8F"/>
                          </a:solidFill>
                        </a:rPr>
                        <a:t>Extreme sparsity (2Million interactions, many one-off users). Struggles with cold start users/items.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1F2C8F"/>
                          </a:solidFill>
                        </a:rPr>
                        <a:t>Tune hyperparameters (factors, regularization). </a:t>
                      </a:r>
                    </a:p>
                    <a:p>
                      <a:r>
                        <a:rPr lang="en-US" dirty="0">
                          <a:solidFill>
                            <a:srgbClr val="1F2C8F"/>
                          </a:solidFill>
                        </a:rPr>
                        <a:t>Use neural matrix factorization or graph embeddings for richer latent factors.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386378"/>
                  </a:ext>
                </a:extLst>
              </a:tr>
              <a:tr h="11724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solidFill>
                            <a:srgbClr val="1F2C8F"/>
                          </a:solidFill>
                        </a:rPr>
                        <a:t>Content-Based Filtering (CBF)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1F2C8F"/>
                          </a:solidFill>
                        </a:rPr>
                        <a:t>Limited personalization if features are sparse or low-quality.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1F2C8F"/>
                          </a:solidFill>
                        </a:rPr>
                        <a:t>Enrich item features (descriptions, text embeddings, images).</a:t>
                      </a:r>
                    </a:p>
                    <a:p>
                      <a:r>
                        <a:rPr lang="en-US" sz="1800" dirty="0">
                          <a:solidFill>
                            <a:srgbClr val="1F2C8F"/>
                          </a:solidFill>
                        </a:rPr>
                        <a:t> Combine with collaborative signals (Hybrid).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218016"/>
                  </a:ext>
                </a:extLst>
              </a:tr>
              <a:tr h="11724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solidFill>
                            <a:srgbClr val="1F2C8F"/>
                          </a:solidFill>
                        </a:rPr>
                        <a:t>Anomaly Detection (Isolation Forest)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1F2C8F"/>
                          </a:solidFill>
                        </a:rPr>
                        <a:t>Flags anomalies but not directly tied to recommendations. </a:t>
                      </a:r>
                    </a:p>
                    <a:p>
                      <a:r>
                        <a:rPr lang="en-US" b="0" dirty="0">
                          <a:solidFill>
                            <a:srgbClr val="1F2C8F"/>
                          </a:solidFill>
                        </a:rPr>
                        <a:t>May incorrectly classify power users as anomalies.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1F2C8F"/>
                          </a:solidFill>
                        </a:rPr>
                        <a:t>Integrate anomaly scores into recommendation pipeline (filter bots, re-rank users). 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849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428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B0225-136D-8582-42B6-C1BD9BDDF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1C026A-1DD6-2D58-5B79-7080AA05D6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F06B87A-33DB-9EE9-2CBD-8BB89651B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10511627" cy="573118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E0722-052B-3ED6-DBF8-A47931C0E74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project demonstrate the trade-offs between accuracy, personalization, and robustness in recommender systems. While CBF and Matrix Factorization focus on relevance, RFC emphasizes classification accuracy, and anomaly detection adds a layer of user quality control.</a:t>
            </a:r>
          </a:p>
        </p:txBody>
      </p:sp>
    </p:spTree>
    <p:extLst>
      <p:ext uri="{BB962C8B-B14F-4D97-AF65-F5344CB8AC3E}">
        <p14:creationId xmlns:p14="http://schemas.microsoft.com/office/powerpoint/2010/main" val="140975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126331"/>
          </a:xfrm>
        </p:spPr>
        <p:txBody>
          <a:bodyPr/>
          <a:lstStyle/>
          <a:p>
            <a:r>
              <a:rPr lang="en-US" sz="4000" dirty="0"/>
              <a:t>Thank </a:t>
            </a:r>
            <a:br>
              <a:rPr lang="en-US" sz="4000" dirty="0"/>
            </a:br>
            <a:r>
              <a:rPr lang="en-US" sz="4000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Peniel </a:t>
            </a:r>
            <a:r>
              <a:rPr lang="en-US" dirty="0" err="1"/>
              <a:t>Tenkoramah</a:t>
            </a:r>
            <a:r>
              <a:rPr lang="en-US" dirty="0"/>
              <a:t> Twum</a:t>
            </a:r>
          </a:p>
          <a:p>
            <a:r>
              <a:rPr lang="en-US" dirty="0"/>
              <a:t>+233-54-120-7295</a:t>
            </a:r>
          </a:p>
          <a:p>
            <a:r>
              <a:rPr lang="en-US" dirty="0"/>
              <a:t>Penieltwum42@gmail.com</a:t>
            </a:r>
          </a:p>
          <a:p>
            <a:r>
              <a:rPr lang="en-US" u="sng" dirty="0">
                <a:solidFill>
                  <a:srgbClr val="1F2C8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github.com/Peniel-T</a:t>
            </a:r>
            <a:endParaRPr lang="en-US" u="sng" dirty="0">
              <a:solidFill>
                <a:srgbClr val="1F2C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805" y="780039"/>
            <a:ext cx="7334084" cy="62013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3804" y="1699959"/>
            <a:ext cx="9903547" cy="3429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project focuses on analyzing real-world e-commerce interaction data to improve recommendation systems and detect abnormal browsing behavior.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This project follows the </a:t>
            </a:r>
            <a:r>
              <a:rPr lang="en-US" sz="2400" b="1" dirty="0"/>
              <a:t>CRISP-DM</a:t>
            </a:r>
            <a:r>
              <a:rPr lang="en-US" sz="2400" dirty="0"/>
              <a:t> framework to ensure a structured approach.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375823"/>
            <a:ext cx="9194891" cy="1068929"/>
          </a:xfrm>
        </p:spPr>
        <p:txBody>
          <a:bodyPr/>
          <a:lstStyle/>
          <a:p>
            <a:r>
              <a:rPr lang="en-US" dirty="0"/>
              <a:t>KEY OBJECTIVES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5A8D51-00A2-5243-3EBE-7127C92F8D65}"/>
              </a:ext>
            </a:extLst>
          </p:cNvPr>
          <p:cNvSpPr txBox="1"/>
          <p:nvPr/>
        </p:nvSpPr>
        <p:spPr>
          <a:xfrm>
            <a:off x="10991088" y="394110"/>
            <a:ext cx="8991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1F2C8F"/>
                </a:solidFill>
                <a:latin typeface="Arial Black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FEB889-10FA-C117-408E-CD94C8508B80}"/>
              </a:ext>
            </a:extLst>
          </p:cNvPr>
          <p:cNvSpPr txBox="1"/>
          <p:nvPr/>
        </p:nvSpPr>
        <p:spPr>
          <a:xfrm>
            <a:off x="1271016" y="1837944"/>
            <a:ext cx="90891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</a:rPr>
              <a:t>Predict item properties (such as price range, product category) for products added to cart, using patterns from the same user's prior view events.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</a:rPr>
              <a:t>Detect abnormal users whose browsing patterns significantly deviate from normal behavior, in order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6"/>
              </a:solidFill>
            </a:endParaRPr>
          </a:p>
          <a:p>
            <a:r>
              <a:rPr lang="en-US" sz="2400" dirty="0">
                <a:solidFill>
                  <a:schemeClr val="accent6"/>
                </a:solidFill>
              </a:rPr>
              <a:t>         - Reduce noise and bias in the recommendation system.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         - Improve the accuracy of split testing and overall analytics.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8467344" cy="579501"/>
          </a:xfrm>
        </p:spPr>
        <p:txBody>
          <a:bodyPr/>
          <a:lstStyle/>
          <a:p>
            <a:r>
              <a:rPr lang="en-US" dirty="0"/>
              <a:t>BUSINESS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56232"/>
            <a:ext cx="10405872" cy="4828032"/>
          </a:xfrm>
        </p:spPr>
        <p:txBody>
          <a:bodyPr>
            <a:normAutofit/>
          </a:bodyPr>
          <a:lstStyle/>
          <a:p>
            <a:r>
              <a:rPr lang="en-US" sz="2000" dirty="0"/>
              <a:t>1. What proportion of customer interactions are views, additions to cart, or purchases?</a:t>
            </a:r>
          </a:p>
          <a:p>
            <a:endParaRPr lang="en-US" sz="2000" dirty="0"/>
          </a:p>
          <a:p>
            <a:r>
              <a:rPr lang="en-US" sz="2000" dirty="0"/>
              <a:t>2. Do customer interactions show seasonal trends?</a:t>
            </a:r>
          </a:p>
          <a:p>
            <a:endParaRPr lang="en-US" sz="2000" dirty="0"/>
          </a:p>
          <a:p>
            <a:r>
              <a:rPr lang="en-US" sz="2000" dirty="0"/>
              <a:t>3. Which products generate the most interest from customers?</a:t>
            </a:r>
          </a:p>
          <a:p>
            <a:endParaRPr lang="en-US" sz="2000" dirty="0"/>
          </a:p>
          <a:p>
            <a:r>
              <a:rPr lang="en-US" sz="2000" dirty="0"/>
              <a:t>4. Has product availability improved or worsened over time, and could this be impacting visits?</a:t>
            </a:r>
          </a:p>
          <a:p>
            <a:endParaRPr lang="en-US" sz="2000" dirty="0"/>
          </a:p>
          <a:p>
            <a:r>
              <a:rPr lang="en-US" sz="2000" dirty="0"/>
              <a:t>5. Which product categories attract the most attention from customers?</a:t>
            </a:r>
          </a:p>
          <a:p>
            <a:endParaRPr lang="en-US" sz="2000" dirty="0"/>
          </a:p>
          <a:p>
            <a:r>
              <a:rPr lang="en-US" sz="2000" dirty="0"/>
              <a:t>6. What percentage of views convert into purchases, and which events lose the most customers?</a:t>
            </a:r>
          </a:p>
          <a:p>
            <a:endParaRPr lang="en-US" sz="2000" dirty="0"/>
          </a:p>
          <a:p>
            <a:r>
              <a:rPr lang="en-US" sz="2000" dirty="0"/>
              <a:t>7. Using customer </a:t>
            </a:r>
            <a:r>
              <a:rPr lang="en-US" sz="2000" dirty="0" err="1"/>
              <a:t>behaviour</a:t>
            </a:r>
            <a:r>
              <a:rPr lang="en-US" sz="2000" dirty="0"/>
              <a:t> and interaction pattern , how can we recommend interest based properties and detect </a:t>
            </a:r>
            <a:r>
              <a:rPr lang="en-US" sz="2000" dirty="0" err="1"/>
              <a:t>anamolies</a:t>
            </a:r>
            <a:r>
              <a:rPr lang="en-US" sz="2000" dirty="0"/>
              <a:t> 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6EF090-6ED4-BE86-9A33-BC6FE3EE0419}"/>
              </a:ext>
            </a:extLst>
          </p:cNvPr>
          <p:cNvSpPr txBox="1"/>
          <p:nvPr/>
        </p:nvSpPr>
        <p:spPr>
          <a:xfrm>
            <a:off x="11128248" y="718721"/>
            <a:ext cx="5394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1F2C8F"/>
                </a:solidFill>
                <a:latin typeface="Arial Black"/>
                <a:cs typeface="Arial" panose="020B0604020202020204" pitchFamily="34" charset="0"/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70236-AC7E-BF44-5EA8-FCEDE6565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E6350-2F21-0ABD-B633-BFCF5DAA0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8467344" cy="579501"/>
          </a:xfrm>
        </p:spPr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C191B9-5299-E8F1-A836-E7AB35A398C2}"/>
              </a:ext>
            </a:extLst>
          </p:cNvPr>
          <p:cNvSpPr txBox="1"/>
          <p:nvPr/>
        </p:nvSpPr>
        <p:spPr>
          <a:xfrm>
            <a:off x="11128248" y="718721"/>
            <a:ext cx="5394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1F2C8F"/>
                </a:solidFill>
                <a:latin typeface="Arial Black"/>
                <a:cs typeface="Arial" panose="020B0604020202020204" pitchFamily="34" charset="0"/>
              </a:rPr>
              <a:t>4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01AD5B4-010F-F72A-59CE-D2285DF896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1461421"/>
              </p:ext>
            </p:extLst>
          </p:nvPr>
        </p:nvGraphicFramePr>
        <p:xfrm>
          <a:off x="780128" y="1751162"/>
          <a:ext cx="10887616" cy="459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2142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 dir="r"/>
      </p:transition>
    </mc:Choice>
    <mc:Fallback>
      <p:transition spd="slow">
        <p:wipe dir="r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9FA77-4F0B-04EE-6F98-6EBE63F50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FE90FA-487B-45D3-3866-B1452A95C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589" y="953790"/>
            <a:ext cx="9879437" cy="744177"/>
          </a:xfrm>
        </p:spPr>
        <p:txBody>
          <a:bodyPr/>
          <a:lstStyle/>
          <a:p>
            <a:r>
              <a:rPr lang="en-US" dirty="0"/>
              <a:t>EVENT DISTRIBUTION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D6BCB-1C2F-59DB-8E67-73BF8B8E02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3D76AFE-4818-9323-2472-BB8437617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394" y="2267712"/>
            <a:ext cx="4961503" cy="299009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536B542-915F-5913-6E21-FF8022DEC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08" y="2267712"/>
            <a:ext cx="5148072" cy="299009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90976D-0B86-E5F3-16DB-0290623B9F3C}"/>
              </a:ext>
            </a:extLst>
          </p:cNvPr>
          <p:cNvSpPr txBox="1"/>
          <p:nvPr/>
        </p:nvSpPr>
        <p:spPr>
          <a:xfrm>
            <a:off x="687008" y="5607170"/>
            <a:ext cx="51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1F2C8F"/>
                </a:solidFill>
              </a:rPr>
              <a:t>Reveal seasonality and  temporal spikes in activity especially in July.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AA56D0-FEAE-FF77-5BB9-A39307925DA2}"/>
              </a:ext>
            </a:extLst>
          </p:cNvPr>
          <p:cNvSpPr txBox="1"/>
          <p:nvPr/>
        </p:nvSpPr>
        <p:spPr>
          <a:xfrm>
            <a:off x="6139880" y="5607170"/>
            <a:ext cx="5148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1F2C8F"/>
                </a:solidFill>
              </a:rPr>
              <a:t>The relative frequency of different events reveals add to cart and transaction levels are relatively low.</a:t>
            </a:r>
          </a:p>
        </p:txBody>
      </p:sp>
    </p:spTree>
    <p:extLst>
      <p:ext uri="{BB962C8B-B14F-4D97-AF65-F5344CB8AC3E}">
        <p14:creationId xmlns:p14="http://schemas.microsoft.com/office/powerpoint/2010/main" val="2257267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589" y="953790"/>
            <a:ext cx="9879437" cy="744177"/>
          </a:xfrm>
        </p:spPr>
        <p:txBody>
          <a:bodyPr/>
          <a:lstStyle/>
          <a:p>
            <a:r>
              <a:rPr lang="en-US" dirty="0"/>
              <a:t>ITEM &amp; CATEGORY POPULARITY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467A036-E888-CBBC-11F4-C384DF957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44" y="2355160"/>
            <a:ext cx="4964437" cy="28983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9FE0835-3704-A496-DC1E-1F19C34CAF4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202794" y="2355160"/>
            <a:ext cx="5296218" cy="28983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007735-4B3E-731D-724D-AF95D75F3A4E}"/>
              </a:ext>
            </a:extLst>
          </p:cNvPr>
          <p:cNvSpPr txBox="1"/>
          <p:nvPr/>
        </p:nvSpPr>
        <p:spPr>
          <a:xfrm>
            <a:off x="858144" y="5745192"/>
            <a:ext cx="10727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1F2C8F"/>
                </a:solidFill>
              </a:rPr>
              <a:t>Identifies where user attention is concentrated for the items of interest while the categories in which most users make purchase from is identified.</a:t>
            </a:r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3B339-3B72-0CFB-1FAB-53B816795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B77338-C668-0027-1432-D87D24B3D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589" y="526212"/>
            <a:ext cx="9879437" cy="750497"/>
          </a:xfrm>
        </p:spPr>
        <p:txBody>
          <a:bodyPr/>
          <a:lstStyle/>
          <a:p>
            <a:r>
              <a:rPr lang="en-US" dirty="0"/>
              <a:t>AVAILABILITY TREND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FE8B03-E2B9-3029-0320-6F44D62505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6A01BC-6C6A-006F-3C3D-8195111F1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106" y="2080515"/>
            <a:ext cx="8082951" cy="32851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325A2B-109F-12FF-09E9-7BECD4DB7C1C}"/>
              </a:ext>
            </a:extLst>
          </p:cNvPr>
          <p:cNvSpPr txBox="1"/>
          <p:nvPr/>
        </p:nvSpPr>
        <p:spPr>
          <a:xfrm>
            <a:off x="1406106" y="5607018"/>
            <a:ext cx="91094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1F2C8F"/>
                </a:solidFill>
              </a:rPr>
              <a:t>A trend of availability rate reviews that similar to events, availability rate of items is high in July which means that most restock happens around this period.</a:t>
            </a:r>
          </a:p>
        </p:txBody>
      </p:sp>
    </p:spTree>
    <p:extLst>
      <p:ext uri="{BB962C8B-B14F-4D97-AF65-F5344CB8AC3E}">
        <p14:creationId xmlns:p14="http://schemas.microsoft.com/office/powerpoint/2010/main" val="140831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685262"/>
          </a:xfrm>
        </p:spPr>
        <p:txBody>
          <a:bodyPr/>
          <a:lstStyle/>
          <a:p>
            <a:r>
              <a:rPr lang="en-US" dirty="0"/>
              <a:t>SALE CONVERSION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r>
              <a:rPr lang="en-US" dirty="0"/>
              <a:t>7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E1CB43-1BB2-E59F-8B60-A89F075DBD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50564" y="2266374"/>
            <a:ext cx="5413071" cy="31404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A7C1E6-C0B5-6578-11EF-016AED335F7A}"/>
              </a:ext>
            </a:extLst>
          </p:cNvPr>
          <p:cNvSpPr txBox="1"/>
          <p:nvPr/>
        </p:nvSpPr>
        <p:spPr>
          <a:xfrm>
            <a:off x="1761944" y="5701909"/>
            <a:ext cx="89693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1F2C8F"/>
                </a:solidFill>
              </a:rPr>
              <a:t>Less than 1% of visits and interactions actually lead to purchases which could be because most of the visitors may likely not be compelled by items enlisted.</a:t>
            </a:r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{57699E70-87A4-4296-A4D3-8857308D2EC6}TF8a9b5915-b8c7-461e-8cdd-693d48b5e32371f7b7e2_win32-4bf0b9a2ea37</Template>
  <TotalTime>5308</TotalTime>
  <Words>924</Words>
  <Application>Microsoft Office PowerPoint</Application>
  <PresentationFormat>Widescreen</PresentationFormat>
  <Paragraphs>113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Calibri</vt:lpstr>
      <vt:lpstr>Cambria</vt:lpstr>
      <vt:lpstr>Sabon Next LT</vt:lpstr>
      <vt:lpstr>Wingdings</vt:lpstr>
      <vt:lpstr>Custom</vt:lpstr>
      <vt:lpstr>BUSINESS RECOMMENDATION SYSTEM ANALYSIS  by  PENIEL TENKORAMAH TWUM</vt:lpstr>
      <vt:lpstr>INTRODUCTION</vt:lpstr>
      <vt:lpstr>KEY OBJECTIVES</vt:lpstr>
      <vt:lpstr>BUSINESS QUESTIONS</vt:lpstr>
      <vt:lpstr>DATA OVERVIEW</vt:lpstr>
      <vt:lpstr>EVENT DISTRIBUTION ANALYSIS</vt:lpstr>
      <vt:lpstr>ITEM &amp; CATEGORY POPULARITY</vt:lpstr>
      <vt:lpstr>AVAILABILITY TREND</vt:lpstr>
      <vt:lpstr>SALE CONVERSION</vt:lpstr>
      <vt:lpstr>MODEL BUILDING SECTION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Peniel T</dc:creator>
  <cp:lastModifiedBy>Peniel T</cp:lastModifiedBy>
  <cp:revision>5</cp:revision>
  <dcterms:created xsi:type="dcterms:W3CDTF">2025-08-26T08:20:44Z</dcterms:created>
  <dcterms:modified xsi:type="dcterms:W3CDTF">2025-08-30T10:26:08Z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