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9" r:id="rId2"/>
    <p:sldId id="278" r:id="rId3"/>
    <p:sldId id="261" r:id="rId4"/>
    <p:sldId id="279" r:id="rId5"/>
    <p:sldId id="280" r:id="rId6"/>
    <p:sldId id="265" r:id="rId7"/>
    <p:sldId id="266" r:id="rId8"/>
    <p:sldId id="264"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B54C2D"/>
    <a:srgbClr val="BFBFBF"/>
    <a:srgbClr val="D9D9D9"/>
    <a:srgbClr val="DCDCDC"/>
    <a:srgbClr val="DDA147"/>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FC24F0A-A723-4660-946B-AFD7AF3B1E1A}" type="doc">
      <dgm:prSet loTypeId="urn:microsoft.com/office/officeart/2008/layout/LinedList" loCatId="list" qsTypeId="urn:microsoft.com/office/officeart/2005/8/quickstyle/simple5" qsCatId="simple" csTypeId="urn:microsoft.com/office/officeart/2005/8/colors/accent2_1" csCatId="accent2"/>
      <dgm:spPr/>
      <dgm:t>
        <a:bodyPr/>
        <a:lstStyle/>
        <a:p>
          <a:endParaRPr lang="en-US"/>
        </a:p>
      </dgm:t>
    </dgm:pt>
    <dgm:pt modelId="{525F8E35-3345-4B56-80F2-F4BD7B4062A6}">
      <dgm:prSet/>
      <dgm:spPr/>
      <dgm:t>
        <a:bodyPr/>
        <a:lstStyle/>
        <a:p>
          <a:r>
            <a:rPr lang="en-US" dirty="0"/>
            <a:t>Prioritize Infrastructure Development in High-Freight States</a:t>
          </a:r>
        </a:p>
      </dgm:t>
    </dgm:pt>
    <dgm:pt modelId="{13236F83-6B67-4A3D-A3B9-9F5B23CA558E}" type="parTrans" cxnId="{3ABDB7AA-1D18-4607-8F0A-3CDA2EB9D83B}">
      <dgm:prSet/>
      <dgm:spPr/>
      <dgm:t>
        <a:bodyPr/>
        <a:lstStyle/>
        <a:p>
          <a:endParaRPr lang="en-US"/>
        </a:p>
      </dgm:t>
    </dgm:pt>
    <dgm:pt modelId="{6A51A010-E409-4099-B221-1FF23427A48E}" type="sibTrans" cxnId="{3ABDB7AA-1D18-4607-8F0A-3CDA2EB9D83B}">
      <dgm:prSet/>
      <dgm:spPr/>
      <dgm:t>
        <a:bodyPr/>
        <a:lstStyle/>
        <a:p>
          <a:endParaRPr lang="en-US"/>
        </a:p>
      </dgm:t>
    </dgm:pt>
    <dgm:pt modelId="{688B786A-CAED-4234-9C30-F4C13C348347}">
      <dgm:prSet/>
      <dgm:spPr/>
      <dgm:t>
        <a:bodyPr/>
        <a:lstStyle/>
        <a:p>
          <a:r>
            <a:rPr lang="en-US"/>
            <a:t>Prepare for Seasonal Freight Surges</a:t>
          </a:r>
        </a:p>
      </dgm:t>
    </dgm:pt>
    <dgm:pt modelId="{1E28DFED-C4A2-466F-A557-56F57D1B0367}" type="parTrans" cxnId="{AA179F51-551E-4353-82D7-7EEBF0822B8A}">
      <dgm:prSet/>
      <dgm:spPr/>
      <dgm:t>
        <a:bodyPr/>
        <a:lstStyle/>
        <a:p>
          <a:endParaRPr lang="en-US"/>
        </a:p>
      </dgm:t>
    </dgm:pt>
    <dgm:pt modelId="{093BD823-EA00-4726-9C4E-2129B7652E63}" type="sibTrans" cxnId="{AA179F51-551E-4353-82D7-7EEBF0822B8A}">
      <dgm:prSet/>
      <dgm:spPr/>
      <dgm:t>
        <a:bodyPr/>
        <a:lstStyle/>
        <a:p>
          <a:endParaRPr lang="en-US"/>
        </a:p>
      </dgm:t>
    </dgm:pt>
    <dgm:pt modelId="{5C75C179-6C75-4ED5-8557-B7497F1FF096}">
      <dgm:prSet/>
      <dgm:spPr/>
      <dgm:t>
        <a:bodyPr/>
        <a:lstStyle/>
        <a:p>
          <a:r>
            <a:rPr lang="en-US"/>
            <a:t>Enhance Supply Chain Transparency</a:t>
          </a:r>
        </a:p>
      </dgm:t>
    </dgm:pt>
    <dgm:pt modelId="{4DDD22CB-C31C-48AF-840C-DBD8884E6BED}" type="parTrans" cxnId="{9E698B40-861C-4E84-96BE-335896350731}">
      <dgm:prSet/>
      <dgm:spPr/>
      <dgm:t>
        <a:bodyPr/>
        <a:lstStyle/>
        <a:p>
          <a:endParaRPr lang="en-US"/>
        </a:p>
      </dgm:t>
    </dgm:pt>
    <dgm:pt modelId="{BF90673D-6760-42E0-8C55-0BAD8C4C49FC}" type="sibTrans" cxnId="{9E698B40-861C-4E84-96BE-335896350731}">
      <dgm:prSet/>
      <dgm:spPr/>
      <dgm:t>
        <a:bodyPr/>
        <a:lstStyle/>
        <a:p>
          <a:endParaRPr lang="en-US"/>
        </a:p>
      </dgm:t>
    </dgm:pt>
    <dgm:pt modelId="{FC58F53A-7C25-472E-A320-65DAC2B321BD}">
      <dgm:prSet/>
      <dgm:spPr/>
      <dgm:t>
        <a:bodyPr/>
        <a:lstStyle/>
        <a:p>
          <a:r>
            <a:rPr lang="en-US"/>
            <a:t>Promote Export-Friendly Trade Policies</a:t>
          </a:r>
        </a:p>
      </dgm:t>
    </dgm:pt>
    <dgm:pt modelId="{62DFBF96-01A1-4B8D-91D5-8512AA3BB072}" type="parTrans" cxnId="{1FDE6DD9-EB84-4072-8DBB-C05423EB088C}">
      <dgm:prSet/>
      <dgm:spPr/>
      <dgm:t>
        <a:bodyPr/>
        <a:lstStyle/>
        <a:p>
          <a:endParaRPr lang="en-US"/>
        </a:p>
      </dgm:t>
    </dgm:pt>
    <dgm:pt modelId="{77A71977-9F73-4ED6-BEF8-ADBE27E3056E}" type="sibTrans" cxnId="{1FDE6DD9-EB84-4072-8DBB-C05423EB088C}">
      <dgm:prSet/>
      <dgm:spPr/>
      <dgm:t>
        <a:bodyPr/>
        <a:lstStyle/>
        <a:p>
          <a:endParaRPr lang="en-US"/>
        </a:p>
      </dgm:t>
    </dgm:pt>
    <dgm:pt modelId="{B97B710D-8B6C-4568-A19C-FA2868EE31AF}">
      <dgm:prSet/>
      <dgm:spPr/>
      <dgm:t>
        <a:bodyPr/>
        <a:lstStyle/>
        <a:p>
          <a:r>
            <a:rPr lang="en-US"/>
            <a:t>Optimize Shipping Weight to Manage Freight Costs</a:t>
          </a:r>
        </a:p>
      </dgm:t>
    </dgm:pt>
    <dgm:pt modelId="{D1F4E877-E528-4CAC-BF44-C0217145E4BF}" type="parTrans" cxnId="{2294AA32-53A3-43A5-9272-DD42D3371455}">
      <dgm:prSet/>
      <dgm:spPr/>
      <dgm:t>
        <a:bodyPr/>
        <a:lstStyle/>
        <a:p>
          <a:endParaRPr lang="en-US"/>
        </a:p>
      </dgm:t>
    </dgm:pt>
    <dgm:pt modelId="{22960C7D-C62B-407C-9F92-4DF3B01859CB}" type="sibTrans" cxnId="{2294AA32-53A3-43A5-9272-DD42D3371455}">
      <dgm:prSet/>
      <dgm:spPr/>
      <dgm:t>
        <a:bodyPr/>
        <a:lstStyle/>
        <a:p>
          <a:endParaRPr lang="en-US"/>
        </a:p>
      </dgm:t>
    </dgm:pt>
    <dgm:pt modelId="{F6596666-649F-4640-8A19-F09192C1513A}" type="pres">
      <dgm:prSet presAssocID="{3FC24F0A-A723-4660-946B-AFD7AF3B1E1A}" presName="vert0" presStyleCnt="0">
        <dgm:presLayoutVars>
          <dgm:dir/>
          <dgm:animOne val="branch"/>
          <dgm:animLvl val="lvl"/>
        </dgm:presLayoutVars>
      </dgm:prSet>
      <dgm:spPr/>
    </dgm:pt>
    <dgm:pt modelId="{F3504F9B-8851-4123-888F-D982165A2C3F}" type="pres">
      <dgm:prSet presAssocID="{525F8E35-3345-4B56-80F2-F4BD7B4062A6}" presName="thickLine" presStyleLbl="alignNode1" presStyleIdx="0" presStyleCnt="5"/>
      <dgm:spPr/>
    </dgm:pt>
    <dgm:pt modelId="{168EABB5-252B-4E87-8FA0-5240791A049A}" type="pres">
      <dgm:prSet presAssocID="{525F8E35-3345-4B56-80F2-F4BD7B4062A6}" presName="horz1" presStyleCnt="0"/>
      <dgm:spPr/>
    </dgm:pt>
    <dgm:pt modelId="{CA7E4E2B-6D8A-4416-A0FB-8A28E5DCF034}" type="pres">
      <dgm:prSet presAssocID="{525F8E35-3345-4B56-80F2-F4BD7B4062A6}" presName="tx1" presStyleLbl="revTx" presStyleIdx="0" presStyleCnt="5"/>
      <dgm:spPr/>
    </dgm:pt>
    <dgm:pt modelId="{4048AC2C-EF97-4E3C-BE47-AC57437B2098}" type="pres">
      <dgm:prSet presAssocID="{525F8E35-3345-4B56-80F2-F4BD7B4062A6}" presName="vert1" presStyleCnt="0"/>
      <dgm:spPr/>
    </dgm:pt>
    <dgm:pt modelId="{AA711054-B0B4-4AE3-A374-EBBAD39DD4DA}" type="pres">
      <dgm:prSet presAssocID="{688B786A-CAED-4234-9C30-F4C13C348347}" presName="thickLine" presStyleLbl="alignNode1" presStyleIdx="1" presStyleCnt="5"/>
      <dgm:spPr/>
    </dgm:pt>
    <dgm:pt modelId="{629EB3A1-46F7-418B-9B9C-3C244296C10F}" type="pres">
      <dgm:prSet presAssocID="{688B786A-CAED-4234-9C30-F4C13C348347}" presName="horz1" presStyleCnt="0"/>
      <dgm:spPr/>
    </dgm:pt>
    <dgm:pt modelId="{24D317EE-4F67-402A-8BAA-A1F930624CAC}" type="pres">
      <dgm:prSet presAssocID="{688B786A-CAED-4234-9C30-F4C13C348347}" presName="tx1" presStyleLbl="revTx" presStyleIdx="1" presStyleCnt="5"/>
      <dgm:spPr/>
    </dgm:pt>
    <dgm:pt modelId="{CDF04538-993C-4B18-AEA6-87CA4B18A84B}" type="pres">
      <dgm:prSet presAssocID="{688B786A-CAED-4234-9C30-F4C13C348347}" presName="vert1" presStyleCnt="0"/>
      <dgm:spPr/>
    </dgm:pt>
    <dgm:pt modelId="{20DB66CD-4E70-4EE8-BD9D-A97DBC5957C7}" type="pres">
      <dgm:prSet presAssocID="{5C75C179-6C75-4ED5-8557-B7497F1FF096}" presName="thickLine" presStyleLbl="alignNode1" presStyleIdx="2" presStyleCnt="5"/>
      <dgm:spPr/>
    </dgm:pt>
    <dgm:pt modelId="{FD5E0177-5837-4AC8-B684-B59EF9DC11D7}" type="pres">
      <dgm:prSet presAssocID="{5C75C179-6C75-4ED5-8557-B7497F1FF096}" presName="horz1" presStyleCnt="0"/>
      <dgm:spPr/>
    </dgm:pt>
    <dgm:pt modelId="{F75245CD-DC29-496E-B446-AFDFD3761BA1}" type="pres">
      <dgm:prSet presAssocID="{5C75C179-6C75-4ED5-8557-B7497F1FF096}" presName="tx1" presStyleLbl="revTx" presStyleIdx="2" presStyleCnt="5"/>
      <dgm:spPr/>
    </dgm:pt>
    <dgm:pt modelId="{8197C62C-9EE9-4281-9B01-EA552760624F}" type="pres">
      <dgm:prSet presAssocID="{5C75C179-6C75-4ED5-8557-B7497F1FF096}" presName="vert1" presStyleCnt="0"/>
      <dgm:spPr/>
    </dgm:pt>
    <dgm:pt modelId="{B9A2F55E-0B5E-42D8-A88C-6DC8E996F1A4}" type="pres">
      <dgm:prSet presAssocID="{FC58F53A-7C25-472E-A320-65DAC2B321BD}" presName="thickLine" presStyleLbl="alignNode1" presStyleIdx="3" presStyleCnt="5"/>
      <dgm:spPr/>
    </dgm:pt>
    <dgm:pt modelId="{2F1E7E52-A5F4-4198-B1D9-EFD3F1169262}" type="pres">
      <dgm:prSet presAssocID="{FC58F53A-7C25-472E-A320-65DAC2B321BD}" presName="horz1" presStyleCnt="0"/>
      <dgm:spPr/>
    </dgm:pt>
    <dgm:pt modelId="{EBED3B27-826B-45A2-A04D-477B7D64F00D}" type="pres">
      <dgm:prSet presAssocID="{FC58F53A-7C25-472E-A320-65DAC2B321BD}" presName="tx1" presStyleLbl="revTx" presStyleIdx="3" presStyleCnt="5"/>
      <dgm:spPr/>
    </dgm:pt>
    <dgm:pt modelId="{84F6529B-8069-4BF8-99D4-FF5F708BE741}" type="pres">
      <dgm:prSet presAssocID="{FC58F53A-7C25-472E-A320-65DAC2B321BD}" presName="vert1" presStyleCnt="0"/>
      <dgm:spPr/>
    </dgm:pt>
    <dgm:pt modelId="{92599F3C-EC09-41B9-A788-92EC110639BA}" type="pres">
      <dgm:prSet presAssocID="{B97B710D-8B6C-4568-A19C-FA2868EE31AF}" presName="thickLine" presStyleLbl="alignNode1" presStyleIdx="4" presStyleCnt="5"/>
      <dgm:spPr/>
    </dgm:pt>
    <dgm:pt modelId="{A243A337-0654-45B6-979A-77AF462C19E2}" type="pres">
      <dgm:prSet presAssocID="{B97B710D-8B6C-4568-A19C-FA2868EE31AF}" presName="horz1" presStyleCnt="0"/>
      <dgm:spPr/>
    </dgm:pt>
    <dgm:pt modelId="{E0088436-F772-4504-83D6-C244391F3A29}" type="pres">
      <dgm:prSet presAssocID="{B97B710D-8B6C-4568-A19C-FA2868EE31AF}" presName="tx1" presStyleLbl="revTx" presStyleIdx="4" presStyleCnt="5"/>
      <dgm:spPr/>
    </dgm:pt>
    <dgm:pt modelId="{B07E7E73-D7C6-467B-8CDE-32402BD446B4}" type="pres">
      <dgm:prSet presAssocID="{B97B710D-8B6C-4568-A19C-FA2868EE31AF}" presName="vert1" presStyleCnt="0"/>
      <dgm:spPr/>
    </dgm:pt>
  </dgm:ptLst>
  <dgm:cxnLst>
    <dgm:cxn modelId="{00B72E2E-730B-4582-8B1F-807C767A26F2}" type="presOf" srcId="{FC58F53A-7C25-472E-A320-65DAC2B321BD}" destId="{EBED3B27-826B-45A2-A04D-477B7D64F00D}" srcOrd="0" destOrd="0" presId="urn:microsoft.com/office/officeart/2008/layout/LinedList"/>
    <dgm:cxn modelId="{68E4A52E-0D0B-464C-9B05-2B5B8ED43691}" type="presOf" srcId="{5C75C179-6C75-4ED5-8557-B7497F1FF096}" destId="{F75245CD-DC29-496E-B446-AFDFD3761BA1}" srcOrd="0" destOrd="0" presId="urn:microsoft.com/office/officeart/2008/layout/LinedList"/>
    <dgm:cxn modelId="{2294AA32-53A3-43A5-9272-DD42D3371455}" srcId="{3FC24F0A-A723-4660-946B-AFD7AF3B1E1A}" destId="{B97B710D-8B6C-4568-A19C-FA2868EE31AF}" srcOrd="4" destOrd="0" parTransId="{D1F4E877-E528-4CAC-BF44-C0217145E4BF}" sibTransId="{22960C7D-C62B-407C-9F92-4DF3B01859CB}"/>
    <dgm:cxn modelId="{9E698B40-861C-4E84-96BE-335896350731}" srcId="{3FC24F0A-A723-4660-946B-AFD7AF3B1E1A}" destId="{5C75C179-6C75-4ED5-8557-B7497F1FF096}" srcOrd="2" destOrd="0" parTransId="{4DDD22CB-C31C-48AF-840C-DBD8884E6BED}" sibTransId="{BF90673D-6760-42E0-8C55-0BAD8C4C49FC}"/>
    <dgm:cxn modelId="{92D9EE4F-79E6-42B8-9EF4-88CDA34B83B9}" type="presOf" srcId="{688B786A-CAED-4234-9C30-F4C13C348347}" destId="{24D317EE-4F67-402A-8BAA-A1F930624CAC}" srcOrd="0" destOrd="0" presId="urn:microsoft.com/office/officeart/2008/layout/LinedList"/>
    <dgm:cxn modelId="{AA179F51-551E-4353-82D7-7EEBF0822B8A}" srcId="{3FC24F0A-A723-4660-946B-AFD7AF3B1E1A}" destId="{688B786A-CAED-4234-9C30-F4C13C348347}" srcOrd="1" destOrd="0" parTransId="{1E28DFED-C4A2-466F-A557-56F57D1B0367}" sibTransId="{093BD823-EA00-4726-9C4E-2129B7652E63}"/>
    <dgm:cxn modelId="{65889E74-8B2C-4603-A459-0BC28A7A5CD3}" type="presOf" srcId="{525F8E35-3345-4B56-80F2-F4BD7B4062A6}" destId="{CA7E4E2B-6D8A-4416-A0FB-8A28E5DCF034}" srcOrd="0" destOrd="0" presId="urn:microsoft.com/office/officeart/2008/layout/LinedList"/>
    <dgm:cxn modelId="{3ABDB7AA-1D18-4607-8F0A-3CDA2EB9D83B}" srcId="{3FC24F0A-A723-4660-946B-AFD7AF3B1E1A}" destId="{525F8E35-3345-4B56-80F2-F4BD7B4062A6}" srcOrd="0" destOrd="0" parTransId="{13236F83-6B67-4A3D-A3B9-9F5B23CA558E}" sibTransId="{6A51A010-E409-4099-B221-1FF23427A48E}"/>
    <dgm:cxn modelId="{A0F0B8C0-6910-45C7-8B17-5F29BE891B49}" type="presOf" srcId="{B97B710D-8B6C-4568-A19C-FA2868EE31AF}" destId="{E0088436-F772-4504-83D6-C244391F3A29}" srcOrd="0" destOrd="0" presId="urn:microsoft.com/office/officeart/2008/layout/LinedList"/>
    <dgm:cxn modelId="{1FDE6DD9-EB84-4072-8DBB-C05423EB088C}" srcId="{3FC24F0A-A723-4660-946B-AFD7AF3B1E1A}" destId="{FC58F53A-7C25-472E-A320-65DAC2B321BD}" srcOrd="3" destOrd="0" parTransId="{62DFBF96-01A1-4B8D-91D5-8512AA3BB072}" sibTransId="{77A71977-9F73-4ED6-BEF8-ADBE27E3056E}"/>
    <dgm:cxn modelId="{413990E7-C2EB-42F2-9D6C-A99B04F03309}" type="presOf" srcId="{3FC24F0A-A723-4660-946B-AFD7AF3B1E1A}" destId="{F6596666-649F-4640-8A19-F09192C1513A}" srcOrd="0" destOrd="0" presId="urn:microsoft.com/office/officeart/2008/layout/LinedList"/>
    <dgm:cxn modelId="{40A0C52C-67B4-46A2-B219-00BFB31459D8}" type="presParOf" srcId="{F6596666-649F-4640-8A19-F09192C1513A}" destId="{F3504F9B-8851-4123-888F-D982165A2C3F}" srcOrd="0" destOrd="0" presId="urn:microsoft.com/office/officeart/2008/layout/LinedList"/>
    <dgm:cxn modelId="{C5E546E4-1D2F-4262-88A2-BE4EA42E3C29}" type="presParOf" srcId="{F6596666-649F-4640-8A19-F09192C1513A}" destId="{168EABB5-252B-4E87-8FA0-5240791A049A}" srcOrd="1" destOrd="0" presId="urn:microsoft.com/office/officeart/2008/layout/LinedList"/>
    <dgm:cxn modelId="{495BA0F1-5DBF-42EE-8031-5944BB16324A}" type="presParOf" srcId="{168EABB5-252B-4E87-8FA0-5240791A049A}" destId="{CA7E4E2B-6D8A-4416-A0FB-8A28E5DCF034}" srcOrd="0" destOrd="0" presId="urn:microsoft.com/office/officeart/2008/layout/LinedList"/>
    <dgm:cxn modelId="{D38F8050-E9D3-4CFD-8238-E6EFF3732F2A}" type="presParOf" srcId="{168EABB5-252B-4E87-8FA0-5240791A049A}" destId="{4048AC2C-EF97-4E3C-BE47-AC57437B2098}" srcOrd="1" destOrd="0" presId="urn:microsoft.com/office/officeart/2008/layout/LinedList"/>
    <dgm:cxn modelId="{EED69C4B-D277-4B32-8FC5-4D741C68166F}" type="presParOf" srcId="{F6596666-649F-4640-8A19-F09192C1513A}" destId="{AA711054-B0B4-4AE3-A374-EBBAD39DD4DA}" srcOrd="2" destOrd="0" presId="urn:microsoft.com/office/officeart/2008/layout/LinedList"/>
    <dgm:cxn modelId="{B0DE3333-F4A1-4E50-9EC2-C8B884ED5A24}" type="presParOf" srcId="{F6596666-649F-4640-8A19-F09192C1513A}" destId="{629EB3A1-46F7-418B-9B9C-3C244296C10F}" srcOrd="3" destOrd="0" presId="urn:microsoft.com/office/officeart/2008/layout/LinedList"/>
    <dgm:cxn modelId="{736E782F-A96F-45BF-809A-EFB4E9862AFE}" type="presParOf" srcId="{629EB3A1-46F7-418B-9B9C-3C244296C10F}" destId="{24D317EE-4F67-402A-8BAA-A1F930624CAC}" srcOrd="0" destOrd="0" presId="urn:microsoft.com/office/officeart/2008/layout/LinedList"/>
    <dgm:cxn modelId="{4BD4B85F-8F9E-44F6-9369-E9A7997A5EC3}" type="presParOf" srcId="{629EB3A1-46F7-418B-9B9C-3C244296C10F}" destId="{CDF04538-993C-4B18-AEA6-87CA4B18A84B}" srcOrd="1" destOrd="0" presId="urn:microsoft.com/office/officeart/2008/layout/LinedList"/>
    <dgm:cxn modelId="{24019565-0788-4753-8DA8-9E076CA49403}" type="presParOf" srcId="{F6596666-649F-4640-8A19-F09192C1513A}" destId="{20DB66CD-4E70-4EE8-BD9D-A97DBC5957C7}" srcOrd="4" destOrd="0" presId="urn:microsoft.com/office/officeart/2008/layout/LinedList"/>
    <dgm:cxn modelId="{7344BF6B-A212-4EAA-8207-AC2EC9B94577}" type="presParOf" srcId="{F6596666-649F-4640-8A19-F09192C1513A}" destId="{FD5E0177-5837-4AC8-B684-B59EF9DC11D7}" srcOrd="5" destOrd="0" presId="urn:microsoft.com/office/officeart/2008/layout/LinedList"/>
    <dgm:cxn modelId="{89FC2566-11B6-448C-813B-9EE52E4C23E6}" type="presParOf" srcId="{FD5E0177-5837-4AC8-B684-B59EF9DC11D7}" destId="{F75245CD-DC29-496E-B446-AFDFD3761BA1}" srcOrd="0" destOrd="0" presId="urn:microsoft.com/office/officeart/2008/layout/LinedList"/>
    <dgm:cxn modelId="{E3549DDB-1BCE-497C-A8CC-3BA4F62F166D}" type="presParOf" srcId="{FD5E0177-5837-4AC8-B684-B59EF9DC11D7}" destId="{8197C62C-9EE9-4281-9B01-EA552760624F}" srcOrd="1" destOrd="0" presId="urn:microsoft.com/office/officeart/2008/layout/LinedList"/>
    <dgm:cxn modelId="{7BE8E2E5-8DD7-4A18-BB0F-7FC566FE5C62}" type="presParOf" srcId="{F6596666-649F-4640-8A19-F09192C1513A}" destId="{B9A2F55E-0B5E-42D8-A88C-6DC8E996F1A4}" srcOrd="6" destOrd="0" presId="urn:microsoft.com/office/officeart/2008/layout/LinedList"/>
    <dgm:cxn modelId="{2AEBC6EC-0D89-4582-BF66-19F187E093D6}" type="presParOf" srcId="{F6596666-649F-4640-8A19-F09192C1513A}" destId="{2F1E7E52-A5F4-4198-B1D9-EFD3F1169262}" srcOrd="7" destOrd="0" presId="urn:microsoft.com/office/officeart/2008/layout/LinedList"/>
    <dgm:cxn modelId="{48539084-A7A3-4C4B-BF33-6D14A4FD8519}" type="presParOf" srcId="{2F1E7E52-A5F4-4198-B1D9-EFD3F1169262}" destId="{EBED3B27-826B-45A2-A04D-477B7D64F00D}" srcOrd="0" destOrd="0" presId="urn:microsoft.com/office/officeart/2008/layout/LinedList"/>
    <dgm:cxn modelId="{EA8961F1-478E-4CCA-884B-53D47B45667B}" type="presParOf" srcId="{2F1E7E52-A5F4-4198-B1D9-EFD3F1169262}" destId="{84F6529B-8069-4BF8-99D4-FF5F708BE741}" srcOrd="1" destOrd="0" presId="urn:microsoft.com/office/officeart/2008/layout/LinedList"/>
    <dgm:cxn modelId="{82FB5218-650A-4259-B8F5-48AF638EA5B2}" type="presParOf" srcId="{F6596666-649F-4640-8A19-F09192C1513A}" destId="{92599F3C-EC09-41B9-A788-92EC110639BA}" srcOrd="8" destOrd="0" presId="urn:microsoft.com/office/officeart/2008/layout/LinedList"/>
    <dgm:cxn modelId="{A14A2194-8D3E-47D4-837D-8F9A817B373A}" type="presParOf" srcId="{F6596666-649F-4640-8A19-F09192C1513A}" destId="{A243A337-0654-45B6-979A-77AF462C19E2}" srcOrd="9" destOrd="0" presId="urn:microsoft.com/office/officeart/2008/layout/LinedList"/>
    <dgm:cxn modelId="{A5FF8C14-616E-4B57-BABE-B6788D68E80D}" type="presParOf" srcId="{A243A337-0654-45B6-979A-77AF462C19E2}" destId="{E0088436-F772-4504-83D6-C244391F3A29}" srcOrd="0" destOrd="0" presId="urn:microsoft.com/office/officeart/2008/layout/LinedList"/>
    <dgm:cxn modelId="{FF910073-9786-48AA-A75A-4A3A4BA7977A}" type="presParOf" srcId="{A243A337-0654-45B6-979A-77AF462C19E2}" destId="{B07E7E73-D7C6-467B-8CDE-32402BD446B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3" csCatId="colorful" phldr="1"/>
      <dgm:spPr/>
      <dgm:t>
        <a:bodyPr/>
        <a:lstStyle/>
        <a:p>
          <a:endParaRPr lang="en-US"/>
        </a:p>
      </dgm:t>
    </dgm:pt>
    <dgm:pt modelId="{DC13AB6D-DEA2-4CBB-AC69-1EF1A6AD1512}">
      <dgm:prSet custT="1"/>
      <dgm:spPr/>
      <dgm:t>
        <a:bodyPr/>
        <a:lstStyle/>
        <a:p>
          <a:pPr>
            <a:defRPr cap="all"/>
          </a:pPr>
          <a:r>
            <a:rPr lang="en-US" sz="2000" dirty="0"/>
            <a:t>Quantify Trade Volume and Value Trends.</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a:solidFill>
          <a:schemeClr val="accent3">
            <a:hueOff val="903533"/>
            <a:satOff val="33333"/>
            <a:lumOff val="-4902"/>
            <a:alpha val="91000"/>
          </a:schemeClr>
        </a:solidFill>
      </dgm:spPr>
      <dgm:t>
        <a:bodyPr/>
        <a:lstStyle/>
        <a:p>
          <a:pPr>
            <a:defRPr cap="all"/>
          </a:pPr>
          <a:r>
            <a:rPr lang="en-US" dirty="0"/>
            <a:t>Evaluate Transportation Mode Efficiency.</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3736DD4A-309D-423C-A50D-AB79076975C5}">
      <dgm:prSet/>
      <dgm:spPr>
        <a:solidFill>
          <a:schemeClr val="accent3">
            <a:hueOff val="1807066"/>
            <a:satOff val="66667"/>
            <a:lumOff val="-9804"/>
            <a:alpha val="69000"/>
          </a:schemeClr>
        </a:solidFill>
      </dgm:spPr>
      <dgm:t>
        <a:bodyPr/>
        <a:lstStyle/>
        <a:p>
          <a:pPr>
            <a:defRPr cap="all"/>
          </a:pPr>
          <a:r>
            <a:rPr lang="en-US" dirty="0"/>
            <a:t>Identify Top Trading Partners and Commodities.</a:t>
          </a:r>
        </a:p>
      </dgm:t>
    </dgm:pt>
    <dgm:pt modelId="{3D4C54CA-25D3-4A44-BFBF-5DC322B8DB52}" type="parTrans" cxnId="{62905C67-FA9B-4530-8CBF-577941B2719F}">
      <dgm:prSet/>
      <dgm:spPr/>
      <dgm:t>
        <a:bodyPr/>
        <a:lstStyle/>
        <a:p>
          <a:endParaRPr lang="en-US"/>
        </a:p>
      </dgm:t>
    </dgm:pt>
    <dgm:pt modelId="{1D489D63-7CF1-428B-B232-2840AB73128C}" type="sibTrans" cxnId="{62905C67-FA9B-4530-8CBF-577941B2719F}">
      <dgm:prSet phldrT="03" phldr="0"/>
      <dgm:spPr/>
      <dgm:t>
        <a:bodyPr/>
        <a:lstStyle/>
        <a:p>
          <a:r>
            <a:rPr lang="en-US" dirty="0"/>
            <a:t>03</a:t>
          </a:r>
        </a:p>
      </dgm:t>
    </dgm:pt>
    <dgm:pt modelId="{E1336E85-9969-4A6E-8420-1943BA939B81}">
      <dgm:prSet/>
      <dgm:spPr>
        <a:solidFill>
          <a:schemeClr val="accent3">
            <a:hueOff val="2710599"/>
            <a:satOff val="100000"/>
            <a:lumOff val="-14706"/>
            <a:alpha val="77000"/>
          </a:schemeClr>
        </a:solidFill>
      </dgm:spPr>
      <dgm:t>
        <a:bodyPr/>
        <a:lstStyle/>
        <a:p>
          <a:pPr>
            <a:defRPr cap="all"/>
          </a:pPr>
          <a:r>
            <a:rPr lang="en-US" dirty="0" err="1"/>
            <a:t>Generate Actionable Insights for Infrastructure Planning</a:t>
          </a:r>
        </a:p>
      </dgm:t>
    </dgm:pt>
    <dgm:pt modelId="{A959A753-2D62-42C0-9864-33D3431CF101}" type="parTrans" cxnId="{4F4C4875-5679-4B48-8B51-2CBC59F0AB9C}">
      <dgm:prSet/>
      <dgm:spPr/>
      <dgm:t>
        <a:bodyPr/>
        <a:lstStyle/>
        <a:p>
          <a:endParaRPr lang="en-US"/>
        </a:p>
      </dgm:t>
    </dgm:pt>
    <dgm:pt modelId="{FBD9F840-CB4C-40BA-AE15-6ACC8605A500}" type="sibTrans" cxnId="{4F4C4875-5679-4B48-8B51-2CBC59F0AB9C}">
      <dgm:prSet phldrT="04" phldr="0"/>
      <dgm:spPr/>
      <dgm:t>
        <a:bodyPr/>
        <a:lstStyle/>
        <a:p>
          <a:r>
            <a:rPr lang="en-US"/>
            <a:t>04</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4"/>
      <dgm:spPr/>
    </dgm:pt>
    <dgm:pt modelId="{BBA91679-4684-4A04-8AEB-03038C78A75C}" type="pres">
      <dgm:prSet presAssocID="{9C64CC83-643C-4E12-8F97-BC19DC031190}" presName="sibTransNodeRect" presStyleLbl="alignNode1" presStyleIdx="0" presStyleCnt="4">
        <dgm:presLayoutVars>
          <dgm:chMax val="0"/>
          <dgm:bulletEnabled val="1"/>
        </dgm:presLayoutVars>
      </dgm:prSet>
      <dgm:spPr/>
    </dgm:pt>
    <dgm:pt modelId="{5F398AEE-BC0F-4F30-99FA-92D67A176C2D}" type="pres">
      <dgm:prSet presAssocID="{DC13AB6D-DEA2-4CBB-AC69-1EF1A6AD1512}" presName="nodeRect" presStyleLbl="alignNode1" presStyleIdx="0" presStyleCnt="4">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4"/>
      <dgm:spPr/>
    </dgm:pt>
    <dgm:pt modelId="{975C752B-C37A-4BA6-A3AE-2202A141404A}" type="pres">
      <dgm:prSet presAssocID="{EF449C32-A7AE-4099-9E9B-9E2F736A89CE}" presName="sibTransNodeRect" presStyleLbl="alignNode1" presStyleIdx="1" presStyleCnt="4">
        <dgm:presLayoutVars>
          <dgm:chMax val="0"/>
          <dgm:bulletEnabled val="1"/>
        </dgm:presLayoutVars>
      </dgm:prSet>
      <dgm:spPr/>
    </dgm:pt>
    <dgm:pt modelId="{C5BDCA19-B754-421E-A6CC-628F80FC74CB}" type="pres">
      <dgm:prSet presAssocID="{53742231-981F-480A-940F-203EC2F7423F}" presName="nodeRect" presStyleLbl="alignNode1" presStyleIdx="1" presStyleCnt="4">
        <dgm:presLayoutVars>
          <dgm:bulletEnabled val="1"/>
        </dgm:presLayoutVars>
      </dgm:prSet>
      <dgm:spPr/>
    </dgm:pt>
    <dgm:pt modelId="{3E36C1DA-E751-469B-91D5-B7ADF3790DAB}" type="pres">
      <dgm:prSet presAssocID="{EF449C32-A7AE-4099-9E9B-9E2F736A89CE}" presName="sibTrans" presStyleCnt="0"/>
      <dgm:spPr/>
    </dgm:pt>
    <dgm:pt modelId="{63726E26-1C11-4477-A679-C96D3A19DC46}" type="pres">
      <dgm:prSet presAssocID="{3736DD4A-309D-423C-A50D-AB79076975C5}" presName="compositeNode" presStyleCnt="0">
        <dgm:presLayoutVars>
          <dgm:bulletEnabled val="1"/>
        </dgm:presLayoutVars>
      </dgm:prSet>
      <dgm:spPr/>
    </dgm:pt>
    <dgm:pt modelId="{83CAECDD-089E-4EDE-B882-FCFE442E8D54}" type="pres">
      <dgm:prSet presAssocID="{3736DD4A-309D-423C-A50D-AB79076975C5}" presName="bgRect" presStyleLbl="alignNode1" presStyleIdx="2" presStyleCnt="4"/>
      <dgm:spPr/>
    </dgm:pt>
    <dgm:pt modelId="{47C7EC0D-494A-438D-8CCB-761BC01DC002}" type="pres">
      <dgm:prSet presAssocID="{1D489D63-7CF1-428B-B232-2840AB73128C}" presName="sibTransNodeRect" presStyleLbl="alignNode1" presStyleIdx="2" presStyleCnt="4">
        <dgm:presLayoutVars>
          <dgm:chMax val="0"/>
          <dgm:bulletEnabled val="1"/>
        </dgm:presLayoutVars>
      </dgm:prSet>
      <dgm:spPr/>
    </dgm:pt>
    <dgm:pt modelId="{46BA0A42-28DC-4A05-821E-466DB36AA258}" type="pres">
      <dgm:prSet presAssocID="{3736DD4A-309D-423C-A50D-AB79076975C5}" presName="nodeRect" presStyleLbl="alignNode1" presStyleIdx="2" presStyleCnt="4">
        <dgm:presLayoutVars>
          <dgm:bulletEnabled val="1"/>
        </dgm:presLayoutVars>
      </dgm:prSet>
      <dgm:spPr/>
    </dgm:pt>
    <dgm:pt modelId="{37B813B3-8AB9-4AB4-8812-2A8E1C8B2152}" type="pres">
      <dgm:prSet presAssocID="{1D489D63-7CF1-428B-B232-2840AB73128C}" presName="sibTrans" presStyleCnt="0"/>
      <dgm:spPr/>
    </dgm:pt>
    <dgm:pt modelId="{0B5E0249-A5A8-444A-B8AD-3FF83B18D50C}" type="pres">
      <dgm:prSet presAssocID="{E1336E85-9969-4A6E-8420-1943BA939B81}" presName="compositeNode" presStyleCnt="0">
        <dgm:presLayoutVars>
          <dgm:bulletEnabled val="1"/>
        </dgm:presLayoutVars>
      </dgm:prSet>
      <dgm:spPr/>
    </dgm:pt>
    <dgm:pt modelId="{2CAC3701-6DA4-4D7C-B65A-D01E10465D78}" type="pres">
      <dgm:prSet presAssocID="{E1336E85-9969-4A6E-8420-1943BA939B81}" presName="bgRect" presStyleLbl="alignNode1" presStyleIdx="3" presStyleCnt="4"/>
      <dgm:spPr/>
    </dgm:pt>
    <dgm:pt modelId="{D4908C08-57B2-49F5-B585-7C799952EE4F}" type="pres">
      <dgm:prSet presAssocID="{FBD9F840-CB4C-40BA-AE15-6ACC8605A500}" presName="sibTransNodeRect" presStyleLbl="alignNode1" presStyleIdx="3" presStyleCnt="4">
        <dgm:presLayoutVars>
          <dgm:chMax val="0"/>
          <dgm:bulletEnabled val="1"/>
        </dgm:presLayoutVars>
      </dgm:prSet>
      <dgm:spPr/>
    </dgm:pt>
    <dgm:pt modelId="{A86EEAD2-EDDA-4919-89E5-7318C03A2C69}" type="pres">
      <dgm:prSet presAssocID="{E1336E85-9969-4A6E-8420-1943BA939B81}" presName="nodeRect" presStyleLbl="alignNode1" presStyleIdx="3" presStyleCnt="4">
        <dgm:presLayoutVars>
          <dgm:bulletEnabled val="1"/>
        </dgm:presLayoutVars>
      </dgm:prSet>
      <dgm:spPr/>
    </dgm:pt>
  </dgm:ptLst>
  <dgm:cxnLst>
    <dgm:cxn modelId="{EB39F30A-CE3D-4175-9E73-D55F872FC30A}" type="presOf" srcId="{FBD9F840-CB4C-40BA-AE15-6ACC8605A500}" destId="{D4908C08-57B2-49F5-B585-7C799952EE4F}" srcOrd="0" destOrd="0" presId="urn:microsoft.com/office/officeart/2016/7/layout/LinearBlockProcessNumbered"/>
    <dgm:cxn modelId="{62905C67-FA9B-4530-8CBF-577941B2719F}" srcId="{8AA20905-3954-474B-A606-562BCA026DC1}" destId="{3736DD4A-309D-423C-A50D-AB79076975C5}" srcOrd="2" destOrd="0" parTransId="{3D4C54CA-25D3-4A44-BFBF-5DC322B8DB52}" sibTransId="{1D489D63-7CF1-428B-B232-2840AB73128C}"/>
    <dgm:cxn modelId="{A02AD347-C120-4283-918E-52207447E32E}" type="presOf" srcId="{E1336E85-9969-4A6E-8420-1943BA939B81}" destId="{A86EEAD2-EDDA-4919-89E5-7318C03A2C69}" srcOrd="1" destOrd="0" presId="urn:microsoft.com/office/officeart/2016/7/layout/LinearBlockProcessNumbered"/>
    <dgm:cxn modelId="{5B7DC348-48D6-4FC2-B71E-E72EFB0CA848}" type="presOf" srcId="{3736DD4A-309D-423C-A50D-AB79076975C5}" destId="{46BA0A42-28DC-4A05-821E-466DB36AA258}" srcOrd="1" destOrd="0" presId="urn:microsoft.com/office/officeart/2016/7/layout/LinearBlockProcessNumbered"/>
    <dgm:cxn modelId="{2652986E-2F33-4F6D-B0B4-4588AF31F88C}" type="presOf" srcId="{E1336E85-9969-4A6E-8420-1943BA939B81}" destId="{2CAC3701-6DA4-4D7C-B65A-D01E10465D78}"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F1B9974F-4232-4B43-BC84-B2AF104012B0}" type="presOf" srcId="{3736DD4A-309D-423C-A50D-AB79076975C5}" destId="{83CAECDD-089E-4EDE-B882-FCFE442E8D54}" srcOrd="0" destOrd="0" presId="urn:microsoft.com/office/officeart/2016/7/layout/LinearBlockProcessNumbered"/>
    <dgm:cxn modelId="{4F4C4875-5679-4B48-8B51-2CBC59F0AB9C}" srcId="{8AA20905-3954-474B-A606-562BCA026DC1}" destId="{E1336E85-9969-4A6E-8420-1943BA939B81}" srcOrd="3" destOrd="0" parTransId="{A959A753-2D62-42C0-9864-33D3431CF101}" sibTransId="{FBD9F840-CB4C-40BA-AE15-6ACC8605A500}"/>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5A778ADA-93B5-45CC-BBA1-128BFB68A76F}" type="presOf" srcId="{1D489D63-7CF1-428B-B232-2840AB73128C}" destId="{47C7EC0D-494A-438D-8CCB-761BC01DC002}"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44A9213F-FE6A-442D-A492-5080156353F9}" type="presParOf" srcId="{579698BD-D232-4926-8D7B-29A69B90858B}" destId="{63726E26-1C11-4477-A679-C96D3A19DC46}" srcOrd="4" destOrd="0" presId="urn:microsoft.com/office/officeart/2016/7/layout/LinearBlockProcessNumbered"/>
    <dgm:cxn modelId="{A59FAD8B-5C06-4F7F-8378-8C0C1918EFA2}" type="presParOf" srcId="{63726E26-1C11-4477-A679-C96D3A19DC46}" destId="{83CAECDD-089E-4EDE-B882-FCFE442E8D54}" srcOrd="0" destOrd="0" presId="urn:microsoft.com/office/officeart/2016/7/layout/LinearBlockProcessNumbered"/>
    <dgm:cxn modelId="{E21A4AA9-3F8A-4193-B88F-AD9AF9C9197F}" type="presParOf" srcId="{63726E26-1C11-4477-A679-C96D3A19DC46}" destId="{47C7EC0D-494A-438D-8CCB-761BC01DC002}" srcOrd="1" destOrd="0" presId="urn:microsoft.com/office/officeart/2016/7/layout/LinearBlockProcessNumbered"/>
    <dgm:cxn modelId="{EAA2E21F-6574-4968-BA82-D6E6E53A49B5}" type="presParOf" srcId="{63726E26-1C11-4477-A679-C96D3A19DC46}" destId="{46BA0A42-28DC-4A05-821E-466DB36AA258}" srcOrd="2" destOrd="0" presId="urn:microsoft.com/office/officeart/2016/7/layout/LinearBlockProcessNumbered"/>
    <dgm:cxn modelId="{DC8B8B50-FAB5-4DFE-BC01-CC383B750817}" type="presParOf" srcId="{579698BD-D232-4926-8D7B-29A69B90858B}" destId="{37B813B3-8AB9-4AB4-8812-2A8E1C8B2152}" srcOrd="5" destOrd="0" presId="urn:microsoft.com/office/officeart/2016/7/layout/LinearBlockProcessNumbered"/>
    <dgm:cxn modelId="{9C0F3A6D-822F-43F3-ACEB-1B8231BD9A07}" type="presParOf" srcId="{579698BD-D232-4926-8D7B-29A69B90858B}" destId="{0B5E0249-A5A8-444A-B8AD-3FF83B18D50C}" srcOrd="6" destOrd="0" presId="urn:microsoft.com/office/officeart/2016/7/layout/LinearBlockProcessNumbered"/>
    <dgm:cxn modelId="{69720D49-F3D5-4E08-B506-7A2BDA61B20D}" type="presParOf" srcId="{0B5E0249-A5A8-444A-B8AD-3FF83B18D50C}" destId="{2CAC3701-6DA4-4D7C-B65A-D01E10465D78}" srcOrd="0" destOrd="0" presId="urn:microsoft.com/office/officeart/2016/7/layout/LinearBlockProcessNumbered"/>
    <dgm:cxn modelId="{9E73F3EB-921F-4886-AC99-1838AF35858B}" type="presParOf" srcId="{0B5E0249-A5A8-444A-B8AD-3FF83B18D50C}" destId="{D4908C08-57B2-49F5-B585-7C799952EE4F}" srcOrd="1" destOrd="0" presId="urn:microsoft.com/office/officeart/2016/7/layout/LinearBlockProcessNumbered"/>
    <dgm:cxn modelId="{40F5CC45-1EB2-437D-A8DA-2617C155FCF2}" type="presParOf" srcId="{0B5E0249-A5A8-444A-B8AD-3FF83B18D50C}" destId="{A86EEAD2-EDDA-4919-89E5-7318C03A2C69}" srcOrd="2" destOrd="0" presId="urn:microsoft.com/office/officeart/2016/7/layout/LinearBlockProcessNumbere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A20905-3954-474B-A606-562BCA026DC1}" type="doc">
      <dgm:prSet loTypeId="urn:microsoft.com/office/officeart/2005/8/layout/bProcess3" loCatId="process" qsTypeId="urn:microsoft.com/office/officeart/2005/8/quickstyle/3d4" qsCatId="3D" csTypeId="urn:microsoft.com/office/officeart/2005/8/colors/accent2_1" csCatId="accent2" phldr="1"/>
      <dgm:spPr/>
      <dgm:t>
        <a:bodyPr/>
        <a:lstStyle/>
        <a:p>
          <a:endParaRPr lang="en-US"/>
        </a:p>
      </dgm:t>
    </dgm:pt>
    <dgm:pt modelId="{53742231-981F-480A-940F-203EC2F7423F}">
      <dgm:prSet/>
      <dgm:spPr/>
      <dgm:t>
        <a:bodyPr/>
        <a:lstStyle/>
        <a:p>
          <a:pPr>
            <a:defRPr cap="all"/>
          </a:pPr>
          <a:r>
            <a:rPr lang="en-US" dirty="0">
              <a:latin typeface="Cambria" panose="02040503050406030204" pitchFamily="18" charset="0"/>
              <a:ea typeface="Cambria" panose="02040503050406030204" pitchFamily="18" charset="0"/>
            </a:rPr>
            <a:t>EVALUATION</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custT="1"/>
      <dgm:spPr>
        <a:ln w="38100">
          <a:solidFill>
            <a:schemeClr val="accent2">
              <a:alpha val="73000"/>
            </a:schemeClr>
          </a:solidFill>
        </a:ln>
      </dgm:spPr>
      <dgm:t>
        <a:bodyPr/>
        <a:lstStyle/>
        <a:p>
          <a:endParaRPr lang="en-US" sz="600" dirty="0"/>
        </a:p>
      </dgm:t>
    </dgm:pt>
    <dgm:pt modelId="{9EF41CC5-EF3B-4A6D-8229-3F1333EADFB3}">
      <dgm:prSet/>
      <dgm:spPr/>
      <dgm:t>
        <a:bodyPr/>
        <a:lstStyle/>
        <a:p>
          <a:pPr>
            <a:defRPr cap="all"/>
          </a:pPr>
          <a:r>
            <a:rPr lang="en-US" dirty="0">
              <a:latin typeface="Cambria" panose="02040503050406030204" pitchFamily="18" charset="0"/>
              <a:ea typeface="Cambria" panose="02040503050406030204" pitchFamily="18" charset="0"/>
            </a:rPr>
            <a:t>DEPLOYMENT</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pt>
    <dgm:pt modelId="{0595B375-2541-4F85-AC71-A128E23B6395}">
      <dgm:prSet/>
      <dgm:spPr/>
      <dgm:t>
        <a:bodyPr/>
        <a:lstStyle/>
        <a:p>
          <a:pPr>
            <a:defRPr cap="all"/>
          </a:pPr>
          <a:r>
            <a:rPr lang="en-US" dirty="0">
              <a:latin typeface="Cambria" panose="02040503050406030204" pitchFamily="18" charset="0"/>
              <a:ea typeface="Cambria" panose="02040503050406030204" pitchFamily="18" charset="0"/>
            </a:rPr>
            <a:t>Data Understanding</a:t>
          </a:r>
        </a:p>
      </dgm:t>
    </dgm:pt>
    <dgm:pt modelId="{9928F352-2269-4C60-8201-05AD5049F34D}" type="parTrans" cxnId="{19A086E8-DDE1-46D0-B811-400FB3231442}">
      <dgm:prSet/>
      <dgm:spPr/>
      <dgm:t>
        <a:bodyPr/>
        <a:lstStyle/>
        <a:p>
          <a:endParaRPr lang="en-US"/>
        </a:p>
      </dgm:t>
    </dgm:pt>
    <dgm:pt modelId="{A41482EE-F666-40CC-A0BF-9557C1DE3255}" type="sibTrans" cxnId="{19A086E8-DDE1-46D0-B811-400FB3231442}">
      <dgm:prSet custT="1"/>
      <dgm:spPr>
        <a:ln w="38100">
          <a:solidFill>
            <a:schemeClr val="accent2">
              <a:alpha val="73000"/>
            </a:schemeClr>
          </a:solidFill>
        </a:ln>
      </dgm:spPr>
      <dgm:t>
        <a:bodyPr/>
        <a:lstStyle/>
        <a:p>
          <a:endParaRPr lang="en-US" sz="600"/>
        </a:p>
      </dgm:t>
    </dgm:pt>
    <dgm:pt modelId="{46BC7456-3332-4811-AA69-9E691608D202}">
      <dgm:prSet/>
      <dgm:spPr/>
      <dgm:t>
        <a:bodyPr/>
        <a:lstStyle/>
        <a:p>
          <a:pPr>
            <a:defRPr cap="all"/>
          </a:pPr>
          <a:r>
            <a:rPr lang="en-US" dirty="0">
              <a:latin typeface="Cambria" panose="02040503050406030204" pitchFamily="18" charset="0"/>
              <a:ea typeface="Cambria" panose="02040503050406030204" pitchFamily="18" charset="0"/>
            </a:rPr>
            <a:t>Modeling</a:t>
          </a:r>
        </a:p>
      </dgm:t>
    </dgm:pt>
    <dgm:pt modelId="{A2DC00F6-BDFD-4EF9-B16B-DA86AAEE5965}" type="parTrans" cxnId="{675E7C4F-A0F5-466C-9F81-3959426E859C}">
      <dgm:prSet/>
      <dgm:spPr/>
      <dgm:t>
        <a:bodyPr/>
        <a:lstStyle/>
        <a:p>
          <a:endParaRPr lang="en-US"/>
        </a:p>
      </dgm:t>
    </dgm:pt>
    <dgm:pt modelId="{2B90E480-1723-4E58-A27B-51A0CA166CA3}" type="sibTrans" cxnId="{675E7C4F-A0F5-466C-9F81-3959426E859C}">
      <dgm:prSet custT="1"/>
      <dgm:spPr>
        <a:ln w="38100">
          <a:solidFill>
            <a:schemeClr val="accent2">
              <a:alpha val="73000"/>
            </a:schemeClr>
          </a:solidFill>
        </a:ln>
      </dgm:spPr>
      <dgm:t>
        <a:bodyPr/>
        <a:lstStyle/>
        <a:p>
          <a:endParaRPr lang="en-US" sz="600"/>
        </a:p>
      </dgm:t>
    </dgm:pt>
    <dgm:pt modelId="{4BE86C24-FC0D-4BF9-B1D2-1F32B18B0C05}">
      <dgm:prSet/>
      <dgm:spPr/>
      <dgm:t>
        <a:bodyPr/>
        <a:lstStyle/>
        <a:p>
          <a:pPr>
            <a:defRPr cap="all"/>
          </a:pPr>
          <a:r>
            <a:rPr lang="en-US" dirty="0">
              <a:latin typeface="Cambria" panose="02040503050406030204" pitchFamily="18" charset="0"/>
              <a:ea typeface="Cambria" panose="02040503050406030204" pitchFamily="18" charset="0"/>
            </a:rPr>
            <a:t>Business Understanding</a:t>
          </a:r>
        </a:p>
      </dgm:t>
    </dgm:pt>
    <dgm:pt modelId="{39E9AE1E-BF0B-457D-9FFE-B69F95FC884C}" type="parTrans" cxnId="{0F288D22-DD9E-4A47-BF35-5C07258E5AF1}">
      <dgm:prSet/>
      <dgm:spPr/>
      <dgm:t>
        <a:bodyPr/>
        <a:lstStyle/>
        <a:p>
          <a:endParaRPr lang="en-US"/>
        </a:p>
      </dgm:t>
    </dgm:pt>
    <dgm:pt modelId="{2AAC6CD3-132E-4E74-B6B4-16BDA7908681}" type="sibTrans" cxnId="{0F288D22-DD9E-4A47-BF35-5C07258E5AF1}">
      <dgm:prSet custT="1"/>
      <dgm:spPr>
        <a:ln w="38100">
          <a:solidFill>
            <a:schemeClr val="accent2">
              <a:alpha val="73000"/>
            </a:schemeClr>
          </a:solidFill>
        </a:ln>
      </dgm:spPr>
      <dgm:t>
        <a:bodyPr/>
        <a:lstStyle/>
        <a:p>
          <a:endParaRPr lang="en-US" sz="600"/>
        </a:p>
      </dgm:t>
    </dgm:pt>
    <dgm:pt modelId="{E9350CA8-AE78-4E30-A214-C6B8B58ED25D}">
      <dgm:prSet/>
      <dgm:spPr/>
      <dgm:t>
        <a:bodyPr/>
        <a:lstStyle/>
        <a:p>
          <a:pPr>
            <a:defRPr cap="all"/>
          </a:pPr>
          <a:r>
            <a:rPr lang="en-US" dirty="0">
              <a:latin typeface="Cambria" panose="02040503050406030204" pitchFamily="18" charset="0"/>
              <a:ea typeface="Cambria" panose="02040503050406030204" pitchFamily="18" charset="0"/>
            </a:rPr>
            <a:t>Data PREPARATION</a:t>
          </a:r>
        </a:p>
      </dgm:t>
    </dgm:pt>
    <dgm:pt modelId="{AE10D3FE-2255-40A3-AFD2-163E8BF5A582}" type="parTrans" cxnId="{A1D1B240-4133-4AD3-AD0D-021F0FB45C75}">
      <dgm:prSet/>
      <dgm:spPr/>
      <dgm:t>
        <a:bodyPr/>
        <a:lstStyle/>
        <a:p>
          <a:endParaRPr lang="en-US"/>
        </a:p>
      </dgm:t>
    </dgm:pt>
    <dgm:pt modelId="{16E342AB-0D44-44C1-9A2E-428D6384CF2C}" type="sibTrans" cxnId="{A1D1B240-4133-4AD3-AD0D-021F0FB45C75}">
      <dgm:prSet/>
      <dgm:spPr>
        <a:ln w="38100">
          <a:solidFill>
            <a:schemeClr val="accent2">
              <a:alpha val="73000"/>
            </a:schemeClr>
          </a:solidFill>
        </a:ln>
      </dgm:spPr>
      <dgm:t>
        <a:bodyPr/>
        <a:lstStyle/>
        <a:p>
          <a:endParaRPr lang="en-US"/>
        </a:p>
      </dgm:t>
    </dgm:pt>
    <dgm:pt modelId="{ACDEF4BB-DE99-4AA6-BE23-D3B1D842F2DC}" type="pres">
      <dgm:prSet presAssocID="{8AA20905-3954-474B-A606-562BCA026DC1}" presName="Name0" presStyleCnt="0">
        <dgm:presLayoutVars>
          <dgm:dir/>
          <dgm:resizeHandles val="exact"/>
        </dgm:presLayoutVars>
      </dgm:prSet>
      <dgm:spPr/>
    </dgm:pt>
    <dgm:pt modelId="{88E98A11-2CD1-4DBD-94F2-8BD06A997975}" type="pres">
      <dgm:prSet presAssocID="{4BE86C24-FC0D-4BF9-B1D2-1F32B18B0C05}" presName="node" presStyleLbl="node1" presStyleIdx="0" presStyleCnt="6" custLinFactNeighborX="-93" custLinFactNeighborY="-17321">
        <dgm:presLayoutVars>
          <dgm:bulletEnabled val="1"/>
        </dgm:presLayoutVars>
      </dgm:prSet>
      <dgm:spPr/>
    </dgm:pt>
    <dgm:pt modelId="{DEF79D9F-F3EE-4A68-B185-2CCDED280A6C}" type="pres">
      <dgm:prSet presAssocID="{2AAC6CD3-132E-4E74-B6B4-16BDA7908681}" presName="sibTrans" presStyleLbl="sibTrans1D1" presStyleIdx="0" presStyleCnt="5"/>
      <dgm:spPr/>
    </dgm:pt>
    <dgm:pt modelId="{4E436EE2-5744-4642-8D4E-8B53C0C36638}" type="pres">
      <dgm:prSet presAssocID="{2AAC6CD3-132E-4E74-B6B4-16BDA7908681}" presName="connectorText" presStyleLbl="sibTrans1D1" presStyleIdx="0" presStyleCnt="5"/>
      <dgm:spPr/>
    </dgm:pt>
    <dgm:pt modelId="{32F945F6-059E-4F9E-9DB0-CE36F8809387}" type="pres">
      <dgm:prSet presAssocID="{0595B375-2541-4F85-AC71-A128E23B6395}" presName="node" presStyleLbl="node1" presStyleIdx="1" presStyleCnt="6" custLinFactNeighborX="451" custLinFactNeighborY="-17941">
        <dgm:presLayoutVars>
          <dgm:bulletEnabled val="1"/>
        </dgm:presLayoutVars>
      </dgm:prSet>
      <dgm:spPr/>
    </dgm:pt>
    <dgm:pt modelId="{5486BDD6-A2D5-4888-8A52-ECF8CEE6E7C7}" type="pres">
      <dgm:prSet presAssocID="{A41482EE-F666-40CC-A0BF-9557C1DE3255}" presName="sibTrans" presStyleLbl="sibTrans1D1" presStyleIdx="1" presStyleCnt="5"/>
      <dgm:spPr/>
    </dgm:pt>
    <dgm:pt modelId="{51E88A4A-5707-43FE-9406-32864C2F0B42}" type="pres">
      <dgm:prSet presAssocID="{A41482EE-F666-40CC-A0BF-9557C1DE3255}" presName="connectorText" presStyleLbl="sibTrans1D1" presStyleIdx="1" presStyleCnt="5"/>
      <dgm:spPr/>
    </dgm:pt>
    <dgm:pt modelId="{4B1F4BAA-1EE0-4484-BEEC-057E6DEB7F24}" type="pres">
      <dgm:prSet presAssocID="{E9350CA8-AE78-4E30-A214-C6B8B58ED25D}" presName="node" presStyleLbl="node1" presStyleIdx="2" presStyleCnt="6" custLinFactNeighborX="451" custLinFactNeighborY="-17941">
        <dgm:presLayoutVars>
          <dgm:bulletEnabled val="1"/>
        </dgm:presLayoutVars>
      </dgm:prSet>
      <dgm:spPr/>
    </dgm:pt>
    <dgm:pt modelId="{1BEB5ACC-131F-4231-B82A-4E9B7C55F1D8}" type="pres">
      <dgm:prSet presAssocID="{16E342AB-0D44-44C1-9A2E-428D6384CF2C}" presName="sibTrans" presStyleLbl="sibTrans1D1" presStyleIdx="2" presStyleCnt="5"/>
      <dgm:spPr/>
    </dgm:pt>
    <dgm:pt modelId="{A7A0EB3E-4F9A-4694-9716-E841F7CD1997}" type="pres">
      <dgm:prSet presAssocID="{16E342AB-0D44-44C1-9A2E-428D6384CF2C}" presName="connectorText" presStyleLbl="sibTrans1D1" presStyleIdx="2" presStyleCnt="5"/>
      <dgm:spPr/>
    </dgm:pt>
    <dgm:pt modelId="{7157C0FB-E8BF-4945-AF88-1A0C932F6A0B}" type="pres">
      <dgm:prSet presAssocID="{46BC7456-3332-4811-AA69-9E691608D202}" presName="node" presStyleLbl="node1" presStyleIdx="3" presStyleCnt="6">
        <dgm:presLayoutVars>
          <dgm:bulletEnabled val="1"/>
        </dgm:presLayoutVars>
      </dgm:prSet>
      <dgm:spPr/>
    </dgm:pt>
    <dgm:pt modelId="{F52D91CF-573A-4DAD-9DAB-D95496B57C69}" type="pres">
      <dgm:prSet presAssocID="{2B90E480-1723-4E58-A27B-51A0CA166CA3}" presName="sibTrans" presStyleLbl="sibTrans1D1" presStyleIdx="3" presStyleCnt="5"/>
      <dgm:spPr/>
    </dgm:pt>
    <dgm:pt modelId="{0456B1D0-AB73-4F47-9555-83F2FA6441C5}" type="pres">
      <dgm:prSet presAssocID="{2B90E480-1723-4E58-A27B-51A0CA166CA3}" presName="connectorText" presStyleLbl="sibTrans1D1" presStyleIdx="3" presStyleCnt="5"/>
      <dgm:spPr/>
    </dgm:pt>
    <dgm:pt modelId="{8DB72C33-4869-4EB4-A16E-B77F5F7E5243}" type="pres">
      <dgm:prSet presAssocID="{53742231-981F-480A-940F-203EC2F7423F}" presName="node" presStyleLbl="node1" presStyleIdx="4" presStyleCnt="6">
        <dgm:presLayoutVars>
          <dgm:bulletEnabled val="1"/>
        </dgm:presLayoutVars>
      </dgm:prSet>
      <dgm:spPr/>
    </dgm:pt>
    <dgm:pt modelId="{918206B5-691D-44B2-8F49-BE9FAE16FE1C}" type="pres">
      <dgm:prSet presAssocID="{EF449C32-A7AE-4099-9E9B-9E2F736A89CE}" presName="sibTrans" presStyleLbl="sibTrans1D1" presStyleIdx="4" presStyleCnt="5"/>
      <dgm:spPr/>
    </dgm:pt>
    <dgm:pt modelId="{E6E19703-4581-47B1-8ED9-077DD6728900}" type="pres">
      <dgm:prSet presAssocID="{EF449C32-A7AE-4099-9E9B-9E2F736A89CE}" presName="connectorText" presStyleLbl="sibTrans1D1" presStyleIdx="4" presStyleCnt="5"/>
      <dgm:spPr/>
    </dgm:pt>
    <dgm:pt modelId="{A9C06E1A-8764-4BDB-9B45-2788B850219E}" type="pres">
      <dgm:prSet presAssocID="{9EF41CC5-EF3B-4A6D-8229-3F1333EADFB3}" presName="node" presStyleLbl="node1" presStyleIdx="5" presStyleCnt="6">
        <dgm:presLayoutVars>
          <dgm:bulletEnabled val="1"/>
        </dgm:presLayoutVars>
      </dgm:prSet>
      <dgm:spPr/>
    </dgm:pt>
  </dgm:ptLst>
  <dgm:cxnLst>
    <dgm:cxn modelId="{0F288D22-DD9E-4A47-BF35-5C07258E5AF1}" srcId="{8AA20905-3954-474B-A606-562BCA026DC1}" destId="{4BE86C24-FC0D-4BF9-B1D2-1F32B18B0C05}" srcOrd="0" destOrd="0" parTransId="{39E9AE1E-BF0B-457D-9FFE-B69F95FC884C}" sibTransId="{2AAC6CD3-132E-4E74-B6B4-16BDA7908681}"/>
    <dgm:cxn modelId="{52FD7D24-B839-4C00-863F-52ACBF907159}" type="presOf" srcId="{16E342AB-0D44-44C1-9A2E-428D6384CF2C}" destId="{A7A0EB3E-4F9A-4694-9716-E841F7CD1997}" srcOrd="1" destOrd="0" presId="urn:microsoft.com/office/officeart/2005/8/layout/bProcess3"/>
    <dgm:cxn modelId="{3E1A1F2A-4DB5-410A-8C55-C9EF69FF1215}" type="presOf" srcId="{2AAC6CD3-132E-4E74-B6B4-16BDA7908681}" destId="{DEF79D9F-F3EE-4A68-B185-2CCDED280A6C}" srcOrd="0" destOrd="0" presId="urn:microsoft.com/office/officeart/2005/8/layout/bProcess3"/>
    <dgm:cxn modelId="{76EE3033-54EC-4314-B08F-EEB13308DF7D}" type="presOf" srcId="{2B90E480-1723-4E58-A27B-51A0CA166CA3}" destId="{F52D91CF-573A-4DAD-9DAB-D95496B57C69}" srcOrd="0" destOrd="0" presId="urn:microsoft.com/office/officeart/2005/8/layout/bProcess3"/>
    <dgm:cxn modelId="{3A84E034-D809-4AC2-A1A3-51669E275E5D}" type="presOf" srcId="{53742231-981F-480A-940F-203EC2F7423F}" destId="{8DB72C33-4869-4EB4-A16E-B77F5F7E5243}" srcOrd="0" destOrd="0" presId="urn:microsoft.com/office/officeart/2005/8/layout/bProcess3"/>
    <dgm:cxn modelId="{1C8E3B38-6E83-4479-B192-31EF08DDFC1B}" type="presOf" srcId="{0595B375-2541-4F85-AC71-A128E23B6395}" destId="{32F945F6-059E-4F9E-9DB0-CE36F8809387}" srcOrd="0" destOrd="0" presId="urn:microsoft.com/office/officeart/2005/8/layout/bProcess3"/>
    <dgm:cxn modelId="{A1D1B240-4133-4AD3-AD0D-021F0FB45C75}" srcId="{8AA20905-3954-474B-A606-562BCA026DC1}" destId="{E9350CA8-AE78-4E30-A214-C6B8B58ED25D}" srcOrd="2" destOrd="0" parTransId="{AE10D3FE-2255-40A3-AFD2-163E8BF5A582}" sibTransId="{16E342AB-0D44-44C1-9A2E-428D6384CF2C}"/>
    <dgm:cxn modelId="{1AD6E962-3A5D-4CE5-9D79-009F4A1A4C58}" type="presOf" srcId="{4BE86C24-FC0D-4BF9-B1D2-1F32B18B0C05}" destId="{88E98A11-2CD1-4DBD-94F2-8BD06A997975}" srcOrd="0" destOrd="0" presId="urn:microsoft.com/office/officeart/2005/8/layout/bProcess3"/>
    <dgm:cxn modelId="{A92C6D63-61C0-4EE4-A160-C39F8AD002B5}" type="presOf" srcId="{EF449C32-A7AE-4099-9E9B-9E2F736A89CE}" destId="{918206B5-691D-44B2-8F49-BE9FAE16FE1C}" srcOrd="0" destOrd="0" presId="urn:microsoft.com/office/officeart/2005/8/layout/bProcess3"/>
    <dgm:cxn modelId="{BDFD7663-1CD4-4867-A33E-D0E1AFAD8DBE}" type="presOf" srcId="{46BC7456-3332-4811-AA69-9E691608D202}" destId="{7157C0FB-E8BF-4945-AF88-1A0C932F6A0B}" srcOrd="0" destOrd="0" presId="urn:microsoft.com/office/officeart/2005/8/layout/bProcess3"/>
    <dgm:cxn modelId="{5E4A2267-B16B-426C-8989-39E9C424AD00}" type="presOf" srcId="{A41482EE-F666-40CC-A0BF-9557C1DE3255}" destId="{51E88A4A-5707-43FE-9406-32864C2F0B42}" srcOrd="1" destOrd="0" presId="urn:microsoft.com/office/officeart/2005/8/layout/bProcess3"/>
    <dgm:cxn modelId="{675E7C4F-A0F5-466C-9F81-3959426E859C}" srcId="{8AA20905-3954-474B-A606-562BCA026DC1}" destId="{46BC7456-3332-4811-AA69-9E691608D202}" srcOrd="3" destOrd="0" parTransId="{A2DC00F6-BDFD-4EF9-B16B-DA86AAEE5965}" sibTransId="{2B90E480-1723-4E58-A27B-51A0CA166CA3}"/>
    <dgm:cxn modelId="{2118964F-5AE6-4F50-8C67-FB5C46574FE7}" type="presOf" srcId="{EF449C32-A7AE-4099-9E9B-9E2F736A89CE}" destId="{E6E19703-4581-47B1-8ED9-077DD6728900}" srcOrd="1" destOrd="0" presId="urn:microsoft.com/office/officeart/2005/8/layout/bProcess3"/>
    <dgm:cxn modelId="{BED3F051-3791-4598-B572-C534F14C33CC}" type="presOf" srcId="{16E342AB-0D44-44C1-9A2E-428D6384CF2C}" destId="{1BEB5ACC-131F-4231-B82A-4E9B7C55F1D8}" srcOrd="0" destOrd="0" presId="urn:microsoft.com/office/officeart/2005/8/layout/bProcess3"/>
    <dgm:cxn modelId="{36EBA981-0A4E-454B-B89A-F535FB19FE2B}" type="presOf" srcId="{E9350CA8-AE78-4E30-A214-C6B8B58ED25D}" destId="{4B1F4BAA-1EE0-4484-BEEC-057E6DEB7F24}" srcOrd="0" destOrd="0" presId="urn:microsoft.com/office/officeart/2005/8/layout/bProcess3"/>
    <dgm:cxn modelId="{413D7F89-02E1-418D-9E29-E71C315AF794}" type="presOf" srcId="{2AAC6CD3-132E-4E74-B6B4-16BDA7908681}" destId="{4E436EE2-5744-4642-8D4E-8B53C0C36638}" srcOrd="1" destOrd="0" presId="urn:microsoft.com/office/officeart/2005/8/layout/bProcess3"/>
    <dgm:cxn modelId="{BA47989C-E729-48B5-BDFA-444D5607204E}" type="presOf" srcId="{9EF41CC5-EF3B-4A6D-8229-3F1333EADFB3}" destId="{A9C06E1A-8764-4BDB-9B45-2788B850219E}" srcOrd="0" destOrd="0" presId="urn:microsoft.com/office/officeart/2005/8/layout/bProcess3"/>
    <dgm:cxn modelId="{E476EEBC-7C9F-4E07-BD58-1044B9769B64}" srcId="{8AA20905-3954-474B-A606-562BCA026DC1}" destId="{9EF41CC5-EF3B-4A6D-8229-3F1333EADFB3}" srcOrd="5" destOrd="0" parTransId="{DAEF1C7D-B0C5-46FA-BED3-8A54E918D3E0}" sibTransId="{98E6DD7C-B953-4119-9F64-9914E467ECBF}"/>
    <dgm:cxn modelId="{F226B1C2-5D99-403A-8240-EAD6BD4D8534}" srcId="{8AA20905-3954-474B-A606-562BCA026DC1}" destId="{53742231-981F-480A-940F-203EC2F7423F}" srcOrd="4" destOrd="0" parTransId="{2FC75195-FBA1-43DE-85DD-40B4B3A2F1F3}" sibTransId="{EF449C32-A7AE-4099-9E9B-9E2F736A89CE}"/>
    <dgm:cxn modelId="{06E60BC9-7DD8-4A1F-9D5B-9E9B7E8FE4D7}" type="presOf" srcId="{2B90E480-1723-4E58-A27B-51A0CA166CA3}" destId="{0456B1D0-AB73-4F47-9555-83F2FA6441C5}" srcOrd="1" destOrd="0" presId="urn:microsoft.com/office/officeart/2005/8/layout/bProcess3"/>
    <dgm:cxn modelId="{E4D86ACC-28CE-47C5-8992-B5569024F884}" type="presOf" srcId="{8AA20905-3954-474B-A606-562BCA026DC1}" destId="{ACDEF4BB-DE99-4AA6-BE23-D3B1D842F2DC}" srcOrd="0" destOrd="0" presId="urn:microsoft.com/office/officeart/2005/8/layout/bProcess3"/>
    <dgm:cxn modelId="{12A083E4-A316-4437-905A-FBC9B85B75F3}" type="presOf" srcId="{A41482EE-F666-40CC-A0BF-9557C1DE3255}" destId="{5486BDD6-A2D5-4888-8A52-ECF8CEE6E7C7}" srcOrd="0" destOrd="0" presId="urn:microsoft.com/office/officeart/2005/8/layout/bProcess3"/>
    <dgm:cxn modelId="{19A086E8-DDE1-46D0-B811-400FB3231442}" srcId="{8AA20905-3954-474B-A606-562BCA026DC1}" destId="{0595B375-2541-4F85-AC71-A128E23B6395}" srcOrd="1" destOrd="0" parTransId="{9928F352-2269-4C60-8201-05AD5049F34D}" sibTransId="{A41482EE-F666-40CC-A0BF-9557C1DE3255}"/>
    <dgm:cxn modelId="{11EE1029-D32E-4403-8200-F28D2CC9633D}" type="presParOf" srcId="{ACDEF4BB-DE99-4AA6-BE23-D3B1D842F2DC}" destId="{88E98A11-2CD1-4DBD-94F2-8BD06A997975}" srcOrd="0" destOrd="0" presId="urn:microsoft.com/office/officeart/2005/8/layout/bProcess3"/>
    <dgm:cxn modelId="{7558E05E-FBF3-41B2-B6AE-506FF5423F74}" type="presParOf" srcId="{ACDEF4BB-DE99-4AA6-BE23-D3B1D842F2DC}" destId="{DEF79D9F-F3EE-4A68-B185-2CCDED280A6C}" srcOrd="1" destOrd="0" presId="urn:microsoft.com/office/officeart/2005/8/layout/bProcess3"/>
    <dgm:cxn modelId="{C4E6AB32-6B49-4394-BEDE-CABD2C6764C5}" type="presParOf" srcId="{DEF79D9F-F3EE-4A68-B185-2CCDED280A6C}" destId="{4E436EE2-5744-4642-8D4E-8B53C0C36638}" srcOrd="0" destOrd="0" presId="urn:microsoft.com/office/officeart/2005/8/layout/bProcess3"/>
    <dgm:cxn modelId="{55361F8A-4D12-4B05-A4D1-5C425C5089F9}" type="presParOf" srcId="{ACDEF4BB-DE99-4AA6-BE23-D3B1D842F2DC}" destId="{32F945F6-059E-4F9E-9DB0-CE36F8809387}" srcOrd="2" destOrd="0" presId="urn:microsoft.com/office/officeart/2005/8/layout/bProcess3"/>
    <dgm:cxn modelId="{343C9D66-5639-4269-87C5-7DA9DF4CD693}" type="presParOf" srcId="{ACDEF4BB-DE99-4AA6-BE23-D3B1D842F2DC}" destId="{5486BDD6-A2D5-4888-8A52-ECF8CEE6E7C7}" srcOrd="3" destOrd="0" presId="urn:microsoft.com/office/officeart/2005/8/layout/bProcess3"/>
    <dgm:cxn modelId="{DE146DD4-EA12-46CB-800A-CDE43E24A17A}" type="presParOf" srcId="{5486BDD6-A2D5-4888-8A52-ECF8CEE6E7C7}" destId="{51E88A4A-5707-43FE-9406-32864C2F0B42}" srcOrd="0" destOrd="0" presId="urn:microsoft.com/office/officeart/2005/8/layout/bProcess3"/>
    <dgm:cxn modelId="{184A722C-ABF1-439B-8E23-D1A2C92AEDC6}" type="presParOf" srcId="{ACDEF4BB-DE99-4AA6-BE23-D3B1D842F2DC}" destId="{4B1F4BAA-1EE0-4484-BEEC-057E6DEB7F24}" srcOrd="4" destOrd="0" presId="urn:microsoft.com/office/officeart/2005/8/layout/bProcess3"/>
    <dgm:cxn modelId="{A5A6A832-8876-4DD6-B528-7CEF6C4FE9A7}" type="presParOf" srcId="{ACDEF4BB-DE99-4AA6-BE23-D3B1D842F2DC}" destId="{1BEB5ACC-131F-4231-B82A-4E9B7C55F1D8}" srcOrd="5" destOrd="0" presId="urn:microsoft.com/office/officeart/2005/8/layout/bProcess3"/>
    <dgm:cxn modelId="{C69FCBE0-A224-4D51-AB1C-1C1DBF5B9BFD}" type="presParOf" srcId="{1BEB5ACC-131F-4231-B82A-4E9B7C55F1D8}" destId="{A7A0EB3E-4F9A-4694-9716-E841F7CD1997}" srcOrd="0" destOrd="0" presId="urn:microsoft.com/office/officeart/2005/8/layout/bProcess3"/>
    <dgm:cxn modelId="{B3ABE14B-2E17-452D-8363-489A4D2C591D}" type="presParOf" srcId="{ACDEF4BB-DE99-4AA6-BE23-D3B1D842F2DC}" destId="{7157C0FB-E8BF-4945-AF88-1A0C932F6A0B}" srcOrd="6" destOrd="0" presId="urn:microsoft.com/office/officeart/2005/8/layout/bProcess3"/>
    <dgm:cxn modelId="{5A1EB86A-8E55-4188-AE81-DAAD3471E43C}" type="presParOf" srcId="{ACDEF4BB-DE99-4AA6-BE23-D3B1D842F2DC}" destId="{F52D91CF-573A-4DAD-9DAB-D95496B57C69}" srcOrd="7" destOrd="0" presId="urn:microsoft.com/office/officeart/2005/8/layout/bProcess3"/>
    <dgm:cxn modelId="{E11482A3-0BA4-49C0-82CE-12DE79AB048C}" type="presParOf" srcId="{F52D91CF-573A-4DAD-9DAB-D95496B57C69}" destId="{0456B1D0-AB73-4F47-9555-83F2FA6441C5}" srcOrd="0" destOrd="0" presId="urn:microsoft.com/office/officeart/2005/8/layout/bProcess3"/>
    <dgm:cxn modelId="{8EB1BBE9-238C-4B51-A7FA-0AB682568F78}" type="presParOf" srcId="{ACDEF4BB-DE99-4AA6-BE23-D3B1D842F2DC}" destId="{8DB72C33-4869-4EB4-A16E-B77F5F7E5243}" srcOrd="8" destOrd="0" presId="urn:microsoft.com/office/officeart/2005/8/layout/bProcess3"/>
    <dgm:cxn modelId="{CD4F08B7-29A8-4515-8AA6-866BF1BFB535}" type="presParOf" srcId="{ACDEF4BB-DE99-4AA6-BE23-D3B1D842F2DC}" destId="{918206B5-691D-44B2-8F49-BE9FAE16FE1C}" srcOrd="9" destOrd="0" presId="urn:microsoft.com/office/officeart/2005/8/layout/bProcess3"/>
    <dgm:cxn modelId="{40C53EFF-00E4-4BA1-8F0E-5FCEC5075E3F}" type="presParOf" srcId="{918206B5-691D-44B2-8F49-BE9FAE16FE1C}" destId="{E6E19703-4581-47B1-8ED9-077DD6728900}" srcOrd="0" destOrd="0" presId="urn:microsoft.com/office/officeart/2005/8/layout/bProcess3"/>
    <dgm:cxn modelId="{B054A70F-F982-4170-9CC9-9981ED55443B}" type="presParOf" srcId="{ACDEF4BB-DE99-4AA6-BE23-D3B1D842F2DC}" destId="{A9C06E1A-8764-4BDB-9B45-2788B850219E}" srcOrd="10" destOrd="0" presId="urn:microsoft.com/office/officeart/2005/8/layout/bProcess3"/>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98879E8-3BFE-4B8B-BA38-02A28FAE593B}" type="doc">
      <dgm:prSet loTypeId="urn:microsoft.com/office/officeart/2008/layout/VerticalCurvedList" loCatId="list" qsTypeId="urn:microsoft.com/office/officeart/2005/8/quickstyle/3d1" qsCatId="3D" csTypeId="urn:microsoft.com/office/officeart/2005/8/colors/accent2_1" csCatId="accent2" phldr="1"/>
      <dgm:spPr/>
      <dgm:t>
        <a:bodyPr/>
        <a:lstStyle/>
        <a:p>
          <a:endParaRPr lang="en-US"/>
        </a:p>
      </dgm:t>
    </dgm:pt>
    <dgm:pt modelId="{0815906D-258E-4A25-9301-84DEC73F1B52}">
      <dgm:prSet custT="1"/>
      <dgm:spPr/>
      <dgm:t>
        <a:bodyPr/>
        <a:lstStyle/>
        <a:p>
          <a:r>
            <a:rPr lang="en-US" sz="1600" dirty="0">
              <a:latin typeface="Cambria" panose="02040503050406030204" pitchFamily="18" charset="0"/>
              <a:ea typeface="Cambria" panose="02040503050406030204" pitchFamily="18" charset="0"/>
            </a:rPr>
            <a:t>What are the transport modes and how do they compare in terms of freight charges between export and import?</a:t>
          </a:r>
        </a:p>
      </dgm:t>
    </dgm:pt>
    <dgm:pt modelId="{A1C150A3-E38B-4663-8DC1-DA15C77DD5D3}" type="parTrans" cxnId="{C00F5A9C-8E79-41D8-89D2-0405BC4D9CCE}">
      <dgm:prSet/>
      <dgm:spPr/>
      <dgm:t>
        <a:bodyPr/>
        <a:lstStyle/>
        <a:p>
          <a:endParaRPr lang="en-US" sz="2000">
            <a:latin typeface="Cambria" panose="02040503050406030204" pitchFamily="18" charset="0"/>
            <a:ea typeface="Cambria" panose="02040503050406030204" pitchFamily="18" charset="0"/>
          </a:endParaRPr>
        </a:p>
      </dgm:t>
    </dgm:pt>
    <dgm:pt modelId="{4B6C8463-BBA1-4513-B63A-2758CDE102C7}" type="sibTrans" cxnId="{C00F5A9C-8E79-41D8-89D2-0405BC4D9CCE}">
      <dgm:prSet/>
      <dgm:spPr/>
      <dgm:t>
        <a:bodyPr/>
        <a:lstStyle/>
        <a:p>
          <a:endParaRPr lang="en-US" sz="2000">
            <a:latin typeface="Cambria" panose="02040503050406030204" pitchFamily="18" charset="0"/>
            <a:ea typeface="Cambria" panose="02040503050406030204" pitchFamily="18" charset="0"/>
          </a:endParaRPr>
        </a:p>
      </dgm:t>
    </dgm:pt>
    <dgm:pt modelId="{DBE67F8F-F307-4272-AF8E-A581413C483A}">
      <dgm:prSet custT="1"/>
      <dgm:spPr/>
      <dgm:t>
        <a:bodyPr/>
        <a:lstStyle/>
        <a:p>
          <a:r>
            <a:rPr lang="en-US" sz="1600">
              <a:latin typeface="Cambria" panose="02040503050406030204" pitchFamily="18" charset="0"/>
              <a:ea typeface="Cambria" panose="02040503050406030204" pitchFamily="18" charset="0"/>
            </a:rPr>
            <a:t>How do goods values differ between Countries over the years?</a:t>
          </a:r>
        </a:p>
      </dgm:t>
    </dgm:pt>
    <dgm:pt modelId="{F27E4EFF-5CFB-41F3-8DF0-5E09053C926B}" type="parTrans" cxnId="{484D5CE2-FF97-405F-9BA0-AD2A148A94DB}">
      <dgm:prSet/>
      <dgm:spPr/>
      <dgm:t>
        <a:bodyPr/>
        <a:lstStyle/>
        <a:p>
          <a:endParaRPr lang="en-US" sz="2000">
            <a:latin typeface="Cambria" panose="02040503050406030204" pitchFamily="18" charset="0"/>
            <a:ea typeface="Cambria" panose="02040503050406030204" pitchFamily="18" charset="0"/>
          </a:endParaRPr>
        </a:p>
      </dgm:t>
    </dgm:pt>
    <dgm:pt modelId="{ADD3D323-EF6B-4973-8400-C5045DE4990D}" type="sibTrans" cxnId="{484D5CE2-FF97-405F-9BA0-AD2A148A94DB}">
      <dgm:prSet/>
      <dgm:spPr/>
      <dgm:t>
        <a:bodyPr/>
        <a:lstStyle/>
        <a:p>
          <a:endParaRPr lang="en-US" sz="2000">
            <a:latin typeface="Cambria" panose="02040503050406030204" pitchFamily="18" charset="0"/>
            <a:ea typeface="Cambria" panose="02040503050406030204" pitchFamily="18" charset="0"/>
          </a:endParaRPr>
        </a:p>
      </dgm:t>
    </dgm:pt>
    <dgm:pt modelId="{13C92B3F-F28D-432A-A61B-D357037D9B33}">
      <dgm:prSet custT="1"/>
      <dgm:spPr/>
      <dgm:t>
        <a:bodyPr/>
        <a:lstStyle/>
        <a:p>
          <a:r>
            <a:rPr lang="en-US" sz="1600">
              <a:latin typeface="Cambria" panose="02040503050406030204" pitchFamily="18" charset="0"/>
              <a:ea typeface="Cambria" panose="02040503050406030204" pitchFamily="18" charset="0"/>
            </a:rPr>
            <a:t>Are there seasonal trends in freight movement comparing the months in a year?</a:t>
          </a:r>
        </a:p>
      </dgm:t>
    </dgm:pt>
    <dgm:pt modelId="{1BD5E443-D75C-410F-A841-39DD285CD8F5}" type="parTrans" cxnId="{2D6E0A73-834A-4BF7-876D-E8B536E5D2F9}">
      <dgm:prSet/>
      <dgm:spPr/>
      <dgm:t>
        <a:bodyPr/>
        <a:lstStyle/>
        <a:p>
          <a:endParaRPr lang="en-US" sz="2000">
            <a:latin typeface="Cambria" panose="02040503050406030204" pitchFamily="18" charset="0"/>
            <a:ea typeface="Cambria" panose="02040503050406030204" pitchFamily="18" charset="0"/>
          </a:endParaRPr>
        </a:p>
      </dgm:t>
    </dgm:pt>
    <dgm:pt modelId="{11232430-A8A6-4816-AD69-4592B4D1312D}" type="sibTrans" cxnId="{2D6E0A73-834A-4BF7-876D-E8B536E5D2F9}">
      <dgm:prSet/>
      <dgm:spPr/>
      <dgm:t>
        <a:bodyPr/>
        <a:lstStyle/>
        <a:p>
          <a:endParaRPr lang="en-US" sz="2000">
            <a:latin typeface="Cambria" panose="02040503050406030204" pitchFamily="18" charset="0"/>
            <a:ea typeface="Cambria" panose="02040503050406030204" pitchFamily="18" charset="0"/>
          </a:endParaRPr>
        </a:p>
      </dgm:t>
    </dgm:pt>
    <dgm:pt modelId="{B62F0E30-79F4-4ECC-A184-A4995D8B5653}">
      <dgm:prSet custT="1"/>
      <dgm:spPr/>
      <dgm:t>
        <a:bodyPr/>
        <a:lstStyle/>
        <a:p>
          <a:r>
            <a:rPr lang="en-US" sz="1600">
              <a:latin typeface="Cambria" panose="02040503050406030204" pitchFamily="18" charset="0"/>
              <a:ea typeface="Cambria" panose="02040503050406030204" pitchFamily="18" charset="0"/>
            </a:rPr>
            <a:t>What is the correlation between shipment weight and freight charges?</a:t>
          </a:r>
        </a:p>
      </dgm:t>
    </dgm:pt>
    <dgm:pt modelId="{66399AC9-0CB5-4F76-B20A-92DE9D443F9F}" type="parTrans" cxnId="{41B9FA77-C7F0-423D-BF2C-63A31221B48A}">
      <dgm:prSet/>
      <dgm:spPr/>
      <dgm:t>
        <a:bodyPr/>
        <a:lstStyle/>
        <a:p>
          <a:endParaRPr lang="en-US" sz="2000">
            <a:latin typeface="Cambria" panose="02040503050406030204" pitchFamily="18" charset="0"/>
            <a:ea typeface="Cambria" panose="02040503050406030204" pitchFamily="18" charset="0"/>
          </a:endParaRPr>
        </a:p>
      </dgm:t>
    </dgm:pt>
    <dgm:pt modelId="{F7AEBD7C-0944-4754-8C21-083BBE2B41A9}" type="sibTrans" cxnId="{41B9FA77-C7F0-423D-BF2C-63A31221B48A}">
      <dgm:prSet/>
      <dgm:spPr/>
      <dgm:t>
        <a:bodyPr/>
        <a:lstStyle/>
        <a:p>
          <a:endParaRPr lang="en-US" sz="2000">
            <a:latin typeface="Cambria" panose="02040503050406030204" pitchFamily="18" charset="0"/>
            <a:ea typeface="Cambria" panose="02040503050406030204" pitchFamily="18" charset="0"/>
          </a:endParaRPr>
        </a:p>
      </dgm:t>
    </dgm:pt>
    <dgm:pt modelId="{06E84F39-587F-4EA9-9B5D-91FF7A42B822}">
      <dgm:prSet custT="1"/>
      <dgm:spPr/>
      <dgm:t>
        <a:bodyPr/>
        <a:lstStyle/>
        <a:p>
          <a:r>
            <a:rPr lang="en-US" sz="1600">
              <a:latin typeface="Cambria" panose="02040503050406030204" pitchFamily="18" charset="0"/>
              <a:ea typeface="Cambria" panose="02040503050406030204" pitchFamily="18" charset="0"/>
            </a:rPr>
            <a:t>Which US states handle the most freight traffic across borders?</a:t>
          </a:r>
        </a:p>
      </dgm:t>
    </dgm:pt>
    <dgm:pt modelId="{CA1E4C8F-FA57-4800-AE0A-477C7AE190C2}" type="parTrans" cxnId="{1A239FFB-376D-4C59-94C5-FF2424D34C2E}">
      <dgm:prSet/>
      <dgm:spPr/>
      <dgm:t>
        <a:bodyPr/>
        <a:lstStyle/>
        <a:p>
          <a:endParaRPr lang="en-US" sz="2000">
            <a:latin typeface="Cambria" panose="02040503050406030204" pitchFamily="18" charset="0"/>
            <a:ea typeface="Cambria" panose="02040503050406030204" pitchFamily="18" charset="0"/>
          </a:endParaRPr>
        </a:p>
      </dgm:t>
    </dgm:pt>
    <dgm:pt modelId="{28B6EE30-A618-4C38-8EEF-61972CF56C3F}" type="sibTrans" cxnId="{1A239FFB-376D-4C59-94C5-FF2424D34C2E}">
      <dgm:prSet/>
      <dgm:spPr/>
      <dgm:t>
        <a:bodyPr/>
        <a:lstStyle/>
        <a:p>
          <a:endParaRPr lang="en-US" sz="2000">
            <a:latin typeface="Cambria" panose="02040503050406030204" pitchFamily="18" charset="0"/>
            <a:ea typeface="Cambria" panose="02040503050406030204" pitchFamily="18" charset="0"/>
          </a:endParaRPr>
        </a:p>
      </dgm:t>
    </dgm:pt>
    <dgm:pt modelId="{2B25D5A2-294F-4004-8A0E-96DBF3811A93}">
      <dgm:prSet custT="1"/>
      <dgm:spPr/>
      <dgm:t>
        <a:bodyPr/>
        <a:lstStyle/>
        <a:p>
          <a:r>
            <a:rPr lang="en-US" sz="1600">
              <a:latin typeface="Cambria" panose="02040503050406030204" pitchFamily="18" charset="0"/>
              <a:ea typeface="Cambria" panose="02040503050406030204" pitchFamily="18" charset="0"/>
            </a:rPr>
            <a:t>Which states/provinces in Mexico and Canada are the most active in trade?</a:t>
          </a:r>
        </a:p>
      </dgm:t>
    </dgm:pt>
    <dgm:pt modelId="{D44A25D8-6893-49C2-BA3C-7D5436E06CBC}" type="parTrans" cxnId="{C0C53278-25B4-42AD-825B-9F95129EC2A7}">
      <dgm:prSet/>
      <dgm:spPr/>
      <dgm:t>
        <a:bodyPr/>
        <a:lstStyle/>
        <a:p>
          <a:endParaRPr lang="en-US" sz="2000">
            <a:latin typeface="Cambria" panose="02040503050406030204" pitchFamily="18" charset="0"/>
            <a:ea typeface="Cambria" panose="02040503050406030204" pitchFamily="18" charset="0"/>
          </a:endParaRPr>
        </a:p>
      </dgm:t>
    </dgm:pt>
    <dgm:pt modelId="{7B16A00D-E539-4E29-AA7C-8545E04B550B}" type="sibTrans" cxnId="{C0C53278-25B4-42AD-825B-9F95129EC2A7}">
      <dgm:prSet/>
      <dgm:spPr/>
      <dgm:t>
        <a:bodyPr/>
        <a:lstStyle/>
        <a:p>
          <a:endParaRPr lang="en-US" sz="2000">
            <a:latin typeface="Cambria" panose="02040503050406030204" pitchFamily="18" charset="0"/>
            <a:ea typeface="Cambria" panose="02040503050406030204" pitchFamily="18" charset="0"/>
          </a:endParaRPr>
        </a:p>
      </dgm:t>
    </dgm:pt>
    <dgm:pt modelId="{037B3E59-1D5B-46EF-A642-92CAF358A84D}">
      <dgm:prSet custT="1"/>
      <dgm:spPr/>
      <dgm:t>
        <a:bodyPr/>
        <a:lstStyle/>
        <a:p>
          <a:r>
            <a:rPr lang="en-US" sz="1600">
              <a:latin typeface="Cambria" panose="02040503050406030204" pitchFamily="18" charset="0"/>
              <a:ea typeface="Cambria" panose="02040503050406030204" pitchFamily="18" charset="0"/>
            </a:rPr>
            <a:t>What are the top commodities exported/imported by value and weight?</a:t>
          </a:r>
        </a:p>
      </dgm:t>
    </dgm:pt>
    <dgm:pt modelId="{3872A25B-D6AC-432D-A7DA-DBB9034A7FEC}" type="parTrans" cxnId="{9B466E67-3ADD-4F9D-9B24-DBC617BA2B4D}">
      <dgm:prSet/>
      <dgm:spPr/>
      <dgm:t>
        <a:bodyPr/>
        <a:lstStyle/>
        <a:p>
          <a:endParaRPr lang="en-US" sz="2000">
            <a:latin typeface="Cambria" panose="02040503050406030204" pitchFamily="18" charset="0"/>
            <a:ea typeface="Cambria" panose="02040503050406030204" pitchFamily="18" charset="0"/>
          </a:endParaRPr>
        </a:p>
      </dgm:t>
    </dgm:pt>
    <dgm:pt modelId="{BED0401D-9B7F-4D07-AEDE-B80C23F87A4C}" type="sibTrans" cxnId="{9B466E67-3ADD-4F9D-9B24-DBC617BA2B4D}">
      <dgm:prSet/>
      <dgm:spPr/>
      <dgm:t>
        <a:bodyPr/>
        <a:lstStyle/>
        <a:p>
          <a:endParaRPr lang="en-US" sz="2000">
            <a:latin typeface="Cambria" panose="02040503050406030204" pitchFamily="18" charset="0"/>
            <a:ea typeface="Cambria" panose="02040503050406030204" pitchFamily="18" charset="0"/>
          </a:endParaRPr>
        </a:p>
      </dgm:t>
    </dgm:pt>
    <dgm:pt modelId="{001C033B-4A6A-4326-8104-5387EE37B31B}">
      <dgm:prSet/>
      <dgm:spPr/>
    </dgm:pt>
    <dgm:pt modelId="{EBAE27A9-235F-4859-8AFD-9C41E8AC0F90}" type="parTrans" cxnId="{981E3E7B-96CF-42CD-A638-8B2E639F3C26}">
      <dgm:prSet/>
      <dgm:spPr/>
      <dgm:t>
        <a:bodyPr/>
        <a:lstStyle/>
        <a:p>
          <a:endParaRPr lang="en-US" sz="2000">
            <a:latin typeface="Cambria" panose="02040503050406030204" pitchFamily="18" charset="0"/>
            <a:ea typeface="Cambria" panose="02040503050406030204" pitchFamily="18" charset="0"/>
          </a:endParaRPr>
        </a:p>
      </dgm:t>
    </dgm:pt>
    <dgm:pt modelId="{90F449F9-C8B0-4712-8E1B-09210BB0B138}" type="sibTrans" cxnId="{981E3E7B-96CF-42CD-A638-8B2E639F3C26}">
      <dgm:prSet/>
      <dgm:spPr/>
      <dgm:t>
        <a:bodyPr/>
        <a:lstStyle/>
        <a:p>
          <a:endParaRPr lang="en-US" sz="2000">
            <a:latin typeface="Cambria" panose="02040503050406030204" pitchFamily="18" charset="0"/>
            <a:ea typeface="Cambria" panose="02040503050406030204" pitchFamily="18" charset="0"/>
          </a:endParaRPr>
        </a:p>
      </dgm:t>
    </dgm:pt>
    <dgm:pt modelId="{C59F51BD-3CB1-41E1-9AB1-28711D86E1F9}" type="pres">
      <dgm:prSet presAssocID="{E98879E8-3BFE-4B8B-BA38-02A28FAE593B}" presName="Name0" presStyleCnt="0">
        <dgm:presLayoutVars>
          <dgm:chMax val="7"/>
          <dgm:chPref val="7"/>
          <dgm:dir/>
        </dgm:presLayoutVars>
      </dgm:prSet>
      <dgm:spPr/>
    </dgm:pt>
    <dgm:pt modelId="{7B9BE0E0-8D8C-448C-9CEB-F13A3F9BC2FA}" type="pres">
      <dgm:prSet presAssocID="{E98879E8-3BFE-4B8B-BA38-02A28FAE593B}" presName="Name1" presStyleCnt="0"/>
      <dgm:spPr/>
    </dgm:pt>
    <dgm:pt modelId="{2EBCD2DD-341B-4E41-9D2D-90C391EEA7DD}" type="pres">
      <dgm:prSet presAssocID="{E98879E8-3BFE-4B8B-BA38-02A28FAE593B}" presName="cycle" presStyleCnt="0"/>
      <dgm:spPr/>
    </dgm:pt>
    <dgm:pt modelId="{7785699F-B762-4897-AF52-8CD6CF7AB63A}" type="pres">
      <dgm:prSet presAssocID="{E98879E8-3BFE-4B8B-BA38-02A28FAE593B}" presName="srcNode" presStyleLbl="node1" presStyleIdx="0" presStyleCnt="7"/>
      <dgm:spPr/>
    </dgm:pt>
    <dgm:pt modelId="{8D01BE12-010C-4C58-A6C8-E79F1D5D0818}" type="pres">
      <dgm:prSet presAssocID="{E98879E8-3BFE-4B8B-BA38-02A28FAE593B}" presName="conn" presStyleLbl="parChTrans1D2" presStyleIdx="0" presStyleCnt="1"/>
      <dgm:spPr/>
    </dgm:pt>
    <dgm:pt modelId="{88A668B9-8897-4AB5-9EA7-CE158C1C219D}" type="pres">
      <dgm:prSet presAssocID="{E98879E8-3BFE-4B8B-BA38-02A28FAE593B}" presName="extraNode" presStyleLbl="node1" presStyleIdx="0" presStyleCnt="7"/>
      <dgm:spPr/>
    </dgm:pt>
    <dgm:pt modelId="{64004C1F-1736-4BFC-AC3B-E781171DC571}" type="pres">
      <dgm:prSet presAssocID="{E98879E8-3BFE-4B8B-BA38-02A28FAE593B}" presName="dstNode" presStyleLbl="node1" presStyleIdx="0" presStyleCnt="7"/>
      <dgm:spPr/>
    </dgm:pt>
    <dgm:pt modelId="{958E9A2D-65D9-4D3A-94BE-D4F5D0678F0A}" type="pres">
      <dgm:prSet presAssocID="{0815906D-258E-4A25-9301-84DEC73F1B52}" presName="text_1" presStyleLbl="node1" presStyleIdx="0" presStyleCnt="7" custScaleX="101449">
        <dgm:presLayoutVars>
          <dgm:bulletEnabled val="1"/>
        </dgm:presLayoutVars>
      </dgm:prSet>
      <dgm:spPr/>
    </dgm:pt>
    <dgm:pt modelId="{07030509-3FFE-421A-A686-87EA939C43A0}" type="pres">
      <dgm:prSet presAssocID="{0815906D-258E-4A25-9301-84DEC73F1B52}" presName="accent_1" presStyleCnt="0"/>
      <dgm:spPr/>
    </dgm:pt>
    <dgm:pt modelId="{8703D7AB-8E75-476F-95F7-A6C0A50781F1}" type="pres">
      <dgm:prSet presAssocID="{0815906D-258E-4A25-9301-84DEC73F1B52}" presName="accentRepeatNode" presStyleLbl="solidFgAcc1" presStyleIdx="0" presStyleCnt="7" custScaleX="79575" custScaleY="79575" custLinFactNeighborX="-7176"/>
      <dgm:spPr>
        <a:ln w="0">
          <a:solidFill>
            <a:schemeClr val="accent2"/>
          </a:solidFill>
        </a:ln>
      </dgm:spPr>
    </dgm:pt>
    <dgm:pt modelId="{7F133D5A-EEB2-4D64-A31B-694038616E4A}" type="pres">
      <dgm:prSet presAssocID="{DBE67F8F-F307-4272-AF8E-A581413C483A}" presName="text_2" presStyleLbl="node1" presStyleIdx="1" presStyleCnt="7" custScaleX="100647">
        <dgm:presLayoutVars>
          <dgm:bulletEnabled val="1"/>
        </dgm:presLayoutVars>
      </dgm:prSet>
      <dgm:spPr/>
    </dgm:pt>
    <dgm:pt modelId="{37E5E59E-6CA8-4C39-9A96-B41F801D47F9}" type="pres">
      <dgm:prSet presAssocID="{DBE67F8F-F307-4272-AF8E-A581413C483A}" presName="accent_2" presStyleCnt="0"/>
      <dgm:spPr/>
    </dgm:pt>
    <dgm:pt modelId="{8F303E13-00AE-4BBB-B4C4-DC7D543E20F1}" type="pres">
      <dgm:prSet presAssocID="{DBE67F8F-F307-4272-AF8E-A581413C483A}" presName="accentRepeatNode" presStyleLbl="solidFgAcc1" presStyleIdx="1" presStyleCnt="7" custScaleX="79575" custScaleY="79575" custLinFactNeighborX="-22401" custLinFactNeighborY="-1788"/>
      <dgm:spPr>
        <a:ln w="0">
          <a:solidFill>
            <a:schemeClr val="accent2"/>
          </a:solidFill>
        </a:ln>
      </dgm:spPr>
    </dgm:pt>
    <dgm:pt modelId="{D8F692E6-ABC7-4BD4-85C2-05351E564BB9}" type="pres">
      <dgm:prSet presAssocID="{13C92B3F-F28D-432A-A61B-D357037D9B33}" presName="text_3" presStyleLbl="node1" presStyleIdx="2" presStyleCnt="7" custScaleX="100546">
        <dgm:presLayoutVars>
          <dgm:bulletEnabled val="1"/>
        </dgm:presLayoutVars>
      </dgm:prSet>
      <dgm:spPr/>
    </dgm:pt>
    <dgm:pt modelId="{0EC74AEB-89EE-4E0F-AC62-D2BE92384924}" type="pres">
      <dgm:prSet presAssocID="{13C92B3F-F28D-432A-A61B-D357037D9B33}" presName="accent_3" presStyleCnt="0"/>
      <dgm:spPr/>
    </dgm:pt>
    <dgm:pt modelId="{84F8880E-A6B5-4676-AD07-537F7A597A2C}" type="pres">
      <dgm:prSet presAssocID="{13C92B3F-F28D-432A-A61B-D357037D9B33}" presName="accentRepeatNode" presStyleLbl="solidFgAcc1" presStyleIdx="2" presStyleCnt="7" custScaleX="79575" custScaleY="79575"/>
      <dgm:spPr>
        <a:ln w="0">
          <a:solidFill>
            <a:schemeClr val="accent2"/>
          </a:solidFill>
        </a:ln>
      </dgm:spPr>
    </dgm:pt>
    <dgm:pt modelId="{F5799B82-4672-4EBB-8683-F1D250208A99}" type="pres">
      <dgm:prSet presAssocID="{B62F0E30-79F4-4ECC-A184-A4995D8B5653}" presName="text_4" presStyleLbl="node1" presStyleIdx="3" presStyleCnt="7">
        <dgm:presLayoutVars>
          <dgm:bulletEnabled val="1"/>
        </dgm:presLayoutVars>
      </dgm:prSet>
      <dgm:spPr/>
    </dgm:pt>
    <dgm:pt modelId="{9A730D99-EB4F-43DB-95C8-DF985CA4F78F}" type="pres">
      <dgm:prSet presAssocID="{B62F0E30-79F4-4ECC-A184-A4995D8B5653}" presName="accent_4" presStyleCnt="0"/>
      <dgm:spPr/>
    </dgm:pt>
    <dgm:pt modelId="{F940D809-ACB1-4635-821A-6393B3DCEBD1}" type="pres">
      <dgm:prSet presAssocID="{B62F0E30-79F4-4ECC-A184-A4995D8B5653}" presName="accentRepeatNode" presStyleLbl="solidFgAcc1" presStyleIdx="3" presStyleCnt="7" custScaleX="79575" custScaleY="79575"/>
      <dgm:spPr>
        <a:ln w="0">
          <a:solidFill>
            <a:schemeClr val="accent2"/>
          </a:solidFill>
        </a:ln>
      </dgm:spPr>
    </dgm:pt>
    <dgm:pt modelId="{536812F5-3C65-4060-BED0-360963009163}" type="pres">
      <dgm:prSet presAssocID="{06E84F39-587F-4EA9-9B5D-91FF7A42B822}" presName="text_5" presStyleLbl="node1" presStyleIdx="4" presStyleCnt="7">
        <dgm:presLayoutVars>
          <dgm:bulletEnabled val="1"/>
        </dgm:presLayoutVars>
      </dgm:prSet>
      <dgm:spPr/>
    </dgm:pt>
    <dgm:pt modelId="{C1373781-F31C-4FD2-BBBD-91CA7E797307}" type="pres">
      <dgm:prSet presAssocID="{06E84F39-587F-4EA9-9B5D-91FF7A42B822}" presName="accent_5" presStyleCnt="0"/>
      <dgm:spPr/>
    </dgm:pt>
    <dgm:pt modelId="{DD8B6E00-6BFF-446A-9401-E062ECC6000A}" type="pres">
      <dgm:prSet presAssocID="{06E84F39-587F-4EA9-9B5D-91FF7A42B822}" presName="accentRepeatNode" presStyleLbl="solidFgAcc1" presStyleIdx="4" presStyleCnt="7" custScaleX="79575" custScaleY="79575"/>
      <dgm:spPr>
        <a:ln w="0">
          <a:solidFill>
            <a:schemeClr val="accent2"/>
          </a:solidFill>
        </a:ln>
      </dgm:spPr>
    </dgm:pt>
    <dgm:pt modelId="{5D995B66-FCE2-4155-A3CD-789998768597}" type="pres">
      <dgm:prSet presAssocID="{2B25D5A2-294F-4004-8A0E-96DBF3811A93}" presName="text_6" presStyleLbl="node1" presStyleIdx="5" presStyleCnt="7">
        <dgm:presLayoutVars>
          <dgm:bulletEnabled val="1"/>
        </dgm:presLayoutVars>
      </dgm:prSet>
      <dgm:spPr/>
    </dgm:pt>
    <dgm:pt modelId="{D9644569-CA1D-4C0B-A358-7F57C476EA67}" type="pres">
      <dgm:prSet presAssocID="{2B25D5A2-294F-4004-8A0E-96DBF3811A93}" presName="accent_6" presStyleCnt="0"/>
      <dgm:spPr/>
    </dgm:pt>
    <dgm:pt modelId="{B672C1B8-77C9-45C5-B8C6-411560125006}" type="pres">
      <dgm:prSet presAssocID="{2B25D5A2-294F-4004-8A0E-96DBF3811A93}" presName="accentRepeatNode" presStyleLbl="solidFgAcc1" presStyleIdx="5" presStyleCnt="7" custScaleX="79575" custScaleY="79575"/>
      <dgm:spPr>
        <a:ln w="0">
          <a:solidFill>
            <a:schemeClr val="accent2"/>
          </a:solidFill>
        </a:ln>
      </dgm:spPr>
    </dgm:pt>
    <dgm:pt modelId="{6119B953-607C-4B05-BB51-4A8FD9078BCC}" type="pres">
      <dgm:prSet presAssocID="{037B3E59-1D5B-46EF-A642-92CAF358A84D}" presName="text_7" presStyleLbl="node1" presStyleIdx="6" presStyleCnt="7">
        <dgm:presLayoutVars>
          <dgm:bulletEnabled val="1"/>
        </dgm:presLayoutVars>
      </dgm:prSet>
      <dgm:spPr/>
    </dgm:pt>
    <dgm:pt modelId="{E7EEEA87-9D16-4A50-9D9C-8A316A833BBB}" type="pres">
      <dgm:prSet presAssocID="{037B3E59-1D5B-46EF-A642-92CAF358A84D}" presName="accent_7" presStyleCnt="0"/>
      <dgm:spPr/>
    </dgm:pt>
    <dgm:pt modelId="{4AFC6879-9F41-4C20-B872-76D681C30D2C}" type="pres">
      <dgm:prSet presAssocID="{037B3E59-1D5B-46EF-A642-92CAF358A84D}" presName="accentRepeatNode" presStyleLbl="solidFgAcc1" presStyleIdx="6" presStyleCnt="7" custScaleX="79575" custScaleY="79575"/>
      <dgm:spPr>
        <a:ln w="0">
          <a:solidFill>
            <a:schemeClr val="accent2"/>
          </a:solidFill>
        </a:ln>
      </dgm:spPr>
    </dgm:pt>
  </dgm:ptLst>
  <dgm:cxnLst>
    <dgm:cxn modelId="{2F010A11-006E-4992-95A5-6B66C0FA3289}" type="presOf" srcId="{13C92B3F-F28D-432A-A61B-D357037D9B33}" destId="{D8F692E6-ABC7-4BD4-85C2-05351E564BB9}" srcOrd="0" destOrd="0" presId="urn:microsoft.com/office/officeart/2008/layout/VerticalCurvedList"/>
    <dgm:cxn modelId="{4091652F-E0D5-41AD-88BE-C9EA129F3829}" type="presOf" srcId="{DBE67F8F-F307-4272-AF8E-A581413C483A}" destId="{7F133D5A-EEB2-4D64-A31B-694038616E4A}" srcOrd="0" destOrd="0" presId="urn:microsoft.com/office/officeart/2008/layout/VerticalCurvedList"/>
    <dgm:cxn modelId="{972ECE3F-9AF5-4688-8AD0-092F2CC5C80B}" type="presOf" srcId="{4B6C8463-BBA1-4513-B63A-2758CDE102C7}" destId="{8D01BE12-010C-4C58-A6C8-E79F1D5D0818}" srcOrd="0" destOrd="0" presId="urn:microsoft.com/office/officeart/2008/layout/VerticalCurvedList"/>
    <dgm:cxn modelId="{9B466E67-3ADD-4F9D-9B24-DBC617BA2B4D}" srcId="{E98879E8-3BFE-4B8B-BA38-02A28FAE593B}" destId="{037B3E59-1D5B-46EF-A642-92CAF358A84D}" srcOrd="6" destOrd="0" parTransId="{3872A25B-D6AC-432D-A7DA-DBB9034A7FEC}" sibTransId="{BED0401D-9B7F-4D07-AEDE-B80C23F87A4C}"/>
    <dgm:cxn modelId="{9F7E176B-2FC2-473A-BCE8-F67401A60511}" type="presOf" srcId="{0815906D-258E-4A25-9301-84DEC73F1B52}" destId="{958E9A2D-65D9-4D3A-94BE-D4F5D0678F0A}" srcOrd="0" destOrd="0" presId="urn:microsoft.com/office/officeart/2008/layout/VerticalCurvedList"/>
    <dgm:cxn modelId="{DFD9C070-CE76-47EF-9545-3E61AF3CFEF4}" type="presOf" srcId="{037B3E59-1D5B-46EF-A642-92CAF358A84D}" destId="{6119B953-607C-4B05-BB51-4A8FD9078BCC}" srcOrd="0" destOrd="0" presId="urn:microsoft.com/office/officeart/2008/layout/VerticalCurvedList"/>
    <dgm:cxn modelId="{2D6E0A73-834A-4BF7-876D-E8B536E5D2F9}" srcId="{E98879E8-3BFE-4B8B-BA38-02A28FAE593B}" destId="{13C92B3F-F28D-432A-A61B-D357037D9B33}" srcOrd="2" destOrd="0" parTransId="{1BD5E443-D75C-410F-A841-39DD285CD8F5}" sibTransId="{11232430-A8A6-4816-AD69-4592B4D1312D}"/>
    <dgm:cxn modelId="{41B9FA77-C7F0-423D-BF2C-63A31221B48A}" srcId="{E98879E8-3BFE-4B8B-BA38-02A28FAE593B}" destId="{B62F0E30-79F4-4ECC-A184-A4995D8B5653}" srcOrd="3" destOrd="0" parTransId="{66399AC9-0CB5-4F76-B20A-92DE9D443F9F}" sibTransId="{F7AEBD7C-0944-4754-8C21-083BBE2B41A9}"/>
    <dgm:cxn modelId="{C0C53278-25B4-42AD-825B-9F95129EC2A7}" srcId="{E98879E8-3BFE-4B8B-BA38-02A28FAE593B}" destId="{2B25D5A2-294F-4004-8A0E-96DBF3811A93}" srcOrd="5" destOrd="0" parTransId="{D44A25D8-6893-49C2-BA3C-7D5436E06CBC}" sibTransId="{7B16A00D-E539-4E29-AA7C-8545E04B550B}"/>
    <dgm:cxn modelId="{981E3E7B-96CF-42CD-A638-8B2E639F3C26}" srcId="{E98879E8-3BFE-4B8B-BA38-02A28FAE593B}" destId="{001C033B-4A6A-4326-8104-5387EE37B31B}" srcOrd="7" destOrd="0" parTransId="{EBAE27A9-235F-4859-8AFD-9C41E8AC0F90}" sibTransId="{90F449F9-C8B0-4712-8E1B-09210BB0B138}"/>
    <dgm:cxn modelId="{C00F5A9C-8E79-41D8-89D2-0405BC4D9CCE}" srcId="{E98879E8-3BFE-4B8B-BA38-02A28FAE593B}" destId="{0815906D-258E-4A25-9301-84DEC73F1B52}" srcOrd="0" destOrd="0" parTransId="{A1C150A3-E38B-4663-8DC1-DA15C77DD5D3}" sibTransId="{4B6C8463-BBA1-4513-B63A-2758CDE102C7}"/>
    <dgm:cxn modelId="{61083FAB-160A-41E3-95CF-6AC68FEB1762}" type="presOf" srcId="{06E84F39-587F-4EA9-9B5D-91FF7A42B822}" destId="{536812F5-3C65-4060-BED0-360963009163}" srcOrd="0" destOrd="0" presId="urn:microsoft.com/office/officeart/2008/layout/VerticalCurvedList"/>
    <dgm:cxn modelId="{BD8665DF-764E-428F-AA99-64FC52619608}" type="presOf" srcId="{E98879E8-3BFE-4B8B-BA38-02A28FAE593B}" destId="{C59F51BD-3CB1-41E1-9AB1-28711D86E1F9}" srcOrd="0" destOrd="0" presId="urn:microsoft.com/office/officeart/2008/layout/VerticalCurvedList"/>
    <dgm:cxn modelId="{484D5CE2-FF97-405F-9BA0-AD2A148A94DB}" srcId="{E98879E8-3BFE-4B8B-BA38-02A28FAE593B}" destId="{DBE67F8F-F307-4272-AF8E-A581413C483A}" srcOrd="1" destOrd="0" parTransId="{F27E4EFF-5CFB-41F3-8DF0-5E09053C926B}" sibTransId="{ADD3D323-EF6B-4973-8400-C5045DE4990D}"/>
    <dgm:cxn modelId="{0A9C91ED-EB0D-44E9-8C32-23D192F9EE93}" type="presOf" srcId="{B62F0E30-79F4-4ECC-A184-A4995D8B5653}" destId="{F5799B82-4672-4EBB-8683-F1D250208A99}" srcOrd="0" destOrd="0" presId="urn:microsoft.com/office/officeart/2008/layout/VerticalCurvedList"/>
    <dgm:cxn modelId="{1A239FFB-376D-4C59-94C5-FF2424D34C2E}" srcId="{E98879E8-3BFE-4B8B-BA38-02A28FAE593B}" destId="{06E84F39-587F-4EA9-9B5D-91FF7A42B822}" srcOrd="4" destOrd="0" parTransId="{CA1E4C8F-FA57-4800-AE0A-477C7AE190C2}" sibTransId="{28B6EE30-A618-4C38-8EEF-61972CF56C3F}"/>
    <dgm:cxn modelId="{329CC2FB-4656-447D-AB33-7426C0A776C2}" type="presOf" srcId="{2B25D5A2-294F-4004-8A0E-96DBF3811A93}" destId="{5D995B66-FCE2-4155-A3CD-789998768597}" srcOrd="0" destOrd="0" presId="urn:microsoft.com/office/officeart/2008/layout/VerticalCurvedList"/>
    <dgm:cxn modelId="{4E2B0961-1199-437C-8CE9-B8BE6D61F743}" type="presParOf" srcId="{C59F51BD-3CB1-41E1-9AB1-28711D86E1F9}" destId="{7B9BE0E0-8D8C-448C-9CEB-F13A3F9BC2FA}" srcOrd="0" destOrd="0" presId="urn:microsoft.com/office/officeart/2008/layout/VerticalCurvedList"/>
    <dgm:cxn modelId="{CCCBD0E5-793A-44E1-82E5-60226FE474B4}" type="presParOf" srcId="{7B9BE0E0-8D8C-448C-9CEB-F13A3F9BC2FA}" destId="{2EBCD2DD-341B-4E41-9D2D-90C391EEA7DD}" srcOrd="0" destOrd="0" presId="urn:microsoft.com/office/officeart/2008/layout/VerticalCurvedList"/>
    <dgm:cxn modelId="{01902939-2201-4FC1-86C0-66562A9B7C46}" type="presParOf" srcId="{2EBCD2DD-341B-4E41-9D2D-90C391EEA7DD}" destId="{7785699F-B762-4897-AF52-8CD6CF7AB63A}" srcOrd="0" destOrd="0" presId="urn:microsoft.com/office/officeart/2008/layout/VerticalCurvedList"/>
    <dgm:cxn modelId="{E883E4B9-EF97-4B3B-9171-3CF571C34BA4}" type="presParOf" srcId="{2EBCD2DD-341B-4E41-9D2D-90C391EEA7DD}" destId="{8D01BE12-010C-4C58-A6C8-E79F1D5D0818}" srcOrd="1" destOrd="0" presId="urn:microsoft.com/office/officeart/2008/layout/VerticalCurvedList"/>
    <dgm:cxn modelId="{6C5E747A-632D-49C1-8E24-E99B8A08A0D0}" type="presParOf" srcId="{2EBCD2DD-341B-4E41-9D2D-90C391EEA7DD}" destId="{88A668B9-8897-4AB5-9EA7-CE158C1C219D}" srcOrd="2" destOrd="0" presId="urn:microsoft.com/office/officeart/2008/layout/VerticalCurvedList"/>
    <dgm:cxn modelId="{5ECD0AC5-9D60-4351-B5C3-9A21592D123F}" type="presParOf" srcId="{2EBCD2DD-341B-4E41-9D2D-90C391EEA7DD}" destId="{64004C1F-1736-4BFC-AC3B-E781171DC571}" srcOrd="3" destOrd="0" presId="urn:microsoft.com/office/officeart/2008/layout/VerticalCurvedList"/>
    <dgm:cxn modelId="{7E9937D0-B38C-4CF6-AAEF-86F82B4E64CA}" type="presParOf" srcId="{7B9BE0E0-8D8C-448C-9CEB-F13A3F9BC2FA}" destId="{958E9A2D-65D9-4D3A-94BE-D4F5D0678F0A}" srcOrd="1" destOrd="0" presId="urn:microsoft.com/office/officeart/2008/layout/VerticalCurvedList"/>
    <dgm:cxn modelId="{DD188676-5E28-4A16-AAE4-12C3CFA6FE5D}" type="presParOf" srcId="{7B9BE0E0-8D8C-448C-9CEB-F13A3F9BC2FA}" destId="{07030509-3FFE-421A-A686-87EA939C43A0}" srcOrd="2" destOrd="0" presId="urn:microsoft.com/office/officeart/2008/layout/VerticalCurvedList"/>
    <dgm:cxn modelId="{ECDEEC4A-5DDB-4F3A-B0D7-7F420A40E746}" type="presParOf" srcId="{07030509-3FFE-421A-A686-87EA939C43A0}" destId="{8703D7AB-8E75-476F-95F7-A6C0A50781F1}" srcOrd="0" destOrd="0" presId="urn:microsoft.com/office/officeart/2008/layout/VerticalCurvedList"/>
    <dgm:cxn modelId="{142FF302-1884-4AF5-9CAB-D194D8F326AE}" type="presParOf" srcId="{7B9BE0E0-8D8C-448C-9CEB-F13A3F9BC2FA}" destId="{7F133D5A-EEB2-4D64-A31B-694038616E4A}" srcOrd="3" destOrd="0" presId="urn:microsoft.com/office/officeart/2008/layout/VerticalCurvedList"/>
    <dgm:cxn modelId="{D394F2EF-BC51-4CA9-8951-4E1D2862BA18}" type="presParOf" srcId="{7B9BE0E0-8D8C-448C-9CEB-F13A3F9BC2FA}" destId="{37E5E59E-6CA8-4C39-9A96-B41F801D47F9}" srcOrd="4" destOrd="0" presId="urn:microsoft.com/office/officeart/2008/layout/VerticalCurvedList"/>
    <dgm:cxn modelId="{FE58587B-C86F-45A8-8BD0-30D9810BE057}" type="presParOf" srcId="{37E5E59E-6CA8-4C39-9A96-B41F801D47F9}" destId="{8F303E13-00AE-4BBB-B4C4-DC7D543E20F1}" srcOrd="0" destOrd="0" presId="urn:microsoft.com/office/officeart/2008/layout/VerticalCurvedList"/>
    <dgm:cxn modelId="{06E74ABF-9803-4AAD-AA59-1040C0F7284B}" type="presParOf" srcId="{7B9BE0E0-8D8C-448C-9CEB-F13A3F9BC2FA}" destId="{D8F692E6-ABC7-4BD4-85C2-05351E564BB9}" srcOrd="5" destOrd="0" presId="urn:microsoft.com/office/officeart/2008/layout/VerticalCurvedList"/>
    <dgm:cxn modelId="{730B5B8A-EDD6-4975-A346-AB7E3B50CA6C}" type="presParOf" srcId="{7B9BE0E0-8D8C-448C-9CEB-F13A3F9BC2FA}" destId="{0EC74AEB-89EE-4E0F-AC62-D2BE92384924}" srcOrd="6" destOrd="0" presId="urn:microsoft.com/office/officeart/2008/layout/VerticalCurvedList"/>
    <dgm:cxn modelId="{A65FE23D-BDF1-443F-85DF-02330A9CE2FC}" type="presParOf" srcId="{0EC74AEB-89EE-4E0F-AC62-D2BE92384924}" destId="{84F8880E-A6B5-4676-AD07-537F7A597A2C}" srcOrd="0" destOrd="0" presId="urn:microsoft.com/office/officeart/2008/layout/VerticalCurvedList"/>
    <dgm:cxn modelId="{2F7B83E0-0EB9-4894-9419-25D4D0ACDD8B}" type="presParOf" srcId="{7B9BE0E0-8D8C-448C-9CEB-F13A3F9BC2FA}" destId="{F5799B82-4672-4EBB-8683-F1D250208A99}" srcOrd="7" destOrd="0" presId="urn:microsoft.com/office/officeart/2008/layout/VerticalCurvedList"/>
    <dgm:cxn modelId="{E3D0BB61-ADD4-4920-B530-3F1BAD59FA61}" type="presParOf" srcId="{7B9BE0E0-8D8C-448C-9CEB-F13A3F9BC2FA}" destId="{9A730D99-EB4F-43DB-95C8-DF985CA4F78F}" srcOrd="8" destOrd="0" presId="urn:microsoft.com/office/officeart/2008/layout/VerticalCurvedList"/>
    <dgm:cxn modelId="{BFB16CAC-D2EA-4819-8FA1-E8CC321733F0}" type="presParOf" srcId="{9A730D99-EB4F-43DB-95C8-DF985CA4F78F}" destId="{F940D809-ACB1-4635-821A-6393B3DCEBD1}" srcOrd="0" destOrd="0" presId="urn:microsoft.com/office/officeart/2008/layout/VerticalCurvedList"/>
    <dgm:cxn modelId="{5AF432E2-3669-4A0B-AAA7-59970C263A72}" type="presParOf" srcId="{7B9BE0E0-8D8C-448C-9CEB-F13A3F9BC2FA}" destId="{536812F5-3C65-4060-BED0-360963009163}" srcOrd="9" destOrd="0" presId="urn:microsoft.com/office/officeart/2008/layout/VerticalCurvedList"/>
    <dgm:cxn modelId="{3E50FD69-D056-4E23-A8C0-79C3B3488C61}" type="presParOf" srcId="{7B9BE0E0-8D8C-448C-9CEB-F13A3F9BC2FA}" destId="{C1373781-F31C-4FD2-BBBD-91CA7E797307}" srcOrd="10" destOrd="0" presId="urn:microsoft.com/office/officeart/2008/layout/VerticalCurvedList"/>
    <dgm:cxn modelId="{D6BB2CAB-C161-4952-BBB8-519944BA5748}" type="presParOf" srcId="{C1373781-F31C-4FD2-BBBD-91CA7E797307}" destId="{DD8B6E00-6BFF-446A-9401-E062ECC6000A}" srcOrd="0" destOrd="0" presId="urn:microsoft.com/office/officeart/2008/layout/VerticalCurvedList"/>
    <dgm:cxn modelId="{DAB68058-789D-48B1-8BDA-58C53B055D8F}" type="presParOf" srcId="{7B9BE0E0-8D8C-448C-9CEB-F13A3F9BC2FA}" destId="{5D995B66-FCE2-4155-A3CD-789998768597}" srcOrd="11" destOrd="0" presId="urn:microsoft.com/office/officeart/2008/layout/VerticalCurvedList"/>
    <dgm:cxn modelId="{A1ABD3AC-F8C5-4B4C-893B-4076F42FFB68}" type="presParOf" srcId="{7B9BE0E0-8D8C-448C-9CEB-F13A3F9BC2FA}" destId="{D9644569-CA1D-4C0B-A358-7F57C476EA67}" srcOrd="12" destOrd="0" presId="urn:microsoft.com/office/officeart/2008/layout/VerticalCurvedList"/>
    <dgm:cxn modelId="{2B542E54-01D4-4CB2-9D1D-822DAD0F239E}" type="presParOf" srcId="{D9644569-CA1D-4C0B-A358-7F57C476EA67}" destId="{B672C1B8-77C9-45C5-B8C6-411560125006}" srcOrd="0" destOrd="0" presId="urn:microsoft.com/office/officeart/2008/layout/VerticalCurvedList"/>
    <dgm:cxn modelId="{F8963453-2406-4AC0-9310-556903CE5CFC}" type="presParOf" srcId="{7B9BE0E0-8D8C-448C-9CEB-F13A3F9BC2FA}" destId="{6119B953-607C-4B05-BB51-4A8FD9078BCC}" srcOrd="13" destOrd="0" presId="urn:microsoft.com/office/officeart/2008/layout/VerticalCurvedList"/>
    <dgm:cxn modelId="{0C9639CC-3AD6-488E-96A3-58737743B960}" type="presParOf" srcId="{7B9BE0E0-8D8C-448C-9CEB-F13A3F9BC2FA}" destId="{E7EEEA87-9D16-4A50-9D9C-8A316A833BBB}" srcOrd="14" destOrd="0" presId="urn:microsoft.com/office/officeart/2008/layout/VerticalCurvedList"/>
    <dgm:cxn modelId="{71A398BD-F12F-40ED-A698-2B6286B9B94F}" type="presParOf" srcId="{E7EEEA87-9D16-4A50-9D9C-8A316A833BBB}" destId="{4AFC6879-9F41-4C20-B872-76D681C30D2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A20905-3954-474B-A606-562BCA026DC1}" type="doc">
      <dgm:prSet loTypeId="urn:microsoft.com/office/officeart/2009/3/layout/SubStepProcess" loCatId="process" qsTypeId="urn:microsoft.com/office/officeart/2005/8/quickstyle/simple5" qsCatId="simple" csTypeId="urn:microsoft.com/office/officeart/2005/8/colors/colorful2" csCatId="colorful" phldr="1"/>
      <dgm:spPr/>
      <dgm:t>
        <a:bodyPr/>
        <a:lstStyle/>
        <a:p>
          <a:endParaRPr lang="en-US"/>
        </a:p>
      </dgm:t>
    </dgm:pt>
    <dgm:pt modelId="{0595B375-2541-4F85-AC71-A128E23B6395}">
      <dgm:prSet/>
      <dgm:spPr/>
      <dgm:t>
        <a:bodyPr/>
        <a:lstStyle/>
        <a:p>
          <a:pPr>
            <a:defRPr cap="all"/>
          </a:pPr>
          <a:r>
            <a:rPr lang="en-US" dirty="0">
              <a:latin typeface="Cambria" panose="02040503050406030204" pitchFamily="18" charset="0"/>
              <a:ea typeface="Cambria" panose="02040503050406030204" pitchFamily="18" charset="0"/>
            </a:rPr>
            <a:t>Total Value:</a:t>
          </a:r>
        </a:p>
        <a:p>
          <a:pPr>
            <a:defRPr cap="all"/>
          </a:pPr>
          <a:r>
            <a:rPr lang="en-US" dirty="0">
              <a:latin typeface="Cambria" panose="02040503050406030204" pitchFamily="18" charset="0"/>
              <a:ea typeface="Cambria" panose="02040503050406030204" pitchFamily="18" charset="0"/>
            </a:rPr>
            <a:t>$ 6.44 Trillion</a:t>
          </a:r>
        </a:p>
      </dgm:t>
    </dgm:pt>
    <dgm:pt modelId="{9928F352-2269-4C60-8201-05AD5049F34D}" type="parTrans" cxnId="{19A086E8-DDE1-46D0-B811-400FB3231442}">
      <dgm:prSet/>
      <dgm:spPr/>
      <dgm:t>
        <a:bodyPr/>
        <a:lstStyle/>
        <a:p>
          <a:endParaRPr lang="en-US"/>
        </a:p>
      </dgm:t>
    </dgm:pt>
    <dgm:pt modelId="{A41482EE-F666-40CC-A0BF-9557C1DE3255}" type="sibTrans" cxnId="{19A086E8-DDE1-46D0-B811-400FB3231442}">
      <dgm:prSet custT="1"/>
      <dgm:spPr/>
      <dgm:t>
        <a:bodyPr/>
        <a:lstStyle/>
        <a:p>
          <a:endParaRPr lang="en-US" sz="600"/>
        </a:p>
      </dgm:t>
    </dgm:pt>
    <dgm:pt modelId="{46BC7456-3332-4811-AA69-9E691608D202}">
      <dgm:prSet/>
      <dgm:spPr/>
      <dgm:t>
        <a:bodyPr/>
        <a:lstStyle/>
        <a:p>
          <a:pPr>
            <a:defRPr cap="all"/>
          </a:pPr>
          <a:r>
            <a:rPr lang="en-US" dirty="0">
              <a:latin typeface="Cambria" panose="02040503050406030204" pitchFamily="18" charset="0"/>
              <a:ea typeface="Cambria" panose="02040503050406030204" pitchFamily="18" charset="0"/>
            </a:rPr>
            <a:t>Average Charge PER KG:</a:t>
          </a:r>
        </a:p>
        <a:p>
          <a:pPr>
            <a:defRPr cap="all"/>
          </a:pPr>
          <a:endParaRPr lang="en-US" dirty="0">
            <a:latin typeface="Cambria" panose="02040503050406030204" pitchFamily="18" charset="0"/>
            <a:ea typeface="Cambria" panose="02040503050406030204" pitchFamily="18" charset="0"/>
          </a:endParaRPr>
        </a:p>
        <a:p>
          <a:pPr>
            <a:defRPr cap="all"/>
          </a:pPr>
          <a:r>
            <a:rPr lang="en-US" dirty="0">
              <a:latin typeface="Cambria" panose="02040503050406030204" pitchFamily="18" charset="0"/>
              <a:ea typeface="Cambria" panose="02040503050406030204" pitchFamily="18" charset="0"/>
            </a:rPr>
            <a:t>$ 0.03 </a:t>
          </a:r>
        </a:p>
        <a:p>
          <a:pPr>
            <a:defRPr cap="all"/>
          </a:pPr>
          <a:endParaRPr lang="en-US" dirty="0">
            <a:latin typeface="Cambria" panose="02040503050406030204" pitchFamily="18" charset="0"/>
            <a:ea typeface="Cambria" panose="02040503050406030204" pitchFamily="18" charset="0"/>
          </a:endParaRPr>
        </a:p>
      </dgm:t>
    </dgm:pt>
    <dgm:pt modelId="{A2DC00F6-BDFD-4EF9-B16B-DA86AAEE5965}" type="parTrans" cxnId="{675E7C4F-A0F5-466C-9F81-3959426E859C}">
      <dgm:prSet/>
      <dgm:spPr/>
      <dgm:t>
        <a:bodyPr/>
        <a:lstStyle/>
        <a:p>
          <a:endParaRPr lang="en-US"/>
        </a:p>
      </dgm:t>
    </dgm:pt>
    <dgm:pt modelId="{2B90E480-1723-4E58-A27B-51A0CA166CA3}" type="sibTrans" cxnId="{675E7C4F-A0F5-466C-9F81-3959426E859C}">
      <dgm:prSet custT="1"/>
      <dgm:spPr/>
      <dgm:t>
        <a:bodyPr/>
        <a:lstStyle/>
        <a:p>
          <a:endParaRPr lang="en-US" sz="600"/>
        </a:p>
      </dgm:t>
    </dgm:pt>
    <dgm:pt modelId="{4BE86C24-FC0D-4BF9-B1D2-1F32B18B0C05}">
      <dgm:prSet/>
      <dgm:spPr/>
      <dgm:t>
        <a:bodyPr/>
        <a:lstStyle/>
        <a:p>
          <a:pPr>
            <a:defRPr cap="all"/>
          </a:pPr>
          <a:r>
            <a:rPr lang="en-US" dirty="0">
              <a:latin typeface="Cambria" panose="02040503050406030204" pitchFamily="18" charset="0"/>
              <a:ea typeface="Cambria" panose="02040503050406030204" pitchFamily="18" charset="0"/>
            </a:rPr>
            <a:t>DATA SHAPE</a:t>
          </a:r>
        </a:p>
        <a:p>
          <a:pPr>
            <a:defRPr cap="all"/>
          </a:pPr>
          <a:endParaRPr lang="en-US" dirty="0">
            <a:latin typeface="Cambria" panose="02040503050406030204" pitchFamily="18" charset="0"/>
            <a:ea typeface="Cambria" panose="02040503050406030204" pitchFamily="18" charset="0"/>
          </a:endParaRPr>
        </a:p>
        <a:p>
          <a:pPr>
            <a:defRPr cap="all"/>
          </a:pPr>
          <a:r>
            <a:rPr lang="en-US" dirty="0">
              <a:latin typeface="Cambria" panose="02040503050406030204" pitchFamily="18" charset="0"/>
              <a:ea typeface="Cambria" panose="02040503050406030204" pitchFamily="18" charset="0"/>
            </a:rPr>
            <a:t>(4101624 rows, 18 columns)</a:t>
          </a:r>
        </a:p>
        <a:p>
          <a:pPr>
            <a:defRPr cap="all"/>
          </a:pPr>
          <a:endParaRPr lang="en-US" dirty="0">
            <a:latin typeface="Cambria" panose="02040503050406030204" pitchFamily="18" charset="0"/>
            <a:ea typeface="Cambria" panose="02040503050406030204" pitchFamily="18" charset="0"/>
          </a:endParaRPr>
        </a:p>
      </dgm:t>
    </dgm:pt>
    <dgm:pt modelId="{39E9AE1E-BF0B-457D-9FFE-B69F95FC884C}" type="parTrans" cxnId="{0F288D22-DD9E-4A47-BF35-5C07258E5AF1}">
      <dgm:prSet/>
      <dgm:spPr/>
      <dgm:t>
        <a:bodyPr/>
        <a:lstStyle/>
        <a:p>
          <a:endParaRPr lang="en-US"/>
        </a:p>
      </dgm:t>
    </dgm:pt>
    <dgm:pt modelId="{2AAC6CD3-132E-4E74-B6B4-16BDA7908681}" type="sibTrans" cxnId="{0F288D22-DD9E-4A47-BF35-5C07258E5AF1}">
      <dgm:prSet custT="1"/>
      <dgm:spPr/>
      <dgm:t>
        <a:bodyPr/>
        <a:lstStyle/>
        <a:p>
          <a:endParaRPr lang="en-US" sz="600"/>
        </a:p>
      </dgm:t>
    </dgm:pt>
    <dgm:pt modelId="{E9350CA8-AE78-4E30-A214-C6B8B58ED25D}">
      <dgm:prSet/>
      <dgm:spPr/>
      <dgm:t>
        <a:bodyPr/>
        <a:lstStyle/>
        <a:p>
          <a:pPr>
            <a:defRPr cap="all"/>
          </a:pPr>
          <a:r>
            <a:rPr lang="en-US" dirty="0">
              <a:latin typeface="Cambria" panose="02040503050406030204" pitchFamily="18" charset="0"/>
              <a:ea typeface="Cambria" panose="02040503050406030204" pitchFamily="18" charset="0"/>
            </a:rPr>
            <a:t>TIMEFRAME</a:t>
          </a:r>
        </a:p>
        <a:p>
          <a:pPr>
            <a:defRPr cap="all"/>
          </a:pPr>
          <a:r>
            <a:rPr lang="en-US" dirty="0">
              <a:latin typeface="Cambria" panose="02040503050406030204" pitchFamily="18" charset="0"/>
              <a:ea typeface="Cambria" panose="02040503050406030204" pitchFamily="18" charset="0"/>
            </a:rPr>
            <a:t>January 2020 – SEPTEMBER 2024</a:t>
          </a:r>
        </a:p>
      </dgm:t>
    </dgm:pt>
    <dgm:pt modelId="{AE10D3FE-2255-40A3-AFD2-163E8BF5A582}" type="parTrans" cxnId="{A1D1B240-4133-4AD3-AD0D-021F0FB45C75}">
      <dgm:prSet/>
      <dgm:spPr/>
      <dgm:t>
        <a:bodyPr/>
        <a:lstStyle/>
        <a:p>
          <a:endParaRPr lang="en-US"/>
        </a:p>
      </dgm:t>
    </dgm:pt>
    <dgm:pt modelId="{16E342AB-0D44-44C1-9A2E-428D6384CF2C}" type="sibTrans" cxnId="{A1D1B240-4133-4AD3-AD0D-021F0FB45C75}">
      <dgm:prSet/>
      <dgm:spPr/>
      <dgm:t>
        <a:bodyPr/>
        <a:lstStyle/>
        <a:p>
          <a:endParaRPr lang="en-US"/>
        </a:p>
      </dgm:t>
    </dgm:pt>
    <dgm:pt modelId="{BED2680C-442E-4F04-98B4-D0009C2F1561}">
      <dgm:prSet/>
      <dgm:spPr/>
      <dgm:t>
        <a:bodyPr/>
        <a:lstStyle/>
        <a:p>
          <a:pPr>
            <a:defRPr cap="all"/>
          </a:pPr>
          <a:r>
            <a:rPr lang="en-US" dirty="0">
              <a:latin typeface="Cambria" panose="02040503050406030204" pitchFamily="18" charset="0"/>
              <a:ea typeface="Cambria" panose="02040503050406030204" pitchFamily="18" charset="0"/>
            </a:rPr>
            <a:t>TOTAL FREIGHT CHARGES:</a:t>
          </a:r>
        </a:p>
        <a:p>
          <a:pPr>
            <a:defRPr cap="all"/>
          </a:pPr>
          <a:endParaRPr lang="en-US" dirty="0">
            <a:latin typeface="Cambria" panose="02040503050406030204" pitchFamily="18" charset="0"/>
            <a:ea typeface="Cambria" panose="02040503050406030204" pitchFamily="18" charset="0"/>
          </a:endParaRPr>
        </a:p>
        <a:p>
          <a:pPr>
            <a:defRPr cap="all"/>
          </a:pPr>
          <a:r>
            <a:rPr lang="en-US" dirty="0">
              <a:latin typeface="Cambria" panose="02040503050406030204" pitchFamily="18" charset="0"/>
              <a:ea typeface="Cambria" panose="02040503050406030204" pitchFamily="18" charset="0"/>
            </a:rPr>
            <a:t>$ 84.23 Billion</a:t>
          </a:r>
        </a:p>
        <a:p>
          <a:pPr>
            <a:defRPr cap="all"/>
          </a:pPr>
          <a:endParaRPr lang="en-US" dirty="0">
            <a:latin typeface="Cambria" panose="02040503050406030204" pitchFamily="18" charset="0"/>
            <a:ea typeface="Cambria" panose="02040503050406030204" pitchFamily="18" charset="0"/>
          </a:endParaRPr>
        </a:p>
      </dgm:t>
    </dgm:pt>
    <dgm:pt modelId="{85D0A4BA-11CF-4BE0-BA54-3A567617AF0C}" type="parTrans" cxnId="{12CC76B3-B8DB-4052-A96A-E10E81F9D45F}">
      <dgm:prSet/>
      <dgm:spPr/>
      <dgm:t>
        <a:bodyPr/>
        <a:lstStyle/>
        <a:p>
          <a:endParaRPr lang="en-US"/>
        </a:p>
      </dgm:t>
    </dgm:pt>
    <dgm:pt modelId="{D2D606B1-C5D4-4CA8-9132-5DFD13EFAE9E}" type="sibTrans" cxnId="{12CC76B3-B8DB-4052-A96A-E10E81F9D45F}">
      <dgm:prSet/>
      <dgm:spPr/>
      <dgm:t>
        <a:bodyPr/>
        <a:lstStyle/>
        <a:p>
          <a:endParaRPr lang="en-US"/>
        </a:p>
      </dgm:t>
    </dgm:pt>
    <dgm:pt modelId="{1BD4B9E9-EB13-4ECC-8B6D-8C98E24BCC22}" type="pres">
      <dgm:prSet presAssocID="{8AA20905-3954-474B-A606-562BCA026DC1}" presName="Name0" presStyleCnt="0">
        <dgm:presLayoutVars>
          <dgm:chMax val="7"/>
          <dgm:dir/>
          <dgm:animOne val="branch"/>
        </dgm:presLayoutVars>
      </dgm:prSet>
      <dgm:spPr/>
    </dgm:pt>
    <dgm:pt modelId="{87938687-CE64-41B9-A1F9-37D677E43001}" type="pres">
      <dgm:prSet presAssocID="{4BE86C24-FC0D-4BF9-B1D2-1F32B18B0C05}" presName="parTx1" presStyleLbl="node1" presStyleIdx="0" presStyleCnt="5" custLinFactNeighborX="-2105" custLinFactNeighborY="-30731"/>
      <dgm:spPr/>
    </dgm:pt>
    <dgm:pt modelId="{6D069C29-5944-4F07-B218-42C49DB37543}" type="pres">
      <dgm:prSet presAssocID="{0595B375-2541-4F85-AC71-A128E23B6395}" presName="parTx2" presStyleLbl="node1" presStyleIdx="1" presStyleCnt="5" custLinFactNeighborX="-2526" custLinFactNeighborY="18944"/>
      <dgm:spPr/>
    </dgm:pt>
    <dgm:pt modelId="{971C0F41-23E6-4161-A197-EF10AC20220C}" type="pres">
      <dgm:prSet presAssocID="{E9350CA8-AE78-4E30-A214-C6B8B58ED25D}" presName="parTx3" presStyleLbl="node1" presStyleIdx="2" presStyleCnt="5" custLinFactNeighborX="6034" custLinFactNeighborY="-17724"/>
      <dgm:spPr/>
    </dgm:pt>
    <dgm:pt modelId="{67DEC09E-F306-4039-B2E2-11A4FCDE71A6}" type="pres">
      <dgm:prSet presAssocID="{46BC7456-3332-4811-AA69-9E691608D202}" presName="parTx4" presStyleLbl="node1" presStyleIdx="3" presStyleCnt="5" custLinFactNeighborX="95676" custLinFactNeighborY="-21513"/>
      <dgm:spPr/>
    </dgm:pt>
    <dgm:pt modelId="{33A2F159-DADE-4E1D-AA1C-59EF0B60B305}" type="pres">
      <dgm:prSet presAssocID="{BED2680C-442E-4F04-98B4-D0009C2F1561}" presName="parTx5" presStyleLbl="node1" presStyleIdx="4" presStyleCnt="5" custLinFactNeighborX="-91774" custLinFactNeighborY="48613"/>
      <dgm:spPr/>
    </dgm:pt>
  </dgm:ptLst>
  <dgm:cxnLst>
    <dgm:cxn modelId="{F9D1CD13-55D7-4C53-A0DF-CE3F2703BE81}" type="presOf" srcId="{4BE86C24-FC0D-4BF9-B1D2-1F32B18B0C05}" destId="{87938687-CE64-41B9-A1F9-37D677E43001}" srcOrd="0" destOrd="0" presId="urn:microsoft.com/office/officeart/2009/3/layout/SubStepProcess"/>
    <dgm:cxn modelId="{09B6FF1E-2049-43AF-BD7E-8C339BF5161A}" type="presOf" srcId="{46BC7456-3332-4811-AA69-9E691608D202}" destId="{67DEC09E-F306-4039-B2E2-11A4FCDE71A6}" srcOrd="0" destOrd="0" presId="urn:microsoft.com/office/officeart/2009/3/layout/SubStepProcess"/>
    <dgm:cxn modelId="{0F288D22-DD9E-4A47-BF35-5C07258E5AF1}" srcId="{8AA20905-3954-474B-A606-562BCA026DC1}" destId="{4BE86C24-FC0D-4BF9-B1D2-1F32B18B0C05}" srcOrd="0" destOrd="0" parTransId="{39E9AE1E-BF0B-457D-9FFE-B69F95FC884C}" sibTransId="{2AAC6CD3-132E-4E74-B6B4-16BDA7908681}"/>
    <dgm:cxn modelId="{866D0C39-2123-4A11-8DBF-219270A7EFDB}" type="presOf" srcId="{BED2680C-442E-4F04-98B4-D0009C2F1561}" destId="{33A2F159-DADE-4E1D-AA1C-59EF0B60B305}" srcOrd="0" destOrd="0" presId="urn:microsoft.com/office/officeart/2009/3/layout/SubStepProcess"/>
    <dgm:cxn modelId="{A1D1B240-4133-4AD3-AD0D-021F0FB45C75}" srcId="{8AA20905-3954-474B-A606-562BCA026DC1}" destId="{E9350CA8-AE78-4E30-A214-C6B8B58ED25D}" srcOrd="2" destOrd="0" parTransId="{AE10D3FE-2255-40A3-AFD2-163E8BF5A582}" sibTransId="{16E342AB-0D44-44C1-9A2E-428D6384CF2C}"/>
    <dgm:cxn modelId="{675E7C4F-A0F5-466C-9F81-3959426E859C}" srcId="{8AA20905-3954-474B-A606-562BCA026DC1}" destId="{46BC7456-3332-4811-AA69-9E691608D202}" srcOrd="3" destOrd="0" parTransId="{A2DC00F6-BDFD-4EF9-B16B-DA86AAEE5965}" sibTransId="{2B90E480-1723-4E58-A27B-51A0CA166CA3}"/>
    <dgm:cxn modelId="{B6B93FA0-2F05-42A6-AF86-F383143190B4}" type="presOf" srcId="{E9350CA8-AE78-4E30-A214-C6B8B58ED25D}" destId="{971C0F41-23E6-4161-A197-EF10AC20220C}" srcOrd="0" destOrd="0" presId="urn:microsoft.com/office/officeart/2009/3/layout/SubStepProcess"/>
    <dgm:cxn modelId="{12CC76B3-B8DB-4052-A96A-E10E81F9D45F}" srcId="{8AA20905-3954-474B-A606-562BCA026DC1}" destId="{BED2680C-442E-4F04-98B4-D0009C2F1561}" srcOrd="4" destOrd="0" parTransId="{85D0A4BA-11CF-4BE0-BA54-3A567617AF0C}" sibTransId="{D2D606B1-C5D4-4CA8-9132-5DFD13EFAE9E}"/>
    <dgm:cxn modelId="{FD5450CD-1F26-4491-85C2-ABF7461A89BC}" type="presOf" srcId="{0595B375-2541-4F85-AC71-A128E23B6395}" destId="{6D069C29-5944-4F07-B218-42C49DB37543}" srcOrd="0" destOrd="0" presId="urn:microsoft.com/office/officeart/2009/3/layout/SubStepProcess"/>
    <dgm:cxn modelId="{19A086E8-DDE1-46D0-B811-400FB3231442}" srcId="{8AA20905-3954-474B-A606-562BCA026DC1}" destId="{0595B375-2541-4F85-AC71-A128E23B6395}" srcOrd="1" destOrd="0" parTransId="{9928F352-2269-4C60-8201-05AD5049F34D}" sibTransId="{A41482EE-F666-40CC-A0BF-9557C1DE3255}"/>
    <dgm:cxn modelId="{704C81FA-7AC6-4023-96B4-167D7FA1B6D8}" type="presOf" srcId="{8AA20905-3954-474B-A606-562BCA026DC1}" destId="{1BD4B9E9-EB13-4ECC-8B6D-8C98E24BCC22}" srcOrd="0" destOrd="0" presId="urn:microsoft.com/office/officeart/2009/3/layout/SubStepProcess"/>
    <dgm:cxn modelId="{9938B2D7-B4F4-4CBF-996A-7E5B8B9C14AA}" type="presParOf" srcId="{1BD4B9E9-EB13-4ECC-8B6D-8C98E24BCC22}" destId="{87938687-CE64-41B9-A1F9-37D677E43001}" srcOrd="0" destOrd="0" presId="urn:microsoft.com/office/officeart/2009/3/layout/SubStepProcess"/>
    <dgm:cxn modelId="{8B9CFED8-8400-4AE8-BA0E-7E4DC83A3AA1}" type="presParOf" srcId="{1BD4B9E9-EB13-4ECC-8B6D-8C98E24BCC22}" destId="{6D069C29-5944-4F07-B218-42C49DB37543}" srcOrd="1" destOrd="0" presId="urn:microsoft.com/office/officeart/2009/3/layout/SubStepProcess"/>
    <dgm:cxn modelId="{4C6C4DAC-88A7-4CB9-A42C-64B2C5002ACF}" type="presParOf" srcId="{1BD4B9E9-EB13-4ECC-8B6D-8C98E24BCC22}" destId="{971C0F41-23E6-4161-A197-EF10AC20220C}" srcOrd="2" destOrd="0" presId="urn:microsoft.com/office/officeart/2009/3/layout/SubStepProcess"/>
    <dgm:cxn modelId="{B35EDD45-B4C1-4B1E-A7CE-71D00A60B0C9}" type="presParOf" srcId="{1BD4B9E9-EB13-4ECC-8B6D-8C98E24BCC22}" destId="{67DEC09E-F306-4039-B2E2-11A4FCDE71A6}" srcOrd="3" destOrd="0" presId="urn:microsoft.com/office/officeart/2009/3/layout/SubStepProcess"/>
    <dgm:cxn modelId="{F7AD996B-2B05-4637-944A-D940CF9C7445}" type="presParOf" srcId="{1BD4B9E9-EB13-4ECC-8B6D-8C98E24BCC22}" destId="{33A2F159-DADE-4E1D-AA1C-59EF0B60B305}" srcOrd="4" destOrd="0" presId="urn:microsoft.com/office/officeart/2009/3/layout/SubStepProcess"/>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04F9B-8851-4123-888F-D982165A2C3F}">
      <dsp:nvSpPr>
        <dsp:cNvPr id="0" name=""/>
        <dsp:cNvSpPr/>
      </dsp:nvSpPr>
      <dsp:spPr>
        <a:xfrm>
          <a:off x="0" y="546"/>
          <a:ext cx="1051560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A7E4E2B-6D8A-4416-A0FB-8A28E5DCF034}">
      <dsp:nvSpPr>
        <dsp:cNvPr id="0" name=""/>
        <dsp:cNvSpPr/>
      </dsp:nvSpPr>
      <dsp:spPr>
        <a:xfrm>
          <a:off x="0" y="546"/>
          <a:ext cx="10515600" cy="89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Prioritize Infrastructure Development in High-Freight States</a:t>
          </a:r>
        </a:p>
      </dsp:txBody>
      <dsp:txXfrm>
        <a:off x="0" y="546"/>
        <a:ext cx="10515600" cy="894439"/>
      </dsp:txXfrm>
    </dsp:sp>
    <dsp:sp modelId="{AA711054-B0B4-4AE3-A374-EBBAD39DD4DA}">
      <dsp:nvSpPr>
        <dsp:cNvPr id="0" name=""/>
        <dsp:cNvSpPr/>
      </dsp:nvSpPr>
      <dsp:spPr>
        <a:xfrm>
          <a:off x="0" y="894985"/>
          <a:ext cx="1051560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D317EE-4F67-402A-8BAA-A1F930624CAC}">
      <dsp:nvSpPr>
        <dsp:cNvPr id="0" name=""/>
        <dsp:cNvSpPr/>
      </dsp:nvSpPr>
      <dsp:spPr>
        <a:xfrm>
          <a:off x="0" y="894985"/>
          <a:ext cx="10515600" cy="89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Prepare for Seasonal Freight Surges</a:t>
          </a:r>
        </a:p>
      </dsp:txBody>
      <dsp:txXfrm>
        <a:off x="0" y="894985"/>
        <a:ext cx="10515600" cy="894439"/>
      </dsp:txXfrm>
    </dsp:sp>
    <dsp:sp modelId="{20DB66CD-4E70-4EE8-BD9D-A97DBC5957C7}">
      <dsp:nvSpPr>
        <dsp:cNvPr id="0" name=""/>
        <dsp:cNvSpPr/>
      </dsp:nvSpPr>
      <dsp:spPr>
        <a:xfrm>
          <a:off x="0" y="1789425"/>
          <a:ext cx="1051560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75245CD-DC29-496E-B446-AFDFD3761BA1}">
      <dsp:nvSpPr>
        <dsp:cNvPr id="0" name=""/>
        <dsp:cNvSpPr/>
      </dsp:nvSpPr>
      <dsp:spPr>
        <a:xfrm>
          <a:off x="0" y="1789425"/>
          <a:ext cx="10515600" cy="89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Enhance Supply Chain Transparency</a:t>
          </a:r>
        </a:p>
      </dsp:txBody>
      <dsp:txXfrm>
        <a:off x="0" y="1789425"/>
        <a:ext cx="10515600" cy="894439"/>
      </dsp:txXfrm>
    </dsp:sp>
    <dsp:sp modelId="{B9A2F55E-0B5E-42D8-A88C-6DC8E996F1A4}">
      <dsp:nvSpPr>
        <dsp:cNvPr id="0" name=""/>
        <dsp:cNvSpPr/>
      </dsp:nvSpPr>
      <dsp:spPr>
        <a:xfrm>
          <a:off x="0" y="2683865"/>
          <a:ext cx="1051560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BED3B27-826B-45A2-A04D-477B7D64F00D}">
      <dsp:nvSpPr>
        <dsp:cNvPr id="0" name=""/>
        <dsp:cNvSpPr/>
      </dsp:nvSpPr>
      <dsp:spPr>
        <a:xfrm>
          <a:off x="0" y="2683865"/>
          <a:ext cx="10515600" cy="89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Promote Export-Friendly Trade Policies</a:t>
          </a:r>
        </a:p>
      </dsp:txBody>
      <dsp:txXfrm>
        <a:off x="0" y="2683865"/>
        <a:ext cx="10515600" cy="894439"/>
      </dsp:txXfrm>
    </dsp:sp>
    <dsp:sp modelId="{92599F3C-EC09-41B9-A788-92EC110639BA}">
      <dsp:nvSpPr>
        <dsp:cNvPr id="0" name=""/>
        <dsp:cNvSpPr/>
      </dsp:nvSpPr>
      <dsp:spPr>
        <a:xfrm>
          <a:off x="0" y="3578305"/>
          <a:ext cx="10515600"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2">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0088436-F772-4504-83D6-C244391F3A29}">
      <dsp:nvSpPr>
        <dsp:cNvPr id="0" name=""/>
        <dsp:cNvSpPr/>
      </dsp:nvSpPr>
      <dsp:spPr>
        <a:xfrm>
          <a:off x="0" y="3578305"/>
          <a:ext cx="10515600" cy="89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Optimize Shipping Weight to Manage Freight Costs</a:t>
          </a:r>
        </a:p>
      </dsp:txBody>
      <dsp:txXfrm>
        <a:off x="0" y="3578305"/>
        <a:ext cx="10515600" cy="8944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205" y="687670"/>
          <a:ext cx="2479997" cy="297599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889000">
            <a:lnSpc>
              <a:spcPct val="90000"/>
            </a:lnSpc>
            <a:spcBef>
              <a:spcPct val="0"/>
            </a:spcBef>
            <a:spcAft>
              <a:spcPct val="35000"/>
            </a:spcAft>
            <a:buNone/>
            <a:defRPr cap="all"/>
          </a:pPr>
          <a:r>
            <a:rPr lang="en-US" sz="2000" kern="1200" dirty="0"/>
            <a:t>Quantify Trade Volume and Value Trends.</a:t>
          </a:r>
        </a:p>
      </dsp:txBody>
      <dsp:txXfrm>
        <a:off x="205" y="1878069"/>
        <a:ext cx="2479997" cy="1785598"/>
      </dsp:txXfrm>
    </dsp:sp>
    <dsp:sp modelId="{BBA91679-4684-4A04-8AEB-03038C78A75C}">
      <dsp:nvSpPr>
        <dsp:cNvPr id="0" name=""/>
        <dsp:cNvSpPr/>
      </dsp:nvSpPr>
      <dsp:spPr>
        <a:xfrm>
          <a:off x="205"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01</a:t>
          </a:r>
          <a:endParaRPr lang="en-US" sz="6100" kern="1200" dirty="0"/>
        </a:p>
      </dsp:txBody>
      <dsp:txXfrm>
        <a:off x="205" y="687670"/>
        <a:ext cx="2479997" cy="1190398"/>
      </dsp:txXfrm>
    </dsp:sp>
    <dsp:sp modelId="{00AE7F27-0E5D-4AFB-ACD6-B5A19E79EA42}">
      <dsp:nvSpPr>
        <dsp:cNvPr id="0" name=""/>
        <dsp:cNvSpPr/>
      </dsp:nvSpPr>
      <dsp:spPr>
        <a:xfrm>
          <a:off x="2678602" y="687670"/>
          <a:ext cx="2479997" cy="2975996"/>
        </a:xfrm>
        <a:prstGeom prst="rect">
          <a:avLst/>
        </a:prstGeom>
        <a:solidFill>
          <a:schemeClr val="accent3">
            <a:hueOff val="903533"/>
            <a:satOff val="33333"/>
            <a:lumOff val="-4902"/>
            <a:alpha val="9100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889000">
            <a:lnSpc>
              <a:spcPct val="90000"/>
            </a:lnSpc>
            <a:spcBef>
              <a:spcPct val="0"/>
            </a:spcBef>
            <a:spcAft>
              <a:spcPct val="35000"/>
            </a:spcAft>
            <a:buNone/>
            <a:defRPr cap="all"/>
          </a:pPr>
          <a:r>
            <a:rPr lang="en-US" sz="2000" kern="1200" dirty="0"/>
            <a:t>Evaluate Transportation Mode Efficiency.</a:t>
          </a:r>
        </a:p>
      </dsp:txBody>
      <dsp:txXfrm>
        <a:off x="2678602" y="1878069"/>
        <a:ext cx="2479997" cy="1785598"/>
      </dsp:txXfrm>
    </dsp:sp>
    <dsp:sp modelId="{975C752B-C37A-4BA6-A3AE-2202A141404A}">
      <dsp:nvSpPr>
        <dsp:cNvPr id="0" name=""/>
        <dsp:cNvSpPr/>
      </dsp:nvSpPr>
      <dsp:spPr>
        <a:xfrm>
          <a:off x="2678602"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02</a:t>
          </a:r>
        </a:p>
      </dsp:txBody>
      <dsp:txXfrm>
        <a:off x="2678602" y="687670"/>
        <a:ext cx="2479997" cy="1190398"/>
      </dsp:txXfrm>
    </dsp:sp>
    <dsp:sp modelId="{83CAECDD-089E-4EDE-B882-FCFE442E8D54}">
      <dsp:nvSpPr>
        <dsp:cNvPr id="0" name=""/>
        <dsp:cNvSpPr/>
      </dsp:nvSpPr>
      <dsp:spPr>
        <a:xfrm>
          <a:off x="5356999" y="687670"/>
          <a:ext cx="2479997" cy="2975996"/>
        </a:xfrm>
        <a:prstGeom prst="rect">
          <a:avLst/>
        </a:prstGeom>
        <a:solidFill>
          <a:schemeClr val="accent3">
            <a:hueOff val="1807066"/>
            <a:satOff val="66667"/>
            <a:lumOff val="-9804"/>
            <a:alpha val="6900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889000">
            <a:lnSpc>
              <a:spcPct val="90000"/>
            </a:lnSpc>
            <a:spcBef>
              <a:spcPct val="0"/>
            </a:spcBef>
            <a:spcAft>
              <a:spcPct val="35000"/>
            </a:spcAft>
            <a:buNone/>
            <a:defRPr cap="all"/>
          </a:pPr>
          <a:r>
            <a:rPr lang="en-US" sz="2000" kern="1200" dirty="0"/>
            <a:t>Identify Top Trading Partners and Commodities.</a:t>
          </a:r>
        </a:p>
      </dsp:txBody>
      <dsp:txXfrm>
        <a:off x="5356999" y="1878069"/>
        <a:ext cx="2479997" cy="1785598"/>
      </dsp:txXfrm>
    </dsp:sp>
    <dsp:sp modelId="{47C7EC0D-494A-438D-8CCB-761BC01DC002}">
      <dsp:nvSpPr>
        <dsp:cNvPr id="0" name=""/>
        <dsp:cNvSpPr/>
      </dsp:nvSpPr>
      <dsp:spPr>
        <a:xfrm>
          <a:off x="5356999"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dirty="0"/>
            <a:t>03</a:t>
          </a:r>
        </a:p>
      </dsp:txBody>
      <dsp:txXfrm>
        <a:off x="5356999" y="687670"/>
        <a:ext cx="2479997" cy="1190398"/>
      </dsp:txXfrm>
    </dsp:sp>
    <dsp:sp modelId="{2CAC3701-6DA4-4D7C-B65A-D01E10465D78}">
      <dsp:nvSpPr>
        <dsp:cNvPr id="0" name=""/>
        <dsp:cNvSpPr/>
      </dsp:nvSpPr>
      <dsp:spPr>
        <a:xfrm>
          <a:off x="8035397" y="687670"/>
          <a:ext cx="2479997" cy="2975996"/>
        </a:xfrm>
        <a:prstGeom prst="rect">
          <a:avLst/>
        </a:prstGeom>
        <a:solidFill>
          <a:schemeClr val="accent3">
            <a:hueOff val="2710599"/>
            <a:satOff val="100000"/>
            <a:lumOff val="-14706"/>
            <a:alpha val="7700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4969" tIns="0" rIns="244969" bIns="330200" numCol="1" spcCol="1270" anchor="t" anchorCtr="0">
          <a:noAutofit/>
        </a:bodyPr>
        <a:lstStyle/>
        <a:p>
          <a:pPr marL="0" lvl="0" indent="0" algn="l" defTabSz="889000">
            <a:lnSpc>
              <a:spcPct val="90000"/>
            </a:lnSpc>
            <a:spcBef>
              <a:spcPct val="0"/>
            </a:spcBef>
            <a:spcAft>
              <a:spcPct val="35000"/>
            </a:spcAft>
            <a:buNone/>
            <a:defRPr cap="all"/>
          </a:pPr>
          <a:r>
            <a:rPr lang="en-US" sz="2000" kern="1200" dirty="0" err="1"/>
            <a:t>Generate Actionable Insights for Infrastructure Planning</a:t>
          </a:r>
        </a:p>
      </dsp:txBody>
      <dsp:txXfrm>
        <a:off x="8035397" y="1878069"/>
        <a:ext cx="2479997" cy="1785598"/>
      </dsp:txXfrm>
    </dsp:sp>
    <dsp:sp modelId="{D4908C08-57B2-49F5-B585-7C799952EE4F}">
      <dsp:nvSpPr>
        <dsp:cNvPr id="0" name=""/>
        <dsp:cNvSpPr/>
      </dsp:nvSpPr>
      <dsp:spPr>
        <a:xfrm>
          <a:off x="8035397" y="687670"/>
          <a:ext cx="2479997" cy="119039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44969" tIns="165100" rIns="244969" bIns="165100" numCol="1" spcCol="1270" anchor="ctr" anchorCtr="0">
          <a:noAutofit/>
        </a:bodyPr>
        <a:lstStyle/>
        <a:p>
          <a:pPr marL="0" lvl="0" indent="0" algn="l" defTabSz="2711450">
            <a:lnSpc>
              <a:spcPct val="90000"/>
            </a:lnSpc>
            <a:spcBef>
              <a:spcPct val="0"/>
            </a:spcBef>
            <a:spcAft>
              <a:spcPct val="35000"/>
            </a:spcAft>
            <a:buNone/>
          </a:pPr>
          <a:r>
            <a:rPr lang="en-US" sz="6100" kern="1200"/>
            <a:t>04</a:t>
          </a:r>
        </a:p>
      </dsp:txBody>
      <dsp:txXfrm>
        <a:off x="8035397" y="687670"/>
        <a:ext cx="2479997" cy="11903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79D9F-F3EE-4A68-B185-2CCDED280A6C}">
      <dsp:nvSpPr>
        <dsp:cNvPr id="0" name=""/>
        <dsp:cNvSpPr/>
      </dsp:nvSpPr>
      <dsp:spPr>
        <a:xfrm>
          <a:off x="3082024" y="877832"/>
          <a:ext cx="694204" cy="91440"/>
        </a:xfrm>
        <a:custGeom>
          <a:avLst/>
          <a:gdLst/>
          <a:ahLst/>
          <a:cxnLst/>
          <a:rect l="0" t="0" r="0" b="0"/>
          <a:pathLst>
            <a:path>
              <a:moveTo>
                <a:pt x="0" y="45720"/>
              </a:moveTo>
              <a:lnTo>
                <a:pt x="694204" y="45720"/>
              </a:lnTo>
            </a:path>
          </a:pathLst>
        </a:custGeom>
        <a:noFill/>
        <a:ln w="38100" cap="flat" cmpd="sng" algn="ctr">
          <a:solidFill>
            <a:schemeClr val="accent2">
              <a:alpha val="7300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411006" y="920012"/>
        <a:ext cx="36240" cy="7080"/>
      </dsp:txXfrm>
    </dsp:sp>
    <dsp:sp modelId="{88E98A11-2CD1-4DBD-94F2-8BD06A997975}">
      <dsp:nvSpPr>
        <dsp:cNvPr id="0" name=""/>
        <dsp:cNvSpPr/>
      </dsp:nvSpPr>
      <dsp:spPr>
        <a:xfrm>
          <a:off x="5315" y="0"/>
          <a:ext cx="3078509" cy="18471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defRPr cap="all"/>
          </a:pPr>
          <a:r>
            <a:rPr lang="en-US" sz="2700" kern="1200" dirty="0">
              <a:latin typeface="Cambria" panose="02040503050406030204" pitchFamily="18" charset="0"/>
              <a:ea typeface="Cambria" panose="02040503050406030204" pitchFamily="18" charset="0"/>
            </a:rPr>
            <a:t>Business Understanding</a:t>
          </a:r>
        </a:p>
      </dsp:txBody>
      <dsp:txXfrm>
        <a:off x="5315" y="0"/>
        <a:ext cx="3078509" cy="1847105"/>
      </dsp:txXfrm>
    </dsp:sp>
    <dsp:sp modelId="{5486BDD6-A2D5-4888-8A52-ECF8CEE6E7C7}">
      <dsp:nvSpPr>
        <dsp:cNvPr id="0" name=""/>
        <dsp:cNvSpPr/>
      </dsp:nvSpPr>
      <dsp:spPr>
        <a:xfrm>
          <a:off x="6885338" y="877832"/>
          <a:ext cx="671751" cy="91440"/>
        </a:xfrm>
        <a:custGeom>
          <a:avLst/>
          <a:gdLst/>
          <a:ahLst/>
          <a:cxnLst/>
          <a:rect l="0" t="0" r="0" b="0"/>
          <a:pathLst>
            <a:path>
              <a:moveTo>
                <a:pt x="0" y="45720"/>
              </a:moveTo>
              <a:lnTo>
                <a:pt x="671751" y="45720"/>
              </a:lnTo>
            </a:path>
          </a:pathLst>
        </a:custGeom>
        <a:noFill/>
        <a:ln w="38100" cap="flat" cmpd="sng" algn="ctr">
          <a:solidFill>
            <a:schemeClr val="accent2">
              <a:alpha val="7300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203655" y="920012"/>
        <a:ext cx="35117" cy="7080"/>
      </dsp:txXfrm>
    </dsp:sp>
    <dsp:sp modelId="{32F945F6-059E-4F9E-9DB0-CE36F8809387}">
      <dsp:nvSpPr>
        <dsp:cNvPr id="0" name=""/>
        <dsp:cNvSpPr/>
      </dsp:nvSpPr>
      <dsp:spPr>
        <a:xfrm>
          <a:off x="3808629" y="0"/>
          <a:ext cx="3078509" cy="18471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defRPr cap="all"/>
          </a:pPr>
          <a:r>
            <a:rPr lang="en-US" sz="2700" kern="1200" dirty="0">
              <a:latin typeface="Cambria" panose="02040503050406030204" pitchFamily="18" charset="0"/>
              <a:ea typeface="Cambria" panose="02040503050406030204" pitchFamily="18" charset="0"/>
            </a:rPr>
            <a:t>Data Understanding</a:t>
          </a:r>
        </a:p>
      </dsp:txBody>
      <dsp:txXfrm>
        <a:off x="3808629" y="0"/>
        <a:ext cx="3078509" cy="1847105"/>
      </dsp:txXfrm>
    </dsp:sp>
    <dsp:sp modelId="{1BEB5ACC-131F-4231-B82A-4E9B7C55F1D8}">
      <dsp:nvSpPr>
        <dsp:cNvPr id="0" name=""/>
        <dsp:cNvSpPr/>
      </dsp:nvSpPr>
      <dsp:spPr>
        <a:xfrm>
          <a:off x="1547432" y="1845305"/>
          <a:ext cx="7581312" cy="788249"/>
        </a:xfrm>
        <a:custGeom>
          <a:avLst/>
          <a:gdLst/>
          <a:ahLst/>
          <a:cxnLst/>
          <a:rect l="0" t="0" r="0" b="0"/>
          <a:pathLst>
            <a:path>
              <a:moveTo>
                <a:pt x="7581312" y="0"/>
              </a:moveTo>
              <a:lnTo>
                <a:pt x="7581312" y="411224"/>
              </a:lnTo>
              <a:lnTo>
                <a:pt x="0" y="411224"/>
              </a:lnTo>
              <a:lnTo>
                <a:pt x="0" y="788249"/>
              </a:lnTo>
            </a:path>
          </a:pathLst>
        </a:custGeom>
        <a:noFill/>
        <a:ln w="38100" cap="flat" cmpd="sng" algn="ctr">
          <a:solidFill>
            <a:schemeClr val="accent2">
              <a:alpha val="7300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7453" y="2235890"/>
        <a:ext cx="381270" cy="7080"/>
      </dsp:txXfrm>
    </dsp:sp>
    <dsp:sp modelId="{4B1F4BAA-1EE0-4484-BEEC-057E6DEB7F24}">
      <dsp:nvSpPr>
        <dsp:cNvPr id="0" name=""/>
        <dsp:cNvSpPr/>
      </dsp:nvSpPr>
      <dsp:spPr>
        <a:xfrm>
          <a:off x="7589490" y="0"/>
          <a:ext cx="3078509" cy="18471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defRPr cap="all"/>
          </a:pPr>
          <a:r>
            <a:rPr lang="en-US" sz="2700" kern="1200" dirty="0">
              <a:latin typeface="Cambria" panose="02040503050406030204" pitchFamily="18" charset="0"/>
              <a:ea typeface="Cambria" panose="02040503050406030204" pitchFamily="18" charset="0"/>
            </a:rPr>
            <a:t>Data PREPARATION</a:t>
          </a:r>
        </a:p>
      </dsp:txBody>
      <dsp:txXfrm>
        <a:off x="7589490" y="0"/>
        <a:ext cx="3078509" cy="1847105"/>
      </dsp:txXfrm>
    </dsp:sp>
    <dsp:sp modelId="{F52D91CF-573A-4DAD-9DAB-D95496B57C69}">
      <dsp:nvSpPr>
        <dsp:cNvPr id="0" name=""/>
        <dsp:cNvSpPr/>
      </dsp:nvSpPr>
      <dsp:spPr>
        <a:xfrm>
          <a:off x="3084887" y="3543788"/>
          <a:ext cx="677457" cy="91440"/>
        </a:xfrm>
        <a:custGeom>
          <a:avLst/>
          <a:gdLst/>
          <a:ahLst/>
          <a:cxnLst/>
          <a:rect l="0" t="0" r="0" b="0"/>
          <a:pathLst>
            <a:path>
              <a:moveTo>
                <a:pt x="0" y="45720"/>
              </a:moveTo>
              <a:lnTo>
                <a:pt x="677457" y="45720"/>
              </a:lnTo>
            </a:path>
          </a:pathLst>
        </a:custGeom>
        <a:noFill/>
        <a:ln w="38100" cap="flat" cmpd="sng" algn="ctr">
          <a:solidFill>
            <a:schemeClr val="accent2">
              <a:alpha val="7300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405915" y="3585967"/>
        <a:ext cx="35402" cy="7080"/>
      </dsp:txXfrm>
    </dsp:sp>
    <dsp:sp modelId="{7157C0FB-E8BF-4945-AF88-1A0C932F6A0B}">
      <dsp:nvSpPr>
        <dsp:cNvPr id="0" name=""/>
        <dsp:cNvSpPr/>
      </dsp:nvSpPr>
      <dsp:spPr>
        <a:xfrm>
          <a:off x="8178" y="2665955"/>
          <a:ext cx="3078509" cy="18471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defRPr cap="all"/>
          </a:pPr>
          <a:r>
            <a:rPr lang="en-US" sz="2700" kern="1200" dirty="0">
              <a:latin typeface="Cambria" panose="02040503050406030204" pitchFamily="18" charset="0"/>
              <a:ea typeface="Cambria" panose="02040503050406030204" pitchFamily="18" charset="0"/>
            </a:rPr>
            <a:t>Modeling</a:t>
          </a:r>
        </a:p>
      </dsp:txBody>
      <dsp:txXfrm>
        <a:off x="8178" y="2665955"/>
        <a:ext cx="3078509" cy="1847105"/>
      </dsp:txXfrm>
    </dsp:sp>
    <dsp:sp modelId="{918206B5-691D-44B2-8F49-BE9FAE16FE1C}">
      <dsp:nvSpPr>
        <dsp:cNvPr id="0" name=""/>
        <dsp:cNvSpPr/>
      </dsp:nvSpPr>
      <dsp:spPr>
        <a:xfrm>
          <a:off x="6871454" y="3543788"/>
          <a:ext cx="677457" cy="91440"/>
        </a:xfrm>
        <a:custGeom>
          <a:avLst/>
          <a:gdLst/>
          <a:ahLst/>
          <a:cxnLst/>
          <a:rect l="0" t="0" r="0" b="0"/>
          <a:pathLst>
            <a:path>
              <a:moveTo>
                <a:pt x="0" y="45720"/>
              </a:moveTo>
              <a:lnTo>
                <a:pt x="677457" y="45720"/>
              </a:lnTo>
            </a:path>
          </a:pathLst>
        </a:custGeom>
        <a:noFill/>
        <a:ln w="38100" cap="flat" cmpd="sng" algn="ctr">
          <a:solidFill>
            <a:schemeClr val="accent2">
              <a:alpha val="73000"/>
            </a:schemeClr>
          </a:solidFill>
          <a:prstDash val="solid"/>
          <a:miter lim="800000"/>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7192482" y="3585967"/>
        <a:ext cx="35402" cy="7080"/>
      </dsp:txXfrm>
    </dsp:sp>
    <dsp:sp modelId="{8DB72C33-4869-4EB4-A16E-B77F5F7E5243}">
      <dsp:nvSpPr>
        <dsp:cNvPr id="0" name=""/>
        <dsp:cNvSpPr/>
      </dsp:nvSpPr>
      <dsp:spPr>
        <a:xfrm>
          <a:off x="3794745" y="2665955"/>
          <a:ext cx="3078509" cy="18471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defRPr cap="all"/>
          </a:pPr>
          <a:r>
            <a:rPr lang="en-US" sz="2700" kern="1200" dirty="0">
              <a:latin typeface="Cambria" panose="02040503050406030204" pitchFamily="18" charset="0"/>
              <a:ea typeface="Cambria" panose="02040503050406030204" pitchFamily="18" charset="0"/>
            </a:rPr>
            <a:t>EVALUATION</a:t>
          </a:r>
        </a:p>
      </dsp:txBody>
      <dsp:txXfrm>
        <a:off x="3794745" y="2665955"/>
        <a:ext cx="3078509" cy="1847105"/>
      </dsp:txXfrm>
    </dsp:sp>
    <dsp:sp modelId="{A9C06E1A-8764-4BDB-9B45-2788B850219E}">
      <dsp:nvSpPr>
        <dsp:cNvPr id="0" name=""/>
        <dsp:cNvSpPr/>
      </dsp:nvSpPr>
      <dsp:spPr>
        <a:xfrm>
          <a:off x="7581312" y="2665955"/>
          <a:ext cx="3078509" cy="184710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defRPr cap="all"/>
          </a:pPr>
          <a:r>
            <a:rPr lang="en-US" sz="2700" kern="1200" dirty="0">
              <a:latin typeface="Cambria" panose="02040503050406030204" pitchFamily="18" charset="0"/>
              <a:ea typeface="Cambria" panose="02040503050406030204" pitchFamily="18" charset="0"/>
            </a:rPr>
            <a:t>DEPLOYMENT</a:t>
          </a:r>
        </a:p>
      </dsp:txBody>
      <dsp:txXfrm>
        <a:off x="7581312" y="2665955"/>
        <a:ext cx="3078509" cy="18471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1BE12-010C-4C58-A6C8-E79F1D5D0818}">
      <dsp:nvSpPr>
        <dsp:cNvPr id="0" name=""/>
        <dsp:cNvSpPr/>
      </dsp:nvSpPr>
      <dsp:spPr>
        <a:xfrm>
          <a:off x="-5755116" y="-875318"/>
          <a:ext cx="6808305" cy="6808305"/>
        </a:xfrm>
        <a:prstGeom prst="blockArc">
          <a:avLst>
            <a:gd name="adj1" fmla="val 18900000"/>
            <a:gd name="adj2" fmla="val 2700000"/>
            <a:gd name="adj3" fmla="val 317"/>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58E9A2D-65D9-4D3A-94BE-D4F5D0678F0A}">
      <dsp:nvSpPr>
        <dsp:cNvPr id="0" name=""/>
        <dsp:cNvSpPr/>
      </dsp:nvSpPr>
      <dsp:spPr>
        <a:xfrm>
          <a:off x="241746" y="229921"/>
          <a:ext cx="10239536" cy="45964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48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mbria" panose="02040503050406030204" pitchFamily="18" charset="0"/>
              <a:ea typeface="Cambria" panose="02040503050406030204" pitchFamily="18" charset="0"/>
            </a:rPr>
            <a:t>What are the transport modes and how do they compare in terms of freight charges between export and import?</a:t>
          </a:r>
        </a:p>
      </dsp:txBody>
      <dsp:txXfrm>
        <a:off x="241746" y="229921"/>
        <a:ext cx="10239536" cy="459640"/>
      </dsp:txXfrm>
    </dsp:sp>
    <dsp:sp modelId="{8703D7AB-8E75-476F-95F7-A6C0A50781F1}">
      <dsp:nvSpPr>
        <dsp:cNvPr id="0" name=""/>
        <dsp:cNvSpPr/>
      </dsp:nvSpPr>
      <dsp:spPr>
        <a:xfrm>
          <a:off x="45042" y="231142"/>
          <a:ext cx="457199" cy="457199"/>
        </a:xfrm>
        <a:prstGeom prst="ellipse">
          <a:avLst/>
        </a:prstGeom>
        <a:solidFill>
          <a:schemeClr val="lt1">
            <a:hueOff val="0"/>
            <a:satOff val="0"/>
            <a:lumOff val="0"/>
            <a:alphaOff val="0"/>
          </a:schemeClr>
        </a:solidFill>
        <a:ln w="0" cap="flat" cmpd="sng" algn="ctr">
          <a:solidFill>
            <a:schemeClr val="accent2"/>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F133D5A-EEB2-4D64-A31B-694038616E4A}">
      <dsp:nvSpPr>
        <dsp:cNvPr id="0" name=""/>
        <dsp:cNvSpPr/>
      </dsp:nvSpPr>
      <dsp:spPr>
        <a:xfrm>
          <a:off x="699812" y="919787"/>
          <a:ext cx="9739649" cy="45964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48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Cambria" panose="02040503050406030204" pitchFamily="18" charset="0"/>
              <a:ea typeface="Cambria" panose="02040503050406030204" pitchFamily="18" charset="0"/>
            </a:rPr>
            <a:t>How do goods values differ between Countries over the years?</a:t>
          </a:r>
        </a:p>
      </dsp:txBody>
      <dsp:txXfrm>
        <a:off x="699812" y="919787"/>
        <a:ext cx="9739649" cy="459640"/>
      </dsp:txXfrm>
    </dsp:sp>
    <dsp:sp modelId="{8F303E13-00AE-4BBB-B4C4-DC7D543E20F1}">
      <dsp:nvSpPr>
        <dsp:cNvPr id="0" name=""/>
        <dsp:cNvSpPr/>
      </dsp:nvSpPr>
      <dsp:spPr>
        <a:xfrm>
          <a:off x="373813" y="910735"/>
          <a:ext cx="457199" cy="457199"/>
        </a:xfrm>
        <a:prstGeom prst="ellipse">
          <a:avLst/>
        </a:prstGeom>
        <a:solidFill>
          <a:schemeClr val="lt1">
            <a:hueOff val="0"/>
            <a:satOff val="0"/>
            <a:lumOff val="0"/>
            <a:alphaOff val="0"/>
          </a:schemeClr>
        </a:solidFill>
        <a:ln w="0" cap="flat" cmpd="sng" algn="ctr">
          <a:solidFill>
            <a:schemeClr val="accent2"/>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8F692E6-ABC7-4BD4-85C2-05351E564BB9}">
      <dsp:nvSpPr>
        <dsp:cNvPr id="0" name=""/>
        <dsp:cNvSpPr/>
      </dsp:nvSpPr>
      <dsp:spPr>
        <a:xfrm>
          <a:off x="933423" y="1609147"/>
          <a:ext cx="9500529" cy="45964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48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Cambria" panose="02040503050406030204" pitchFamily="18" charset="0"/>
              <a:ea typeface="Cambria" panose="02040503050406030204" pitchFamily="18" charset="0"/>
            </a:rPr>
            <a:t>Are there seasonal trends in freight movement comparing the months in a year?</a:t>
          </a:r>
        </a:p>
      </dsp:txBody>
      <dsp:txXfrm>
        <a:off x="933423" y="1609147"/>
        <a:ext cx="9500529" cy="459640"/>
      </dsp:txXfrm>
    </dsp:sp>
    <dsp:sp modelId="{84F8880E-A6B5-4676-AD07-537F7A597A2C}">
      <dsp:nvSpPr>
        <dsp:cNvPr id="0" name=""/>
        <dsp:cNvSpPr/>
      </dsp:nvSpPr>
      <dsp:spPr>
        <a:xfrm>
          <a:off x="730619" y="1610368"/>
          <a:ext cx="457199" cy="457199"/>
        </a:xfrm>
        <a:prstGeom prst="ellipse">
          <a:avLst/>
        </a:prstGeom>
        <a:solidFill>
          <a:schemeClr val="lt1">
            <a:hueOff val="0"/>
            <a:satOff val="0"/>
            <a:lumOff val="0"/>
            <a:alphaOff val="0"/>
          </a:schemeClr>
        </a:solidFill>
        <a:ln w="0" cap="flat" cmpd="sng" algn="ctr">
          <a:solidFill>
            <a:schemeClr val="accent2"/>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5799B82-4672-4EBB-8683-F1D250208A99}">
      <dsp:nvSpPr>
        <dsp:cNvPr id="0" name=""/>
        <dsp:cNvSpPr/>
      </dsp:nvSpPr>
      <dsp:spPr>
        <a:xfrm>
          <a:off x="1032049" y="2299013"/>
          <a:ext cx="9376107" cy="45964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48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Cambria" panose="02040503050406030204" pitchFamily="18" charset="0"/>
              <a:ea typeface="Cambria" panose="02040503050406030204" pitchFamily="18" charset="0"/>
            </a:rPr>
            <a:t>What is the correlation between shipment weight and freight charges?</a:t>
          </a:r>
        </a:p>
      </dsp:txBody>
      <dsp:txXfrm>
        <a:off x="1032049" y="2299013"/>
        <a:ext cx="9376107" cy="459640"/>
      </dsp:txXfrm>
    </dsp:sp>
    <dsp:sp modelId="{F940D809-ACB1-4635-821A-6393B3DCEBD1}">
      <dsp:nvSpPr>
        <dsp:cNvPr id="0" name=""/>
        <dsp:cNvSpPr/>
      </dsp:nvSpPr>
      <dsp:spPr>
        <a:xfrm>
          <a:off x="803449" y="2300234"/>
          <a:ext cx="457199" cy="457199"/>
        </a:xfrm>
        <a:prstGeom prst="ellipse">
          <a:avLst/>
        </a:prstGeom>
        <a:solidFill>
          <a:schemeClr val="lt1">
            <a:hueOff val="0"/>
            <a:satOff val="0"/>
            <a:lumOff val="0"/>
            <a:alphaOff val="0"/>
          </a:schemeClr>
        </a:solidFill>
        <a:ln w="0" cap="flat" cmpd="sng" algn="ctr">
          <a:solidFill>
            <a:schemeClr val="accent2"/>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36812F5-3C65-4060-BED0-360963009163}">
      <dsp:nvSpPr>
        <dsp:cNvPr id="0" name=""/>
        <dsp:cNvSpPr/>
      </dsp:nvSpPr>
      <dsp:spPr>
        <a:xfrm>
          <a:off x="959218" y="2988879"/>
          <a:ext cx="9448937" cy="45964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48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Cambria" panose="02040503050406030204" pitchFamily="18" charset="0"/>
              <a:ea typeface="Cambria" panose="02040503050406030204" pitchFamily="18" charset="0"/>
            </a:rPr>
            <a:t>Which US states handle the most freight traffic across borders?</a:t>
          </a:r>
        </a:p>
      </dsp:txBody>
      <dsp:txXfrm>
        <a:off x="959218" y="2988879"/>
        <a:ext cx="9448937" cy="459640"/>
      </dsp:txXfrm>
    </dsp:sp>
    <dsp:sp modelId="{DD8B6E00-6BFF-446A-9401-E062ECC6000A}">
      <dsp:nvSpPr>
        <dsp:cNvPr id="0" name=""/>
        <dsp:cNvSpPr/>
      </dsp:nvSpPr>
      <dsp:spPr>
        <a:xfrm>
          <a:off x="730619" y="2990100"/>
          <a:ext cx="457199" cy="457199"/>
        </a:xfrm>
        <a:prstGeom prst="ellipse">
          <a:avLst/>
        </a:prstGeom>
        <a:solidFill>
          <a:schemeClr val="lt1">
            <a:hueOff val="0"/>
            <a:satOff val="0"/>
            <a:lumOff val="0"/>
            <a:alphaOff val="0"/>
          </a:schemeClr>
        </a:solidFill>
        <a:ln w="0" cap="flat" cmpd="sng" algn="ctr">
          <a:solidFill>
            <a:schemeClr val="accent2"/>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D995B66-FCE2-4155-A3CD-789998768597}">
      <dsp:nvSpPr>
        <dsp:cNvPr id="0" name=""/>
        <dsp:cNvSpPr/>
      </dsp:nvSpPr>
      <dsp:spPr>
        <a:xfrm>
          <a:off x="731117" y="3678239"/>
          <a:ext cx="9677038" cy="45964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48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Cambria" panose="02040503050406030204" pitchFamily="18" charset="0"/>
              <a:ea typeface="Cambria" panose="02040503050406030204" pitchFamily="18" charset="0"/>
            </a:rPr>
            <a:t>Which states/provinces in Mexico and Canada are the most active in trade?</a:t>
          </a:r>
        </a:p>
      </dsp:txBody>
      <dsp:txXfrm>
        <a:off x="731117" y="3678239"/>
        <a:ext cx="9677038" cy="459640"/>
      </dsp:txXfrm>
    </dsp:sp>
    <dsp:sp modelId="{B672C1B8-77C9-45C5-B8C6-411560125006}">
      <dsp:nvSpPr>
        <dsp:cNvPr id="0" name=""/>
        <dsp:cNvSpPr/>
      </dsp:nvSpPr>
      <dsp:spPr>
        <a:xfrm>
          <a:off x="502518" y="3679460"/>
          <a:ext cx="457199" cy="457199"/>
        </a:xfrm>
        <a:prstGeom prst="ellipse">
          <a:avLst/>
        </a:prstGeom>
        <a:solidFill>
          <a:schemeClr val="lt1">
            <a:hueOff val="0"/>
            <a:satOff val="0"/>
            <a:lumOff val="0"/>
            <a:alphaOff val="0"/>
          </a:schemeClr>
        </a:solidFill>
        <a:ln w="0" cap="flat" cmpd="sng" algn="ctr">
          <a:solidFill>
            <a:schemeClr val="accent2"/>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119B953-607C-4B05-BB51-4A8FD9078BCC}">
      <dsp:nvSpPr>
        <dsp:cNvPr id="0" name=""/>
        <dsp:cNvSpPr/>
      </dsp:nvSpPr>
      <dsp:spPr>
        <a:xfrm>
          <a:off x="314871" y="4368105"/>
          <a:ext cx="10093284" cy="45964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648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a:latin typeface="Cambria" panose="02040503050406030204" pitchFamily="18" charset="0"/>
              <a:ea typeface="Cambria" panose="02040503050406030204" pitchFamily="18" charset="0"/>
            </a:rPr>
            <a:t>What are the top commodities exported/imported by value and weight?</a:t>
          </a:r>
        </a:p>
      </dsp:txBody>
      <dsp:txXfrm>
        <a:off x="314871" y="4368105"/>
        <a:ext cx="10093284" cy="459640"/>
      </dsp:txXfrm>
    </dsp:sp>
    <dsp:sp modelId="{4AFC6879-9F41-4C20-B872-76D681C30D2C}">
      <dsp:nvSpPr>
        <dsp:cNvPr id="0" name=""/>
        <dsp:cNvSpPr/>
      </dsp:nvSpPr>
      <dsp:spPr>
        <a:xfrm>
          <a:off x="86272" y="4369326"/>
          <a:ext cx="457199" cy="457199"/>
        </a:xfrm>
        <a:prstGeom prst="ellipse">
          <a:avLst/>
        </a:prstGeom>
        <a:solidFill>
          <a:schemeClr val="lt1">
            <a:hueOff val="0"/>
            <a:satOff val="0"/>
            <a:lumOff val="0"/>
            <a:alphaOff val="0"/>
          </a:schemeClr>
        </a:solidFill>
        <a:ln w="0" cap="flat" cmpd="sng" algn="ctr">
          <a:solidFill>
            <a:schemeClr val="accent2"/>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38687-CE64-41B9-A1F9-37D677E43001}">
      <dsp:nvSpPr>
        <dsp:cNvPr id="0" name=""/>
        <dsp:cNvSpPr/>
      </dsp:nvSpPr>
      <dsp:spPr>
        <a:xfrm>
          <a:off x="0" y="933834"/>
          <a:ext cx="2286404" cy="228640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DATA SHAPE</a:t>
          </a:r>
        </a:p>
        <a:p>
          <a:pPr marL="0" lvl="0" indent="0" algn="ctr" defTabSz="755650">
            <a:lnSpc>
              <a:spcPct val="90000"/>
            </a:lnSpc>
            <a:spcBef>
              <a:spcPct val="0"/>
            </a:spcBef>
            <a:spcAft>
              <a:spcPct val="35000"/>
            </a:spcAft>
            <a:buNone/>
            <a:defRPr cap="all"/>
          </a:pPr>
          <a:endParaRPr lang="en-US" sz="1700" kern="1200" dirty="0">
            <a:latin typeface="Cambria" panose="02040503050406030204" pitchFamily="18" charset="0"/>
            <a:ea typeface="Cambria" panose="02040503050406030204" pitchFamily="18" charset="0"/>
          </a:endParaRPr>
        </a:p>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(4101624 rows, 18 columns)</a:t>
          </a:r>
        </a:p>
        <a:p>
          <a:pPr marL="0" lvl="0" indent="0" algn="ctr" defTabSz="755650">
            <a:lnSpc>
              <a:spcPct val="90000"/>
            </a:lnSpc>
            <a:spcBef>
              <a:spcPct val="0"/>
            </a:spcBef>
            <a:spcAft>
              <a:spcPct val="35000"/>
            </a:spcAft>
            <a:buNone/>
            <a:defRPr cap="all"/>
          </a:pPr>
          <a:endParaRPr lang="en-US" sz="1700" kern="1200" dirty="0">
            <a:latin typeface="Cambria" panose="02040503050406030204" pitchFamily="18" charset="0"/>
            <a:ea typeface="Cambria" panose="02040503050406030204" pitchFamily="18" charset="0"/>
          </a:endParaRPr>
        </a:p>
      </dsp:txBody>
      <dsp:txXfrm>
        <a:off x="334836" y="1268670"/>
        <a:ext cx="1616732" cy="1616732"/>
      </dsp:txXfrm>
    </dsp:sp>
    <dsp:sp modelId="{6D069C29-5944-4F07-B218-42C49DB37543}">
      <dsp:nvSpPr>
        <dsp:cNvPr id="0" name=""/>
        <dsp:cNvSpPr/>
      </dsp:nvSpPr>
      <dsp:spPr>
        <a:xfrm>
          <a:off x="2230045" y="2069605"/>
          <a:ext cx="2286404" cy="2286404"/>
        </a:xfrm>
        <a:prstGeom prst="ellips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Total Value:</a:t>
          </a:r>
        </a:p>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$ 6.44 Trillion</a:t>
          </a:r>
        </a:p>
      </dsp:txBody>
      <dsp:txXfrm>
        <a:off x="2564881" y="2404441"/>
        <a:ext cx="1616732" cy="1616732"/>
      </dsp:txXfrm>
    </dsp:sp>
    <dsp:sp modelId="{971C0F41-23E6-4161-A197-EF10AC20220C}">
      <dsp:nvSpPr>
        <dsp:cNvPr id="0" name=""/>
        <dsp:cNvSpPr/>
      </dsp:nvSpPr>
      <dsp:spPr>
        <a:xfrm>
          <a:off x="4712165" y="1231227"/>
          <a:ext cx="2286404" cy="2286404"/>
        </a:xfrm>
        <a:prstGeom prst="ellips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TIMEFRAME</a:t>
          </a:r>
        </a:p>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January 2020 – SEPTEMBER 2024</a:t>
          </a:r>
        </a:p>
      </dsp:txBody>
      <dsp:txXfrm>
        <a:off x="5047001" y="1566063"/>
        <a:ext cx="1616732" cy="1616732"/>
      </dsp:txXfrm>
    </dsp:sp>
    <dsp:sp modelId="{67DEC09E-F306-4039-B2E2-11A4FCDE71A6}">
      <dsp:nvSpPr>
        <dsp:cNvPr id="0" name=""/>
        <dsp:cNvSpPr/>
      </dsp:nvSpPr>
      <dsp:spPr>
        <a:xfrm>
          <a:off x="9048147" y="1144595"/>
          <a:ext cx="2286404" cy="2286404"/>
        </a:xfrm>
        <a:prstGeom prst="ellips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Average Charge PER KG:</a:t>
          </a:r>
        </a:p>
        <a:p>
          <a:pPr marL="0" lvl="0" indent="0" algn="ctr" defTabSz="755650">
            <a:lnSpc>
              <a:spcPct val="90000"/>
            </a:lnSpc>
            <a:spcBef>
              <a:spcPct val="0"/>
            </a:spcBef>
            <a:spcAft>
              <a:spcPct val="35000"/>
            </a:spcAft>
            <a:buNone/>
            <a:defRPr cap="all"/>
          </a:pPr>
          <a:endParaRPr lang="en-US" sz="1700" kern="1200" dirty="0">
            <a:latin typeface="Cambria" panose="02040503050406030204" pitchFamily="18" charset="0"/>
            <a:ea typeface="Cambria" panose="02040503050406030204" pitchFamily="18" charset="0"/>
          </a:endParaRPr>
        </a:p>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$ 0.03 </a:t>
          </a:r>
        </a:p>
        <a:p>
          <a:pPr marL="0" lvl="0" indent="0" algn="ctr" defTabSz="755650">
            <a:lnSpc>
              <a:spcPct val="90000"/>
            </a:lnSpc>
            <a:spcBef>
              <a:spcPct val="0"/>
            </a:spcBef>
            <a:spcAft>
              <a:spcPct val="35000"/>
            </a:spcAft>
            <a:buNone/>
            <a:defRPr cap="all"/>
          </a:pPr>
          <a:endParaRPr lang="en-US" sz="1700" kern="1200" dirty="0">
            <a:latin typeface="Cambria" panose="02040503050406030204" pitchFamily="18" charset="0"/>
            <a:ea typeface="Cambria" panose="02040503050406030204" pitchFamily="18" charset="0"/>
          </a:endParaRPr>
        </a:p>
      </dsp:txBody>
      <dsp:txXfrm>
        <a:off x="9382983" y="1479431"/>
        <a:ext cx="1616732" cy="1616732"/>
      </dsp:txXfrm>
    </dsp:sp>
    <dsp:sp modelId="{33A2F159-DADE-4E1D-AA1C-59EF0B60B305}">
      <dsp:nvSpPr>
        <dsp:cNvPr id="0" name=""/>
        <dsp:cNvSpPr/>
      </dsp:nvSpPr>
      <dsp:spPr>
        <a:xfrm>
          <a:off x="7048687" y="2747959"/>
          <a:ext cx="2286404" cy="2286404"/>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TOTAL FREIGHT CHARGES:</a:t>
          </a:r>
        </a:p>
        <a:p>
          <a:pPr marL="0" lvl="0" indent="0" algn="ctr" defTabSz="755650">
            <a:lnSpc>
              <a:spcPct val="90000"/>
            </a:lnSpc>
            <a:spcBef>
              <a:spcPct val="0"/>
            </a:spcBef>
            <a:spcAft>
              <a:spcPct val="35000"/>
            </a:spcAft>
            <a:buNone/>
            <a:defRPr cap="all"/>
          </a:pPr>
          <a:endParaRPr lang="en-US" sz="1700" kern="1200" dirty="0">
            <a:latin typeface="Cambria" panose="02040503050406030204" pitchFamily="18" charset="0"/>
            <a:ea typeface="Cambria" panose="02040503050406030204" pitchFamily="18" charset="0"/>
          </a:endParaRPr>
        </a:p>
        <a:p>
          <a:pPr marL="0" lvl="0" indent="0" algn="ctr" defTabSz="755650">
            <a:lnSpc>
              <a:spcPct val="90000"/>
            </a:lnSpc>
            <a:spcBef>
              <a:spcPct val="0"/>
            </a:spcBef>
            <a:spcAft>
              <a:spcPct val="35000"/>
            </a:spcAft>
            <a:buNone/>
            <a:defRPr cap="all"/>
          </a:pPr>
          <a:r>
            <a:rPr lang="en-US" sz="1700" kern="1200" dirty="0">
              <a:latin typeface="Cambria" panose="02040503050406030204" pitchFamily="18" charset="0"/>
              <a:ea typeface="Cambria" panose="02040503050406030204" pitchFamily="18" charset="0"/>
            </a:rPr>
            <a:t>$ 84.23 Billion</a:t>
          </a:r>
        </a:p>
        <a:p>
          <a:pPr marL="0" lvl="0" indent="0" algn="ctr" defTabSz="755650">
            <a:lnSpc>
              <a:spcPct val="90000"/>
            </a:lnSpc>
            <a:spcBef>
              <a:spcPct val="0"/>
            </a:spcBef>
            <a:spcAft>
              <a:spcPct val="35000"/>
            </a:spcAft>
            <a:buNone/>
            <a:defRPr cap="all"/>
          </a:pPr>
          <a:endParaRPr lang="en-US" sz="1700" kern="1200" dirty="0">
            <a:latin typeface="Cambria" panose="02040503050406030204" pitchFamily="18" charset="0"/>
            <a:ea typeface="Cambria" panose="02040503050406030204" pitchFamily="18" charset="0"/>
          </a:endParaRPr>
        </a:p>
      </dsp:txBody>
      <dsp:txXfrm>
        <a:off x="7383523" y="3082795"/>
        <a:ext cx="1616732" cy="16167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8.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2347-4D0B-659A-8C04-283D5D126E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4738B-3348-B745-5113-39B149A58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76D5AB-884F-2F3B-D173-8E7E4935D559}"/>
              </a:ext>
            </a:extLst>
          </p:cNvPr>
          <p:cNvSpPr>
            <a:spLocks noGrp="1"/>
          </p:cNvSpPr>
          <p:nvPr>
            <p:ph type="dt" sz="half" idx="10"/>
          </p:nvPr>
        </p:nvSpPr>
        <p:spPr/>
        <p:txBody>
          <a:bodyPr/>
          <a:lstStyle/>
          <a:p>
            <a:fld id="{88D38747-4367-4BD2-8D51-C97E202738E2}" type="datetime1">
              <a:rPr lang="en-US" smtClean="0"/>
              <a:t>7/24/2025</a:t>
            </a:fld>
            <a:endParaRPr lang="en-US" dirty="0"/>
          </a:p>
        </p:txBody>
      </p:sp>
      <p:sp>
        <p:nvSpPr>
          <p:cNvPr id="5" name="Footer Placeholder 4">
            <a:extLst>
              <a:ext uri="{FF2B5EF4-FFF2-40B4-BE49-F238E27FC236}">
                <a16:creationId xmlns:a16="http://schemas.microsoft.com/office/drawing/2014/main" id="{D0BF8A42-D46E-F666-F9AA-7404446C23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B6AE69-318E-7BF4-82BB-4CF98337466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4719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E176-1740-76B6-23A1-A249D6B437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67632-1149-E6B6-AC1E-286FC063F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5ABCD-44E5-C36F-456A-6349686ADE02}"/>
              </a:ext>
            </a:extLst>
          </p:cNvPr>
          <p:cNvSpPr>
            <a:spLocks noGrp="1"/>
          </p:cNvSpPr>
          <p:nvPr>
            <p:ph type="dt" sz="half" idx="10"/>
          </p:nvPr>
        </p:nvSpPr>
        <p:spPr/>
        <p:txBody>
          <a:bodyPr/>
          <a:lstStyle/>
          <a:p>
            <a:fld id="{217E833E-1B6D-415F-AD29-75AE8C43BD0D}" type="datetime1">
              <a:rPr lang="en-US" smtClean="0"/>
              <a:t>7/24/2025</a:t>
            </a:fld>
            <a:endParaRPr lang="en-US" dirty="0"/>
          </a:p>
        </p:txBody>
      </p:sp>
      <p:sp>
        <p:nvSpPr>
          <p:cNvPr id="5" name="Footer Placeholder 4">
            <a:extLst>
              <a:ext uri="{FF2B5EF4-FFF2-40B4-BE49-F238E27FC236}">
                <a16:creationId xmlns:a16="http://schemas.microsoft.com/office/drawing/2014/main" id="{69F4522F-A90D-8F06-726E-AE2000B596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7C6C98-A1C4-F931-5882-7D3858DE605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424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5224C1-8947-B303-6E75-0EF9B22E80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3A81A3-6845-CC57-E3F4-392AEF9C5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B362A-60FD-3DF7-C01B-DFF3D8218B6F}"/>
              </a:ext>
            </a:extLst>
          </p:cNvPr>
          <p:cNvSpPr>
            <a:spLocks noGrp="1"/>
          </p:cNvSpPr>
          <p:nvPr>
            <p:ph type="dt" sz="half" idx="10"/>
          </p:nvPr>
        </p:nvSpPr>
        <p:spPr/>
        <p:txBody>
          <a:bodyPr/>
          <a:lstStyle/>
          <a:p>
            <a:fld id="{8452596F-08A7-4B70-989A-F2B1CF31E66B}" type="datetime1">
              <a:rPr lang="en-US" smtClean="0"/>
              <a:t>7/24/2025</a:t>
            </a:fld>
            <a:endParaRPr lang="en-US" dirty="0"/>
          </a:p>
        </p:txBody>
      </p:sp>
      <p:sp>
        <p:nvSpPr>
          <p:cNvPr id="5" name="Footer Placeholder 4">
            <a:extLst>
              <a:ext uri="{FF2B5EF4-FFF2-40B4-BE49-F238E27FC236}">
                <a16:creationId xmlns:a16="http://schemas.microsoft.com/office/drawing/2014/main" id="{3C000702-3BC7-C719-3CED-49A90F76D2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B3561-F00E-9E4A-5486-B93B0039F0D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292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A2EB-8943-2705-ABCA-6CCE92E22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6DA43-B288-9568-F530-5E9A3C299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E8580-FF9B-C482-C4AF-577997485ABC}"/>
              </a:ext>
            </a:extLst>
          </p:cNvPr>
          <p:cNvSpPr>
            <a:spLocks noGrp="1"/>
          </p:cNvSpPr>
          <p:nvPr>
            <p:ph type="dt" sz="half" idx="10"/>
          </p:nvPr>
        </p:nvSpPr>
        <p:spPr/>
        <p:txBody>
          <a:bodyPr/>
          <a:lstStyle/>
          <a:p>
            <a:fld id="{73C55A3C-5767-4844-A0A3-83778C2E5409}" type="datetime1">
              <a:rPr lang="en-US" smtClean="0"/>
              <a:t>7/24/2025</a:t>
            </a:fld>
            <a:endParaRPr lang="en-US" dirty="0"/>
          </a:p>
        </p:txBody>
      </p:sp>
      <p:sp>
        <p:nvSpPr>
          <p:cNvPr id="5" name="Footer Placeholder 4">
            <a:extLst>
              <a:ext uri="{FF2B5EF4-FFF2-40B4-BE49-F238E27FC236}">
                <a16:creationId xmlns:a16="http://schemas.microsoft.com/office/drawing/2014/main" id="{0822EC98-15D8-BD8C-70E0-CA22F4508A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180A89-FF84-D0EC-F230-585E6FBE555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620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0A2D-87E9-0497-6B4D-A79CF8A80A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820417-9AF3-F13F-ECA3-39D0CB8F6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63CC8-E1BE-B461-6EE9-B506530A8047}"/>
              </a:ext>
            </a:extLst>
          </p:cNvPr>
          <p:cNvSpPr>
            <a:spLocks noGrp="1"/>
          </p:cNvSpPr>
          <p:nvPr>
            <p:ph type="dt" sz="half" idx="10"/>
          </p:nvPr>
        </p:nvSpPr>
        <p:spPr/>
        <p:txBody>
          <a:bodyPr/>
          <a:lstStyle/>
          <a:p>
            <a:fld id="{CAE507A8-A5CF-4D38-AB86-7EDDA87A85D4}" type="datetime1">
              <a:rPr lang="en-US" smtClean="0"/>
              <a:t>7/24/2025</a:t>
            </a:fld>
            <a:endParaRPr lang="en-US" dirty="0"/>
          </a:p>
        </p:txBody>
      </p:sp>
      <p:sp>
        <p:nvSpPr>
          <p:cNvPr id="5" name="Footer Placeholder 4">
            <a:extLst>
              <a:ext uri="{FF2B5EF4-FFF2-40B4-BE49-F238E27FC236}">
                <a16:creationId xmlns:a16="http://schemas.microsoft.com/office/drawing/2014/main" id="{FBC69D46-7682-A04D-F8E5-9E263967AB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1C2D97-0EE8-B861-2AB9-6A34B0FAF3B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0010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E119-09F5-E3AB-6995-9AF5F7A641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E31FD-8DA2-D9BE-1D8F-283A27D7D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DE788B-D6FD-DE63-667A-A66C4CC75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0698B8-65D0-1F5B-340D-1C5D32D8B34C}"/>
              </a:ext>
            </a:extLst>
          </p:cNvPr>
          <p:cNvSpPr>
            <a:spLocks noGrp="1"/>
          </p:cNvSpPr>
          <p:nvPr>
            <p:ph type="dt" sz="half" idx="10"/>
          </p:nvPr>
        </p:nvSpPr>
        <p:spPr/>
        <p:txBody>
          <a:bodyPr/>
          <a:lstStyle/>
          <a:p>
            <a:fld id="{BDFCD27C-8599-43EF-BA1D-14DDC1946E06}" type="datetime1">
              <a:rPr lang="en-US" smtClean="0"/>
              <a:t>7/24/2025</a:t>
            </a:fld>
            <a:endParaRPr lang="en-US" dirty="0"/>
          </a:p>
        </p:txBody>
      </p:sp>
      <p:sp>
        <p:nvSpPr>
          <p:cNvPr id="6" name="Footer Placeholder 5">
            <a:extLst>
              <a:ext uri="{FF2B5EF4-FFF2-40B4-BE49-F238E27FC236}">
                <a16:creationId xmlns:a16="http://schemas.microsoft.com/office/drawing/2014/main" id="{F42ECBEB-D4C0-D53B-FA34-28FC7E1ACF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92E655-967A-A738-F535-8F47A3CD168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327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B785-432E-2993-AAE2-572E27CD9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F2C1ED-8854-C659-A16B-C74A8B09C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20A86-FC07-A811-E592-A0AA2586B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830959-7368-701C-C456-453D99F4E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D89925-2A55-2535-0B43-6F11EF645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A27F2-FEE2-F023-E4EF-3F2E3F319333}"/>
              </a:ext>
            </a:extLst>
          </p:cNvPr>
          <p:cNvSpPr>
            <a:spLocks noGrp="1"/>
          </p:cNvSpPr>
          <p:nvPr>
            <p:ph type="dt" sz="half" idx="10"/>
          </p:nvPr>
        </p:nvSpPr>
        <p:spPr/>
        <p:txBody>
          <a:bodyPr/>
          <a:lstStyle/>
          <a:p>
            <a:fld id="{49343D99-809A-49C0-96E5-4250D0B498EE}" type="datetime1">
              <a:rPr lang="en-US" smtClean="0"/>
              <a:t>7/24/2025</a:t>
            </a:fld>
            <a:endParaRPr lang="en-US" dirty="0"/>
          </a:p>
        </p:txBody>
      </p:sp>
      <p:sp>
        <p:nvSpPr>
          <p:cNvPr id="8" name="Footer Placeholder 7">
            <a:extLst>
              <a:ext uri="{FF2B5EF4-FFF2-40B4-BE49-F238E27FC236}">
                <a16:creationId xmlns:a16="http://schemas.microsoft.com/office/drawing/2014/main" id="{C4D877BD-0B6E-1510-1600-2C8C09DDA8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4539B32-1720-3394-D7D0-0215208AB2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34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907B-7502-D2B6-73B6-CCBE1CD133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99D4A3-F645-0C2B-3893-FBD9B0D3153B}"/>
              </a:ext>
            </a:extLst>
          </p:cNvPr>
          <p:cNvSpPr>
            <a:spLocks noGrp="1"/>
          </p:cNvSpPr>
          <p:nvPr>
            <p:ph type="dt" sz="half" idx="10"/>
          </p:nvPr>
        </p:nvSpPr>
        <p:spPr/>
        <p:txBody>
          <a:bodyPr/>
          <a:lstStyle/>
          <a:p>
            <a:fld id="{A143DE9B-B678-4EFB-BB7D-A4370204A0B0}" type="datetime1">
              <a:rPr lang="en-US" smtClean="0"/>
              <a:t>7/24/2025</a:t>
            </a:fld>
            <a:endParaRPr lang="en-US" dirty="0"/>
          </a:p>
        </p:txBody>
      </p:sp>
      <p:sp>
        <p:nvSpPr>
          <p:cNvPr id="4" name="Footer Placeholder 3">
            <a:extLst>
              <a:ext uri="{FF2B5EF4-FFF2-40B4-BE49-F238E27FC236}">
                <a16:creationId xmlns:a16="http://schemas.microsoft.com/office/drawing/2014/main" id="{CD965018-508E-662D-32F3-1505D267174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6573F4E-ECFF-68E3-AB9E-0083B4C905B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39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15D806-05D0-61D5-2817-64136B7E325E}"/>
              </a:ext>
            </a:extLst>
          </p:cNvPr>
          <p:cNvSpPr>
            <a:spLocks noGrp="1"/>
          </p:cNvSpPr>
          <p:nvPr>
            <p:ph type="dt" sz="half" idx="10"/>
          </p:nvPr>
        </p:nvSpPr>
        <p:spPr/>
        <p:txBody>
          <a:bodyPr/>
          <a:lstStyle/>
          <a:p>
            <a:fld id="{E68812DA-F765-4142-A6A3-A8ED7235E082}" type="datetime1">
              <a:rPr lang="en-US" smtClean="0"/>
              <a:t>7/24/2025</a:t>
            </a:fld>
            <a:endParaRPr lang="en-US" dirty="0"/>
          </a:p>
        </p:txBody>
      </p:sp>
      <p:sp>
        <p:nvSpPr>
          <p:cNvPr id="3" name="Footer Placeholder 2">
            <a:extLst>
              <a:ext uri="{FF2B5EF4-FFF2-40B4-BE49-F238E27FC236}">
                <a16:creationId xmlns:a16="http://schemas.microsoft.com/office/drawing/2014/main" id="{24F396DB-BA53-DEED-1AE7-FF874A236E6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D02CB5F-442E-BBFE-5E25-BE253340B0B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668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1864-A861-189A-5925-E638F5B33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D3F1A-7C8A-FEB0-5A4B-021E9515B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3372F3-63BB-D20F-0ED1-E217ECA2F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1302D6-88B4-AB3F-8AFD-1F58AE258F0B}"/>
              </a:ext>
            </a:extLst>
          </p:cNvPr>
          <p:cNvSpPr>
            <a:spLocks noGrp="1"/>
          </p:cNvSpPr>
          <p:nvPr>
            <p:ph type="dt" sz="half" idx="10"/>
          </p:nvPr>
        </p:nvSpPr>
        <p:spPr/>
        <p:txBody>
          <a:bodyPr/>
          <a:lstStyle/>
          <a:p>
            <a:fld id="{3E0277FD-7DE6-41D4-930D-AC99F5AFE54E}" type="datetime1">
              <a:rPr lang="en-US" smtClean="0"/>
              <a:t>7/24/2025</a:t>
            </a:fld>
            <a:endParaRPr lang="en-US" dirty="0"/>
          </a:p>
        </p:txBody>
      </p:sp>
      <p:sp>
        <p:nvSpPr>
          <p:cNvPr id="6" name="Footer Placeholder 5">
            <a:extLst>
              <a:ext uri="{FF2B5EF4-FFF2-40B4-BE49-F238E27FC236}">
                <a16:creationId xmlns:a16="http://schemas.microsoft.com/office/drawing/2014/main" id="{0F381B96-9D0C-E765-F636-2A193FFF8F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E8ED96-5444-D1A4-4533-65588696D27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1213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E35B-B109-57F7-1BE4-2E700313E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4C362-2ED8-C3AF-8B61-C6DB010A4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854A4D-F0AE-E27F-B6CE-CEC6CB499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1B087B-7CC0-AB35-FFDA-1C7205A01EDC}"/>
              </a:ext>
            </a:extLst>
          </p:cNvPr>
          <p:cNvSpPr>
            <a:spLocks noGrp="1"/>
          </p:cNvSpPr>
          <p:nvPr>
            <p:ph type="dt" sz="half" idx="10"/>
          </p:nvPr>
        </p:nvSpPr>
        <p:spPr/>
        <p:txBody>
          <a:bodyPr/>
          <a:lstStyle/>
          <a:p>
            <a:fld id="{9EA15526-7079-4B7B-987C-1B5FAE11A0FF}" type="datetime1">
              <a:rPr lang="en-US" smtClean="0"/>
              <a:t>7/24/2025</a:t>
            </a:fld>
            <a:endParaRPr lang="en-US" dirty="0"/>
          </a:p>
        </p:txBody>
      </p:sp>
      <p:sp>
        <p:nvSpPr>
          <p:cNvPr id="6" name="Footer Placeholder 5">
            <a:extLst>
              <a:ext uri="{FF2B5EF4-FFF2-40B4-BE49-F238E27FC236}">
                <a16:creationId xmlns:a16="http://schemas.microsoft.com/office/drawing/2014/main" id="{5DE85707-6E7C-F6D4-BA50-191F173A1BF3}"/>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CD5DE-875E-EE9E-A2CB-1DF72ADF65F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706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0EE81-C2B9-FBCF-957B-B98C3958F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83CC6-A29F-7DEA-895B-20865E7BC6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8CD55-D15A-1E3C-6EA3-B19144320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7/24/2025</a:t>
            </a:fld>
            <a:endParaRPr lang="en-US" dirty="0"/>
          </a:p>
        </p:txBody>
      </p:sp>
      <p:sp>
        <p:nvSpPr>
          <p:cNvPr id="5" name="Footer Placeholder 4">
            <a:extLst>
              <a:ext uri="{FF2B5EF4-FFF2-40B4-BE49-F238E27FC236}">
                <a16:creationId xmlns:a16="http://schemas.microsoft.com/office/drawing/2014/main" id="{B33935F0-C084-493E-4370-902E8CDF8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6BF9678-5D16-D3CD-77BE-54D7E3F4FD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9970384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image" Target="../media/image9.png"/><Relationship Id="rId4" Type="http://schemas.openxmlformats.org/officeDocument/2006/relationships/diagramLayout" Target="../diagrams/layout9.xml"/><Relationship Id="rId9"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microsoft.com/office/2007/relationships/hdphoto" Target="../media/hdphoto3.wdp"/><Relationship Id="rId5" Type="http://schemas.openxmlformats.org/officeDocument/2006/relationships/diagramQuickStyle" Target="../diagrams/quickStyle12.xml"/><Relationship Id="rId10" Type="http://schemas.openxmlformats.org/officeDocument/2006/relationships/image" Target="../media/image15.png"/><Relationship Id="rId4" Type="http://schemas.openxmlformats.org/officeDocument/2006/relationships/diagramLayout" Target="../diagrams/layout12.xml"/><Relationship Id="rId9"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bts.gov/topics/transborder-raw-data" TargetMode="External"/><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hyperlink" Target="github.com/Peniel-T" TargetMode="External"/><Relationship Id="rId4" Type="http://schemas.openxmlformats.org/officeDocument/2006/relationships/diagramLayout" Target="../diagrams/layout15.xml"/><Relationship Id="rId9" Type="http://schemas.openxmlformats.org/officeDocument/2006/relationships/hyperlink" Target="linkedin.com/in/peniel-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rcRect r="70097" b="52809"/>
          <a:stretch>
            <a:fillRect/>
          </a:stretch>
        </p:blipFill>
        <p:spPr>
          <a:xfrm>
            <a:off x="14657" y="-26882"/>
            <a:ext cx="3672257" cy="3236350"/>
          </a:xfrm>
          <a:prstGeom prst="rect">
            <a:avLst/>
          </a:prstGeom>
        </p:spPr>
      </p:pic>
      <p:pic>
        <p:nvPicPr>
          <p:cNvPr id="6" name="Picture 5">
            <a:extLst>
              <a:ext uri="{FF2B5EF4-FFF2-40B4-BE49-F238E27FC236}">
                <a16:creationId xmlns:a16="http://schemas.microsoft.com/office/drawing/2014/main" id="{696AB496-4BDC-2741-D56F-6955F165BFA6}"/>
              </a:ext>
            </a:extLst>
          </p:cNvPr>
          <p:cNvPicPr>
            <a:picLocks noChangeAspect="1"/>
          </p:cNvPicPr>
          <p:nvPr/>
        </p:nvPicPr>
        <p:blipFill>
          <a:blip r:embed="rId3">
            <a:extLst>
              <a:ext uri="{28A0092B-C50C-407E-A947-70E740481C1C}">
                <a14:useLocalDpi xmlns:a14="http://schemas.microsoft.com/office/drawing/2010/main" val="0"/>
              </a:ext>
            </a:extLst>
          </a:blip>
          <a:srcRect l="-241" t="47191" r="70096"/>
          <a:stretch>
            <a:fillRect/>
          </a:stretch>
        </p:blipFill>
        <p:spPr>
          <a:xfrm>
            <a:off x="1" y="3236360"/>
            <a:ext cx="3657599" cy="3621630"/>
          </a:xfrm>
          <a:prstGeom prst="rect">
            <a:avLst/>
          </a:prstGeom>
          <a:effectLst>
            <a:reflection blurRad="6350" stA="50000" endA="300" endPos="55000" dir="5400000" sy="-100000" algn="bl" rotWithShape="0"/>
          </a:effectLst>
        </p:spPr>
      </p:pic>
      <p:pic>
        <p:nvPicPr>
          <p:cNvPr id="10" name="Picture 9">
            <a:extLst>
              <a:ext uri="{FF2B5EF4-FFF2-40B4-BE49-F238E27FC236}">
                <a16:creationId xmlns:a16="http://schemas.microsoft.com/office/drawing/2014/main" id="{1FB28938-7221-32AE-2186-A112B2D75CB6}"/>
              </a:ext>
            </a:extLst>
          </p:cNvPr>
          <p:cNvPicPr>
            <a:picLocks noChangeAspect="1"/>
          </p:cNvPicPr>
          <p:nvPr/>
        </p:nvPicPr>
        <p:blipFill>
          <a:blip r:embed="rId3">
            <a:extLst>
              <a:ext uri="{28A0092B-C50C-407E-A947-70E740481C1C}">
                <a14:useLocalDpi xmlns:a14="http://schemas.microsoft.com/office/drawing/2010/main" val="0"/>
              </a:ext>
            </a:extLst>
          </a:blip>
          <a:srcRect l="30145" r="50000"/>
          <a:stretch>
            <a:fillRect/>
          </a:stretch>
        </p:blipFill>
        <p:spPr>
          <a:xfrm>
            <a:off x="3686915" y="0"/>
            <a:ext cx="2467715"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334076FC-611D-D35C-E055-78107B0A85B6}"/>
              </a:ext>
            </a:extLst>
          </p:cNvPr>
          <p:cNvPicPr>
            <a:picLocks noChangeAspect="1"/>
          </p:cNvPicPr>
          <p:nvPr/>
        </p:nvPicPr>
        <p:blipFill>
          <a:blip r:embed="rId3">
            <a:extLst>
              <a:ext uri="{28A0092B-C50C-407E-A947-70E740481C1C}">
                <a14:useLocalDpi xmlns:a14="http://schemas.microsoft.com/office/drawing/2010/main" val="0"/>
              </a:ext>
            </a:extLst>
          </a:blip>
          <a:srcRect l="50242" r="31061"/>
          <a:stretch>
            <a:fillRect/>
          </a:stretch>
        </p:blipFill>
        <p:spPr>
          <a:xfrm>
            <a:off x="6096000" y="0"/>
            <a:ext cx="2297987" cy="6858000"/>
          </a:xfrm>
          <a:prstGeom prst="rect">
            <a:avLst/>
          </a:prstGeom>
          <a:effectLst>
            <a:reflection blurRad="6350" stA="50000" endA="300" endPos="55000" dir="5400000" sy="-100000" algn="bl" rotWithShape="0"/>
          </a:effectLst>
        </p:spPr>
      </p:pic>
      <p:pic>
        <p:nvPicPr>
          <p:cNvPr id="14" name="Picture 13">
            <a:extLst>
              <a:ext uri="{FF2B5EF4-FFF2-40B4-BE49-F238E27FC236}">
                <a16:creationId xmlns:a16="http://schemas.microsoft.com/office/drawing/2014/main" id="{F77B0E1E-A065-0E65-15FF-43D9C060DC41}"/>
              </a:ext>
            </a:extLst>
          </p:cNvPr>
          <p:cNvPicPr>
            <a:picLocks noChangeAspect="1"/>
          </p:cNvPicPr>
          <p:nvPr/>
        </p:nvPicPr>
        <p:blipFill>
          <a:blip r:embed="rId3">
            <a:extLst>
              <a:ext uri="{28A0092B-C50C-407E-A947-70E740481C1C}">
                <a14:useLocalDpi xmlns:a14="http://schemas.microsoft.com/office/drawing/2010/main" val="0"/>
              </a:ext>
            </a:extLst>
          </a:blip>
          <a:srcRect l="70633" b="52809"/>
          <a:stretch>
            <a:fillRect/>
          </a:stretch>
        </p:blipFill>
        <p:spPr>
          <a:xfrm>
            <a:off x="8393987" y="0"/>
            <a:ext cx="3798013" cy="3236360"/>
          </a:xfrm>
          <a:prstGeom prst="rect">
            <a:avLst/>
          </a:prstGeom>
        </p:spPr>
      </p:pic>
      <p:pic>
        <p:nvPicPr>
          <p:cNvPr id="16" name="Picture 15">
            <a:extLst>
              <a:ext uri="{FF2B5EF4-FFF2-40B4-BE49-F238E27FC236}">
                <a16:creationId xmlns:a16="http://schemas.microsoft.com/office/drawing/2014/main" id="{0380FCE3-104A-6BE9-2D10-2EB0FCEABEAE}"/>
              </a:ext>
            </a:extLst>
          </p:cNvPr>
          <p:cNvPicPr>
            <a:picLocks noChangeAspect="1"/>
          </p:cNvPicPr>
          <p:nvPr/>
        </p:nvPicPr>
        <p:blipFill>
          <a:blip r:embed="rId3">
            <a:extLst>
              <a:ext uri="{28A0092B-C50C-407E-A947-70E740481C1C}">
                <a14:useLocalDpi xmlns:a14="http://schemas.microsoft.com/office/drawing/2010/main" val="0"/>
              </a:ext>
            </a:extLst>
          </a:blip>
          <a:srcRect l="69956" t="48540"/>
          <a:stretch>
            <a:fillRect/>
          </a:stretch>
        </p:blipFill>
        <p:spPr>
          <a:xfrm>
            <a:off x="8393988" y="3209468"/>
            <a:ext cx="3798012" cy="3648531"/>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childTnLst>
                          </p:cTn>
                        </p:par>
                        <p:par>
                          <p:cTn id="26" fill="hold">
                            <p:stCondLst>
                              <p:cond delay="2500"/>
                            </p:stCondLst>
                            <p:childTnLst>
                              <p:par>
                                <p:cTn id="27" presetID="42"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031D5B59-981B-2169-E287-5020D3614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97CEB-04F9-CCE7-C321-DAFB6E8BA53E}"/>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a:t>
            </a:r>
          </a:p>
        </p:txBody>
      </p:sp>
      <p:sp>
        <p:nvSpPr>
          <p:cNvPr id="7" name="TextBox 6">
            <a:extLst>
              <a:ext uri="{FF2B5EF4-FFF2-40B4-BE49-F238E27FC236}">
                <a16:creationId xmlns:a16="http://schemas.microsoft.com/office/drawing/2014/main" id="{EAC3B1E3-FDDC-5B01-CCBB-AF056078419D}"/>
              </a:ext>
            </a:extLst>
          </p:cNvPr>
          <p:cNvSpPr txBox="1"/>
          <p:nvPr/>
        </p:nvSpPr>
        <p:spPr>
          <a:xfrm>
            <a:off x="706348" y="1073983"/>
            <a:ext cx="7369140" cy="400110"/>
          </a:xfrm>
          <a:prstGeom prst="rect">
            <a:avLst/>
          </a:prstGeom>
          <a:noFill/>
        </p:spPr>
        <p:txBody>
          <a:bodyPr wrap="square">
            <a:spAutoFit/>
          </a:bodyPr>
          <a:lstStyle/>
          <a:p>
            <a:r>
              <a:rPr lang="en-US" sz="2000" dirty="0">
                <a:latin typeface="Cambria" panose="02040503050406030204" pitchFamily="18" charset="0"/>
                <a:ea typeface="Cambria" panose="02040503050406030204" pitchFamily="18" charset="0"/>
              </a:rPr>
              <a:t>Seasonal Trade Trends</a:t>
            </a:r>
          </a:p>
        </p:txBody>
      </p:sp>
      <p:pic>
        <p:nvPicPr>
          <p:cNvPr id="5" name="Picture 4">
            <a:extLst>
              <a:ext uri="{FF2B5EF4-FFF2-40B4-BE49-F238E27FC236}">
                <a16:creationId xmlns:a16="http://schemas.microsoft.com/office/drawing/2014/main" id="{402B8DB1-E241-473C-9D55-45682AE66417}"/>
              </a:ext>
            </a:extLst>
          </p:cNvPr>
          <p:cNvPicPr>
            <a:picLocks noChangeAspect="1"/>
          </p:cNvPicPr>
          <p:nvPr/>
        </p:nvPicPr>
        <p:blipFill>
          <a:blip r:embed="rId3">
            <a:extLst>
              <a:ext uri="{28A0092B-C50C-407E-A947-70E740481C1C}">
                <a14:useLocalDpi xmlns:a14="http://schemas.microsoft.com/office/drawing/2010/main" val="0"/>
              </a:ext>
            </a:extLst>
          </a:blip>
          <a:srcRect r="5672"/>
          <a:stretch>
            <a:fillRect/>
          </a:stretch>
        </p:blipFill>
        <p:spPr>
          <a:xfrm>
            <a:off x="706348" y="1628453"/>
            <a:ext cx="4954712" cy="2047130"/>
          </a:xfrm>
          <a:prstGeom prst="round2DiagRect">
            <a:avLst/>
          </a:prstGeom>
        </p:spPr>
      </p:pic>
      <p:pic>
        <p:nvPicPr>
          <p:cNvPr id="10" name="Picture 9">
            <a:extLst>
              <a:ext uri="{FF2B5EF4-FFF2-40B4-BE49-F238E27FC236}">
                <a16:creationId xmlns:a16="http://schemas.microsoft.com/office/drawing/2014/main" id="{5940C0DA-07F7-8AFB-A28A-A7949834F389}"/>
              </a:ext>
            </a:extLst>
          </p:cNvPr>
          <p:cNvPicPr>
            <a:picLocks noChangeAspect="1"/>
          </p:cNvPicPr>
          <p:nvPr/>
        </p:nvPicPr>
        <p:blipFill>
          <a:blip r:embed="rId4">
            <a:extLst>
              <a:ext uri="{28A0092B-C50C-407E-A947-70E740481C1C}">
                <a14:useLocalDpi xmlns:a14="http://schemas.microsoft.com/office/drawing/2010/main" val="0"/>
              </a:ext>
            </a:extLst>
          </a:blip>
          <a:srcRect r="7642"/>
          <a:stretch>
            <a:fillRect/>
          </a:stretch>
        </p:blipFill>
        <p:spPr>
          <a:xfrm>
            <a:off x="6202166" y="1600197"/>
            <a:ext cx="4954711" cy="2067680"/>
          </a:xfrm>
          <a:prstGeom prst="round2DiagRect">
            <a:avLst/>
          </a:prstGeom>
        </p:spPr>
      </p:pic>
      <p:sp>
        <p:nvSpPr>
          <p:cNvPr id="11" name="TextBox 10">
            <a:extLst>
              <a:ext uri="{FF2B5EF4-FFF2-40B4-BE49-F238E27FC236}">
                <a16:creationId xmlns:a16="http://schemas.microsoft.com/office/drawing/2014/main" id="{83134079-9720-8EC6-975A-B7F51F42C54F}"/>
              </a:ext>
            </a:extLst>
          </p:cNvPr>
          <p:cNvSpPr txBox="1"/>
          <p:nvPr/>
        </p:nvSpPr>
        <p:spPr>
          <a:xfrm>
            <a:off x="565079" y="4058292"/>
            <a:ext cx="10591798"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The freight value tends to peak around March, mid-year (June–July), and October–November, while occasional dips in spring and post-holiday periods are evident.</a:t>
            </a:r>
          </a:p>
          <a:p>
            <a:endParaRPr lang="en-US" dirty="0"/>
          </a:p>
          <a:p>
            <a:pPr marL="285750" indent="-285750">
              <a:buFont typeface="Wingdings" panose="05000000000000000000" pitchFamily="2" charset="2"/>
              <a:buChar char="q"/>
            </a:pPr>
            <a:r>
              <a:rPr lang="en-US" dirty="0"/>
              <a:t>Shipping weights generally increase over the years, with peak activity in the summer months (May–August) and lower volumes in winter and early spring (February–April), showing a clear seasonal pattern.</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410719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95F7B72-6668-FE3B-1EB1-97C81E5F3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7372B-2E01-B333-D178-4406E19E3997}"/>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a:t>
            </a:r>
          </a:p>
        </p:txBody>
      </p:sp>
      <p:graphicFrame>
        <p:nvGraphicFramePr>
          <p:cNvPr id="4" name="Content Placeholder 2">
            <a:extLst>
              <a:ext uri="{FF2B5EF4-FFF2-40B4-BE49-F238E27FC236}">
                <a16:creationId xmlns:a16="http://schemas.microsoft.com/office/drawing/2014/main" id="{08BA46D5-BF37-894B-6BCA-D0C329E33EC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B2C97FB-1BAC-AADE-D434-A6A884188FE2}"/>
              </a:ext>
            </a:extLst>
          </p:cNvPr>
          <p:cNvSpPr txBox="1"/>
          <p:nvPr/>
        </p:nvSpPr>
        <p:spPr>
          <a:xfrm>
            <a:off x="901557" y="1197288"/>
            <a:ext cx="7369140" cy="400110"/>
          </a:xfrm>
          <a:prstGeom prst="rect">
            <a:avLst/>
          </a:prstGeom>
          <a:noFill/>
        </p:spPr>
        <p:txBody>
          <a:bodyPr wrap="square">
            <a:spAutoFit/>
          </a:bodyPr>
          <a:lstStyle/>
          <a:p>
            <a:r>
              <a:rPr lang="en-US" sz="2000" dirty="0">
                <a:latin typeface="Cambria" panose="02040503050406030204" pitchFamily="18" charset="0"/>
                <a:ea typeface="Cambria" panose="02040503050406030204" pitchFamily="18" charset="0"/>
              </a:rPr>
              <a:t>USA States Trade Value </a:t>
            </a:r>
            <a:r>
              <a:rPr lang="en-US" sz="2000" dirty="0" err="1">
                <a:latin typeface="Cambria" panose="02040503050406030204" pitchFamily="18" charset="0"/>
                <a:ea typeface="Cambria" panose="02040503050406030204" pitchFamily="18" charset="0"/>
              </a:rPr>
              <a:t>Distrubution</a:t>
            </a:r>
            <a:endParaRPr lang="en-US"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6AC3CBC-02D0-9123-3E8C-B1538087E06B}"/>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12686" t="27715" r="25951" b="26292"/>
          <a:stretch>
            <a:fillRect/>
          </a:stretch>
        </p:blipFill>
        <p:spPr>
          <a:xfrm>
            <a:off x="184935" y="1138263"/>
            <a:ext cx="7941923" cy="4810473"/>
          </a:xfrm>
          <a:prstGeom prst="rect">
            <a:avLst/>
          </a:prstGeom>
        </p:spPr>
      </p:pic>
      <p:pic>
        <p:nvPicPr>
          <p:cNvPr id="8" name="Picture 7">
            <a:extLst>
              <a:ext uri="{FF2B5EF4-FFF2-40B4-BE49-F238E27FC236}">
                <a16:creationId xmlns:a16="http://schemas.microsoft.com/office/drawing/2014/main" id="{D0DC1F7F-11F1-253C-55A9-2EA557801A79}"/>
              </a:ext>
            </a:extLst>
          </p:cNvPr>
          <p:cNvPicPr>
            <a:picLocks noChangeAspect="1"/>
          </p:cNvPicPr>
          <p:nvPr/>
        </p:nvPicPr>
        <p:blipFill>
          <a:blip r:embed="rId10">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rcRect l="77405" t="26621" r="16724" b="27641"/>
          <a:stretch>
            <a:fillRect/>
          </a:stretch>
        </p:blipFill>
        <p:spPr>
          <a:xfrm rot="5400000">
            <a:off x="3010482" y="4267220"/>
            <a:ext cx="513402" cy="3631871"/>
          </a:xfrm>
          <a:prstGeom prst="rect">
            <a:avLst/>
          </a:prstGeom>
        </p:spPr>
      </p:pic>
      <p:sp>
        <p:nvSpPr>
          <p:cNvPr id="11" name="TextBox 10">
            <a:extLst>
              <a:ext uri="{FF2B5EF4-FFF2-40B4-BE49-F238E27FC236}">
                <a16:creationId xmlns:a16="http://schemas.microsoft.com/office/drawing/2014/main" id="{87EB677B-330A-4681-7C96-30F594936E79}"/>
              </a:ext>
            </a:extLst>
          </p:cNvPr>
          <p:cNvSpPr txBox="1"/>
          <p:nvPr/>
        </p:nvSpPr>
        <p:spPr>
          <a:xfrm>
            <a:off x="8270697" y="1428108"/>
            <a:ext cx="3339101"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a:t>The map shows that Texas leads all U.S. states in total transborder freight value, significantly surpassing others, followed by California, Michigan, and Illinois with moderate freight values. Most other states have relatively low transborder freight activity.</a:t>
            </a:r>
          </a:p>
        </p:txBody>
      </p:sp>
    </p:spTree>
    <p:extLst>
      <p:ext uri="{BB962C8B-B14F-4D97-AF65-F5344CB8AC3E}">
        <p14:creationId xmlns:p14="http://schemas.microsoft.com/office/powerpoint/2010/main" val="275438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EAABAD2-6410-3DA2-E0E0-61F151171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9491D-E55D-5E25-C23C-90C4DF1D8EC8}"/>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a:t>
            </a:r>
          </a:p>
        </p:txBody>
      </p:sp>
      <p:sp>
        <p:nvSpPr>
          <p:cNvPr id="7" name="TextBox 6">
            <a:extLst>
              <a:ext uri="{FF2B5EF4-FFF2-40B4-BE49-F238E27FC236}">
                <a16:creationId xmlns:a16="http://schemas.microsoft.com/office/drawing/2014/main" id="{BE3D33E9-DF50-0BCA-A8A2-88C9A736729E}"/>
              </a:ext>
            </a:extLst>
          </p:cNvPr>
          <p:cNvSpPr txBox="1"/>
          <p:nvPr/>
        </p:nvSpPr>
        <p:spPr>
          <a:xfrm>
            <a:off x="706348" y="1037690"/>
            <a:ext cx="7369140" cy="461665"/>
          </a:xfrm>
          <a:prstGeom prst="rect">
            <a:avLst/>
          </a:prstGeom>
          <a:noFill/>
        </p:spPr>
        <p:txBody>
          <a:bodyPr wrap="square">
            <a:spAutoFit/>
          </a:bodyPr>
          <a:lstStyle/>
          <a:p>
            <a:r>
              <a:rPr lang="en-US" sz="2400" dirty="0"/>
              <a:t>Active Mexico States and Canada Province</a:t>
            </a:r>
            <a:endParaRPr lang="en-US" sz="2400" dirty="0">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924AC6DE-A9CC-024E-02DF-05A483AC6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89" y="1571374"/>
            <a:ext cx="5367820" cy="2569111"/>
          </a:xfrm>
          <a:prstGeom prst="round2DiagRect">
            <a:avLst>
              <a:gd name="adj1" fmla="val 14216"/>
              <a:gd name="adj2" fmla="val 0"/>
            </a:avLst>
          </a:prstGeom>
        </p:spPr>
      </p:pic>
      <p:pic>
        <p:nvPicPr>
          <p:cNvPr id="8" name="Picture 7">
            <a:extLst>
              <a:ext uri="{FF2B5EF4-FFF2-40B4-BE49-F238E27FC236}">
                <a16:creationId xmlns:a16="http://schemas.microsoft.com/office/drawing/2014/main" id="{A0BEA81B-A647-3F06-FEBF-6A1F8E282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99355"/>
            <a:ext cx="5389652" cy="2641130"/>
          </a:xfrm>
          <a:prstGeom prst="round2DiagRect">
            <a:avLst/>
          </a:prstGeom>
        </p:spPr>
      </p:pic>
      <p:sp>
        <p:nvSpPr>
          <p:cNvPr id="9" name="TextBox 8">
            <a:extLst>
              <a:ext uri="{FF2B5EF4-FFF2-40B4-BE49-F238E27FC236}">
                <a16:creationId xmlns:a16="http://schemas.microsoft.com/office/drawing/2014/main" id="{BB7B1284-A063-4232-E021-B9F961ACA582}"/>
              </a:ext>
            </a:extLst>
          </p:cNvPr>
          <p:cNvSpPr txBox="1"/>
          <p:nvPr/>
        </p:nvSpPr>
        <p:spPr>
          <a:xfrm>
            <a:off x="565079" y="4360244"/>
            <a:ext cx="4948022" cy="2308324"/>
          </a:xfrm>
          <a:prstGeom prst="rect">
            <a:avLst/>
          </a:prstGeom>
          <a:noFill/>
        </p:spPr>
        <p:txBody>
          <a:bodyPr wrap="square" rtlCol="0">
            <a:spAutoFit/>
          </a:bodyPr>
          <a:lstStyle/>
          <a:p>
            <a:r>
              <a:rPr lang="en-US" b="1" i="1" dirty="0"/>
              <a:t>Canada Province Ranking</a:t>
            </a:r>
          </a:p>
          <a:p>
            <a:r>
              <a:rPr lang="en-US" dirty="0"/>
              <a:t>XO Ontario </a:t>
            </a:r>
          </a:p>
          <a:p>
            <a:r>
              <a:rPr lang="en-US" dirty="0"/>
              <a:t>XA Alberta </a:t>
            </a:r>
          </a:p>
          <a:p>
            <a:r>
              <a:rPr lang="en-US" dirty="0"/>
              <a:t>XQ Quebec</a:t>
            </a:r>
          </a:p>
          <a:p>
            <a:r>
              <a:rPr lang="en-US" dirty="0"/>
              <a:t>XC British Columbia </a:t>
            </a:r>
          </a:p>
          <a:p>
            <a:r>
              <a:rPr lang="en-US" dirty="0"/>
              <a:t>XM Manitoba</a:t>
            </a:r>
          </a:p>
          <a:p>
            <a:endParaRPr lang="en-US" dirty="0"/>
          </a:p>
          <a:p>
            <a:endParaRPr lang="en-US" dirty="0"/>
          </a:p>
        </p:txBody>
      </p:sp>
      <p:sp>
        <p:nvSpPr>
          <p:cNvPr id="12" name="TextBox 11">
            <a:extLst>
              <a:ext uri="{FF2B5EF4-FFF2-40B4-BE49-F238E27FC236}">
                <a16:creationId xmlns:a16="http://schemas.microsoft.com/office/drawing/2014/main" id="{75837582-64C7-B334-9F45-BF590D878597}"/>
              </a:ext>
            </a:extLst>
          </p:cNvPr>
          <p:cNvSpPr txBox="1"/>
          <p:nvPr/>
        </p:nvSpPr>
        <p:spPr>
          <a:xfrm>
            <a:off x="6405778" y="4360244"/>
            <a:ext cx="4948022" cy="2031325"/>
          </a:xfrm>
          <a:prstGeom prst="rect">
            <a:avLst/>
          </a:prstGeom>
          <a:noFill/>
        </p:spPr>
        <p:txBody>
          <a:bodyPr wrap="square" rtlCol="0">
            <a:spAutoFit/>
          </a:bodyPr>
          <a:lstStyle/>
          <a:p>
            <a:r>
              <a:rPr lang="en-US" b="1" i="1" dirty="0"/>
              <a:t>Mexico State Ranking</a:t>
            </a:r>
          </a:p>
          <a:p>
            <a:r>
              <a:rPr lang="en-US" dirty="0"/>
              <a:t>XX  Unknown</a:t>
            </a:r>
          </a:p>
          <a:p>
            <a:r>
              <a:rPr lang="en-US" dirty="0"/>
              <a:t>CH Chihuahua </a:t>
            </a:r>
          </a:p>
          <a:p>
            <a:r>
              <a:rPr lang="en-US" dirty="0"/>
              <a:t>MX Estado de Mexico </a:t>
            </a:r>
          </a:p>
          <a:p>
            <a:r>
              <a:rPr lang="en-US" dirty="0"/>
              <a:t>NL  Nuevo Leon </a:t>
            </a:r>
          </a:p>
          <a:p>
            <a:r>
              <a:rPr lang="en-US" dirty="0"/>
              <a:t>BC Baja California </a:t>
            </a:r>
          </a:p>
          <a:p>
            <a:endParaRPr lang="en-US" dirty="0"/>
          </a:p>
        </p:txBody>
      </p:sp>
    </p:spTree>
    <p:extLst>
      <p:ext uri="{BB962C8B-B14F-4D97-AF65-F5344CB8AC3E}">
        <p14:creationId xmlns:p14="http://schemas.microsoft.com/office/powerpoint/2010/main" val="251615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96734FD-2FAA-3F2B-5BC5-4A0E498BB4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EB1170-8926-ED8A-2B4D-AD0FF1B99B81}"/>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 </a:t>
            </a:r>
            <a:r>
              <a:rPr lang="en-US" sz="2400" dirty="0">
                <a:latin typeface="Cambria Math" panose="02040503050406030204" pitchFamily="18" charset="0"/>
                <a:ea typeface="Cambria Math" panose="02040503050406030204" pitchFamily="18" charset="0"/>
              </a:rPr>
              <a:t>Freight Charges &amp; Weight  Correlation</a:t>
            </a:r>
            <a:endParaRPr lang="en-US" sz="4000" dirty="0">
              <a:latin typeface="Cambria Math" panose="02040503050406030204" pitchFamily="18" charset="0"/>
              <a:ea typeface="Cambria Math" panose="02040503050406030204" pitchFamily="18" charset="0"/>
            </a:endParaRPr>
          </a:p>
        </p:txBody>
      </p:sp>
      <p:graphicFrame>
        <p:nvGraphicFramePr>
          <p:cNvPr id="4" name="Content Placeholder 2">
            <a:extLst>
              <a:ext uri="{FF2B5EF4-FFF2-40B4-BE49-F238E27FC236}">
                <a16:creationId xmlns:a16="http://schemas.microsoft.com/office/drawing/2014/main" id="{16B29D63-8C96-1D5B-539A-6D540E7ACEA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E700723F-C3E2-D0EC-01FD-E9224AF87F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753" y="1589319"/>
            <a:ext cx="6391149" cy="4587644"/>
          </a:xfrm>
          <a:prstGeom prst="roundRect">
            <a:avLst>
              <a:gd name="adj" fmla="val 8115"/>
            </a:avLst>
          </a:prstGeom>
        </p:spPr>
      </p:pic>
      <p:sp>
        <p:nvSpPr>
          <p:cNvPr id="6" name="TextBox 5">
            <a:extLst>
              <a:ext uri="{FF2B5EF4-FFF2-40B4-BE49-F238E27FC236}">
                <a16:creationId xmlns:a16="http://schemas.microsoft.com/office/drawing/2014/main" id="{B83B6272-D0AD-8E02-7215-7971623E287A}"/>
              </a:ext>
            </a:extLst>
          </p:cNvPr>
          <p:cNvSpPr txBox="1"/>
          <p:nvPr/>
        </p:nvSpPr>
        <p:spPr>
          <a:xfrm>
            <a:off x="6843649" y="1916578"/>
            <a:ext cx="4369783"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A </a:t>
            </a:r>
            <a:r>
              <a:rPr lang="en-US" b="1" dirty="0"/>
              <a:t>strong positive linear relationship</a:t>
            </a:r>
            <a:r>
              <a:rPr lang="en-US" dirty="0"/>
              <a:t> between ship weight and freight charges, with a </a:t>
            </a:r>
            <a:r>
              <a:rPr lang="en-US" b="1" dirty="0"/>
              <a:t>Pearson correlation of 0.87</a:t>
            </a:r>
            <a:r>
              <a:rPr lang="en-US" dirty="0"/>
              <a:t>, as shipping weight increases, freight charges tend to rise proportionally. The regression line reinforces this trend, though there is some variability at lower weights.</a:t>
            </a:r>
          </a:p>
        </p:txBody>
      </p:sp>
    </p:spTree>
    <p:extLst>
      <p:ext uri="{BB962C8B-B14F-4D97-AF65-F5344CB8AC3E}">
        <p14:creationId xmlns:p14="http://schemas.microsoft.com/office/powerpoint/2010/main" val="329518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B1D5DBB-58BD-557A-2CA7-C84E66739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D27B2-096F-5F1C-A0FC-B8EB837276DC}"/>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a:t>
            </a:r>
          </a:p>
        </p:txBody>
      </p:sp>
      <p:graphicFrame>
        <p:nvGraphicFramePr>
          <p:cNvPr id="4" name="Content Placeholder 2">
            <a:extLst>
              <a:ext uri="{FF2B5EF4-FFF2-40B4-BE49-F238E27FC236}">
                <a16:creationId xmlns:a16="http://schemas.microsoft.com/office/drawing/2014/main" id="{0355AF2E-83FF-B0A6-0EC2-E0B5B323C4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7EC6257-6A1D-02C6-7157-EE76D318161D}"/>
              </a:ext>
            </a:extLst>
          </p:cNvPr>
          <p:cNvSpPr txBox="1"/>
          <p:nvPr/>
        </p:nvSpPr>
        <p:spPr>
          <a:xfrm>
            <a:off x="988134" y="1022717"/>
            <a:ext cx="7369140" cy="461665"/>
          </a:xfrm>
          <a:prstGeom prst="rect">
            <a:avLst/>
          </a:prstGeom>
          <a:noFill/>
        </p:spPr>
        <p:txBody>
          <a:bodyPr wrap="square">
            <a:spAutoFit/>
          </a:bodyPr>
          <a:lstStyle/>
          <a:p>
            <a:r>
              <a:rPr lang="en-US" sz="2400" dirty="0">
                <a:latin typeface="Cambria" panose="02040503050406030204" pitchFamily="18" charset="0"/>
                <a:ea typeface="Cambria" panose="02040503050406030204" pitchFamily="18" charset="0"/>
              </a:rPr>
              <a:t>Most Active Commodities</a:t>
            </a:r>
          </a:p>
        </p:txBody>
      </p:sp>
      <p:pic>
        <p:nvPicPr>
          <p:cNvPr id="5" name="Picture 4">
            <a:extLst>
              <a:ext uri="{FF2B5EF4-FFF2-40B4-BE49-F238E27FC236}">
                <a16:creationId xmlns:a16="http://schemas.microsoft.com/office/drawing/2014/main" id="{2FD01801-0041-3EE4-3BA4-BD96C65F74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5533" y="1518524"/>
            <a:ext cx="7533110" cy="4247009"/>
          </a:xfrm>
          <a:prstGeom prst="roundRect">
            <a:avLst>
              <a:gd name="adj" fmla="val 11684"/>
            </a:avLst>
          </a:prstGeom>
        </p:spPr>
      </p:pic>
      <p:sp>
        <p:nvSpPr>
          <p:cNvPr id="6" name="TextBox 5">
            <a:extLst>
              <a:ext uri="{FF2B5EF4-FFF2-40B4-BE49-F238E27FC236}">
                <a16:creationId xmlns:a16="http://schemas.microsoft.com/office/drawing/2014/main" id="{2C803DDB-3D68-5904-AF15-FD3C7E7FAD49}"/>
              </a:ext>
            </a:extLst>
          </p:cNvPr>
          <p:cNvSpPr txBox="1"/>
          <p:nvPr/>
        </p:nvSpPr>
        <p:spPr>
          <a:xfrm>
            <a:off x="8619910" y="1634028"/>
            <a:ext cx="3328827" cy="3262432"/>
          </a:xfrm>
          <a:prstGeom prst="rect">
            <a:avLst/>
          </a:prstGeom>
          <a:noFill/>
        </p:spPr>
        <p:txBody>
          <a:bodyPr wrap="square" rtlCol="0">
            <a:spAutoFit/>
          </a:bodyPr>
          <a:lstStyle/>
          <a:p>
            <a:r>
              <a:rPr lang="en-US" b="1" i="1" dirty="0">
                <a:latin typeface="Cambria" panose="02040503050406030204" pitchFamily="18" charset="0"/>
                <a:ea typeface="Cambria" panose="02040503050406030204" pitchFamily="18" charset="0"/>
              </a:rPr>
              <a:t>Commodity Rank Mapping</a:t>
            </a:r>
          </a:p>
          <a:p>
            <a:r>
              <a:rPr lang="en-US" sz="1700" dirty="0">
                <a:latin typeface="Cambria" panose="02040503050406030204" pitchFamily="18" charset="0"/>
                <a:ea typeface="Cambria" panose="02040503050406030204" pitchFamily="18" charset="0"/>
              </a:rPr>
              <a:t>-87: "Vehicles &amp; parts</a:t>
            </a:r>
          </a:p>
          <a:p>
            <a:r>
              <a:rPr lang="en-US" sz="1700" dirty="0">
                <a:latin typeface="Cambria" panose="02040503050406030204" pitchFamily="18" charset="0"/>
                <a:ea typeface="Cambria" panose="02040503050406030204" pitchFamily="18" charset="0"/>
              </a:rPr>
              <a:t>-27: "Fuels"</a:t>
            </a:r>
          </a:p>
          <a:p>
            <a:r>
              <a:rPr lang="en-US" sz="1700" dirty="0">
                <a:latin typeface="Cambria" panose="02040503050406030204" pitchFamily="18" charset="0"/>
                <a:ea typeface="Cambria" panose="02040503050406030204" pitchFamily="18" charset="0"/>
              </a:rPr>
              <a:t>-84: "Machinery and appliances</a:t>
            </a:r>
          </a:p>
          <a:p>
            <a:r>
              <a:rPr lang="en-US" sz="1700" dirty="0">
                <a:latin typeface="Cambria" panose="02040503050406030204" pitchFamily="18" charset="0"/>
                <a:ea typeface="Cambria" panose="02040503050406030204" pitchFamily="18" charset="0"/>
              </a:rPr>
              <a:t>-85: Electronics</a:t>
            </a:r>
          </a:p>
          <a:p>
            <a:r>
              <a:rPr lang="en-US" sz="1700" dirty="0">
                <a:latin typeface="Cambria" panose="02040503050406030204" pitchFamily="18" charset="0"/>
                <a:ea typeface="Cambria" panose="02040503050406030204" pitchFamily="18" charset="0"/>
              </a:rPr>
              <a:t>-39: Plastic products</a:t>
            </a:r>
          </a:p>
          <a:p>
            <a:r>
              <a:rPr lang="en-US" sz="1700" dirty="0">
                <a:latin typeface="Cambria" panose="02040503050406030204" pitchFamily="18" charset="0"/>
                <a:ea typeface="Cambria" panose="02040503050406030204" pitchFamily="18" charset="0"/>
              </a:rPr>
              <a:t>-98: Special category</a:t>
            </a:r>
          </a:p>
          <a:p>
            <a:r>
              <a:rPr lang="en-US" sz="1700" dirty="0">
                <a:latin typeface="Cambria" panose="02040503050406030204" pitchFamily="18" charset="0"/>
                <a:ea typeface="Cambria" panose="02040503050406030204" pitchFamily="18" charset="0"/>
              </a:rPr>
              <a:t>-90: Optical Instruments</a:t>
            </a:r>
          </a:p>
          <a:p>
            <a:r>
              <a:rPr lang="en-US" sz="1700" dirty="0">
                <a:latin typeface="Cambria" panose="02040503050406030204" pitchFamily="18" charset="0"/>
                <a:ea typeface="Cambria" panose="02040503050406030204" pitchFamily="18" charset="0"/>
              </a:rPr>
              <a:t>-73: Iron or Steel</a:t>
            </a:r>
          </a:p>
          <a:p>
            <a:r>
              <a:rPr lang="en-US" sz="1700" dirty="0">
                <a:latin typeface="Cambria" panose="02040503050406030204" pitchFamily="18" charset="0"/>
                <a:ea typeface="Cambria" panose="02040503050406030204" pitchFamily="18" charset="0"/>
              </a:rPr>
              <a:t>-94:Furniture</a:t>
            </a:r>
          </a:p>
          <a:p>
            <a:r>
              <a:rPr lang="en-US" sz="1700" dirty="0">
                <a:latin typeface="Cambria" panose="02040503050406030204" pitchFamily="18" charset="0"/>
                <a:ea typeface="Cambria" panose="02040503050406030204" pitchFamily="18" charset="0"/>
              </a:rPr>
              <a:t>-71: Jewelry</a:t>
            </a:r>
          </a:p>
          <a:p>
            <a:endParaRPr lang="en-US" dirty="0"/>
          </a:p>
        </p:txBody>
      </p:sp>
    </p:spTree>
    <p:extLst>
      <p:ext uri="{BB962C8B-B14F-4D97-AF65-F5344CB8AC3E}">
        <p14:creationId xmlns:p14="http://schemas.microsoft.com/office/powerpoint/2010/main" val="211138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769B452-01B9-5F20-D5EC-0992D84D6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34901-60FC-8BA1-229E-5188F4DFA062}"/>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a:t>
            </a:r>
          </a:p>
        </p:txBody>
      </p:sp>
      <p:graphicFrame>
        <p:nvGraphicFramePr>
          <p:cNvPr id="4" name="Content Placeholder 2">
            <a:extLst>
              <a:ext uri="{FF2B5EF4-FFF2-40B4-BE49-F238E27FC236}">
                <a16:creationId xmlns:a16="http://schemas.microsoft.com/office/drawing/2014/main" id="{DC40F0C6-A339-9737-F94C-8A0D8DAE54C6}"/>
              </a:ext>
            </a:extLst>
          </p:cNvPr>
          <p:cNvGraphicFramePr>
            <a:graphicFrameLocks noGrp="1"/>
          </p:cNvGraphicFramePr>
          <p:nvPr>
            <p:ph idx="1"/>
            <p:extLst>
              <p:ext uri="{D42A27DB-BD31-4B8C-83A1-F6EECF244321}">
                <p14:modId xmlns:p14="http://schemas.microsoft.com/office/powerpoint/2010/main" val="34418270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FB7DC8B-91DA-BA82-7F03-C6AED539BD01}"/>
              </a:ext>
            </a:extLst>
          </p:cNvPr>
          <p:cNvSpPr txBox="1"/>
          <p:nvPr/>
        </p:nvSpPr>
        <p:spPr>
          <a:xfrm>
            <a:off x="1219373" y="1337067"/>
            <a:ext cx="4206240"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Average Trade Type Distribution</a:t>
            </a:r>
          </a:p>
        </p:txBody>
      </p:sp>
      <p:sp>
        <p:nvSpPr>
          <p:cNvPr id="3" name="TextBox 2">
            <a:extLst>
              <a:ext uri="{FF2B5EF4-FFF2-40B4-BE49-F238E27FC236}">
                <a16:creationId xmlns:a16="http://schemas.microsoft.com/office/drawing/2014/main" id="{BDD5F60B-D4FA-DD44-C0EE-5E1B92262B1B}"/>
              </a:ext>
            </a:extLst>
          </p:cNvPr>
          <p:cNvSpPr txBox="1"/>
          <p:nvPr/>
        </p:nvSpPr>
        <p:spPr>
          <a:xfrm>
            <a:off x="6766388" y="1351927"/>
            <a:ext cx="3548866"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Average Origin Distribution</a:t>
            </a:r>
          </a:p>
        </p:txBody>
      </p:sp>
      <p:pic>
        <p:nvPicPr>
          <p:cNvPr id="6" name="Picture 5">
            <a:extLst>
              <a:ext uri="{FF2B5EF4-FFF2-40B4-BE49-F238E27FC236}">
                <a16:creationId xmlns:a16="http://schemas.microsoft.com/office/drawing/2014/main" id="{130BCD41-1DE3-AC4A-65B6-AA668DA56A8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2500" l="10000" r="90000">
                        <a14:foregroundMark x1="45625" y1="92500" x2="45625" y2="92500"/>
                      </a14:backgroundRemoval>
                    </a14:imgEffect>
                  </a14:imgLayer>
                </a14:imgProps>
              </a:ext>
              <a:ext uri="{28A0092B-C50C-407E-A947-70E740481C1C}">
                <a14:useLocalDpi xmlns:a14="http://schemas.microsoft.com/office/drawing/2010/main" val="0"/>
              </a:ext>
            </a:extLst>
          </a:blip>
          <a:stretch>
            <a:fillRect/>
          </a:stretch>
        </p:blipFill>
        <p:spPr>
          <a:xfrm>
            <a:off x="915834" y="1499353"/>
            <a:ext cx="4206240" cy="3302106"/>
          </a:xfrm>
          <a:prstGeom prst="rect">
            <a:avLst/>
          </a:prstGeom>
        </p:spPr>
      </p:pic>
      <p:pic>
        <p:nvPicPr>
          <p:cNvPr id="9" name="Picture 8">
            <a:extLst>
              <a:ext uri="{FF2B5EF4-FFF2-40B4-BE49-F238E27FC236}">
                <a16:creationId xmlns:a16="http://schemas.microsoft.com/office/drawing/2014/main" id="{9D872B40-A436-9C7A-A0F8-00DE6BD5F2C6}"/>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959439" y="1477585"/>
            <a:ext cx="4206240" cy="3154680"/>
          </a:xfrm>
          <a:prstGeom prst="rect">
            <a:avLst/>
          </a:prstGeom>
        </p:spPr>
      </p:pic>
      <p:sp>
        <p:nvSpPr>
          <p:cNvPr id="10" name="TextBox 9">
            <a:extLst>
              <a:ext uri="{FF2B5EF4-FFF2-40B4-BE49-F238E27FC236}">
                <a16:creationId xmlns:a16="http://schemas.microsoft.com/office/drawing/2014/main" id="{E6DF05C7-892A-A0A5-6FF7-0D0E60024605}"/>
              </a:ext>
            </a:extLst>
          </p:cNvPr>
          <p:cNvSpPr txBox="1"/>
          <p:nvPr/>
        </p:nvSpPr>
        <p:spPr>
          <a:xfrm>
            <a:off x="3317426" y="1837043"/>
            <a:ext cx="1701898" cy="338554"/>
          </a:xfrm>
          <a:prstGeom prst="rect">
            <a:avLst/>
          </a:prstGeom>
          <a:noFill/>
        </p:spPr>
        <p:txBody>
          <a:bodyPr wrap="square" rtlCol="0">
            <a:spAutoFit/>
          </a:bodyPr>
          <a:lstStyle/>
          <a:p>
            <a:r>
              <a:rPr lang="en-US" sz="1600" dirty="0"/>
              <a:t>Import (30.5%)</a:t>
            </a:r>
          </a:p>
        </p:txBody>
      </p:sp>
      <p:sp>
        <p:nvSpPr>
          <p:cNvPr id="11" name="TextBox 10">
            <a:extLst>
              <a:ext uri="{FF2B5EF4-FFF2-40B4-BE49-F238E27FC236}">
                <a16:creationId xmlns:a16="http://schemas.microsoft.com/office/drawing/2014/main" id="{ED67B810-0F73-A276-0A65-16906CD494FD}"/>
              </a:ext>
            </a:extLst>
          </p:cNvPr>
          <p:cNvSpPr txBox="1"/>
          <p:nvPr/>
        </p:nvSpPr>
        <p:spPr>
          <a:xfrm>
            <a:off x="838200" y="4089277"/>
            <a:ext cx="1769724" cy="338554"/>
          </a:xfrm>
          <a:prstGeom prst="rect">
            <a:avLst/>
          </a:prstGeom>
          <a:noFill/>
        </p:spPr>
        <p:txBody>
          <a:bodyPr wrap="square" rtlCol="0">
            <a:spAutoFit/>
          </a:bodyPr>
          <a:lstStyle/>
          <a:p>
            <a:r>
              <a:rPr lang="en-US" sz="1600" dirty="0"/>
              <a:t>Export (69.5%)</a:t>
            </a:r>
          </a:p>
        </p:txBody>
      </p:sp>
      <p:sp>
        <p:nvSpPr>
          <p:cNvPr id="12" name="TextBox 11">
            <a:extLst>
              <a:ext uri="{FF2B5EF4-FFF2-40B4-BE49-F238E27FC236}">
                <a16:creationId xmlns:a16="http://schemas.microsoft.com/office/drawing/2014/main" id="{757C833C-3125-9659-C824-079BB41111B1}"/>
              </a:ext>
            </a:extLst>
          </p:cNvPr>
          <p:cNvSpPr txBox="1"/>
          <p:nvPr/>
        </p:nvSpPr>
        <p:spPr>
          <a:xfrm>
            <a:off x="9066950" y="2738139"/>
            <a:ext cx="1701898" cy="338554"/>
          </a:xfrm>
          <a:prstGeom prst="rect">
            <a:avLst/>
          </a:prstGeom>
          <a:noFill/>
        </p:spPr>
        <p:txBody>
          <a:bodyPr wrap="square" rtlCol="0">
            <a:spAutoFit/>
          </a:bodyPr>
          <a:lstStyle/>
          <a:p>
            <a:r>
              <a:rPr lang="en-US" sz="1600" dirty="0"/>
              <a:t>Unknown (30.5%)</a:t>
            </a:r>
          </a:p>
        </p:txBody>
      </p:sp>
      <p:sp>
        <p:nvSpPr>
          <p:cNvPr id="13" name="TextBox 12">
            <a:extLst>
              <a:ext uri="{FF2B5EF4-FFF2-40B4-BE49-F238E27FC236}">
                <a16:creationId xmlns:a16="http://schemas.microsoft.com/office/drawing/2014/main" id="{17C873BF-44A7-3AA4-AFCC-EFD088799B17}"/>
              </a:ext>
            </a:extLst>
          </p:cNvPr>
          <p:cNvSpPr txBox="1"/>
          <p:nvPr/>
        </p:nvSpPr>
        <p:spPr>
          <a:xfrm>
            <a:off x="7629871" y="4258554"/>
            <a:ext cx="1701898" cy="338554"/>
          </a:xfrm>
          <a:prstGeom prst="rect">
            <a:avLst/>
          </a:prstGeom>
          <a:noFill/>
        </p:spPr>
        <p:txBody>
          <a:bodyPr wrap="square" rtlCol="0">
            <a:spAutoFit/>
          </a:bodyPr>
          <a:lstStyle/>
          <a:p>
            <a:r>
              <a:rPr lang="en-US" sz="1600" dirty="0"/>
              <a:t>Domestic (46.8%)</a:t>
            </a:r>
          </a:p>
        </p:txBody>
      </p:sp>
      <p:sp>
        <p:nvSpPr>
          <p:cNvPr id="14" name="TextBox 13">
            <a:extLst>
              <a:ext uri="{FF2B5EF4-FFF2-40B4-BE49-F238E27FC236}">
                <a16:creationId xmlns:a16="http://schemas.microsoft.com/office/drawing/2014/main" id="{52A35EFB-A430-E7F1-A5B5-90D20FC2C942}"/>
              </a:ext>
            </a:extLst>
          </p:cNvPr>
          <p:cNvSpPr txBox="1"/>
          <p:nvPr/>
        </p:nvSpPr>
        <p:spPr>
          <a:xfrm>
            <a:off x="6129810" y="1837579"/>
            <a:ext cx="1701898" cy="338554"/>
          </a:xfrm>
          <a:prstGeom prst="rect">
            <a:avLst/>
          </a:prstGeom>
          <a:noFill/>
        </p:spPr>
        <p:txBody>
          <a:bodyPr wrap="square" rtlCol="0">
            <a:spAutoFit/>
          </a:bodyPr>
          <a:lstStyle/>
          <a:p>
            <a:r>
              <a:rPr lang="en-US" sz="1600" dirty="0"/>
              <a:t>Foreign (22.7%)</a:t>
            </a:r>
          </a:p>
        </p:txBody>
      </p:sp>
      <p:sp>
        <p:nvSpPr>
          <p:cNvPr id="15" name="TextBox 14">
            <a:extLst>
              <a:ext uri="{FF2B5EF4-FFF2-40B4-BE49-F238E27FC236}">
                <a16:creationId xmlns:a16="http://schemas.microsoft.com/office/drawing/2014/main" id="{712A143C-EB67-978F-426C-DB202D3210B2}"/>
              </a:ext>
            </a:extLst>
          </p:cNvPr>
          <p:cNvSpPr txBox="1"/>
          <p:nvPr/>
        </p:nvSpPr>
        <p:spPr>
          <a:xfrm>
            <a:off x="6096000" y="4976634"/>
            <a:ext cx="5165558"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While domestic sourcing is the largest category, a significant portion of items lack clear origin data, potentially affecting supply chain transparency.</a:t>
            </a:r>
          </a:p>
        </p:txBody>
      </p:sp>
      <p:sp>
        <p:nvSpPr>
          <p:cNvPr id="16" name="TextBox 15">
            <a:extLst>
              <a:ext uri="{FF2B5EF4-FFF2-40B4-BE49-F238E27FC236}">
                <a16:creationId xmlns:a16="http://schemas.microsoft.com/office/drawing/2014/main" id="{D0B67EE1-1E80-A7B3-7177-33E3078EBF93}"/>
              </a:ext>
            </a:extLst>
          </p:cNvPr>
          <p:cNvSpPr txBox="1"/>
          <p:nvPr/>
        </p:nvSpPr>
        <p:spPr>
          <a:xfrm>
            <a:off x="468646" y="4976634"/>
            <a:ext cx="5165558" cy="646331"/>
          </a:xfrm>
          <a:prstGeom prst="rect">
            <a:avLst/>
          </a:prstGeom>
          <a:noFill/>
        </p:spPr>
        <p:txBody>
          <a:bodyPr wrap="square" rtlCol="0">
            <a:spAutoFit/>
          </a:bodyPr>
          <a:lstStyle/>
          <a:p>
            <a:pPr marL="285750" indent="-285750">
              <a:buFont typeface="Wingdings" panose="05000000000000000000" pitchFamily="2" charset="2"/>
              <a:buChar char="q"/>
            </a:pPr>
            <a:r>
              <a:rPr lang="en-US" dirty="0"/>
              <a:t>A strong export-oriented trade balance in the observed in the transborder freight movement.</a:t>
            </a:r>
          </a:p>
        </p:txBody>
      </p:sp>
    </p:spTree>
    <p:extLst>
      <p:ext uri="{BB962C8B-B14F-4D97-AF65-F5344CB8AC3E}">
        <p14:creationId xmlns:p14="http://schemas.microsoft.com/office/powerpoint/2010/main" val="2014090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563916A-14AC-E4DE-E7EE-1F3E761340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C8CC9-BA10-A04B-B8A1-B6A47D4B8109}"/>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BUSINESS RECOMMENDATIONS</a:t>
            </a:r>
          </a:p>
        </p:txBody>
      </p:sp>
      <p:graphicFrame>
        <p:nvGraphicFramePr>
          <p:cNvPr id="8" name="Content Placeholder 7">
            <a:extLst>
              <a:ext uri="{FF2B5EF4-FFF2-40B4-BE49-F238E27FC236}">
                <a16:creationId xmlns:a16="http://schemas.microsoft.com/office/drawing/2014/main" id="{D66ABCF7-C31E-22C3-7F76-40B246E58D69}"/>
              </a:ext>
            </a:extLst>
          </p:cNvPr>
          <p:cNvGraphicFramePr>
            <a:graphicFrameLocks noGrp="1"/>
          </p:cNvGraphicFramePr>
          <p:nvPr>
            <p:ph idx="1"/>
            <p:extLst>
              <p:ext uri="{D42A27DB-BD31-4B8C-83A1-F6EECF244321}">
                <p14:modId xmlns:p14="http://schemas.microsoft.com/office/powerpoint/2010/main" val="1489726445"/>
              </p:ext>
            </p:extLst>
          </p:nvPr>
        </p:nvGraphicFramePr>
        <p:xfrm>
          <a:off x="838200" y="1703672"/>
          <a:ext cx="10515600" cy="4473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7525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5476729-DFEA-302F-93ED-F22AD314E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766944-DB7F-E9CF-9BEB-D6B630BC3F9C}"/>
              </a:ext>
            </a:extLst>
          </p:cNvPr>
          <p:cNvSpPr>
            <a:spLocks noGrp="1"/>
          </p:cNvSpPr>
          <p:nvPr>
            <p:ph type="title"/>
          </p:nvPr>
        </p:nvSpPr>
        <p:spPr>
          <a:xfrm>
            <a:off x="701639" y="526925"/>
            <a:ext cx="10788721" cy="672565"/>
          </a:xfrm>
        </p:spPr>
        <p:txBody>
          <a:bodyPr>
            <a:normAutofit/>
          </a:bodyPr>
          <a:lstStyle/>
          <a:p>
            <a:r>
              <a:rPr lang="en-US" sz="3600" dirty="0">
                <a:latin typeface="Cambria Math" panose="02040503050406030204" pitchFamily="18" charset="0"/>
                <a:ea typeface="Cambria Math" panose="02040503050406030204" pitchFamily="18" charset="0"/>
              </a:rPr>
              <a:t>LIMITATIONS &amp; FUTURE WORK</a:t>
            </a:r>
          </a:p>
        </p:txBody>
      </p:sp>
      <p:graphicFrame>
        <p:nvGraphicFramePr>
          <p:cNvPr id="4" name="Content Placeholder 2">
            <a:extLst>
              <a:ext uri="{FF2B5EF4-FFF2-40B4-BE49-F238E27FC236}">
                <a16:creationId xmlns:a16="http://schemas.microsoft.com/office/drawing/2014/main" id="{CC032877-8F72-209C-C499-606540E40B2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359917F0-187D-0222-DAAC-F0A79EFCF98D}"/>
              </a:ext>
            </a:extLst>
          </p:cNvPr>
          <p:cNvSpPr/>
          <p:nvPr/>
        </p:nvSpPr>
        <p:spPr>
          <a:xfrm>
            <a:off x="701639" y="1347537"/>
            <a:ext cx="4692293" cy="4351339"/>
          </a:xfrm>
          <a:prstGeom prst="roundRect">
            <a:avLst>
              <a:gd name="adj" fmla="val 13025"/>
            </a:avLst>
          </a:prstGeom>
          <a:solidFill>
            <a:srgbClr val="FFFFFF">
              <a:alpha val="45098"/>
            </a:srgbClr>
          </a:solidFill>
          <a:ln>
            <a:solidFill>
              <a:schemeClr val="accent2">
                <a:lumMod val="5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a:buNone/>
            </a:pPr>
            <a:r>
              <a:rPr lang="en-US" sz="2000" b="1" dirty="0"/>
              <a:t>Limitations</a:t>
            </a:r>
          </a:p>
          <a:p>
            <a:pPr>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Incomplete Domestic/Foreign origin classification</a:t>
            </a:r>
          </a:p>
          <a:p>
            <a:pPr>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Broad commodity categories limit detail</a:t>
            </a:r>
          </a:p>
          <a:p>
            <a:pPr>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No cost breakdown in freight charges</a:t>
            </a:r>
          </a:p>
          <a:p>
            <a:pPr>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rPr>
              <a:t>Missing route and time-of-day data</a:t>
            </a:r>
          </a:p>
          <a:p>
            <a:pPr algn="ctr"/>
            <a:endParaRPr lang="en-US" dirty="0"/>
          </a:p>
        </p:txBody>
      </p:sp>
      <p:sp>
        <p:nvSpPr>
          <p:cNvPr id="5" name="Rectangle: Rounded Corners 4">
            <a:extLst>
              <a:ext uri="{FF2B5EF4-FFF2-40B4-BE49-F238E27FC236}">
                <a16:creationId xmlns:a16="http://schemas.microsoft.com/office/drawing/2014/main" id="{57BFD742-24FC-90D3-DB13-0F3748ED4682}"/>
              </a:ext>
            </a:extLst>
          </p:cNvPr>
          <p:cNvSpPr/>
          <p:nvPr/>
        </p:nvSpPr>
        <p:spPr>
          <a:xfrm>
            <a:off x="6234561" y="1347538"/>
            <a:ext cx="4692293" cy="4283242"/>
          </a:xfrm>
          <a:prstGeom prst="roundRect">
            <a:avLst>
              <a:gd name="adj" fmla="val 13025"/>
            </a:avLst>
          </a:prstGeom>
          <a:solidFill>
            <a:srgbClr val="FFFFFF">
              <a:alpha val="45098"/>
            </a:srgbClr>
          </a:solidFill>
          <a:ln>
            <a:solidFill>
              <a:schemeClr val="accent2">
                <a:lumMod val="5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a:buNone/>
            </a:pPr>
            <a:r>
              <a:rPr lang="en-US" sz="2000" b="1" dirty="0"/>
              <a:t>Future Work</a:t>
            </a:r>
          </a:p>
          <a:p>
            <a:pPr>
              <a:buFont typeface="Arial" panose="020B0604020202020204" pitchFamily="34" charset="0"/>
              <a:buChar char="•"/>
            </a:pPr>
            <a:r>
              <a:rPr lang="en-US" sz="2000" dirty="0"/>
              <a:t>Integrate real-time freight or customs data</a:t>
            </a:r>
          </a:p>
          <a:p>
            <a:pPr>
              <a:buFont typeface="Arial" panose="020B0604020202020204" pitchFamily="34" charset="0"/>
              <a:buChar char="•"/>
            </a:pPr>
            <a:r>
              <a:rPr lang="en-US" sz="2000" dirty="0"/>
              <a:t>Analyze more detailed commodity classifications</a:t>
            </a:r>
          </a:p>
          <a:p>
            <a:pPr>
              <a:buFont typeface="Arial" panose="020B0604020202020204" pitchFamily="34" charset="0"/>
              <a:buChar char="•"/>
            </a:pPr>
            <a:r>
              <a:rPr lang="en-US" sz="2000" dirty="0"/>
              <a:t>Include route-level optimization insights</a:t>
            </a:r>
          </a:p>
          <a:p>
            <a:pPr>
              <a:buFont typeface="Arial" panose="020B0604020202020204" pitchFamily="34" charset="0"/>
              <a:buChar char="•"/>
            </a:pPr>
            <a:r>
              <a:rPr lang="en-US" sz="2000" dirty="0"/>
              <a:t>Build predictive forecasting models</a:t>
            </a:r>
          </a:p>
          <a:p>
            <a:pPr>
              <a:buFont typeface="Arial" panose="020B0604020202020204" pitchFamily="34" charset="0"/>
              <a:buChar char="•"/>
            </a:pPr>
            <a:r>
              <a:rPr lang="en-US" sz="2000" dirty="0"/>
              <a:t>Evaluate environmental impact by transport mode</a:t>
            </a:r>
          </a:p>
          <a:p>
            <a:pPr algn="ctr"/>
            <a:endParaRPr lang="en-US" dirty="0"/>
          </a:p>
        </p:txBody>
      </p:sp>
    </p:spTree>
    <p:extLst>
      <p:ext uri="{BB962C8B-B14F-4D97-AF65-F5344CB8AC3E}">
        <p14:creationId xmlns:p14="http://schemas.microsoft.com/office/powerpoint/2010/main" val="2667252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AD963C5-72EA-BD81-2BCE-3C37DDC3AB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F0F0B-5A4A-484D-408D-B2779B9A774D}"/>
              </a:ext>
            </a:extLst>
          </p:cNvPr>
          <p:cNvSpPr>
            <a:spLocks noGrp="1"/>
          </p:cNvSpPr>
          <p:nvPr>
            <p:ph type="title"/>
          </p:nvPr>
        </p:nvSpPr>
        <p:spPr>
          <a:xfrm>
            <a:off x="701639" y="526925"/>
            <a:ext cx="10788721" cy="672565"/>
          </a:xfrm>
        </p:spPr>
        <p:txBody>
          <a:bodyPr>
            <a:normAutofit/>
          </a:bodyPr>
          <a:lstStyle/>
          <a:p>
            <a:r>
              <a:rPr lang="en-US" sz="3600" dirty="0">
                <a:latin typeface="Cambria Math" panose="02040503050406030204" pitchFamily="18" charset="0"/>
                <a:ea typeface="Cambria Math" panose="02040503050406030204" pitchFamily="18" charset="0"/>
              </a:rPr>
              <a:t>CONCLUSION</a:t>
            </a:r>
          </a:p>
        </p:txBody>
      </p:sp>
      <p:grpSp>
        <p:nvGrpSpPr>
          <p:cNvPr id="8" name="Group 7">
            <a:extLst>
              <a:ext uri="{FF2B5EF4-FFF2-40B4-BE49-F238E27FC236}">
                <a16:creationId xmlns:a16="http://schemas.microsoft.com/office/drawing/2014/main" id="{A848145D-90FC-BD3F-23CF-555B6C80598C}"/>
              </a:ext>
            </a:extLst>
          </p:cNvPr>
          <p:cNvGrpSpPr/>
          <p:nvPr/>
        </p:nvGrpSpPr>
        <p:grpSpPr>
          <a:xfrm>
            <a:off x="616449" y="1227761"/>
            <a:ext cx="10263883" cy="3403974"/>
            <a:chOff x="616449" y="1227761"/>
            <a:chExt cx="10263883" cy="1418156"/>
          </a:xfrm>
          <a:scene3d>
            <a:camera prst="orthographicFront">
              <a:rot lat="0" lon="0" rev="0"/>
            </a:camera>
            <a:lightRig rig="contrasting" dir="t">
              <a:rot lat="0" lon="0" rev="1500000"/>
            </a:lightRig>
          </a:scene3d>
        </p:grpSpPr>
        <p:sp>
          <p:nvSpPr>
            <p:cNvPr id="9" name="Rectangle: Rounded Corners 8">
              <a:extLst>
                <a:ext uri="{FF2B5EF4-FFF2-40B4-BE49-F238E27FC236}">
                  <a16:creationId xmlns:a16="http://schemas.microsoft.com/office/drawing/2014/main" id="{4A409D17-36B2-9708-4025-4D8F81F8F1C9}"/>
                </a:ext>
              </a:extLst>
            </p:cNvPr>
            <p:cNvSpPr/>
            <p:nvPr/>
          </p:nvSpPr>
          <p:spPr>
            <a:xfrm>
              <a:off x="616449" y="1227761"/>
              <a:ext cx="10263883" cy="1418156"/>
            </a:xfrm>
            <a:prstGeom prst="roundRect">
              <a:avLst>
                <a:gd name="adj" fmla="val 50000"/>
              </a:avLst>
            </a:prstGeom>
            <a:solidFill>
              <a:srgbClr val="FFFFFF">
                <a:alpha val="54118"/>
              </a:srgbClr>
            </a:solidFill>
            <a:ln>
              <a:solidFill>
                <a:schemeClr val="accent2">
                  <a:lumMod val="50000"/>
                </a:schemeClr>
              </a:solidFill>
            </a:ln>
            <a:effectLst>
              <a:outerShdw blurRad="149987" dist="250190" dir="8460000" algn="ctr">
                <a:srgbClr val="000000">
                  <a:alpha val="28000"/>
                </a:srgbClr>
              </a:outerShdw>
            </a:effectLst>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7695FD99-9A3E-B124-5CD5-4A49B7E55244}"/>
                </a:ext>
              </a:extLst>
            </p:cNvPr>
            <p:cNvSpPr txBox="1"/>
            <p:nvPr/>
          </p:nvSpPr>
          <p:spPr>
            <a:xfrm>
              <a:off x="1106905" y="1550346"/>
              <a:ext cx="9471259" cy="910399"/>
            </a:xfrm>
            <a:prstGeom prst="rect">
              <a:avLst/>
            </a:prstGeom>
            <a:noFill/>
            <a:ln>
              <a:noFill/>
            </a:ln>
            <a:effectLst>
              <a:outerShdw blurRad="149987" dist="250190" dir="8460000" algn="ctr">
                <a:srgbClr val="000000">
                  <a:alpha val="28000"/>
                </a:srgbClr>
              </a:outerShdw>
            </a:effectLst>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The analysis revealed clear seasonal shipping trends, a steady increase in freight weight over time, and Texas as the top trade hub. A strong correlation exists between ship weight and charges, and exports dominate imports. These insights suggest the need for improved infrastructure planning, data transparency, and adaptive logistics strategies for better cross-border freight management.</a:t>
              </a:r>
            </a:p>
            <a:p>
              <a:endParaRPr lang="en-US" dirty="0"/>
            </a:p>
            <a:p>
              <a:endParaRPr lang="en-US" dirty="0"/>
            </a:p>
          </p:txBody>
        </p:sp>
      </p:grpSp>
    </p:spTree>
    <p:extLst>
      <p:ext uri="{BB962C8B-B14F-4D97-AF65-F5344CB8AC3E}">
        <p14:creationId xmlns:p14="http://schemas.microsoft.com/office/powerpoint/2010/main" val="308776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871F6CC-0951-61DC-10C0-2D5A25DCC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4926E-36AE-51A8-B48E-D49EC92D46A8}"/>
              </a:ext>
            </a:extLst>
          </p:cNvPr>
          <p:cNvSpPr>
            <a:spLocks noGrp="1"/>
          </p:cNvSpPr>
          <p:nvPr>
            <p:ph type="title"/>
          </p:nvPr>
        </p:nvSpPr>
        <p:spPr>
          <a:xfrm>
            <a:off x="701639" y="526925"/>
            <a:ext cx="10788721" cy="672565"/>
          </a:xfrm>
        </p:spPr>
        <p:txBody>
          <a:bodyPr>
            <a:normAutofit/>
          </a:bodyPr>
          <a:lstStyle/>
          <a:p>
            <a:r>
              <a:rPr lang="en-US" sz="3600" dirty="0">
                <a:latin typeface="Cambria Math" panose="02040503050406030204" pitchFamily="18" charset="0"/>
                <a:ea typeface="Cambria Math" panose="02040503050406030204" pitchFamily="18" charset="0"/>
              </a:rPr>
              <a:t>REFERENCES </a:t>
            </a:r>
          </a:p>
        </p:txBody>
      </p:sp>
      <p:graphicFrame>
        <p:nvGraphicFramePr>
          <p:cNvPr id="4" name="Content Placeholder 2">
            <a:extLst>
              <a:ext uri="{FF2B5EF4-FFF2-40B4-BE49-F238E27FC236}">
                <a16:creationId xmlns:a16="http://schemas.microsoft.com/office/drawing/2014/main" id="{49AFCF4F-9028-B6A2-A4B6-014F710802E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BCBDEBED-FEC4-B292-0016-4F7374AE0622}"/>
              </a:ext>
            </a:extLst>
          </p:cNvPr>
          <p:cNvSpPr txBox="1"/>
          <p:nvPr/>
        </p:nvSpPr>
        <p:spPr>
          <a:xfrm>
            <a:off x="838200" y="1559293"/>
            <a:ext cx="7737909" cy="4555093"/>
          </a:xfrm>
          <a:prstGeom prst="rect">
            <a:avLst/>
          </a:prstGeom>
          <a:noFill/>
        </p:spPr>
        <p:txBody>
          <a:bodyPr wrap="square" rtlCol="0">
            <a:spAutoFit/>
          </a:bodyPr>
          <a:lstStyle/>
          <a:p>
            <a:r>
              <a:rPr lang="en-US" b="1" dirty="0"/>
              <a:t>Data Source</a:t>
            </a:r>
            <a:r>
              <a:rPr lang="en-US" dirty="0"/>
              <a:t>: </a:t>
            </a:r>
            <a:r>
              <a:rPr lang="en-US" dirty="0">
                <a:hlinkClick r:id="rId8"/>
              </a:rPr>
              <a:t>https://www.bts.gov/topics/transborder-raw-data</a:t>
            </a:r>
            <a:endParaRPr lang="en-US" dirty="0"/>
          </a:p>
          <a:p>
            <a:endParaRPr lang="en-US" dirty="0"/>
          </a:p>
          <a:p>
            <a:r>
              <a:rPr lang="en-US" sz="2000" b="1" dirty="0">
                <a:latin typeface="Cambria" panose="02040503050406030204" pitchFamily="18" charset="0"/>
                <a:ea typeface="Cambria" panose="02040503050406030204" pitchFamily="18" charset="0"/>
              </a:rPr>
              <a:t>Tools &amp; Technologies</a:t>
            </a:r>
          </a:p>
          <a:p>
            <a:r>
              <a:rPr lang="en-US" dirty="0">
                <a:latin typeface="Cambria" panose="02040503050406030204" pitchFamily="18" charset="0"/>
                <a:ea typeface="Cambria" panose="02040503050406030204" pitchFamily="18" charset="0"/>
              </a:rPr>
              <a:t>* Python (pandas, seaborn, matplotlib, </a:t>
            </a:r>
            <a:r>
              <a:rPr lang="en-US" dirty="0" err="1">
                <a:latin typeface="Cambria" panose="02040503050406030204" pitchFamily="18" charset="0"/>
                <a:ea typeface="Cambria" panose="02040503050406030204" pitchFamily="18" charset="0"/>
              </a:rPr>
              <a:t>scipy</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geopandas</a:t>
            </a:r>
            <a:r>
              <a:rPr lang="en-US" dirty="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Jupyter</a:t>
            </a:r>
            <a:r>
              <a:rPr lang="en-US" dirty="0">
                <a:latin typeface="Cambria" panose="02040503050406030204" pitchFamily="18" charset="0"/>
                <a:ea typeface="Cambria" panose="02040503050406030204" pitchFamily="18" charset="0"/>
              </a:rPr>
              <a:t> Notebook</a:t>
            </a:r>
          </a:p>
          <a:p>
            <a:r>
              <a:rPr lang="en-US" dirty="0">
                <a:latin typeface="Cambria" panose="02040503050406030204" pitchFamily="18" charset="0"/>
                <a:ea typeface="Cambria" panose="02040503050406030204" pitchFamily="18" charset="0"/>
              </a:rPr>
              <a:t>* Git &amp; GitHub</a:t>
            </a:r>
          </a:p>
          <a:p>
            <a:r>
              <a:rPr lang="en-US" dirty="0">
                <a:latin typeface="Cambria" panose="02040503050406030204" pitchFamily="18" charset="0"/>
                <a:ea typeface="Cambria" panose="02040503050406030204" pitchFamily="18" charset="0"/>
              </a:rPr>
              <a:t>* CRISP-DM methodology</a:t>
            </a:r>
          </a:p>
          <a:p>
            <a:r>
              <a:rPr lang="en-US" dirty="0">
                <a:latin typeface="Cambria" panose="02040503050406030204" pitchFamily="18" charset="0"/>
                <a:ea typeface="Cambria" panose="02040503050406030204" pitchFamily="18" charset="0"/>
              </a:rPr>
              <a:t>* Excel (preprocessing)</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Author</a:t>
            </a:r>
          </a:p>
          <a:p>
            <a:r>
              <a:rPr lang="en-US" dirty="0">
                <a:latin typeface="Cambria" panose="02040503050406030204" pitchFamily="18" charset="0"/>
                <a:ea typeface="Cambria" panose="02040503050406030204" pitchFamily="18" charset="0"/>
              </a:rPr>
              <a:t>PENIEL TENKORAMAH TWUM</a:t>
            </a:r>
          </a:p>
          <a:p>
            <a:r>
              <a:rPr lang="en-US" dirty="0">
                <a:latin typeface="Cambria" panose="02040503050406030204" pitchFamily="18" charset="0"/>
                <a:ea typeface="Cambria" panose="02040503050406030204" pitchFamily="18" charset="0"/>
              </a:rPr>
              <a:t>Geospatial  Data Analyst</a:t>
            </a:r>
          </a:p>
          <a:p>
            <a:r>
              <a:rPr lang="en-US" dirty="0">
                <a:latin typeface="Cambria" panose="02040503050406030204" pitchFamily="18" charset="0"/>
                <a:ea typeface="Cambria" panose="02040503050406030204" pitchFamily="18" charset="0"/>
                <a:hlinkClick r:id="rId9" action="ppaction://hlinkfile"/>
              </a:rPr>
              <a:t>linkedin.com/in/</a:t>
            </a:r>
            <a:r>
              <a:rPr lang="en-US" dirty="0" err="1">
                <a:latin typeface="Cambria" panose="02040503050406030204" pitchFamily="18" charset="0"/>
                <a:ea typeface="Cambria" panose="02040503050406030204" pitchFamily="18" charset="0"/>
                <a:hlinkClick r:id="rId9" action="ppaction://hlinkfile"/>
              </a:rPr>
              <a:t>peniel</a:t>
            </a:r>
            <a:r>
              <a:rPr lang="en-US" dirty="0">
                <a:latin typeface="Cambria" panose="02040503050406030204" pitchFamily="18" charset="0"/>
                <a:ea typeface="Cambria" panose="02040503050406030204" pitchFamily="18" charset="0"/>
                <a:hlinkClick r:id="rId9" action="ppaction://hlinkfile"/>
              </a:rPr>
              <a:t>-t</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10" action="ppaction://hlinkfile"/>
              </a:rPr>
              <a:t>github.com/Peniel-T  </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@penieltwum42@gmail.com</a:t>
            </a:r>
          </a:p>
        </p:txBody>
      </p:sp>
    </p:spTree>
    <p:extLst>
      <p:ext uri="{BB962C8B-B14F-4D97-AF65-F5344CB8AC3E}">
        <p14:creationId xmlns:p14="http://schemas.microsoft.com/office/powerpoint/2010/main" val="132045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0EE2B9D-62F1-5436-80E3-D8C41DF69D6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506CBB6-0E11-AAC0-A972-C7C3E1CB8A85}"/>
              </a:ext>
            </a:extLst>
          </p:cNvPr>
          <p:cNvSpPr>
            <a:spLocks noGrp="1"/>
          </p:cNvSpPr>
          <p:nvPr>
            <p:ph type="ctrTitle"/>
          </p:nvPr>
        </p:nvSpPr>
        <p:spPr>
          <a:xfrm>
            <a:off x="6096000" y="328773"/>
            <a:ext cx="6202166" cy="4890499"/>
          </a:xfrm>
        </p:spPr>
        <p:txBody>
          <a:bodyPr>
            <a:noAutofit/>
          </a:bodyPr>
          <a:lstStyle/>
          <a:p>
            <a:r>
              <a:rPr lang="en-US" sz="2800" dirty="0">
                <a:latin typeface="Cambria Math" panose="02040503050406030204" pitchFamily="18" charset="0"/>
                <a:ea typeface="Cambria Math" panose="02040503050406030204" pitchFamily="18" charset="0"/>
              </a:rPr>
              <a:t>CROSS-BORDER FREIGHT TRADE ANALYSIS USING CRISP-DM FRAMEWORK</a:t>
            </a:r>
            <a:br>
              <a:rPr lang="en-US" sz="2800" dirty="0">
                <a:latin typeface="Cambria Math" panose="02040503050406030204" pitchFamily="18" charset="0"/>
                <a:ea typeface="Cambria Math" panose="02040503050406030204" pitchFamily="18" charset="0"/>
              </a:rPr>
            </a:br>
            <a:br>
              <a:rPr lang="en-US" sz="2800" dirty="0">
                <a:latin typeface="Cambria Math" panose="02040503050406030204" pitchFamily="18" charset="0"/>
                <a:ea typeface="Cambria Math" panose="02040503050406030204" pitchFamily="18" charset="0"/>
              </a:rPr>
            </a:br>
            <a:br>
              <a:rPr lang="en-US" sz="2800" dirty="0">
                <a:latin typeface="Cambria Math" panose="02040503050406030204" pitchFamily="18" charset="0"/>
                <a:ea typeface="Cambria Math" panose="02040503050406030204" pitchFamily="18" charset="0"/>
              </a:rPr>
            </a:br>
            <a:br>
              <a:rPr lang="en-US" sz="2800" dirty="0">
                <a:latin typeface="Cambria Math" panose="02040503050406030204" pitchFamily="18" charset="0"/>
                <a:ea typeface="Cambria Math" panose="02040503050406030204" pitchFamily="18" charset="0"/>
              </a:rPr>
            </a:br>
            <a:r>
              <a:rPr lang="en-US" sz="2400" dirty="0">
                <a:latin typeface="Cambria Math" panose="02040503050406030204" pitchFamily="18" charset="0"/>
                <a:ea typeface="Cambria Math" panose="02040503050406030204" pitchFamily="18" charset="0"/>
              </a:rPr>
              <a:t>by</a:t>
            </a:r>
            <a:br>
              <a:rPr lang="en-US" sz="2800" dirty="0">
                <a:latin typeface="Cambria Math" panose="02040503050406030204" pitchFamily="18" charset="0"/>
                <a:ea typeface="Cambria Math" panose="02040503050406030204" pitchFamily="18" charset="0"/>
              </a:rPr>
            </a:br>
            <a:br>
              <a:rPr lang="en-US" sz="2800" dirty="0">
                <a:latin typeface="Cambria Math" panose="02040503050406030204" pitchFamily="18" charset="0"/>
                <a:ea typeface="Cambria Math" panose="02040503050406030204" pitchFamily="18" charset="0"/>
              </a:rPr>
            </a:br>
            <a:r>
              <a:rPr lang="en-US" sz="2000" dirty="0">
                <a:latin typeface="Cambria" panose="02040503050406030204" pitchFamily="18" charset="0"/>
                <a:ea typeface="Cambria" panose="02040503050406030204" pitchFamily="18" charset="0"/>
              </a:rPr>
              <a:t>PENIEL TENKORAMAH TWUM</a:t>
            </a:r>
            <a:endParaRPr lang="en-US" sz="2800"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256CBA09-A25F-EBC6-6B27-4FB0352791D1}"/>
              </a:ext>
            </a:extLst>
          </p:cNvPr>
          <p:cNvPicPr>
            <a:picLocks noChangeAspect="1"/>
          </p:cNvPicPr>
          <p:nvPr/>
        </p:nvPicPr>
        <p:blipFill>
          <a:blip r:embed="rId3">
            <a:extLst>
              <a:ext uri="{28A0092B-C50C-407E-A947-70E740481C1C}">
                <a14:useLocalDpi xmlns:a14="http://schemas.microsoft.com/office/drawing/2010/main" val="0"/>
              </a:ext>
            </a:extLst>
          </a:blip>
          <a:srcRect l="50242" r="31061"/>
          <a:stretch>
            <a:fillRect/>
          </a:stretch>
        </p:blipFill>
        <p:spPr>
          <a:xfrm>
            <a:off x="3359650" y="0"/>
            <a:ext cx="2892277" cy="6858000"/>
          </a:xfrm>
          <a:prstGeom prst="roundRect">
            <a:avLst/>
          </a:prstGeom>
          <a:effectLst>
            <a:softEdge rad="0"/>
          </a:effectLst>
        </p:spPr>
      </p:pic>
      <p:pic>
        <p:nvPicPr>
          <p:cNvPr id="14" name="Picture 13">
            <a:extLst>
              <a:ext uri="{FF2B5EF4-FFF2-40B4-BE49-F238E27FC236}">
                <a16:creationId xmlns:a16="http://schemas.microsoft.com/office/drawing/2014/main" id="{36B57C9A-164A-59D1-4624-6DE5AF6F7ECC}"/>
              </a:ext>
            </a:extLst>
          </p:cNvPr>
          <p:cNvPicPr>
            <a:picLocks noChangeAspect="1"/>
          </p:cNvPicPr>
          <p:nvPr/>
        </p:nvPicPr>
        <p:blipFill>
          <a:blip r:embed="rId4">
            <a:extLst>
              <a:ext uri="{28A0092B-C50C-407E-A947-70E740481C1C}">
                <a14:useLocalDpi xmlns:a14="http://schemas.microsoft.com/office/drawing/2010/main" val="0"/>
              </a:ext>
            </a:extLst>
          </a:blip>
          <a:srcRect l="15871" r="15871"/>
          <a:stretch/>
        </p:blipFill>
        <p:spPr>
          <a:xfrm>
            <a:off x="-70207" y="0"/>
            <a:ext cx="3798013" cy="3236360"/>
          </a:xfrm>
          <a:prstGeom prst="rect">
            <a:avLst/>
          </a:prstGeom>
        </p:spPr>
      </p:pic>
      <p:pic>
        <p:nvPicPr>
          <p:cNvPr id="16" name="Picture 15">
            <a:extLst>
              <a:ext uri="{FF2B5EF4-FFF2-40B4-BE49-F238E27FC236}">
                <a16:creationId xmlns:a16="http://schemas.microsoft.com/office/drawing/2014/main" id="{27E4338A-40AF-D580-3FB5-A9B3B89F944A}"/>
              </a:ext>
            </a:extLst>
          </p:cNvPr>
          <p:cNvPicPr>
            <a:picLocks noChangeAspect="1"/>
          </p:cNvPicPr>
          <p:nvPr/>
        </p:nvPicPr>
        <p:blipFill>
          <a:blip r:embed="rId3">
            <a:extLst>
              <a:ext uri="{28A0092B-C50C-407E-A947-70E740481C1C}">
                <a14:useLocalDpi xmlns:a14="http://schemas.microsoft.com/office/drawing/2010/main" val="0"/>
              </a:ext>
            </a:extLst>
          </a:blip>
          <a:srcRect l="69956" t="48540"/>
          <a:stretch>
            <a:fillRect/>
          </a:stretch>
        </p:blipFill>
        <p:spPr>
          <a:xfrm>
            <a:off x="-111097" y="3209469"/>
            <a:ext cx="3798012" cy="3648531"/>
          </a:xfrm>
          <a:prstGeom prst="rect">
            <a:avLst/>
          </a:prstGeom>
        </p:spPr>
      </p:pic>
    </p:spTree>
    <p:extLst>
      <p:ext uri="{BB962C8B-B14F-4D97-AF65-F5344CB8AC3E}">
        <p14:creationId xmlns:p14="http://schemas.microsoft.com/office/powerpoint/2010/main" val="311571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3AFFF9A-361B-9BF5-5DF2-B24DE209B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F9D34-B06E-A6E2-71A5-98A2F4F35FE2}"/>
              </a:ext>
            </a:extLst>
          </p:cNvPr>
          <p:cNvSpPr>
            <a:spLocks noGrp="1"/>
          </p:cNvSpPr>
          <p:nvPr>
            <p:ph type="title"/>
          </p:nvPr>
        </p:nvSpPr>
        <p:spPr>
          <a:xfrm>
            <a:off x="838200" y="365125"/>
            <a:ext cx="10515600" cy="785581"/>
          </a:xfrm>
        </p:spPr>
        <p:txBody>
          <a:bodyPr>
            <a:normAutofit/>
          </a:bodyPr>
          <a:lstStyle/>
          <a:p>
            <a:r>
              <a:rPr lang="en-US" sz="4000" dirty="0">
                <a:latin typeface="Cambria Math" panose="02040503050406030204" pitchFamily="18" charset="0"/>
                <a:ea typeface="Cambria Math" panose="02040503050406030204" pitchFamily="18" charset="0"/>
              </a:rPr>
              <a:t>INTRODUCTION</a:t>
            </a:r>
          </a:p>
        </p:txBody>
      </p:sp>
      <p:grpSp>
        <p:nvGrpSpPr>
          <p:cNvPr id="26" name="Group 25">
            <a:extLst>
              <a:ext uri="{FF2B5EF4-FFF2-40B4-BE49-F238E27FC236}">
                <a16:creationId xmlns:a16="http://schemas.microsoft.com/office/drawing/2014/main" id="{5566DE92-298C-ED2A-355A-97CE2FA957C3}"/>
              </a:ext>
            </a:extLst>
          </p:cNvPr>
          <p:cNvGrpSpPr/>
          <p:nvPr/>
        </p:nvGrpSpPr>
        <p:grpSpPr>
          <a:xfrm>
            <a:off x="616449" y="1227761"/>
            <a:ext cx="10438544" cy="1495211"/>
            <a:chOff x="616449" y="1227761"/>
            <a:chExt cx="10438544" cy="1495211"/>
          </a:xfrm>
          <a:scene3d>
            <a:camera prst="orthographicFront">
              <a:rot lat="0" lon="0" rev="0"/>
            </a:camera>
            <a:lightRig rig="contrasting" dir="t">
              <a:rot lat="0" lon="0" rev="1500000"/>
            </a:lightRig>
          </a:scene3d>
        </p:grpSpPr>
        <p:sp>
          <p:nvSpPr>
            <p:cNvPr id="14" name="Rectangle: Rounded Corners 13">
              <a:extLst>
                <a:ext uri="{FF2B5EF4-FFF2-40B4-BE49-F238E27FC236}">
                  <a16:creationId xmlns:a16="http://schemas.microsoft.com/office/drawing/2014/main" id="{DFA98A35-D169-E599-6C26-95F13F8C6C19}"/>
                </a:ext>
              </a:extLst>
            </p:cNvPr>
            <p:cNvSpPr/>
            <p:nvPr/>
          </p:nvSpPr>
          <p:spPr>
            <a:xfrm>
              <a:off x="616449" y="1227761"/>
              <a:ext cx="10263883" cy="1418156"/>
            </a:xfrm>
            <a:prstGeom prst="roundRect">
              <a:avLst>
                <a:gd name="adj" fmla="val 50000"/>
              </a:avLst>
            </a:prstGeom>
            <a:solidFill>
              <a:srgbClr val="FFFFFF">
                <a:alpha val="54118"/>
              </a:srgbClr>
            </a:solidFill>
            <a:ln>
              <a:solidFill>
                <a:schemeClr val="accent2">
                  <a:lumMod val="50000"/>
                </a:schemeClr>
              </a:solidFill>
            </a:ln>
            <a:effectLst>
              <a:outerShdw blurRad="149987" dist="250190" dir="8460000" algn="ctr">
                <a:srgbClr val="000000">
                  <a:alpha val="28000"/>
                </a:srgbClr>
              </a:outerShdw>
            </a:effectLst>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3A0DED74-C9A5-70CB-E8BC-8CDC32612C50}"/>
                </a:ext>
              </a:extLst>
            </p:cNvPr>
            <p:cNvSpPr txBox="1"/>
            <p:nvPr/>
          </p:nvSpPr>
          <p:spPr>
            <a:xfrm>
              <a:off x="976045" y="1430310"/>
              <a:ext cx="10078948" cy="1292662"/>
            </a:xfrm>
            <a:prstGeom prst="rect">
              <a:avLst/>
            </a:prstGeom>
            <a:noFill/>
            <a:ln>
              <a:noFill/>
            </a:ln>
            <a:effectLst>
              <a:outerShdw blurRad="149987" dist="250190" dir="8460000" algn="ctr">
                <a:srgbClr val="000000">
                  <a:alpha val="28000"/>
                </a:srgbClr>
              </a:outerShdw>
            </a:effectLst>
            <a:sp3d prstMaterial="metal">
              <a:bevelT w="88900" h="88900"/>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latin typeface="Cambria" panose="02040503050406030204" pitchFamily="18" charset="0"/>
                  <a:ea typeface="Cambria" panose="02040503050406030204" pitchFamily="18" charset="0"/>
                </a:rPr>
                <a:t>The </a:t>
              </a:r>
              <a:r>
                <a:rPr lang="en-US" sz="2000" dirty="0" err="1">
                  <a:latin typeface="Cambria" panose="02040503050406030204" pitchFamily="18" charset="0"/>
                  <a:ea typeface="Cambria" panose="02040503050406030204" pitchFamily="18" charset="0"/>
                </a:rPr>
                <a:t>TransBorder</a:t>
              </a:r>
              <a:r>
                <a:rPr lang="en-US" sz="2000" dirty="0">
                  <a:latin typeface="Cambria" panose="02040503050406030204" pitchFamily="18" charset="0"/>
                  <a:ea typeface="Cambria" panose="02040503050406030204" pitchFamily="18" charset="0"/>
                </a:rPr>
                <a:t> Freight Program under the Bureau of Transportation Statistics (BTS) offers detailed data on North American freight movement between the U.S., Canada, and Mexico.</a:t>
              </a:r>
            </a:p>
            <a:p>
              <a:endParaRPr lang="en-US" dirty="0"/>
            </a:p>
          </p:txBody>
        </p:sp>
      </p:grpSp>
      <p:sp>
        <p:nvSpPr>
          <p:cNvPr id="18" name="Rectangle: Rounded Corners 17">
            <a:extLst>
              <a:ext uri="{FF2B5EF4-FFF2-40B4-BE49-F238E27FC236}">
                <a16:creationId xmlns:a16="http://schemas.microsoft.com/office/drawing/2014/main" id="{01C567DF-3A92-67CB-CD51-FDAAE7426A5F}"/>
              </a:ext>
            </a:extLst>
          </p:cNvPr>
          <p:cNvSpPr/>
          <p:nvPr/>
        </p:nvSpPr>
        <p:spPr>
          <a:xfrm>
            <a:off x="1448655" y="2888813"/>
            <a:ext cx="3945277" cy="3348497"/>
          </a:xfrm>
          <a:prstGeom prst="roundRect">
            <a:avLst>
              <a:gd name="adj" fmla="val 13025"/>
            </a:avLst>
          </a:prstGeom>
          <a:solidFill>
            <a:srgbClr val="FFFFFF">
              <a:alpha val="45098"/>
            </a:srgbClr>
          </a:solidFill>
          <a:ln>
            <a:solidFill>
              <a:schemeClr val="accent2">
                <a:lumMod val="5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409AA10D-C93E-A1BC-C1FD-1ABFE14B56A5}"/>
              </a:ext>
            </a:extLst>
          </p:cNvPr>
          <p:cNvSpPr txBox="1"/>
          <p:nvPr/>
        </p:nvSpPr>
        <p:spPr>
          <a:xfrm>
            <a:off x="1746607" y="3178522"/>
            <a:ext cx="3312514" cy="230832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buNone/>
            </a:pPr>
            <a:r>
              <a:rPr lang="en-US" b="1" dirty="0">
                <a:latin typeface="Cambria" panose="02040503050406030204" pitchFamily="18" charset="0"/>
                <a:ea typeface="Cambria" panose="02040503050406030204" pitchFamily="18" charset="0"/>
              </a:rPr>
              <a:t>This dataset covers:</a:t>
            </a:r>
          </a:p>
          <a:p>
            <a:pPr>
              <a:buNone/>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Mode of transportation</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Commodity type</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Geographic breakdown</a:t>
            </a:r>
          </a:p>
          <a:p>
            <a:endParaRPr lang="en-US" dirty="0"/>
          </a:p>
        </p:txBody>
      </p:sp>
      <p:sp>
        <p:nvSpPr>
          <p:cNvPr id="23" name="Rectangle: Rounded Corners 22">
            <a:extLst>
              <a:ext uri="{FF2B5EF4-FFF2-40B4-BE49-F238E27FC236}">
                <a16:creationId xmlns:a16="http://schemas.microsoft.com/office/drawing/2014/main" id="{A836F4EC-7DA1-8DD6-A413-6521BA024694}"/>
              </a:ext>
            </a:extLst>
          </p:cNvPr>
          <p:cNvSpPr/>
          <p:nvPr/>
        </p:nvSpPr>
        <p:spPr>
          <a:xfrm>
            <a:off x="5801475" y="2888812"/>
            <a:ext cx="4065996" cy="3348497"/>
          </a:xfrm>
          <a:prstGeom prst="roundRect">
            <a:avLst>
              <a:gd name="adj" fmla="val 13025"/>
            </a:avLst>
          </a:prstGeom>
          <a:solidFill>
            <a:srgbClr val="FFFFFF">
              <a:alpha val="50196"/>
            </a:srgbClr>
          </a:solidFill>
          <a:ln>
            <a:solidFill>
              <a:schemeClr val="accent2">
                <a:lumMod val="5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id="{6C6B4450-C15B-ACEB-36D0-7331C212434F}"/>
              </a:ext>
            </a:extLst>
          </p:cNvPr>
          <p:cNvSpPr txBox="1"/>
          <p:nvPr/>
        </p:nvSpPr>
        <p:spPr>
          <a:xfrm>
            <a:off x="6195317" y="3131899"/>
            <a:ext cx="3476945" cy="286232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buNone/>
            </a:pPr>
            <a:r>
              <a:rPr lang="en-US" b="1" dirty="0">
                <a:latin typeface="Cambria" panose="02040503050406030204" pitchFamily="18" charset="0"/>
                <a:ea typeface="Cambria" panose="02040503050406030204" pitchFamily="18" charset="0"/>
              </a:rPr>
              <a:t>The data supports:</a:t>
            </a:r>
          </a:p>
          <a:p>
            <a:pPr>
              <a:buNone/>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Border and infrastructure planning</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Marketing and logistics strategies</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Broader transportation research</a:t>
            </a:r>
          </a:p>
          <a:p>
            <a:endParaRPr lang="en-US" dirty="0"/>
          </a:p>
        </p:txBody>
      </p:sp>
    </p:spTree>
    <p:extLst>
      <p:ext uri="{BB962C8B-B14F-4D97-AF65-F5344CB8AC3E}">
        <p14:creationId xmlns:p14="http://schemas.microsoft.com/office/powerpoint/2010/main" val="336068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E168CEC-555E-B413-B7E7-118257083A3E}"/>
            </a:ext>
          </a:extLst>
        </p:cNvPr>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FACAED07-ACFA-4FF9-0B02-1DDC8A280E3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5AD66935-573E-8BF7-2B42-01E0E1857D9F}"/>
              </a:ext>
            </a:extLst>
          </p:cNvPr>
          <p:cNvSpPr>
            <a:spLocks noGrp="1"/>
          </p:cNvSpPr>
          <p:nvPr>
            <p:ph type="title"/>
          </p:nvPr>
        </p:nvSpPr>
        <p:spPr>
          <a:xfrm>
            <a:off x="990600" y="517525"/>
            <a:ext cx="10515600" cy="785581"/>
          </a:xfrm>
        </p:spPr>
        <p:txBody>
          <a:bodyPr>
            <a:normAutofit/>
          </a:bodyPr>
          <a:lstStyle/>
          <a:p>
            <a:r>
              <a:rPr lang="en-US" sz="4000" dirty="0">
                <a:latin typeface="Cambria Math" panose="02040503050406030204" pitchFamily="18" charset="0"/>
                <a:ea typeface="Cambria Math" panose="02040503050406030204" pitchFamily="18" charset="0"/>
              </a:rPr>
              <a:t>PROJECT OBJECTIVES</a:t>
            </a:r>
          </a:p>
        </p:txBody>
      </p:sp>
      <p:graphicFrame>
        <p:nvGraphicFramePr>
          <p:cNvPr id="5" name="Content Placeholder 2">
            <a:extLst>
              <a:ext uri="{FF2B5EF4-FFF2-40B4-BE49-F238E27FC236}">
                <a16:creationId xmlns:a16="http://schemas.microsoft.com/office/drawing/2014/main" id="{129BA4B1-96AD-6290-EE23-BE3D6B4705C6}"/>
              </a:ext>
            </a:extLst>
          </p:cNvPr>
          <p:cNvGraphicFramePr>
            <a:graphicFrameLocks/>
          </p:cNvGraphicFramePr>
          <p:nvPr>
            <p:extLst>
              <p:ext uri="{D42A27DB-BD31-4B8C-83A1-F6EECF244321}">
                <p14:modId xmlns:p14="http://schemas.microsoft.com/office/powerpoint/2010/main" val="3895704487"/>
              </p:ext>
            </p:extLst>
          </p:nvPr>
        </p:nvGraphicFramePr>
        <p:xfrm>
          <a:off x="702923" y="1567059"/>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7270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6890718F-E1AF-833B-9867-17CF594045EF}"/>
            </a:ext>
          </a:extLst>
        </p:cNvPr>
        <p:cNvGrpSpPr/>
        <p:nvPr/>
      </p:nvGrpSpPr>
      <p:grpSpPr>
        <a:xfrm>
          <a:off x="0" y="0"/>
          <a:ext cx="0" cy="0"/>
          <a:chOff x="0" y="0"/>
          <a:chExt cx="0" cy="0"/>
        </a:xfrm>
      </p:grpSpPr>
      <p:graphicFrame>
        <p:nvGraphicFramePr>
          <p:cNvPr id="4" name="Content Placeholder 2">
            <a:extLst>
              <a:ext uri="{FF2B5EF4-FFF2-40B4-BE49-F238E27FC236}">
                <a16:creationId xmlns:a16="http://schemas.microsoft.com/office/drawing/2014/main" id="{AAE04E5A-443A-43AF-8EBE-380E9676524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74B8223D-1B7B-A307-1A41-C6898840881F}"/>
              </a:ext>
            </a:extLst>
          </p:cNvPr>
          <p:cNvSpPr>
            <a:spLocks noGrp="1"/>
          </p:cNvSpPr>
          <p:nvPr>
            <p:ph type="title"/>
          </p:nvPr>
        </p:nvSpPr>
        <p:spPr>
          <a:xfrm>
            <a:off x="990600" y="517525"/>
            <a:ext cx="10515600" cy="785581"/>
          </a:xfrm>
        </p:spPr>
        <p:txBody>
          <a:bodyPr>
            <a:normAutofit/>
          </a:bodyPr>
          <a:lstStyle/>
          <a:p>
            <a:r>
              <a:rPr lang="en-US" sz="4000" dirty="0">
                <a:latin typeface="Cambria Math" panose="02040503050406030204" pitchFamily="18" charset="0"/>
                <a:ea typeface="Cambria Math" panose="02040503050406030204" pitchFamily="18" charset="0"/>
              </a:rPr>
              <a:t>CRISP-DM FRAMEWORK</a:t>
            </a:r>
          </a:p>
        </p:txBody>
      </p:sp>
      <p:graphicFrame>
        <p:nvGraphicFramePr>
          <p:cNvPr id="5" name="Content Placeholder 2">
            <a:extLst>
              <a:ext uri="{FF2B5EF4-FFF2-40B4-BE49-F238E27FC236}">
                <a16:creationId xmlns:a16="http://schemas.microsoft.com/office/drawing/2014/main" id="{6E2DB3D0-28AC-7604-E8A0-9E0266EFA042}"/>
              </a:ext>
            </a:extLst>
          </p:cNvPr>
          <p:cNvGraphicFramePr>
            <a:graphicFrameLocks/>
          </p:cNvGraphicFramePr>
          <p:nvPr>
            <p:extLst>
              <p:ext uri="{D42A27DB-BD31-4B8C-83A1-F6EECF244321}">
                <p14:modId xmlns:p14="http://schemas.microsoft.com/office/powerpoint/2010/main" val="892526814"/>
              </p:ext>
            </p:extLst>
          </p:nvPr>
        </p:nvGraphicFramePr>
        <p:xfrm>
          <a:off x="838200" y="1705510"/>
          <a:ext cx="10668000" cy="46238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75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6B768C38-02C4-F4B7-B3AF-F9AB09627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81EAE-C4E6-1A43-6EBE-48D8290ECA58}"/>
              </a:ext>
            </a:extLst>
          </p:cNvPr>
          <p:cNvSpPr>
            <a:spLocks noGrp="1"/>
          </p:cNvSpPr>
          <p:nvPr>
            <p:ph type="title"/>
          </p:nvPr>
        </p:nvSpPr>
        <p:spPr>
          <a:xfrm>
            <a:off x="838200" y="365125"/>
            <a:ext cx="10515600" cy="785581"/>
          </a:xfrm>
        </p:spPr>
        <p:txBody>
          <a:bodyPr>
            <a:normAutofit/>
          </a:bodyPr>
          <a:lstStyle/>
          <a:p>
            <a:r>
              <a:rPr lang="en-US" sz="4000" dirty="0">
                <a:latin typeface="Cambria Math" panose="02040503050406030204" pitchFamily="18" charset="0"/>
                <a:ea typeface="Cambria Math" panose="02040503050406030204" pitchFamily="18" charset="0"/>
              </a:rPr>
              <a:t>BUSSINESS QUESTIONS</a:t>
            </a:r>
          </a:p>
        </p:txBody>
      </p:sp>
      <p:graphicFrame>
        <p:nvGraphicFramePr>
          <p:cNvPr id="7" name="Content Placeholder 6">
            <a:extLst>
              <a:ext uri="{FF2B5EF4-FFF2-40B4-BE49-F238E27FC236}">
                <a16:creationId xmlns:a16="http://schemas.microsoft.com/office/drawing/2014/main" id="{DC1BCA67-31AF-A484-5D62-0B82EA3DAE37}"/>
              </a:ext>
            </a:extLst>
          </p:cNvPr>
          <p:cNvGraphicFramePr>
            <a:graphicFrameLocks noGrp="1"/>
          </p:cNvGraphicFramePr>
          <p:nvPr>
            <p:ph idx="1"/>
            <p:extLst>
              <p:ext uri="{D42A27DB-BD31-4B8C-83A1-F6EECF244321}">
                <p14:modId xmlns:p14="http://schemas.microsoft.com/office/powerpoint/2010/main" val="199500347"/>
              </p:ext>
            </p:extLst>
          </p:nvPr>
        </p:nvGraphicFramePr>
        <p:xfrm>
          <a:off x="714910" y="1301643"/>
          <a:ext cx="10515600" cy="5057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94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0E4CE6E-57EC-60EA-CDD7-2961F25A92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06110-E7B3-6F30-5F73-A661D2B0498F}"/>
              </a:ext>
            </a:extLst>
          </p:cNvPr>
          <p:cNvSpPr>
            <a:spLocks noGrp="1"/>
          </p:cNvSpPr>
          <p:nvPr>
            <p:ph type="title"/>
          </p:nvPr>
        </p:nvSpPr>
        <p:spPr>
          <a:xfrm>
            <a:off x="838200" y="365125"/>
            <a:ext cx="10515600" cy="785581"/>
          </a:xfrm>
        </p:spPr>
        <p:txBody>
          <a:bodyPr>
            <a:normAutofit/>
          </a:bodyPr>
          <a:lstStyle/>
          <a:p>
            <a:r>
              <a:rPr lang="en-US" sz="4000" dirty="0">
                <a:latin typeface="Cambria Math" panose="02040503050406030204" pitchFamily="18" charset="0"/>
                <a:ea typeface="Cambria Math" panose="02040503050406030204" pitchFamily="18" charset="0"/>
              </a:rPr>
              <a:t>Exploratory Data Analysis (EDA)</a:t>
            </a:r>
          </a:p>
        </p:txBody>
      </p:sp>
      <p:graphicFrame>
        <p:nvGraphicFramePr>
          <p:cNvPr id="4" name="Content Placeholder 2">
            <a:extLst>
              <a:ext uri="{FF2B5EF4-FFF2-40B4-BE49-F238E27FC236}">
                <a16:creationId xmlns:a16="http://schemas.microsoft.com/office/drawing/2014/main" id="{510067AE-C3CD-4B6D-CC7F-C33998FEB5B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ontent Placeholder 2">
            <a:extLst>
              <a:ext uri="{FF2B5EF4-FFF2-40B4-BE49-F238E27FC236}">
                <a16:creationId xmlns:a16="http://schemas.microsoft.com/office/drawing/2014/main" id="{E584394A-3CB9-D48F-3DC6-1FDF226A6716}"/>
              </a:ext>
            </a:extLst>
          </p:cNvPr>
          <p:cNvGraphicFramePr>
            <a:graphicFrameLocks/>
          </p:cNvGraphicFramePr>
          <p:nvPr>
            <p:extLst>
              <p:ext uri="{D42A27DB-BD31-4B8C-83A1-F6EECF244321}">
                <p14:modId xmlns:p14="http://schemas.microsoft.com/office/powerpoint/2010/main" val="3141404354"/>
              </p:ext>
            </p:extLst>
          </p:nvPr>
        </p:nvGraphicFramePr>
        <p:xfrm>
          <a:off x="240632" y="757915"/>
          <a:ext cx="11434812" cy="55593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6670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1">
                <a:shade val="80000"/>
                <a:lumMod val="80000"/>
              </a:schemeClr>
              <a:schemeClr val="bg1">
                <a:tint val="98000"/>
              </a:schemeClr>
            </a:duotone>
            <a:lum/>
          </a:blip>
          <a:srcRect/>
          <a:stretch>
            <a:fillRect/>
          </a:stretch>
        </a:blipFill>
        <a:effectLst/>
      </p:bgPr>
    </p:bg>
    <p:spTree>
      <p:nvGrpSpPr>
        <p:cNvPr id="1" name="">
          <a:extLst>
            <a:ext uri="{FF2B5EF4-FFF2-40B4-BE49-F238E27FC236}">
              <a16:creationId xmlns:a16="http://schemas.microsoft.com/office/drawing/2014/main" id="{8309F05A-679B-8DA1-4F85-088B7D23C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BA805-3581-16C7-5351-6A40A32F603E}"/>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a:t>
            </a:r>
          </a:p>
        </p:txBody>
      </p:sp>
      <p:pic>
        <p:nvPicPr>
          <p:cNvPr id="11" name="Picture 10">
            <a:extLst>
              <a:ext uri="{FF2B5EF4-FFF2-40B4-BE49-F238E27FC236}">
                <a16:creationId xmlns:a16="http://schemas.microsoft.com/office/drawing/2014/main" id="{1694774C-7EB1-9130-6059-30A6A1329B9C}"/>
              </a:ext>
            </a:extLst>
          </p:cNvPr>
          <p:cNvPicPr>
            <a:picLocks noChangeAspect="1"/>
          </p:cNvPicPr>
          <p:nvPr/>
        </p:nvPicPr>
        <p:blipFill>
          <a:blip r:embed="rId3">
            <a:extLst>
              <a:ext uri="{28A0092B-C50C-407E-A947-70E740481C1C}">
                <a14:useLocalDpi xmlns:a14="http://schemas.microsoft.com/office/drawing/2010/main" val="0"/>
              </a:ext>
            </a:extLst>
          </a:blip>
          <a:srcRect t="1963" b="8024"/>
          <a:stretch>
            <a:fillRect/>
          </a:stretch>
        </p:blipFill>
        <p:spPr>
          <a:xfrm>
            <a:off x="565079" y="1037690"/>
            <a:ext cx="10921429" cy="3544584"/>
          </a:xfrm>
          <a:prstGeom prst="roundRect">
            <a:avLst>
              <a:gd name="adj" fmla="val 8261"/>
            </a:avLst>
          </a:prstGeom>
        </p:spPr>
      </p:pic>
      <p:sp>
        <p:nvSpPr>
          <p:cNvPr id="14" name="TextBox 13">
            <a:extLst>
              <a:ext uri="{FF2B5EF4-FFF2-40B4-BE49-F238E27FC236}">
                <a16:creationId xmlns:a16="http://schemas.microsoft.com/office/drawing/2014/main" id="{BF31750C-DD15-54E4-7EEF-9E9BEB1A3D14}"/>
              </a:ext>
            </a:extLst>
          </p:cNvPr>
          <p:cNvSpPr txBox="1"/>
          <p:nvPr/>
        </p:nvSpPr>
        <p:spPr>
          <a:xfrm>
            <a:off x="965771" y="4982966"/>
            <a:ext cx="8897420"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While both countries followed similar trade growth patterns initially, </a:t>
            </a:r>
            <a:r>
              <a:rPr lang="en-US" b="1" dirty="0"/>
              <a:t>Mexico has consistently outpaced Canada</a:t>
            </a:r>
            <a:r>
              <a:rPr lang="en-US" dirty="0"/>
              <a:t> in total trade value from 2022 onward, signaling its growing role in U.S. cross-border trade.</a:t>
            </a:r>
          </a:p>
        </p:txBody>
      </p:sp>
    </p:spTree>
    <p:extLst>
      <p:ext uri="{BB962C8B-B14F-4D97-AF65-F5344CB8AC3E}">
        <p14:creationId xmlns:p14="http://schemas.microsoft.com/office/powerpoint/2010/main" val="242341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D4D1C05-FE3B-A1AE-DA92-ED3FABB99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C5F29-2DB5-4FF7-7C74-2B307E14AA49}"/>
              </a:ext>
            </a:extLst>
          </p:cNvPr>
          <p:cNvSpPr>
            <a:spLocks noGrp="1"/>
          </p:cNvSpPr>
          <p:nvPr>
            <p:ph type="title"/>
          </p:nvPr>
        </p:nvSpPr>
        <p:spPr>
          <a:xfrm>
            <a:off x="565079" y="365125"/>
            <a:ext cx="10788721" cy="672565"/>
          </a:xfrm>
        </p:spPr>
        <p:txBody>
          <a:bodyPr>
            <a:normAutofit/>
          </a:bodyPr>
          <a:lstStyle/>
          <a:p>
            <a:r>
              <a:rPr lang="en-US" sz="4000" dirty="0">
                <a:latin typeface="Cambria Math" panose="02040503050406030204" pitchFamily="18" charset="0"/>
                <a:ea typeface="Cambria Math" panose="02040503050406030204" pitchFamily="18" charset="0"/>
              </a:rPr>
              <a:t>KEY INSIGHTS</a:t>
            </a:r>
          </a:p>
        </p:txBody>
      </p:sp>
      <p:graphicFrame>
        <p:nvGraphicFramePr>
          <p:cNvPr id="4" name="Content Placeholder 2">
            <a:extLst>
              <a:ext uri="{FF2B5EF4-FFF2-40B4-BE49-F238E27FC236}">
                <a16:creationId xmlns:a16="http://schemas.microsoft.com/office/drawing/2014/main" id="{CF8D1E8C-7985-6FB2-5D5A-04650FE0757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A084137-B65F-46DD-7BA3-F506CB083768}"/>
              </a:ext>
            </a:extLst>
          </p:cNvPr>
          <p:cNvPicPr>
            <a:picLocks noChangeAspect="1"/>
          </p:cNvPicPr>
          <p:nvPr/>
        </p:nvPicPr>
        <p:blipFill>
          <a:blip r:embed="rId8">
            <a:extLst>
              <a:ext uri="{28A0092B-C50C-407E-A947-70E740481C1C}">
                <a14:useLocalDpi xmlns:a14="http://schemas.microsoft.com/office/drawing/2010/main" val="0"/>
              </a:ext>
            </a:extLst>
          </a:blip>
          <a:srcRect t="1449" b="1449"/>
          <a:stretch/>
        </p:blipFill>
        <p:spPr>
          <a:xfrm>
            <a:off x="442204" y="1291974"/>
            <a:ext cx="7787394" cy="3780891"/>
          </a:xfrm>
          <a:prstGeom prst="roundRect">
            <a:avLst>
              <a:gd name="adj" fmla="val 7639"/>
            </a:avLst>
          </a:prstGeom>
        </p:spPr>
      </p:pic>
      <p:sp>
        <p:nvSpPr>
          <p:cNvPr id="6" name="TextBox 5">
            <a:extLst>
              <a:ext uri="{FF2B5EF4-FFF2-40B4-BE49-F238E27FC236}">
                <a16:creationId xmlns:a16="http://schemas.microsoft.com/office/drawing/2014/main" id="{7611A844-713D-D7D9-E34A-613E08846CB3}"/>
              </a:ext>
            </a:extLst>
          </p:cNvPr>
          <p:cNvSpPr txBox="1"/>
          <p:nvPr/>
        </p:nvSpPr>
        <p:spPr>
          <a:xfrm>
            <a:off x="308225" y="5327149"/>
            <a:ext cx="10126479"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Truck and pipeline are the leading transport modes by cost, with truck used across both trade types and pipeline heavily used for importing high-volume commodities. Rail and vessel are important secondary modes, mostly serving import-heavy flows.</a:t>
            </a:r>
          </a:p>
        </p:txBody>
      </p:sp>
      <p:sp>
        <p:nvSpPr>
          <p:cNvPr id="8" name="TextBox 7">
            <a:extLst>
              <a:ext uri="{FF2B5EF4-FFF2-40B4-BE49-F238E27FC236}">
                <a16:creationId xmlns:a16="http://schemas.microsoft.com/office/drawing/2014/main" id="{8D98C9D6-35F2-534C-34AB-FB495BFB2F20}"/>
              </a:ext>
            </a:extLst>
          </p:cNvPr>
          <p:cNvSpPr txBox="1"/>
          <p:nvPr/>
        </p:nvSpPr>
        <p:spPr>
          <a:xfrm>
            <a:off x="8640565" y="1571946"/>
            <a:ext cx="3030877" cy="2308324"/>
          </a:xfrm>
          <a:prstGeom prst="rect">
            <a:avLst/>
          </a:prstGeom>
          <a:noFill/>
        </p:spPr>
        <p:txBody>
          <a:bodyPr wrap="square" rtlCol="0">
            <a:spAutoFit/>
          </a:bodyPr>
          <a:lstStyle/>
          <a:p>
            <a:pPr marL="285750" indent="-285750">
              <a:buFont typeface="Wingdings" panose="05000000000000000000" pitchFamily="2" charset="2"/>
              <a:buChar char="q"/>
            </a:pPr>
            <a:r>
              <a:rPr lang="en-US" b="1" dirty="0"/>
              <a:t>Truck transport</a:t>
            </a:r>
            <a:r>
              <a:rPr lang="en-US" dirty="0"/>
              <a:t> dominates both export and import freight charges, with </a:t>
            </a:r>
            <a:r>
              <a:rPr lang="en-US" b="1" dirty="0"/>
              <a:t>$19.3B for exports</a:t>
            </a:r>
            <a:r>
              <a:rPr lang="en-US" dirty="0"/>
              <a:t> and </a:t>
            </a:r>
            <a:r>
              <a:rPr lang="en-US" b="1" dirty="0"/>
              <a:t>$18.4B for imports</a:t>
            </a:r>
            <a:r>
              <a:rPr lang="en-US" dirty="0"/>
              <a:t> (indicating its critical role in cross-border trade logistics.)</a:t>
            </a:r>
          </a:p>
        </p:txBody>
      </p:sp>
    </p:spTree>
    <p:extLst>
      <p:ext uri="{BB962C8B-B14F-4D97-AF65-F5344CB8AC3E}">
        <p14:creationId xmlns:p14="http://schemas.microsoft.com/office/powerpoint/2010/main" val="367758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1126</TotalTime>
  <Words>931</Words>
  <Application>Microsoft Office PowerPoint</Application>
  <PresentationFormat>Widescreen</PresentationFormat>
  <Paragraphs>144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vt:lpstr>
      <vt:lpstr>Cambria Math</vt:lpstr>
      <vt:lpstr>Wingdings</vt:lpstr>
      <vt:lpstr>Office Theme</vt:lpstr>
      <vt:lpstr>PowerPoint Presentation</vt:lpstr>
      <vt:lpstr>CROSS-BORDER FREIGHT TRADE ANALYSIS USING CRISP-DM FRAMEWORK    by  PENIEL TENKORAMAH TWUM</vt:lpstr>
      <vt:lpstr>INTRODUCTION</vt:lpstr>
      <vt:lpstr>PROJECT OBJECTIVES</vt:lpstr>
      <vt:lpstr>CRISP-DM FRAMEWORK</vt:lpstr>
      <vt:lpstr>BUSSINESS QUESTIONS</vt:lpstr>
      <vt:lpstr>Exploratory Data Analysis (EDA)</vt:lpstr>
      <vt:lpstr>KEY INSIGHTS</vt:lpstr>
      <vt:lpstr>KEY INSIGHTS</vt:lpstr>
      <vt:lpstr>KEY INSIGHTS</vt:lpstr>
      <vt:lpstr>KEY INSIGHTS</vt:lpstr>
      <vt:lpstr>KEY INSIGHTS</vt:lpstr>
      <vt:lpstr>KEY INSIGHTS Freight Charges &amp; Weight  Correlation</vt:lpstr>
      <vt:lpstr>KEY INSIGHTS</vt:lpstr>
      <vt:lpstr>KEY INSIGHTS</vt:lpstr>
      <vt:lpstr>BUSINESS RECOMMENDATIONS</vt:lpstr>
      <vt:lpstr>LIMITATIONS &amp; FUTURE WORK</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Peniel T</dc:creator>
  <cp:lastModifiedBy>Peniel T</cp:lastModifiedBy>
  <cp:revision>13</cp:revision>
  <dcterms:created xsi:type="dcterms:W3CDTF">2025-07-24T18:36:45Z</dcterms:created>
  <dcterms:modified xsi:type="dcterms:W3CDTF">2025-07-25T13:22:56Z</dcterms:modified>
</cp:coreProperties>
</file>