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0"/>
  </p:handoutMasterIdLst>
  <p:sldIdLst>
    <p:sldId id="273" r:id="rId3"/>
    <p:sldId id="286" r:id="rId5"/>
    <p:sldId id="288" r:id="rId6"/>
    <p:sldId id="295" r:id="rId7"/>
    <p:sldId id="296" r:id="rId8"/>
    <p:sldId id="297" r:id="rId9"/>
    <p:sldId id="298" r:id="rId10"/>
    <p:sldId id="299" r:id="rId11"/>
    <p:sldId id="300" r:id="rId12"/>
    <p:sldId id="287" r:id="rId13"/>
    <p:sldId id="301" r:id="rId14"/>
    <p:sldId id="302" r:id="rId15"/>
    <p:sldId id="281" r:id="rId16"/>
    <p:sldId id="303" r:id="rId17"/>
    <p:sldId id="304" r:id="rId18"/>
    <p:sldId id="28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460"/>
    <a:srgbClr val="2D3536"/>
    <a:srgbClr val="7B6057"/>
    <a:srgbClr val="C4CAD4"/>
    <a:srgbClr val="A1A7B4"/>
    <a:srgbClr val="5B9DEA"/>
    <a:srgbClr val="52D3AD"/>
    <a:srgbClr val="F23D48"/>
    <a:srgbClr val="DC3E13"/>
    <a:srgbClr val="707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46" autoAdjust="0"/>
    <p:restoredTop sz="95152" autoAdjust="0"/>
  </p:normalViewPr>
  <p:slideViewPr>
    <p:cSldViewPr snapToGrid="0">
      <p:cViewPr>
        <p:scale>
          <a:sx n="70" d="100"/>
          <a:sy n="70" d="100"/>
        </p:scale>
        <p:origin x="-594" y="12"/>
      </p:cViewPr>
      <p:guideLst>
        <p:guide orient="horz" pos="2160"/>
        <p:guide pos="3863"/>
      </p:guideLst>
    </p:cSldViewPr>
  </p:slideViewPr>
  <p:notesTextViewPr>
    <p:cViewPr>
      <p:scale>
        <a:sx n="1" d="1"/>
        <a:sy n="1" d="1"/>
      </p:scale>
      <p:origin x="0" y="0"/>
    </p:cViewPr>
  </p:notesTextViewPr>
  <p:sorterViewPr>
    <p:cViewPr>
      <p:scale>
        <a:sx n="100" d="100"/>
        <a:sy n="100" d="100"/>
      </p:scale>
      <p:origin x="0" y="-1392"/>
    </p:cViewPr>
  </p:sorterViewPr>
  <p:notesViewPr>
    <p:cSldViewPr snapToGrid="0">
      <p:cViewPr varScale="1">
        <p:scale>
          <a:sx n="51" d="100"/>
          <a:sy n="51" d="100"/>
        </p:scale>
        <p:origin x="-2874" y="-84"/>
      </p:cViewPr>
      <p:guideLst>
        <p:guide orient="horz" pos="2880"/>
        <p:guide pos="214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709DB9-8257-43F5-B4EA-6BAC8275E7C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57443F-925B-44C3-9913-15CF0EA8E0F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0A374-7F7D-452F-9A21-4D4056BD0DE5}"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176E7-7C10-46D5-8A7F-C929BCBEF4E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176E7-7C10-46D5-8A7F-C929BCBEF4E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email"/>
          <a:stretch>
            <a:fillRect/>
          </a:stretch>
        </p:blipFill>
        <p:spPr>
          <a:xfrm>
            <a:off x="0" y="0"/>
            <a:ext cx="12192000" cy="6858000"/>
          </a:xfrm>
          <a:prstGeom prst="rect">
            <a:avLst/>
          </a:prstGeom>
        </p:spPr>
      </p:pic>
      <p:sp>
        <p:nvSpPr>
          <p:cNvPr id="2" name="Title 1"/>
          <p:cNvSpPr>
            <a:spLocks noGrp="1"/>
          </p:cNvSpPr>
          <p:nvPr>
            <p:ph type="ctrTitle"/>
          </p:nvPr>
        </p:nvSpPr>
        <p:spPr>
          <a:xfrm>
            <a:off x="662152" y="1970690"/>
            <a:ext cx="10897502" cy="1147808"/>
          </a:xfrm>
        </p:spPr>
        <p:txBody>
          <a:bodyPr anchor="b"/>
          <a:lstStyle>
            <a:lvl1pPr algn="l">
              <a:defRPr sz="6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660939" y="3428999"/>
            <a:ext cx="4037185" cy="1503317"/>
          </a:xfrm>
        </p:spPr>
        <p:txBody>
          <a:bodyPr/>
          <a:lstStyle>
            <a:lvl1pPr marL="0" indent="0" algn="l">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a:xfrm>
            <a:off x="4819357" y="6370417"/>
            <a:ext cx="2743200" cy="365125"/>
          </a:xfrm>
          <a:prstGeom prst="rect">
            <a:avLst/>
          </a:prstGeom>
        </p:spPr>
        <p:txBody>
          <a:bodyPr/>
          <a:lstStyle/>
          <a:p>
            <a:fld id="{2A59BCD1-4F2D-4D16-8AE4-9983E27D491C}"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109182"/>
            <a:ext cx="9491567" cy="1037231"/>
          </a:xfrm>
        </p:spPr>
        <p:txBody>
          <a:bodyPr anchor="b"/>
          <a:lstStyle>
            <a:lvl1pPr>
              <a:defRPr sz="3200">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Picture Placeholder 2"/>
          <p:cNvSpPr>
            <a:spLocks noGrp="1"/>
          </p:cNvSpPr>
          <p:nvPr>
            <p:ph type="pic" idx="1"/>
          </p:nvPr>
        </p:nvSpPr>
        <p:spPr>
          <a:xfrm>
            <a:off x="5183188" y="1688123"/>
            <a:ext cx="6172200" cy="4473526"/>
          </a:xfr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1674055"/>
            <a:ext cx="3932237" cy="4515730"/>
          </a:xfr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smtClean="0"/>
              <a:t>Click to edit Master text styles</a:t>
            </a:r>
            <a:endParaRPr lang="en-US" altLang="zh-CN" dirty="0" smtClean="0"/>
          </a:p>
        </p:txBody>
      </p:sp>
      <p:sp>
        <p:nvSpPr>
          <p:cNvPr id="5" name="Date Placeholder 4"/>
          <p:cNvSpPr>
            <a:spLocks noGrp="1"/>
          </p:cNvSpPr>
          <p:nvPr>
            <p:ph type="dt" sz="half" idx="10"/>
          </p:nvPr>
        </p:nvSpPr>
        <p:spPr>
          <a:xfrm>
            <a:off x="4861560" y="6370417"/>
            <a:ext cx="2743200" cy="365125"/>
          </a:xfrm>
          <a:prstGeom prst="rect">
            <a:avLst/>
          </a:prstGeom>
        </p:spPr>
        <p:txBody>
          <a:bodyPr/>
          <a:lstStyle>
            <a:lvl1pPr>
              <a:defRPr>
                <a:latin typeface="Calibri" panose="020F0502020204030204" pitchFamily="34" charset="0"/>
              </a:defRPr>
            </a:lvl1pPr>
          </a:lstStyle>
          <a:p>
            <a:fld id="{C8944529-7674-4BDC-802B-080BC0BCDE24}" type="datetime1">
              <a:rPr lang="zh-CN" altLang="en-US" smtClean="0"/>
            </a:fld>
            <a:endParaRPr lang="zh-CN" altLang="en-US"/>
          </a:p>
        </p:txBody>
      </p:sp>
      <p:sp>
        <p:nvSpPr>
          <p:cNvPr id="6" name="Footer Placeholder 5"/>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Calibri" panose="020F0502020204030204" pitchFamily="34" charset="0"/>
              </a:defRPr>
            </a:lvl1p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86158" y="203182"/>
            <a:ext cx="9704253" cy="943230"/>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a:xfrm>
            <a:off x="4805289" y="6384485"/>
            <a:ext cx="2743200" cy="365125"/>
          </a:xfrm>
          <a:prstGeom prst="rect">
            <a:avLst/>
          </a:prstGeom>
        </p:spPr>
        <p:txBody>
          <a:bodyPr/>
          <a:lstStyle>
            <a:lvl1pPr>
              <a:defRPr>
                <a:latin typeface="Calibri" panose="020F0502020204030204" pitchFamily="34" charset="0"/>
              </a:defRPr>
            </a:lvl1pPr>
          </a:lstStyle>
          <a:p>
            <a:fld id="{7CA39464-9F53-44CF-8B29-654C57BEEC1A}" type="datetime1">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631851"/>
            <a:ext cx="2628900" cy="4545111"/>
          </a:xfrm>
        </p:spPr>
        <p:txBody>
          <a:bodyPr vert="eaVert">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Vertical Text Placeholder 2"/>
          <p:cNvSpPr>
            <a:spLocks noGrp="1"/>
          </p:cNvSpPr>
          <p:nvPr>
            <p:ph type="body" orient="vert" idx="1"/>
          </p:nvPr>
        </p:nvSpPr>
        <p:spPr>
          <a:xfrm>
            <a:off x="838200" y="1645919"/>
            <a:ext cx="7734300" cy="4531043"/>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a:xfrm>
            <a:off x="4763086" y="6342282"/>
            <a:ext cx="2743200" cy="365125"/>
          </a:xfrm>
          <a:prstGeom prst="rect">
            <a:avLst/>
          </a:prstGeom>
        </p:spPr>
        <p:txBody>
          <a:bodyPr/>
          <a:lstStyle>
            <a:lvl1pPr>
              <a:defRPr>
                <a:latin typeface="Calibri" panose="020F0502020204030204" pitchFamily="34" charset="0"/>
              </a:defRPr>
            </a:lvl1pPr>
          </a:lstStyle>
          <a:p>
            <a:fld id="{41B6466C-E52A-4DAA-A08D-590765AAD428}" type="datetime1">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email"/>
          <a:stretch>
            <a:fillRect/>
          </a:stretch>
        </p:blipFill>
        <p:spPr>
          <a:xfrm>
            <a:off x="0" y="0"/>
            <a:ext cx="12192000" cy="6858000"/>
          </a:xfrm>
          <a:prstGeom prst="rect">
            <a:avLst/>
          </a:prstGeom>
        </p:spPr>
      </p:pic>
      <p:sp>
        <p:nvSpPr>
          <p:cNvPr id="2" name="Title 1"/>
          <p:cNvSpPr>
            <a:spLocks noGrp="1"/>
          </p:cNvSpPr>
          <p:nvPr>
            <p:ph type="title" hasCustomPrompt="1"/>
          </p:nvPr>
        </p:nvSpPr>
        <p:spPr>
          <a:xfrm>
            <a:off x="708989" y="3049742"/>
            <a:ext cx="2607417" cy="758515"/>
          </a:xfrm>
        </p:spPr>
        <p:txBody>
          <a:bodyPr/>
          <a:lstStyle>
            <a:lvl1pPr>
              <a:defRPr>
                <a:latin typeface="+mn-lt"/>
              </a:defRPr>
            </a:lvl1pPr>
          </a:lstStyle>
          <a:p>
            <a:r>
              <a:rPr lang="en-US" altLang="zh-CN" dirty="0" smtClean="0"/>
              <a:t>Contents</a:t>
            </a:r>
            <a:endParaRPr lang="zh-CN" altLang="en-US" dirty="0"/>
          </a:p>
        </p:txBody>
      </p:sp>
      <p:sp>
        <p:nvSpPr>
          <p:cNvPr id="4" name="Date Placeholder 3"/>
          <p:cNvSpPr>
            <a:spLocks noGrp="1"/>
          </p:cNvSpPr>
          <p:nvPr>
            <p:ph type="dt" sz="half" idx="10"/>
          </p:nvPr>
        </p:nvSpPr>
        <p:spPr>
          <a:xfrm>
            <a:off x="4903763" y="6356350"/>
            <a:ext cx="2743200" cy="365125"/>
          </a:xfrm>
          <a:prstGeom prst="rect">
            <a:avLst/>
          </a:prstGeom>
        </p:spPr>
        <p:txBody>
          <a:bodyPr/>
          <a:lstStyle>
            <a:lvl1pPr>
              <a:defRPr>
                <a:latin typeface="+mn-lt"/>
              </a:defRPr>
            </a:lvl1pPr>
          </a:lstStyle>
          <a:p>
            <a:fld id="{C679373A-2D3D-4CAB-A98D-B11493C598A7}" type="datetime1">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mn-lt"/>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mn-lt"/>
              </a:defRPr>
            </a:lvl1pPr>
          </a:lstStyle>
          <a:p>
            <a:fld id="{C4613BF4-2408-4677-88E8-55F705AF92DF}" type="slidenum">
              <a:rPr lang="zh-CN" altLang="en-US" smtClean="0"/>
            </a:fld>
            <a:endParaRPr lang="zh-CN" altLang="en-US"/>
          </a:p>
        </p:txBody>
      </p:sp>
      <p:sp>
        <p:nvSpPr>
          <p:cNvPr id="8" name="Text Placeholder 2"/>
          <p:cNvSpPr>
            <a:spLocks noGrp="1"/>
          </p:cNvSpPr>
          <p:nvPr>
            <p:ph type="body" idx="1" hasCustomPrompt="1"/>
          </p:nvPr>
        </p:nvSpPr>
        <p:spPr>
          <a:xfrm>
            <a:off x="3793415" y="1259411"/>
            <a:ext cx="6305928" cy="664924"/>
          </a:xfrm>
        </p:spPr>
        <p:txBody>
          <a:bodyPr anchor="b" anchorCtr="0">
            <a:noAutofit/>
          </a:bodyPr>
          <a:lstStyle>
            <a:lvl1pPr marL="0" indent="0">
              <a:buNone/>
              <a:defRPr sz="2800" baseline="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smtClean="0"/>
              <a:t>Click to edit content items</a:t>
            </a:r>
            <a:endParaRPr lang="en-US" altLang="zh-CN" dirty="0" smtClean="0"/>
          </a:p>
        </p:txBody>
      </p:sp>
      <p:sp>
        <p:nvSpPr>
          <p:cNvPr id="10" name="Text Placeholder 2"/>
          <p:cNvSpPr>
            <a:spLocks noGrp="1"/>
          </p:cNvSpPr>
          <p:nvPr>
            <p:ph type="body" idx="13" hasCustomPrompt="1"/>
          </p:nvPr>
        </p:nvSpPr>
        <p:spPr>
          <a:xfrm>
            <a:off x="4641851" y="2612814"/>
            <a:ext cx="6305928" cy="664924"/>
          </a:xfrm>
        </p:spPr>
        <p:txBody>
          <a:bodyPr anchor="b" anchorCtr="0">
            <a:noAutofit/>
          </a:bodyPr>
          <a:lstStyle>
            <a:lvl1pPr marL="0" indent="0">
              <a:buNone/>
              <a:defRPr sz="2800" baseline="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smtClean="0"/>
              <a:t>Click to edit content items</a:t>
            </a:r>
            <a:endParaRPr lang="en-US" altLang="zh-CN" dirty="0" smtClean="0"/>
          </a:p>
        </p:txBody>
      </p:sp>
      <p:sp>
        <p:nvSpPr>
          <p:cNvPr id="11" name="Text Placeholder 2"/>
          <p:cNvSpPr>
            <a:spLocks noGrp="1"/>
          </p:cNvSpPr>
          <p:nvPr>
            <p:ph type="body" idx="14" hasCustomPrompt="1"/>
          </p:nvPr>
        </p:nvSpPr>
        <p:spPr>
          <a:xfrm>
            <a:off x="5556251" y="3991238"/>
            <a:ext cx="6305928" cy="664924"/>
          </a:xfrm>
        </p:spPr>
        <p:txBody>
          <a:bodyPr anchor="b" anchorCtr="0">
            <a:noAutofit/>
          </a:bodyPr>
          <a:lstStyle>
            <a:lvl1pPr marL="0" indent="0">
              <a:buNone/>
              <a:defRPr sz="2800" baseline="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smtClean="0"/>
              <a:t>Click to edit content items</a:t>
            </a:r>
            <a:endParaRPr lang="en-US" altLang="zh-CN" dirty="0" smtClean="0"/>
          </a:p>
        </p:txBody>
      </p:sp>
      <p:sp>
        <p:nvSpPr>
          <p:cNvPr id="12" name="Text Placeholder 2"/>
          <p:cNvSpPr>
            <a:spLocks noGrp="1"/>
          </p:cNvSpPr>
          <p:nvPr>
            <p:ph type="body" idx="15" hasCustomPrompt="1"/>
          </p:nvPr>
        </p:nvSpPr>
        <p:spPr>
          <a:xfrm>
            <a:off x="6525242" y="5356014"/>
            <a:ext cx="5471140" cy="664924"/>
          </a:xfrm>
        </p:spPr>
        <p:txBody>
          <a:bodyPr anchor="b" anchorCtr="0">
            <a:noAutofit/>
          </a:bodyPr>
          <a:lstStyle>
            <a:lvl1pPr marL="0" indent="0">
              <a:buNone/>
              <a:defRPr sz="2800" baseline="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smtClean="0"/>
              <a:t>Click to edit content items</a:t>
            </a:r>
            <a:endParaRPr lang="en-US" altLang="zh-CN"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6159" y="203182"/>
            <a:ext cx="8224908" cy="956878"/>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4" name="Date Placeholder 3"/>
          <p:cNvSpPr>
            <a:spLocks noGrp="1"/>
          </p:cNvSpPr>
          <p:nvPr>
            <p:ph type="dt" sz="half" idx="10"/>
          </p:nvPr>
        </p:nvSpPr>
        <p:spPr>
          <a:xfrm>
            <a:off x="4903763" y="6356350"/>
            <a:ext cx="2743200" cy="365125"/>
          </a:xfrm>
          <a:prstGeom prst="rect">
            <a:avLst/>
          </a:prstGeom>
        </p:spPr>
        <p:txBody>
          <a:bodyPr/>
          <a:lstStyle>
            <a:lvl1pPr>
              <a:defRPr>
                <a:latin typeface="+mn-lt"/>
              </a:defRPr>
            </a:lvl1pPr>
          </a:lstStyle>
          <a:p>
            <a:fld id="{A8C622CB-8A43-487E-ABA4-858EB476C4EE}" type="datetime1">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mn-lt"/>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mn-lt"/>
              </a:defRPr>
            </a:lvl1p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smtClean="0"/>
              <a:t>Click to edit Master text styles</a:t>
            </a:r>
            <a:endParaRPr lang="en-US" altLang="zh-CN" dirty="0" smtClean="0"/>
          </a:p>
        </p:txBody>
      </p:sp>
      <p:sp>
        <p:nvSpPr>
          <p:cNvPr id="4" name="Date Placeholder 3"/>
          <p:cNvSpPr>
            <a:spLocks noGrp="1"/>
          </p:cNvSpPr>
          <p:nvPr>
            <p:ph type="dt" sz="half" idx="10"/>
          </p:nvPr>
        </p:nvSpPr>
        <p:spPr>
          <a:xfrm>
            <a:off x="4777154" y="6356350"/>
            <a:ext cx="2743200" cy="365125"/>
          </a:xfrm>
          <a:prstGeom prst="rect">
            <a:avLst/>
          </a:prstGeom>
        </p:spPr>
        <p:txBody>
          <a:bodyPr/>
          <a:lstStyle/>
          <a:p>
            <a:fld id="{C38D5AE2-1798-4C5D-832C-904DE00DD1D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8890" y="203183"/>
            <a:ext cx="9435043" cy="956878"/>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838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5" name="Date Placeholder 4"/>
          <p:cNvSpPr>
            <a:spLocks noGrp="1"/>
          </p:cNvSpPr>
          <p:nvPr>
            <p:ph type="dt" sz="half" idx="10"/>
          </p:nvPr>
        </p:nvSpPr>
        <p:spPr>
          <a:xfrm>
            <a:off x="4875628" y="6370418"/>
            <a:ext cx="2743200" cy="365125"/>
          </a:xfrm>
          <a:prstGeom prst="rect">
            <a:avLst/>
          </a:prstGeom>
        </p:spPr>
        <p:txBody>
          <a:bodyPr/>
          <a:lstStyle/>
          <a:p>
            <a:fld id="{1B3B85A8-8EED-49C1-86E0-C982FB76487F}"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613BF4-2408-4677-88E8-55F705AF92DF}"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83516" y="34085"/>
            <a:ext cx="9520543" cy="1125975"/>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endParaRPr lang="en-US" altLang="zh-CN" dirty="0" smtClean="0"/>
          </a:p>
        </p:txBody>
      </p:sp>
      <p:sp>
        <p:nvSpPr>
          <p:cNvPr id="4" name="Content Placeholder 3"/>
          <p:cNvSpPr>
            <a:spLocks noGrp="1"/>
          </p:cNvSpPr>
          <p:nvPr>
            <p:ph sz="half" idx="2"/>
          </p:nvPr>
        </p:nvSpPr>
        <p:spPr>
          <a:xfrm>
            <a:off x="839788" y="2505075"/>
            <a:ext cx="5157787" cy="36845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6172200" y="2505075"/>
            <a:ext cx="5183188" cy="36845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6"/>
          <p:cNvSpPr>
            <a:spLocks noGrp="1"/>
          </p:cNvSpPr>
          <p:nvPr>
            <p:ph type="dt" sz="half" idx="10"/>
          </p:nvPr>
        </p:nvSpPr>
        <p:spPr>
          <a:xfrm>
            <a:off x="4777154" y="6370418"/>
            <a:ext cx="2743200" cy="365125"/>
          </a:xfrm>
          <a:prstGeom prst="rect">
            <a:avLst/>
          </a:prstGeom>
        </p:spPr>
        <p:txBody>
          <a:bodyPr/>
          <a:lstStyle>
            <a:lvl1pPr>
              <a:defRPr>
                <a:latin typeface="+mn-lt"/>
              </a:defRPr>
            </a:lvl1pPr>
          </a:lstStyle>
          <a:p>
            <a:fld id="{42242CE2-5DBF-4514-9CF3-9DE8DD4FE689}" type="datetime1">
              <a:rPr lang="zh-CN" altLang="en-US" smtClean="0"/>
            </a:fld>
            <a:endParaRPr lang="zh-CN" altLang="en-US" dirty="0"/>
          </a:p>
        </p:txBody>
      </p:sp>
      <p:sp>
        <p:nvSpPr>
          <p:cNvPr id="8" name="Footer Placeholder 7"/>
          <p:cNvSpPr>
            <a:spLocks noGrp="1"/>
          </p:cNvSpPr>
          <p:nvPr>
            <p:ph type="ftr" sz="quarter" idx="11"/>
          </p:nvPr>
        </p:nvSpPr>
        <p:spPr/>
        <p:txBody>
          <a:bodyPr/>
          <a:lstStyle>
            <a:lvl1pPr>
              <a:defRPr>
                <a:latin typeface="+mn-lt"/>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mn-lt"/>
              </a:defRPr>
            </a:lvl1p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8387" y="217931"/>
            <a:ext cx="9596616" cy="942130"/>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smtClean="0"/>
              <a:t>Click to edit Master title style</a:t>
            </a:r>
            <a:endParaRPr lang="zh-CN" altLang="en-US"/>
          </a:p>
        </p:txBody>
      </p:sp>
      <p:sp>
        <p:nvSpPr>
          <p:cNvPr id="3" name="Date Placeholder 2"/>
          <p:cNvSpPr>
            <a:spLocks noGrp="1"/>
          </p:cNvSpPr>
          <p:nvPr>
            <p:ph type="dt" sz="half" idx="10"/>
          </p:nvPr>
        </p:nvSpPr>
        <p:spPr>
          <a:xfrm>
            <a:off x="4791221" y="6370417"/>
            <a:ext cx="2743200" cy="365125"/>
          </a:xfrm>
          <a:prstGeom prst="rect">
            <a:avLst/>
          </a:prstGeom>
        </p:spPr>
        <p:txBody>
          <a:bodyPr/>
          <a:lstStyle/>
          <a:p>
            <a:fld id="{E948B2E4-99DF-449E-96F4-2490C0318367}"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847492" y="6370418"/>
            <a:ext cx="2743200" cy="365125"/>
          </a:xfrm>
          <a:prstGeom prst="rect">
            <a:avLst/>
          </a:prstGeom>
        </p:spPr>
        <p:txBody>
          <a:bodyPr/>
          <a:lstStyle/>
          <a:p>
            <a:fld id="{A4D640A5-A6F7-422E-B345-65A90281E2EE}"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0627" y="191069"/>
            <a:ext cx="9580728" cy="968992"/>
          </a:xfrm>
        </p:spPr>
        <p:txBody>
          <a:bodyPr anchor="b"/>
          <a:lstStyle>
            <a:lvl1pPr>
              <a:defRPr sz="3200">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5140985" y="1842868"/>
            <a:ext cx="6172200" cy="4313603"/>
          </a:xfrm>
        </p:spPr>
        <p:txBody>
          <a:bodyPr/>
          <a:lstStyle>
            <a:lvl1pPr>
              <a:defRPr sz="32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812492" y="1828800"/>
            <a:ext cx="3932237" cy="4375052"/>
          </a:xfr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a:xfrm>
            <a:off x="4889695" y="6370417"/>
            <a:ext cx="2743200" cy="365125"/>
          </a:xfrm>
          <a:prstGeom prst="rect">
            <a:avLst/>
          </a:prstGeom>
        </p:spPr>
        <p:txBody>
          <a:bodyPr/>
          <a:lstStyle>
            <a:lvl1pPr>
              <a:defRPr>
                <a:latin typeface="Calibri" panose="020F0502020204030204" pitchFamily="34" charset="0"/>
              </a:defRPr>
            </a:lvl1pPr>
          </a:lstStyle>
          <a:p>
            <a:fld id="{67C0064F-EAF3-4171-BFF9-827919D49738}" type="datetime1">
              <a:rPr lang="zh-CN" altLang="en-US" smtClean="0"/>
            </a:fld>
            <a:endParaRPr lang="zh-CN" altLang="en-US"/>
          </a:p>
        </p:txBody>
      </p:sp>
      <p:sp>
        <p:nvSpPr>
          <p:cNvPr id="6" name="Footer Placeholder 5"/>
          <p:cNvSpPr>
            <a:spLocks noGrp="1"/>
          </p:cNvSpPr>
          <p:nvPr>
            <p:ph type="ftr" sz="quarter" idx="11"/>
          </p:nvPr>
        </p:nvSpPr>
        <p:spPr/>
        <p:txBody>
          <a:bodyPr/>
          <a:lstStyle>
            <a:lvl1pPr>
              <a:defRPr>
                <a:latin typeface="Calibri" panose="020F0502020204030204" pitchFamily="34" charset="0"/>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Calibri" panose="020F0502020204030204" pitchFamily="34" charset="0"/>
              </a:defRPr>
            </a:lvl1p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0" y="0"/>
            <a:ext cx="12192000" cy="11666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lt"/>
            </a:endParaRPr>
          </a:p>
        </p:txBody>
      </p:sp>
      <p:sp>
        <p:nvSpPr>
          <p:cNvPr id="2" name="Title Placeholder 1"/>
          <p:cNvSpPr>
            <a:spLocks noGrp="1"/>
          </p:cNvSpPr>
          <p:nvPr>
            <p:ph type="title"/>
          </p:nvPr>
        </p:nvSpPr>
        <p:spPr>
          <a:xfrm>
            <a:off x="586159" y="203182"/>
            <a:ext cx="8224908" cy="758515"/>
          </a:xfrm>
          <a:prstGeom prst="rect">
            <a:avLst/>
          </a:prstGeom>
        </p:spPr>
        <p:txBody>
          <a:bodyPr vert="horz" lIns="91440" tIns="45720" rIns="91440" bIns="45720" rtlCol="0" anchor="b" anchorCtr="0">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590843" y="1466193"/>
            <a:ext cx="10941515" cy="4710770"/>
          </a:xfrm>
          <a:prstGeom prst="rect">
            <a:avLst/>
          </a:prstGeom>
        </p:spPr>
        <p:txBody>
          <a:bodyPr vert="horz" lIns="91440" tIns="45720" rIns="91440" bIns="45720" rtlCol="0">
            <a:normAutofit/>
          </a:body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5" name="Footer Placeholder 4"/>
          <p:cNvSpPr>
            <a:spLocks noGrp="1"/>
          </p:cNvSpPr>
          <p:nvPr>
            <p:ph type="ftr" sz="quarter" idx="3"/>
          </p:nvPr>
        </p:nvSpPr>
        <p:spPr>
          <a:xfrm>
            <a:off x="7916593" y="6384987"/>
            <a:ext cx="20574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itchFamily="34" charset="0"/>
              </a:defRPr>
            </a:lvl1pPr>
          </a:lstStyle>
          <a:p>
            <a:endParaRPr lang="zh-CN" altLang="en-US" dirty="0"/>
          </a:p>
        </p:txBody>
      </p:sp>
      <p:sp>
        <p:nvSpPr>
          <p:cNvPr id="6" name="Slide Number Placeholder 5"/>
          <p:cNvSpPr>
            <a:spLocks noGrp="1"/>
          </p:cNvSpPr>
          <p:nvPr>
            <p:ph type="sldNum" sz="quarter" idx="4"/>
          </p:nvPr>
        </p:nvSpPr>
        <p:spPr>
          <a:xfrm>
            <a:off x="10285240" y="6387882"/>
            <a:ext cx="1068559" cy="365125"/>
          </a:xfrm>
          <a:prstGeom prst="rect">
            <a:avLst/>
          </a:prstGeom>
        </p:spPr>
        <p:txBody>
          <a:bodyPr vert="horz" lIns="91440" tIns="45720" rIns="91440" bIns="45720" rtlCol="0" anchor="ctr"/>
          <a:lstStyle>
            <a:lvl1pPr algn="r">
              <a:defRPr sz="1400">
                <a:solidFill>
                  <a:schemeClr val="tx1">
                    <a:tint val="75000"/>
                  </a:schemeClr>
                </a:solidFill>
                <a:latin typeface="+mn-lt"/>
              </a:defRPr>
            </a:lvl1pPr>
          </a:lstStyle>
          <a:p>
            <a:fld id="{C4613BF4-2408-4677-88E8-55F705AF92DF}" type="slidenum">
              <a:rPr lang="zh-CN" altLang="en-US" smtClean="0"/>
            </a:fld>
            <a:endParaRPr lang="zh-CN" altLang="en-US" dirty="0"/>
          </a:p>
        </p:txBody>
      </p:sp>
      <p:pic>
        <p:nvPicPr>
          <p:cNvPr id="8" name="图片 7"/>
          <p:cNvPicPr>
            <a:picLocks noChangeAspect="1"/>
          </p:cNvPicPr>
          <p:nvPr userDrawn="1"/>
        </p:nvPicPr>
        <p:blipFill>
          <a:blip r:embed="rId13" cstate="email"/>
          <a:stretch>
            <a:fillRect/>
          </a:stretch>
        </p:blipFill>
        <p:spPr>
          <a:xfrm>
            <a:off x="10524070" y="319273"/>
            <a:ext cx="1266781" cy="395142"/>
          </a:xfrm>
          <a:prstGeom prst="rect">
            <a:avLst/>
          </a:prstGeom>
        </p:spPr>
      </p:pic>
      <p:sp>
        <p:nvSpPr>
          <p:cNvPr id="9" name="TextBox 8"/>
          <p:cNvSpPr txBox="1"/>
          <p:nvPr userDrawn="1"/>
        </p:nvSpPr>
        <p:spPr>
          <a:xfrm>
            <a:off x="597141" y="6380232"/>
            <a:ext cx="3896752" cy="307777"/>
          </a:xfrm>
          <a:prstGeom prst="rect">
            <a:avLst/>
          </a:prstGeom>
          <a:noFill/>
        </p:spPr>
        <p:txBody>
          <a:bodyPr wrap="square" rtlCol="0">
            <a:spAutoFit/>
          </a:bodyPr>
          <a:lstStyle/>
          <a:p>
            <a:r>
              <a:rPr lang="en-US" altLang="zh-CN" sz="1400" b="1" dirty="0" smtClean="0">
                <a:solidFill>
                  <a:schemeClr val="tx1">
                    <a:lumMod val="65000"/>
                    <a:lumOff val="35000"/>
                  </a:schemeClr>
                </a:solidFill>
                <a:latin typeface="Calibri" panose="020F0502020204030204" pitchFamily="34" charset="0"/>
              </a:rPr>
              <a:t>Restricted ©JWI 2016</a:t>
            </a:r>
            <a:r>
              <a:rPr lang="en-US" altLang="zh-CN" sz="1400" b="1" baseline="0" dirty="0" smtClean="0">
                <a:solidFill>
                  <a:schemeClr val="tx1">
                    <a:lumMod val="65000"/>
                    <a:lumOff val="35000"/>
                  </a:schemeClr>
                </a:solidFill>
                <a:latin typeface="Calibri" panose="020F0502020204030204" pitchFamily="34" charset="0"/>
              </a:rPr>
              <a:t> </a:t>
            </a:r>
            <a:r>
              <a:rPr lang="en-US" altLang="zh-CN" sz="1400" b="1" dirty="0" smtClean="0">
                <a:solidFill>
                  <a:schemeClr val="tx1">
                    <a:lumMod val="65000"/>
                    <a:lumOff val="35000"/>
                  </a:schemeClr>
                </a:solidFill>
                <a:latin typeface="Calibri" panose="020F0502020204030204" pitchFamily="34" charset="0"/>
              </a:rPr>
              <a:t>all rights reserved.</a:t>
            </a:r>
            <a:endParaRPr lang="zh-CN" altLang="en-US" sz="1400" b="1" dirty="0">
              <a:solidFill>
                <a:schemeClr val="tx1">
                  <a:lumMod val="65000"/>
                  <a:lumOff val="35000"/>
                </a:schemeClr>
              </a:solidFill>
              <a:latin typeface="Calibri" panose="020F0502020204030204" pitchFamily="34" charset="0"/>
            </a:endParaRPr>
          </a:p>
        </p:txBody>
      </p:sp>
      <p:sp>
        <p:nvSpPr>
          <p:cNvPr id="10" name="Date Placeholder 3"/>
          <p:cNvSpPr>
            <a:spLocks noGrp="1"/>
          </p:cNvSpPr>
          <p:nvPr>
            <p:ph type="dt" sz="half" idx="2"/>
          </p:nvPr>
        </p:nvSpPr>
        <p:spPr>
          <a:xfrm>
            <a:off x="4819357" y="6401949"/>
            <a:ext cx="2743200" cy="365125"/>
          </a:xfrm>
          <a:prstGeom prst="rect">
            <a:avLst/>
          </a:prstGeom>
        </p:spPr>
        <p:txBody>
          <a:bodyPr/>
          <a:lstStyle>
            <a:lvl1pPr>
              <a:defRPr sz="1400">
                <a:latin typeface="+mn-lt"/>
              </a:defRPr>
            </a:lvl1pPr>
          </a:lstStyle>
          <a:p>
            <a:fld id="{293EE04E-576C-4FFC-B7AB-4906469AF543}" type="datetime1">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1.vml"/><Relationship Id="rId5" Type="http://schemas.openxmlformats.org/officeDocument/2006/relationships/slideLayout" Target="../slideLayouts/slideLayout3.xml"/><Relationship Id="rId4" Type="http://schemas.openxmlformats.org/officeDocument/2006/relationships/image" Target="../media/image15.emf"/><Relationship Id="rId3" Type="http://schemas.openxmlformats.org/officeDocument/2006/relationships/oleObject" Target="../embeddings/oleObject2.bin"/><Relationship Id="rId2" Type="http://schemas.openxmlformats.org/officeDocument/2006/relationships/image" Target="../media/image14.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63" y="2144110"/>
            <a:ext cx="8619186" cy="977463"/>
          </a:xfrm>
        </p:spPr>
        <p:txBody>
          <a:bodyPr anchor="b" anchorCtr="0">
            <a:normAutofit/>
          </a:bodyPr>
          <a:lstStyle/>
          <a:p>
            <a:r>
              <a:rPr lang="en-US" sz="4400" dirty="0" smtClean="0">
                <a:solidFill>
                  <a:srgbClr val="2D3536"/>
                </a:solidFill>
              </a:rPr>
              <a:t>node.js </a:t>
            </a:r>
            <a:r>
              <a:rPr lang="en-US" altLang="zh-CN" sz="4400" dirty="0" smtClean="0">
                <a:solidFill>
                  <a:srgbClr val="2D3536"/>
                </a:solidFill>
              </a:rPr>
              <a:t>+ electron</a:t>
            </a:r>
            <a:r>
              <a:rPr lang="en-US" altLang="zh-CN" sz="4400" dirty="0" smtClean="0">
                <a:solidFill>
                  <a:srgbClr val="2D3536"/>
                </a:solidFill>
                <a:latin typeface="+mn-lt"/>
              </a:rPr>
              <a:t> </a:t>
            </a:r>
            <a:endParaRPr lang="en-US" sz="4400" dirty="0">
              <a:solidFill>
                <a:srgbClr val="2D3536"/>
              </a:solidFill>
              <a:latin typeface="+mn-lt"/>
            </a:endParaRPr>
          </a:p>
        </p:txBody>
      </p:sp>
      <p:sp>
        <p:nvSpPr>
          <p:cNvPr id="3" name="Subtitle 2"/>
          <p:cNvSpPr>
            <a:spLocks noGrp="1"/>
          </p:cNvSpPr>
          <p:nvPr>
            <p:ph type="subTitle" idx="1"/>
          </p:nvPr>
        </p:nvSpPr>
        <p:spPr>
          <a:xfrm>
            <a:off x="844218" y="3307422"/>
            <a:ext cx="5383161" cy="1655762"/>
          </a:xfrm>
        </p:spPr>
        <p:txBody>
          <a:bodyPr>
            <a:normAutofit/>
          </a:bodyPr>
          <a:lstStyle/>
          <a:p>
            <a:r>
              <a:rPr lang="zh-CN" altLang="en-US" dirty="0" smtClean="0">
                <a:solidFill>
                  <a:srgbClr val="505460"/>
                </a:solidFill>
                <a:latin typeface="+mn-lt"/>
              </a:rPr>
              <a:t>刘闽</a:t>
            </a:r>
            <a:r>
              <a:rPr lang="en-US" altLang="zh-CN" dirty="0" smtClean="0">
                <a:solidFill>
                  <a:srgbClr val="505460"/>
                </a:solidFill>
                <a:latin typeface="+mn-lt"/>
              </a:rPr>
              <a:t>    2016</a:t>
            </a:r>
            <a:r>
              <a:rPr lang="zh-CN" altLang="en-US" dirty="0" smtClean="0">
                <a:solidFill>
                  <a:srgbClr val="505460"/>
                </a:solidFill>
                <a:latin typeface="+mn-lt"/>
              </a:rPr>
              <a:t>年</a:t>
            </a:r>
            <a:r>
              <a:rPr lang="en-US" altLang="zh-CN" dirty="0" smtClean="0">
                <a:solidFill>
                  <a:srgbClr val="505460"/>
                </a:solidFill>
                <a:latin typeface="+mn-lt"/>
              </a:rPr>
              <a:t>9</a:t>
            </a:r>
            <a:r>
              <a:rPr lang="zh-CN" altLang="en-US" dirty="0" smtClean="0">
                <a:solidFill>
                  <a:srgbClr val="505460"/>
                </a:solidFill>
                <a:latin typeface="+mn-lt"/>
              </a:rPr>
              <a:t>月</a:t>
            </a:r>
            <a:endParaRPr lang="en-US" altLang="zh-CN" dirty="0">
              <a:solidFill>
                <a:srgbClr val="505460"/>
              </a:solidFill>
              <a:latin typeface="+mn-lt"/>
            </a:endParaRPr>
          </a:p>
          <a:p>
            <a:endParaRPr lang="en-US" altLang="zh-CN" dirty="0">
              <a:solidFill>
                <a:srgbClr val="505460"/>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9" y="175886"/>
            <a:ext cx="8224908" cy="820400"/>
          </a:xfrm>
        </p:spPr>
        <p:txBody>
          <a:bodyPr>
            <a:noAutofit/>
          </a:bodyPr>
          <a:lstStyle/>
          <a:p>
            <a:r>
              <a:rPr lang="en-US" dirty="0" smtClean="0">
                <a:sym typeface="+mn-ea"/>
              </a:rPr>
              <a:t>electron</a:t>
            </a:r>
            <a:r>
              <a:rPr lang="zh-CN" dirty="0" smtClean="0">
                <a:sym typeface="+mn-ea"/>
              </a:rPr>
              <a:t> 简介</a:t>
            </a:r>
            <a:endParaRPr lang="zh-CN" altLang="en-US" dirty="0"/>
          </a:p>
        </p:txBody>
      </p:sp>
      <p:sp>
        <p:nvSpPr>
          <p:cNvPr id="3" name="内容占位符 2"/>
          <p:cNvSpPr>
            <a:spLocks noGrp="1"/>
          </p:cNvSpPr>
          <p:nvPr>
            <p:ph idx="1"/>
          </p:nvPr>
        </p:nvSpPr>
        <p:spPr/>
        <p:txBody>
          <a:bodyPr>
            <a:normAutofit/>
          </a:bodyPr>
          <a:lstStyle/>
          <a:p>
            <a:pPr marL="0" indent="0">
              <a:buNone/>
            </a:pPr>
            <a:r>
              <a:rPr lang="en-US" sz="2400" b="1" dirty="0">
                <a:solidFill>
                  <a:srgbClr val="505460"/>
                </a:solidFill>
              </a:rPr>
              <a:t>electron </a:t>
            </a:r>
            <a:r>
              <a:rPr lang="zh-CN" altLang="en-US" sz="2400" b="1" dirty="0">
                <a:solidFill>
                  <a:srgbClr val="505460"/>
                </a:solidFill>
              </a:rPr>
              <a:t>前世今生</a:t>
            </a:r>
            <a:endParaRPr lang="en-US" altLang="en-US" sz="2400" b="1" dirty="0">
              <a:solidFill>
                <a:srgbClr val="505460"/>
              </a:solidFill>
            </a:endParaRPr>
          </a:p>
          <a:p>
            <a:pPr marL="0" algn="l">
              <a:buNone/>
            </a:pPr>
            <a:r>
              <a:rPr lang="zh-CN" altLang="en-US" sz="2200" dirty="0" smtClean="0"/>
              <a:t>WebKit 是一个开源的浏览器引擎，与之相对应的引擎有Gecko（Mozilla Firefox 等使用）和Trident（也称MSHTML，IE 使用）。</a:t>
            </a:r>
            <a:endParaRPr lang="zh-CN" altLang="en-US" sz="2200" dirty="0" smtClean="0"/>
          </a:p>
          <a:p>
            <a:pPr marL="0" algn="l">
              <a:buNone/>
            </a:pPr>
            <a:r>
              <a:rPr lang="zh-CN" altLang="en-US" sz="2200" dirty="0" smtClean="0"/>
              <a:t>同时WebKit 也是苹果Mac OS X 系统引擎框架版本的名称，主要用于Safari，Dashboard，Mail 和其他一些Mac OS X 程序。可以理解成</a:t>
            </a:r>
            <a:r>
              <a:rPr lang="en-US" altLang="zh-CN" sz="2200" dirty="0" smtClean="0"/>
              <a:t>WebKit</a:t>
            </a:r>
            <a:r>
              <a:rPr lang="zh-CN" altLang="en-US" sz="2200" dirty="0" smtClean="0"/>
              <a:t>就是一个浏览器。</a:t>
            </a:r>
            <a:endParaRPr lang="en-US" altLang="en-US" sz="2200" dirty="0" smtClean="0"/>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220595" y="3474720"/>
            <a:ext cx="7486015" cy="23336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9" y="175886"/>
            <a:ext cx="8224908" cy="820400"/>
          </a:xfrm>
        </p:spPr>
        <p:txBody>
          <a:bodyPr>
            <a:noAutofit/>
          </a:bodyPr>
          <a:lstStyle/>
          <a:p>
            <a:r>
              <a:rPr lang="en-US" dirty="0" smtClean="0">
                <a:sym typeface="+mn-ea"/>
              </a:rPr>
              <a:t>electron</a:t>
            </a:r>
            <a:r>
              <a:rPr lang="zh-CN" dirty="0" smtClean="0">
                <a:sym typeface="+mn-ea"/>
              </a:rPr>
              <a:t> 简介</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200" dirty="0" smtClean="0"/>
              <a:t>atom-shell是 GitHub 随 Atom 一起开源的跨操作系统（Windows，Linux，MacOS X）的利用 Web 技术（Node.js、JavaScript、HTML 5）开发桌面应用的框架。Atom即构建在 atom-shell 之上。</a:t>
            </a:r>
            <a:endParaRPr lang="zh-CN" altLang="en-US" sz="2200" dirty="0" smtClean="0"/>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902970" y="2788920"/>
            <a:ext cx="2742565" cy="2571115"/>
          </a:xfrm>
          <a:prstGeom prst="rect">
            <a:avLst/>
          </a:prstGeom>
        </p:spPr>
      </p:pic>
      <p:sp>
        <p:nvSpPr>
          <p:cNvPr id="7" name="文本框 6"/>
          <p:cNvSpPr txBox="1"/>
          <p:nvPr/>
        </p:nvSpPr>
        <p:spPr>
          <a:xfrm>
            <a:off x="4892040" y="3506470"/>
            <a:ext cx="6203950" cy="1332230"/>
          </a:xfrm>
          <a:prstGeom prst="rect">
            <a:avLst/>
          </a:prstGeom>
          <a:noFill/>
        </p:spPr>
        <p:txBody>
          <a:bodyPr wrap="square" rtlCol="0" anchor="t">
            <a:spAutoFit/>
          </a:bodyPr>
          <a:p>
            <a:r>
              <a:rPr lang="en-US" altLang="zh-CN" sz="2000">
                <a:latin typeface="微软雅黑" panose="020B0503020204020204" pitchFamily="34" charset="-122"/>
                <a:ea typeface="微软雅黑" panose="020B0503020204020204" pitchFamily="34" charset="-122"/>
              </a:rPr>
              <a:t>electron </a:t>
            </a:r>
            <a:r>
              <a:rPr lang="zh-CN" altLang="en-US" sz="2000">
                <a:latin typeface="微软雅黑" panose="020B0503020204020204" pitchFamily="34" charset="-122"/>
                <a:ea typeface="微软雅黑" panose="020B0503020204020204" pitchFamily="34" charset="-122"/>
              </a:rPr>
              <a:t>可以建立一个桌面应用程序。用Web技术如JavaScript、HTML</a:t>
            </a:r>
            <a:r>
              <a:rPr lang="en-US" altLang="zh-CN" sz="2000">
                <a:latin typeface="微软雅黑" panose="020B0503020204020204" pitchFamily="34" charset="-122"/>
                <a:ea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rPr>
              <a:t>和CSS 加上</a:t>
            </a:r>
            <a:r>
              <a:rPr lang="en-US" altLang="zh-CN" sz="2000">
                <a:latin typeface="微软雅黑" panose="020B0503020204020204" pitchFamily="34" charset="-122"/>
                <a:ea typeface="微软雅黑" panose="020B0503020204020204" pitchFamily="34" charset="-122"/>
              </a:rPr>
              <a:t>node libuv </a:t>
            </a:r>
            <a:r>
              <a:rPr lang="zh-CN" altLang="en-US" sz="2000">
                <a:latin typeface="微软雅黑" panose="020B0503020204020204" pitchFamily="34" charset="-122"/>
                <a:ea typeface="微软雅黑" panose="020B0503020204020204" pitchFamily="34" charset="-122"/>
              </a:rPr>
              <a:t>模块完成一个本地应用程序框架。而开发者不需要过多的关注硬件，可以将更多的时间和精力放在</a:t>
            </a:r>
            <a:r>
              <a:rPr lang="en-US" altLang="zh-CN" sz="2000">
                <a:latin typeface="微软雅黑" panose="020B0503020204020204" pitchFamily="34" charset="-122"/>
                <a:ea typeface="微软雅黑" panose="020B0503020204020204" pitchFamily="34" charset="-122"/>
              </a:rPr>
              <a:t>UI</a:t>
            </a:r>
            <a:r>
              <a:rPr lang="zh-CN" altLang="en-US" sz="2000">
                <a:latin typeface="微软雅黑" panose="020B0503020204020204" pitchFamily="34" charset="-122"/>
                <a:ea typeface="微软雅黑" panose="020B0503020204020204" pitchFamily="34" charset="-122"/>
              </a:rPr>
              <a:t>和业务之上。</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9" y="175886"/>
            <a:ext cx="8224908" cy="820400"/>
          </a:xfrm>
        </p:spPr>
        <p:txBody>
          <a:bodyPr>
            <a:noAutofit/>
          </a:bodyPr>
          <a:lstStyle/>
          <a:p>
            <a:r>
              <a:rPr lang="en-US" dirty="0" smtClean="0">
                <a:sym typeface="+mn-ea"/>
              </a:rPr>
              <a:t>electron</a:t>
            </a:r>
            <a:r>
              <a:rPr lang="zh-CN" dirty="0" smtClean="0">
                <a:sym typeface="+mn-ea"/>
              </a:rPr>
              <a:t> 简介</a:t>
            </a:r>
            <a:endParaRPr lang="zh-CN" altLang="en-US" dirty="0"/>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pic>
        <p:nvPicPr>
          <p:cNvPr id="5" name="内容占位符 4"/>
          <p:cNvPicPr>
            <a:picLocks noChangeAspect="1"/>
          </p:cNvPicPr>
          <p:nvPr>
            <p:ph idx="1"/>
          </p:nvPr>
        </p:nvPicPr>
        <p:blipFill>
          <a:blip r:embed="rId1"/>
          <a:stretch>
            <a:fillRect/>
          </a:stretch>
        </p:blipFill>
        <p:spPr>
          <a:xfrm>
            <a:off x="586105" y="1524635"/>
            <a:ext cx="2247900" cy="1905000"/>
          </a:xfrm>
          <a:prstGeom prst="rect">
            <a:avLst/>
          </a:prstGeom>
        </p:spPr>
      </p:pic>
      <p:sp>
        <p:nvSpPr>
          <p:cNvPr id="8" name="文本框 7"/>
          <p:cNvSpPr txBox="1"/>
          <p:nvPr/>
        </p:nvSpPr>
        <p:spPr>
          <a:xfrm>
            <a:off x="586105" y="3759200"/>
            <a:ext cx="3317875" cy="194183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开发方便，可以使用市面上常用的</a:t>
            </a:r>
            <a:r>
              <a:rPr lang="en-US" altLang="zh-CN" sz="2000">
                <a:latin typeface="微软雅黑" panose="020B0503020204020204" pitchFamily="34" charset="-122"/>
                <a:ea typeface="微软雅黑" panose="020B0503020204020204" pitchFamily="34" charset="-122"/>
              </a:rPr>
              <a:t>web</a:t>
            </a:r>
            <a:r>
              <a:rPr lang="zh-CN" altLang="en-US" sz="2000">
                <a:latin typeface="微软雅黑" panose="020B0503020204020204" pitchFamily="34" charset="-122"/>
                <a:ea typeface="微软雅黑" panose="020B0503020204020204" pitchFamily="34" charset="-122"/>
              </a:rPr>
              <a:t>开发库比如</a:t>
            </a:r>
            <a:r>
              <a:rPr lang="en-US" altLang="zh-CN" sz="2000">
                <a:latin typeface="微软雅黑" panose="020B0503020204020204" pitchFamily="34" charset="-122"/>
                <a:ea typeface="微软雅黑" panose="020B0503020204020204" pitchFamily="34" charset="-122"/>
              </a:rPr>
              <a:t>jQuery</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angular</a:t>
            </a:r>
            <a:r>
              <a:rPr lang="zh-CN" altLang="en-US" sz="2000">
                <a:latin typeface="微软雅黑" panose="020B0503020204020204" pitchFamily="34" charset="-122"/>
                <a:ea typeface="微软雅黑" panose="020B0503020204020204" pitchFamily="34" charset="-122"/>
              </a:rPr>
              <a:t>或者</a:t>
            </a:r>
            <a:r>
              <a:rPr lang="en-US" altLang="zh-CN" sz="2000">
                <a:latin typeface="微软雅黑" panose="020B0503020204020204" pitchFamily="34" charset="-122"/>
                <a:ea typeface="微软雅黑" panose="020B0503020204020204" pitchFamily="34" charset="-122"/>
              </a:rPr>
              <a:t>css3</a:t>
            </a:r>
            <a:r>
              <a:rPr lang="zh-CN" altLang="en-US" sz="2000">
                <a:latin typeface="微软雅黑" panose="020B0503020204020204" pitchFamily="34" charset="-122"/>
                <a:ea typeface="微软雅黑" panose="020B0503020204020204" pitchFamily="34" charset="-122"/>
              </a:rPr>
              <a:t>的animate，再或者</a:t>
            </a:r>
            <a:r>
              <a:rPr lang="en-US" altLang="zh-CN" sz="2000">
                <a:latin typeface="微软雅黑" panose="020B0503020204020204" pitchFamily="34" charset="-122"/>
                <a:ea typeface="微软雅黑" panose="020B0503020204020204" pitchFamily="34" charset="-122"/>
              </a:rPr>
              <a:t>webGL</a:t>
            </a:r>
            <a:r>
              <a:rPr lang="zh-CN" altLang="en-US" sz="2000">
                <a:latin typeface="微软雅黑" panose="020B0503020204020204" pitchFamily="34" charset="-122"/>
                <a:ea typeface="微软雅黑" panose="020B0503020204020204" pitchFamily="34" charset="-122"/>
              </a:rPr>
              <a:t>来完成一个非常华丽的本地应用</a:t>
            </a:r>
            <a:endParaRPr lang="zh-CN" altLang="en-US" sz="200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4695190" y="1524635"/>
            <a:ext cx="2247900" cy="1905000"/>
          </a:xfrm>
          <a:prstGeom prst="rect">
            <a:avLst/>
          </a:prstGeom>
        </p:spPr>
      </p:pic>
      <p:sp>
        <p:nvSpPr>
          <p:cNvPr id="10" name="文本框 9"/>
          <p:cNvSpPr txBox="1"/>
          <p:nvPr/>
        </p:nvSpPr>
        <p:spPr>
          <a:xfrm>
            <a:off x="4516755" y="3759200"/>
            <a:ext cx="3159125" cy="133223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开源支持，使用的方法和类库在</a:t>
            </a:r>
            <a:r>
              <a:rPr lang="en-US" altLang="zh-CN" sz="2000">
                <a:latin typeface="微软雅黑" panose="020B0503020204020204" pitchFamily="34" charset="-122"/>
                <a:ea typeface="微软雅黑" panose="020B0503020204020204" pitchFamily="34" charset="-122"/>
              </a:rPr>
              <a:t>gitHub</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npm</a:t>
            </a:r>
            <a:r>
              <a:rPr lang="zh-CN" altLang="en-US" sz="2000">
                <a:latin typeface="微软雅黑" panose="020B0503020204020204" pitchFamily="34" charset="-122"/>
                <a:ea typeface="微软雅黑" panose="020B0503020204020204" pitchFamily="34" charset="-122"/>
              </a:rPr>
              <a:t>上有很多开源支持，社区广泛，技术交流快。关键是免费</a:t>
            </a:r>
            <a:endParaRPr lang="zh-CN" altLang="en-US" sz="200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8811260" y="1524635"/>
            <a:ext cx="2247900" cy="1905000"/>
          </a:xfrm>
          <a:prstGeom prst="rect">
            <a:avLst/>
          </a:prstGeom>
        </p:spPr>
      </p:pic>
      <p:sp>
        <p:nvSpPr>
          <p:cNvPr id="12" name="文本框 11"/>
          <p:cNvSpPr txBox="1"/>
          <p:nvPr/>
        </p:nvSpPr>
        <p:spPr>
          <a:xfrm>
            <a:off x="8287385" y="3759200"/>
            <a:ext cx="3066415" cy="255143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应用支持跨平台发布（</a:t>
            </a:r>
            <a:r>
              <a:rPr lang="en-US" altLang="zh-CN" sz="2000">
                <a:latin typeface="微软雅黑" panose="020B0503020204020204" pitchFamily="34" charset="-122"/>
                <a:ea typeface="微软雅黑" panose="020B0503020204020204" pitchFamily="34" charset="-122"/>
              </a:rPr>
              <a:t>Mac</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Window</a:t>
            </a:r>
            <a:r>
              <a:rPr lang="zh-CN" altLang="en-US" sz="2000">
                <a:latin typeface="微软雅黑" panose="020B0503020204020204" pitchFamily="34" charset="-122"/>
                <a:ea typeface="微软雅黑" panose="020B0503020204020204" pitchFamily="34" charset="-122"/>
              </a:rPr>
              <a:t>），因为应用内容全部采用</a:t>
            </a:r>
            <a:r>
              <a:rPr lang="en-US" altLang="zh-CN" sz="2000">
                <a:latin typeface="微软雅黑" panose="020B0503020204020204" pitchFamily="34" charset="-122"/>
                <a:ea typeface="微软雅黑" panose="020B0503020204020204" pitchFamily="34" charset="-122"/>
              </a:rPr>
              <a:t>html</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javascript</a:t>
            </a:r>
            <a:r>
              <a:rPr lang="zh-CN" altLang="en-US" sz="2000">
                <a:latin typeface="微软雅黑" panose="020B0503020204020204" pitchFamily="34" charset="-122"/>
                <a:ea typeface="微软雅黑" panose="020B0503020204020204" pitchFamily="34" charset="-122"/>
              </a:rPr>
              <a:t>来完成，而这些本身就是跨平台的实现，所以在移植这一方面有着图特的优点</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00446" y="123720"/>
            <a:ext cx="9662669" cy="872568"/>
          </a:xfrm>
        </p:spPr>
        <p:txBody>
          <a:bodyPr>
            <a:normAutofit/>
          </a:bodyPr>
          <a:lstStyle/>
          <a:p>
            <a:r>
              <a:rPr lang="en-US" dirty="0" smtClean="0">
                <a:sym typeface="+mn-ea"/>
              </a:rPr>
              <a:t>electron</a:t>
            </a:r>
            <a:r>
              <a:rPr lang="zh-CN" dirty="0" smtClean="0">
                <a:sym typeface="+mn-ea"/>
              </a:rPr>
              <a:t> 简介</a:t>
            </a:r>
            <a:endParaRPr lang="zh-CN" altLang="en-US" sz="3200" dirty="0">
              <a:latin typeface="Calibri" panose="020F0502020204030204" pitchFamily="34" charset="0"/>
            </a:endParaRPr>
          </a:p>
        </p:txBody>
      </p:sp>
      <p:sp>
        <p:nvSpPr>
          <p:cNvPr id="10" name="灯片编号占位符 9"/>
          <p:cNvSpPr>
            <a:spLocks noGrp="1"/>
          </p:cNvSpPr>
          <p:nvPr>
            <p:ph type="sldNum" sz="quarter" idx="12"/>
          </p:nvPr>
        </p:nvSpPr>
        <p:spPr/>
        <p:txBody>
          <a:bodyPr/>
          <a:lstStyle/>
          <a:p>
            <a:fld id="{C4613BF4-2408-4677-88E8-55F705AF92DF}" type="slidenum">
              <a:rPr lang="zh-CN" altLang="en-US" smtClean="0"/>
            </a:fld>
            <a:endParaRPr lang="zh-CN" altLang="en-US"/>
          </a:p>
        </p:txBody>
      </p:sp>
      <p:cxnSp>
        <p:nvCxnSpPr>
          <p:cNvPr id="3" name="直接连接符 2"/>
          <p:cNvCxnSpPr/>
          <p:nvPr/>
        </p:nvCxnSpPr>
        <p:spPr>
          <a:xfrm>
            <a:off x="5813944" y="2265528"/>
            <a:ext cx="13648" cy="3398293"/>
          </a:xfrm>
          <a:prstGeom prst="line">
            <a:avLst/>
          </a:prstGeom>
        </p:spPr>
        <p:style>
          <a:lnRef idx="2">
            <a:schemeClr val="accent3"/>
          </a:lnRef>
          <a:fillRef idx="0">
            <a:schemeClr val="accent3"/>
          </a:fillRef>
          <a:effectRef idx="1">
            <a:schemeClr val="accent3"/>
          </a:effectRef>
          <a:fontRef idx="minor">
            <a:schemeClr val="tx1"/>
          </a:fontRef>
        </p:style>
      </p:cxnSp>
      <p:sp>
        <p:nvSpPr>
          <p:cNvPr id="9" name="内容占位符 4"/>
          <p:cNvSpPr>
            <a:spLocks noGrp="1"/>
          </p:cNvSpPr>
          <p:nvPr>
            <p:ph sz="half" idx="1"/>
          </p:nvPr>
        </p:nvSpPr>
        <p:spPr>
          <a:xfrm>
            <a:off x="6258560" y="3906520"/>
            <a:ext cx="4757420" cy="1939290"/>
          </a:xfrm>
          <a:solidFill>
            <a:schemeClr val="bg1">
              <a:alpha val="70000"/>
            </a:schemeClr>
          </a:solidFill>
        </p:spPr>
        <p:txBody>
          <a:bodyPr>
            <a:normAutofit/>
          </a:bodyPr>
          <a:lstStyle/>
          <a:p>
            <a:pPr marL="0" indent="0">
              <a:lnSpc>
                <a:spcPct val="110000"/>
              </a:lnSpc>
              <a:buNone/>
            </a:pPr>
            <a:r>
              <a:rPr lang="zh-CN" altLang="en-US" sz="2200" dirty="0"/>
              <a:t>目前可以采用这项技术完成各领域内的需求达到我们产品开发，而</a:t>
            </a:r>
            <a:r>
              <a:rPr lang="en-US" altLang="zh-CN" sz="2200" dirty="0"/>
              <a:t>Html</a:t>
            </a:r>
            <a:r>
              <a:rPr lang="zh-CN" altLang="en-US" sz="2200" dirty="0"/>
              <a:t>可以无缝连接各大系统进行消息读取和传递实现真正意义上的前后端分离</a:t>
            </a:r>
            <a:endParaRPr lang="zh-CN" altLang="en-US" sz="2200" dirty="0"/>
          </a:p>
        </p:txBody>
      </p:sp>
      <p:pic>
        <p:nvPicPr>
          <p:cNvPr id="2" name="内容占位符 1"/>
          <p:cNvPicPr>
            <a:picLocks noChangeAspect="1"/>
          </p:cNvPicPr>
          <p:nvPr>
            <p:ph sz="half" idx="1"/>
          </p:nvPr>
        </p:nvPicPr>
        <p:blipFill>
          <a:blip r:embed="rId1"/>
          <a:stretch>
            <a:fillRect/>
          </a:stretch>
        </p:blipFill>
        <p:spPr>
          <a:xfrm>
            <a:off x="858520" y="1932940"/>
            <a:ext cx="3209925" cy="1781175"/>
          </a:xfrm>
          <a:prstGeom prst="rect">
            <a:avLst/>
          </a:prstGeom>
        </p:spPr>
      </p:pic>
      <p:pic>
        <p:nvPicPr>
          <p:cNvPr id="4" name="图片 3"/>
          <p:cNvPicPr>
            <a:picLocks noChangeAspect="1"/>
          </p:cNvPicPr>
          <p:nvPr/>
        </p:nvPicPr>
        <p:blipFill>
          <a:blip r:embed="rId2"/>
          <a:stretch>
            <a:fillRect/>
          </a:stretch>
        </p:blipFill>
        <p:spPr>
          <a:xfrm>
            <a:off x="858520" y="3806825"/>
            <a:ext cx="3210560" cy="1950085"/>
          </a:xfrm>
          <a:prstGeom prst="rect">
            <a:avLst/>
          </a:prstGeom>
        </p:spPr>
      </p:pic>
      <p:pic>
        <p:nvPicPr>
          <p:cNvPr id="6" name="图片 5"/>
          <p:cNvPicPr>
            <a:picLocks noChangeAspect="1"/>
          </p:cNvPicPr>
          <p:nvPr/>
        </p:nvPicPr>
        <p:blipFill>
          <a:blip r:embed="rId3"/>
          <a:stretch>
            <a:fillRect/>
          </a:stretch>
        </p:blipFill>
        <p:spPr>
          <a:xfrm>
            <a:off x="6258560" y="1932940"/>
            <a:ext cx="2914015" cy="17049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9" y="175886"/>
            <a:ext cx="8224908" cy="820400"/>
          </a:xfrm>
        </p:spPr>
        <p:txBody>
          <a:bodyPr>
            <a:noAutofit/>
          </a:bodyPr>
          <a:lstStyle/>
          <a:p>
            <a:r>
              <a:rPr lang="en-US" altLang="zh-CN" dirty="0">
                <a:sym typeface="+mn-ea"/>
              </a:rPr>
              <a:t>Demo</a:t>
            </a:r>
            <a:r>
              <a:rPr lang="zh-CN" altLang="en-US" dirty="0">
                <a:sym typeface="+mn-ea"/>
              </a:rPr>
              <a:t>介绍</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200" b="1" dirty="0">
                <a:solidFill>
                  <a:srgbClr val="505460"/>
                </a:solidFill>
                <a:sym typeface="+mn-ea"/>
              </a:rPr>
              <a:t>创建一个 </a:t>
            </a:r>
            <a:r>
              <a:rPr lang="en-US" sz="2200" b="1" dirty="0">
                <a:solidFill>
                  <a:srgbClr val="505460"/>
                </a:solidFill>
                <a:sym typeface="+mn-ea"/>
              </a:rPr>
              <a:t>helloWorld Electron</a:t>
            </a:r>
            <a:r>
              <a:rPr lang="zh-CN" altLang="en-US" sz="2200" b="1" dirty="0">
                <a:solidFill>
                  <a:srgbClr val="505460"/>
                </a:solidFill>
                <a:sym typeface="+mn-ea"/>
              </a:rPr>
              <a:t>应用</a:t>
            </a:r>
            <a:endParaRPr lang="en-US" altLang="en-US" sz="2200" b="1" dirty="0">
              <a:solidFill>
                <a:srgbClr val="505460"/>
              </a:solidFill>
              <a:sym typeface="+mn-ea"/>
            </a:endParaRPr>
          </a:p>
          <a:p>
            <a:pPr marL="0" indent="0">
              <a:buNone/>
            </a:pPr>
            <a:endParaRPr lang="en-US" altLang="en-US" sz="2200" b="1" dirty="0" smtClean="0">
              <a:solidFill>
                <a:srgbClr val="505460"/>
              </a:solidFill>
              <a:sym typeface="+mn-ea"/>
            </a:endParaRPr>
          </a:p>
          <a:p>
            <a:pPr marL="0" indent="0">
              <a:buNone/>
            </a:pPr>
            <a:endParaRPr lang="en-US" altLang="en-US" sz="2200" b="1" dirty="0" smtClean="0">
              <a:solidFill>
                <a:srgbClr val="505460"/>
              </a:solidFill>
              <a:sym typeface="+mn-ea"/>
            </a:endParaRPr>
          </a:p>
          <a:p>
            <a:pPr marL="0" indent="0">
              <a:buNone/>
            </a:pPr>
            <a:r>
              <a:rPr lang="zh-CN" sz="2200" b="1" dirty="0">
                <a:solidFill>
                  <a:srgbClr val="505460"/>
                </a:solidFill>
                <a:sym typeface="+mn-ea"/>
              </a:rPr>
              <a:t>创建一个 操作本地文件的</a:t>
            </a:r>
            <a:r>
              <a:rPr lang="en-US" altLang="zh-CN" sz="2200" b="1" dirty="0">
                <a:solidFill>
                  <a:srgbClr val="505460"/>
                </a:solidFill>
                <a:sym typeface="+mn-ea"/>
              </a:rPr>
              <a:t>Electron</a:t>
            </a:r>
            <a:r>
              <a:rPr lang="zh-CN" altLang="en-US" sz="2200" b="1" dirty="0">
                <a:solidFill>
                  <a:srgbClr val="505460"/>
                </a:solidFill>
                <a:sym typeface="+mn-ea"/>
              </a:rPr>
              <a:t>应用</a:t>
            </a:r>
            <a:endParaRPr lang="zh-CN" altLang="en-US" sz="2200" b="1" dirty="0">
              <a:solidFill>
                <a:srgbClr val="505460"/>
              </a:solidFill>
              <a:sym typeface="+mn-ea"/>
            </a:endParaRPr>
          </a:p>
          <a:p>
            <a:pPr marL="0" indent="0">
              <a:buNone/>
            </a:pPr>
            <a:endParaRPr lang="zh-CN" altLang="en-US" sz="2200" b="1" dirty="0" smtClean="0">
              <a:solidFill>
                <a:srgbClr val="505460"/>
              </a:solidFill>
              <a:sym typeface="+mn-ea"/>
            </a:endParaRPr>
          </a:p>
          <a:p>
            <a:pPr marL="0" indent="0">
              <a:buNone/>
            </a:pPr>
            <a:endParaRPr lang="zh-CN" altLang="en-US" sz="2200" b="1" dirty="0" smtClean="0">
              <a:solidFill>
                <a:srgbClr val="505460"/>
              </a:solidFill>
              <a:sym typeface="+mn-ea"/>
            </a:endParaRPr>
          </a:p>
          <a:p>
            <a:pPr marL="0" indent="0">
              <a:buNone/>
            </a:pPr>
            <a:r>
              <a:rPr lang="zh-CN" sz="2200" b="1" dirty="0">
                <a:solidFill>
                  <a:srgbClr val="505460"/>
                </a:solidFill>
                <a:sym typeface="+mn-ea"/>
              </a:rPr>
              <a:t>创建一个 对接系统的 </a:t>
            </a:r>
            <a:r>
              <a:rPr lang="en-US" altLang="zh-CN" sz="2200" b="1" dirty="0">
                <a:solidFill>
                  <a:srgbClr val="505460"/>
                </a:solidFill>
                <a:sym typeface="+mn-ea"/>
              </a:rPr>
              <a:t>Electron</a:t>
            </a:r>
            <a:r>
              <a:rPr lang="zh-CN" altLang="en-US" sz="2200" b="1" dirty="0">
                <a:solidFill>
                  <a:srgbClr val="505460"/>
                </a:solidFill>
                <a:sym typeface="+mn-ea"/>
              </a:rPr>
              <a:t>应用</a:t>
            </a:r>
            <a:endParaRPr lang="zh-CN" altLang="en-US" sz="2200" b="1" dirty="0">
              <a:solidFill>
                <a:srgbClr val="505460"/>
              </a:solidFill>
              <a:sym typeface="+mn-ea"/>
            </a:endParaRPr>
          </a:p>
          <a:p>
            <a:pPr marL="0" indent="0">
              <a:buNone/>
            </a:pPr>
            <a:endParaRPr lang="zh-CN" altLang="en-US" sz="2200" b="1" dirty="0" smtClean="0">
              <a:solidFill>
                <a:srgbClr val="505460"/>
              </a:solidFill>
              <a:sym typeface="+mn-ea"/>
            </a:endParaRPr>
          </a:p>
          <a:p>
            <a:pPr marL="0" indent="0">
              <a:buNone/>
            </a:pPr>
            <a:endParaRPr lang="zh-CN" altLang="en-US" sz="2200" b="1" dirty="0" smtClean="0">
              <a:solidFill>
                <a:srgbClr val="505460"/>
              </a:solidFill>
              <a:sym typeface="+mn-ea"/>
            </a:endParaRPr>
          </a:p>
          <a:p>
            <a:pPr marL="0" indent="0">
              <a:buNone/>
            </a:pPr>
            <a:r>
              <a:rPr lang="zh-CN" sz="2200" b="1" dirty="0">
                <a:solidFill>
                  <a:srgbClr val="505460"/>
                </a:solidFill>
                <a:sym typeface="+mn-ea"/>
              </a:rPr>
              <a:t>创建一个 媒体型 </a:t>
            </a:r>
            <a:r>
              <a:rPr lang="en-US" altLang="zh-CN" sz="2200" b="1" dirty="0">
                <a:solidFill>
                  <a:srgbClr val="505460"/>
                </a:solidFill>
                <a:sym typeface="+mn-ea"/>
              </a:rPr>
              <a:t>Electron</a:t>
            </a:r>
            <a:r>
              <a:rPr lang="zh-CN" altLang="en-US" sz="2200" b="1" dirty="0">
                <a:solidFill>
                  <a:srgbClr val="505460"/>
                </a:solidFill>
                <a:sym typeface="+mn-ea"/>
              </a:rPr>
              <a:t>应用</a:t>
            </a:r>
            <a:endParaRPr lang="zh-CN" altLang="en-US" sz="2200" b="1" dirty="0" smtClean="0">
              <a:solidFill>
                <a:srgbClr val="505460"/>
              </a:solidFill>
              <a:sym typeface="+mn-ea"/>
            </a:endParaRPr>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9" y="175886"/>
            <a:ext cx="8224908" cy="820400"/>
          </a:xfrm>
        </p:spPr>
        <p:txBody>
          <a:bodyPr>
            <a:noAutofit/>
          </a:bodyPr>
          <a:lstStyle/>
          <a:p>
            <a:r>
              <a:rPr lang="en-US" dirty="0">
                <a:sym typeface="+mn-ea"/>
              </a:rPr>
              <a:t>Ecmascript 2015</a:t>
            </a:r>
            <a:endParaRPr lang="en-US" dirty="0"/>
          </a:p>
        </p:txBody>
      </p:sp>
      <p:sp>
        <p:nvSpPr>
          <p:cNvPr id="3" name="内容占位符 2"/>
          <p:cNvSpPr>
            <a:spLocks noGrp="1"/>
          </p:cNvSpPr>
          <p:nvPr>
            <p:ph idx="1"/>
          </p:nvPr>
        </p:nvSpPr>
        <p:spPr/>
        <p:txBody>
          <a:bodyPr>
            <a:normAutofit/>
          </a:bodyPr>
          <a:lstStyle/>
          <a:p>
            <a:pPr marL="0" indent="0">
              <a:buNone/>
            </a:pPr>
            <a:r>
              <a:rPr lang="zh-CN" sz="2200" b="1" dirty="0">
                <a:solidFill>
                  <a:srgbClr val="505460"/>
                </a:solidFill>
                <a:sym typeface="+mn-ea"/>
              </a:rPr>
              <a:t>默认参数</a:t>
            </a:r>
            <a:endParaRPr lang="zh-CN" sz="2200" b="1" dirty="0">
              <a:solidFill>
                <a:srgbClr val="505460"/>
              </a:solidFill>
              <a:sym typeface="+mn-ea"/>
            </a:endParaRPr>
          </a:p>
          <a:p>
            <a:pPr marL="0" indent="0">
              <a:buNone/>
            </a:pPr>
            <a:r>
              <a:rPr lang="zh-CN" sz="2200" b="1" dirty="0" smtClean="0">
                <a:solidFill>
                  <a:srgbClr val="505460"/>
                </a:solidFill>
                <a:sym typeface="+mn-ea"/>
              </a:rPr>
              <a:t>模板对象</a:t>
            </a:r>
            <a:endParaRPr lang="zh-CN" sz="2200" b="1" dirty="0" smtClean="0">
              <a:solidFill>
                <a:srgbClr val="505460"/>
              </a:solidFill>
              <a:sym typeface="+mn-ea"/>
            </a:endParaRPr>
          </a:p>
          <a:p>
            <a:pPr marL="0" indent="0">
              <a:buNone/>
            </a:pPr>
            <a:r>
              <a:rPr lang="zh-CN" sz="2200" b="1" dirty="0" smtClean="0">
                <a:solidFill>
                  <a:srgbClr val="505460"/>
                </a:solidFill>
                <a:sym typeface="+mn-ea"/>
              </a:rPr>
              <a:t>多行字符串</a:t>
            </a:r>
            <a:endParaRPr lang="zh-CN" sz="2200" b="1" dirty="0" smtClean="0">
              <a:solidFill>
                <a:srgbClr val="505460"/>
              </a:solidFill>
              <a:sym typeface="+mn-ea"/>
            </a:endParaRPr>
          </a:p>
          <a:p>
            <a:pPr marL="0" indent="0">
              <a:buNone/>
            </a:pPr>
            <a:r>
              <a:rPr lang="zh-CN" sz="2200" b="1" dirty="0" smtClean="0">
                <a:solidFill>
                  <a:srgbClr val="505460"/>
                </a:solidFill>
                <a:sym typeface="+mn-ea"/>
              </a:rPr>
              <a:t>解构赋值</a:t>
            </a:r>
            <a:endParaRPr lang="zh-CN" sz="2200" b="1" dirty="0" smtClean="0">
              <a:solidFill>
                <a:srgbClr val="505460"/>
              </a:solidFill>
              <a:sym typeface="+mn-ea"/>
            </a:endParaRPr>
          </a:p>
          <a:p>
            <a:pPr marL="0" indent="0">
              <a:buNone/>
            </a:pPr>
            <a:r>
              <a:rPr lang="en-US" altLang="zh-CN" sz="2200" b="1" dirty="0" smtClean="0">
                <a:solidFill>
                  <a:srgbClr val="505460"/>
                </a:solidFill>
                <a:sym typeface="+mn-ea"/>
              </a:rPr>
              <a:t>Class</a:t>
            </a:r>
            <a:r>
              <a:rPr lang="zh-CN" altLang="en-US" sz="2200" b="1" dirty="0" smtClean="0">
                <a:solidFill>
                  <a:srgbClr val="505460"/>
                </a:solidFill>
                <a:sym typeface="+mn-ea"/>
              </a:rPr>
              <a:t>和继承</a:t>
            </a:r>
            <a:endParaRPr lang="zh-CN" altLang="en-US" sz="2200" b="1" dirty="0" smtClean="0">
              <a:solidFill>
                <a:srgbClr val="505460"/>
              </a:solidFill>
              <a:sym typeface="+mn-ea"/>
            </a:endParaRPr>
          </a:p>
          <a:p>
            <a:pPr marL="0" indent="0">
              <a:buNone/>
            </a:pPr>
            <a:r>
              <a:rPr lang="zh-CN" altLang="en-US" sz="2200" b="1" dirty="0" smtClean="0">
                <a:solidFill>
                  <a:srgbClr val="505460"/>
                </a:solidFill>
                <a:sym typeface="+mn-ea"/>
              </a:rPr>
              <a:t>箭头函数</a:t>
            </a:r>
            <a:endParaRPr lang="zh-CN" altLang="en-US" sz="2200" b="1" dirty="0" smtClean="0">
              <a:solidFill>
                <a:srgbClr val="505460"/>
              </a:solidFill>
              <a:sym typeface="+mn-ea"/>
            </a:endParaRPr>
          </a:p>
          <a:p>
            <a:pPr marL="0" indent="0">
              <a:buNone/>
            </a:pPr>
            <a:r>
              <a:rPr lang="en-US" altLang="zh-CN" sz="2200" b="1" dirty="0" smtClean="0">
                <a:solidFill>
                  <a:srgbClr val="505460"/>
                </a:solidFill>
                <a:sym typeface="+mn-ea"/>
              </a:rPr>
              <a:t>Promise </a:t>
            </a:r>
            <a:r>
              <a:rPr lang="zh-CN" altLang="en-US" sz="2200" b="1" dirty="0" smtClean="0">
                <a:solidFill>
                  <a:srgbClr val="505460"/>
                </a:solidFill>
                <a:sym typeface="+mn-ea"/>
              </a:rPr>
              <a:t>和 </a:t>
            </a:r>
            <a:r>
              <a:rPr lang="en-US" altLang="zh-CN" sz="2200" b="1" dirty="0" smtClean="0">
                <a:solidFill>
                  <a:srgbClr val="505460"/>
                </a:solidFill>
                <a:sym typeface="+mn-ea"/>
              </a:rPr>
              <a:t>Generator </a:t>
            </a:r>
            <a:r>
              <a:rPr lang="zh-CN" altLang="en-US" sz="2200" b="1" dirty="0" smtClean="0">
                <a:solidFill>
                  <a:srgbClr val="505460"/>
                </a:solidFill>
                <a:sym typeface="+mn-ea"/>
              </a:rPr>
              <a:t>推导式</a:t>
            </a:r>
            <a:endParaRPr lang="zh-CN" altLang="en-US" sz="2200" b="1" dirty="0" smtClean="0">
              <a:solidFill>
                <a:srgbClr val="505460"/>
              </a:solidFill>
              <a:sym typeface="+mn-ea"/>
            </a:endParaRPr>
          </a:p>
          <a:p>
            <a:pPr marL="0" indent="0">
              <a:buNone/>
            </a:pPr>
            <a:r>
              <a:rPr lang="zh-CN" altLang="en-US" sz="2200" b="1" dirty="0" smtClean="0">
                <a:solidFill>
                  <a:srgbClr val="505460"/>
                </a:solidFill>
                <a:sym typeface="+mn-ea"/>
              </a:rPr>
              <a:t>块级作用域</a:t>
            </a:r>
            <a:endParaRPr lang="zh-CN" altLang="en-US" sz="2200" b="1" dirty="0" smtClean="0">
              <a:solidFill>
                <a:srgbClr val="505460"/>
              </a:solidFill>
              <a:sym typeface="+mn-ea"/>
            </a:endParaRPr>
          </a:p>
          <a:p>
            <a:pPr marL="0" indent="0">
              <a:buNone/>
            </a:pPr>
            <a:r>
              <a:rPr lang="en-US" altLang="zh-CN" sz="2200" b="1" dirty="0" smtClean="0">
                <a:solidFill>
                  <a:srgbClr val="505460"/>
                </a:solidFill>
                <a:sym typeface="+mn-ea"/>
              </a:rPr>
              <a:t>Exports </a:t>
            </a:r>
            <a:r>
              <a:rPr lang="zh-CN" altLang="en-US" sz="2200" b="1" dirty="0" smtClean="0">
                <a:solidFill>
                  <a:srgbClr val="505460"/>
                </a:solidFill>
                <a:sym typeface="+mn-ea"/>
              </a:rPr>
              <a:t>和 </a:t>
            </a:r>
            <a:r>
              <a:rPr lang="en-US" altLang="zh-CN" sz="2200" b="1" dirty="0" smtClean="0">
                <a:solidFill>
                  <a:srgbClr val="505460"/>
                </a:solidFill>
                <a:sym typeface="+mn-ea"/>
              </a:rPr>
              <a:t>Require(Imports)</a:t>
            </a:r>
            <a:endParaRPr lang="en-US" altLang="zh-CN" sz="2200" b="1" dirty="0" smtClean="0">
              <a:solidFill>
                <a:srgbClr val="505460"/>
              </a:solidFill>
              <a:sym typeface="+mn-ea"/>
            </a:endParaRPr>
          </a:p>
          <a:p>
            <a:pPr marL="0" indent="0">
              <a:buNone/>
            </a:pPr>
            <a:r>
              <a:rPr lang="en-US" altLang="zh-CN" sz="2200" b="1" dirty="0" smtClean="0">
                <a:solidFill>
                  <a:srgbClr val="505460"/>
                </a:solidFill>
                <a:sym typeface="+mn-ea"/>
              </a:rPr>
              <a:t>Set </a:t>
            </a:r>
            <a:r>
              <a:rPr lang="zh-CN" altLang="en-US" sz="2200" b="1" dirty="0" smtClean="0">
                <a:solidFill>
                  <a:srgbClr val="505460"/>
                </a:solidFill>
                <a:sym typeface="+mn-ea"/>
              </a:rPr>
              <a:t>和 </a:t>
            </a:r>
            <a:r>
              <a:rPr lang="en-US" altLang="en-US" sz="2200" b="1" dirty="0" smtClean="0">
                <a:solidFill>
                  <a:srgbClr val="505460"/>
                </a:solidFill>
                <a:sym typeface="+mn-ea"/>
              </a:rPr>
              <a:t>Map</a:t>
            </a:r>
            <a:endParaRPr lang="en-US" altLang="en-US" sz="2200" b="1" dirty="0" smtClean="0">
              <a:solidFill>
                <a:srgbClr val="505460"/>
              </a:solidFill>
              <a:sym typeface="+mn-ea"/>
            </a:endParaRPr>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3221" y="1957043"/>
            <a:ext cx="4019030" cy="1147808"/>
          </a:xfrm>
        </p:spPr>
        <p:txBody>
          <a:bodyPr>
            <a:normAutofit/>
          </a:bodyPr>
          <a:lstStyle/>
          <a:p>
            <a:r>
              <a:rPr lang="zh-CN" altLang="en-US" sz="4800" b="1" dirty="0" smtClean="0">
                <a:latin typeface="Calibri" panose="020F0502020204030204" pitchFamily="34" charset="0"/>
              </a:rPr>
              <a:t> 谢谢</a:t>
            </a:r>
            <a:endParaRPr lang="zh-CN" altLang="en-US" sz="4800" b="1" dirty="0">
              <a:latin typeface="Calibri" panose="020F0502020204030204" pitchFamily="34" charset="0"/>
            </a:endParaRPr>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灯片编号占位符 2"/>
          <p:cNvSpPr>
            <a:spLocks noGrp="1"/>
          </p:cNvSpPr>
          <p:nvPr>
            <p:ph type="sldNum" sz="quarter" idx="12"/>
          </p:nvPr>
        </p:nvSpPr>
        <p:spPr/>
        <p:txBody>
          <a:bodyPr/>
          <a:lstStyle/>
          <a:p>
            <a:fld id="{C4613BF4-2408-4677-88E8-55F705AF92DF}" type="slidenum">
              <a:rPr lang="zh-CN" altLang="en-US" smtClean="0"/>
            </a:fld>
            <a:endParaRPr lang="zh-CN" altLang="en-US"/>
          </a:p>
        </p:txBody>
      </p:sp>
      <p:sp>
        <p:nvSpPr>
          <p:cNvPr id="4" name="文本占位符 3"/>
          <p:cNvSpPr>
            <a:spLocks noGrp="1"/>
          </p:cNvSpPr>
          <p:nvPr>
            <p:ph type="body" idx="1"/>
          </p:nvPr>
        </p:nvSpPr>
        <p:spPr>
          <a:xfrm>
            <a:off x="3752471" y="1232115"/>
            <a:ext cx="6305928" cy="664924"/>
          </a:xfrm>
        </p:spPr>
        <p:txBody>
          <a:bodyPr/>
          <a:lstStyle/>
          <a:p>
            <a:r>
              <a:rPr lang="en-US" dirty="0" smtClean="0"/>
              <a:t>node.js</a:t>
            </a:r>
            <a:r>
              <a:rPr lang="zh-CN" dirty="0" smtClean="0"/>
              <a:t> 简介</a:t>
            </a:r>
            <a:endParaRPr lang="zh-CN" dirty="0" smtClean="0"/>
          </a:p>
        </p:txBody>
      </p:sp>
      <p:sp>
        <p:nvSpPr>
          <p:cNvPr id="5" name="文本占位符 4"/>
          <p:cNvSpPr>
            <a:spLocks noGrp="1"/>
          </p:cNvSpPr>
          <p:nvPr>
            <p:ph type="body" idx="13"/>
          </p:nvPr>
        </p:nvSpPr>
        <p:spPr>
          <a:xfrm>
            <a:off x="4600907" y="2585518"/>
            <a:ext cx="6305928" cy="664924"/>
          </a:xfrm>
        </p:spPr>
        <p:txBody>
          <a:bodyPr/>
          <a:lstStyle/>
          <a:p>
            <a:r>
              <a:rPr lang="en-US" dirty="0" smtClean="0"/>
              <a:t>electron</a:t>
            </a:r>
            <a:r>
              <a:rPr lang="zh-CN" dirty="0" smtClean="0"/>
              <a:t> 简介</a:t>
            </a:r>
            <a:endParaRPr lang="zh-CN" dirty="0" smtClean="0"/>
          </a:p>
        </p:txBody>
      </p:sp>
      <p:sp>
        <p:nvSpPr>
          <p:cNvPr id="6" name="文本占位符 5"/>
          <p:cNvSpPr>
            <a:spLocks noGrp="1"/>
          </p:cNvSpPr>
          <p:nvPr>
            <p:ph type="body" idx="14"/>
          </p:nvPr>
        </p:nvSpPr>
        <p:spPr>
          <a:xfrm>
            <a:off x="5406126" y="3957116"/>
            <a:ext cx="6305928" cy="664924"/>
          </a:xfrm>
        </p:spPr>
        <p:txBody>
          <a:bodyPr/>
          <a:lstStyle/>
          <a:p>
            <a:r>
              <a:rPr lang="en-US" altLang="zh-CN" dirty="0"/>
              <a:t>Demo</a:t>
            </a:r>
            <a:r>
              <a:rPr lang="zh-CN" altLang="en-US" dirty="0"/>
              <a:t>介绍</a:t>
            </a:r>
            <a:endParaRPr lang="zh-CN" altLang="en-US" dirty="0"/>
          </a:p>
        </p:txBody>
      </p:sp>
      <p:sp>
        <p:nvSpPr>
          <p:cNvPr id="7" name="文本占位符 6"/>
          <p:cNvSpPr>
            <a:spLocks noGrp="1"/>
          </p:cNvSpPr>
          <p:nvPr>
            <p:ph type="body" idx="15"/>
          </p:nvPr>
        </p:nvSpPr>
        <p:spPr>
          <a:xfrm>
            <a:off x="6361469" y="5267300"/>
            <a:ext cx="5471140" cy="664924"/>
          </a:xfrm>
        </p:spPr>
        <p:txBody>
          <a:bodyPr/>
          <a:lstStyle/>
          <a:p>
            <a:r>
              <a:rPr lang="en-US" dirty="0" smtClean="0"/>
              <a:t>ecmascript 2015</a:t>
            </a:r>
            <a:endParaRPr lang="en-US" dirty="0"/>
          </a:p>
        </p:txBody>
      </p:sp>
      <p:sp>
        <p:nvSpPr>
          <p:cNvPr id="8" name="等腰三角形 7"/>
          <p:cNvSpPr/>
          <p:nvPr/>
        </p:nvSpPr>
        <p:spPr>
          <a:xfrm>
            <a:off x="3104865" y="1439835"/>
            <a:ext cx="443553" cy="395786"/>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3898710" y="2834182"/>
            <a:ext cx="443553" cy="395786"/>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4772167" y="4171662"/>
            <a:ext cx="443553" cy="395786"/>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5659271" y="5509142"/>
            <a:ext cx="443553" cy="395786"/>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8" y="203182"/>
            <a:ext cx="9704253" cy="779457"/>
          </a:xfrm>
        </p:spPr>
        <p:txBody>
          <a:bodyPr>
            <a:noAutofit/>
          </a:bodyPr>
          <a:lstStyle/>
          <a:p>
            <a:r>
              <a:rPr lang="en-US" dirty="0" smtClean="0">
                <a:sym typeface="+mn-ea"/>
              </a:rPr>
              <a:t>node.js</a:t>
            </a:r>
            <a:r>
              <a:rPr lang="zh-CN" dirty="0" smtClean="0">
                <a:sym typeface="+mn-ea"/>
              </a:rPr>
              <a:t> 简介</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sz="2400" b="1" dirty="0" smtClean="0">
                <a:solidFill>
                  <a:srgbClr val="505460"/>
                </a:solidFill>
              </a:rPr>
              <a:t>什么是</a:t>
            </a:r>
            <a:r>
              <a:rPr lang="en-US" altLang="zh-CN" sz="2400" b="1" dirty="0" smtClean="0">
                <a:solidFill>
                  <a:srgbClr val="505460"/>
                </a:solidFill>
              </a:rPr>
              <a:t>Node</a:t>
            </a:r>
            <a:endParaRPr lang="en-US" altLang="zh-CN" sz="2400" b="1" dirty="0" smtClean="0">
              <a:solidFill>
                <a:srgbClr val="505460"/>
              </a:solidFill>
            </a:endParaRPr>
          </a:p>
          <a:p>
            <a:pPr marL="0" indent="0">
              <a:buNone/>
            </a:pPr>
            <a:endParaRPr lang="en-US" altLang="zh-CN" sz="2400" b="1" dirty="0" smtClean="0">
              <a:solidFill>
                <a:srgbClr val="505460"/>
              </a:solidFill>
            </a:endParaRPr>
          </a:p>
          <a:p>
            <a:pPr marL="0" indent="0">
              <a:buNone/>
            </a:pPr>
            <a:r>
              <a:rPr sz="1800" dirty="0" smtClean="0"/>
              <a:t>Nodejs框架是基于V8的引擎，是目前速度最快的Javascript引擎。</a:t>
            </a:r>
            <a:r>
              <a:rPr lang="zh-CN" sz="1800" dirty="0" smtClean="0"/>
              <a:t>由于</a:t>
            </a:r>
            <a:r>
              <a:rPr lang="en-US" altLang="zh-CN" sz="1800" dirty="0" smtClean="0"/>
              <a:t>V8</a:t>
            </a:r>
            <a:r>
              <a:rPr lang="zh-CN" altLang="en-US" sz="1800" dirty="0" smtClean="0"/>
              <a:t>采用的是事件驱动、非阻塞式</a:t>
            </a:r>
            <a:r>
              <a:rPr lang="en-US" altLang="zh-CN" sz="1800" dirty="0" smtClean="0"/>
              <a:t>I/O</a:t>
            </a:r>
            <a:r>
              <a:rPr lang="zh-CN" altLang="en-US" sz="1800" dirty="0" smtClean="0"/>
              <a:t>模型，使得应用更加轻量化和高效。同时</a:t>
            </a:r>
            <a:r>
              <a:rPr lang="en-US" altLang="zh-CN" sz="1800" dirty="0" smtClean="0"/>
              <a:t>Node</a:t>
            </a:r>
            <a:r>
              <a:rPr lang="zh-CN" altLang="en-US" sz="1800" dirty="0" smtClean="0"/>
              <a:t>用户是介绍最大的生态系统和开源代码库</a:t>
            </a:r>
            <a:r>
              <a:rPr lang="en-US" altLang="en-US" sz="1800" dirty="0" smtClean="0"/>
              <a:t>npm</a:t>
            </a:r>
            <a:r>
              <a:rPr lang="zh-CN" altLang="en-US" sz="1800" dirty="0" smtClean="0"/>
              <a:t>。运用上</a:t>
            </a:r>
            <a:r>
              <a:rPr sz="1800" dirty="0" smtClean="0"/>
              <a:t>chrome浏览器就基于V8，同时打开20-30个网页都很流畅。Nodejs标准的web开发框架Express，可以帮助我们迅速建立web站点，比起PHP的开发效率更高，而且学习曲线更低</a:t>
            </a:r>
            <a:endParaRPr sz="1800" dirty="0" smtClean="0"/>
          </a:p>
          <a:p>
            <a:pPr marL="0" indent="0">
              <a:buNone/>
            </a:pPr>
            <a:endParaRPr lang="en-US" altLang="zh-CN" dirty="0" smtClean="0"/>
          </a:p>
          <a:p>
            <a:pPr marL="0" indent="0">
              <a:buNone/>
            </a:pPr>
            <a:endParaRPr lang="en-US" altLang="zh-CN" sz="2000" b="1"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721995" y="3704590"/>
            <a:ext cx="2333625" cy="1428750"/>
          </a:xfrm>
          <a:prstGeom prst="rect">
            <a:avLst/>
          </a:prstGeom>
        </p:spPr>
      </p:pic>
      <p:pic>
        <p:nvPicPr>
          <p:cNvPr id="6" name="图片 5"/>
          <p:cNvPicPr>
            <a:picLocks noChangeAspect="1"/>
          </p:cNvPicPr>
          <p:nvPr/>
        </p:nvPicPr>
        <p:blipFill>
          <a:blip r:embed="rId2"/>
          <a:stretch>
            <a:fillRect/>
          </a:stretch>
        </p:blipFill>
        <p:spPr>
          <a:xfrm>
            <a:off x="3307715" y="3704590"/>
            <a:ext cx="2311400" cy="1428750"/>
          </a:xfrm>
          <a:prstGeom prst="rect">
            <a:avLst/>
          </a:prstGeom>
        </p:spPr>
      </p:pic>
      <p:pic>
        <p:nvPicPr>
          <p:cNvPr id="7" name="图片 6"/>
          <p:cNvPicPr>
            <a:picLocks noChangeAspect="1"/>
          </p:cNvPicPr>
          <p:nvPr/>
        </p:nvPicPr>
        <p:blipFill>
          <a:blip r:embed="rId3"/>
          <a:stretch>
            <a:fillRect/>
          </a:stretch>
        </p:blipFill>
        <p:spPr>
          <a:xfrm>
            <a:off x="5919470" y="3704590"/>
            <a:ext cx="1564005" cy="1564005"/>
          </a:xfrm>
          <a:prstGeom prst="rect">
            <a:avLst/>
          </a:prstGeom>
        </p:spPr>
      </p:pic>
      <p:pic>
        <p:nvPicPr>
          <p:cNvPr id="8" name="图片 7"/>
          <p:cNvPicPr>
            <a:picLocks noChangeAspect="1"/>
          </p:cNvPicPr>
          <p:nvPr/>
        </p:nvPicPr>
        <p:blipFill>
          <a:blip r:embed="rId4"/>
          <a:stretch>
            <a:fillRect/>
          </a:stretch>
        </p:blipFill>
        <p:spPr>
          <a:xfrm>
            <a:off x="7782560" y="3704590"/>
            <a:ext cx="1445260" cy="1445260"/>
          </a:xfrm>
          <a:prstGeom prst="rect">
            <a:avLst/>
          </a:prstGeom>
        </p:spPr>
      </p:pic>
      <p:pic>
        <p:nvPicPr>
          <p:cNvPr id="10" name="图片 9"/>
          <p:cNvPicPr>
            <a:picLocks noChangeAspect="1"/>
          </p:cNvPicPr>
          <p:nvPr/>
        </p:nvPicPr>
        <p:blipFill>
          <a:blip r:embed="rId5"/>
          <a:stretch>
            <a:fillRect/>
          </a:stretch>
        </p:blipFill>
        <p:spPr>
          <a:xfrm>
            <a:off x="9661525" y="3704590"/>
            <a:ext cx="1593850" cy="144526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8" y="203182"/>
            <a:ext cx="9704253" cy="779457"/>
          </a:xfrm>
        </p:spPr>
        <p:txBody>
          <a:bodyPr>
            <a:noAutofit/>
          </a:bodyPr>
          <a:lstStyle/>
          <a:p>
            <a:r>
              <a:rPr lang="en-US" dirty="0" smtClean="0">
                <a:sym typeface="+mn-ea"/>
              </a:rPr>
              <a:t>node.js</a:t>
            </a:r>
            <a:r>
              <a:rPr lang="zh-CN" dirty="0" smtClean="0">
                <a:sym typeface="+mn-ea"/>
              </a:rPr>
              <a:t> 简介</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sz="1800" dirty="0" smtClean="0"/>
          </a:p>
          <a:p>
            <a:pPr marL="0" indent="0">
              <a:buNone/>
            </a:pPr>
            <a:endParaRPr lang="en-US" altLang="zh-CN" dirty="0" smtClean="0"/>
          </a:p>
          <a:p>
            <a:pPr marL="0" indent="0">
              <a:buNone/>
            </a:pPr>
            <a:endParaRPr lang="en-US" altLang="zh-CN" sz="2000" b="1" dirty="0" smtClean="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r>
              <a:rPr lang="zh-CN" altLang="en-US" sz="2000" dirty="0"/>
              <a:t>多线程同步</a:t>
            </a:r>
            <a:r>
              <a:rPr lang="en-US" altLang="zh-CN" sz="2000" dirty="0"/>
              <a:t>IO</a:t>
            </a:r>
            <a:r>
              <a:rPr lang="zh-CN" altLang="en-US" sz="2000" dirty="0"/>
              <a:t>操作示例图</a:t>
            </a:r>
            <a:r>
              <a:rPr lang="en-US" altLang="zh-CN" sz="2000" dirty="0"/>
              <a:t>			  	node.js</a:t>
            </a:r>
            <a:r>
              <a:rPr lang="zh-CN" altLang="zh-CN" sz="2000" dirty="0"/>
              <a:t>异步</a:t>
            </a:r>
            <a:r>
              <a:rPr lang="en-US" altLang="zh-CN" sz="2000" dirty="0"/>
              <a:t>io</a:t>
            </a:r>
            <a:r>
              <a:rPr lang="zh-CN" altLang="en-US" sz="2000" dirty="0"/>
              <a:t>示意图</a:t>
            </a:r>
            <a:endParaRPr lang="zh-CN" altLang="en-US" sz="2000" dirty="0"/>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pic>
        <p:nvPicPr>
          <p:cNvPr id="9" name="图片 8"/>
          <p:cNvPicPr>
            <a:picLocks noChangeAspect="1"/>
          </p:cNvPicPr>
          <p:nvPr/>
        </p:nvPicPr>
        <p:blipFill>
          <a:blip r:embed="rId1"/>
          <a:stretch>
            <a:fillRect/>
          </a:stretch>
        </p:blipFill>
        <p:spPr>
          <a:xfrm>
            <a:off x="590550" y="1466215"/>
            <a:ext cx="4897755" cy="3392805"/>
          </a:xfrm>
          <a:prstGeom prst="rect">
            <a:avLst/>
          </a:prstGeom>
        </p:spPr>
      </p:pic>
      <p:pic>
        <p:nvPicPr>
          <p:cNvPr id="10" name="图片 9"/>
          <p:cNvPicPr>
            <a:picLocks noChangeAspect="1"/>
          </p:cNvPicPr>
          <p:nvPr/>
        </p:nvPicPr>
        <p:blipFill>
          <a:blip r:embed="rId2"/>
          <a:stretch>
            <a:fillRect/>
          </a:stretch>
        </p:blipFill>
        <p:spPr>
          <a:xfrm>
            <a:off x="6509385" y="1466215"/>
            <a:ext cx="4844415" cy="31394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8" y="203182"/>
            <a:ext cx="9704253" cy="779457"/>
          </a:xfrm>
        </p:spPr>
        <p:txBody>
          <a:bodyPr>
            <a:noAutofit/>
          </a:bodyPr>
          <a:lstStyle/>
          <a:p>
            <a:r>
              <a:rPr lang="en-US" dirty="0" smtClean="0">
                <a:sym typeface="+mn-ea"/>
              </a:rPr>
              <a:t>node.js</a:t>
            </a:r>
            <a:r>
              <a:rPr lang="zh-CN" dirty="0" smtClean="0">
                <a:sym typeface="+mn-ea"/>
              </a:rPr>
              <a:t> 简介</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sz="1800" dirty="0" smtClean="0"/>
          </a:p>
          <a:p>
            <a:pPr marL="0" indent="0">
              <a:buNone/>
            </a:pPr>
            <a:endParaRPr lang="en-US" altLang="zh-CN" dirty="0" smtClean="0"/>
          </a:p>
          <a:p>
            <a:pPr marL="0" indent="0">
              <a:buNone/>
            </a:pPr>
            <a:endParaRPr lang="en-US" altLang="zh-CN" sz="2000" b="1" dirty="0" smtClean="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r>
              <a:rPr lang="en-US" sz="2000" dirty="0"/>
              <a:t>				node.js </a:t>
            </a:r>
            <a:r>
              <a:rPr lang="zh-CN" altLang="en-US" sz="2000" dirty="0"/>
              <a:t>事件异步驱动机制</a:t>
            </a:r>
            <a:endParaRPr lang="zh-CN" altLang="en-US" sz="2000" dirty="0"/>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863725" y="1466215"/>
            <a:ext cx="8299450" cy="384873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8" y="203182"/>
            <a:ext cx="9704253" cy="779457"/>
          </a:xfrm>
        </p:spPr>
        <p:txBody>
          <a:bodyPr>
            <a:noAutofit/>
          </a:bodyPr>
          <a:lstStyle/>
          <a:p>
            <a:r>
              <a:rPr lang="en-US" dirty="0" smtClean="0">
                <a:sym typeface="+mn-ea"/>
              </a:rPr>
              <a:t>node.js</a:t>
            </a:r>
            <a:r>
              <a:rPr lang="zh-CN" dirty="0" smtClean="0">
                <a:sym typeface="+mn-ea"/>
              </a:rPr>
              <a:t> 简介</a:t>
            </a:r>
            <a:endParaRPr lang="zh-CN" altLang="en-US" dirty="0"/>
          </a:p>
        </p:txBody>
      </p:sp>
      <p:sp>
        <p:nvSpPr>
          <p:cNvPr id="3" name="内容占位符 2"/>
          <p:cNvSpPr>
            <a:spLocks noGrp="1"/>
          </p:cNvSpPr>
          <p:nvPr>
            <p:ph idx="1"/>
          </p:nvPr>
        </p:nvSpPr>
        <p:spPr/>
        <p:txBody>
          <a:bodyPr>
            <a:normAutofit/>
          </a:bodyPr>
          <a:lstStyle/>
          <a:p>
            <a:pPr marL="0" indent="0">
              <a:buNone/>
            </a:pPr>
            <a:r>
              <a:rPr sz="2000" dirty="0" smtClean="0"/>
              <a:t>事件轮询主要是针对事件队列进行轮询，事件生产者将事件排队放入队列中，队列另外一端有一个线程称为事件消费者会不断查询队列中是否有事件，如果有事件，就立即会执行，为了防止执行过程中有堵塞操作影响当前线程读取队列，事件消费者线程会委托一个线程池专门执行这些堵塞操作。</a:t>
            </a:r>
            <a:endParaRPr sz="2000" dirty="0" smtClean="0"/>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590800" y="2886075"/>
            <a:ext cx="7223125" cy="27603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8" y="203182"/>
            <a:ext cx="9704253" cy="779457"/>
          </a:xfrm>
        </p:spPr>
        <p:txBody>
          <a:bodyPr>
            <a:noAutofit/>
          </a:bodyPr>
          <a:lstStyle/>
          <a:p>
            <a:r>
              <a:rPr lang="en-US" dirty="0" smtClean="0">
                <a:sym typeface="+mn-ea"/>
              </a:rPr>
              <a:t>node.js</a:t>
            </a:r>
            <a:r>
              <a:rPr lang="zh-CN" dirty="0" smtClean="0">
                <a:sym typeface="+mn-ea"/>
              </a:rPr>
              <a:t> 简介</a:t>
            </a:r>
            <a:endParaRPr lang="zh-CN" altLang="en-US" dirty="0"/>
          </a:p>
        </p:txBody>
      </p:sp>
      <p:sp>
        <p:nvSpPr>
          <p:cNvPr id="3" name="内容占位符 2"/>
          <p:cNvSpPr>
            <a:spLocks noGrp="1"/>
          </p:cNvSpPr>
          <p:nvPr>
            <p:ph idx="1"/>
          </p:nvPr>
        </p:nvSpPr>
        <p:spPr/>
        <p:txBody>
          <a:bodyPr>
            <a:normAutofit/>
          </a:bodyPr>
          <a:lstStyle/>
          <a:p>
            <a:pPr marL="0" indent="0">
              <a:buNone/>
            </a:pPr>
            <a:r>
              <a:rPr sz="2000" dirty="0" smtClean="0"/>
              <a:t>Node.js底层也有一个线程池，线程池专门用来执行各种堵塞操作，这样不会影响单线程这个主线程进行队列中事件轮询和一些任务执行，线程池操作完以后，又会作为事件生产者将操作结果放入同一个队列中。</a:t>
            </a:r>
            <a:endParaRPr sz="2000" dirty="0" smtClean="0"/>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78815" y="2608580"/>
            <a:ext cx="5219065" cy="2590165"/>
          </a:xfrm>
          <a:prstGeom prst="rect">
            <a:avLst/>
          </a:prstGeom>
        </p:spPr>
      </p:pic>
      <p:sp>
        <p:nvSpPr>
          <p:cNvPr id="7" name="文本框 6"/>
          <p:cNvSpPr txBox="1"/>
          <p:nvPr/>
        </p:nvSpPr>
        <p:spPr>
          <a:xfrm>
            <a:off x="6210300" y="4519295"/>
            <a:ext cx="4946015" cy="102743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Node.js的这个单线程不只是负责读取队列事件，还会执行运行回调函数，这是它区别于多线程模式的一个主要特点</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8" y="203182"/>
            <a:ext cx="9704253" cy="779457"/>
          </a:xfrm>
        </p:spPr>
        <p:txBody>
          <a:bodyPr>
            <a:noAutofit/>
          </a:bodyPr>
          <a:lstStyle/>
          <a:p>
            <a:r>
              <a:rPr lang="en-US" dirty="0" smtClean="0">
                <a:sym typeface="+mn-ea"/>
              </a:rPr>
              <a:t>node.js</a:t>
            </a:r>
            <a:r>
              <a:rPr lang="zh-CN" dirty="0" smtClean="0">
                <a:sym typeface="+mn-ea"/>
              </a:rPr>
              <a:t> 简介</a:t>
            </a:r>
            <a:endParaRPr lang="zh-CN" altLang="en-US" dirty="0"/>
          </a:p>
        </p:txBody>
      </p:sp>
      <p:sp>
        <p:nvSpPr>
          <p:cNvPr id="3" name="内容占位符 2"/>
          <p:cNvSpPr>
            <a:spLocks noGrp="1"/>
          </p:cNvSpPr>
          <p:nvPr>
            <p:ph idx="1"/>
          </p:nvPr>
        </p:nvSpPr>
        <p:spPr/>
        <p:txBody>
          <a:bodyPr>
            <a:normAutofit/>
          </a:bodyPr>
          <a:lstStyle/>
          <a:p>
            <a:pPr marL="0" indent="0">
              <a:buNone/>
            </a:pPr>
            <a:r>
              <a:rPr sz="2000" dirty="0" smtClean="0"/>
              <a:t>多线程模式下，单线程只负责读取队列事件，不再做其他事情，会委托其他线程做其他事情，特别是多核的情况下，一个CPU核负责读取队列事件，一个CPU核负责执行激活的任务，这种方式最适合很耗费CPU计算的任务。反过来，Node..js的执行激活任务也就是回调函数中的任务还是在负责轮询的单线程中执行，这就注定了它不能执行CPU繁重的任务</a:t>
            </a:r>
            <a:r>
              <a:rPr lang="zh-CN" sz="2000" dirty="0" smtClean="0"/>
              <a:t>。也就是说</a:t>
            </a:r>
            <a:r>
              <a:rPr lang="en-US" altLang="zh-CN" sz="2000" dirty="0" smtClean="0"/>
              <a:t>Node.js </a:t>
            </a:r>
            <a:r>
              <a:rPr lang="zh-CN" altLang="en-US" sz="2000" dirty="0" smtClean="0"/>
              <a:t>不适合做运算密集型的应用，而很适合</a:t>
            </a:r>
            <a:r>
              <a:rPr lang="en-US" altLang="zh-CN" sz="2000" dirty="0" smtClean="0"/>
              <a:t>I/O</a:t>
            </a:r>
            <a:r>
              <a:rPr lang="zh-CN" altLang="en-US" sz="2000" dirty="0" smtClean="0"/>
              <a:t>密集型的应用</a:t>
            </a:r>
            <a:endParaRPr lang="zh-CN" altLang="en-US" sz="2000" dirty="0" smtClean="0"/>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graphicFrame>
        <p:nvGraphicFramePr>
          <p:cNvPr id="6" name="对象 5">
            <a:hlinkClick r:id="" action="ppaction://ole?verb="/>
          </p:cNvPr>
          <p:cNvGraphicFramePr>
            <a:graphicFrameLocks noChangeAspect="1"/>
          </p:cNvGraphicFramePr>
          <p:nvPr/>
        </p:nvGraphicFramePr>
        <p:xfrm>
          <a:off x="1285240" y="4370705"/>
          <a:ext cx="1566545" cy="1412240"/>
        </p:xfrm>
        <a:graphic>
          <a:graphicData uri="http://schemas.openxmlformats.org/presentationml/2006/ole">
            <mc:AlternateContent xmlns:mc="http://schemas.openxmlformats.org/markup-compatibility/2006">
              <mc:Choice xmlns:v="urn:schemas-microsoft-com:vml" Requires="v">
                <p:oleObj spid="_x0000_s1025" name="" r:id="rId1" imgW="394335" imgH="461645" progId="Package">
                  <p:embed/>
                </p:oleObj>
              </mc:Choice>
              <mc:Fallback>
                <p:oleObj name="" r:id="rId1" imgW="394335" imgH="461645" progId="Package">
                  <p:embed/>
                  <p:pic>
                    <p:nvPicPr>
                      <p:cNvPr id="0" name="图片 1024"/>
                      <p:cNvPicPr/>
                      <p:nvPr/>
                    </p:nvPicPr>
                    <p:blipFill>
                      <a:blip r:embed="rId2"/>
                      <a:stretch>
                        <a:fillRect/>
                      </a:stretch>
                    </p:blipFill>
                    <p:spPr>
                      <a:xfrm>
                        <a:off x="1285240" y="4370705"/>
                        <a:ext cx="1566545" cy="141224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851785" y="4369435"/>
          <a:ext cx="1344930" cy="1413510"/>
        </p:xfrm>
        <a:graphic>
          <a:graphicData uri="http://schemas.openxmlformats.org/presentationml/2006/ole">
            <mc:AlternateContent xmlns:mc="http://schemas.openxmlformats.org/markup-compatibility/2006">
              <mc:Choice xmlns:v="urn:schemas-microsoft-com:vml" Requires="v">
                <p:oleObj spid="_x0000_s1026" name="" r:id="rId3" imgW="394335" imgH="461645" progId="Package">
                  <p:embed/>
                </p:oleObj>
              </mc:Choice>
              <mc:Fallback>
                <p:oleObj name="" r:id="rId3" imgW="394335" imgH="461645" progId="Package">
                  <p:embed/>
                  <p:pic>
                    <p:nvPicPr>
                      <p:cNvPr id="0" name="图片 1025"/>
                      <p:cNvPicPr/>
                      <p:nvPr/>
                    </p:nvPicPr>
                    <p:blipFill>
                      <a:blip r:embed="rId4"/>
                      <a:stretch>
                        <a:fillRect/>
                      </a:stretch>
                    </p:blipFill>
                    <p:spPr>
                      <a:xfrm>
                        <a:off x="2851785" y="4369435"/>
                        <a:ext cx="1344930" cy="141351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158" y="203182"/>
            <a:ext cx="9704253" cy="779457"/>
          </a:xfrm>
        </p:spPr>
        <p:txBody>
          <a:bodyPr>
            <a:noAutofit/>
          </a:bodyPr>
          <a:lstStyle/>
          <a:p>
            <a:r>
              <a:rPr lang="en-US" dirty="0" smtClean="0">
                <a:sym typeface="+mn-ea"/>
              </a:rPr>
              <a:t>node.js</a:t>
            </a:r>
            <a:r>
              <a:rPr lang="zh-CN" dirty="0" smtClean="0">
                <a:sym typeface="+mn-ea"/>
              </a:rPr>
              <a:t> 简介</a:t>
            </a:r>
            <a:endParaRPr lang="zh-CN" altLang="en-US" dirty="0"/>
          </a:p>
        </p:txBody>
      </p:sp>
      <p:sp>
        <p:nvSpPr>
          <p:cNvPr id="3" name="内容占位符 2"/>
          <p:cNvSpPr>
            <a:spLocks noGrp="1"/>
          </p:cNvSpPr>
          <p:nvPr>
            <p:ph idx="1"/>
          </p:nvPr>
        </p:nvSpPr>
        <p:spPr/>
        <p:txBody>
          <a:bodyPr>
            <a:normAutofit/>
          </a:bodyPr>
          <a:lstStyle/>
          <a:p>
            <a:pPr marL="0" indent="0">
              <a:buNone/>
            </a:pPr>
            <a:r>
              <a:rPr lang="en-US" sz="2000" b="1" dirty="0">
                <a:solidFill>
                  <a:srgbClr val="505460"/>
                </a:solidFill>
                <a:sym typeface="+mn-ea"/>
              </a:rPr>
              <a:t>node.js </a:t>
            </a:r>
            <a:r>
              <a:rPr lang="zh-CN" sz="2000" b="1" dirty="0">
                <a:solidFill>
                  <a:srgbClr val="505460"/>
                </a:solidFill>
                <a:sym typeface="+mn-ea"/>
              </a:rPr>
              <a:t>优势：</a:t>
            </a:r>
            <a:endParaRPr lang="en-US" sz="2000" b="1" dirty="0">
              <a:solidFill>
                <a:srgbClr val="505460"/>
              </a:solidFill>
              <a:sym typeface="+mn-ea"/>
            </a:endParaRPr>
          </a:p>
          <a:p>
            <a:pPr marL="0" indent="0">
              <a:buNone/>
            </a:pPr>
            <a:r>
              <a:rPr lang="en-US" altLang="en-US" sz="2000" b="1" dirty="0" smtClean="0">
                <a:solidFill>
                  <a:srgbClr val="505460"/>
                </a:solidFill>
                <a:sym typeface="+mn-ea"/>
              </a:rPr>
              <a:t>	</a:t>
            </a:r>
            <a:r>
              <a:rPr lang="zh-CN" altLang="en-US" sz="2200" dirty="0" smtClean="0">
                <a:sym typeface="+mn-ea"/>
              </a:rPr>
              <a:t>1. 代码灵活，不用进行编译能够直接运行</a:t>
            </a:r>
            <a:endParaRPr lang="zh-CN" altLang="en-US" sz="2200" dirty="0" smtClean="0">
              <a:sym typeface="+mn-ea"/>
            </a:endParaRPr>
          </a:p>
          <a:p>
            <a:pPr marL="0" indent="0">
              <a:buNone/>
            </a:pPr>
            <a:r>
              <a:rPr lang="zh-CN" altLang="en-US" sz="2200" dirty="0" smtClean="0">
                <a:sym typeface="+mn-ea"/>
              </a:rPr>
              <a:t>	2. 异步非柱塞式I/O 提高并发性能</a:t>
            </a:r>
            <a:endParaRPr lang="zh-CN" altLang="en-US" sz="2200" dirty="0" smtClean="0">
              <a:sym typeface="+mn-ea"/>
            </a:endParaRPr>
          </a:p>
          <a:p>
            <a:pPr marL="0" indent="0">
              <a:buNone/>
            </a:pPr>
            <a:r>
              <a:rPr lang="zh-CN" altLang="en-US" sz="2200" dirty="0" smtClean="0">
                <a:sym typeface="+mn-ea"/>
              </a:rPr>
              <a:t>	3. 事件驱动机制降低内存开销</a:t>
            </a:r>
            <a:endParaRPr lang="zh-CN" altLang="en-US" sz="2000" b="1" dirty="0" smtClean="0">
              <a:solidFill>
                <a:srgbClr val="505460"/>
              </a:solidFill>
              <a:sym typeface="+mn-ea"/>
            </a:endParaRPr>
          </a:p>
          <a:p>
            <a:pPr marL="0" indent="0">
              <a:buNone/>
            </a:pPr>
            <a:endParaRPr lang="zh-CN" altLang="en-US" sz="2000" b="1" dirty="0" smtClean="0">
              <a:solidFill>
                <a:srgbClr val="505460"/>
              </a:solidFill>
              <a:sym typeface="+mn-ea"/>
            </a:endParaRPr>
          </a:p>
          <a:p>
            <a:pPr marL="0" indent="0">
              <a:buNone/>
            </a:pPr>
            <a:r>
              <a:rPr lang="en-US" altLang="zh-CN" sz="2000" b="1" dirty="0" smtClean="0">
                <a:solidFill>
                  <a:srgbClr val="505460"/>
                </a:solidFill>
                <a:sym typeface="+mn-ea"/>
              </a:rPr>
              <a:t>node.js </a:t>
            </a:r>
            <a:r>
              <a:rPr lang="zh-CN" altLang="en-US" sz="2000" b="1" dirty="0" smtClean="0">
                <a:solidFill>
                  <a:srgbClr val="505460"/>
                </a:solidFill>
                <a:sym typeface="+mn-ea"/>
              </a:rPr>
              <a:t>劣势：</a:t>
            </a:r>
            <a:endParaRPr lang="zh-CN" altLang="en-US" sz="2000" b="1" dirty="0" smtClean="0">
              <a:solidFill>
                <a:srgbClr val="505460"/>
              </a:solidFill>
              <a:sym typeface="+mn-ea"/>
            </a:endParaRPr>
          </a:p>
          <a:p>
            <a:pPr marL="0" algn="l">
              <a:buNone/>
            </a:pPr>
            <a:r>
              <a:rPr lang="en-US" altLang="zh-CN" sz="2000" b="1" dirty="0" smtClean="0">
                <a:solidFill>
                  <a:srgbClr val="505460"/>
                </a:solidFill>
                <a:sym typeface="+mn-ea"/>
              </a:rPr>
              <a:t>	</a:t>
            </a:r>
            <a:r>
              <a:rPr lang="zh-CN" altLang="en-US" sz="2200" dirty="0" smtClean="0">
                <a:sym typeface="+mn-ea"/>
              </a:rPr>
              <a:t>1. 不能做大规模的cpu运算</a:t>
            </a:r>
            <a:endParaRPr lang="zh-CN" altLang="en-US" sz="2200" dirty="0" smtClean="0">
              <a:sym typeface="+mn-ea"/>
            </a:endParaRPr>
          </a:p>
          <a:p>
            <a:pPr marL="0" algn="l">
              <a:buNone/>
            </a:pPr>
            <a:r>
              <a:rPr lang="zh-CN" altLang="en-US" sz="2200" dirty="0" smtClean="0">
                <a:sym typeface="+mn-ea"/>
              </a:rPr>
              <a:t>	2. 事务性偏差</a:t>
            </a:r>
            <a:endParaRPr lang="zh-CN" altLang="en-US" sz="2200" dirty="0" smtClean="0">
              <a:sym typeface="+mn-ea"/>
            </a:endParaRPr>
          </a:p>
          <a:p>
            <a:pPr marL="0" algn="l">
              <a:buNone/>
            </a:pPr>
            <a:r>
              <a:rPr lang="zh-CN" altLang="en-US" sz="2200" dirty="0" smtClean="0">
                <a:sym typeface="+mn-ea"/>
              </a:rPr>
              <a:t>	3. 异步事件驱动导致异步异常难以捕捉，存在回调地狱</a:t>
            </a:r>
            <a:endParaRPr lang="zh-CN" altLang="en-US" sz="2200" dirty="0" smtClean="0">
              <a:sym typeface="+mn-ea"/>
            </a:endParaRPr>
          </a:p>
          <a:p>
            <a:pPr marL="0" algn="l">
              <a:buNone/>
            </a:pPr>
            <a:r>
              <a:rPr lang="zh-CN" altLang="en-US" sz="2200" dirty="0" smtClean="0">
                <a:sym typeface="+mn-ea"/>
              </a:rPr>
              <a:t>	4. 弱类型</a:t>
            </a:r>
            <a:endParaRPr lang="zh-CN" altLang="en-US" sz="2200" dirty="0" smtClean="0">
              <a:sym typeface="+mn-ea"/>
            </a:endParaRPr>
          </a:p>
        </p:txBody>
      </p:sp>
      <p:sp>
        <p:nvSpPr>
          <p:cNvPr id="4" name="灯片编号占位符 3"/>
          <p:cNvSpPr>
            <a:spLocks noGrp="1"/>
          </p:cNvSpPr>
          <p:nvPr>
            <p:ph type="sldNum" sz="quarter" idx="12"/>
          </p:nvPr>
        </p:nvSpPr>
        <p:spPr/>
        <p:txBody>
          <a:bodyPr/>
          <a:lstStyle/>
          <a:p>
            <a:fld id="{C4613BF4-2408-4677-88E8-55F705AF92DF}" type="slidenum">
              <a:rPr lang="zh-CN" altLang="en-US" smtClean="0"/>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1995</Words>
  <Application>WPS 演示</Application>
  <PresentationFormat>自定义</PresentationFormat>
  <Paragraphs>157</Paragraphs>
  <Slides>16</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6" baseType="lpstr">
      <vt:lpstr>Arial</vt:lpstr>
      <vt:lpstr>宋体</vt:lpstr>
      <vt:lpstr>Wingdings</vt:lpstr>
      <vt:lpstr>Century Gothic</vt:lpstr>
      <vt:lpstr>Calibri</vt:lpstr>
      <vt:lpstr>微软雅黑</vt:lpstr>
      <vt:lpstr>Segoe Print</vt:lpstr>
      <vt:lpstr>Office Theme</vt:lpstr>
      <vt:lpstr>Package</vt:lpstr>
      <vt:lpstr>Package</vt:lpstr>
      <vt:lpstr>标题 微软雅黑 粗体 44号字 </vt:lpstr>
      <vt:lpstr>目录</vt:lpstr>
      <vt:lpstr>内容页：标题 微软雅黑 32号字</vt:lpstr>
      <vt:lpstr>node.js 简介</vt:lpstr>
      <vt:lpstr>node.js 简介</vt:lpstr>
      <vt:lpstr>node.js 简介</vt:lpstr>
      <vt:lpstr>node.js 简介</vt:lpstr>
      <vt:lpstr>node.js 简介</vt:lpstr>
      <vt:lpstr>node.js 简介</vt:lpstr>
      <vt:lpstr>内容页：标题 微软雅黑 32号字</vt:lpstr>
      <vt:lpstr>electron 简介</vt:lpstr>
      <vt:lpstr>electron 简介</vt:lpstr>
      <vt:lpstr>内容页：标题 微软雅黑 32号字</vt:lpstr>
      <vt:lpstr>electron 简介</vt:lpstr>
      <vt:lpstr>Demo介绍</vt:lpstr>
      <vt:lpstr> 谢谢</vt:lpstr>
    </vt:vector>
  </TitlesOfParts>
  <Company>PLMChina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Zheng</dc:creator>
  <cp:lastModifiedBy>afterloe</cp:lastModifiedBy>
  <cp:revision>195</cp:revision>
  <dcterms:created xsi:type="dcterms:W3CDTF">2015-09-19T09:53:00Z</dcterms:created>
  <dcterms:modified xsi:type="dcterms:W3CDTF">2016-09-23T16:09:29Z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2052-10.1.0.5864</vt:lpwstr>
  </property>
</Properties>
</file>