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274" r:id="rId3"/>
    <p:sldId id="459" r:id="rId4"/>
    <p:sldId id="276" r:id="rId5"/>
    <p:sldId id="420" r:id="rId6"/>
    <p:sldId id="415" r:id="rId7"/>
    <p:sldId id="418" r:id="rId8"/>
    <p:sldId id="426" r:id="rId9"/>
    <p:sldId id="436" r:id="rId10"/>
    <p:sldId id="434" r:id="rId11"/>
    <p:sldId id="421" r:id="rId12"/>
    <p:sldId id="431" r:id="rId13"/>
    <p:sldId id="438" r:id="rId14"/>
    <p:sldId id="432" r:id="rId15"/>
    <p:sldId id="439" r:id="rId16"/>
    <p:sldId id="453" r:id="rId17"/>
    <p:sldId id="433" r:id="rId18"/>
    <p:sldId id="454" r:id="rId19"/>
    <p:sldId id="451" r:id="rId20"/>
    <p:sldId id="452" r:id="rId21"/>
    <p:sldId id="441" r:id="rId22"/>
    <p:sldId id="427" r:id="rId23"/>
    <p:sldId id="428" r:id="rId24"/>
    <p:sldId id="429" r:id="rId25"/>
    <p:sldId id="417" r:id="rId26"/>
    <p:sldId id="455" r:id="rId27"/>
    <p:sldId id="456" r:id="rId28"/>
    <p:sldId id="457" r:id="rId29"/>
    <p:sldId id="442" r:id="rId30"/>
    <p:sldId id="422" r:id="rId31"/>
    <p:sldId id="423" r:id="rId32"/>
    <p:sldId id="443" r:id="rId33"/>
    <p:sldId id="446" r:id="rId34"/>
    <p:sldId id="447" r:id="rId35"/>
    <p:sldId id="444" r:id="rId36"/>
    <p:sldId id="448" r:id="rId37"/>
    <p:sldId id="449" r:id="rId38"/>
    <p:sldId id="349" r:id="rId39"/>
    <p:sldId id="458" r:id="rId40"/>
    <p:sldId id="413" r:id="rId41"/>
    <p:sldId id="414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84" d="100"/>
          <a:sy n="84" d="100"/>
        </p:scale>
        <p:origin x="422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20-Apr-17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20-Apr-17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8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9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41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213996"/>
            <a:ext cx="9296398" cy="1339204"/>
          </a:xfrm>
        </p:spPr>
        <p:txBody>
          <a:bodyPr/>
          <a:lstStyle/>
          <a:p>
            <a:r>
              <a:rPr lang="bg-BG" dirty="0"/>
              <a:t>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", 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логическо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bg-BG" dirty="0" smtClean="0"/>
              <a:t>) означава няколко условия 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 smtClean="0"/>
              <a:t>Пример: проверка дали точка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/>
              <a:t>се намира вътре в правоъгълника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 smtClean="0"/>
              <a:t>Необходимо е точката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 smtClean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 smtClean="0"/>
              <a:t>надясно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наляво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br>
              <a:rPr lang="bg-BG" dirty="0" smtClean="0"/>
            </a:br>
            <a:r>
              <a:rPr lang="bg-BG" dirty="0" smtClean="0"/>
              <a:t>надолу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нагоре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"И"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 smtClean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надясно от лявата му страна, наляво то 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8, y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x1 = 2, y1 = -3;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x2 = 12, y2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Console.WriteLine("Inside");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("Outside");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</a:t>
            </a:r>
            <a:r>
              <a:rPr lang="bg-BG" dirty="0" smtClean="0"/>
              <a:t>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bg-BG" dirty="0" smtClean="0"/>
              <a:t>) </a:t>
            </a:r>
            <a:r>
              <a:rPr lang="bg-BG" dirty="0"/>
              <a:t>означава </a:t>
            </a:r>
            <a:r>
              <a:rPr lang="bg-BG" dirty="0" smtClean="0"/>
              <a:t>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 smtClean="0"/>
              <a:t>измежду няколко условия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Задача: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 smtClean="0"/>
              <a:t>?</a:t>
            </a:r>
            <a:endParaRPr lang="bg-BG" dirty="0" smtClean="0"/>
          </a:p>
          <a:p>
            <a:pPr lvl="1"/>
            <a:r>
              <a:rPr lang="bg-BG" dirty="0" smtClean="0"/>
              <a:t>Плодовете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Зеленчуците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Всички останали са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 smtClean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"ИЛИ"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== "banana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"kiwi")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Console.WriteLine("fruit");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Решение на задачата "плод или зеленчук":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"cherry"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"lemon"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("fruit");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(s == "tomato"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"cucumber"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b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"pepper"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 smtClean="0"/>
              <a:t>) </a:t>
            </a:r>
            <a:r>
              <a:rPr lang="bg-BG" dirty="0" smtClean="0"/>
              <a:t>означава да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 smtClean="0"/>
              <a:t>дадено услови</a:t>
            </a:r>
            <a:r>
              <a:rPr lang="en-US" dirty="0" smtClean="0"/>
              <a:t>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Дадено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 smtClean="0"/>
              <a:t>, ако</a:t>
            </a:r>
            <a:r>
              <a:rPr lang="bg-BG" dirty="0"/>
              <a:t> </a:t>
            </a:r>
            <a:r>
              <a:rPr lang="bg-BG" dirty="0" smtClean="0"/>
              <a:t>е в диапазона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 smtClean="0"/>
              <a:t>]</a:t>
            </a:r>
            <a:r>
              <a:rPr lang="bg-BG" dirty="0" smtClean="0"/>
              <a:t> или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Да се направи проверка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inRange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100 &amp;&amp; num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Console.WriteLine("invalid");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 smtClean="0"/>
              <a:t>Печата дали точката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 smtClean="0"/>
              <a:t>или не</a:t>
            </a:r>
          </a:p>
          <a:p>
            <a:pPr lvl="1"/>
            <a:r>
              <a:rPr lang="bg-BG" sz="3000" dirty="0" smtClean="0"/>
              <a:t>Ограничения: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 smtClean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лежи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 smtClean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 smtClean="0"/>
              <a:t>съвпада 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 smtClean="0"/>
              <a:t> </a:t>
            </a:r>
            <a:r>
              <a:rPr lang="bg-BG" dirty="0" smtClean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 smtClean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 smtClean="0"/>
              <a:t> или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 smtClean="0"/>
              <a:t> </a:t>
            </a:r>
            <a:r>
              <a:rPr lang="bg-BG" dirty="0"/>
              <a:t>и същевременно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/>
              <a:t>е между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</a:t>
            </a:r>
            <a:r>
              <a:rPr lang="bg-BG" dirty="0"/>
              <a:t>логически </a:t>
            </a:r>
            <a:r>
              <a:rPr lang="bg-BG" dirty="0" smtClean="0"/>
              <a:t>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(y &gt;= y1) &amp;&amp; (y &lt;= y2)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(x &gt;= x1) &amp;&amp; (x &lt;= x2)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Console.WriteLine("Border");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Предходното условие може да се опрости</a:t>
            </a:r>
            <a:r>
              <a:rPr lang="en-US" dirty="0" smtClean="0"/>
              <a:t> </a:t>
            </a:r>
            <a:r>
              <a:rPr lang="bg-BG" dirty="0" smtClean="0"/>
              <a:t>ето така: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40079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|| onRightSide ||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onDownSide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Console.WriteLine("Border");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judge.softuni.bg/Contests/Practice/Index/153#</a:t>
            </a:r>
            <a:r>
              <a:rPr lang="bg-BG" dirty="0" smtClean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#TODO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Магазин за плодове 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 smtClean="0"/>
              <a:t>продава на следните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 smtClean="0"/>
              <a:t>:</a:t>
            </a:r>
          </a:p>
          <a:p>
            <a:endParaRPr lang="bg-BG" sz="3200" dirty="0"/>
          </a:p>
          <a:p>
            <a:endParaRPr lang="bg-BG" sz="3200" dirty="0" smtClean="0"/>
          </a:p>
          <a:p>
            <a:r>
              <a:rPr lang="bg-BG" sz="3200" dirty="0" smtClean="0"/>
              <a:t>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 smtClean="0"/>
              <a:t>цените са по-високи: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Примерен</a:t>
            </a:r>
            <a:br>
              <a:rPr lang="bg-BG" sz="3200" dirty="0" smtClean="0"/>
            </a:br>
            <a:r>
              <a:rPr lang="bg-BG" sz="3200" dirty="0" smtClean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Решение: </a:t>
            </a:r>
            <a:r>
              <a:rPr lang="ru-RU" dirty="0" smtClean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"saturday" || day == "sunday")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(fruit == "apple") 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more fruits come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"monday" || day == "tuesday" ||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wednesday"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"thursday" || day == "friday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6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(fruit == "banana")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more fruits come here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bg-BG" sz="3200" dirty="0" smtClean="0"/>
              <a:t>Напишете програма, която по град и обем</a:t>
            </a:r>
            <a:br>
              <a:rPr lang="bg-BG" sz="3200" dirty="0" smtClean="0"/>
            </a:br>
            <a:r>
              <a:rPr lang="bg-BG" sz="3200" dirty="0" smtClean="0"/>
              <a:t>на продажбите изчислява комисионната</a:t>
            </a:r>
          </a:p>
          <a:p>
            <a:pPr lvl="1"/>
            <a:r>
              <a:rPr lang="bg-BG" sz="3000" dirty="0" smtClean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 smtClean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dirty="0"/>
              <a:t>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1430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 &lt;= sales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(500 &lt; sales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price 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 // TODO: check the price 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 // TODO: check the price ranges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(comission &gt;=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Console.WriteLine("{0:f2}", sales * comission);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Console.WriteLine("error");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bg-BG" dirty="0" smtClean="0"/>
              <a:t>По-доброто</a:t>
            </a:r>
            <a:r>
              <a:rPr lang="en-US" dirty="0" smtClean="0"/>
              <a:t> </a:t>
            </a:r>
            <a:r>
              <a:rPr lang="en-US" dirty="0"/>
              <a:t>If-Else-If-Else?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052703"/>
            <a:ext cx="8938472" cy="1568497"/>
          </a:xfrm>
        </p:spPr>
        <p:txBody>
          <a:bodyPr/>
          <a:lstStyle/>
          <a:p>
            <a:pPr lvl="0"/>
            <a:r>
              <a:rPr lang="bg-BG" dirty="0" smtClean="0"/>
              <a:t>Условна конструкция </a:t>
            </a:r>
            <a:r>
              <a:rPr lang="en-US" dirty="0" smtClean="0"/>
              <a:t>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en-US" dirty="0"/>
          </a:p>
        </p:txBody>
      </p:sp>
      <p:pic>
        <p:nvPicPr>
          <p:cNvPr id="5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46212" y="1219200"/>
            <a:ext cx="8938472" cy="2951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70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en-US" sz="3200" dirty="0" smtClean="0"/>
              <a:t> </a:t>
            </a:r>
            <a:r>
              <a:rPr lang="bg-BG" sz="3200" dirty="0" smtClean="0"/>
              <a:t>работи като поредица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Пример</a:t>
            </a:r>
            <a:r>
              <a:rPr lang="en-US" sz="3200" dirty="0" smtClean="0"/>
              <a:t>: </a:t>
            </a:r>
            <a:r>
              <a:rPr lang="bg-BG" sz="3200" dirty="0" smtClean="0"/>
              <a:t>Принтирайте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на английски</a:t>
            </a:r>
            <a:r>
              <a:rPr lang="en-US" sz="3200" dirty="0" smtClean="0"/>
              <a:t>)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(1…7)</a:t>
            </a:r>
            <a:endParaRPr lang="bg-BG" sz="3200" dirty="0" smtClean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743200"/>
            <a:ext cx="10377602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Console.WriteLine("Sunday");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 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https://judge.softuni.bg/Contests/Practice/Index/153#8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принтира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r>
              <a:rPr lang="en-US" sz="3200" dirty="0" smtClean="0"/>
              <a:t>:</a:t>
            </a:r>
            <a:r>
              <a:rPr lang="bg-BG" sz="3200" dirty="0" smtClean="0"/>
              <a:t> </a:t>
            </a:r>
            <a:r>
              <a:rPr lang="en-US" sz="3000" dirty="0" smtClean="0"/>
              <a:t>dog </a:t>
            </a:r>
            <a:r>
              <a:rPr lang="en-US" sz="3000" dirty="0">
                <a:sym typeface="Wingdings" panose="05000000000000000000" pitchFamily="2" charset="2"/>
              </a:rPr>
              <a:t> mammal; crocodile, tortoise, snake  </a:t>
            </a:r>
            <a:r>
              <a:rPr lang="en-US" sz="3000" dirty="0" smtClean="0">
                <a:sym typeface="Wingdings" panose="05000000000000000000" pitchFamily="2" charset="2"/>
              </a:rPr>
              <a:t>reptile;</a:t>
            </a:r>
            <a:r>
              <a:rPr lang="bg-BG" sz="3000" dirty="0">
                <a:sym typeface="Wingdings" panose="05000000000000000000" pitchFamily="2" charset="2"/>
              </a:rPr>
              <a:t> </a:t>
            </a:r>
            <a:r>
              <a:rPr lang="en-US" sz="3000" dirty="0" smtClean="0">
                <a:sym typeface="Wingdings" panose="05000000000000000000" pitchFamily="2" charset="2"/>
              </a:rPr>
              <a:t>others </a:t>
            </a:r>
            <a:r>
              <a:rPr lang="en-US" sz="3000" dirty="0">
                <a:sym typeface="Wingdings" panose="05000000000000000000" pitchFamily="2" charset="2"/>
              </a:rPr>
              <a:t> unknown</a:t>
            </a:r>
            <a:endParaRPr lang="bg-BG" sz="30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Множество етикети в</a:t>
            </a:r>
            <a:r>
              <a:rPr lang="en-US" dirty="0" smtClean="0"/>
              <a:t> 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49859" y="2667000"/>
            <a:ext cx="10453800" cy="3588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Console.WriteLine("mammal");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Console.WriteLine("reptile");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Тестване на решението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https://judge.softuni.bg/Contests/Practice/Index/153#9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Графично (</a:t>
            </a:r>
            <a:r>
              <a:rPr lang="en-US" dirty="0"/>
              <a:t>GUI)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проверки</a:t>
            </a:r>
            <a:endParaRPr lang="en-US" dirty="0" smtClean="0"/>
          </a:p>
          <a:p>
            <a:pPr marL="723900" lvl="1" indent="-420688"/>
            <a:r>
              <a:rPr lang="bg-BG" dirty="0"/>
              <a:t>Задачи </a:t>
            </a:r>
            <a:r>
              <a:rPr lang="bg-BG" dirty="0" smtClean="0"/>
              <a:t>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По-сложни проверки</a:t>
            </a:r>
          </a:p>
          <a:p>
            <a:pPr marL="723900" lvl="1" indent="-420688"/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", 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", 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 smtClean="0"/>
              <a:t>Задачи със сложни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Точка и правоъгълник – графично (</a:t>
            </a:r>
            <a:r>
              <a:rPr lang="en-US" dirty="0" smtClean="0"/>
              <a:t>GUI) </a:t>
            </a:r>
            <a:r>
              <a:rPr lang="bg-BG" dirty="0" smtClean="0"/>
              <a:t>приложение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Нов </a:t>
            </a:r>
            <a:r>
              <a:rPr lang="en-US" dirty="0" smtClean="0"/>
              <a:t>Windows Forms </a:t>
            </a:r>
            <a:r>
              <a:rPr lang="bg-BG" dirty="0" smtClean="0"/>
              <a:t>проект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98612" y="1257194"/>
            <a:ext cx="8991600" cy="50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2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Нареждане на контролите във формата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08214" y="1222998"/>
            <a:ext cx="7772398" cy="5108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59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37212" y="1308981"/>
            <a:ext cx="5410200" cy="2553891"/>
          </a:xfrm>
          <a:prstGeom prst="wedgeRoundRectCallout">
            <a:avLst>
              <a:gd name="adj1" fmla="val -73807"/>
              <a:gd name="adj2" fmla="val -45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FormPointAndRectangle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"Point and Rectangle"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 = 700, 410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MinimumSize = 500, 400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13412" y="4026932"/>
            <a:ext cx="5327140" cy="2145268"/>
          </a:xfrm>
          <a:prstGeom prst="wedgeRoundRectCallout">
            <a:avLst>
              <a:gd name="adj1" fmla="val -90342"/>
              <a:gd name="adj2" fmla="val -371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numericUpDownX1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X2,Y1,Y2,X,Y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Values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2; -3; 12; 3; 8; -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-100000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100000</a:t>
            </a:r>
          </a:p>
          <a:p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</a:t>
            </a:r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pt-BR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свойства на контролите (2)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4212" y="4191000"/>
            <a:ext cx="2514600" cy="919401"/>
          </a:xfrm>
          <a:prstGeom prst="wedgeRoundRectCallout">
            <a:avLst>
              <a:gd name="adj1" fmla="val 65968"/>
              <a:gd name="adj2" fmla="val 645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buttonDraw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"Draw"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4191000"/>
            <a:ext cx="4419600" cy="1736646"/>
          </a:xfrm>
          <a:prstGeom prst="wedgeRoundRectCallout">
            <a:avLst>
              <a:gd name="adj1" fmla="val -74113"/>
              <a:gd name="adj2" fmla="val 41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labelLocation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MiddleCenter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08612" y="2057400"/>
            <a:ext cx="6019800" cy="919401"/>
          </a:xfrm>
          <a:prstGeom prst="wedgeRoundRectCallout">
            <a:avLst>
              <a:gd name="adj1" fmla="val -58253"/>
              <a:gd name="adj2" fmla="val 53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pictureBox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Anchor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Top, Bottom, Left, Right</a:t>
            </a:r>
          </a:p>
        </p:txBody>
      </p:sp>
    </p:spTree>
    <p:extLst>
      <p:ext uri="{BB962C8B-B14F-4D97-AF65-F5344CB8AC3E}">
        <p14:creationId xmlns:p14="http://schemas.microsoft.com/office/powerpoint/2010/main" val="36153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Хванете следните събития: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buttonDraw.Click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numericUpDownX1.ValueChanged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numericUpDownY1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dirty="0" smtClean="0"/>
              <a:t> </a:t>
            </a:r>
            <a:r>
              <a:rPr lang="bg-BG" sz="3000" dirty="0" smtClean="0"/>
              <a:t>и</a:t>
            </a:r>
            <a:r>
              <a:rPr lang="en-US" sz="3000" dirty="0" smtClean="0"/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.ValueChanged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bg-BG" sz="30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FormPointAndRectangle.Load</a:t>
            </a:r>
            <a:r>
              <a:rPr lang="en-US" sz="3000" dirty="0"/>
              <a:t> </a:t>
            </a:r>
            <a:r>
              <a:rPr lang="bg-BG" sz="3000" dirty="0" smtClean="0"/>
              <a:t>и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Resize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Прихващане на събития по контролите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94612" y="2514600"/>
            <a:ext cx="3657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buttonDraw_Click(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 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13612" y="1151118"/>
            <a:ext cx="4062325" cy="12872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Всичките събития извикват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Draw()</a:t>
            </a:r>
            <a:r>
              <a:rPr lang="en-US" dirty="0"/>
              <a:t>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31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Писане на кода за визуализация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43000"/>
            <a:ext cx="10668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Draw()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Get the rectangle and point coordinates from the form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x1 = this.numericUpDownX1.Value;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y1 = this.numericUpDownY1.Value;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x2 = this.numericUpDownX2.Value;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y2 = this.numericUpDownY2.Value;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 = this.numericUpDownX.Value;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 = this.numericUpDownY.Value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Display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location: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Border / Outside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DisplayPointLocation(x1, y1, x2, y2, x, y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89612" y="5562600"/>
            <a:ext cx="4419600" cy="919401"/>
          </a:xfrm>
          <a:prstGeom prst="wedgeRoundRectCallout">
            <a:avLst>
              <a:gd name="adj1" fmla="val -65593"/>
              <a:gd name="adj2" fmla="val -31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 много код за дописване. Разгледайте упражненията.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5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bg-BG" dirty="0" smtClean="0"/>
              <a:t>Точка и правоъгълник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Console.WriteLine("Point on the left or right side.");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530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2812" y="2059460"/>
            <a:ext cx="10363200" cy="4305794"/>
            <a:chOff x="912812" y="2059460"/>
            <a:chExt cx="10363200" cy="4305794"/>
          </a:xfrm>
        </p:grpSpPr>
        <p:sp>
          <p:nvSpPr>
            <p:cNvPr id="10" name="Rectangle 9"/>
            <p:cNvSpPr/>
            <p:nvPr/>
          </p:nvSpPr>
          <p:spPr>
            <a:xfrm>
              <a:off x="1446212" y="3069608"/>
              <a:ext cx="9095096" cy="220155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12812" y="2059460"/>
              <a:ext cx="10363200" cy="430579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(condition1)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(condition2)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Console.WriteLine("condition2 valid");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Console.WriteLine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("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condition2 not valid");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Console.WriteLine("condition1 valid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");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70612" y="2371854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 smtClean="0"/>
              <a:t>Според въведени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 smtClean="0"/>
              <a:t> 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 smtClean="0"/>
              <a:t> (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 smtClean="0"/>
              <a:t> /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 smtClean="0"/>
              <a:t>)</a:t>
            </a:r>
            <a:r>
              <a:rPr lang="bg-BG" sz="3500" dirty="0" smtClean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” – </a:t>
            </a:r>
            <a:r>
              <a:rPr lang="bg-BG" sz="3000" dirty="0"/>
              <a:t>мъж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” </a:t>
            </a:r>
            <a:r>
              <a:rPr lang="bg-BG" sz="3000" dirty="0"/>
              <a:t>– момче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” </a:t>
            </a:r>
            <a:r>
              <a:rPr lang="bg-BG" sz="3000" dirty="0"/>
              <a:t>– жена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” </a:t>
            </a:r>
            <a:r>
              <a:rPr lang="bg-BG" sz="3000" dirty="0"/>
              <a:t>– момиче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</a:t>
            </a:r>
            <a:r>
              <a:rPr lang="bg-BG" sz="3000" dirty="0"/>
              <a:t> под 16 </a:t>
            </a:r>
            <a:r>
              <a:rPr lang="bg-BG" sz="3000" dirty="0" smtClean="0"/>
              <a:t>години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(gender == "f") Console.WriteLine("Miss");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(gender == "m") Console.WriteLine("Mr.");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(gender == "f") Console.WriteLine("Ms.");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Предприемчив българин отваря по едно квартално магазинче в няколко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 smtClean="0"/>
              <a:t> с различни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 smtClean="0"/>
              <a:t> за следните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 smtClean="0"/>
              <a:t>:</a:t>
            </a:r>
          </a:p>
          <a:p>
            <a:endParaRPr lang="bg-BG" sz="3000" dirty="0"/>
          </a:p>
          <a:p>
            <a:endParaRPr lang="bg-BG" sz="3000" dirty="0" smtClean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 smtClean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26153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quantity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(product == "coffee")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Console.WriteLine(0.50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quantity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"varna") // TODO: finish this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"plovdiv")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2275</Words>
  <Application>Microsoft Office PowerPoint</Application>
  <PresentationFormat>Custom</PresentationFormat>
  <Paragraphs>476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Have a Question?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"И"</vt:lpstr>
      <vt:lpstr>Пример: Точка в правоъгълник</vt:lpstr>
      <vt:lpstr>Логическо "ИЛИ"</vt:lpstr>
      <vt:lpstr>Пример: Плод или зеленчук?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Условна конструкция Switch-case</vt:lpstr>
      <vt:lpstr>Условна конструкция Switch-case</vt:lpstr>
      <vt:lpstr>Множество етикети в Switch-case</vt:lpstr>
      <vt:lpstr>Задачи с по-сложни проверки</vt:lpstr>
      <vt:lpstr>Точка и правоъгълник</vt:lpstr>
      <vt:lpstr>Нов Windows Forms проект</vt:lpstr>
      <vt:lpstr>Нареждане на контролите във формата</vt:lpstr>
      <vt:lpstr>Задаване свойства на контролите</vt:lpstr>
      <vt:lpstr>Задаване свойства на контролите (2)</vt:lpstr>
      <vt:lpstr>Прихващане на събития по контролите</vt:lpstr>
      <vt:lpstr>Писане на кода за визуализация</vt:lpstr>
      <vt:lpstr>Точка и правоъгълник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2017-04-20T10:33:26Z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