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9"/>
  </p:notesMasterIdLst>
  <p:sldIdLst>
    <p:sldId id="256" r:id="rId2"/>
    <p:sldId id="334" r:id="rId3"/>
    <p:sldId id="335" r:id="rId4"/>
    <p:sldId id="326" r:id="rId5"/>
    <p:sldId id="333" r:id="rId6"/>
    <p:sldId id="327" r:id="rId7"/>
    <p:sldId id="328" r:id="rId8"/>
  </p:sldIdLst>
  <p:sldSz cx="12192000" cy="6858000"/>
  <p:notesSz cx="6858000" cy="9144000"/>
  <p:embeddedFontLst>
    <p:embeddedFont>
      <p:font typeface="ExoSoftW05-Medium" panose="01000000000000000000" charset="0"/>
      <p:regular r:id="rId10"/>
    </p:embeddedFont>
    <p:embeddedFont>
      <p:font typeface="Tunga" panose="020B0502040204020203" pitchFamily="34" charset="0"/>
      <p:regular r:id="rId11"/>
      <p:bold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AC450595-54C9-8B46-BE49-AF8658E96AA3}">
          <p14:sldIdLst>
            <p14:sldId id="256"/>
            <p14:sldId id="334"/>
            <p14:sldId id="335"/>
            <p14:sldId id="326"/>
            <p14:sldId id="333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72D"/>
    <a:srgbClr val="05AF8D"/>
    <a:srgbClr val="F7F7F7"/>
    <a:srgbClr val="05AFE9"/>
    <a:srgbClr val="A5A5A5"/>
    <a:srgbClr val="CBD2D3"/>
    <a:srgbClr val="F8F8F8"/>
    <a:srgbClr val="E4EAEF"/>
    <a:srgbClr val="202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0"/>
    <p:restoredTop sz="82348" autoAdjust="0"/>
  </p:normalViewPr>
  <p:slideViewPr>
    <p:cSldViewPr snapToGrid="0">
      <p:cViewPr varScale="1">
        <p:scale>
          <a:sx n="114" d="100"/>
          <a:sy n="114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893C4-8E9D-4940-81B9-62B97A90B091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4DCAC-8AE3-F749-B03C-9A20173B1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2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DCAC-8AE3-F749-B03C-9A20173B12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1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4068F-51FD-C15B-ED47-3FA23C532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403963A-CF13-015C-5F72-B81032F4D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67A4A5F-43C2-A7CF-BBC5-43DB6E9BE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5B1CA8-54BD-0A39-FE7A-BF3448D44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DCAC-8AE3-F749-B03C-9A20173B12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AD421-892B-020D-6D59-B8734359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F2DA4F5-1435-011F-BAC5-D08EB2240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6F9327-C9A7-E843-5032-CBE7E2BD7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E1F8BB-F4CA-BA7A-1CA0-116CB58C6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DCAC-8AE3-F749-B03C-9A20173B12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4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AFB46-722C-18F5-8E7F-7EAC5FE9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591CED-11DE-9BCA-53EB-32E456A85A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A0BA82-F762-5A29-2D6D-5AD988F5C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E3D25D-CDCC-407A-3A65-808CF102C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DCAC-8AE3-F749-B03C-9A20173B12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FBB30-0849-CD9F-B587-9B7C44C1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21B9E2-2CF2-EE5D-32DC-969FFEC1F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B2908F-D26A-B7C2-4329-A88B3E086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EA6469-54DE-3693-8E4D-49769F459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DCAC-8AE3-F749-B03C-9A20173B12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9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43941-9EB9-E4CF-4526-FB82A87A7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21A861D-C276-1345-9079-6C97D866F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6BAA1C5-5B36-604C-27CA-F7869D491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44E0A9-4FD3-4187-049C-99C1D5A59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DCAC-8AE3-F749-B03C-9A20173B12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99093-4432-79CB-6131-A453C2D99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41731"/>
            <a:ext cx="10515600" cy="67592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317062-7108-EF65-9DD5-2EBF60B40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682404"/>
            <a:ext cx="1051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08D02B-5ECB-8D8C-33F0-B0106B6A8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F49D-7249-2447-8753-3C4AD887AF9C}" type="datetime1">
              <a:rPr lang="de-DE" smtClean="0"/>
              <a:t>15.04.2025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5CD83C-0A03-6643-1ED1-C739078D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270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56667-D00C-F0A2-15BE-03EB70DC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06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1E03C-1CD9-ADF5-ADA8-93C68B196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ExoSoftW05-Medium" panose="01000000000000000000" pitchFamily="50" charset="0"/>
              </a:defRPr>
            </a:lvl1pPr>
            <a:lvl2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2pPr>
            <a:lvl3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3pPr>
            <a:lvl4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4pPr>
            <a:lvl5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E8FDA6-559E-4454-D135-367FA3FC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fld id="{B5994BC1-E1B7-5241-BD18-B7E43FEE83F6}" type="datetime1">
              <a:rPr lang="de-DE" smtClean="0"/>
              <a:t>15.04.2025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A4B569-EBFC-4760-DE2A-ADCA2829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4A786-EB7C-271F-5AC0-EE65B9AB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fld id="{86581974-BA68-B442-B70C-507E34DBB33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1F76079-EF7C-018E-53E6-4E61863ED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41731"/>
            <a:ext cx="10515600" cy="675929"/>
          </a:xfrm>
        </p:spPr>
        <p:txBody>
          <a:bodyPr anchor="b">
            <a:normAutofit/>
          </a:bodyPr>
          <a:lstStyle>
            <a:lvl1pPr algn="l">
              <a:defRPr sz="3600">
                <a:latin typeface="ExoSoftW05-Medium" panose="01000000000000000000" pitchFamily="50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7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B3BD52-3F82-BCCB-50AF-54462676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285"/>
            <a:ext cx="5257800" cy="3053997"/>
          </a:xfrm>
        </p:spPr>
        <p:txBody>
          <a:bodyPr/>
          <a:lstStyle>
            <a:lvl1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1pPr>
            <a:lvl2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2pPr>
            <a:lvl3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3pPr>
            <a:lvl4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4pPr>
            <a:lvl5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DC1DF-4F7D-265F-3E7D-EE2A48C2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fld id="{ED239F4F-C49C-FF43-B015-7B17D8B52364}" type="datetime1">
              <a:rPr lang="de-DE" smtClean="0"/>
              <a:t>15.04.2025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45A95-0362-6057-DD89-3F7DEFF0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72BBC6-4835-2833-5A50-9A80E867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A5CD10D-1FD1-2DD0-509F-B0C4AF286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41731"/>
            <a:ext cx="10515600" cy="675929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accent1"/>
                </a:solidFill>
                <a:latin typeface="ExoSoftW05-Medium" panose="01000000000000000000" pitchFamily="50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7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0A7C51-EFB4-1536-2D42-42011C08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1D175-6EC3-7919-2944-C2610F87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6DDC-BA70-9443-869A-93CEAF81F4CD}" type="datetime1">
              <a:rPr lang="de-DE" smtClean="0"/>
              <a:t>15.04.2025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BAEADE-A938-4C7D-041E-BB835374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2250" y="64928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D6B71C-6097-EB09-4830-B3EE1663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E7FD98E-8E42-B0ED-7128-097305341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41731"/>
            <a:ext cx="10515600" cy="67592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8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ABEA2-117D-5E2C-0CBA-BC45E149F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  <a:lvl2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2pPr>
            <a:lvl3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3pPr>
            <a:lvl4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4pPr>
            <a:lvl5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F1DF17-0687-2232-434C-C303C558C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  <a:lvl2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2pPr>
            <a:lvl3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3pPr>
            <a:lvl4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4pPr>
            <a:lvl5pPr>
              <a:buClr>
                <a:schemeClr val="accent4"/>
              </a:buClr>
              <a:defRPr b="0" i="0">
                <a:latin typeface="ExoSoftW05-Medium" panose="01000000000000000000" pitchFamily="50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75480D-EAC1-43B7-387E-AD4695E8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fld id="{20E17EAC-A1A2-EA40-AF2D-70D62474AF80}" type="datetime1">
              <a:rPr lang="de-DE" smtClean="0"/>
              <a:t>15.04.2025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C0739-7FBF-FF55-7D67-47C23E2C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ED54CD-A52C-292D-6706-1371B64B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2C2C51C-A3DA-A6F9-AA7A-C0427564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41731"/>
            <a:ext cx="10515600" cy="675929"/>
          </a:xfrm>
        </p:spPr>
        <p:txBody>
          <a:bodyPr anchor="b">
            <a:normAutofit/>
          </a:bodyPr>
          <a:lstStyle>
            <a:lvl1pPr algn="l">
              <a:defRPr sz="3600">
                <a:latin typeface="ExoSoftW05-Medium" panose="01000000000000000000" pitchFamily="50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4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4AE37-DD7D-5603-411E-57A777AC8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  <a:latin typeface="ExoSoftW05-Medium" panose="01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ADE3B7-F748-7E77-17DC-7C9ED14F9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ExoSoftW05-Medium" panose="01000000000000000000" pitchFamily="50" charset="0"/>
              </a:defRPr>
            </a:lvl1pPr>
            <a:lvl2pPr>
              <a:buClr>
                <a:schemeClr val="accent4"/>
              </a:buClr>
              <a:defRPr b="0" i="0">
                <a:solidFill>
                  <a:schemeClr val="tx1"/>
                </a:solidFill>
                <a:latin typeface="ExoSoftW05-Medium" panose="01000000000000000000" pitchFamily="50" charset="0"/>
              </a:defRPr>
            </a:lvl2pPr>
            <a:lvl3pPr>
              <a:buClr>
                <a:schemeClr val="accent4"/>
              </a:buClr>
              <a:defRPr b="0" i="0">
                <a:solidFill>
                  <a:schemeClr val="tx1"/>
                </a:solidFill>
                <a:latin typeface="ExoSoftW05-Medium" panose="01000000000000000000" pitchFamily="50" charset="0"/>
              </a:defRPr>
            </a:lvl3pPr>
            <a:lvl4pPr>
              <a:buClr>
                <a:schemeClr val="accent4"/>
              </a:buClr>
              <a:defRPr b="0" i="0">
                <a:solidFill>
                  <a:schemeClr val="tx1"/>
                </a:solidFill>
                <a:latin typeface="ExoSoftW05-Medium" panose="01000000000000000000" pitchFamily="50" charset="0"/>
              </a:defRPr>
            </a:lvl4pPr>
            <a:lvl5pPr>
              <a:buClr>
                <a:schemeClr val="accent4"/>
              </a:buClr>
              <a:defRPr b="0" i="0">
                <a:solidFill>
                  <a:schemeClr val="tx1"/>
                </a:solidFill>
                <a:latin typeface="ExoSoftW05-Medium" panose="01000000000000000000" pitchFamily="50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A14424-6820-DB26-40F1-EAC8DA287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ExoSoftW05-Medium" panose="01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B0C7A5-365F-79D9-5537-313AC2300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ExoSoftW05-Medium" panose="01000000000000000000" pitchFamily="50" charset="0"/>
              </a:defRPr>
            </a:lvl1pPr>
            <a:lvl2pPr>
              <a:buClr>
                <a:schemeClr val="accent4"/>
              </a:buClr>
              <a:defRPr b="0" i="0">
                <a:solidFill>
                  <a:schemeClr val="tx1"/>
                </a:solidFill>
                <a:latin typeface="ExoSoftW05-Medium" panose="01000000000000000000" pitchFamily="50" charset="0"/>
              </a:defRPr>
            </a:lvl2pPr>
            <a:lvl3pPr>
              <a:buClr>
                <a:schemeClr val="accent4"/>
              </a:buClr>
              <a:defRPr b="0" i="0">
                <a:solidFill>
                  <a:schemeClr val="tx1"/>
                </a:solidFill>
                <a:latin typeface="ExoSoftW05-Medium" panose="01000000000000000000" pitchFamily="50" charset="0"/>
              </a:defRPr>
            </a:lvl3pPr>
            <a:lvl4pPr>
              <a:buClr>
                <a:schemeClr val="accent4"/>
              </a:buClr>
              <a:defRPr b="0" i="0">
                <a:solidFill>
                  <a:schemeClr val="tx1"/>
                </a:solidFill>
                <a:latin typeface="ExoSoftW05-Medium" panose="01000000000000000000" pitchFamily="50" charset="0"/>
              </a:defRPr>
            </a:lvl4pPr>
            <a:lvl5pPr>
              <a:buClr>
                <a:schemeClr val="accent4"/>
              </a:buClr>
              <a:defRPr b="0" i="0">
                <a:solidFill>
                  <a:schemeClr val="tx1"/>
                </a:solidFill>
                <a:latin typeface="ExoSoftW05-Medium" panose="01000000000000000000" pitchFamily="50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868F1C-7801-FB71-BD70-C23F31E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fld id="{DDFD975B-0E94-724A-9482-759FEA2D848C}" type="datetime1">
              <a:rPr lang="de-DE" smtClean="0"/>
              <a:t>15.04.2025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026BDC-EA8B-F70B-DEC3-D1AC033F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0072E7-ED47-DBB3-D2A6-B8D583B1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fld id="{86581974-BA68-B442-B70C-507E34DBB33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C6D39A7A-8C61-CD83-7C76-831EC51F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41731"/>
            <a:ext cx="10515600" cy="675929"/>
          </a:xfrm>
        </p:spPr>
        <p:txBody>
          <a:bodyPr anchor="b">
            <a:normAutofit/>
          </a:bodyPr>
          <a:lstStyle>
            <a:lvl1pPr algn="l">
              <a:defRPr sz="3600">
                <a:latin typeface="ExoSoftW05-Medium" panose="01000000000000000000" pitchFamily="50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90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C99A29-50AF-3FC3-65D3-412FE629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F807-BDC0-A643-9C18-8BDF8ED2C9DE}" type="datetime1">
              <a:rPr lang="de-DE" smtClean="0"/>
              <a:t>15.04.2025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03BB72-CD2A-6E16-4520-CE2BFCED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C71214-A8F7-D31D-7F21-90E99F24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1974-BA68-B442-B70C-507E34DBB33C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816CFFF-5BE3-DCEE-676D-AC7EC949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841731"/>
            <a:ext cx="10515600" cy="67592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2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90CF41-1447-23CB-925D-55D9C0DE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5DC7-9298-9741-BE4A-F1AC83EDAE7A}" type="datetime1">
              <a:rPr lang="de-DE" smtClean="0"/>
              <a:t>15.04.2025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EE22D8-E14C-6B2D-09F7-544ABCFF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4A9AD9-C42F-9E5F-78B4-9F1831D3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1974-BA68-B442-B70C-507E34DBB3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77C841-C57B-9F41-E866-95D7750C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600" b="0" i="0">
                <a:solidFill>
                  <a:schemeClr val="tx1"/>
                </a:solidFill>
                <a:latin typeface="ExoSoftW05-Medium" panose="01000000000000000000" pitchFamily="50" charset="0"/>
              </a:defRPr>
            </a:lvl1pPr>
            <a:lvl2pPr>
              <a:buClr>
                <a:schemeClr val="accent4"/>
              </a:buClr>
              <a:defRPr sz="2800" b="0" i="0">
                <a:latin typeface="ExoSoftW05-Medium" panose="01000000000000000000" pitchFamily="50" charset="0"/>
              </a:defRPr>
            </a:lvl2pPr>
            <a:lvl3pPr>
              <a:buClr>
                <a:schemeClr val="accent4"/>
              </a:buClr>
              <a:defRPr sz="2400" b="0" i="0">
                <a:latin typeface="ExoSoftW05-Medium" panose="01000000000000000000" pitchFamily="50" charset="0"/>
              </a:defRPr>
            </a:lvl3pPr>
            <a:lvl4pPr>
              <a:buClr>
                <a:schemeClr val="accent4"/>
              </a:buClr>
              <a:defRPr sz="2000" b="0" i="0">
                <a:latin typeface="ExoSoftW05-Medium" panose="01000000000000000000" pitchFamily="50" charset="0"/>
              </a:defRPr>
            </a:lvl4pPr>
            <a:lvl5pPr>
              <a:buClr>
                <a:schemeClr val="accent4"/>
              </a:buClr>
              <a:defRPr sz="2000" b="0" i="0">
                <a:latin typeface="ExoSoftW05-Medium" panose="01000000000000000000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4FF252-338D-3F5A-96D0-B973D4463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14800" cy="3811588"/>
          </a:xfrm>
        </p:spPr>
        <p:txBody>
          <a:bodyPr/>
          <a:lstStyle>
            <a:lvl1pPr marL="0" indent="0">
              <a:buNone/>
              <a:defRPr sz="1600">
                <a:latin typeface="ExoSoftW05-Medium" panose="010000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B3CB25-0A74-FE39-9C53-E427EC37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fld id="{3AB4E953-09F1-5043-816C-C9199918BBE6}" type="datetime1">
              <a:rPr lang="de-DE" smtClean="0"/>
              <a:t>15.04.2025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EDE7DB-EA34-3864-0297-E0138CE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D73AFE-F2AD-DB3B-5E53-14A82DA3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ExoSoftW05-Medium" panose="01000000000000000000" pitchFamily="50" charset="0"/>
              </a:defRPr>
            </a:lvl1pPr>
          </a:lstStyle>
          <a:p>
            <a:fld id="{86581974-BA68-B442-B70C-507E34DBB33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0191025-684E-A76F-8782-61E777A44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987424"/>
            <a:ext cx="4114800" cy="1069975"/>
          </a:xfrm>
        </p:spPr>
        <p:txBody>
          <a:bodyPr anchor="b">
            <a:normAutofit/>
          </a:bodyPr>
          <a:lstStyle>
            <a:lvl1pPr algn="l">
              <a:defRPr sz="3600">
                <a:latin typeface="ExoSoftW05-Medium" panose="01000000000000000000" pitchFamily="50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707396-8824-7DC9-48CC-6FE6FE920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5275DD-7F10-CDD8-ECD8-3864A4EC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148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5E0BC4-8CF5-388E-4611-1ECEEE06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885B-D40B-FD41-955A-64326913A9E3}" type="datetime1">
              <a:rPr lang="de-DE" smtClean="0"/>
              <a:t>15.04.2025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BC672D-76A0-3ED9-3466-F58AB877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7B14BA-5D32-85AB-5476-88489B12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81974-BA68-B442-B70C-507E34DBB33C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2A35A27-1089-F4E7-04DF-3CFF784AE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8" y="987424"/>
            <a:ext cx="4114800" cy="106997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D60FAF-45E1-190D-11A0-00D47BEF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4299"/>
            <a:ext cx="10515600" cy="1542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4603C-4986-96A7-D807-D48CBDF0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21126"/>
            <a:ext cx="5257800" cy="305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Untetitel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F03606-3BC7-1638-A286-9BB0D34C8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ExoSoftW05-Medium" panose="01000000000000000000" pitchFamily="50" charset="0"/>
              </a:defRPr>
            </a:lvl1pPr>
          </a:lstStyle>
          <a:p>
            <a:fld id="{C9AB20D1-3B54-C24E-8B56-CA682EE93D2D}" type="datetime1">
              <a:rPr lang="de-DE" smtClean="0"/>
              <a:t>15.04.2025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29956F-6255-B81B-5208-83B82E641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ExoSoftW05-Medium" panose="010000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8E3EFA1B-3E93-88D4-E2AC-16537AE0D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ExoSoftW05-Medium" panose="01000000000000000000" pitchFamily="50" charset="0"/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7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ExoSoftW05-Medium" panose="01000000000000000000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rgbClr val="202333"/>
          </a:solidFill>
          <a:latin typeface="ExoSoftW05-Medium" panose="01000000000000000000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CE618-DF6F-B428-263F-AD6D4946B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29834"/>
            <a:ext cx="5257800" cy="195942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RP14: Clinical pathway discovery based on electronic health record data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35B089B-FA4A-DB16-D43E-41CEE3AB4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35" y="1184405"/>
            <a:ext cx="5940932" cy="406878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E013346-FACF-9152-F091-E1C2801560BF}"/>
              </a:ext>
            </a:extLst>
          </p:cNvPr>
          <p:cNvSpPr txBox="1"/>
          <p:nvPr/>
        </p:nvSpPr>
        <p:spPr>
          <a:xfrm>
            <a:off x="838200" y="4403190"/>
            <a:ext cx="24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Praveen Jagan Nath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CB7E35C-5388-A337-4FD7-480A9E114B49}"/>
              </a:ext>
            </a:extLst>
          </p:cNvPr>
          <p:cNvGrpSpPr/>
          <p:nvPr/>
        </p:nvGrpSpPr>
        <p:grpSpPr>
          <a:xfrm>
            <a:off x="2936501" y="6300585"/>
            <a:ext cx="6318998" cy="549477"/>
            <a:chOff x="2872740" y="5568603"/>
            <a:chExt cx="6446520" cy="560566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7BBE369-DED7-F541-35B5-79C103D67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740" y="5568603"/>
              <a:ext cx="3886200" cy="560566"/>
            </a:xfrm>
            <a:prstGeom prst="rect">
              <a:avLst/>
            </a:prstGeom>
          </p:spPr>
        </p:pic>
        <p:pic>
          <p:nvPicPr>
            <p:cNvPr id="1026" name="Picture 2" descr="Medizin-Projekte fördern | Stiftung Universitätsmedizin Essen">
              <a:extLst>
                <a:ext uri="{FF2B5EF4-FFF2-40B4-BE49-F238E27FC236}">
                  <a16:creationId xmlns:a16="http://schemas.microsoft.com/office/drawing/2014/main" id="{79EC7830-A896-0720-F6BC-29943FFAD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799" y="5614915"/>
              <a:ext cx="2537461" cy="403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05073379-AB53-D0BC-AE88-ED27A9139623}"/>
              </a:ext>
            </a:extLst>
          </p:cNvPr>
          <p:cNvSpPr txBox="1"/>
          <p:nvPr/>
        </p:nvSpPr>
        <p:spPr>
          <a:xfrm>
            <a:off x="838200" y="4709368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Fachhochschule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Dortmund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3D676F-435F-FBC5-684B-9091DC1BD436}"/>
              </a:ext>
            </a:extLst>
          </p:cNvPr>
          <p:cNvSpPr txBox="1"/>
          <p:nvPr/>
        </p:nvSpPr>
        <p:spPr>
          <a:xfrm>
            <a:off x="838200" y="5394277"/>
            <a:ext cx="106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DR. Britta Böckmann, Prof. Dr. Christoph M. Friedrich, Prof. Dr. Elizabeth Livingstone</a:t>
            </a:r>
          </a:p>
        </p:txBody>
      </p:sp>
    </p:spTree>
    <p:extLst>
      <p:ext uri="{BB962C8B-B14F-4D97-AF65-F5344CB8AC3E}">
        <p14:creationId xmlns:p14="http://schemas.microsoft.com/office/powerpoint/2010/main" val="159130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E5E46-7250-1245-858E-EF92E8E72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B5AC2E-A177-0133-185E-68D91D01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Wispermed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el 5">
            <a:extLst>
              <a:ext uri="{FF2B5EF4-FFF2-40B4-BE49-F238E27FC236}">
                <a16:creationId xmlns:a16="http://schemas.microsoft.com/office/drawing/2014/main" id="{3A6DDCCA-26EF-5CA5-D0D5-39B71F5B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9236"/>
            <a:ext cx="10515600" cy="675929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</a:t>
            </a:r>
          </a:p>
        </p:txBody>
      </p:sp>
      <p:pic>
        <p:nvPicPr>
          <p:cNvPr id="7" name="Grafik 6" descr="Ein Bild, das Text, Reihe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C03D01F7-69F4-D464-0B90-859B07E8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898"/>
            <a:ext cx="12192000" cy="35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4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4EA88-86FC-254A-E44D-981389169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F42348-D360-65B3-EBA2-1FDEED17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Wispermed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el 5">
            <a:extLst>
              <a:ext uri="{FF2B5EF4-FFF2-40B4-BE49-F238E27FC236}">
                <a16:creationId xmlns:a16="http://schemas.microsoft.com/office/drawing/2014/main" id="{3EBF95C4-A5DD-17F6-4629-5B87AC98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9236"/>
            <a:ext cx="10515600" cy="675929"/>
          </a:xfrm>
        </p:spPr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Description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Grafik 6" descr="Ein Bild, das Text, Screenshot, Reihe, Schrift enthält.&#10;&#10;KI-generierte Inhalte können fehlerhaft sein.">
            <a:extLst>
              <a:ext uri="{FF2B5EF4-FFF2-40B4-BE49-F238E27FC236}">
                <a16:creationId xmlns:a16="http://schemas.microsoft.com/office/drawing/2014/main" id="{23185166-8FBF-7FCA-D1F1-1834F8EA8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9430"/>
            <a:ext cx="12192000" cy="29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7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6F5EE-7C0B-CE28-257C-FFD7614D4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2378B3-65F6-8CBC-4007-79803B9A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828"/>
            <a:ext cx="11201401" cy="58035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source 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EHR data from </a:t>
            </a: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SHIP (database) health records (UK Essen )</a:t>
            </a:r>
            <a:endParaRPr lang="en-US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 Mining 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     Extracts patient pathways using event logs and BPMN models</a:t>
            </a:r>
            <a:r>
              <a:rPr lang="en-US" dirty="0"/>
              <a:t>.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457200" indent="-4572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Machine learning 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     Uses HMMs, VAEs, and PAEs to predict treatment steps</a:t>
            </a:r>
            <a:r>
              <a:rPr lang="en-US" dirty="0"/>
              <a:t>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de-DE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SOPs &amp; Guidelines Integration</a:t>
            </a:r>
          </a:p>
          <a:p>
            <a:pPr>
              <a:lnSpc>
                <a:spcPct val="110000"/>
              </a:lnSpc>
            </a:pPr>
            <a:r>
              <a:rPr lang="de-DE" sz="1800" dirty="0">
                <a:latin typeface="Verdana" panose="020B0604030504040204" pitchFamily="34" charset="0"/>
                <a:ea typeface="Verdana" panose="020B0604030504040204" pitchFamily="34" charset="0"/>
              </a:rPr>
              <a:t>    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Aligns patient pathways with gold-standard protocols for consistent, evidence-based care </a:t>
            </a:r>
          </a:p>
          <a:p>
            <a:pPr marL="457200" indent="-4572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FHIR Integration 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     Structures and standardizes patient data for analysis.</a:t>
            </a:r>
            <a:endParaRPr lang="en-US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Ethical Consideration 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Verdana" panose="020B0604030504040204" pitchFamily="34" charset="0"/>
                <a:ea typeface="Verdana" panose="020B0604030504040204" pitchFamily="34" charset="0"/>
              </a:rPr>
              <a:t>     Ensures data privacy, security, and compliance.</a:t>
            </a:r>
            <a:endParaRPr lang="en-US" sz="1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9ADB13-CBCF-3A2C-F0C3-B093F28D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Wispermed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el 5">
            <a:extLst>
              <a:ext uri="{FF2B5EF4-FFF2-40B4-BE49-F238E27FC236}">
                <a16:creationId xmlns:a16="http://schemas.microsoft.com/office/drawing/2014/main" id="{A48FD8EE-58BA-8768-05F5-972CB164A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9236"/>
            <a:ext cx="10515600" cy="675929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Materials and Methods</a:t>
            </a:r>
          </a:p>
        </p:txBody>
      </p:sp>
      <p:pic>
        <p:nvPicPr>
          <p:cNvPr id="3" name="Picture 14" descr="PM4Py 1.0 Release Announcement - RWTH AACHEN UNIVERSITY Lehrstuhl für  Process and Data Science - Deutsch">
            <a:extLst>
              <a:ext uri="{FF2B5EF4-FFF2-40B4-BE49-F238E27FC236}">
                <a16:creationId xmlns:a16="http://schemas.microsoft.com/office/drawing/2014/main" id="{736F6CE0-1AD5-5830-2302-D79ABB1AA9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9" t="14094" r="75192" b="37914"/>
          <a:stretch/>
        </p:blipFill>
        <p:spPr bwMode="auto">
          <a:xfrm>
            <a:off x="4252583" y="1971578"/>
            <a:ext cx="498327" cy="59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Katarzyna Borys">
            <a:extLst>
              <a:ext uri="{FF2B5EF4-FFF2-40B4-BE49-F238E27FC236}">
                <a16:creationId xmlns:a16="http://schemas.microsoft.com/office/drawing/2014/main" id="{89A39017-EB22-C2F3-A6F0-F23488011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2" t="13634" r="9890" b="22493"/>
          <a:stretch/>
        </p:blipFill>
        <p:spPr bwMode="auto">
          <a:xfrm>
            <a:off x="3742043" y="1281321"/>
            <a:ext cx="593114" cy="30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tabase Icon Stock Illustration - Download Image Now - Database, Icon  Symbol, Network Server - iStock">
            <a:extLst>
              <a:ext uri="{FF2B5EF4-FFF2-40B4-BE49-F238E27FC236}">
                <a16:creationId xmlns:a16="http://schemas.microsoft.com/office/drawing/2014/main" id="{656B32D7-3452-4349-335F-0A5FDC863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6" t="23486" r="15816" b="24602"/>
          <a:stretch/>
        </p:blipFill>
        <p:spPr bwMode="auto">
          <a:xfrm>
            <a:off x="4455309" y="1163791"/>
            <a:ext cx="681075" cy="5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8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uppieren 1028">
            <a:extLst>
              <a:ext uri="{FF2B5EF4-FFF2-40B4-BE49-F238E27FC236}">
                <a16:creationId xmlns:a16="http://schemas.microsoft.com/office/drawing/2014/main" id="{199F0D47-1C5C-EAA8-B4F1-F91E4615C4E1}"/>
              </a:ext>
            </a:extLst>
          </p:cNvPr>
          <p:cNvGrpSpPr/>
          <p:nvPr/>
        </p:nvGrpSpPr>
        <p:grpSpPr>
          <a:xfrm>
            <a:off x="367990" y="2215641"/>
            <a:ext cx="11574966" cy="2545930"/>
            <a:chOff x="974851" y="2054277"/>
            <a:chExt cx="10430044" cy="2255776"/>
          </a:xfrm>
        </p:grpSpPr>
        <p:pic>
          <p:nvPicPr>
            <p:cNvPr id="1038" name="Picture 14" descr="PM4Py 1.0 Release Announcement - RWTH AACHEN UNIVERSITY Lehrstuhl für  Process and Data Science - Deutsch">
              <a:extLst>
                <a:ext uri="{FF2B5EF4-FFF2-40B4-BE49-F238E27FC236}">
                  <a16:creationId xmlns:a16="http://schemas.microsoft.com/office/drawing/2014/main" id="{832959AE-8BEC-B06C-025C-ED842F1464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9" t="14094" r="75192" b="37914"/>
            <a:stretch/>
          </p:blipFill>
          <p:spPr bwMode="auto">
            <a:xfrm>
              <a:off x="4254144" y="2984148"/>
              <a:ext cx="449036" cy="53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D65FA35F-08FA-0373-08CD-926E5720C323}"/>
                </a:ext>
              </a:extLst>
            </p:cNvPr>
            <p:cNvSpPr/>
            <p:nvPr/>
          </p:nvSpPr>
          <p:spPr>
            <a:xfrm>
              <a:off x="974851" y="2188719"/>
              <a:ext cx="2130251" cy="21213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410CF01-B8F5-63F0-815E-35E6F02878AF}"/>
                </a:ext>
              </a:extLst>
            </p:cNvPr>
            <p:cNvSpPr txBox="1"/>
            <p:nvPr/>
          </p:nvSpPr>
          <p:spPr>
            <a:xfrm>
              <a:off x="1124084" y="3651629"/>
              <a:ext cx="8988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latin typeface="Verdana" panose="020B0604030504040204" pitchFamily="34" charset="0"/>
                  <a:ea typeface="Verdana" panose="020B0604030504040204" pitchFamily="34" charset="0"/>
                  <a:cs typeface="Tunga" panose="020B0502040204020203" pitchFamily="34" charset="0"/>
                </a:rPr>
                <a:t>FHIR-PYRATE</a:t>
              </a:r>
              <a:endParaRPr lang="en-DE" sz="800" dirty="0">
                <a:latin typeface="Verdana" panose="020B0604030504040204" pitchFamily="34" charset="0"/>
                <a:ea typeface="Verdana" panose="020B0604030504040204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E0BDB920-5F5C-A058-6AEC-66C82363B892}"/>
                </a:ext>
              </a:extLst>
            </p:cNvPr>
            <p:cNvSpPr txBox="1"/>
            <p:nvPr/>
          </p:nvSpPr>
          <p:spPr>
            <a:xfrm>
              <a:off x="2101643" y="3644315"/>
              <a:ext cx="10120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latin typeface="Verdana" panose="020B0604030504040204" pitchFamily="34" charset="0"/>
                  <a:ea typeface="Verdana" panose="020B0604030504040204" pitchFamily="34" charset="0"/>
                  <a:cs typeface="Tunga" panose="020B0502040204020203" pitchFamily="34" charset="0"/>
                </a:rPr>
                <a:t>FHIR-METRICS</a:t>
              </a:r>
              <a:endParaRPr lang="en-DE" sz="800" dirty="0">
                <a:latin typeface="Verdana" panose="020B0604030504040204" pitchFamily="34" charset="0"/>
                <a:ea typeface="Verdana" panose="020B0604030504040204" pitchFamily="34" charset="0"/>
                <a:cs typeface="Tunga" panose="020B0502040204020203" pitchFamily="34" charset="0"/>
              </a:endParaRP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2D639CC-AA1C-EEA5-C3AE-1F87D1DB4E26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105102" y="3249386"/>
              <a:ext cx="1087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5961201A-34CF-25BE-1C55-99C27467A7A6}"/>
                </a:ext>
              </a:extLst>
            </p:cNvPr>
            <p:cNvGrpSpPr/>
            <p:nvPr/>
          </p:nvGrpSpPr>
          <p:grpSpPr>
            <a:xfrm>
              <a:off x="1295617" y="2551956"/>
              <a:ext cx="1488717" cy="626825"/>
              <a:chOff x="1323716" y="2724696"/>
              <a:chExt cx="1488717" cy="626825"/>
            </a:xfrm>
          </p:grpSpPr>
          <p:pic>
            <p:nvPicPr>
              <p:cNvPr id="1026" name="Picture 2" descr="Katarzyna Borys">
                <a:extLst>
                  <a:ext uri="{FF2B5EF4-FFF2-40B4-BE49-F238E27FC236}">
                    <a16:creationId xmlns:a16="http://schemas.microsoft.com/office/drawing/2014/main" id="{6E2234D8-71B0-0621-EC10-1EEC42472A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482" t="13634" r="9890" b="22493"/>
              <a:stretch/>
            </p:blipFill>
            <p:spPr bwMode="auto">
              <a:xfrm>
                <a:off x="1323716" y="2939685"/>
                <a:ext cx="534447" cy="2698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Database Icon Stock Illustration - Download Image Now - Database, Icon  Symbol, Network Server - iStock">
                <a:extLst>
                  <a:ext uri="{FF2B5EF4-FFF2-40B4-BE49-F238E27FC236}">
                    <a16:creationId xmlns:a16="http://schemas.microsoft.com/office/drawing/2014/main" id="{12D4E840-7AD5-CB44-98DC-5CEF849B23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16" t="23486" r="15816" b="24602"/>
              <a:stretch/>
            </p:blipFill>
            <p:spPr bwMode="auto">
              <a:xfrm>
                <a:off x="1986908" y="2724696"/>
                <a:ext cx="825525" cy="626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53228A77-21F4-653B-5AE6-A5CAC67F9236}"/>
                </a:ext>
              </a:extLst>
            </p:cNvPr>
            <p:cNvSpPr/>
            <p:nvPr/>
          </p:nvSpPr>
          <p:spPr>
            <a:xfrm>
              <a:off x="1194972" y="3624909"/>
              <a:ext cx="731799" cy="208832"/>
            </a:xfrm>
            <a:prstGeom prst="rect">
              <a:avLst/>
            </a:prstGeom>
            <a:noFill/>
            <a:ln w="3175">
              <a:solidFill>
                <a:srgbClr val="2E374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1AE3697-529D-FEB7-51D2-7FE930C840F5}"/>
                </a:ext>
              </a:extLst>
            </p:cNvPr>
            <p:cNvSpPr/>
            <p:nvPr/>
          </p:nvSpPr>
          <p:spPr>
            <a:xfrm>
              <a:off x="2146305" y="3624909"/>
              <a:ext cx="825524" cy="20883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FB02F6F-E0DF-46BA-422F-491423F276C8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1560872" y="3293099"/>
              <a:ext cx="479104" cy="33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613AFA8-EA07-A2BD-628C-D0C1CB59DE6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2039976" y="3293099"/>
              <a:ext cx="519091" cy="33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402BD54-11AB-5CD5-17AA-9C7A962F2184}"/>
                </a:ext>
              </a:extLst>
            </p:cNvPr>
            <p:cNvSpPr/>
            <p:nvPr/>
          </p:nvSpPr>
          <p:spPr>
            <a:xfrm>
              <a:off x="1543865" y="2054277"/>
              <a:ext cx="992221" cy="2333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CC1115E2-F30D-CFD1-7794-BF5ECE1E95A4}"/>
                </a:ext>
              </a:extLst>
            </p:cNvPr>
            <p:cNvSpPr txBox="1"/>
            <p:nvPr/>
          </p:nvSpPr>
          <p:spPr>
            <a:xfrm>
              <a:off x="1561251" y="2054277"/>
              <a:ext cx="10116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Tunga" panose="020B0502040204020203" pitchFamily="34" charset="0"/>
                  <a:cs typeface="Tunga" panose="020B0502040204020203" pitchFamily="34" charset="0"/>
                </a:rPr>
                <a:t>Data </a:t>
              </a:r>
              <a:r>
                <a:rPr lang="de-DE" sz="1000" dirty="0" err="1">
                  <a:latin typeface="Tunga" panose="020B0502040204020203" pitchFamily="34" charset="0"/>
                  <a:cs typeface="Tunga" panose="020B0502040204020203" pitchFamily="34" charset="0"/>
                </a:rPr>
                <a:t>Accessibillity</a:t>
              </a:r>
              <a:endParaRPr lang="en-DE" sz="1000" dirty="0">
                <a:latin typeface="Tunga" panose="020B0502040204020203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C60C33-4623-ADDE-94D0-4627E90022E9}"/>
                </a:ext>
              </a:extLst>
            </p:cNvPr>
            <p:cNvSpPr txBox="1"/>
            <p:nvPr/>
          </p:nvSpPr>
          <p:spPr>
            <a:xfrm>
              <a:off x="3425868" y="3033942"/>
              <a:ext cx="8463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Tunga" panose="020B0502040204020203" pitchFamily="34" charset="0"/>
                  <a:cs typeface="Tunga" panose="020B0502040204020203" pitchFamily="34" charset="0"/>
                </a:rPr>
                <a:t>Export</a:t>
              </a:r>
              <a:r>
                <a:rPr lang="de-DE" sz="800" dirty="0">
                  <a:latin typeface="Tunga" panose="020B0502040204020203" pitchFamily="34" charset="0"/>
                  <a:cs typeface="Tunga" panose="020B0502040204020203" pitchFamily="34" charset="0"/>
                </a:rPr>
                <a:t> </a:t>
              </a:r>
              <a:endParaRPr lang="en-DE" sz="800" dirty="0">
                <a:latin typeface="Tunga" panose="020B0502040204020203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8A289382-2ECF-1B1D-D8C1-EF76837AC101}"/>
                </a:ext>
              </a:extLst>
            </p:cNvPr>
            <p:cNvSpPr/>
            <p:nvPr/>
          </p:nvSpPr>
          <p:spPr>
            <a:xfrm>
              <a:off x="5595420" y="2188719"/>
              <a:ext cx="2130251" cy="21213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563DF9A6-FA18-14F4-3DD6-1F4796EE7F83}"/>
                </a:ext>
              </a:extLst>
            </p:cNvPr>
            <p:cNvCxnSpPr>
              <a:cxnSpLocks/>
              <a:stCxn id="1038" idx="3"/>
            </p:cNvCxnSpPr>
            <p:nvPr/>
          </p:nvCxnSpPr>
          <p:spPr>
            <a:xfrm>
              <a:off x="4703180" y="3249386"/>
              <a:ext cx="828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D7FAAA8-2ED9-3DF3-8A6D-1537A740D910}"/>
                </a:ext>
              </a:extLst>
            </p:cNvPr>
            <p:cNvSpPr txBox="1"/>
            <p:nvPr/>
          </p:nvSpPr>
          <p:spPr>
            <a:xfrm>
              <a:off x="4720089" y="3040427"/>
              <a:ext cx="727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Tunga" panose="020B0502040204020203" pitchFamily="34" charset="0"/>
                  <a:cs typeface="Tunga" panose="020B0502040204020203" pitchFamily="34" charset="0"/>
                </a:rPr>
                <a:t>Discovery</a:t>
              </a:r>
              <a:r>
                <a:rPr lang="de-DE" sz="800" dirty="0">
                  <a:latin typeface="Tunga" panose="020B0502040204020203" pitchFamily="34" charset="0"/>
                  <a:cs typeface="Tunga" panose="020B0502040204020203" pitchFamily="34" charset="0"/>
                </a:rPr>
                <a:t> </a:t>
              </a:r>
              <a:endParaRPr lang="en-DE" sz="800" dirty="0">
                <a:latin typeface="Tunga" panose="020B0502040204020203" pitchFamily="34" charset="0"/>
                <a:cs typeface="Tunga" panose="020B0502040204020203" pitchFamily="34" charset="0"/>
              </a:endParaRPr>
            </a:p>
          </p:txBody>
        </p:sp>
        <p:pic>
          <p:nvPicPr>
            <p:cNvPr id="1030" name="Picture 6" descr="BPM Handbook – Business Process Model and Notation – BPMN">
              <a:extLst>
                <a:ext uri="{FF2B5EF4-FFF2-40B4-BE49-F238E27FC236}">
                  <a16:creationId xmlns:a16="http://schemas.microsoft.com/office/drawing/2014/main" id="{468ABEB0-314D-FEDB-80C1-A233CB5A2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3219" y="2512521"/>
              <a:ext cx="1844628" cy="1112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EEC855D-70E5-BAE0-30EC-893C4C1DE3D5}"/>
                </a:ext>
              </a:extLst>
            </p:cNvPr>
            <p:cNvSpPr txBox="1"/>
            <p:nvPr/>
          </p:nvSpPr>
          <p:spPr>
            <a:xfrm>
              <a:off x="6183181" y="3786832"/>
              <a:ext cx="12203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latin typeface="Tunga" panose="020B0502040204020203" pitchFamily="34" charset="0"/>
                  <a:cs typeface="Tunga" panose="020B0502040204020203" pitchFamily="34" charset="0"/>
                </a:rPr>
                <a:t>BPMN individual </a:t>
              </a:r>
              <a:r>
                <a:rPr lang="de-DE" sz="800" dirty="0" err="1">
                  <a:latin typeface="Tunga" panose="020B0502040204020203" pitchFamily="34" charset="0"/>
                  <a:cs typeface="Tunga" panose="020B0502040204020203" pitchFamily="34" charset="0"/>
                </a:rPr>
                <a:t>pathways</a:t>
              </a:r>
              <a:endParaRPr lang="en-DE" sz="800" dirty="0">
                <a:latin typeface="Tunga" panose="020B0502040204020203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59FFD5B-F7CE-8079-67EE-E5F1A795FB7A}"/>
                </a:ext>
              </a:extLst>
            </p:cNvPr>
            <p:cNvSpPr/>
            <p:nvPr/>
          </p:nvSpPr>
          <p:spPr>
            <a:xfrm>
              <a:off x="6091742" y="3814285"/>
              <a:ext cx="1311759" cy="13442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1DF12BD-3544-296C-3132-66558C659297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7725671" y="3259968"/>
              <a:ext cx="1354599" cy="7423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BF4DC338-0628-5DC0-831F-ADA995173853}"/>
                </a:ext>
              </a:extLst>
            </p:cNvPr>
            <p:cNvCxnSpPr>
              <a:cxnSpLocks/>
            </p:cNvCxnSpPr>
            <p:nvPr/>
          </p:nvCxnSpPr>
          <p:spPr>
            <a:xfrm>
              <a:off x="10109524" y="2835675"/>
              <a:ext cx="0" cy="79636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9ACD8D10-559E-0FF0-A459-E694B459FE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9638" y="3236416"/>
              <a:ext cx="232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8CCA5AE5-9CF5-59B8-9C58-8E97B24190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671" y="2512521"/>
              <a:ext cx="1365482" cy="7368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54F0995-69AD-28B5-2655-5A98EAC4BFBA}"/>
                </a:ext>
              </a:extLst>
            </p:cNvPr>
            <p:cNvSpPr/>
            <p:nvPr/>
          </p:nvSpPr>
          <p:spPr>
            <a:xfrm>
              <a:off x="9330699" y="3735009"/>
              <a:ext cx="1557652" cy="4920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D8AFED1B-DD7E-3692-8627-C1E0A1363B04}"/>
                </a:ext>
              </a:extLst>
            </p:cNvPr>
            <p:cNvSpPr/>
            <p:nvPr/>
          </p:nvSpPr>
          <p:spPr>
            <a:xfrm>
              <a:off x="9330699" y="2188719"/>
              <a:ext cx="1557652" cy="51374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972E1CFF-7854-A08E-E563-7C64F3D68589}"/>
                </a:ext>
              </a:extLst>
            </p:cNvPr>
            <p:cNvSpPr txBox="1"/>
            <p:nvPr/>
          </p:nvSpPr>
          <p:spPr>
            <a:xfrm>
              <a:off x="9294761" y="2287650"/>
              <a:ext cx="1629527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 err="1"/>
                <a:t>Melanoma</a:t>
              </a:r>
              <a:r>
                <a:rPr lang="de-DE" sz="1700" dirty="0"/>
                <a:t> SOP</a:t>
              </a:r>
              <a:endParaRPr lang="en-DE" sz="1700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B4BAE09-B847-D397-9987-F53131E87696}"/>
                </a:ext>
              </a:extLst>
            </p:cNvPr>
            <p:cNvSpPr txBox="1"/>
            <p:nvPr/>
          </p:nvSpPr>
          <p:spPr>
            <a:xfrm>
              <a:off x="9080270" y="3694500"/>
              <a:ext cx="213025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700" dirty="0"/>
                <a:t>Consensus </a:t>
              </a:r>
            </a:p>
            <a:p>
              <a:pPr algn="ctr"/>
              <a:r>
                <a:rPr lang="de-DE" sz="1700" dirty="0" err="1"/>
                <a:t>Pathway</a:t>
              </a:r>
              <a:endParaRPr lang="en-DE" sz="1700" dirty="0"/>
            </a:p>
          </p:txBody>
        </p: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AA408711-6AAE-D1A6-0EB5-08B88FBDBBA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7860" y="3233855"/>
              <a:ext cx="232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16EC35CF-F4EF-4C3F-DB90-4A2A84CDAB8C}"/>
                </a:ext>
              </a:extLst>
            </p:cNvPr>
            <p:cNvCxnSpPr>
              <a:cxnSpLocks/>
            </p:cNvCxnSpPr>
            <p:nvPr/>
          </p:nvCxnSpPr>
          <p:spPr>
            <a:xfrm>
              <a:off x="10549725" y="3233855"/>
              <a:ext cx="2328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4A558656-5D02-ECE6-5731-C37660D50684}"/>
                </a:ext>
              </a:extLst>
            </p:cNvPr>
            <p:cNvGrpSpPr/>
            <p:nvPr/>
          </p:nvGrpSpPr>
          <p:grpSpPr>
            <a:xfrm rot="16200000">
              <a:off x="10652967" y="3097247"/>
              <a:ext cx="1226857" cy="276999"/>
              <a:chOff x="9792887" y="1534785"/>
              <a:chExt cx="1634074" cy="595860"/>
            </a:xfrm>
          </p:grpSpPr>
          <p:sp>
            <p:nvSpPr>
              <p:cNvPr id="52" name="Rechteck: abgerundete Ecken 51">
                <a:extLst>
                  <a:ext uri="{FF2B5EF4-FFF2-40B4-BE49-F238E27FC236}">
                    <a16:creationId xmlns:a16="http://schemas.microsoft.com/office/drawing/2014/main" id="{C1CF2672-E959-32AF-6F68-ABE51BB6CE8F}"/>
                  </a:ext>
                </a:extLst>
              </p:cNvPr>
              <p:cNvSpPr/>
              <p:nvPr/>
            </p:nvSpPr>
            <p:spPr>
              <a:xfrm>
                <a:off x="9869309" y="1569043"/>
                <a:ext cx="1557652" cy="51374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1899426-85CD-01A1-3ED6-4BB95EA9CCB6}"/>
                  </a:ext>
                </a:extLst>
              </p:cNvPr>
              <p:cNvSpPr txBox="1"/>
              <p:nvPr/>
            </p:nvSpPr>
            <p:spPr>
              <a:xfrm>
                <a:off x="9792887" y="1534785"/>
                <a:ext cx="1557652" cy="595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Tunga" panose="020B0502040204020203" pitchFamily="34" charset="0"/>
                    <a:cs typeface="Tunga" panose="020B0502040204020203" pitchFamily="34" charset="0"/>
                  </a:rPr>
                  <a:t> </a:t>
                </a:r>
                <a:r>
                  <a:rPr lang="de-DE" sz="1200" dirty="0" err="1">
                    <a:latin typeface="Tunga" panose="020B0502040204020203" pitchFamily="34" charset="0"/>
                    <a:cs typeface="Tunga" panose="020B0502040204020203" pitchFamily="34" charset="0"/>
                  </a:rPr>
                  <a:t>Decision</a:t>
                </a:r>
                <a:r>
                  <a:rPr lang="de-DE" sz="1200" dirty="0">
                    <a:latin typeface="Tunga" panose="020B0502040204020203" pitchFamily="34" charset="0"/>
                    <a:cs typeface="Tunga" panose="020B0502040204020203" pitchFamily="34" charset="0"/>
                  </a:rPr>
                  <a:t> Support</a:t>
                </a:r>
                <a:endParaRPr lang="en-DE" sz="1200" dirty="0">
                  <a:latin typeface="Tunga" panose="020B0502040204020203" pitchFamily="34" charset="0"/>
                  <a:cs typeface="Tunga" panose="020B0502040204020203" pitchFamily="34" charset="0"/>
                </a:endParaRPr>
              </a:p>
            </p:txBody>
          </p:sp>
        </p:grp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730A402-895B-89A0-4EB6-8A4CE5E7E913}"/>
                </a:ext>
              </a:extLst>
            </p:cNvPr>
            <p:cNvSpPr/>
            <p:nvPr/>
          </p:nvSpPr>
          <p:spPr>
            <a:xfrm>
              <a:off x="6159421" y="2120956"/>
              <a:ext cx="992221" cy="1355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0E4493DF-415F-6E2C-CB83-6C2265659C7E}"/>
                </a:ext>
              </a:extLst>
            </p:cNvPr>
            <p:cNvSpPr txBox="1"/>
            <p:nvPr/>
          </p:nvSpPr>
          <p:spPr>
            <a:xfrm>
              <a:off x="6241393" y="2065785"/>
              <a:ext cx="828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Tunga" panose="020B0502040204020203" pitchFamily="34" charset="0"/>
                  <a:cs typeface="Tunga" panose="020B0502040204020203" pitchFamily="34" charset="0"/>
                </a:rPr>
                <a:t>Log </a:t>
              </a:r>
              <a:r>
                <a:rPr lang="de-DE" sz="1000" dirty="0" err="1">
                  <a:latin typeface="Tunga" panose="020B0502040204020203" pitchFamily="34" charset="0"/>
                  <a:cs typeface="Tunga" panose="020B0502040204020203" pitchFamily="34" charset="0"/>
                </a:rPr>
                <a:t>extraction</a:t>
              </a:r>
              <a:endParaRPr lang="en-DE" sz="1000" dirty="0">
                <a:latin typeface="Tunga" panose="020B0502040204020203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1024" name="Textfeld 1023">
              <a:extLst>
                <a:ext uri="{FF2B5EF4-FFF2-40B4-BE49-F238E27FC236}">
                  <a16:creationId xmlns:a16="http://schemas.microsoft.com/office/drawing/2014/main" id="{23D1EE7A-1A68-375B-ADBE-7C3990B1ECDF}"/>
                </a:ext>
              </a:extLst>
            </p:cNvPr>
            <p:cNvSpPr txBox="1"/>
            <p:nvPr/>
          </p:nvSpPr>
          <p:spPr>
            <a:xfrm rot="19810167">
              <a:off x="7991967" y="2593145"/>
              <a:ext cx="727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Tunga" panose="020B0502040204020203" pitchFamily="34" charset="0"/>
                  <a:cs typeface="Tunga" panose="020B0502040204020203" pitchFamily="34" charset="0"/>
                </a:rPr>
                <a:t>Compare</a:t>
              </a:r>
              <a:endParaRPr lang="en-DE" sz="1200" dirty="0">
                <a:latin typeface="Tunga" panose="020B0502040204020203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1025" name="Textfeld 1024">
              <a:extLst>
                <a:ext uri="{FF2B5EF4-FFF2-40B4-BE49-F238E27FC236}">
                  <a16:creationId xmlns:a16="http://schemas.microsoft.com/office/drawing/2014/main" id="{1B5DF088-47F9-DACC-0AD5-5EE0A8D21752}"/>
                </a:ext>
              </a:extLst>
            </p:cNvPr>
            <p:cNvSpPr txBox="1"/>
            <p:nvPr/>
          </p:nvSpPr>
          <p:spPr>
            <a:xfrm rot="1938280">
              <a:off x="8028968" y="3667095"/>
              <a:ext cx="653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latin typeface="Tunga" panose="020B0502040204020203" pitchFamily="34" charset="0"/>
                  <a:cs typeface="Tunga" panose="020B0502040204020203" pitchFamily="34" charset="0"/>
                </a:rPr>
                <a:t>HMMs/</a:t>
              </a:r>
            </a:p>
            <a:p>
              <a:r>
                <a:rPr lang="de-DE" sz="1200" dirty="0">
                  <a:latin typeface="Tunga" panose="020B0502040204020203" pitchFamily="34" charset="0"/>
                  <a:cs typeface="Tunga" panose="020B0502040204020203" pitchFamily="34" charset="0"/>
                </a:rPr>
                <a:t>VPAEs</a:t>
              </a:r>
              <a:endParaRPr lang="en-DE" sz="1200" dirty="0">
                <a:latin typeface="Tunga" panose="020B0502040204020203" pitchFamily="34" charset="0"/>
                <a:cs typeface="Tunga" panose="020B0502040204020203" pitchFamily="34" charset="0"/>
              </a:endParaRPr>
            </a:p>
          </p:txBody>
        </p:sp>
        <p:sp>
          <p:nvSpPr>
            <p:cNvPr id="1027" name="Textfeld 1026">
              <a:extLst>
                <a:ext uri="{FF2B5EF4-FFF2-40B4-BE49-F238E27FC236}">
                  <a16:creationId xmlns:a16="http://schemas.microsoft.com/office/drawing/2014/main" id="{A2080EBC-C627-B0B2-EB26-B8A3F1E1E5DF}"/>
                </a:ext>
              </a:extLst>
            </p:cNvPr>
            <p:cNvSpPr txBox="1"/>
            <p:nvPr/>
          </p:nvSpPr>
          <p:spPr>
            <a:xfrm rot="16200000">
              <a:off x="9565272" y="3068558"/>
              <a:ext cx="7275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Tunga" panose="020B0502040204020203" pitchFamily="34" charset="0"/>
                  <a:cs typeface="Tunga" panose="020B0502040204020203" pitchFamily="34" charset="0"/>
                </a:rPr>
                <a:t>Compare</a:t>
              </a:r>
              <a:endParaRPr lang="en-DE" sz="1200" dirty="0">
                <a:latin typeface="Tunga" panose="020B0502040204020203" pitchFamily="34" charset="0"/>
                <a:cs typeface="Tunga" panose="020B0502040204020203" pitchFamily="34" charset="0"/>
              </a:endParaRPr>
            </a:p>
          </p:txBody>
        </p:sp>
      </p:grpSp>
      <p:sp>
        <p:nvSpPr>
          <p:cNvPr id="2" name="Titel 5">
            <a:extLst>
              <a:ext uri="{FF2B5EF4-FFF2-40B4-BE49-F238E27FC236}">
                <a16:creationId xmlns:a16="http://schemas.microsoft.com/office/drawing/2014/main" id="{6E03A2BE-83BE-5934-697B-BEB9F2DD5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9236"/>
            <a:ext cx="10515600" cy="675929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Schematic Representation of RP14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2DB64F-1D1C-F826-C22A-F541F37BB8DD}"/>
              </a:ext>
            </a:extLst>
          </p:cNvPr>
          <p:cNvSpPr txBox="1"/>
          <p:nvPr/>
        </p:nvSpPr>
        <p:spPr>
          <a:xfrm>
            <a:off x="367990" y="5207727"/>
            <a:ext cx="1128523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We use process mining to extract event logs from SHIP (database) health records (UK Essen )  and visualize them as BPMN models. Techniques such as Hidden Markov Models and Variational Predictive Autoencoders will reveal patient pathways, enabling real-time comparison of clinical journeys with SOPs to guide optimal treatment decisions."</a:t>
            </a:r>
            <a:endParaRPr lang="en-US" dirty="0">
              <a:solidFill>
                <a:srgbClr val="30384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F3BF9F7C-E8C3-3076-1EA0-B2590D43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4"/>
            <a:ext cx="4114800" cy="365125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Wispermed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5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F6918-BCD1-7E72-81D6-0229BE0B6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13C87B-BAF3-4204-0A27-B27B79D20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285"/>
            <a:ext cx="9039578" cy="456977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Integrate Real- Time Data with SOPs</a:t>
            </a:r>
          </a:p>
          <a:p>
            <a:pPr marL="457200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 Patient Specific Decision Making</a:t>
            </a:r>
          </a:p>
          <a:p>
            <a:pPr marL="457200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EHR Data Accessibility</a:t>
            </a:r>
          </a:p>
          <a:p>
            <a:pPr marL="457200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 Machine learning-Driven Predictive Models</a:t>
            </a:r>
          </a:p>
          <a:p>
            <a:pPr marL="457200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Standardize Clinical Pathways</a:t>
            </a:r>
          </a:p>
          <a:p>
            <a:pPr marL="457200" indent="-4572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Validate and implement in Clinical Settings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3F271D-6D8A-6901-9D9E-50580DE2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Wispermed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el 5">
            <a:extLst>
              <a:ext uri="{FF2B5EF4-FFF2-40B4-BE49-F238E27FC236}">
                <a16:creationId xmlns:a16="http://schemas.microsoft.com/office/drawing/2014/main" id="{0D52D8F2-663D-6237-C2ED-29621CE0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9236"/>
            <a:ext cx="10515600" cy="675929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Aims</a:t>
            </a:r>
          </a:p>
        </p:txBody>
      </p:sp>
    </p:spTree>
    <p:extLst>
      <p:ext uri="{BB962C8B-B14F-4D97-AF65-F5344CB8AC3E}">
        <p14:creationId xmlns:p14="http://schemas.microsoft.com/office/powerpoint/2010/main" val="55018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D7EB4-3C69-3CA6-A4C1-D5253E7C4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A10349-6DD0-DFA1-9E6D-0D537DB3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Wispermed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el 5">
            <a:extLst>
              <a:ext uri="{FF2B5EF4-FFF2-40B4-BE49-F238E27FC236}">
                <a16:creationId xmlns:a16="http://schemas.microsoft.com/office/drawing/2014/main" id="{8B8A3629-D369-4E29-AE57-A3FE65C37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9236"/>
            <a:ext cx="10515600" cy="675929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Planned Timelines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3B2A5FE-108A-560F-A68B-EE7C54420704}"/>
              </a:ext>
            </a:extLst>
          </p:cNvPr>
          <p:cNvGrpSpPr/>
          <p:nvPr/>
        </p:nvGrpSpPr>
        <p:grpSpPr>
          <a:xfrm>
            <a:off x="814489" y="2220479"/>
            <a:ext cx="10563023" cy="4110828"/>
            <a:chOff x="814489" y="2220479"/>
            <a:chExt cx="10563023" cy="3852267"/>
          </a:xfrm>
        </p:grpSpPr>
        <p:grpSp>
          <p:nvGrpSpPr>
            <p:cNvPr id="5" name="그룹 89">
              <a:extLst>
                <a:ext uri="{FF2B5EF4-FFF2-40B4-BE49-F238E27FC236}">
                  <a16:creationId xmlns:a16="http://schemas.microsoft.com/office/drawing/2014/main" id="{D888A56C-B41F-64EE-F669-6725FDA482DD}"/>
                </a:ext>
              </a:extLst>
            </p:cNvPr>
            <p:cNvGrpSpPr/>
            <p:nvPr/>
          </p:nvGrpSpPr>
          <p:grpSpPr>
            <a:xfrm>
              <a:off x="814489" y="2220479"/>
              <a:ext cx="1822739" cy="1405354"/>
              <a:chOff x="1080776" y="2726323"/>
              <a:chExt cx="1822739" cy="1405354"/>
            </a:xfrm>
          </p:grpSpPr>
          <p:sp>
            <p:nvSpPr>
              <p:cNvPr id="63" name="Freeform: Shape 24">
                <a:extLst>
                  <a:ext uri="{FF2B5EF4-FFF2-40B4-BE49-F238E27FC236}">
                    <a16:creationId xmlns:a16="http://schemas.microsoft.com/office/drawing/2014/main" id="{11354849-FFB1-FC48-ECDB-C825DE9F9BC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08685">
                <a:off x="1080776" y="2726323"/>
                <a:ext cx="1382254" cy="1405354"/>
              </a:xfrm>
              <a:custGeom>
                <a:avLst/>
                <a:gdLst>
                  <a:gd name="connsiteX0" fmla="*/ 1632503 w 2337564"/>
                  <a:gd name="connsiteY0" fmla="*/ 0 h 2376629"/>
                  <a:gd name="connsiteX1" fmla="*/ 1973743 w 2337564"/>
                  <a:gd name="connsiteY1" fmla="*/ 536479 h 2376629"/>
                  <a:gd name="connsiteX2" fmla="*/ 1338632 w 2337564"/>
                  <a:gd name="connsiteY2" fmla="*/ 566281 h 2376629"/>
                  <a:gd name="connsiteX3" fmla="*/ 1411376 w 2337564"/>
                  <a:gd name="connsiteY3" fmla="*/ 426106 h 2376629"/>
                  <a:gd name="connsiteX4" fmla="*/ 1336049 w 2337564"/>
                  <a:gd name="connsiteY4" fmla="*/ 414609 h 2376629"/>
                  <a:gd name="connsiteX5" fmla="*/ 1241029 w 2337564"/>
                  <a:gd name="connsiteY5" fmla="*/ 409812 h 2376629"/>
                  <a:gd name="connsiteX6" fmla="*/ 311684 w 2337564"/>
                  <a:gd name="connsiteY6" fmla="*/ 1339156 h 2376629"/>
                  <a:gd name="connsiteX7" fmla="*/ 1241029 w 2337564"/>
                  <a:gd name="connsiteY7" fmla="*/ 2268501 h 2376629"/>
                  <a:gd name="connsiteX8" fmla="*/ 1276800 w 2337564"/>
                  <a:gd name="connsiteY8" fmla="*/ 2266695 h 2376629"/>
                  <a:gd name="connsiteX9" fmla="*/ 1283069 w 2337564"/>
                  <a:gd name="connsiteY9" fmla="*/ 2267289 h 2376629"/>
                  <a:gd name="connsiteX10" fmla="*/ 2146453 w 2337564"/>
                  <a:gd name="connsiteY10" fmla="*/ 1724859 h 2376629"/>
                  <a:gd name="connsiteX11" fmla="*/ 2329590 w 2337564"/>
                  <a:gd name="connsiteY11" fmla="*/ 1186157 h 2376629"/>
                  <a:gd name="connsiteX12" fmla="*/ 2331676 w 2337564"/>
                  <a:gd name="connsiteY12" fmla="*/ 1091239 h 2376629"/>
                  <a:gd name="connsiteX13" fmla="*/ 2337564 w 2337564"/>
                  <a:gd name="connsiteY13" fmla="*/ 1207847 h 2376629"/>
                  <a:gd name="connsiteX14" fmla="*/ 1168782 w 2337564"/>
                  <a:gd name="connsiteY14" fmla="*/ 2376629 h 2376629"/>
                  <a:gd name="connsiteX15" fmla="*/ 0 w 2337564"/>
                  <a:gd name="connsiteY15" fmla="*/ 1207847 h 2376629"/>
                  <a:gd name="connsiteX16" fmla="*/ 1168782 w 2337564"/>
                  <a:gd name="connsiteY16" fmla="*/ 39065 h 2376629"/>
                  <a:gd name="connsiteX17" fmla="*/ 1516342 w 2337564"/>
                  <a:gd name="connsiteY17" fmla="*/ 91611 h 2376629"/>
                  <a:gd name="connsiteX18" fmla="*/ 1574009 w 2337564"/>
                  <a:gd name="connsiteY18" fmla="*/ 112718 h 237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37564" h="2376629">
                    <a:moveTo>
                      <a:pt x="1632503" y="0"/>
                    </a:moveTo>
                    <a:lnTo>
                      <a:pt x="1973743" y="536479"/>
                    </a:lnTo>
                    <a:lnTo>
                      <a:pt x="1338632" y="566281"/>
                    </a:lnTo>
                    <a:lnTo>
                      <a:pt x="1411376" y="426106"/>
                    </a:lnTo>
                    <a:lnTo>
                      <a:pt x="1336049" y="414609"/>
                    </a:lnTo>
                    <a:cubicBezTo>
                      <a:pt x="1304807" y="411437"/>
                      <a:pt x="1273108" y="409812"/>
                      <a:pt x="1241029" y="409812"/>
                    </a:cubicBezTo>
                    <a:cubicBezTo>
                      <a:pt x="727767" y="409811"/>
                      <a:pt x="311684" y="825893"/>
                      <a:pt x="311684" y="1339156"/>
                    </a:cubicBezTo>
                    <a:cubicBezTo>
                      <a:pt x="311685" y="1852419"/>
                      <a:pt x="727767" y="2268501"/>
                      <a:pt x="1241029" y="2268501"/>
                    </a:cubicBezTo>
                    <a:lnTo>
                      <a:pt x="1276800" y="2266695"/>
                    </a:lnTo>
                    <a:lnTo>
                      <a:pt x="1283069" y="2267289"/>
                    </a:lnTo>
                    <a:cubicBezTo>
                      <a:pt x="1587888" y="2277898"/>
                      <a:pt x="1931140" y="2074979"/>
                      <a:pt x="2146453" y="1724859"/>
                    </a:cubicBezTo>
                    <a:cubicBezTo>
                      <a:pt x="2254110" y="1549799"/>
                      <a:pt x="2314494" y="1362798"/>
                      <a:pt x="2329590" y="1186157"/>
                    </a:cubicBezTo>
                    <a:lnTo>
                      <a:pt x="2331676" y="1091239"/>
                    </a:lnTo>
                    <a:lnTo>
                      <a:pt x="2337564" y="1207847"/>
                    </a:lnTo>
                    <a:cubicBezTo>
                      <a:pt x="2337564" y="1853347"/>
                      <a:pt x="1814282" y="2376629"/>
                      <a:pt x="1168782" y="2376629"/>
                    </a:cubicBezTo>
                    <a:cubicBezTo>
                      <a:pt x="523282" y="2376629"/>
                      <a:pt x="0" y="1853347"/>
                      <a:pt x="0" y="1207847"/>
                    </a:cubicBezTo>
                    <a:cubicBezTo>
                      <a:pt x="0" y="562347"/>
                      <a:pt x="523282" y="39065"/>
                      <a:pt x="1168782" y="39065"/>
                    </a:cubicBezTo>
                    <a:cubicBezTo>
                      <a:pt x="1289813" y="39065"/>
                      <a:pt x="1406548" y="57462"/>
                      <a:pt x="1516342" y="91611"/>
                    </a:cubicBezTo>
                    <a:lnTo>
                      <a:pt x="1574009" y="1127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4" name="그룹 91">
                <a:extLst>
                  <a:ext uri="{FF2B5EF4-FFF2-40B4-BE49-F238E27FC236}">
                    <a16:creationId xmlns:a16="http://schemas.microsoft.com/office/drawing/2014/main" id="{F3667E29-10C9-59E1-2B3D-90B813574E77}"/>
                  </a:ext>
                </a:extLst>
              </p:cNvPr>
              <p:cNvGrpSpPr/>
              <p:nvPr/>
            </p:nvGrpSpPr>
            <p:grpSpPr>
              <a:xfrm>
                <a:off x="1625195" y="3304405"/>
                <a:ext cx="1278320" cy="702175"/>
                <a:chOff x="1537646" y="3207519"/>
                <a:chExt cx="1278320" cy="702175"/>
              </a:xfrm>
            </p:grpSpPr>
            <p:sp>
              <p:nvSpPr>
                <p:cNvPr id="65" name="사각형: 둥근 모서리 92">
                  <a:extLst>
                    <a:ext uri="{FF2B5EF4-FFF2-40B4-BE49-F238E27FC236}">
                      <a16:creationId xmlns:a16="http://schemas.microsoft.com/office/drawing/2014/main" id="{C1E83962-E3DC-9A50-06D7-0D92766BF66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37646" y="3207519"/>
                  <a:ext cx="1278320" cy="63490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 w="635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soft" dir="t"/>
                </a:scene3d>
                <a:sp3d prstMaterial="plastic">
                  <a:bevelT w="95250" h="381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6" name="TextBox 93">
                  <a:extLst>
                    <a:ext uri="{FF2B5EF4-FFF2-40B4-BE49-F238E27FC236}">
                      <a16:creationId xmlns:a16="http://schemas.microsoft.com/office/drawing/2014/main" id="{235727E4-D512-4D30-1740-1E3FC60E9085}"/>
                    </a:ext>
                  </a:extLst>
                </p:cNvPr>
                <p:cNvSpPr txBox="1"/>
                <p:nvPr/>
              </p:nvSpPr>
              <p:spPr>
                <a:xfrm>
                  <a:off x="1647178" y="3263363"/>
                  <a:ext cx="10592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accent5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Arial" pitchFamily="34" charset="0"/>
                    </a:rPr>
                    <a:t>Phase 1</a:t>
                  </a:r>
                  <a:endParaRPr lang="ko-KR" altLang="en-US" b="1" dirty="0">
                    <a:solidFill>
                      <a:schemeClr val="accent5"/>
                    </a:solidFill>
                    <a:latin typeface="Verdana" panose="020B0604030504040204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6" name="그룹 94">
              <a:extLst>
                <a:ext uri="{FF2B5EF4-FFF2-40B4-BE49-F238E27FC236}">
                  <a16:creationId xmlns:a16="http://schemas.microsoft.com/office/drawing/2014/main" id="{7F1C3369-8F2C-6C55-4C70-0EE2C7056DF1}"/>
                </a:ext>
              </a:extLst>
            </p:cNvPr>
            <p:cNvGrpSpPr/>
            <p:nvPr/>
          </p:nvGrpSpPr>
          <p:grpSpPr>
            <a:xfrm>
              <a:off x="2999560" y="2220479"/>
              <a:ext cx="1822739" cy="1405354"/>
              <a:chOff x="1080776" y="2726323"/>
              <a:chExt cx="1822739" cy="1405354"/>
            </a:xfrm>
          </p:grpSpPr>
          <p:sp>
            <p:nvSpPr>
              <p:cNvPr id="59" name="Freeform: Shape 24">
                <a:extLst>
                  <a:ext uri="{FF2B5EF4-FFF2-40B4-BE49-F238E27FC236}">
                    <a16:creationId xmlns:a16="http://schemas.microsoft.com/office/drawing/2014/main" id="{243E21C2-80EB-9ED3-9B1C-589558D36FF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08685">
                <a:off x="1080776" y="2726323"/>
                <a:ext cx="1382254" cy="1405354"/>
              </a:xfrm>
              <a:custGeom>
                <a:avLst/>
                <a:gdLst>
                  <a:gd name="connsiteX0" fmla="*/ 1632503 w 2337564"/>
                  <a:gd name="connsiteY0" fmla="*/ 0 h 2376629"/>
                  <a:gd name="connsiteX1" fmla="*/ 1973743 w 2337564"/>
                  <a:gd name="connsiteY1" fmla="*/ 536479 h 2376629"/>
                  <a:gd name="connsiteX2" fmla="*/ 1338632 w 2337564"/>
                  <a:gd name="connsiteY2" fmla="*/ 566281 h 2376629"/>
                  <a:gd name="connsiteX3" fmla="*/ 1411376 w 2337564"/>
                  <a:gd name="connsiteY3" fmla="*/ 426106 h 2376629"/>
                  <a:gd name="connsiteX4" fmla="*/ 1336049 w 2337564"/>
                  <a:gd name="connsiteY4" fmla="*/ 414609 h 2376629"/>
                  <a:gd name="connsiteX5" fmla="*/ 1241029 w 2337564"/>
                  <a:gd name="connsiteY5" fmla="*/ 409812 h 2376629"/>
                  <a:gd name="connsiteX6" fmla="*/ 311684 w 2337564"/>
                  <a:gd name="connsiteY6" fmla="*/ 1339156 h 2376629"/>
                  <a:gd name="connsiteX7" fmla="*/ 1241029 w 2337564"/>
                  <a:gd name="connsiteY7" fmla="*/ 2268501 h 2376629"/>
                  <a:gd name="connsiteX8" fmla="*/ 1276800 w 2337564"/>
                  <a:gd name="connsiteY8" fmla="*/ 2266695 h 2376629"/>
                  <a:gd name="connsiteX9" fmla="*/ 1283069 w 2337564"/>
                  <a:gd name="connsiteY9" fmla="*/ 2267289 h 2376629"/>
                  <a:gd name="connsiteX10" fmla="*/ 2146453 w 2337564"/>
                  <a:gd name="connsiteY10" fmla="*/ 1724859 h 2376629"/>
                  <a:gd name="connsiteX11" fmla="*/ 2329590 w 2337564"/>
                  <a:gd name="connsiteY11" fmla="*/ 1186157 h 2376629"/>
                  <a:gd name="connsiteX12" fmla="*/ 2331676 w 2337564"/>
                  <a:gd name="connsiteY12" fmla="*/ 1091239 h 2376629"/>
                  <a:gd name="connsiteX13" fmla="*/ 2337564 w 2337564"/>
                  <a:gd name="connsiteY13" fmla="*/ 1207847 h 2376629"/>
                  <a:gd name="connsiteX14" fmla="*/ 1168782 w 2337564"/>
                  <a:gd name="connsiteY14" fmla="*/ 2376629 h 2376629"/>
                  <a:gd name="connsiteX15" fmla="*/ 0 w 2337564"/>
                  <a:gd name="connsiteY15" fmla="*/ 1207847 h 2376629"/>
                  <a:gd name="connsiteX16" fmla="*/ 1168782 w 2337564"/>
                  <a:gd name="connsiteY16" fmla="*/ 39065 h 2376629"/>
                  <a:gd name="connsiteX17" fmla="*/ 1516342 w 2337564"/>
                  <a:gd name="connsiteY17" fmla="*/ 91611 h 2376629"/>
                  <a:gd name="connsiteX18" fmla="*/ 1574009 w 2337564"/>
                  <a:gd name="connsiteY18" fmla="*/ 112718 h 237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37564" h="2376629">
                    <a:moveTo>
                      <a:pt x="1632503" y="0"/>
                    </a:moveTo>
                    <a:lnTo>
                      <a:pt x="1973743" y="536479"/>
                    </a:lnTo>
                    <a:lnTo>
                      <a:pt x="1338632" y="566281"/>
                    </a:lnTo>
                    <a:lnTo>
                      <a:pt x="1411376" y="426106"/>
                    </a:lnTo>
                    <a:lnTo>
                      <a:pt x="1336049" y="414609"/>
                    </a:lnTo>
                    <a:cubicBezTo>
                      <a:pt x="1304807" y="411437"/>
                      <a:pt x="1273108" y="409812"/>
                      <a:pt x="1241029" y="409812"/>
                    </a:cubicBezTo>
                    <a:cubicBezTo>
                      <a:pt x="727767" y="409811"/>
                      <a:pt x="311684" y="825893"/>
                      <a:pt x="311684" y="1339156"/>
                    </a:cubicBezTo>
                    <a:cubicBezTo>
                      <a:pt x="311685" y="1852419"/>
                      <a:pt x="727767" y="2268501"/>
                      <a:pt x="1241029" y="2268501"/>
                    </a:cubicBezTo>
                    <a:lnTo>
                      <a:pt x="1276800" y="2266695"/>
                    </a:lnTo>
                    <a:lnTo>
                      <a:pt x="1283069" y="2267289"/>
                    </a:lnTo>
                    <a:cubicBezTo>
                      <a:pt x="1587888" y="2277898"/>
                      <a:pt x="1931140" y="2074979"/>
                      <a:pt x="2146453" y="1724859"/>
                    </a:cubicBezTo>
                    <a:cubicBezTo>
                      <a:pt x="2254110" y="1549799"/>
                      <a:pt x="2314494" y="1362798"/>
                      <a:pt x="2329590" y="1186157"/>
                    </a:cubicBezTo>
                    <a:lnTo>
                      <a:pt x="2331676" y="1091239"/>
                    </a:lnTo>
                    <a:lnTo>
                      <a:pt x="2337564" y="1207847"/>
                    </a:lnTo>
                    <a:cubicBezTo>
                      <a:pt x="2337564" y="1853347"/>
                      <a:pt x="1814282" y="2376629"/>
                      <a:pt x="1168782" y="2376629"/>
                    </a:cubicBezTo>
                    <a:cubicBezTo>
                      <a:pt x="523282" y="2376629"/>
                      <a:pt x="0" y="1853347"/>
                      <a:pt x="0" y="1207847"/>
                    </a:cubicBezTo>
                    <a:cubicBezTo>
                      <a:pt x="0" y="562347"/>
                      <a:pt x="523282" y="39065"/>
                      <a:pt x="1168782" y="39065"/>
                    </a:cubicBezTo>
                    <a:cubicBezTo>
                      <a:pt x="1289813" y="39065"/>
                      <a:pt x="1406548" y="57462"/>
                      <a:pt x="1516342" y="91611"/>
                    </a:cubicBezTo>
                    <a:lnTo>
                      <a:pt x="1574009" y="1127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0" name="그룹 96">
                <a:extLst>
                  <a:ext uri="{FF2B5EF4-FFF2-40B4-BE49-F238E27FC236}">
                    <a16:creationId xmlns:a16="http://schemas.microsoft.com/office/drawing/2014/main" id="{8E497632-2F2D-304E-5788-63BFB2863EEA}"/>
                  </a:ext>
                </a:extLst>
              </p:cNvPr>
              <p:cNvGrpSpPr/>
              <p:nvPr/>
            </p:nvGrpSpPr>
            <p:grpSpPr>
              <a:xfrm>
                <a:off x="1625195" y="3304405"/>
                <a:ext cx="1278320" cy="702175"/>
                <a:chOff x="1537646" y="3207519"/>
                <a:chExt cx="1278320" cy="702175"/>
              </a:xfrm>
            </p:grpSpPr>
            <p:sp>
              <p:nvSpPr>
                <p:cNvPr id="61" name="사각형: 둥근 모서리 97">
                  <a:extLst>
                    <a:ext uri="{FF2B5EF4-FFF2-40B4-BE49-F238E27FC236}">
                      <a16:creationId xmlns:a16="http://schemas.microsoft.com/office/drawing/2014/main" id="{A660E689-9A4B-9B30-DF43-BD0E23DFA44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37646" y="3207519"/>
                  <a:ext cx="1278320" cy="63490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 w="635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soft" dir="t"/>
                </a:scene3d>
                <a:sp3d prstMaterial="plastic">
                  <a:bevelT w="95250" h="381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2" name="TextBox 98">
                  <a:extLst>
                    <a:ext uri="{FF2B5EF4-FFF2-40B4-BE49-F238E27FC236}">
                      <a16:creationId xmlns:a16="http://schemas.microsoft.com/office/drawing/2014/main" id="{3E154DF2-DCD3-4BFC-C89E-B5F30EA74CD9}"/>
                    </a:ext>
                  </a:extLst>
                </p:cNvPr>
                <p:cNvSpPr txBox="1"/>
                <p:nvPr/>
              </p:nvSpPr>
              <p:spPr>
                <a:xfrm>
                  <a:off x="1647178" y="3263363"/>
                  <a:ext cx="10592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accent4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Arial" pitchFamily="34" charset="0"/>
                    </a:rPr>
                    <a:t>Phase 2</a:t>
                  </a:r>
                  <a:endParaRPr lang="ko-KR" altLang="en-US" b="1" dirty="0">
                    <a:solidFill>
                      <a:schemeClr val="accent4"/>
                    </a:solidFill>
                    <a:latin typeface="Verdana" panose="020B0604030504040204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" name="그룹 99">
              <a:extLst>
                <a:ext uri="{FF2B5EF4-FFF2-40B4-BE49-F238E27FC236}">
                  <a16:creationId xmlns:a16="http://schemas.microsoft.com/office/drawing/2014/main" id="{707AD7B3-35E1-864E-7FC3-1683759553B3}"/>
                </a:ext>
              </a:extLst>
            </p:cNvPr>
            <p:cNvGrpSpPr/>
            <p:nvPr/>
          </p:nvGrpSpPr>
          <p:grpSpPr>
            <a:xfrm>
              <a:off x="5184631" y="2220479"/>
              <a:ext cx="1822739" cy="1405354"/>
              <a:chOff x="1080776" y="2726323"/>
              <a:chExt cx="1822739" cy="1405354"/>
            </a:xfrm>
          </p:grpSpPr>
          <p:sp>
            <p:nvSpPr>
              <p:cNvPr id="55" name="Freeform: Shape 24">
                <a:extLst>
                  <a:ext uri="{FF2B5EF4-FFF2-40B4-BE49-F238E27FC236}">
                    <a16:creationId xmlns:a16="http://schemas.microsoft.com/office/drawing/2014/main" id="{2F54F16D-FEBC-7594-D713-0604B09239B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08685">
                <a:off x="1080776" y="2726323"/>
                <a:ext cx="1382254" cy="1405354"/>
              </a:xfrm>
              <a:custGeom>
                <a:avLst/>
                <a:gdLst>
                  <a:gd name="connsiteX0" fmla="*/ 1632503 w 2337564"/>
                  <a:gd name="connsiteY0" fmla="*/ 0 h 2376629"/>
                  <a:gd name="connsiteX1" fmla="*/ 1973743 w 2337564"/>
                  <a:gd name="connsiteY1" fmla="*/ 536479 h 2376629"/>
                  <a:gd name="connsiteX2" fmla="*/ 1338632 w 2337564"/>
                  <a:gd name="connsiteY2" fmla="*/ 566281 h 2376629"/>
                  <a:gd name="connsiteX3" fmla="*/ 1411376 w 2337564"/>
                  <a:gd name="connsiteY3" fmla="*/ 426106 h 2376629"/>
                  <a:gd name="connsiteX4" fmla="*/ 1336049 w 2337564"/>
                  <a:gd name="connsiteY4" fmla="*/ 414609 h 2376629"/>
                  <a:gd name="connsiteX5" fmla="*/ 1241029 w 2337564"/>
                  <a:gd name="connsiteY5" fmla="*/ 409812 h 2376629"/>
                  <a:gd name="connsiteX6" fmla="*/ 311684 w 2337564"/>
                  <a:gd name="connsiteY6" fmla="*/ 1339156 h 2376629"/>
                  <a:gd name="connsiteX7" fmla="*/ 1241029 w 2337564"/>
                  <a:gd name="connsiteY7" fmla="*/ 2268501 h 2376629"/>
                  <a:gd name="connsiteX8" fmla="*/ 1276800 w 2337564"/>
                  <a:gd name="connsiteY8" fmla="*/ 2266695 h 2376629"/>
                  <a:gd name="connsiteX9" fmla="*/ 1283069 w 2337564"/>
                  <a:gd name="connsiteY9" fmla="*/ 2267289 h 2376629"/>
                  <a:gd name="connsiteX10" fmla="*/ 2146453 w 2337564"/>
                  <a:gd name="connsiteY10" fmla="*/ 1724859 h 2376629"/>
                  <a:gd name="connsiteX11" fmla="*/ 2329590 w 2337564"/>
                  <a:gd name="connsiteY11" fmla="*/ 1186157 h 2376629"/>
                  <a:gd name="connsiteX12" fmla="*/ 2331676 w 2337564"/>
                  <a:gd name="connsiteY12" fmla="*/ 1091239 h 2376629"/>
                  <a:gd name="connsiteX13" fmla="*/ 2337564 w 2337564"/>
                  <a:gd name="connsiteY13" fmla="*/ 1207847 h 2376629"/>
                  <a:gd name="connsiteX14" fmla="*/ 1168782 w 2337564"/>
                  <a:gd name="connsiteY14" fmla="*/ 2376629 h 2376629"/>
                  <a:gd name="connsiteX15" fmla="*/ 0 w 2337564"/>
                  <a:gd name="connsiteY15" fmla="*/ 1207847 h 2376629"/>
                  <a:gd name="connsiteX16" fmla="*/ 1168782 w 2337564"/>
                  <a:gd name="connsiteY16" fmla="*/ 39065 h 2376629"/>
                  <a:gd name="connsiteX17" fmla="*/ 1516342 w 2337564"/>
                  <a:gd name="connsiteY17" fmla="*/ 91611 h 2376629"/>
                  <a:gd name="connsiteX18" fmla="*/ 1574009 w 2337564"/>
                  <a:gd name="connsiteY18" fmla="*/ 112718 h 237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37564" h="2376629">
                    <a:moveTo>
                      <a:pt x="1632503" y="0"/>
                    </a:moveTo>
                    <a:lnTo>
                      <a:pt x="1973743" y="536479"/>
                    </a:lnTo>
                    <a:lnTo>
                      <a:pt x="1338632" y="566281"/>
                    </a:lnTo>
                    <a:lnTo>
                      <a:pt x="1411376" y="426106"/>
                    </a:lnTo>
                    <a:lnTo>
                      <a:pt x="1336049" y="414609"/>
                    </a:lnTo>
                    <a:cubicBezTo>
                      <a:pt x="1304807" y="411437"/>
                      <a:pt x="1273108" y="409812"/>
                      <a:pt x="1241029" y="409812"/>
                    </a:cubicBezTo>
                    <a:cubicBezTo>
                      <a:pt x="727767" y="409811"/>
                      <a:pt x="311684" y="825893"/>
                      <a:pt x="311684" y="1339156"/>
                    </a:cubicBezTo>
                    <a:cubicBezTo>
                      <a:pt x="311685" y="1852419"/>
                      <a:pt x="727767" y="2268501"/>
                      <a:pt x="1241029" y="2268501"/>
                    </a:cubicBezTo>
                    <a:lnTo>
                      <a:pt x="1276800" y="2266695"/>
                    </a:lnTo>
                    <a:lnTo>
                      <a:pt x="1283069" y="2267289"/>
                    </a:lnTo>
                    <a:cubicBezTo>
                      <a:pt x="1587888" y="2277898"/>
                      <a:pt x="1931140" y="2074979"/>
                      <a:pt x="2146453" y="1724859"/>
                    </a:cubicBezTo>
                    <a:cubicBezTo>
                      <a:pt x="2254110" y="1549799"/>
                      <a:pt x="2314494" y="1362798"/>
                      <a:pt x="2329590" y="1186157"/>
                    </a:cubicBezTo>
                    <a:lnTo>
                      <a:pt x="2331676" y="1091239"/>
                    </a:lnTo>
                    <a:lnTo>
                      <a:pt x="2337564" y="1207847"/>
                    </a:lnTo>
                    <a:cubicBezTo>
                      <a:pt x="2337564" y="1853347"/>
                      <a:pt x="1814282" y="2376629"/>
                      <a:pt x="1168782" y="2376629"/>
                    </a:cubicBezTo>
                    <a:cubicBezTo>
                      <a:pt x="523282" y="2376629"/>
                      <a:pt x="0" y="1853347"/>
                      <a:pt x="0" y="1207847"/>
                    </a:cubicBezTo>
                    <a:cubicBezTo>
                      <a:pt x="0" y="562347"/>
                      <a:pt x="523282" y="39065"/>
                      <a:pt x="1168782" y="39065"/>
                    </a:cubicBezTo>
                    <a:cubicBezTo>
                      <a:pt x="1289813" y="39065"/>
                      <a:pt x="1406548" y="57462"/>
                      <a:pt x="1516342" y="91611"/>
                    </a:cubicBezTo>
                    <a:lnTo>
                      <a:pt x="1574009" y="11271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6" name="그룹 101">
                <a:extLst>
                  <a:ext uri="{FF2B5EF4-FFF2-40B4-BE49-F238E27FC236}">
                    <a16:creationId xmlns:a16="http://schemas.microsoft.com/office/drawing/2014/main" id="{0BBC9EB8-F7CA-6033-75CD-3A193DDDC3A9}"/>
                  </a:ext>
                </a:extLst>
              </p:cNvPr>
              <p:cNvGrpSpPr/>
              <p:nvPr/>
            </p:nvGrpSpPr>
            <p:grpSpPr>
              <a:xfrm>
                <a:off x="1625195" y="3304405"/>
                <a:ext cx="1278320" cy="702175"/>
                <a:chOff x="1537646" y="3207519"/>
                <a:chExt cx="1278320" cy="702175"/>
              </a:xfrm>
            </p:grpSpPr>
            <p:sp>
              <p:nvSpPr>
                <p:cNvPr id="57" name="사각형: 둥근 모서리 102">
                  <a:extLst>
                    <a:ext uri="{FF2B5EF4-FFF2-40B4-BE49-F238E27FC236}">
                      <a16:creationId xmlns:a16="http://schemas.microsoft.com/office/drawing/2014/main" id="{44ECB12A-F30E-903B-808D-60162CF9FC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37646" y="3207519"/>
                  <a:ext cx="1278320" cy="63490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 w="635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soft" dir="t"/>
                </a:scene3d>
                <a:sp3d prstMaterial="plastic">
                  <a:bevelT w="95250" h="381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8" name="TextBox 103">
                  <a:extLst>
                    <a:ext uri="{FF2B5EF4-FFF2-40B4-BE49-F238E27FC236}">
                      <a16:creationId xmlns:a16="http://schemas.microsoft.com/office/drawing/2014/main" id="{0C944ABF-52B1-F8B4-2357-57DDA9FBC98A}"/>
                    </a:ext>
                  </a:extLst>
                </p:cNvPr>
                <p:cNvSpPr txBox="1"/>
                <p:nvPr/>
              </p:nvSpPr>
              <p:spPr>
                <a:xfrm>
                  <a:off x="1647178" y="3263363"/>
                  <a:ext cx="10592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accent3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Arial" pitchFamily="34" charset="0"/>
                    </a:rPr>
                    <a:t>Phase 3</a:t>
                  </a:r>
                  <a:endParaRPr lang="ko-KR" altLang="en-US" b="1" dirty="0">
                    <a:solidFill>
                      <a:schemeClr val="accent3"/>
                    </a:solidFill>
                    <a:latin typeface="Verdana" panose="020B0604030504040204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1" name="그룹 104">
              <a:extLst>
                <a:ext uri="{FF2B5EF4-FFF2-40B4-BE49-F238E27FC236}">
                  <a16:creationId xmlns:a16="http://schemas.microsoft.com/office/drawing/2014/main" id="{B71FE999-6F80-E43C-664E-71604FE777BE}"/>
                </a:ext>
              </a:extLst>
            </p:cNvPr>
            <p:cNvGrpSpPr/>
            <p:nvPr/>
          </p:nvGrpSpPr>
          <p:grpSpPr>
            <a:xfrm>
              <a:off x="7369702" y="2220479"/>
              <a:ext cx="1822739" cy="1405354"/>
              <a:chOff x="1080776" y="2726323"/>
              <a:chExt cx="1822739" cy="1405354"/>
            </a:xfrm>
          </p:grpSpPr>
          <p:sp>
            <p:nvSpPr>
              <p:cNvPr id="51" name="Freeform: Shape 24">
                <a:extLst>
                  <a:ext uri="{FF2B5EF4-FFF2-40B4-BE49-F238E27FC236}">
                    <a16:creationId xmlns:a16="http://schemas.microsoft.com/office/drawing/2014/main" id="{D49FEF3E-2408-B38D-4E26-6BB7A0BA6D8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08685">
                <a:off x="1080776" y="2726323"/>
                <a:ext cx="1382254" cy="1405354"/>
              </a:xfrm>
              <a:custGeom>
                <a:avLst/>
                <a:gdLst>
                  <a:gd name="connsiteX0" fmla="*/ 1632503 w 2337564"/>
                  <a:gd name="connsiteY0" fmla="*/ 0 h 2376629"/>
                  <a:gd name="connsiteX1" fmla="*/ 1973743 w 2337564"/>
                  <a:gd name="connsiteY1" fmla="*/ 536479 h 2376629"/>
                  <a:gd name="connsiteX2" fmla="*/ 1338632 w 2337564"/>
                  <a:gd name="connsiteY2" fmla="*/ 566281 h 2376629"/>
                  <a:gd name="connsiteX3" fmla="*/ 1411376 w 2337564"/>
                  <a:gd name="connsiteY3" fmla="*/ 426106 h 2376629"/>
                  <a:gd name="connsiteX4" fmla="*/ 1336049 w 2337564"/>
                  <a:gd name="connsiteY4" fmla="*/ 414609 h 2376629"/>
                  <a:gd name="connsiteX5" fmla="*/ 1241029 w 2337564"/>
                  <a:gd name="connsiteY5" fmla="*/ 409812 h 2376629"/>
                  <a:gd name="connsiteX6" fmla="*/ 311684 w 2337564"/>
                  <a:gd name="connsiteY6" fmla="*/ 1339156 h 2376629"/>
                  <a:gd name="connsiteX7" fmla="*/ 1241029 w 2337564"/>
                  <a:gd name="connsiteY7" fmla="*/ 2268501 h 2376629"/>
                  <a:gd name="connsiteX8" fmla="*/ 1276800 w 2337564"/>
                  <a:gd name="connsiteY8" fmla="*/ 2266695 h 2376629"/>
                  <a:gd name="connsiteX9" fmla="*/ 1283069 w 2337564"/>
                  <a:gd name="connsiteY9" fmla="*/ 2267289 h 2376629"/>
                  <a:gd name="connsiteX10" fmla="*/ 2146453 w 2337564"/>
                  <a:gd name="connsiteY10" fmla="*/ 1724859 h 2376629"/>
                  <a:gd name="connsiteX11" fmla="*/ 2329590 w 2337564"/>
                  <a:gd name="connsiteY11" fmla="*/ 1186157 h 2376629"/>
                  <a:gd name="connsiteX12" fmla="*/ 2331676 w 2337564"/>
                  <a:gd name="connsiteY12" fmla="*/ 1091239 h 2376629"/>
                  <a:gd name="connsiteX13" fmla="*/ 2337564 w 2337564"/>
                  <a:gd name="connsiteY13" fmla="*/ 1207847 h 2376629"/>
                  <a:gd name="connsiteX14" fmla="*/ 1168782 w 2337564"/>
                  <a:gd name="connsiteY14" fmla="*/ 2376629 h 2376629"/>
                  <a:gd name="connsiteX15" fmla="*/ 0 w 2337564"/>
                  <a:gd name="connsiteY15" fmla="*/ 1207847 h 2376629"/>
                  <a:gd name="connsiteX16" fmla="*/ 1168782 w 2337564"/>
                  <a:gd name="connsiteY16" fmla="*/ 39065 h 2376629"/>
                  <a:gd name="connsiteX17" fmla="*/ 1516342 w 2337564"/>
                  <a:gd name="connsiteY17" fmla="*/ 91611 h 2376629"/>
                  <a:gd name="connsiteX18" fmla="*/ 1574009 w 2337564"/>
                  <a:gd name="connsiteY18" fmla="*/ 112718 h 237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37564" h="2376629">
                    <a:moveTo>
                      <a:pt x="1632503" y="0"/>
                    </a:moveTo>
                    <a:lnTo>
                      <a:pt x="1973743" y="536479"/>
                    </a:lnTo>
                    <a:lnTo>
                      <a:pt x="1338632" y="566281"/>
                    </a:lnTo>
                    <a:lnTo>
                      <a:pt x="1411376" y="426106"/>
                    </a:lnTo>
                    <a:lnTo>
                      <a:pt x="1336049" y="414609"/>
                    </a:lnTo>
                    <a:cubicBezTo>
                      <a:pt x="1304807" y="411437"/>
                      <a:pt x="1273108" y="409812"/>
                      <a:pt x="1241029" y="409812"/>
                    </a:cubicBezTo>
                    <a:cubicBezTo>
                      <a:pt x="727767" y="409811"/>
                      <a:pt x="311684" y="825893"/>
                      <a:pt x="311684" y="1339156"/>
                    </a:cubicBezTo>
                    <a:cubicBezTo>
                      <a:pt x="311685" y="1852419"/>
                      <a:pt x="727767" y="2268501"/>
                      <a:pt x="1241029" y="2268501"/>
                    </a:cubicBezTo>
                    <a:lnTo>
                      <a:pt x="1276800" y="2266695"/>
                    </a:lnTo>
                    <a:lnTo>
                      <a:pt x="1283069" y="2267289"/>
                    </a:lnTo>
                    <a:cubicBezTo>
                      <a:pt x="1587888" y="2277898"/>
                      <a:pt x="1931140" y="2074979"/>
                      <a:pt x="2146453" y="1724859"/>
                    </a:cubicBezTo>
                    <a:cubicBezTo>
                      <a:pt x="2254110" y="1549799"/>
                      <a:pt x="2314494" y="1362798"/>
                      <a:pt x="2329590" y="1186157"/>
                    </a:cubicBezTo>
                    <a:lnTo>
                      <a:pt x="2331676" y="1091239"/>
                    </a:lnTo>
                    <a:lnTo>
                      <a:pt x="2337564" y="1207847"/>
                    </a:lnTo>
                    <a:cubicBezTo>
                      <a:pt x="2337564" y="1853347"/>
                      <a:pt x="1814282" y="2376629"/>
                      <a:pt x="1168782" y="2376629"/>
                    </a:cubicBezTo>
                    <a:cubicBezTo>
                      <a:pt x="523282" y="2376629"/>
                      <a:pt x="0" y="1853347"/>
                      <a:pt x="0" y="1207847"/>
                    </a:cubicBezTo>
                    <a:cubicBezTo>
                      <a:pt x="0" y="562347"/>
                      <a:pt x="523282" y="39065"/>
                      <a:pt x="1168782" y="39065"/>
                    </a:cubicBezTo>
                    <a:cubicBezTo>
                      <a:pt x="1289813" y="39065"/>
                      <a:pt x="1406548" y="57462"/>
                      <a:pt x="1516342" y="91611"/>
                    </a:cubicBezTo>
                    <a:lnTo>
                      <a:pt x="1574009" y="1127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2" name="그룹 106">
                <a:extLst>
                  <a:ext uri="{FF2B5EF4-FFF2-40B4-BE49-F238E27FC236}">
                    <a16:creationId xmlns:a16="http://schemas.microsoft.com/office/drawing/2014/main" id="{78D0CAE6-7D00-7A67-7D6F-4F1D8501B238}"/>
                  </a:ext>
                </a:extLst>
              </p:cNvPr>
              <p:cNvGrpSpPr/>
              <p:nvPr/>
            </p:nvGrpSpPr>
            <p:grpSpPr>
              <a:xfrm>
                <a:off x="1625195" y="3304405"/>
                <a:ext cx="1278320" cy="661523"/>
                <a:chOff x="1537646" y="3207519"/>
                <a:chExt cx="1278320" cy="661523"/>
              </a:xfrm>
            </p:grpSpPr>
            <p:sp>
              <p:nvSpPr>
                <p:cNvPr id="53" name="사각형: 둥근 모서리 107">
                  <a:extLst>
                    <a:ext uri="{FF2B5EF4-FFF2-40B4-BE49-F238E27FC236}">
                      <a16:creationId xmlns:a16="http://schemas.microsoft.com/office/drawing/2014/main" id="{FBAFFF6E-BC8C-622C-28D3-EB87A9BCB0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37646" y="3207519"/>
                  <a:ext cx="1278320" cy="63490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 w="635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soft" dir="t"/>
                </a:scene3d>
                <a:sp3d prstMaterial="plastic">
                  <a:bevelT w="95250" h="381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4" name="TextBox 108">
                  <a:extLst>
                    <a:ext uri="{FF2B5EF4-FFF2-40B4-BE49-F238E27FC236}">
                      <a16:creationId xmlns:a16="http://schemas.microsoft.com/office/drawing/2014/main" id="{112C0582-8E40-BE64-F393-6C0DB6B7C4E3}"/>
                    </a:ext>
                  </a:extLst>
                </p:cNvPr>
                <p:cNvSpPr txBox="1"/>
                <p:nvPr/>
              </p:nvSpPr>
              <p:spPr>
                <a:xfrm>
                  <a:off x="1647178" y="3263363"/>
                  <a:ext cx="1059256" cy="605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accent2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Arial" pitchFamily="34" charset="0"/>
                    </a:rPr>
                    <a:t>Phase4 </a:t>
                  </a:r>
                  <a:endParaRPr lang="ko-KR" altLang="en-US" b="1" dirty="0">
                    <a:solidFill>
                      <a:schemeClr val="accent2"/>
                    </a:solidFill>
                    <a:latin typeface="Verdana" panose="020B0604030504040204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2" name="그룹 109">
              <a:extLst>
                <a:ext uri="{FF2B5EF4-FFF2-40B4-BE49-F238E27FC236}">
                  <a16:creationId xmlns:a16="http://schemas.microsoft.com/office/drawing/2014/main" id="{8BA7D344-A5CA-3770-8630-979CE1DBA5CE}"/>
                </a:ext>
              </a:extLst>
            </p:cNvPr>
            <p:cNvGrpSpPr/>
            <p:nvPr/>
          </p:nvGrpSpPr>
          <p:grpSpPr>
            <a:xfrm>
              <a:off x="9554773" y="2220479"/>
              <a:ext cx="1822739" cy="1405354"/>
              <a:chOff x="1080776" y="2726323"/>
              <a:chExt cx="1822739" cy="1405354"/>
            </a:xfrm>
          </p:grpSpPr>
          <p:sp>
            <p:nvSpPr>
              <p:cNvPr id="47" name="Freeform: Shape 24">
                <a:extLst>
                  <a:ext uri="{FF2B5EF4-FFF2-40B4-BE49-F238E27FC236}">
                    <a16:creationId xmlns:a16="http://schemas.microsoft.com/office/drawing/2014/main" id="{5E42585B-F298-3AA4-A16C-0BCD2A2D7E7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708685">
                <a:off x="1080776" y="2726323"/>
                <a:ext cx="1382254" cy="1405354"/>
              </a:xfrm>
              <a:custGeom>
                <a:avLst/>
                <a:gdLst>
                  <a:gd name="connsiteX0" fmla="*/ 1632503 w 2337564"/>
                  <a:gd name="connsiteY0" fmla="*/ 0 h 2376629"/>
                  <a:gd name="connsiteX1" fmla="*/ 1973743 w 2337564"/>
                  <a:gd name="connsiteY1" fmla="*/ 536479 h 2376629"/>
                  <a:gd name="connsiteX2" fmla="*/ 1338632 w 2337564"/>
                  <a:gd name="connsiteY2" fmla="*/ 566281 h 2376629"/>
                  <a:gd name="connsiteX3" fmla="*/ 1411376 w 2337564"/>
                  <a:gd name="connsiteY3" fmla="*/ 426106 h 2376629"/>
                  <a:gd name="connsiteX4" fmla="*/ 1336049 w 2337564"/>
                  <a:gd name="connsiteY4" fmla="*/ 414609 h 2376629"/>
                  <a:gd name="connsiteX5" fmla="*/ 1241029 w 2337564"/>
                  <a:gd name="connsiteY5" fmla="*/ 409812 h 2376629"/>
                  <a:gd name="connsiteX6" fmla="*/ 311684 w 2337564"/>
                  <a:gd name="connsiteY6" fmla="*/ 1339156 h 2376629"/>
                  <a:gd name="connsiteX7" fmla="*/ 1241029 w 2337564"/>
                  <a:gd name="connsiteY7" fmla="*/ 2268501 h 2376629"/>
                  <a:gd name="connsiteX8" fmla="*/ 1276800 w 2337564"/>
                  <a:gd name="connsiteY8" fmla="*/ 2266695 h 2376629"/>
                  <a:gd name="connsiteX9" fmla="*/ 1283069 w 2337564"/>
                  <a:gd name="connsiteY9" fmla="*/ 2267289 h 2376629"/>
                  <a:gd name="connsiteX10" fmla="*/ 2146453 w 2337564"/>
                  <a:gd name="connsiteY10" fmla="*/ 1724859 h 2376629"/>
                  <a:gd name="connsiteX11" fmla="*/ 2329590 w 2337564"/>
                  <a:gd name="connsiteY11" fmla="*/ 1186157 h 2376629"/>
                  <a:gd name="connsiteX12" fmla="*/ 2331676 w 2337564"/>
                  <a:gd name="connsiteY12" fmla="*/ 1091239 h 2376629"/>
                  <a:gd name="connsiteX13" fmla="*/ 2337564 w 2337564"/>
                  <a:gd name="connsiteY13" fmla="*/ 1207847 h 2376629"/>
                  <a:gd name="connsiteX14" fmla="*/ 1168782 w 2337564"/>
                  <a:gd name="connsiteY14" fmla="*/ 2376629 h 2376629"/>
                  <a:gd name="connsiteX15" fmla="*/ 0 w 2337564"/>
                  <a:gd name="connsiteY15" fmla="*/ 1207847 h 2376629"/>
                  <a:gd name="connsiteX16" fmla="*/ 1168782 w 2337564"/>
                  <a:gd name="connsiteY16" fmla="*/ 39065 h 2376629"/>
                  <a:gd name="connsiteX17" fmla="*/ 1516342 w 2337564"/>
                  <a:gd name="connsiteY17" fmla="*/ 91611 h 2376629"/>
                  <a:gd name="connsiteX18" fmla="*/ 1574009 w 2337564"/>
                  <a:gd name="connsiteY18" fmla="*/ 112718 h 2376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37564" h="2376629">
                    <a:moveTo>
                      <a:pt x="1632503" y="0"/>
                    </a:moveTo>
                    <a:lnTo>
                      <a:pt x="1973743" y="536479"/>
                    </a:lnTo>
                    <a:lnTo>
                      <a:pt x="1338632" y="566281"/>
                    </a:lnTo>
                    <a:lnTo>
                      <a:pt x="1411376" y="426106"/>
                    </a:lnTo>
                    <a:lnTo>
                      <a:pt x="1336049" y="414609"/>
                    </a:lnTo>
                    <a:cubicBezTo>
                      <a:pt x="1304807" y="411437"/>
                      <a:pt x="1273108" y="409812"/>
                      <a:pt x="1241029" y="409812"/>
                    </a:cubicBezTo>
                    <a:cubicBezTo>
                      <a:pt x="727767" y="409811"/>
                      <a:pt x="311684" y="825893"/>
                      <a:pt x="311684" y="1339156"/>
                    </a:cubicBezTo>
                    <a:cubicBezTo>
                      <a:pt x="311685" y="1852419"/>
                      <a:pt x="727767" y="2268501"/>
                      <a:pt x="1241029" y="2268501"/>
                    </a:cubicBezTo>
                    <a:lnTo>
                      <a:pt x="1276800" y="2266695"/>
                    </a:lnTo>
                    <a:lnTo>
                      <a:pt x="1283069" y="2267289"/>
                    </a:lnTo>
                    <a:cubicBezTo>
                      <a:pt x="1587888" y="2277898"/>
                      <a:pt x="1931140" y="2074979"/>
                      <a:pt x="2146453" y="1724859"/>
                    </a:cubicBezTo>
                    <a:cubicBezTo>
                      <a:pt x="2254110" y="1549799"/>
                      <a:pt x="2314494" y="1362798"/>
                      <a:pt x="2329590" y="1186157"/>
                    </a:cubicBezTo>
                    <a:lnTo>
                      <a:pt x="2331676" y="1091239"/>
                    </a:lnTo>
                    <a:lnTo>
                      <a:pt x="2337564" y="1207847"/>
                    </a:lnTo>
                    <a:cubicBezTo>
                      <a:pt x="2337564" y="1853347"/>
                      <a:pt x="1814282" y="2376629"/>
                      <a:pt x="1168782" y="2376629"/>
                    </a:cubicBezTo>
                    <a:cubicBezTo>
                      <a:pt x="523282" y="2376629"/>
                      <a:pt x="0" y="1853347"/>
                      <a:pt x="0" y="1207847"/>
                    </a:cubicBezTo>
                    <a:cubicBezTo>
                      <a:pt x="0" y="562347"/>
                      <a:pt x="523282" y="39065"/>
                      <a:pt x="1168782" y="39065"/>
                    </a:cubicBezTo>
                    <a:cubicBezTo>
                      <a:pt x="1289813" y="39065"/>
                      <a:pt x="1406548" y="57462"/>
                      <a:pt x="1516342" y="91611"/>
                    </a:cubicBezTo>
                    <a:lnTo>
                      <a:pt x="1574009" y="1127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8" name="그룹 111">
                <a:extLst>
                  <a:ext uri="{FF2B5EF4-FFF2-40B4-BE49-F238E27FC236}">
                    <a16:creationId xmlns:a16="http://schemas.microsoft.com/office/drawing/2014/main" id="{E34A64DE-7265-3EFB-D9ED-3E0212F78477}"/>
                  </a:ext>
                </a:extLst>
              </p:cNvPr>
              <p:cNvGrpSpPr/>
              <p:nvPr/>
            </p:nvGrpSpPr>
            <p:grpSpPr>
              <a:xfrm>
                <a:off x="1625195" y="3304405"/>
                <a:ext cx="1278320" cy="661523"/>
                <a:chOff x="1537646" y="3207519"/>
                <a:chExt cx="1278320" cy="661523"/>
              </a:xfrm>
            </p:grpSpPr>
            <p:sp>
              <p:nvSpPr>
                <p:cNvPr id="49" name="사각형: 둥근 모서리 112">
                  <a:extLst>
                    <a:ext uri="{FF2B5EF4-FFF2-40B4-BE49-F238E27FC236}">
                      <a16:creationId xmlns:a16="http://schemas.microsoft.com/office/drawing/2014/main" id="{6FE53F81-8A09-A19D-E361-F706432F96E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537646" y="3207519"/>
                  <a:ext cx="1278320" cy="63490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bg1">
                        <a:lumMod val="87000"/>
                      </a:schemeClr>
                    </a:gs>
                    <a:gs pos="100000">
                      <a:schemeClr val="bg1"/>
                    </a:gs>
                  </a:gsLst>
                  <a:lin ang="8100000" scaled="1"/>
                  <a:tileRect/>
                </a:gradFill>
                <a:ln w="63500"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/>
                  <a:lightRig rig="soft" dir="t"/>
                </a:scene3d>
                <a:sp3d prstMaterial="plastic">
                  <a:bevelT w="95250" h="38100" prst="relaxedInse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50" name="TextBox 113">
                  <a:extLst>
                    <a:ext uri="{FF2B5EF4-FFF2-40B4-BE49-F238E27FC236}">
                      <a16:creationId xmlns:a16="http://schemas.microsoft.com/office/drawing/2014/main" id="{49DCE4C0-4803-71E6-2A2C-632895E7F5C9}"/>
                    </a:ext>
                  </a:extLst>
                </p:cNvPr>
                <p:cNvSpPr txBox="1"/>
                <p:nvPr/>
              </p:nvSpPr>
              <p:spPr>
                <a:xfrm>
                  <a:off x="1647178" y="3263363"/>
                  <a:ext cx="1059256" cy="605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1" dirty="0">
                      <a:solidFill>
                        <a:schemeClr val="accent1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Arial" pitchFamily="34" charset="0"/>
                    </a:rPr>
                    <a:t>Phase 5</a:t>
                  </a:r>
                  <a:endParaRPr lang="ko-KR" altLang="en-US" b="1" dirty="0">
                    <a:solidFill>
                      <a:schemeClr val="accent1"/>
                    </a:solidFill>
                    <a:latin typeface="Verdana" panose="020B0604030504040204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3" name="L 도형 93">
              <a:extLst>
                <a:ext uri="{FF2B5EF4-FFF2-40B4-BE49-F238E27FC236}">
                  <a16:creationId xmlns:a16="http://schemas.microsoft.com/office/drawing/2014/main" id="{02F8DC31-ABC6-A9E4-0FDC-7A980A2D362B}"/>
                </a:ext>
              </a:extLst>
            </p:cNvPr>
            <p:cNvSpPr/>
            <p:nvPr/>
          </p:nvSpPr>
          <p:spPr>
            <a:xfrm rot="13500000">
              <a:off x="2718053" y="3014470"/>
              <a:ext cx="200684" cy="203089"/>
            </a:xfrm>
            <a:prstGeom prst="corner">
              <a:avLst>
                <a:gd name="adj1" fmla="val 31481"/>
                <a:gd name="adj2" fmla="val 2883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 도형 93">
              <a:extLst>
                <a:ext uri="{FF2B5EF4-FFF2-40B4-BE49-F238E27FC236}">
                  <a16:creationId xmlns:a16="http://schemas.microsoft.com/office/drawing/2014/main" id="{5FD57703-640A-A91A-0C43-887797B1FCB0}"/>
                </a:ext>
              </a:extLst>
            </p:cNvPr>
            <p:cNvSpPr/>
            <p:nvPr/>
          </p:nvSpPr>
          <p:spPr>
            <a:xfrm rot="13500000">
              <a:off x="4903124" y="3014470"/>
              <a:ext cx="200684" cy="203089"/>
            </a:xfrm>
            <a:prstGeom prst="corner">
              <a:avLst>
                <a:gd name="adj1" fmla="val 31481"/>
                <a:gd name="adj2" fmla="val 2883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 도형 93">
              <a:extLst>
                <a:ext uri="{FF2B5EF4-FFF2-40B4-BE49-F238E27FC236}">
                  <a16:creationId xmlns:a16="http://schemas.microsoft.com/office/drawing/2014/main" id="{935C5984-299C-59D9-BC78-897191EFD375}"/>
                </a:ext>
              </a:extLst>
            </p:cNvPr>
            <p:cNvSpPr/>
            <p:nvPr/>
          </p:nvSpPr>
          <p:spPr>
            <a:xfrm rot="13500000">
              <a:off x="7088195" y="3014470"/>
              <a:ext cx="200684" cy="203089"/>
            </a:xfrm>
            <a:prstGeom prst="corner">
              <a:avLst>
                <a:gd name="adj1" fmla="val 31481"/>
                <a:gd name="adj2" fmla="val 288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 도형 93">
              <a:extLst>
                <a:ext uri="{FF2B5EF4-FFF2-40B4-BE49-F238E27FC236}">
                  <a16:creationId xmlns:a16="http://schemas.microsoft.com/office/drawing/2014/main" id="{9449BF03-D28F-5BB0-2C79-825A79B4828E}"/>
                </a:ext>
              </a:extLst>
            </p:cNvPr>
            <p:cNvSpPr/>
            <p:nvPr/>
          </p:nvSpPr>
          <p:spPr>
            <a:xfrm rot="13500000">
              <a:off x="9273266" y="3014470"/>
              <a:ext cx="200684" cy="203089"/>
            </a:xfrm>
            <a:prstGeom prst="corner">
              <a:avLst>
                <a:gd name="adj1" fmla="val 31481"/>
                <a:gd name="adj2" fmla="val 2883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" name="그룹 118">
              <a:extLst>
                <a:ext uri="{FF2B5EF4-FFF2-40B4-BE49-F238E27FC236}">
                  <a16:creationId xmlns:a16="http://schemas.microsoft.com/office/drawing/2014/main" id="{04435249-DD8C-D04E-3D2A-75B13EC9EB1F}"/>
                </a:ext>
              </a:extLst>
            </p:cNvPr>
            <p:cNvGrpSpPr/>
            <p:nvPr/>
          </p:nvGrpSpPr>
          <p:grpSpPr>
            <a:xfrm>
              <a:off x="893881" y="5237153"/>
              <a:ext cx="1663954" cy="659715"/>
              <a:chOff x="913336" y="5552044"/>
              <a:chExt cx="1663954" cy="659715"/>
            </a:xfrm>
          </p:grpSpPr>
          <p:sp>
            <p:nvSpPr>
              <p:cNvPr id="45" name="TextBox 119">
                <a:extLst>
                  <a:ext uri="{FF2B5EF4-FFF2-40B4-BE49-F238E27FC236}">
                    <a16:creationId xmlns:a16="http://schemas.microsoft.com/office/drawing/2014/main" id="{5DE3807A-7945-C69B-4EF7-85CABF8E7DDC}"/>
                  </a:ext>
                </a:extLst>
              </p:cNvPr>
              <p:cNvSpPr txBox="1"/>
              <p:nvPr/>
            </p:nvSpPr>
            <p:spPr>
              <a:xfrm>
                <a:off x="913336" y="5552044"/>
                <a:ext cx="1663954" cy="2893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800" dirty="0">
                    <a:latin typeface="Verdana" panose="020B0604030504040204" pitchFamily="34" charset="0"/>
                    <a:ea typeface="Verdana" panose="020B0604030504040204" pitchFamily="34" charset="0"/>
                    <a:cs typeface="Arial" pitchFamily="34" charset="0"/>
                  </a:rPr>
                  <a:t>Study FHIR data structure</a:t>
                </a:r>
              </a:p>
            </p:txBody>
          </p:sp>
          <p:sp>
            <p:nvSpPr>
              <p:cNvPr id="46" name="TextBox 120">
                <a:extLst>
                  <a:ext uri="{FF2B5EF4-FFF2-40B4-BE49-F238E27FC236}">
                    <a16:creationId xmlns:a16="http://schemas.microsoft.com/office/drawing/2014/main" id="{FABC7E91-C219-27AA-2D31-E7B143C69D22}"/>
                  </a:ext>
                </a:extLst>
              </p:cNvPr>
              <p:cNvSpPr txBox="1"/>
              <p:nvPr/>
            </p:nvSpPr>
            <p:spPr>
              <a:xfrm>
                <a:off x="913336" y="5823961"/>
                <a:ext cx="1663954" cy="3877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800" dirty="0">
                    <a:latin typeface="Verdana" panose="020B0604030504040204" pitchFamily="34" charset="0"/>
                    <a:ea typeface="Verdana" panose="020B0604030504040204" pitchFamily="34" charset="0"/>
                    <a:cs typeface="Arial" pitchFamily="34" charset="0"/>
                  </a:rPr>
                  <a:t>Conducted Literature review on Process mining</a:t>
                </a:r>
              </a:p>
            </p:txBody>
          </p:sp>
        </p:grpSp>
        <p:grpSp>
          <p:nvGrpSpPr>
            <p:cNvPr id="18" name="Group 66">
              <a:extLst>
                <a:ext uri="{FF2B5EF4-FFF2-40B4-BE49-F238E27FC236}">
                  <a16:creationId xmlns:a16="http://schemas.microsoft.com/office/drawing/2014/main" id="{DA7866F5-1CD6-D85F-0C5F-D1FB247D9C1E}"/>
                </a:ext>
              </a:extLst>
            </p:cNvPr>
            <p:cNvGrpSpPr/>
            <p:nvPr/>
          </p:nvGrpSpPr>
          <p:grpSpPr>
            <a:xfrm>
              <a:off x="9583508" y="3795799"/>
              <a:ext cx="1765268" cy="709626"/>
              <a:chOff x="3017861" y="4283314"/>
              <a:chExt cx="1917633" cy="709626"/>
            </a:xfrm>
          </p:grpSpPr>
          <p:sp>
            <p:nvSpPr>
              <p:cNvPr id="43" name="TextBox 122">
                <a:extLst>
                  <a:ext uri="{FF2B5EF4-FFF2-40B4-BE49-F238E27FC236}">
                    <a16:creationId xmlns:a16="http://schemas.microsoft.com/office/drawing/2014/main" id="{2519334E-E556-5A9A-61FB-66F07F6E3C95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43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Validation and clinical testing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4" name="TextBox 123">
                <a:extLst>
                  <a:ext uri="{FF2B5EF4-FFF2-40B4-BE49-F238E27FC236}">
                    <a16:creationId xmlns:a16="http://schemas.microsoft.com/office/drawing/2014/main" id="{3A182FE6-6A78-7FDE-0672-ED10D2CC1BA9}"/>
                  </a:ext>
                </a:extLst>
              </p:cNvPr>
              <p:cNvSpPr txBox="1"/>
              <p:nvPr/>
            </p:nvSpPr>
            <p:spPr>
              <a:xfrm>
                <a:off x="3017861" y="4283314"/>
                <a:ext cx="1901330" cy="288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1"/>
                    </a:solidFill>
                    <a:cs typeface="Arial" pitchFamily="34" charset="0"/>
                  </a:rPr>
                  <a:t>Months 25- </a:t>
                </a:r>
                <a:endParaRPr lang="ko-KR" altLang="en-US" sz="1400" b="1" dirty="0">
                  <a:solidFill>
                    <a:schemeClr val="accent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Group 66">
              <a:extLst>
                <a:ext uri="{FF2B5EF4-FFF2-40B4-BE49-F238E27FC236}">
                  <a16:creationId xmlns:a16="http://schemas.microsoft.com/office/drawing/2014/main" id="{5E62C48B-C13E-4EB8-1B07-D65C623C3067}"/>
                </a:ext>
              </a:extLst>
            </p:cNvPr>
            <p:cNvGrpSpPr/>
            <p:nvPr/>
          </p:nvGrpSpPr>
          <p:grpSpPr>
            <a:xfrm>
              <a:off x="7398437" y="3795799"/>
              <a:ext cx="1765268" cy="709626"/>
              <a:chOff x="3017861" y="4283314"/>
              <a:chExt cx="1917633" cy="709626"/>
            </a:xfrm>
          </p:grpSpPr>
          <p:sp>
            <p:nvSpPr>
              <p:cNvPr id="41" name="TextBox 125">
                <a:extLst>
                  <a:ext uri="{FF2B5EF4-FFF2-40B4-BE49-F238E27FC236}">
                    <a16:creationId xmlns:a16="http://schemas.microsoft.com/office/drawing/2014/main" id="{1F104669-0097-A22D-4B93-A8765879E0B7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43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System Integration and Optimization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2" name="TextBox 126">
                <a:extLst>
                  <a:ext uri="{FF2B5EF4-FFF2-40B4-BE49-F238E27FC236}">
                    <a16:creationId xmlns:a16="http://schemas.microsoft.com/office/drawing/2014/main" id="{8BBD3156-7268-F230-F67A-852692E81EB3}"/>
                  </a:ext>
                </a:extLst>
              </p:cNvPr>
              <p:cNvSpPr txBox="1"/>
              <p:nvPr/>
            </p:nvSpPr>
            <p:spPr>
              <a:xfrm>
                <a:off x="3017861" y="4283314"/>
                <a:ext cx="1901330" cy="28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2"/>
                    </a:solidFill>
                    <a:cs typeface="Arial" pitchFamily="34" charset="0"/>
                  </a:rPr>
                  <a:t>Months 21-24</a:t>
                </a:r>
                <a:endParaRPr lang="ko-KR" altLang="en-US" sz="1400" b="1" dirty="0">
                  <a:solidFill>
                    <a:schemeClr val="accent2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0" name="Group 66">
              <a:extLst>
                <a:ext uri="{FF2B5EF4-FFF2-40B4-BE49-F238E27FC236}">
                  <a16:creationId xmlns:a16="http://schemas.microsoft.com/office/drawing/2014/main" id="{93D04347-1921-9168-A881-34AA8F9F542D}"/>
                </a:ext>
              </a:extLst>
            </p:cNvPr>
            <p:cNvGrpSpPr/>
            <p:nvPr/>
          </p:nvGrpSpPr>
          <p:grpSpPr>
            <a:xfrm>
              <a:off x="5213366" y="3795799"/>
              <a:ext cx="1765268" cy="553998"/>
              <a:chOff x="3017861" y="4283314"/>
              <a:chExt cx="1917633" cy="553998"/>
            </a:xfrm>
          </p:grpSpPr>
          <p:sp>
            <p:nvSpPr>
              <p:cNvPr id="39" name="TextBox 128">
                <a:extLst>
                  <a:ext uri="{FF2B5EF4-FFF2-40B4-BE49-F238E27FC236}">
                    <a16:creationId xmlns:a16="http://schemas.microsoft.com/office/drawing/2014/main" id="{718BA3C0-2A9E-7755-EF94-452F5B181189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AI Model development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129">
                <a:extLst>
                  <a:ext uri="{FF2B5EF4-FFF2-40B4-BE49-F238E27FC236}">
                    <a16:creationId xmlns:a16="http://schemas.microsoft.com/office/drawing/2014/main" id="{027BB8CD-0FE0-6C60-7EF0-EE96EBC13318}"/>
                  </a:ext>
                </a:extLst>
              </p:cNvPr>
              <p:cNvSpPr txBox="1"/>
              <p:nvPr/>
            </p:nvSpPr>
            <p:spPr>
              <a:xfrm>
                <a:off x="3017861" y="4283314"/>
                <a:ext cx="1901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3"/>
                    </a:solidFill>
                    <a:cs typeface="Arial" pitchFamily="34" charset="0"/>
                  </a:rPr>
                  <a:t>Months 15-20</a:t>
                </a:r>
                <a:endParaRPr lang="ko-KR" altLang="en-US" sz="1400" b="1" dirty="0">
                  <a:solidFill>
                    <a:schemeClr val="accent3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1" name="Group 66">
              <a:extLst>
                <a:ext uri="{FF2B5EF4-FFF2-40B4-BE49-F238E27FC236}">
                  <a16:creationId xmlns:a16="http://schemas.microsoft.com/office/drawing/2014/main" id="{0FDD5344-3E42-39EC-E493-9C7CA70CC25D}"/>
                </a:ext>
              </a:extLst>
            </p:cNvPr>
            <p:cNvGrpSpPr/>
            <p:nvPr/>
          </p:nvGrpSpPr>
          <p:grpSpPr>
            <a:xfrm>
              <a:off x="3028295" y="3795799"/>
              <a:ext cx="1765268" cy="923330"/>
              <a:chOff x="3017861" y="4283314"/>
              <a:chExt cx="1917633" cy="923330"/>
            </a:xfrm>
          </p:grpSpPr>
          <p:sp>
            <p:nvSpPr>
              <p:cNvPr id="37" name="TextBox 131">
                <a:extLst>
                  <a:ext uri="{FF2B5EF4-FFF2-40B4-BE49-F238E27FC236}">
                    <a16:creationId xmlns:a16="http://schemas.microsoft.com/office/drawing/2014/main" id="{06CD9CD8-C4ED-0875-4F49-7583DD991EB7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Created Data Cohort and Process Mining Module to use.  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132">
                <a:extLst>
                  <a:ext uri="{FF2B5EF4-FFF2-40B4-BE49-F238E27FC236}">
                    <a16:creationId xmlns:a16="http://schemas.microsoft.com/office/drawing/2014/main" id="{A21609B5-AE48-B0D3-50B4-4A5B92F14AB9}"/>
                  </a:ext>
                </a:extLst>
              </p:cNvPr>
              <p:cNvSpPr txBox="1"/>
              <p:nvPr/>
            </p:nvSpPr>
            <p:spPr>
              <a:xfrm>
                <a:off x="3017861" y="4283314"/>
                <a:ext cx="1901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4"/>
                    </a:solidFill>
                    <a:cs typeface="Arial" pitchFamily="34" charset="0"/>
                  </a:rPr>
                  <a:t>Months 8-14</a:t>
                </a:r>
                <a:endParaRPr lang="ko-KR" altLang="en-US" sz="1400" b="1" dirty="0">
                  <a:solidFill>
                    <a:schemeClr val="accent4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2" name="Group 66">
              <a:extLst>
                <a:ext uri="{FF2B5EF4-FFF2-40B4-BE49-F238E27FC236}">
                  <a16:creationId xmlns:a16="http://schemas.microsoft.com/office/drawing/2014/main" id="{F97BE89C-A078-BB1E-8E3D-8C56BE055F5A}"/>
                </a:ext>
              </a:extLst>
            </p:cNvPr>
            <p:cNvGrpSpPr/>
            <p:nvPr/>
          </p:nvGrpSpPr>
          <p:grpSpPr>
            <a:xfrm>
              <a:off x="843224" y="3795799"/>
              <a:ext cx="1765268" cy="738664"/>
              <a:chOff x="3017861" y="4283314"/>
              <a:chExt cx="1917633" cy="738664"/>
            </a:xfrm>
          </p:grpSpPr>
          <p:sp>
            <p:nvSpPr>
              <p:cNvPr id="35" name="TextBox 134">
                <a:extLst>
                  <a:ext uri="{FF2B5EF4-FFF2-40B4-BE49-F238E27FC236}">
                    <a16:creationId xmlns:a16="http://schemas.microsoft.com/office/drawing/2014/main" id="{70CB6848-F946-EFE6-6AEB-2AD3164D82FC}"/>
                  </a:ext>
                </a:extLst>
              </p:cNvPr>
              <p:cNvSpPr txBox="1"/>
              <p:nvPr/>
            </p:nvSpPr>
            <p:spPr>
              <a:xfrm>
                <a:off x="3017861" y="4560313"/>
                <a:ext cx="19176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Research and accessibility to Data  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6" name="TextBox 135">
                <a:extLst>
                  <a:ext uri="{FF2B5EF4-FFF2-40B4-BE49-F238E27FC236}">
                    <a16:creationId xmlns:a16="http://schemas.microsoft.com/office/drawing/2014/main" id="{7002372C-AEBD-7321-1F56-C2FF8A72664F}"/>
                  </a:ext>
                </a:extLst>
              </p:cNvPr>
              <p:cNvSpPr txBox="1"/>
              <p:nvPr/>
            </p:nvSpPr>
            <p:spPr>
              <a:xfrm>
                <a:off x="3017861" y="4283314"/>
                <a:ext cx="1901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accent5"/>
                    </a:solidFill>
                    <a:cs typeface="Arial" pitchFamily="34" charset="0"/>
                  </a:rPr>
                  <a:t>Months 1-7</a:t>
                </a:r>
                <a:endParaRPr lang="ko-KR" altLang="en-US" sz="1400" b="1" dirty="0">
                  <a:solidFill>
                    <a:schemeClr val="accent5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3" name="그룹 136">
              <a:extLst>
                <a:ext uri="{FF2B5EF4-FFF2-40B4-BE49-F238E27FC236}">
                  <a16:creationId xmlns:a16="http://schemas.microsoft.com/office/drawing/2014/main" id="{71FC240B-12A7-AF66-ADCF-AD364B374534}"/>
                </a:ext>
              </a:extLst>
            </p:cNvPr>
            <p:cNvGrpSpPr/>
            <p:nvPr/>
          </p:nvGrpSpPr>
          <p:grpSpPr>
            <a:xfrm>
              <a:off x="3078952" y="5237153"/>
              <a:ext cx="1663954" cy="610470"/>
              <a:chOff x="913336" y="5552044"/>
              <a:chExt cx="1663954" cy="610470"/>
            </a:xfrm>
          </p:grpSpPr>
          <p:sp>
            <p:nvSpPr>
              <p:cNvPr id="33" name="TextBox 137">
                <a:extLst>
                  <a:ext uri="{FF2B5EF4-FFF2-40B4-BE49-F238E27FC236}">
                    <a16:creationId xmlns:a16="http://schemas.microsoft.com/office/drawing/2014/main" id="{74A35CB9-56BB-8272-6088-0D713FDBC1F0}"/>
                  </a:ext>
                </a:extLst>
              </p:cNvPr>
              <p:cNvSpPr txBox="1"/>
              <p:nvPr/>
            </p:nvSpPr>
            <p:spPr>
              <a:xfrm>
                <a:off x="913336" y="5552044"/>
                <a:ext cx="1663954" cy="2893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800" dirty="0">
                    <a:latin typeface="Verdana" panose="020B0604030504040204" pitchFamily="34" charset="0"/>
                    <a:ea typeface="Verdana" panose="020B0604030504040204" pitchFamily="34" charset="0"/>
                    <a:cs typeface="Arial" pitchFamily="34" charset="0"/>
                  </a:rPr>
                  <a:t>Extracted event logs and BPMN model</a:t>
                </a:r>
              </a:p>
            </p:txBody>
          </p:sp>
          <p:sp>
            <p:nvSpPr>
              <p:cNvPr id="34" name="TextBox 138">
                <a:extLst>
                  <a:ext uri="{FF2B5EF4-FFF2-40B4-BE49-F238E27FC236}">
                    <a16:creationId xmlns:a16="http://schemas.microsoft.com/office/drawing/2014/main" id="{EC159822-B64E-47B8-F5E9-D3C2883227AD}"/>
                  </a:ext>
                </a:extLst>
              </p:cNvPr>
              <p:cNvSpPr txBox="1"/>
              <p:nvPr/>
            </p:nvSpPr>
            <p:spPr>
              <a:xfrm>
                <a:off x="913336" y="5873204"/>
                <a:ext cx="1663954" cy="2893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800" dirty="0">
                    <a:latin typeface="Verdana" panose="020B0604030504040204" pitchFamily="34" charset="0"/>
                    <a:ea typeface="Verdana" panose="020B0604030504040204" pitchFamily="34" charset="0"/>
                    <a:cs typeface="Arial" pitchFamily="34" charset="0"/>
                  </a:rPr>
                  <a:t>Implement initial PM module in the cohort</a:t>
                </a:r>
              </a:p>
            </p:txBody>
          </p:sp>
        </p:grpSp>
        <p:grpSp>
          <p:nvGrpSpPr>
            <p:cNvPr id="24" name="그룹 139">
              <a:extLst>
                <a:ext uri="{FF2B5EF4-FFF2-40B4-BE49-F238E27FC236}">
                  <a16:creationId xmlns:a16="http://schemas.microsoft.com/office/drawing/2014/main" id="{58A2D842-93A7-EDB4-7D9B-7F031F35F721}"/>
                </a:ext>
              </a:extLst>
            </p:cNvPr>
            <p:cNvGrpSpPr/>
            <p:nvPr/>
          </p:nvGrpSpPr>
          <p:grpSpPr>
            <a:xfrm>
              <a:off x="5264023" y="5187910"/>
              <a:ext cx="1663954" cy="708958"/>
              <a:chOff x="913336" y="5502801"/>
              <a:chExt cx="1663954" cy="708958"/>
            </a:xfrm>
          </p:grpSpPr>
          <p:sp>
            <p:nvSpPr>
              <p:cNvPr id="31" name="TextBox 140">
                <a:extLst>
                  <a:ext uri="{FF2B5EF4-FFF2-40B4-BE49-F238E27FC236}">
                    <a16:creationId xmlns:a16="http://schemas.microsoft.com/office/drawing/2014/main" id="{AF0A0C8E-663B-BAFA-1828-564948EA75F5}"/>
                  </a:ext>
                </a:extLst>
              </p:cNvPr>
              <p:cNvSpPr txBox="1"/>
              <p:nvPr/>
            </p:nvSpPr>
            <p:spPr>
              <a:xfrm>
                <a:off x="913336" y="5502801"/>
                <a:ext cx="1663954" cy="3877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800" dirty="0">
                    <a:latin typeface="Verdana" panose="020B0604030504040204" pitchFamily="34" charset="0"/>
                    <a:ea typeface="Verdana" panose="020B0604030504040204" pitchFamily="34" charset="0"/>
                    <a:cs typeface="Arial" pitchFamily="34" charset="0"/>
                  </a:rPr>
                  <a:t>Train HMMs, VAEs and PAEs for treatment Prediction</a:t>
                </a:r>
              </a:p>
            </p:txBody>
          </p:sp>
          <p:sp>
            <p:nvSpPr>
              <p:cNvPr id="32" name="TextBox 141">
                <a:extLst>
                  <a:ext uri="{FF2B5EF4-FFF2-40B4-BE49-F238E27FC236}">
                    <a16:creationId xmlns:a16="http://schemas.microsoft.com/office/drawing/2014/main" id="{9F0AC2B0-07EA-0D47-EC4A-B063A5CFD4A2}"/>
                  </a:ext>
                </a:extLst>
              </p:cNvPr>
              <p:cNvSpPr txBox="1"/>
              <p:nvPr/>
            </p:nvSpPr>
            <p:spPr>
              <a:xfrm>
                <a:off x="913336" y="5823961"/>
                <a:ext cx="1663954" cy="3877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800" dirty="0">
                    <a:latin typeface="Verdana" panose="020B0604030504040204" pitchFamily="34" charset="0"/>
                    <a:ea typeface="Verdana" panose="020B0604030504040204" pitchFamily="34" charset="0"/>
                    <a:cs typeface="Arial" pitchFamily="34" charset="0"/>
                  </a:rPr>
                  <a:t>Use Stochastic Modeling for disease progression analysis</a:t>
                </a:r>
              </a:p>
            </p:txBody>
          </p:sp>
        </p:grpSp>
        <p:grpSp>
          <p:nvGrpSpPr>
            <p:cNvPr id="25" name="그룹 142">
              <a:extLst>
                <a:ext uri="{FF2B5EF4-FFF2-40B4-BE49-F238E27FC236}">
                  <a16:creationId xmlns:a16="http://schemas.microsoft.com/office/drawing/2014/main" id="{A4C19DE8-27C7-08FE-266D-83650A9EA2FB}"/>
                </a:ext>
              </a:extLst>
            </p:cNvPr>
            <p:cNvGrpSpPr/>
            <p:nvPr/>
          </p:nvGrpSpPr>
          <p:grpSpPr>
            <a:xfrm>
              <a:off x="7449094" y="5200105"/>
              <a:ext cx="1668218" cy="764712"/>
              <a:chOff x="913336" y="5514996"/>
              <a:chExt cx="1668218" cy="764712"/>
            </a:xfrm>
          </p:grpSpPr>
          <p:sp>
            <p:nvSpPr>
              <p:cNvPr id="29" name="TextBox 143">
                <a:extLst>
                  <a:ext uri="{FF2B5EF4-FFF2-40B4-BE49-F238E27FC236}">
                    <a16:creationId xmlns:a16="http://schemas.microsoft.com/office/drawing/2014/main" id="{6205598E-0D52-2761-86FC-B2D922359DCE}"/>
                  </a:ext>
                </a:extLst>
              </p:cNvPr>
              <p:cNvSpPr txBox="1"/>
              <p:nvPr/>
            </p:nvSpPr>
            <p:spPr>
              <a:xfrm>
                <a:off x="913336" y="5514996"/>
                <a:ext cx="1663954" cy="3634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800" dirty="0">
                    <a:latin typeface="Verdana" panose="020B0604030504040204" pitchFamily="34" charset="0"/>
                    <a:ea typeface="Verdana" panose="020B0604030504040204" pitchFamily="34" charset="0"/>
                    <a:cs typeface="Arial" pitchFamily="34" charset="0"/>
                  </a:rPr>
                  <a:t>Implement the made decision support system</a:t>
                </a:r>
              </a:p>
            </p:txBody>
          </p:sp>
          <p:sp>
            <p:nvSpPr>
              <p:cNvPr id="30" name="TextBox 144">
                <a:extLst>
                  <a:ext uri="{FF2B5EF4-FFF2-40B4-BE49-F238E27FC236}">
                    <a16:creationId xmlns:a16="http://schemas.microsoft.com/office/drawing/2014/main" id="{7EC0F6AB-ADC6-B340-34A9-A730ACC3893A}"/>
                  </a:ext>
                </a:extLst>
              </p:cNvPr>
              <p:cNvSpPr txBox="1"/>
              <p:nvPr/>
            </p:nvSpPr>
            <p:spPr>
              <a:xfrm>
                <a:off x="917600" y="5824008"/>
                <a:ext cx="1663954" cy="4557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800" dirty="0">
                    <a:latin typeface="Verdana" panose="020B0604030504040204" pitchFamily="34" charset="0"/>
                    <a:ea typeface="Verdana" panose="020B0604030504040204" pitchFamily="34" charset="0"/>
                    <a:cs typeface="Arial" pitchFamily="34" charset="0"/>
                  </a:rPr>
                  <a:t>Refine data accessibility within EHRs for real time recommendations</a:t>
                </a:r>
              </a:p>
            </p:txBody>
          </p:sp>
        </p:grpSp>
        <p:grpSp>
          <p:nvGrpSpPr>
            <p:cNvPr id="26" name="그룹 145">
              <a:extLst>
                <a:ext uri="{FF2B5EF4-FFF2-40B4-BE49-F238E27FC236}">
                  <a16:creationId xmlns:a16="http://schemas.microsoft.com/office/drawing/2014/main" id="{3AC9D41F-154B-3CAD-7378-BB111036C9E5}"/>
                </a:ext>
              </a:extLst>
            </p:cNvPr>
            <p:cNvGrpSpPr/>
            <p:nvPr/>
          </p:nvGrpSpPr>
          <p:grpSpPr>
            <a:xfrm>
              <a:off x="9634165" y="5246251"/>
              <a:ext cx="1663954" cy="826495"/>
              <a:chOff x="913336" y="5561142"/>
              <a:chExt cx="1663954" cy="826495"/>
            </a:xfrm>
          </p:grpSpPr>
          <p:sp>
            <p:nvSpPr>
              <p:cNvPr id="27" name="TextBox 146">
                <a:extLst>
                  <a:ext uri="{FF2B5EF4-FFF2-40B4-BE49-F238E27FC236}">
                    <a16:creationId xmlns:a16="http://schemas.microsoft.com/office/drawing/2014/main" id="{411FE8E4-E66A-06FC-7FFA-B534BD0C7EF5}"/>
                  </a:ext>
                </a:extLst>
              </p:cNvPr>
              <p:cNvSpPr txBox="1"/>
              <p:nvPr/>
            </p:nvSpPr>
            <p:spPr>
              <a:xfrm>
                <a:off x="913336" y="5561142"/>
                <a:ext cx="1663954" cy="27111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800" dirty="0">
                    <a:latin typeface="Verdana" panose="020B0604030504040204" pitchFamily="34" charset="0"/>
                    <a:ea typeface="Verdana" panose="020B0604030504040204" pitchFamily="34" charset="0"/>
                    <a:cs typeface="Arial" pitchFamily="34" charset="0"/>
                  </a:rPr>
                  <a:t>Testing in real- world clinical system</a:t>
                </a:r>
              </a:p>
            </p:txBody>
          </p:sp>
          <p:sp>
            <p:nvSpPr>
              <p:cNvPr id="28" name="TextBox 147">
                <a:extLst>
                  <a:ext uri="{FF2B5EF4-FFF2-40B4-BE49-F238E27FC236}">
                    <a16:creationId xmlns:a16="http://schemas.microsoft.com/office/drawing/2014/main" id="{A03AA5CE-0638-0374-4B87-8179767D753E}"/>
                  </a:ext>
                </a:extLst>
              </p:cNvPr>
              <p:cNvSpPr txBox="1"/>
              <p:nvPr/>
            </p:nvSpPr>
            <p:spPr>
              <a:xfrm>
                <a:off x="913336" y="5790010"/>
                <a:ext cx="1663954" cy="59762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800" dirty="0">
                    <a:latin typeface="Verdana" panose="020B0604030504040204" pitchFamily="34" charset="0"/>
                    <a:ea typeface="Verdana" panose="020B0604030504040204" pitchFamily="34" charset="0"/>
                    <a:cs typeface="Arial" pitchFamily="34" charset="0"/>
                  </a:rPr>
                  <a:t>Assess Impact on workflow efficiency and treatment accuracy</a:t>
                </a:r>
              </a:p>
              <a:p>
                <a:pPr marL="285750" indent="-285750">
                  <a:lnSpc>
                    <a:spcPct val="80000"/>
                  </a:lnSpc>
                  <a:buFont typeface="Wingdings" panose="05000000000000000000" pitchFamily="2" charset="2"/>
                  <a:buChar char="l"/>
                </a:pPr>
                <a:endParaRPr lang="en-US" altLang="ko-KR" sz="1200" dirty="0"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300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isPerMed">
      <a:dk1>
        <a:srgbClr val="22272D"/>
      </a:dk1>
      <a:lt1>
        <a:srgbClr val="FFFFFF"/>
      </a:lt1>
      <a:dk2>
        <a:srgbClr val="22272D"/>
      </a:dk2>
      <a:lt2>
        <a:srgbClr val="FEFEFE"/>
      </a:lt2>
      <a:accent1>
        <a:srgbClr val="05AF8D"/>
      </a:accent1>
      <a:accent2>
        <a:srgbClr val="CBD2D3"/>
      </a:accent2>
      <a:accent3>
        <a:srgbClr val="A5A5A5"/>
      </a:accent3>
      <a:accent4>
        <a:srgbClr val="05AFE9"/>
      </a:accent4>
      <a:accent5>
        <a:srgbClr val="9A9A9A"/>
      </a:accent5>
      <a:accent6>
        <a:srgbClr val="05AF8D"/>
      </a:accent6>
      <a:hlink>
        <a:srgbClr val="05AFE9"/>
      </a:hlink>
      <a:folHlink>
        <a:srgbClr val="0085B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PresentationFormat>Breitbild</PresentationFormat>
  <Paragraphs>81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Tunga</vt:lpstr>
      <vt:lpstr>Calibri</vt:lpstr>
      <vt:lpstr>Verdana</vt:lpstr>
      <vt:lpstr>ExoSoftW05-Medium</vt:lpstr>
      <vt:lpstr>Courier New</vt:lpstr>
      <vt:lpstr>Arial</vt:lpstr>
      <vt:lpstr>Wingdings</vt:lpstr>
      <vt:lpstr>Office</vt:lpstr>
      <vt:lpstr>RP14: Clinical pathway discovery based on electronic health record data</vt:lpstr>
      <vt:lpstr>Introduction</vt:lpstr>
      <vt:lpstr>Project Description</vt:lpstr>
      <vt:lpstr>Materials and Methods</vt:lpstr>
      <vt:lpstr>Schematic Representation of RP14</vt:lpstr>
      <vt:lpstr>Aims</vt:lpstr>
      <vt:lpstr>Planned Timelines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Katarzyna Borys</dc:creator>
  <cp:lastModifiedBy>Praveen Jagan Nath</cp:lastModifiedBy>
  <cp:revision>126</cp:revision>
  <dcterms:created xsi:type="dcterms:W3CDTF">2022-11-25T12:20:55Z</dcterms:created>
  <dcterms:modified xsi:type="dcterms:W3CDTF">2025-04-15T12:37:19Z</dcterms:modified>
</cp:coreProperties>
</file>