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4" r:id="rId8"/>
    <p:sldId id="265" r:id="rId9"/>
    <p:sldId id="266" r:id="rId10"/>
    <p:sldId id="268" r:id="rId11"/>
    <p:sldId id="269" r:id="rId12"/>
    <p:sldId id="270" r:id="rId13"/>
    <p:sldId id="275" r:id="rId14"/>
    <p:sldId id="272" r:id="rId15"/>
    <p:sldId id="273" r:id="rId16"/>
    <p:sldId id="274" r:id="rId17"/>
    <p:sldId id="276" r:id="rId18"/>
    <p:sldId id="271"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2"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23CFC-A56B-4331-9A6F-7EB935D23A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83B584-6433-47A0-B1F8-AA3940A185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C3B093-4E11-461B-8A7F-2001DD4F2BE5}"/>
              </a:ext>
            </a:extLst>
          </p:cNvPr>
          <p:cNvSpPr>
            <a:spLocks noGrp="1"/>
          </p:cNvSpPr>
          <p:nvPr>
            <p:ph type="dt" sz="half" idx="10"/>
          </p:nvPr>
        </p:nvSpPr>
        <p:spPr/>
        <p:txBody>
          <a:bodyPr/>
          <a:lstStyle/>
          <a:p>
            <a:fld id="{6B5CC3B1-A5FD-46B0-BA05-B3FEF123AD41}" type="datetimeFigureOut">
              <a:rPr lang="en-US" smtClean="0"/>
              <a:t>8/10/2021</a:t>
            </a:fld>
            <a:endParaRPr lang="en-US"/>
          </a:p>
        </p:txBody>
      </p:sp>
      <p:sp>
        <p:nvSpPr>
          <p:cNvPr id="5" name="Footer Placeholder 4">
            <a:extLst>
              <a:ext uri="{FF2B5EF4-FFF2-40B4-BE49-F238E27FC236}">
                <a16:creationId xmlns:a16="http://schemas.microsoft.com/office/drawing/2014/main" id="{E984FF54-CB16-49AE-87D8-C92191C17A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751B70-4E21-4AC8-9DD2-43697D8A1DB5}"/>
              </a:ext>
            </a:extLst>
          </p:cNvPr>
          <p:cNvSpPr>
            <a:spLocks noGrp="1"/>
          </p:cNvSpPr>
          <p:nvPr>
            <p:ph type="sldNum" sz="quarter" idx="12"/>
          </p:nvPr>
        </p:nvSpPr>
        <p:spPr/>
        <p:txBody>
          <a:bodyPr/>
          <a:lstStyle/>
          <a:p>
            <a:fld id="{69F8A010-94A8-4B65-839E-6599DEB98A83}" type="slidenum">
              <a:rPr lang="en-US" smtClean="0"/>
              <a:t>‹#›</a:t>
            </a:fld>
            <a:endParaRPr lang="en-US"/>
          </a:p>
        </p:txBody>
      </p:sp>
    </p:spTree>
    <p:extLst>
      <p:ext uri="{BB962C8B-B14F-4D97-AF65-F5344CB8AC3E}">
        <p14:creationId xmlns:p14="http://schemas.microsoft.com/office/powerpoint/2010/main" val="2912356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0C6E9-734D-470F-BCD4-261EBBBD71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018635-EE86-43DF-A99B-7163FD231F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3AFDD1-AB65-4A25-B55E-877F667FA044}"/>
              </a:ext>
            </a:extLst>
          </p:cNvPr>
          <p:cNvSpPr>
            <a:spLocks noGrp="1"/>
          </p:cNvSpPr>
          <p:nvPr>
            <p:ph type="dt" sz="half" idx="10"/>
          </p:nvPr>
        </p:nvSpPr>
        <p:spPr/>
        <p:txBody>
          <a:bodyPr/>
          <a:lstStyle/>
          <a:p>
            <a:fld id="{6B5CC3B1-A5FD-46B0-BA05-B3FEF123AD41}" type="datetimeFigureOut">
              <a:rPr lang="en-US" smtClean="0"/>
              <a:t>8/10/2021</a:t>
            </a:fld>
            <a:endParaRPr lang="en-US"/>
          </a:p>
        </p:txBody>
      </p:sp>
      <p:sp>
        <p:nvSpPr>
          <p:cNvPr id="5" name="Footer Placeholder 4">
            <a:extLst>
              <a:ext uri="{FF2B5EF4-FFF2-40B4-BE49-F238E27FC236}">
                <a16:creationId xmlns:a16="http://schemas.microsoft.com/office/drawing/2014/main" id="{26C60D78-1972-49E5-865C-BC6C5E6DEF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8A9BF4-D1C6-40DF-920D-F88531B23968}"/>
              </a:ext>
            </a:extLst>
          </p:cNvPr>
          <p:cNvSpPr>
            <a:spLocks noGrp="1"/>
          </p:cNvSpPr>
          <p:nvPr>
            <p:ph type="sldNum" sz="quarter" idx="12"/>
          </p:nvPr>
        </p:nvSpPr>
        <p:spPr/>
        <p:txBody>
          <a:bodyPr/>
          <a:lstStyle/>
          <a:p>
            <a:fld id="{69F8A010-94A8-4B65-839E-6599DEB98A83}" type="slidenum">
              <a:rPr lang="en-US" smtClean="0"/>
              <a:t>‹#›</a:t>
            </a:fld>
            <a:endParaRPr lang="en-US"/>
          </a:p>
        </p:txBody>
      </p:sp>
    </p:spTree>
    <p:extLst>
      <p:ext uri="{BB962C8B-B14F-4D97-AF65-F5344CB8AC3E}">
        <p14:creationId xmlns:p14="http://schemas.microsoft.com/office/powerpoint/2010/main" val="1995937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D05D96-4B39-414D-ACFB-C5C0DFC4B6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7878AB-4FF6-4A9F-9C93-65ED0E4727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839575-9A8B-490F-B445-0FCB16B4D649}"/>
              </a:ext>
            </a:extLst>
          </p:cNvPr>
          <p:cNvSpPr>
            <a:spLocks noGrp="1"/>
          </p:cNvSpPr>
          <p:nvPr>
            <p:ph type="dt" sz="half" idx="10"/>
          </p:nvPr>
        </p:nvSpPr>
        <p:spPr/>
        <p:txBody>
          <a:bodyPr/>
          <a:lstStyle/>
          <a:p>
            <a:fld id="{6B5CC3B1-A5FD-46B0-BA05-B3FEF123AD41}" type="datetimeFigureOut">
              <a:rPr lang="en-US" smtClean="0"/>
              <a:t>8/10/2021</a:t>
            </a:fld>
            <a:endParaRPr lang="en-US"/>
          </a:p>
        </p:txBody>
      </p:sp>
      <p:sp>
        <p:nvSpPr>
          <p:cNvPr id="5" name="Footer Placeholder 4">
            <a:extLst>
              <a:ext uri="{FF2B5EF4-FFF2-40B4-BE49-F238E27FC236}">
                <a16:creationId xmlns:a16="http://schemas.microsoft.com/office/drawing/2014/main" id="{60794EB0-83C8-46A6-8D56-6A81D6DBE9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D43ED5-EC68-4294-926D-B6E20D850F80}"/>
              </a:ext>
            </a:extLst>
          </p:cNvPr>
          <p:cNvSpPr>
            <a:spLocks noGrp="1"/>
          </p:cNvSpPr>
          <p:nvPr>
            <p:ph type="sldNum" sz="quarter" idx="12"/>
          </p:nvPr>
        </p:nvSpPr>
        <p:spPr/>
        <p:txBody>
          <a:bodyPr/>
          <a:lstStyle/>
          <a:p>
            <a:fld id="{69F8A010-94A8-4B65-839E-6599DEB98A83}" type="slidenum">
              <a:rPr lang="en-US" smtClean="0"/>
              <a:t>‹#›</a:t>
            </a:fld>
            <a:endParaRPr lang="en-US"/>
          </a:p>
        </p:txBody>
      </p:sp>
    </p:spTree>
    <p:extLst>
      <p:ext uri="{BB962C8B-B14F-4D97-AF65-F5344CB8AC3E}">
        <p14:creationId xmlns:p14="http://schemas.microsoft.com/office/powerpoint/2010/main" val="4234644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0258E-882D-4469-BE52-330AE00ECB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B89D65-B1FB-49E8-92CA-26CBA1906E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030BFB-EB81-48E5-A2A2-78299AEE0CD4}"/>
              </a:ext>
            </a:extLst>
          </p:cNvPr>
          <p:cNvSpPr>
            <a:spLocks noGrp="1"/>
          </p:cNvSpPr>
          <p:nvPr>
            <p:ph type="dt" sz="half" idx="10"/>
          </p:nvPr>
        </p:nvSpPr>
        <p:spPr/>
        <p:txBody>
          <a:bodyPr/>
          <a:lstStyle/>
          <a:p>
            <a:fld id="{6B5CC3B1-A5FD-46B0-BA05-B3FEF123AD41}" type="datetimeFigureOut">
              <a:rPr lang="en-US" smtClean="0"/>
              <a:t>8/10/2021</a:t>
            </a:fld>
            <a:endParaRPr lang="en-US"/>
          </a:p>
        </p:txBody>
      </p:sp>
      <p:sp>
        <p:nvSpPr>
          <p:cNvPr id="5" name="Footer Placeholder 4">
            <a:extLst>
              <a:ext uri="{FF2B5EF4-FFF2-40B4-BE49-F238E27FC236}">
                <a16:creationId xmlns:a16="http://schemas.microsoft.com/office/drawing/2014/main" id="{3CEE7435-DCB0-4624-95BC-9779327360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16F627-2B12-4FCD-93AC-E638FFEADD6E}"/>
              </a:ext>
            </a:extLst>
          </p:cNvPr>
          <p:cNvSpPr>
            <a:spLocks noGrp="1"/>
          </p:cNvSpPr>
          <p:nvPr>
            <p:ph type="sldNum" sz="quarter" idx="12"/>
          </p:nvPr>
        </p:nvSpPr>
        <p:spPr/>
        <p:txBody>
          <a:bodyPr/>
          <a:lstStyle/>
          <a:p>
            <a:fld id="{69F8A010-94A8-4B65-839E-6599DEB98A83}" type="slidenum">
              <a:rPr lang="en-US" smtClean="0"/>
              <a:t>‹#›</a:t>
            </a:fld>
            <a:endParaRPr lang="en-US"/>
          </a:p>
        </p:txBody>
      </p:sp>
    </p:spTree>
    <p:extLst>
      <p:ext uri="{BB962C8B-B14F-4D97-AF65-F5344CB8AC3E}">
        <p14:creationId xmlns:p14="http://schemas.microsoft.com/office/powerpoint/2010/main" val="3518843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633C2-6ADE-4508-AE70-B9C4EA9FB0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369E23-4319-41E9-A67B-3A94D06F13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A3AEB2-2958-4C3A-BAA2-2A4E5B9FCB96}"/>
              </a:ext>
            </a:extLst>
          </p:cNvPr>
          <p:cNvSpPr>
            <a:spLocks noGrp="1"/>
          </p:cNvSpPr>
          <p:nvPr>
            <p:ph type="dt" sz="half" idx="10"/>
          </p:nvPr>
        </p:nvSpPr>
        <p:spPr/>
        <p:txBody>
          <a:bodyPr/>
          <a:lstStyle/>
          <a:p>
            <a:fld id="{6B5CC3B1-A5FD-46B0-BA05-B3FEF123AD41}" type="datetimeFigureOut">
              <a:rPr lang="en-US" smtClean="0"/>
              <a:t>8/10/2021</a:t>
            </a:fld>
            <a:endParaRPr lang="en-US"/>
          </a:p>
        </p:txBody>
      </p:sp>
      <p:sp>
        <p:nvSpPr>
          <p:cNvPr id="5" name="Footer Placeholder 4">
            <a:extLst>
              <a:ext uri="{FF2B5EF4-FFF2-40B4-BE49-F238E27FC236}">
                <a16:creationId xmlns:a16="http://schemas.microsoft.com/office/drawing/2014/main" id="{4DED5C91-854B-4E48-83B1-3C6E5A94DB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7A9017-F9BE-4B86-8488-ED46077F434E}"/>
              </a:ext>
            </a:extLst>
          </p:cNvPr>
          <p:cNvSpPr>
            <a:spLocks noGrp="1"/>
          </p:cNvSpPr>
          <p:nvPr>
            <p:ph type="sldNum" sz="quarter" idx="12"/>
          </p:nvPr>
        </p:nvSpPr>
        <p:spPr/>
        <p:txBody>
          <a:bodyPr/>
          <a:lstStyle/>
          <a:p>
            <a:fld id="{69F8A010-94A8-4B65-839E-6599DEB98A83}" type="slidenum">
              <a:rPr lang="en-US" smtClean="0"/>
              <a:t>‹#›</a:t>
            </a:fld>
            <a:endParaRPr lang="en-US"/>
          </a:p>
        </p:txBody>
      </p:sp>
    </p:spTree>
    <p:extLst>
      <p:ext uri="{BB962C8B-B14F-4D97-AF65-F5344CB8AC3E}">
        <p14:creationId xmlns:p14="http://schemas.microsoft.com/office/powerpoint/2010/main" val="1127553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D3BB0-737B-4813-B9B0-389A377102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AFCD47-CB4F-4A88-9CA2-B85A73AE1A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5BF6F7-C408-4F01-9A69-369357BA8E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F62A97-FC75-4FF9-A982-B67C7DBE23AD}"/>
              </a:ext>
            </a:extLst>
          </p:cNvPr>
          <p:cNvSpPr>
            <a:spLocks noGrp="1"/>
          </p:cNvSpPr>
          <p:nvPr>
            <p:ph type="dt" sz="half" idx="10"/>
          </p:nvPr>
        </p:nvSpPr>
        <p:spPr/>
        <p:txBody>
          <a:bodyPr/>
          <a:lstStyle/>
          <a:p>
            <a:fld id="{6B5CC3B1-A5FD-46B0-BA05-B3FEF123AD41}" type="datetimeFigureOut">
              <a:rPr lang="en-US" smtClean="0"/>
              <a:t>8/10/2021</a:t>
            </a:fld>
            <a:endParaRPr lang="en-US"/>
          </a:p>
        </p:txBody>
      </p:sp>
      <p:sp>
        <p:nvSpPr>
          <p:cNvPr id="6" name="Footer Placeholder 5">
            <a:extLst>
              <a:ext uri="{FF2B5EF4-FFF2-40B4-BE49-F238E27FC236}">
                <a16:creationId xmlns:a16="http://schemas.microsoft.com/office/drawing/2014/main" id="{0496671F-C1DF-43B9-B29F-38226CF4C1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5C403D-EFF7-4C76-B037-C8C57FF1A118}"/>
              </a:ext>
            </a:extLst>
          </p:cNvPr>
          <p:cNvSpPr>
            <a:spLocks noGrp="1"/>
          </p:cNvSpPr>
          <p:nvPr>
            <p:ph type="sldNum" sz="quarter" idx="12"/>
          </p:nvPr>
        </p:nvSpPr>
        <p:spPr/>
        <p:txBody>
          <a:bodyPr/>
          <a:lstStyle/>
          <a:p>
            <a:fld id="{69F8A010-94A8-4B65-839E-6599DEB98A83}" type="slidenum">
              <a:rPr lang="en-US" smtClean="0"/>
              <a:t>‹#›</a:t>
            </a:fld>
            <a:endParaRPr lang="en-US"/>
          </a:p>
        </p:txBody>
      </p:sp>
    </p:spTree>
    <p:extLst>
      <p:ext uri="{BB962C8B-B14F-4D97-AF65-F5344CB8AC3E}">
        <p14:creationId xmlns:p14="http://schemas.microsoft.com/office/powerpoint/2010/main" val="325146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826E7-A395-4E64-8AB5-2E88A5AD66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B38E57-5975-4781-BE6E-6FBA242CF9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AEC3B2-AC23-40EC-B3EA-C67D4A8D4C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5BBDD1-C0F7-4E9F-A2AC-6E303F7F05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DB6AE5-A645-4A93-B9EF-B74364FE2B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7BF773-7C2F-4F50-BAF6-853D31FE6ED4}"/>
              </a:ext>
            </a:extLst>
          </p:cNvPr>
          <p:cNvSpPr>
            <a:spLocks noGrp="1"/>
          </p:cNvSpPr>
          <p:nvPr>
            <p:ph type="dt" sz="half" idx="10"/>
          </p:nvPr>
        </p:nvSpPr>
        <p:spPr/>
        <p:txBody>
          <a:bodyPr/>
          <a:lstStyle/>
          <a:p>
            <a:fld id="{6B5CC3B1-A5FD-46B0-BA05-B3FEF123AD41}" type="datetimeFigureOut">
              <a:rPr lang="en-US" smtClean="0"/>
              <a:t>8/10/2021</a:t>
            </a:fld>
            <a:endParaRPr lang="en-US"/>
          </a:p>
        </p:txBody>
      </p:sp>
      <p:sp>
        <p:nvSpPr>
          <p:cNvPr id="8" name="Footer Placeholder 7">
            <a:extLst>
              <a:ext uri="{FF2B5EF4-FFF2-40B4-BE49-F238E27FC236}">
                <a16:creationId xmlns:a16="http://schemas.microsoft.com/office/drawing/2014/main" id="{F64F2C4A-D163-42C9-85D0-3FAE73BFB3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81CB99-8293-41D3-91DC-A6CBEF2DEAEE}"/>
              </a:ext>
            </a:extLst>
          </p:cNvPr>
          <p:cNvSpPr>
            <a:spLocks noGrp="1"/>
          </p:cNvSpPr>
          <p:nvPr>
            <p:ph type="sldNum" sz="quarter" idx="12"/>
          </p:nvPr>
        </p:nvSpPr>
        <p:spPr/>
        <p:txBody>
          <a:bodyPr/>
          <a:lstStyle/>
          <a:p>
            <a:fld id="{69F8A010-94A8-4B65-839E-6599DEB98A83}" type="slidenum">
              <a:rPr lang="en-US" smtClean="0"/>
              <a:t>‹#›</a:t>
            </a:fld>
            <a:endParaRPr lang="en-US"/>
          </a:p>
        </p:txBody>
      </p:sp>
    </p:spTree>
    <p:extLst>
      <p:ext uri="{BB962C8B-B14F-4D97-AF65-F5344CB8AC3E}">
        <p14:creationId xmlns:p14="http://schemas.microsoft.com/office/powerpoint/2010/main" val="1724087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E4809-B6FA-4F79-AB8B-CA5D5250A4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62A77F-6E2D-49EE-8BC1-26E0EA4882B9}"/>
              </a:ext>
            </a:extLst>
          </p:cNvPr>
          <p:cNvSpPr>
            <a:spLocks noGrp="1"/>
          </p:cNvSpPr>
          <p:nvPr>
            <p:ph type="dt" sz="half" idx="10"/>
          </p:nvPr>
        </p:nvSpPr>
        <p:spPr/>
        <p:txBody>
          <a:bodyPr/>
          <a:lstStyle/>
          <a:p>
            <a:fld id="{6B5CC3B1-A5FD-46B0-BA05-B3FEF123AD41}" type="datetimeFigureOut">
              <a:rPr lang="en-US" smtClean="0"/>
              <a:t>8/10/2021</a:t>
            </a:fld>
            <a:endParaRPr lang="en-US"/>
          </a:p>
        </p:txBody>
      </p:sp>
      <p:sp>
        <p:nvSpPr>
          <p:cNvPr id="4" name="Footer Placeholder 3">
            <a:extLst>
              <a:ext uri="{FF2B5EF4-FFF2-40B4-BE49-F238E27FC236}">
                <a16:creationId xmlns:a16="http://schemas.microsoft.com/office/drawing/2014/main" id="{59365712-039A-40A5-9950-C1CD3F3B6E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51A320-EE29-4D15-B7F4-5E489AA897DE}"/>
              </a:ext>
            </a:extLst>
          </p:cNvPr>
          <p:cNvSpPr>
            <a:spLocks noGrp="1"/>
          </p:cNvSpPr>
          <p:nvPr>
            <p:ph type="sldNum" sz="quarter" idx="12"/>
          </p:nvPr>
        </p:nvSpPr>
        <p:spPr/>
        <p:txBody>
          <a:bodyPr/>
          <a:lstStyle/>
          <a:p>
            <a:fld id="{69F8A010-94A8-4B65-839E-6599DEB98A83}" type="slidenum">
              <a:rPr lang="en-US" smtClean="0"/>
              <a:t>‹#›</a:t>
            </a:fld>
            <a:endParaRPr lang="en-US"/>
          </a:p>
        </p:txBody>
      </p:sp>
    </p:spTree>
    <p:extLst>
      <p:ext uri="{BB962C8B-B14F-4D97-AF65-F5344CB8AC3E}">
        <p14:creationId xmlns:p14="http://schemas.microsoft.com/office/powerpoint/2010/main" val="3386309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C33749-A770-4B8C-B29A-208C5806E9D8}"/>
              </a:ext>
            </a:extLst>
          </p:cNvPr>
          <p:cNvSpPr>
            <a:spLocks noGrp="1"/>
          </p:cNvSpPr>
          <p:nvPr>
            <p:ph type="dt" sz="half" idx="10"/>
          </p:nvPr>
        </p:nvSpPr>
        <p:spPr/>
        <p:txBody>
          <a:bodyPr/>
          <a:lstStyle/>
          <a:p>
            <a:fld id="{6B5CC3B1-A5FD-46B0-BA05-B3FEF123AD41}" type="datetimeFigureOut">
              <a:rPr lang="en-US" smtClean="0"/>
              <a:t>8/10/2021</a:t>
            </a:fld>
            <a:endParaRPr lang="en-US"/>
          </a:p>
        </p:txBody>
      </p:sp>
      <p:sp>
        <p:nvSpPr>
          <p:cNvPr id="3" name="Footer Placeholder 2">
            <a:extLst>
              <a:ext uri="{FF2B5EF4-FFF2-40B4-BE49-F238E27FC236}">
                <a16:creationId xmlns:a16="http://schemas.microsoft.com/office/drawing/2014/main" id="{E89CFFA3-8BE6-4C58-AF4F-D64F052ECC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2CC89C-A441-4470-902E-EED8B1D7E654}"/>
              </a:ext>
            </a:extLst>
          </p:cNvPr>
          <p:cNvSpPr>
            <a:spLocks noGrp="1"/>
          </p:cNvSpPr>
          <p:nvPr>
            <p:ph type="sldNum" sz="quarter" idx="12"/>
          </p:nvPr>
        </p:nvSpPr>
        <p:spPr/>
        <p:txBody>
          <a:bodyPr/>
          <a:lstStyle/>
          <a:p>
            <a:fld id="{69F8A010-94A8-4B65-839E-6599DEB98A83}" type="slidenum">
              <a:rPr lang="en-US" smtClean="0"/>
              <a:t>‹#›</a:t>
            </a:fld>
            <a:endParaRPr lang="en-US"/>
          </a:p>
        </p:txBody>
      </p:sp>
    </p:spTree>
    <p:extLst>
      <p:ext uri="{BB962C8B-B14F-4D97-AF65-F5344CB8AC3E}">
        <p14:creationId xmlns:p14="http://schemas.microsoft.com/office/powerpoint/2010/main" val="2387057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0567-5145-439C-AAD0-D24C82408A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03BF76-D101-4B2E-90CB-41C1D9E938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EA3C73-F543-460D-A845-43BE10E5D3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23A82E-E669-41B0-853B-8C7F2D442DE3}"/>
              </a:ext>
            </a:extLst>
          </p:cNvPr>
          <p:cNvSpPr>
            <a:spLocks noGrp="1"/>
          </p:cNvSpPr>
          <p:nvPr>
            <p:ph type="dt" sz="half" idx="10"/>
          </p:nvPr>
        </p:nvSpPr>
        <p:spPr/>
        <p:txBody>
          <a:bodyPr/>
          <a:lstStyle/>
          <a:p>
            <a:fld id="{6B5CC3B1-A5FD-46B0-BA05-B3FEF123AD41}" type="datetimeFigureOut">
              <a:rPr lang="en-US" smtClean="0"/>
              <a:t>8/10/2021</a:t>
            </a:fld>
            <a:endParaRPr lang="en-US"/>
          </a:p>
        </p:txBody>
      </p:sp>
      <p:sp>
        <p:nvSpPr>
          <p:cNvPr id="6" name="Footer Placeholder 5">
            <a:extLst>
              <a:ext uri="{FF2B5EF4-FFF2-40B4-BE49-F238E27FC236}">
                <a16:creationId xmlns:a16="http://schemas.microsoft.com/office/drawing/2014/main" id="{71068A27-CDAA-461F-B6A9-F70D073CB7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BB8AD-1867-484E-B4EF-BB2FD9C4D7F3}"/>
              </a:ext>
            </a:extLst>
          </p:cNvPr>
          <p:cNvSpPr>
            <a:spLocks noGrp="1"/>
          </p:cNvSpPr>
          <p:nvPr>
            <p:ph type="sldNum" sz="quarter" idx="12"/>
          </p:nvPr>
        </p:nvSpPr>
        <p:spPr/>
        <p:txBody>
          <a:bodyPr/>
          <a:lstStyle/>
          <a:p>
            <a:fld id="{69F8A010-94A8-4B65-839E-6599DEB98A83}" type="slidenum">
              <a:rPr lang="en-US" smtClean="0"/>
              <a:t>‹#›</a:t>
            </a:fld>
            <a:endParaRPr lang="en-US"/>
          </a:p>
        </p:txBody>
      </p:sp>
    </p:spTree>
    <p:extLst>
      <p:ext uri="{BB962C8B-B14F-4D97-AF65-F5344CB8AC3E}">
        <p14:creationId xmlns:p14="http://schemas.microsoft.com/office/powerpoint/2010/main" val="2944761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6AB8-EB3F-4C00-8F68-34FA4E4D2D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9BDF3C-5490-4C7C-BFC3-06B77BC1DC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0C8D74-4123-481F-8C31-B168BDF272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DA1ED0-C505-4C66-8346-AE1E49C31EE8}"/>
              </a:ext>
            </a:extLst>
          </p:cNvPr>
          <p:cNvSpPr>
            <a:spLocks noGrp="1"/>
          </p:cNvSpPr>
          <p:nvPr>
            <p:ph type="dt" sz="half" idx="10"/>
          </p:nvPr>
        </p:nvSpPr>
        <p:spPr/>
        <p:txBody>
          <a:bodyPr/>
          <a:lstStyle/>
          <a:p>
            <a:fld id="{6B5CC3B1-A5FD-46B0-BA05-B3FEF123AD41}" type="datetimeFigureOut">
              <a:rPr lang="en-US" smtClean="0"/>
              <a:t>8/10/2021</a:t>
            </a:fld>
            <a:endParaRPr lang="en-US"/>
          </a:p>
        </p:txBody>
      </p:sp>
      <p:sp>
        <p:nvSpPr>
          <p:cNvPr id="6" name="Footer Placeholder 5">
            <a:extLst>
              <a:ext uri="{FF2B5EF4-FFF2-40B4-BE49-F238E27FC236}">
                <a16:creationId xmlns:a16="http://schemas.microsoft.com/office/drawing/2014/main" id="{201C0924-73E5-4D39-A433-41924A0651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0EFAD8-9B51-4C8F-8DF7-3FE6A095341B}"/>
              </a:ext>
            </a:extLst>
          </p:cNvPr>
          <p:cNvSpPr>
            <a:spLocks noGrp="1"/>
          </p:cNvSpPr>
          <p:nvPr>
            <p:ph type="sldNum" sz="quarter" idx="12"/>
          </p:nvPr>
        </p:nvSpPr>
        <p:spPr/>
        <p:txBody>
          <a:bodyPr/>
          <a:lstStyle/>
          <a:p>
            <a:fld id="{69F8A010-94A8-4B65-839E-6599DEB98A83}" type="slidenum">
              <a:rPr lang="en-US" smtClean="0"/>
              <a:t>‹#›</a:t>
            </a:fld>
            <a:endParaRPr lang="en-US"/>
          </a:p>
        </p:txBody>
      </p:sp>
    </p:spTree>
    <p:extLst>
      <p:ext uri="{BB962C8B-B14F-4D97-AF65-F5344CB8AC3E}">
        <p14:creationId xmlns:p14="http://schemas.microsoft.com/office/powerpoint/2010/main" val="2233330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C56CDC-1227-4C76-BB02-7AB04C03C5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4E5672-B37B-4728-9489-A8003B4664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C5091E-18C3-432C-AB4F-A043BBA97D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5CC3B1-A5FD-46B0-BA05-B3FEF123AD41}" type="datetimeFigureOut">
              <a:rPr lang="en-US" smtClean="0"/>
              <a:t>8/10/2021</a:t>
            </a:fld>
            <a:endParaRPr lang="en-US"/>
          </a:p>
        </p:txBody>
      </p:sp>
      <p:sp>
        <p:nvSpPr>
          <p:cNvPr id="5" name="Footer Placeholder 4">
            <a:extLst>
              <a:ext uri="{FF2B5EF4-FFF2-40B4-BE49-F238E27FC236}">
                <a16:creationId xmlns:a16="http://schemas.microsoft.com/office/drawing/2014/main" id="{7F77EA72-28F1-4F14-8586-E550790AFA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65096A-4DF6-4C3B-BD9B-F6B9C44AE1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F8A010-94A8-4B65-839E-6599DEB98A83}" type="slidenum">
              <a:rPr lang="en-US" smtClean="0"/>
              <a:t>‹#›</a:t>
            </a:fld>
            <a:endParaRPr lang="en-US"/>
          </a:p>
        </p:txBody>
      </p:sp>
    </p:spTree>
    <p:extLst>
      <p:ext uri="{BB962C8B-B14F-4D97-AF65-F5344CB8AC3E}">
        <p14:creationId xmlns:p14="http://schemas.microsoft.com/office/powerpoint/2010/main" val="3838541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igmaaldrich.com/technical-documents/articles/biology/sanger-sequencing.htm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hyperlink" Target="https://www.illumina.com/science/technology/next-generation-sequencing/beginners.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9096-D0CF-4E64-BDEF-D0161E2B2ECA}"/>
              </a:ext>
            </a:extLst>
          </p:cNvPr>
          <p:cNvSpPr>
            <a:spLocks noGrp="1"/>
          </p:cNvSpPr>
          <p:nvPr>
            <p:ph type="ctrTitle"/>
          </p:nvPr>
        </p:nvSpPr>
        <p:spPr/>
        <p:txBody>
          <a:bodyPr>
            <a:normAutofit fontScale="90000"/>
          </a:bodyPr>
          <a:lstStyle/>
          <a:p>
            <a:r>
              <a:rPr lang="en-US" dirty="0"/>
              <a:t>Microbiome Center Bootcamp: Sequencing Technology</a:t>
            </a:r>
          </a:p>
        </p:txBody>
      </p:sp>
      <p:sp>
        <p:nvSpPr>
          <p:cNvPr id="3" name="Subtitle 2">
            <a:extLst>
              <a:ext uri="{FF2B5EF4-FFF2-40B4-BE49-F238E27FC236}">
                <a16:creationId xmlns:a16="http://schemas.microsoft.com/office/drawing/2014/main" id="{CB2E21E3-BC68-4C01-86AF-3642250EF300}"/>
              </a:ext>
            </a:extLst>
          </p:cNvPr>
          <p:cNvSpPr>
            <a:spLocks noGrp="1"/>
          </p:cNvSpPr>
          <p:nvPr>
            <p:ph type="subTitle" idx="1"/>
          </p:nvPr>
        </p:nvSpPr>
        <p:spPr/>
        <p:txBody>
          <a:bodyPr/>
          <a:lstStyle/>
          <a:p>
            <a:r>
              <a:rPr lang="en-US" dirty="0"/>
              <a:t>Dr. Darrell Cockburn Assistant Professor of Food Science</a:t>
            </a:r>
          </a:p>
        </p:txBody>
      </p:sp>
    </p:spTree>
    <p:extLst>
      <p:ext uri="{BB962C8B-B14F-4D97-AF65-F5344CB8AC3E}">
        <p14:creationId xmlns:p14="http://schemas.microsoft.com/office/powerpoint/2010/main" val="2866970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B1896-722C-4904-ADBA-16605FAB090D}"/>
              </a:ext>
            </a:extLst>
          </p:cNvPr>
          <p:cNvSpPr>
            <a:spLocks noGrp="1"/>
          </p:cNvSpPr>
          <p:nvPr>
            <p:ph type="title"/>
          </p:nvPr>
        </p:nvSpPr>
        <p:spPr/>
        <p:txBody>
          <a:bodyPr/>
          <a:lstStyle/>
          <a:p>
            <a:r>
              <a:rPr lang="en-US" dirty="0"/>
              <a:t>PacBio Technology</a:t>
            </a:r>
          </a:p>
        </p:txBody>
      </p:sp>
      <p:sp>
        <p:nvSpPr>
          <p:cNvPr id="3" name="Content Placeholder 2">
            <a:extLst>
              <a:ext uri="{FF2B5EF4-FFF2-40B4-BE49-F238E27FC236}">
                <a16:creationId xmlns:a16="http://schemas.microsoft.com/office/drawing/2014/main" id="{1AD8E80A-3C6C-4011-B1F4-BCBF48FB137E}"/>
              </a:ext>
            </a:extLst>
          </p:cNvPr>
          <p:cNvSpPr>
            <a:spLocks noGrp="1"/>
          </p:cNvSpPr>
          <p:nvPr>
            <p:ph idx="1"/>
          </p:nvPr>
        </p:nvSpPr>
        <p:spPr>
          <a:xfrm>
            <a:off x="838200" y="1825625"/>
            <a:ext cx="10515600" cy="2364635"/>
          </a:xfrm>
        </p:spPr>
        <p:txBody>
          <a:bodyPr/>
          <a:lstStyle/>
          <a:p>
            <a:r>
              <a:rPr lang="en-US" dirty="0"/>
              <a:t>A long-read technology, PacBio utilizes a single molecule approach to generating reads – no clustering induced limitations. </a:t>
            </a:r>
          </a:p>
          <a:p>
            <a:r>
              <a:rPr lang="en-US" dirty="0"/>
              <a:t>Also utilizes real-time sequencing – there is no pause between nucleotide additions. This means that kinetics of base addition can be used to detect modified bases</a:t>
            </a:r>
          </a:p>
        </p:txBody>
      </p:sp>
      <p:pic>
        <p:nvPicPr>
          <p:cNvPr id="1026" name="Picture 2" descr="figure4">
            <a:extLst>
              <a:ext uri="{FF2B5EF4-FFF2-40B4-BE49-F238E27FC236}">
                <a16:creationId xmlns:a16="http://schemas.microsoft.com/office/drawing/2014/main" id="{ECE008A9-D926-497C-8256-9B561C808B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4369" y="3878113"/>
            <a:ext cx="5443261" cy="29798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A2CA570-323C-4722-AFCE-BCD1017809ED}"/>
              </a:ext>
            </a:extLst>
          </p:cNvPr>
          <p:cNvSpPr txBox="1"/>
          <p:nvPr/>
        </p:nvSpPr>
        <p:spPr>
          <a:xfrm>
            <a:off x="8817630" y="6308209"/>
            <a:ext cx="2190087" cy="369332"/>
          </a:xfrm>
          <a:prstGeom prst="rect">
            <a:avLst/>
          </a:prstGeom>
          <a:noFill/>
        </p:spPr>
        <p:txBody>
          <a:bodyPr wrap="none" rtlCol="0">
            <a:spAutoFit/>
          </a:bodyPr>
          <a:lstStyle/>
          <a:p>
            <a:r>
              <a:rPr lang="en-US" dirty="0"/>
              <a:t>Doi:10.1038/nrg2626</a:t>
            </a:r>
          </a:p>
        </p:txBody>
      </p:sp>
    </p:spTree>
    <p:extLst>
      <p:ext uri="{BB962C8B-B14F-4D97-AF65-F5344CB8AC3E}">
        <p14:creationId xmlns:p14="http://schemas.microsoft.com/office/powerpoint/2010/main" val="3277840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ED25E-56E2-4B24-A883-9B90F36F680D}"/>
              </a:ext>
            </a:extLst>
          </p:cNvPr>
          <p:cNvSpPr>
            <a:spLocks noGrp="1"/>
          </p:cNvSpPr>
          <p:nvPr>
            <p:ph type="title"/>
          </p:nvPr>
        </p:nvSpPr>
        <p:spPr>
          <a:xfrm>
            <a:off x="717375" y="365125"/>
            <a:ext cx="10886917" cy="1325563"/>
          </a:xfrm>
        </p:spPr>
        <p:txBody>
          <a:bodyPr/>
          <a:lstStyle/>
          <a:p>
            <a:r>
              <a:rPr lang="en-US" dirty="0"/>
              <a:t>PacBio Mode 1: Circular Consensus Sequencing</a:t>
            </a:r>
          </a:p>
        </p:txBody>
      </p:sp>
      <p:sp>
        <p:nvSpPr>
          <p:cNvPr id="3" name="Content Placeholder 2">
            <a:extLst>
              <a:ext uri="{FF2B5EF4-FFF2-40B4-BE49-F238E27FC236}">
                <a16:creationId xmlns:a16="http://schemas.microsoft.com/office/drawing/2014/main" id="{8FD17FB4-0B2A-4DBA-8C8B-B29F08C2C539}"/>
              </a:ext>
            </a:extLst>
          </p:cNvPr>
          <p:cNvSpPr>
            <a:spLocks noGrp="1"/>
          </p:cNvSpPr>
          <p:nvPr>
            <p:ph idx="1"/>
          </p:nvPr>
        </p:nvSpPr>
        <p:spPr>
          <a:xfrm>
            <a:off x="838200" y="1825625"/>
            <a:ext cx="10515600" cy="1528859"/>
          </a:xfrm>
        </p:spPr>
        <p:txBody>
          <a:bodyPr/>
          <a:lstStyle/>
          <a:p>
            <a:r>
              <a:rPr lang="en-US" dirty="0"/>
              <a:t>In CCS mode, inserts less than about 15-20 </a:t>
            </a:r>
            <a:r>
              <a:rPr lang="en-US" dirty="0" err="1"/>
              <a:t>Kb</a:t>
            </a:r>
            <a:r>
              <a:rPr lang="en-US" dirty="0"/>
              <a:t> get sequenced multiple times (About 10x). A consensus read can then be generated from these sub-reads to get a very high accuracy</a:t>
            </a:r>
          </a:p>
        </p:txBody>
      </p:sp>
      <p:pic>
        <p:nvPicPr>
          <p:cNvPr id="4" name="Picture 2" descr="Produce HiFi reads using the circular consensus sequencing (CCS)">
            <a:extLst>
              <a:ext uri="{FF2B5EF4-FFF2-40B4-BE49-F238E27FC236}">
                <a16:creationId xmlns:a16="http://schemas.microsoft.com/office/drawing/2014/main" id="{A82E1D0D-5C45-43B9-958C-7A6B9A585C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4131" y="3345363"/>
            <a:ext cx="7983737" cy="3512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229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B5D30-F2E8-44BC-819E-448CDAF33A3B}"/>
              </a:ext>
            </a:extLst>
          </p:cNvPr>
          <p:cNvSpPr>
            <a:spLocks noGrp="1"/>
          </p:cNvSpPr>
          <p:nvPr>
            <p:ph type="title"/>
          </p:nvPr>
        </p:nvSpPr>
        <p:spPr/>
        <p:txBody>
          <a:bodyPr/>
          <a:lstStyle/>
          <a:p>
            <a:r>
              <a:rPr lang="en-US" dirty="0"/>
              <a:t>PacBio Mode 2: Continuous Long Read</a:t>
            </a:r>
          </a:p>
        </p:txBody>
      </p:sp>
      <p:sp>
        <p:nvSpPr>
          <p:cNvPr id="3" name="Content Placeholder 2">
            <a:extLst>
              <a:ext uri="{FF2B5EF4-FFF2-40B4-BE49-F238E27FC236}">
                <a16:creationId xmlns:a16="http://schemas.microsoft.com/office/drawing/2014/main" id="{7B8930CD-BFF5-4C33-BE2C-EBAC682C96C1}"/>
              </a:ext>
            </a:extLst>
          </p:cNvPr>
          <p:cNvSpPr>
            <a:spLocks noGrp="1"/>
          </p:cNvSpPr>
          <p:nvPr>
            <p:ph idx="1"/>
          </p:nvPr>
        </p:nvSpPr>
        <p:spPr>
          <a:xfrm>
            <a:off x="838199" y="1887389"/>
            <a:ext cx="5153393" cy="4912514"/>
          </a:xfrm>
        </p:spPr>
        <p:txBody>
          <a:bodyPr>
            <a:normAutofit/>
          </a:bodyPr>
          <a:lstStyle/>
          <a:p>
            <a:r>
              <a:rPr lang="en-US" dirty="0"/>
              <a:t>In this mode the system is optimized to produce as long of reads as possible, but not repeatedly</a:t>
            </a:r>
          </a:p>
          <a:p>
            <a:r>
              <a:rPr lang="en-US" dirty="0"/>
              <a:t> Limited in length of read by the quality of the DNA (are there intact fragments long enough) and by the maximum single run synthesis by the polymerase</a:t>
            </a:r>
          </a:p>
          <a:p>
            <a:r>
              <a:rPr lang="en-US" dirty="0"/>
              <a:t>Variable lengths, but many above 50 </a:t>
            </a:r>
            <a:r>
              <a:rPr lang="en-US" dirty="0" err="1"/>
              <a:t>Kb</a:t>
            </a:r>
            <a:r>
              <a:rPr lang="en-US" dirty="0"/>
              <a:t> and up to 175 </a:t>
            </a:r>
            <a:r>
              <a:rPr lang="en-US" dirty="0" err="1"/>
              <a:t>Kb</a:t>
            </a:r>
            <a:endParaRPr lang="en-US" dirty="0"/>
          </a:p>
        </p:txBody>
      </p:sp>
      <p:pic>
        <p:nvPicPr>
          <p:cNvPr id="1032" name="Picture 8">
            <a:extLst>
              <a:ext uri="{FF2B5EF4-FFF2-40B4-BE49-F238E27FC236}">
                <a16:creationId xmlns:a16="http://schemas.microsoft.com/office/drawing/2014/main" id="{8123E105-CBE3-414D-885A-FF03323AD1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1527" y="1290768"/>
            <a:ext cx="5720473" cy="5549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813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FA900-9AD9-4E1F-B475-034FF7DBECBF}"/>
              </a:ext>
            </a:extLst>
          </p:cNvPr>
          <p:cNvSpPr>
            <a:spLocks noGrp="1"/>
          </p:cNvSpPr>
          <p:nvPr>
            <p:ph type="title"/>
          </p:nvPr>
        </p:nvSpPr>
        <p:spPr/>
        <p:txBody>
          <a:bodyPr/>
          <a:lstStyle/>
          <a:p>
            <a:r>
              <a:rPr lang="en-US" dirty="0"/>
              <a:t>PacBio Instruments</a:t>
            </a:r>
          </a:p>
        </p:txBody>
      </p:sp>
      <p:sp>
        <p:nvSpPr>
          <p:cNvPr id="3" name="Content Placeholder 2">
            <a:extLst>
              <a:ext uri="{FF2B5EF4-FFF2-40B4-BE49-F238E27FC236}">
                <a16:creationId xmlns:a16="http://schemas.microsoft.com/office/drawing/2014/main" id="{D57B67B1-7176-4B41-9B31-8424D37D3243}"/>
              </a:ext>
            </a:extLst>
          </p:cNvPr>
          <p:cNvSpPr>
            <a:spLocks noGrp="1"/>
          </p:cNvSpPr>
          <p:nvPr>
            <p:ph idx="1"/>
          </p:nvPr>
        </p:nvSpPr>
        <p:spPr/>
        <p:txBody>
          <a:bodyPr>
            <a:normAutofit lnSpcReduction="10000"/>
          </a:bodyPr>
          <a:lstStyle/>
          <a:p>
            <a:r>
              <a:rPr lang="en-US" dirty="0"/>
              <a:t>RS and RS-II – have 150,000 ZMWs and can generate 50,000-75,000 reads per run</a:t>
            </a:r>
          </a:p>
          <a:p>
            <a:r>
              <a:rPr lang="en-US" dirty="0"/>
              <a:t>Sequel – have 1 million ZMWs and can generate 300K-500K reads per run</a:t>
            </a:r>
          </a:p>
          <a:p>
            <a:r>
              <a:rPr lang="en-US" dirty="0"/>
              <a:t>Sequel II have 8 million ZMWs and can generate 2.5 million-4 million reads per un</a:t>
            </a:r>
          </a:p>
          <a:p>
            <a:endParaRPr lang="en-US" dirty="0"/>
          </a:p>
          <a:p>
            <a:r>
              <a:rPr lang="en-US" dirty="0"/>
              <a:t>Why do they only generate between 1/3 and ½ the number of reads relative to the number of ZMWs? Poisson distribution to get no more than one DNA molecule per ZMW</a:t>
            </a:r>
          </a:p>
        </p:txBody>
      </p:sp>
    </p:spTree>
    <p:extLst>
      <p:ext uri="{BB962C8B-B14F-4D97-AF65-F5344CB8AC3E}">
        <p14:creationId xmlns:p14="http://schemas.microsoft.com/office/powerpoint/2010/main" val="1561987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D1CFF-15E2-4096-BF20-A5391AA18A1F}"/>
              </a:ext>
            </a:extLst>
          </p:cNvPr>
          <p:cNvSpPr>
            <a:spLocks noGrp="1"/>
          </p:cNvSpPr>
          <p:nvPr>
            <p:ph type="title"/>
          </p:nvPr>
        </p:nvSpPr>
        <p:spPr/>
        <p:txBody>
          <a:bodyPr/>
          <a:lstStyle/>
          <a:p>
            <a:r>
              <a:rPr lang="en-US" dirty="0"/>
              <a:t>Oxford Nanopore technology</a:t>
            </a:r>
          </a:p>
        </p:txBody>
      </p:sp>
      <p:sp>
        <p:nvSpPr>
          <p:cNvPr id="3" name="Content Placeholder 2">
            <a:extLst>
              <a:ext uri="{FF2B5EF4-FFF2-40B4-BE49-F238E27FC236}">
                <a16:creationId xmlns:a16="http://schemas.microsoft.com/office/drawing/2014/main" id="{2E330D8F-53C6-4F98-9A68-20B2AC3AFC3D}"/>
              </a:ext>
            </a:extLst>
          </p:cNvPr>
          <p:cNvSpPr>
            <a:spLocks noGrp="1"/>
          </p:cNvSpPr>
          <p:nvPr>
            <p:ph idx="1"/>
          </p:nvPr>
        </p:nvSpPr>
        <p:spPr/>
        <p:txBody>
          <a:bodyPr>
            <a:normAutofit/>
          </a:bodyPr>
          <a:lstStyle/>
          <a:p>
            <a:r>
              <a:rPr lang="en-US" dirty="0"/>
              <a:t>Another long-read (up to 2 Mb!) technology that uses single molecules</a:t>
            </a:r>
          </a:p>
          <a:p>
            <a:r>
              <a:rPr lang="en-US" dirty="0"/>
              <a:t>This differs from the others we have discussed in that it is not sequencing by synthesis, rather individual bases are detected in turn as they pass through a nanopore and disrupt an ionic current</a:t>
            </a:r>
          </a:p>
          <a:p>
            <a:r>
              <a:rPr lang="en-US" dirty="0"/>
              <a:t>Potentially significantly cheaper than the other technologies (depending on instrument and experiment)</a:t>
            </a:r>
          </a:p>
          <a:p>
            <a:r>
              <a:rPr lang="en-US" dirty="0"/>
              <a:t>Big drawback is error rate – initially as high as 30%!, now claimed  to be down to 5%, but real world results seem to be 7-10%</a:t>
            </a:r>
          </a:p>
        </p:txBody>
      </p:sp>
    </p:spTree>
    <p:extLst>
      <p:ext uri="{BB962C8B-B14F-4D97-AF65-F5344CB8AC3E}">
        <p14:creationId xmlns:p14="http://schemas.microsoft.com/office/powerpoint/2010/main" val="584265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51C82-EB2F-4118-A74C-00C645A4D235}"/>
              </a:ext>
            </a:extLst>
          </p:cNvPr>
          <p:cNvSpPr>
            <a:spLocks noGrp="1"/>
          </p:cNvSpPr>
          <p:nvPr>
            <p:ph type="title"/>
          </p:nvPr>
        </p:nvSpPr>
        <p:spPr/>
        <p:txBody>
          <a:bodyPr/>
          <a:lstStyle/>
          <a:p>
            <a:r>
              <a:rPr lang="en-US" dirty="0"/>
              <a:t>Nanopore Technology</a:t>
            </a:r>
          </a:p>
        </p:txBody>
      </p:sp>
      <p:sp>
        <p:nvSpPr>
          <p:cNvPr id="3" name="Content Placeholder 2">
            <a:extLst>
              <a:ext uri="{FF2B5EF4-FFF2-40B4-BE49-F238E27FC236}">
                <a16:creationId xmlns:a16="http://schemas.microsoft.com/office/drawing/2014/main" id="{BB8A8429-93B5-441B-BAD3-1AC312888C60}"/>
              </a:ext>
            </a:extLst>
          </p:cNvPr>
          <p:cNvSpPr>
            <a:spLocks noGrp="1"/>
          </p:cNvSpPr>
          <p:nvPr>
            <p:ph idx="1"/>
          </p:nvPr>
        </p:nvSpPr>
        <p:spPr>
          <a:xfrm>
            <a:off x="838200" y="1461884"/>
            <a:ext cx="4006604" cy="4981855"/>
          </a:xfrm>
        </p:spPr>
        <p:txBody>
          <a:bodyPr>
            <a:normAutofit fontScale="92500"/>
          </a:bodyPr>
          <a:lstStyle/>
          <a:p>
            <a:r>
              <a:rPr lang="en-US" dirty="0"/>
              <a:t>Each nanopore is created by a pore forming protein that DNA can be fed through</a:t>
            </a:r>
          </a:p>
          <a:p>
            <a:r>
              <a:rPr lang="en-US" dirty="0"/>
              <a:t>A motor protein, DNA helicase unwinds a single strand of DNA pushes it through the pore</a:t>
            </a:r>
          </a:p>
          <a:p>
            <a:r>
              <a:rPr lang="en-US" dirty="0"/>
              <a:t>Changes in ion flow between the compartments is analyzed to determine the base sequence of the DNA</a:t>
            </a:r>
          </a:p>
        </p:txBody>
      </p:sp>
      <p:pic>
        <p:nvPicPr>
          <p:cNvPr id="1026" name="Picture 2">
            <a:extLst>
              <a:ext uri="{FF2B5EF4-FFF2-40B4-BE49-F238E27FC236}">
                <a16:creationId xmlns:a16="http://schemas.microsoft.com/office/drawing/2014/main" id="{D866859A-123B-4723-9105-B5609BAF33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8024" y="1355959"/>
            <a:ext cx="7033976" cy="5451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844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0A2A9-AEE6-4FB0-AC3D-F5036E5B0902}"/>
              </a:ext>
            </a:extLst>
          </p:cNvPr>
          <p:cNvSpPr>
            <a:spLocks noGrp="1"/>
          </p:cNvSpPr>
          <p:nvPr>
            <p:ph type="title"/>
          </p:nvPr>
        </p:nvSpPr>
        <p:spPr/>
        <p:txBody>
          <a:bodyPr/>
          <a:lstStyle/>
          <a:p>
            <a:r>
              <a:rPr lang="en-US" dirty="0"/>
              <a:t>The Instruments</a:t>
            </a:r>
          </a:p>
        </p:txBody>
      </p:sp>
      <p:sp>
        <p:nvSpPr>
          <p:cNvPr id="3" name="Content Placeholder 2">
            <a:extLst>
              <a:ext uri="{FF2B5EF4-FFF2-40B4-BE49-F238E27FC236}">
                <a16:creationId xmlns:a16="http://schemas.microsoft.com/office/drawing/2014/main" id="{EA1CD191-A484-49CB-8C11-A98CFE511876}"/>
              </a:ext>
            </a:extLst>
          </p:cNvPr>
          <p:cNvSpPr>
            <a:spLocks noGrp="1"/>
          </p:cNvSpPr>
          <p:nvPr>
            <p:ph idx="1"/>
          </p:nvPr>
        </p:nvSpPr>
        <p:spPr>
          <a:xfrm>
            <a:off x="838200" y="1825625"/>
            <a:ext cx="10515600" cy="2786790"/>
          </a:xfrm>
        </p:spPr>
        <p:txBody>
          <a:bodyPr/>
          <a:lstStyle/>
          <a:p>
            <a:r>
              <a:rPr lang="en-US" dirty="0" err="1"/>
              <a:t>MinIon</a:t>
            </a:r>
            <a:r>
              <a:rPr lang="en-US" dirty="0"/>
              <a:t> – Processes one flow cell with 512 nanopores, capable of up to 30 Gb of sequencing</a:t>
            </a:r>
          </a:p>
          <a:p>
            <a:r>
              <a:rPr lang="en-US" dirty="0" err="1"/>
              <a:t>GridIon</a:t>
            </a:r>
            <a:r>
              <a:rPr lang="en-US" dirty="0"/>
              <a:t> – Process up to 5 flow cells at a time (+ built in computing power for analysis)</a:t>
            </a:r>
          </a:p>
          <a:p>
            <a:r>
              <a:rPr lang="en-US" dirty="0" err="1"/>
              <a:t>PromethIon</a:t>
            </a:r>
            <a:r>
              <a:rPr lang="en-US" dirty="0"/>
              <a:t> – Process up to 48 flow cells at a time each with 3000 nanopores for up to 8 Tb of data per run!</a:t>
            </a:r>
          </a:p>
        </p:txBody>
      </p:sp>
      <p:pic>
        <p:nvPicPr>
          <p:cNvPr id="1026" name="Picture 2" descr="First Nanopore Sequencing of Human Genome">
            <a:extLst>
              <a:ext uri="{FF2B5EF4-FFF2-40B4-BE49-F238E27FC236}">
                <a16:creationId xmlns:a16="http://schemas.microsoft.com/office/drawing/2014/main" id="{55F43433-8C3D-444B-B748-CE6BCA3E9A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245" y="4539444"/>
            <a:ext cx="3451944" cy="23185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troducing GridION X5">
            <a:extLst>
              <a:ext uri="{FF2B5EF4-FFF2-40B4-BE49-F238E27FC236}">
                <a16:creationId xmlns:a16="http://schemas.microsoft.com/office/drawing/2014/main" id="{BA9BF66C-43EB-4382-8C8B-0132D76D58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8222" y="4502099"/>
            <a:ext cx="3531837" cy="235383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anopore PromethION System and Applications - Novogene">
            <a:extLst>
              <a:ext uri="{FF2B5EF4-FFF2-40B4-BE49-F238E27FC236}">
                <a16:creationId xmlns:a16="http://schemas.microsoft.com/office/drawing/2014/main" id="{C0C9A9F7-8E4C-4DD8-B52C-36F423DB56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6092" y="4539444"/>
            <a:ext cx="4136584" cy="2316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416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4BCE1-1A62-4B85-A675-5A1665E7A881}"/>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C8E4D073-3665-462A-B2F9-F549BA833189}"/>
              </a:ext>
            </a:extLst>
          </p:cNvPr>
          <p:cNvSpPr>
            <a:spLocks noGrp="1"/>
          </p:cNvSpPr>
          <p:nvPr>
            <p:ph idx="1"/>
          </p:nvPr>
        </p:nvSpPr>
        <p:spPr/>
        <p:txBody>
          <a:bodyPr/>
          <a:lstStyle/>
          <a:p>
            <a:r>
              <a:rPr lang="en-US" dirty="0"/>
              <a:t>Real time sequencing results – can be out in the field with these instruments (especially </a:t>
            </a:r>
            <a:r>
              <a:rPr lang="en-US" dirty="0" err="1"/>
              <a:t>MinIon</a:t>
            </a:r>
            <a:r>
              <a:rPr lang="en-US" dirty="0"/>
              <a:t>) and be getting results within minutes for rapid diagnostic purposes</a:t>
            </a:r>
          </a:p>
          <a:p>
            <a:r>
              <a:rPr lang="en-US" dirty="0"/>
              <a:t>Read Until… - possible to have the instrument selectively sequence certain sequence signatures – if it doesn’t match a certain pattern within the first few bases, DNA molecule can be expelled from pore and a new one bound</a:t>
            </a:r>
          </a:p>
          <a:p>
            <a:r>
              <a:rPr lang="en-US" dirty="0"/>
              <a:t>Direct analysis of molecule without sequencing by synthesis allows direct detection of DNA/RNA modifications (including direct reading of RNA</a:t>
            </a:r>
          </a:p>
        </p:txBody>
      </p:sp>
    </p:spTree>
    <p:extLst>
      <p:ext uri="{BB962C8B-B14F-4D97-AF65-F5344CB8AC3E}">
        <p14:creationId xmlns:p14="http://schemas.microsoft.com/office/powerpoint/2010/main" val="598620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599EA-6564-4F58-A4A2-DF17141EB50F}"/>
              </a:ext>
            </a:extLst>
          </p:cNvPr>
          <p:cNvSpPr>
            <a:spLocks noGrp="1"/>
          </p:cNvSpPr>
          <p:nvPr>
            <p:ph type="title"/>
          </p:nvPr>
        </p:nvSpPr>
        <p:spPr/>
        <p:txBody>
          <a:bodyPr/>
          <a:lstStyle/>
          <a:p>
            <a:r>
              <a:rPr lang="en-US" dirty="0"/>
              <a:t>Combining short and long read technology</a:t>
            </a:r>
          </a:p>
        </p:txBody>
      </p:sp>
      <p:sp>
        <p:nvSpPr>
          <p:cNvPr id="3" name="Content Placeholder 2">
            <a:extLst>
              <a:ext uri="{FF2B5EF4-FFF2-40B4-BE49-F238E27FC236}">
                <a16:creationId xmlns:a16="http://schemas.microsoft.com/office/drawing/2014/main" id="{B64F8462-EB16-4A93-9878-35B49AD733B0}"/>
              </a:ext>
            </a:extLst>
          </p:cNvPr>
          <p:cNvSpPr>
            <a:spLocks noGrp="1"/>
          </p:cNvSpPr>
          <p:nvPr>
            <p:ph idx="1"/>
          </p:nvPr>
        </p:nvSpPr>
        <p:spPr/>
        <p:txBody>
          <a:bodyPr/>
          <a:lstStyle/>
          <a:p>
            <a:r>
              <a:rPr lang="en-US" dirty="0"/>
              <a:t>Would there be any advantage to combining these various technologies?</a:t>
            </a:r>
          </a:p>
          <a:p>
            <a:r>
              <a:rPr lang="en-US" dirty="0"/>
              <a:t>For long assemblies such as genomes, long reads can be used to provide the majority of the assembly and short reads can be used to error correct.</a:t>
            </a:r>
          </a:p>
          <a:p>
            <a:r>
              <a:rPr lang="en-US" dirty="0"/>
              <a:t>Alternatively, the short reads can be used to provide the majority of the sequence and long reads can be used to help assemble them</a:t>
            </a:r>
          </a:p>
          <a:p>
            <a:r>
              <a:rPr lang="en-US" dirty="0"/>
              <a:t>With metagenomes long reads can provide enhanced assemblies, while short reads can provide depth to detect rare taxa</a:t>
            </a:r>
          </a:p>
        </p:txBody>
      </p:sp>
    </p:spTree>
    <p:extLst>
      <p:ext uri="{BB962C8B-B14F-4D97-AF65-F5344CB8AC3E}">
        <p14:creationId xmlns:p14="http://schemas.microsoft.com/office/powerpoint/2010/main" val="40024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4B65A-BC26-49C2-84B8-269B97AD304C}"/>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850B0319-8C43-4A04-BBFF-DBF32EC374FE}"/>
              </a:ext>
            </a:extLst>
          </p:cNvPr>
          <p:cNvSpPr>
            <a:spLocks noGrp="1"/>
          </p:cNvSpPr>
          <p:nvPr>
            <p:ph idx="1"/>
          </p:nvPr>
        </p:nvSpPr>
        <p:spPr/>
        <p:txBody>
          <a:bodyPr/>
          <a:lstStyle/>
          <a:p>
            <a:r>
              <a:rPr lang="en-US" dirty="0"/>
              <a:t>1. What aspects of your mars sampling project would you need to consider when choosing your sequencing technology/approach</a:t>
            </a:r>
          </a:p>
          <a:p>
            <a:endParaRPr lang="en-US" dirty="0"/>
          </a:p>
          <a:p>
            <a:r>
              <a:rPr lang="en-US" dirty="0"/>
              <a:t>2. Which technology/approach would you choose?</a:t>
            </a:r>
          </a:p>
          <a:p>
            <a:endParaRPr lang="en-US" dirty="0"/>
          </a:p>
          <a:p>
            <a:r>
              <a:rPr lang="en-US" dirty="0"/>
              <a:t>3. If you had to consider costs would your answer change?</a:t>
            </a:r>
          </a:p>
        </p:txBody>
      </p:sp>
    </p:spTree>
    <p:extLst>
      <p:ext uri="{BB962C8B-B14F-4D97-AF65-F5344CB8AC3E}">
        <p14:creationId xmlns:p14="http://schemas.microsoft.com/office/powerpoint/2010/main" val="3318884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36DEB-8FEA-41D9-9F3E-F24505DE7D50}"/>
              </a:ext>
            </a:extLst>
          </p:cNvPr>
          <p:cNvSpPr>
            <a:spLocks noGrp="1"/>
          </p:cNvSpPr>
          <p:nvPr>
            <p:ph type="title"/>
          </p:nvPr>
        </p:nvSpPr>
        <p:spPr/>
        <p:txBody>
          <a:bodyPr/>
          <a:lstStyle/>
          <a:p>
            <a:r>
              <a:rPr lang="en-US" dirty="0"/>
              <a:t>Why does sequencing technology matter?</a:t>
            </a:r>
          </a:p>
        </p:txBody>
      </p:sp>
      <p:sp>
        <p:nvSpPr>
          <p:cNvPr id="3" name="Content Placeholder 2">
            <a:extLst>
              <a:ext uri="{FF2B5EF4-FFF2-40B4-BE49-F238E27FC236}">
                <a16:creationId xmlns:a16="http://schemas.microsoft.com/office/drawing/2014/main" id="{E2F4486C-996E-4F4D-8BAF-4B8092131D51}"/>
              </a:ext>
            </a:extLst>
          </p:cNvPr>
          <p:cNvSpPr>
            <a:spLocks noGrp="1"/>
          </p:cNvSpPr>
          <p:nvPr>
            <p:ph idx="1"/>
          </p:nvPr>
        </p:nvSpPr>
        <p:spPr/>
        <p:txBody>
          <a:bodyPr/>
          <a:lstStyle/>
          <a:p>
            <a:r>
              <a:rPr lang="en-US" dirty="0"/>
              <a:t>The various sequencing technologies out there generally all have the same goal of finding the sequence of the DNA (or RNA) in your sample, so why does the technology used matter?</a:t>
            </a:r>
          </a:p>
          <a:p>
            <a:r>
              <a:rPr lang="en-US" dirty="0"/>
              <a:t>It comes down to a series of tradeoffs that the various sequencing platforms offer. There are some differences in technical capabilities, but it mostly comes down to three factors:</a:t>
            </a:r>
          </a:p>
          <a:p>
            <a:pPr lvl="1"/>
            <a:r>
              <a:rPr lang="en-US" dirty="0"/>
              <a:t>Cost/Number of Reads/total output</a:t>
            </a:r>
          </a:p>
          <a:p>
            <a:pPr lvl="1"/>
            <a:r>
              <a:rPr lang="en-US" dirty="0"/>
              <a:t>Error Rate</a:t>
            </a:r>
          </a:p>
          <a:p>
            <a:pPr lvl="1"/>
            <a:r>
              <a:rPr lang="en-US" dirty="0"/>
              <a:t>Read Length</a:t>
            </a:r>
          </a:p>
        </p:txBody>
      </p:sp>
    </p:spTree>
    <p:extLst>
      <p:ext uri="{BB962C8B-B14F-4D97-AF65-F5344CB8AC3E}">
        <p14:creationId xmlns:p14="http://schemas.microsoft.com/office/powerpoint/2010/main" val="3205881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91A52-4AD7-443F-8DAC-FFCDB56C7A6F}"/>
              </a:ext>
            </a:extLst>
          </p:cNvPr>
          <p:cNvSpPr>
            <a:spLocks noGrp="1"/>
          </p:cNvSpPr>
          <p:nvPr>
            <p:ph type="title"/>
          </p:nvPr>
        </p:nvSpPr>
        <p:spPr/>
        <p:txBody>
          <a:bodyPr/>
          <a:lstStyle/>
          <a:p>
            <a:r>
              <a:rPr lang="en-US" dirty="0"/>
              <a:t>Long vs. short read technologies</a:t>
            </a:r>
          </a:p>
        </p:txBody>
      </p:sp>
      <p:sp>
        <p:nvSpPr>
          <p:cNvPr id="3" name="Content Placeholder 2">
            <a:extLst>
              <a:ext uri="{FF2B5EF4-FFF2-40B4-BE49-F238E27FC236}">
                <a16:creationId xmlns:a16="http://schemas.microsoft.com/office/drawing/2014/main" id="{AD5D238A-87FF-443A-9C44-B81A46D13DEE}"/>
              </a:ext>
            </a:extLst>
          </p:cNvPr>
          <p:cNvSpPr>
            <a:spLocks noGrp="1"/>
          </p:cNvSpPr>
          <p:nvPr>
            <p:ph idx="1"/>
          </p:nvPr>
        </p:nvSpPr>
        <p:spPr/>
        <p:txBody>
          <a:bodyPr/>
          <a:lstStyle/>
          <a:p>
            <a:r>
              <a:rPr lang="en-US" dirty="0"/>
              <a:t>Why does read length matter? </a:t>
            </a:r>
          </a:p>
          <a:p>
            <a:r>
              <a:rPr lang="en-US" dirty="0"/>
              <a:t>Shorter reads mean more depth – more likely to find rarer things</a:t>
            </a:r>
          </a:p>
          <a:p>
            <a:r>
              <a:rPr lang="en-US" dirty="0"/>
              <a:t>Shorter reads can be (but are not always) associated with greater total throughput, so can give better total coverage</a:t>
            </a:r>
          </a:p>
          <a:p>
            <a:r>
              <a:rPr lang="en-US" dirty="0"/>
              <a:t>Longer reads make it easier to join things together into even bigger pieces such as for full genes, operons, chromosomes or genomes</a:t>
            </a:r>
          </a:p>
          <a:p>
            <a:r>
              <a:rPr lang="en-US" dirty="0"/>
              <a:t>Longer reads are much better for detecting structural variants, i.e. insertions, deletions, duplications, rearrangements</a:t>
            </a:r>
          </a:p>
        </p:txBody>
      </p:sp>
    </p:spTree>
    <p:extLst>
      <p:ext uri="{BB962C8B-B14F-4D97-AF65-F5344CB8AC3E}">
        <p14:creationId xmlns:p14="http://schemas.microsoft.com/office/powerpoint/2010/main" val="231315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D18D7-4F40-4939-ABD1-5F9AE7606FC6}"/>
              </a:ext>
            </a:extLst>
          </p:cNvPr>
          <p:cNvSpPr>
            <a:spLocks noGrp="1"/>
          </p:cNvSpPr>
          <p:nvPr>
            <p:ph type="title"/>
          </p:nvPr>
        </p:nvSpPr>
        <p:spPr/>
        <p:txBody>
          <a:bodyPr/>
          <a:lstStyle/>
          <a:p>
            <a:r>
              <a:rPr lang="en-US" dirty="0"/>
              <a:t>Sanger sequencing</a:t>
            </a:r>
          </a:p>
        </p:txBody>
      </p:sp>
      <p:sp>
        <p:nvSpPr>
          <p:cNvPr id="3" name="Content Placeholder 2">
            <a:extLst>
              <a:ext uri="{FF2B5EF4-FFF2-40B4-BE49-F238E27FC236}">
                <a16:creationId xmlns:a16="http://schemas.microsoft.com/office/drawing/2014/main" id="{4CC9CCFE-9A21-452C-9572-FC2A00073CB4}"/>
              </a:ext>
            </a:extLst>
          </p:cNvPr>
          <p:cNvSpPr>
            <a:spLocks noGrp="1"/>
          </p:cNvSpPr>
          <p:nvPr>
            <p:ph idx="1"/>
          </p:nvPr>
        </p:nvSpPr>
        <p:spPr>
          <a:xfrm>
            <a:off x="838200" y="1825626"/>
            <a:ext cx="10515600" cy="1427820"/>
          </a:xfrm>
        </p:spPr>
        <p:txBody>
          <a:bodyPr>
            <a:normAutofit fontScale="92500"/>
          </a:bodyPr>
          <a:lstStyle/>
          <a:p>
            <a:r>
              <a:rPr lang="en-US" dirty="0"/>
              <a:t>The original revolutionary sequencing technology that is still in extensive use today for high accuracy fragment sequencing</a:t>
            </a:r>
          </a:p>
          <a:p>
            <a:r>
              <a:rPr lang="en-US" dirty="0"/>
              <a:t>Limited to about 1000 bp and must be a pure sample (no mixed cultures)</a:t>
            </a:r>
          </a:p>
        </p:txBody>
      </p:sp>
      <p:pic>
        <p:nvPicPr>
          <p:cNvPr id="1026" name="Picture 2" descr="The 3 steps of Sanger sequencing are 1. PCR with fluorescent, chain-terminating ddNTPs; 2. Size separation by capillary gel electrophoresis; and 3. Laser excitation and detection by sequencing machine.">
            <a:extLst>
              <a:ext uri="{FF2B5EF4-FFF2-40B4-BE49-F238E27FC236}">
                <a16:creationId xmlns:a16="http://schemas.microsoft.com/office/drawing/2014/main" id="{ABA93E3D-CACE-42B4-A742-3358856AED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896"/>
          <a:stretch/>
        </p:blipFill>
        <p:spPr bwMode="auto">
          <a:xfrm>
            <a:off x="1345392" y="3112998"/>
            <a:ext cx="9501215" cy="374500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C31F484-012E-4E81-8D57-3AF5ADAB8EDE}"/>
              </a:ext>
            </a:extLst>
          </p:cNvPr>
          <p:cNvSpPr/>
          <p:nvPr/>
        </p:nvSpPr>
        <p:spPr>
          <a:xfrm>
            <a:off x="3369640" y="6492875"/>
            <a:ext cx="8148768" cy="338554"/>
          </a:xfrm>
          <a:prstGeom prst="rect">
            <a:avLst/>
          </a:prstGeom>
        </p:spPr>
        <p:txBody>
          <a:bodyPr wrap="square">
            <a:spAutoFit/>
          </a:bodyPr>
          <a:lstStyle/>
          <a:p>
            <a:r>
              <a:rPr lang="en-US" sz="1600" dirty="0">
                <a:hlinkClick r:id="rId3"/>
              </a:rPr>
              <a:t>https://www.sigmaaldrich.com/technical-documents/articles/biology/sanger-sequencing.html</a:t>
            </a:r>
            <a:endParaRPr lang="en-US" sz="1600" dirty="0"/>
          </a:p>
        </p:txBody>
      </p:sp>
    </p:spTree>
    <p:extLst>
      <p:ext uri="{BB962C8B-B14F-4D97-AF65-F5344CB8AC3E}">
        <p14:creationId xmlns:p14="http://schemas.microsoft.com/office/powerpoint/2010/main" val="2760130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0EDC-62C0-433F-8B96-B49649331B71}"/>
              </a:ext>
            </a:extLst>
          </p:cNvPr>
          <p:cNvSpPr>
            <a:spLocks noGrp="1"/>
          </p:cNvSpPr>
          <p:nvPr>
            <p:ph type="title"/>
          </p:nvPr>
        </p:nvSpPr>
        <p:spPr>
          <a:xfrm>
            <a:off x="161662" y="410593"/>
            <a:ext cx="11816473" cy="1325563"/>
          </a:xfrm>
        </p:spPr>
        <p:txBody>
          <a:bodyPr/>
          <a:lstStyle/>
          <a:p>
            <a:r>
              <a:rPr lang="en-US" dirty="0"/>
              <a:t>Other Technologies that I won’t go into detail about</a:t>
            </a:r>
          </a:p>
        </p:txBody>
      </p:sp>
      <p:sp>
        <p:nvSpPr>
          <p:cNvPr id="3" name="Content Placeholder 2">
            <a:extLst>
              <a:ext uri="{FF2B5EF4-FFF2-40B4-BE49-F238E27FC236}">
                <a16:creationId xmlns:a16="http://schemas.microsoft.com/office/drawing/2014/main" id="{A6DA8B10-9EAA-413D-8C4D-D71BE9B5AB24}"/>
              </a:ext>
            </a:extLst>
          </p:cNvPr>
          <p:cNvSpPr>
            <a:spLocks noGrp="1"/>
          </p:cNvSpPr>
          <p:nvPr>
            <p:ph idx="1"/>
          </p:nvPr>
        </p:nvSpPr>
        <p:spPr>
          <a:xfrm>
            <a:off x="838200" y="1825624"/>
            <a:ext cx="10515600" cy="4847980"/>
          </a:xfrm>
        </p:spPr>
        <p:txBody>
          <a:bodyPr>
            <a:normAutofit/>
          </a:bodyPr>
          <a:lstStyle/>
          <a:p>
            <a:r>
              <a:rPr lang="en-US" dirty="0"/>
              <a:t>DNA Microarrays</a:t>
            </a:r>
          </a:p>
          <a:p>
            <a:pPr lvl="1"/>
            <a:r>
              <a:rPr lang="en-US" dirty="0"/>
              <a:t>Not sequencing but can be used for genotyping or gene expression analysis</a:t>
            </a:r>
          </a:p>
          <a:p>
            <a:pPr lvl="1"/>
            <a:r>
              <a:rPr lang="en-US" dirty="0"/>
              <a:t>Will not detect novel genes/organisms, best suited for well studied organisms </a:t>
            </a:r>
          </a:p>
          <a:p>
            <a:r>
              <a:rPr lang="en-US" dirty="0"/>
              <a:t>Ion Torrent</a:t>
            </a:r>
          </a:p>
          <a:p>
            <a:pPr lvl="1"/>
            <a:r>
              <a:rPr lang="en-US" dirty="0"/>
              <a:t>Detects release of hydrogen ions (pH changes) as DNA is synthesized</a:t>
            </a:r>
          </a:p>
          <a:p>
            <a:pPr lvl="1"/>
            <a:r>
              <a:rPr lang="en-US" dirty="0"/>
              <a:t>A short-read technology that hasn’t caught on to the same extent as Illumina</a:t>
            </a:r>
          </a:p>
          <a:p>
            <a:r>
              <a:rPr lang="en-US" dirty="0" err="1"/>
              <a:t>HiC</a:t>
            </a:r>
            <a:r>
              <a:rPr lang="en-US" dirty="0"/>
              <a:t> and variants</a:t>
            </a:r>
          </a:p>
          <a:p>
            <a:pPr lvl="1"/>
            <a:r>
              <a:rPr lang="en-US" dirty="0"/>
              <a:t>Joins pieces of DNA that are 3-dimensionally close to one another, but not necessarily 1-dimensionally close </a:t>
            </a:r>
          </a:p>
          <a:p>
            <a:r>
              <a:rPr lang="en-US" dirty="0"/>
              <a:t>10X Genomics</a:t>
            </a:r>
          </a:p>
          <a:p>
            <a:pPr lvl="1"/>
            <a:r>
              <a:rPr lang="en-US" dirty="0"/>
              <a:t>Single cell sequencing technologies using barcoded nano-droplets</a:t>
            </a:r>
          </a:p>
        </p:txBody>
      </p:sp>
    </p:spTree>
    <p:extLst>
      <p:ext uri="{BB962C8B-B14F-4D97-AF65-F5344CB8AC3E}">
        <p14:creationId xmlns:p14="http://schemas.microsoft.com/office/powerpoint/2010/main" val="188080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6154C-7F33-4155-90E0-E0AB255939E8}"/>
              </a:ext>
            </a:extLst>
          </p:cNvPr>
          <p:cNvSpPr>
            <a:spLocks noGrp="1"/>
          </p:cNvSpPr>
          <p:nvPr>
            <p:ph type="title"/>
          </p:nvPr>
        </p:nvSpPr>
        <p:spPr/>
        <p:txBody>
          <a:bodyPr/>
          <a:lstStyle/>
          <a:p>
            <a:r>
              <a:rPr lang="en-US" dirty="0"/>
              <a:t>Illumina Technology</a:t>
            </a:r>
          </a:p>
        </p:txBody>
      </p:sp>
      <p:sp>
        <p:nvSpPr>
          <p:cNvPr id="3" name="Content Placeholder 2">
            <a:extLst>
              <a:ext uri="{FF2B5EF4-FFF2-40B4-BE49-F238E27FC236}">
                <a16:creationId xmlns:a16="http://schemas.microsoft.com/office/drawing/2014/main" id="{1626521A-3A1B-4402-9872-7F38CBD7E55C}"/>
              </a:ext>
            </a:extLst>
          </p:cNvPr>
          <p:cNvSpPr>
            <a:spLocks noGrp="1"/>
          </p:cNvSpPr>
          <p:nvPr>
            <p:ph idx="1"/>
          </p:nvPr>
        </p:nvSpPr>
        <p:spPr>
          <a:xfrm>
            <a:off x="838200" y="1825625"/>
            <a:ext cx="4408503" cy="4761606"/>
          </a:xfrm>
        </p:spPr>
        <p:txBody>
          <a:bodyPr>
            <a:normAutofit/>
          </a:bodyPr>
          <a:lstStyle/>
          <a:p>
            <a:r>
              <a:rPr lang="en-US" dirty="0"/>
              <a:t>Illumina technology is the most popular in use today</a:t>
            </a:r>
          </a:p>
          <a:p>
            <a:r>
              <a:rPr lang="en-US" dirty="0"/>
              <a:t>It is a short-read technology, technically limited to about 500 bp, but often less depending on how the sequencing is performed</a:t>
            </a:r>
          </a:p>
          <a:p>
            <a:r>
              <a:rPr lang="en-US" dirty="0"/>
              <a:t>Known for excellent error rates  </a:t>
            </a:r>
            <a:endParaRPr lang="en-US" dirty="0">
              <a:hlinkClick r:id="rId2"/>
            </a:endParaRPr>
          </a:p>
        </p:txBody>
      </p:sp>
      <p:pic>
        <p:nvPicPr>
          <p:cNvPr id="5" name="Picture 4">
            <a:extLst>
              <a:ext uri="{FF2B5EF4-FFF2-40B4-BE49-F238E27FC236}">
                <a16:creationId xmlns:a16="http://schemas.microsoft.com/office/drawing/2014/main" id="{83E30905-D1A7-4FF1-9726-ACC2E09337A4}"/>
              </a:ext>
            </a:extLst>
          </p:cNvPr>
          <p:cNvPicPr>
            <a:picLocks noChangeAspect="1"/>
          </p:cNvPicPr>
          <p:nvPr/>
        </p:nvPicPr>
        <p:blipFill>
          <a:blip r:embed="rId3">
            <a:lum bright="-20000" contrast="40000"/>
          </a:blip>
          <a:stretch>
            <a:fillRect/>
          </a:stretch>
        </p:blipFill>
        <p:spPr>
          <a:xfrm>
            <a:off x="5728359" y="0"/>
            <a:ext cx="6463641" cy="6858000"/>
          </a:xfrm>
          <a:prstGeom prst="rect">
            <a:avLst/>
          </a:prstGeom>
        </p:spPr>
      </p:pic>
    </p:spTree>
    <p:extLst>
      <p:ext uri="{BB962C8B-B14F-4D97-AF65-F5344CB8AC3E}">
        <p14:creationId xmlns:p14="http://schemas.microsoft.com/office/powerpoint/2010/main" val="2452942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0C691-1913-430B-9CDD-B281105A67E9}"/>
              </a:ext>
            </a:extLst>
          </p:cNvPr>
          <p:cNvSpPr>
            <a:spLocks noGrp="1"/>
          </p:cNvSpPr>
          <p:nvPr>
            <p:ph type="title"/>
          </p:nvPr>
        </p:nvSpPr>
        <p:spPr/>
        <p:txBody>
          <a:bodyPr/>
          <a:lstStyle/>
          <a:p>
            <a:r>
              <a:rPr lang="en-US" dirty="0"/>
              <a:t>Question 1: Why use clusters?</a:t>
            </a:r>
          </a:p>
        </p:txBody>
      </p:sp>
      <p:sp>
        <p:nvSpPr>
          <p:cNvPr id="3" name="Content Placeholder 2">
            <a:extLst>
              <a:ext uri="{FF2B5EF4-FFF2-40B4-BE49-F238E27FC236}">
                <a16:creationId xmlns:a16="http://schemas.microsoft.com/office/drawing/2014/main" id="{79D7233E-25E0-4D4C-8B06-2BE9301C88C8}"/>
              </a:ext>
            </a:extLst>
          </p:cNvPr>
          <p:cNvSpPr>
            <a:spLocks noGrp="1"/>
          </p:cNvSpPr>
          <p:nvPr>
            <p:ph idx="1"/>
          </p:nvPr>
        </p:nvSpPr>
        <p:spPr>
          <a:xfrm>
            <a:off x="835253" y="1835735"/>
            <a:ext cx="10515600" cy="2013733"/>
          </a:xfrm>
        </p:spPr>
        <p:txBody>
          <a:bodyPr>
            <a:normAutofit fontScale="92500" lnSpcReduction="20000"/>
          </a:bodyPr>
          <a:lstStyle/>
          <a:p>
            <a:r>
              <a:rPr lang="en-US" dirty="0"/>
              <a:t>In Illumina technology each bound DNA molecule is replicated about 1000x to make clonal clusters of each molecule before sequencing takes place. Why is this necessary?</a:t>
            </a:r>
          </a:p>
          <a:p>
            <a:r>
              <a:rPr lang="en-US" dirty="0"/>
              <a:t>Improves sensitivity and allows for that really good error rate as you are getting the consensus for the same molecule being sequenced many times in the cluster.</a:t>
            </a:r>
          </a:p>
        </p:txBody>
      </p:sp>
      <p:grpSp>
        <p:nvGrpSpPr>
          <p:cNvPr id="26" name="Group 25">
            <a:extLst>
              <a:ext uri="{FF2B5EF4-FFF2-40B4-BE49-F238E27FC236}">
                <a16:creationId xmlns:a16="http://schemas.microsoft.com/office/drawing/2014/main" id="{83E65209-B3C0-4BBC-A2DE-2D9670C6DB9B}"/>
              </a:ext>
            </a:extLst>
          </p:cNvPr>
          <p:cNvGrpSpPr/>
          <p:nvPr/>
        </p:nvGrpSpPr>
        <p:grpSpPr>
          <a:xfrm>
            <a:off x="1777446" y="3527525"/>
            <a:ext cx="8472738" cy="3255129"/>
            <a:chOff x="1369073" y="2914966"/>
            <a:chExt cx="8472738" cy="3255129"/>
          </a:xfrm>
        </p:grpSpPr>
        <p:sp>
          <p:nvSpPr>
            <p:cNvPr id="7" name="Rectangle 6">
              <a:extLst>
                <a:ext uri="{FF2B5EF4-FFF2-40B4-BE49-F238E27FC236}">
                  <a16:creationId xmlns:a16="http://schemas.microsoft.com/office/drawing/2014/main" id="{9FA62E4F-4A90-40EC-8C32-E428FA23C9B6}"/>
                </a:ext>
              </a:extLst>
            </p:cNvPr>
            <p:cNvSpPr/>
            <p:nvPr/>
          </p:nvSpPr>
          <p:spPr>
            <a:xfrm>
              <a:off x="1369073" y="3658442"/>
              <a:ext cx="2702785" cy="2359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43ED3E52-FE78-4E3D-BCC3-621530DE9BFD}"/>
                </a:ext>
              </a:extLst>
            </p:cNvPr>
            <p:cNvSpPr/>
            <p:nvPr/>
          </p:nvSpPr>
          <p:spPr>
            <a:xfrm>
              <a:off x="2647213" y="4865012"/>
              <a:ext cx="146506" cy="15155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4D155149-23C4-4C8D-B1E0-E3C8AB2A6C26}"/>
                </a:ext>
              </a:extLst>
            </p:cNvPr>
            <p:cNvSpPr/>
            <p:nvPr/>
          </p:nvSpPr>
          <p:spPr>
            <a:xfrm>
              <a:off x="2141985" y="4493998"/>
              <a:ext cx="391829" cy="378895"/>
            </a:xfrm>
            <a:custGeom>
              <a:avLst/>
              <a:gdLst>
                <a:gd name="connsiteX0" fmla="*/ 373843 w 391829"/>
                <a:gd name="connsiteY0" fmla="*/ 378895 h 378895"/>
                <a:gd name="connsiteX1" fmla="*/ 373843 w 391829"/>
                <a:gd name="connsiteY1" fmla="*/ 191974 h 378895"/>
                <a:gd name="connsiteX2" fmla="*/ 186922 w 391829"/>
                <a:gd name="connsiteY2" fmla="*/ 202078 h 378895"/>
                <a:gd name="connsiteX3" fmla="*/ 161662 w 391829"/>
                <a:gd name="connsiteY3" fmla="*/ 45468 h 378895"/>
                <a:gd name="connsiteX4" fmla="*/ 0 w 391829"/>
                <a:gd name="connsiteY4" fmla="*/ 0 h 3788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829" h="378895">
                  <a:moveTo>
                    <a:pt x="373843" y="378895"/>
                  </a:moveTo>
                  <a:cubicBezTo>
                    <a:pt x="389419" y="300169"/>
                    <a:pt x="404996" y="221443"/>
                    <a:pt x="373843" y="191974"/>
                  </a:cubicBezTo>
                  <a:cubicBezTo>
                    <a:pt x="342690" y="162505"/>
                    <a:pt x="222285" y="226496"/>
                    <a:pt x="186922" y="202078"/>
                  </a:cubicBezTo>
                  <a:cubicBezTo>
                    <a:pt x="151559" y="177660"/>
                    <a:pt x="192816" y="79148"/>
                    <a:pt x="161662" y="45468"/>
                  </a:cubicBezTo>
                  <a:cubicBezTo>
                    <a:pt x="130508" y="11788"/>
                    <a:pt x="65254" y="5894"/>
                    <a:pt x="0" y="0"/>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C5B6CD5E-A8BE-4E05-BD89-67BB9609066B}"/>
                </a:ext>
              </a:extLst>
            </p:cNvPr>
            <p:cNvSpPr/>
            <p:nvPr/>
          </p:nvSpPr>
          <p:spPr>
            <a:xfrm rot="5400000">
              <a:off x="2900651" y="4487531"/>
              <a:ext cx="391829" cy="378895"/>
            </a:xfrm>
            <a:custGeom>
              <a:avLst/>
              <a:gdLst>
                <a:gd name="connsiteX0" fmla="*/ 373843 w 391829"/>
                <a:gd name="connsiteY0" fmla="*/ 378895 h 378895"/>
                <a:gd name="connsiteX1" fmla="*/ 373843 w 391829"/>
                <a:gd name="connsiteY1" fmla="*/ 191974 h 378895"/>
                <a:gd name="connsiteX2" fmla="*/ 186922 w 391829"/>
                <a:gd name="connsiteY2" fmla="*/ 202078 h 378895"/>
                <a:gd name="connsiteX3" fmla="*/ 161662 w 391829"/>
                <a:gd name="connsiteY3" fmla="*/ 45468 h 378895"/>
                <a:gd name="connsiteX4" fmla="*/ 0 w 391829"/>
                <a:gd name="connsiteY4" fmla="*/ 0 h 3788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829" h="378895">
                  <a:moveTo>
                    <a:pt x="373843" y="378895"/>
                  </a:moveTo>
                  <a:cubicBezTo>
                    <a:pt x="389419" y="300169"/>
                    <a:pt x="404996" y="221443"/>
                    <a:pt x="373843" y="191974"/>
                  </a:cubicBezTo>
                  <a:cubicBezTo>
                    <a:pt x="342690" y="162505"/>
                    <a:pt x="222285" y="226496"/>
                    <a:pt x="186922" y="202078"/>
                  </a:cubicBezTo>
                  <a:cubicBezTo>
                    <a:pt x="151559" y="177660"/>
                    <a:pt x="192816" y="79148"/>
                    <a:pt x="161662" y="45468"/>
                  </a:cubicBezTo>
                  <a:cubicBezTo>
                    <a:pt x="130508" y="11788"/>
                    <a:pt x="65254" y="5894"/>
                    <a:pt x="0" y="0"/>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0FEAC9B2-714E-4DE8-A30D-BBD40C9F2078}"/>
                </a:ext>
              </a:extLst>
            </p:cNvPr>
            <p:cNvSpPr/>
            <p:nvPr/>
          </p:nvSpPr>
          <p:spPr>
            <a:xfrm rot="12099952">
              <a:off x="2648635" y="5197480"/>
              <a:ext cx="391829" cy="378895"/>
            </a:xfrm>
            <a:custGeom>
              <a:avLst/>
              <a:gdLst>
                <a:gd name="connsiteX0" fmla="*/ 373843 w 391829"/>
                <a:gd name="connsiteY0" fmla="*/ 378895 h 378895"/>
                <a:gd name="connsiteX1" fmla="*/ 373843 w 391829"/>
                <a:gd name="connsiteY1" fmla="*/ 191974 h 378895"/>
                <a:gd name="connsiteX2" fmla="*/ 186922 w 391829"/>
                <a:gd name="connsiteY2" fmla="*/ 202078 h 378895"/>
                <a:gd name="connsiteX3" fmla="*/ 161662 w 391829"/>
                <a:gd name="connsiteY3" fmla="*/ 45468 h 378895"/>
                <a:gd name="connsiteX4" fmla="*/ 0 w 391829"/>
                <a:gd name="connsiteY4" fmla="*/ 0 h 3788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829" h="378895">
                  <a:moveTo>
                    <a:pt x="373843" y="378895"/>
                  </a:moveTo>
                  <a:cubicBezTo>
                    <a:pt x="389419" y="300169"/>
                    <a:pt x="404996" y="221443"/>
                    <a:pt x="373843" y="191974"/>
                  </a:cubicBezTo>
                  <a:cubicBezTo>
                    <a:pt x="342690" y="162505"/>
                    <a:pt x="222285" y="226496"/>
                    <a:pt x="186922" y="202078"/>
                  </a:cubicBezTo>
                  <a:cubicBezTo>
                    <a:pt x="151559" y="177660"/>
                    <a:pt x="192816" y="79148"/>
                    <a:pt x="161662" y="45468"/>
                  </a:cubicBezTo>
                  <a:cubicBezTo>
                    <a:pt x="130508" y="11788"/>
                    <a:pt x="65254" y="5894"/>
                    <a:pt x="0" y="0"/>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2F33FD5-25DB-4791-91CB-CE49D31D42B5}"/>
                </a:ext>
              </a:extLst>
            </p:cNvPr>
            <p:cNvSpPr/>
            <p:nvPr/>
          </p:nvSpPr>
          <p:spPr>
            <a:xfrm>
              <a:off x="6420362" y="2914966"/>
              <a:ext cx="3421449" cy="3244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07A321B-40B5-4566-91C7-193C2B4A3E49}"/>
                </a:ext>
              </a:extLst>
            </p:cNvPr>
            <p:cNvSpPr/>
            <p:nvPr/>
          </p:nvSpPr>
          <p:spPr>
            <a:xfrm>
              <a:off x="7800606" y="4639780"/>
              <a:ext cx="146506" cy="15155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55D23BB-8069-4456-B44E-6FFCC961D59F}"/>
                </a:ext>
              </a:extLst>
            </p:cNvPr>
            <p:cNvSpPr/>
            <p:nvPr/>
          </p:nvSpPr>
          <p:spPr>
            <a:xfrm>
              <a:off x="7832181" y="4381711"/>
              <a:ext cx="146506" cy="15155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0B58E80-D97D-4115-A889-F997514972FC}"/>
                </a:ext>
              </a:extLst>
            </p:cNvPr>
            <p:cNvSpPr/>
            <p:nvPr/>
          </p:nvSpPr>
          <p:spPr>
            <a:xfrm>
              <a:off x="7984581" y="4534111"/>
              <a:ext cx="146506" cy="15155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4F8B18D-085E-4FF0-95A7-E00AD949E1DA}"/>
                </a:ext>
              </a:extLst>
            </p:cNvPr>
            <p:cNvSpPr/>
            <p:nvPr/>
          </p:nvSpPr>
          <p:spPr>
            <a:xfrm>
              <a:off x="8136981" y="4686511"/>
              <a:ext cx="146506" cy="15155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89A5CDF-D9DF-4957-942E-D970D465D139}"/>
                </a:ext>
              </a:extLst>
            </p:cNvPr>
            <p:cNvSpPr/>
            <p:nvPr/>
          </p:nvSpPr>
          <p:spPr>
            <a:xfrm>
              <a:off x="8289381" y="4838911"/>
              <a:ext cx="146506" cy="15155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59D3ED9-D2A5-4B37-888A-3986637F3529}"/>
                </a:ext>
              </a:extLst>
            </p:cNvPr>
            <p:cNvSpPr/>
            <p:nvPr/>
          </p:nvSpPr>
          <p:spPr>
            <a:xfrm>
              <a:off x="8335690" y="4607665"/>
              <a:ext cx="146506" cy="15155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5B8D0ED-F84C-4689-AC88-F1E68361E302}"/>
                </a:ext>
              </a:extLst>
            </p:cNvPr>
            <p:cNvSpPr/>
            <p:nvPr/>
          </p:nvSpPr>
          <p:spPr>
            <a:xfrm>
              <a:off x="7962268" y="4713453"/>
              <a:ext cx="146506" cy="15155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081CBCD-976C-4AA0-8A19-3F893FFF3E1C}"/>
                </a:ext>
              </a:extLst>
            </p:cNvPr>
            <p:cNvSpPr/>
            <p:nvPr/>
          </p:nvSpPr>
          <p:spPr>
            <a:xfrm>
              <a:off x="8189184" y="4500616"/>
              <a:ext cx="146506" cy="15155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6DDA6FA-D411-446A-8076-E6047D4E046E}"/>
                </a:ext>
              </a:extLst>
            </p:cNvPr>
            <p:cNvSpPr/>
            <p:nvPr/>
          </p:nvSpPr>
          <p:spPr>
            <a:xfrm>
              <a:off x="8063728" y="4344461"/>
              <a:ext cx="146506" cy="15155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6AD2E6B-156F-4D6D-866B-63E8F0A5A777}"/>
                </a:ext>
              </a:extLst>
            </p:cNvPr>
            <p:cNvSpPr/>
            <p:nvPr/>
          </p:nvSpPr>
          <p:spPr>
            <a:xfrm rot="5400000">
              <a:off x="8487435" y="3542243"/>
              <a:ext cx="989175" cy="999653"/>
            </a:xfrm>
            <a:custGeom>
              <a:avLst/>
              <a:gdLst>
                <a:gd name="connsiteX0" fmla="*/ 373843 w 391829"/>
                <a:gd name="connsiteY0" fmla="*/ 378895 h 378895"/>
                <a:gd name="connsiteX1" fmla="*/ 373843 w 391829"/>
                <a:gd name="connsiteY1" fmla="*/ 191974 h 378895"/>
                <a:gd name="connsiteX2" fmla="*/ 186922 w 391829"/>
                <a:gd name="connsiteY2" fmla="*/ 202078 h 378895"/>
                <a:gd name="connsiteX3" fmla="*/ 161662 w 391829"/>
                <a:gd name="connsiteY3" fmla="*/ 45468 h 378895"/>
                <a:gd name="connsiteX4" fmla="*/ 0 w 391829"/>
                <a:gd name="connsiteY4" fmla="*/ 0 h 3788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829" h="378895">
                  <a:moveTo>
                    <a:pt x="373843" y="378895"/>
                  </a:moveTo>
                  <a:cubicBezTo>
                    <a:pt x="389419" y="300169"/>
                    <a:pt x="404996" y="221443"/>
                    <a:pt x="373843" y="191974"/>
                  </a:cubicBezTo>
                  <a:cubicBezTo>
                    <a:pt x="342690" y="162505"/>
                    <a:pt x="222285" y="226496"/>
                    <a:pt x="186922" y="202078"/>
                  </a:cubicBezTo>
                  <a:cubicBezTo>
                    <a:pt x="151559" y="177660"/>
                    <a:pt x="192816" y="79148"/>
                    <a:pt x="161662" y="45468"/>
                  </a:cubicBezTo>
                  <a:cubicBezTo>
                    <a:pt x="130508" y="11788"/>
                    <a:pt x="65254" y="5894"/>
                    <a:pt x="0" y="0"/>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B159065D-23A1-4B25-9B89-920115F2FF6A}"/>
                </a:ext>
              </a:extLst>
            </p:cNvPr>
            <p:cNvSpPr/>
            <p:nvPr/>
          </p:nvSpPr>
          <p:spPr>
            <a:xfrm rot="1140889">
              <a:off x="8299991" y="5023281"/>
              <a:ext cx="989175" cy="999653"/>
            </a:xfrm>
            <a:custGeom>
              <a:avLst/>
              <a:gdLst>
                <a:gd name="connsiteX0" fmla="*/ 373843 w 391829"/>
                <a:gd name="connsiteY0" fmla="*/ 378895 h 378895"/>
                <a:gd name="connsiteX1" fmla="*/ 373843 w 391829"/>
                <a:gd name="connsiteY1" fmla="*/ 191974 h 378895"/>
                <a:gd name="connsiteX2" fmla="*/ 186922 w 391829"/>
                <a:gd name="connsiteY2" fmla="*/ 202078 h 378895"/>
                <a:gd name="connsiteX3" fmla="*/ 161662 w 391829"/>
                <a:gd name="connsiteY3" fmla="*/ 45468 h 378895"/>
                <a:gd name="connsiteX4" fmla="*/ 0 w 391829"/>
                <a:gd name="connsiteY4" fmla="*/ 0 h 3788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829" h="378895">
                  <a:moveTo>
                    <a:pt x="373843" y="378895"/>
                  </a:moveTo>
                  <a:cubicBezTo>
                    <a:pt x="389419" y="300169"/>
                    <a:pt x="404996" y="221443"/>
                    <a:pt x="373843" y="191974"/>
                  </a:cubicBezTo>
                  <a:cubicBezTo>
                    <a:pt x="342690" y="162505"/>
                    <a:pt x="222285" y="226496"/>
                    <a:pt x="186922" y="202078"/>
                  </a:cubicBezTo>
                  <a:cubicBezTo>
                    <a:pt x="151559" y="177660"/>
                    <a:pt x="192816" y="79148"/>
                    <a:pt x="161662" y="45468"/>
                  </a:cubicBezTo>
                  <a:cubicBezTo>
                    <a:pt x="130508" y="11788"/>
                    <a:pt x="65254" y="5894"/>
                    <a:pt x="0" y="0"/>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3EA7D6C3-53BA-4AD7-8EDF-EDBAEE0133D1}"/>
                </a:ext>
              </a:extLst>
            </p:cNvPr>
            <p:cNvSpPr/>
            <p:nvPr/>
          </p:nvSpPr>
          <p:spPr>
            <a:xfrm rot="5400000">
              <a:off x="6787247" y="4824992"/>
              <a:ext cx="989175" cy="999653"/>
            </a:xfrm>
            <a:custGeom>
              <a:avLst/>
              <a:gdLst>
                <a:gd name="connsiteX0" fmla="*/ 373843 w 391829"/>
                <a:gd name="connsiteY0" fmla="*/ 378895 h 378895"/>
                <a:gd name="connsiteX1" fmla="*/ 373843 w 391829"/>
                <a:gd name="connsiteY1" fmla="*/ 191974 h 378895"/>
                <a:gd name="connsiteX2" fmla="*/ 186922 w 391829"/>
                <a:gd name="connsiteY2" fmla="*/ 202078 h 378895"/>
                <a:gd name="connsiteX3" fmla="*/ 161662 w 391829"/>
                <a:gd name="connsiteY3" fmla="*/ 45468 h 378895"/>
                <a:gd name="connsiteX4" fmla="*/ 0 w 391829"/>
                <a:gd name="connsiteY4" fmla="*/ 0 h 3788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829" h="378895">
                  <a:moveTo>
                    <a:pt x="373843" y="378895"/>
                  </a:moveTo>
                  <a:cubicBezTo>
                    <a:pt x="389419" y="300169"/>
                    <a:pt x="404996" y="221443"/>
                    <a:pt x="373843" y="191974"/>
                  </a:cubicBezTo>
                  <a:cubicBezTo>
                    <a:pt x="342690" y="162505"/>
                    <a:pt x="222285" y="226496"/>
                    <a:pt x="186922" y="202078"/>
                  </a:cubicBezTo>
                  <a:cubicBezTo>
                    <a:pt x="151559" y="177660"/>
                    <a:pt x="192816" y="79148"/>
                    <a:pt x="161662" y="45468"/>
                  </a:cubicBezTo>
                  <a:cubicBezTo>
                    <a:pt x="130508" y="11788"/>
                    <a:pt x="65254" y="5894"/>
                    <a:pt x="0" y="0"/>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15947EBB-A86C-4D19-8A7C-E7B8BD0F34A9}"/>
                </a:ext>
              </a:extLst>
            </p:cNvPr>
            <p:cNvSpPr/>
            <p:nvPr/>
          </p:nvSpPr>
          <p:spPr>
            <a:xfrm rot="1727827">
              <a:off x="7318888" y="3249908"/>
              <a:ext cx="989175" cy="999653"/>
            </a:xfrm>
            <a:custGeom>
              <a:avLst/>
              <a:gdLst>
                <a:gd name="connsiteX0" fmla="*/ 373843 w 391829"/>
                <a:gd name="connsiteY0" fmla="*/ 378895 h 378895"/>
                <a:gd name="connsiteX1" fmla="*/ 373843 w 391829"/>
                <a:gd name="connsiteY1" fmla="*/ 191974 h 378895"/>
                <a:gd name="connsiteX2" fmla="*/ 186922 w 391829"/>
                <a:gd name="connsiteY2" fmla="*/ 202078 h 378895"/>
                <a:gd name="connsiteX3" fmla="*/ 161662 w 391829"/>
                <a:gd name="connsiteY3" fmla="*/ 45468 h 378895"/>
                <a:gd name="connsiteX4" fmla="*/ 0 w 391829"/>
                <a:gd name="connsiteY4" fmla="*/ 0 h 3788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829" h="378895">
                  <a:moveTo>
                    <a:pt x="373843" y="378895"/>
                  </a:moveTo>
                  <a:cubicBezTo>
                    <a:pt x="389419" y="300169"/>
                    <a:pt x="404996" y="221443"/>
                    <a:pt x="373843" y="191974"/>
                  </a:cubicBezTo>
                  <a:cubicBezTo>
                    <a:pt x="342690" y="162505"/>
                    <a:pt x="222285" y="226496"/>
                    <a:pt x="186922" y="202078"/>
                  </a:cubicBezTo>
                  <a:cubicBezTo>
                    <a:pt x="151559" y="177660"/>
                    <a:pt x="192816" y="79148"/>
                    <a:pt x="161662" y="45468"/>
                  </a:cubicBezTo>
                  <a:cubicBezTo>
                    <a:pt x="130508" y="11788"/>
                    <a:pt x="65254" y="5894"/>
                    <a:pt x="0" y="0"/>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BF8D431-1291-4505-8521-5ACE6AFF5EA3}"/>
                </a:ext>
              </a:extLst>
            </p:cNvPr>
            <p:cNvSpPr/>
            <p:nvPr/>
          </p:nvSpPr>
          <p:spPr>
            <a:xfrm rot="20817088">
              <a:off x="6700407" y="3690818"/>
              <a:ext cx="989175" cy="999653"/>
            </a:xfrm>
            <a:custGeom>
              <a:avLst/>
              <a:gdLst>
                <a:gd name="connsiteX0" fmla="*/ 373843 w 391829"/>
                <a:gd name="connsiteY0" fmla="*/ 378895 h 378895"/>
                <a:gd name="connsiteX1" fmla="*/ 373843 w 391829"/>
                <a:gd name="connsiteY1" fmla="*/ 191974 h 378895"/>
                <a:gd name="connsiteX2" fmla="*/ 186922 w 391829"/>
                <a:gd name="connsiteY2" fmla="*/ 202078 h 378895"/>
                <a:gd name="connsiteX3" fmla="*/ 161662 w 391829"/>
                <a:gd name="connsiteY3" fmla="*/ 45468 h 378895"/>
                <a:gd name="connsiteX4" fmla="*/ 0 w 391829"/>
                <a:gd name="connsiteY4" fmla="*/ 0 h 3788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829" h="378895">
                  <a:moveTo>
                    <a:pt x="373843" y="378895"/>
                  </a:moveTo>
                  <a:cubicBezTo>
                    <a:pt x="389419" y="300169"/>
                    <a:pt x="404996" y="221443"/>
                    <a:pt x="373843" y="191974"/>
                  </a:cubicBezTo>
                  <a:cubicBezTo>
                    <a:pt x="342690" y="162505"/>
                    <a:pt x="222285" y="226496"/>
                    <a:pt x="186922" y="202078"/>
                  </a:cubicBezTo>
                  <a:cubicBezTo>
                    <a:pt x="151559" y="177660"/>
                    <a:pt x="192816" y="79148"/>
                    <a:pt x="161662" y="45468"/>
                  </a:cubicBezTo>
                  <a:cubicBezTo>
                    <a:pt x="130508" y="11788"/>
                    <a:pt x="65254" y="5894"/>
                    <a:pt x="0" y="0"/>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A510FBD1-B93C-498F-A397-3E9AECE852A0}"/>
                </a:ext>
              </a:extLst>
            </p:cNvPr>
            <p:cNvSpPr/>
            <p:nvPr/>
          </p:nvSpPr>
          <p:spPr>
            <a:xfrm rot="2996229">
              <a:off x="7467253" y="5175681"/>
              <a:ext cx="989175" cy="999653"/>
            </a:xfrm>
            <a:custGeom>
              <a:avLst/>
              <a:gdLst>
                <a:gd name="connsiteX0" fmla="*/ 373843 w 391829"/>
                <a:gd name="connsiteY0" fmla="*/ 378895 h 378895"/>
                <a:gd name="connsiteX1" fmla="*/ 373843 w 391829"/>
                <a:gd name="connsiteY1" fmla="*/ 191974 h 378895"/>
                <a:gd name="connsiteX2" fmla="*/ 186922 w 391829"/>
                <a:gd name="connsiteY2" fmla="*/ 202078 h 378895"/>
                <a:gd name="connsiteX3" fmla="*/ 161662 w 391829"/>
                <a:gd name="connsiteY3" fmla="*/ 45468 h 378895"/>
                <a:gd name="connsiteX4" fmla="*/ 0 w 391829"/>
                <a:gd name="connsiteY4" fmla="*/ 0 h 3788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829" h="378895">
                  <a:moveTo>
                    <a:pt x="373843" y="378895"/>
                  </a:moveTo>
                  <a:cubicBezTo>
                    <a:pt x="389419" y="300169"/>
                    <a:pt x="404996" y="221443"/>
                    <a:pt x="373843" y="191974"/>
                  </a:cubicBezTo>
                  <a:cubicBezTo>
                    <a:pt x="342690" y="162505"/>
                    <a:pt x="222285" y="226496"/>
                    <a:pt x="186922" y="202078"/>
                  </a:cubicBezTo>
                  <a:cubicBezTo>
                    <a:pt x="151559" y="177660"/>
                    <a:pt x="192816" y="79148"/>
                    <a:pt x="161662" y="45468"/>
                  </a:cubicBezTo>
                  <a:cubicBezTo>
                    <a:pt x="130508" y="11788"/>
                    <a:pt x="65254" y="5894"/>
                    <a:pt x="0" y="0"/>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275438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048CA-8CA9-4FA0-B656-573513C7EF68}"/>
              </a:ext>
            </a:extLst>
          </p:cNvPr>
          <p:cNvSpPr>
            <a:spLocks noGrp="1"/>
          </p:cNvSpPr>
          <p:nvPr>
            <p:ph type="title"/>
          </p:nvPr>
        </p:nvSpPr>
        <p:spPr/>
        <p:txBody>
          <a:bodyPr/>
          <a:lstStyle/>
          <a:p>
            <a:r>
              <a:rPr lang="en-US" dirty="0"/>
              <a:t>Question 2: Why are the reads short?</a:t>
            </a:r>
          </a:p>
        </p:txBody>
      </p:sp>
      <p:sp>
        <p:nvSpPr>
          <p:cNvPr id="3" name="Content Placeholder 2">
            <a:extLst>
              <a:ext uri="{FF2B5EF4-FFF2-40B4-BE49-F238E27FC236}">
                <a16:creationId xmlns:a16="http://schemas.microsoft.com/office/drawing/2014/main" id="{901D6BE0-AA47-46DE-970D-0F3513E4D192}"/>
              </a:ext>
            </a:extLst>
          </p:cNvPr>
          <p:cNvSpPr>
            <a:spLocks noGrp="1"/>
          </p:cNvSpPr>
          <p:nvPr>
            <p:ph idx="1"/>
          </p:nvPr>
        </p:nvSpPr>
        <p:spPr>
          <a:xfrm>
            <a:off x="838200" y="1806193"/>
            <a:ext cx="10515600" cy="4351338"/>
          </a:xfrm>
        </p:spPr>
        <p:txBody>
          <a:bodyPr/>
          <a:lstStyle/>
          <a:p>
            <a:r>
              <a:rPr lang="en-US" dirty="0"/>
              <a:t>The Illumina technology is limited to about 150 or 250 bp read lengths and while you could make the instrument run longer, quality of reads would drop of dramatically? Why is this? Over time the DNA polymerases on the various molecules in the cluster get out of sync and error rate will shoot up. </a:t>
            </a:r>
          </a:p>
        </p:txBody>
      </p:sp>
      <p:grpSp>
        <p:nvGrpSpPr>
          <p:cNvPr id="95" name="Group 94">
            <a:extLst>
              <a:ext uri="{FF2B5EF4-FFF2-40B4-BE49-F238E27FC236}">
                <a16:creationId xmlns:a16="http://schemas.microsoft.com/office/drawing/2014/main" id="{E11BC968-0B2A-4686-95FB-C13DA19F4044}"/>
              </a:ext>
            </a:extLst>
          </p:cNvPr>
          <p:cNvGrpSpPr/>
          <p:nvPr/>
        </p:nvGrpSpPr>
        <p:grpSpPr>
          <a:xfrm>
            <a:off x="1471054" y="4330994"/>
            <a:ext cx="3832939" cy="2042387"/>
            <a:chOff x="1086168" y="4797945"/>
            <a:chExt cx="2440081" cy="1359586"/>
          </a:xfrm>
        </p:grpSpPr>
        <p:grpSp>
          <p:nvGrpSpPr>
            <p:cNvPr id="11" name="Group 10">
              <a:extLst>
                <a:ext uri="{FF2B5EF4-FFF2-40B4-BE49-F238E27FC236}">
                  <a16:creationId xmlns:a16="http://schemas.microsoft.com/office/drawing/2014/main" id="{0C475263-5754-432C-89B9-16426339F71A}"/>
                </a:ext>
              </a:extLst>
            </p:cNvPr>
            <p:cNvGrpSpPr/>
            <p:nvPr/>
          </p:nvGrpSpPr>
          <p:grpSpPr>
            <a:xfrm>
              <a:off x="1826274" y="4797945"/>
              <a:ext cx="151558" cy="1359586"/>
              <a:chOff x="1826274" y="4797945"/>
              <a:chExt cx="151558" cy="1359586"/>
            </a:xfrm>
          </p:grpSpPr>
          <p:sp>
            <p:nvSpPr>
              <p:cNvPr id="4" name="Oval 3">
                <a:extLst>
                  <a:ext uri="{FF2B5EF4-FFF2-40B4-BE49-F238E27FC236}">
                    <a16:creationId xmlns:a16="http://schemas.microsoft.com/office/drawing/2014/main" id="{DA74800A-B3B7-4E33-AF75-3796A1E1A54B}"/>
                  </a:ext>
                </a:extLst>
              </p:cNvPr>
              <p:cNvSpPr/>
              <p:nvPr/>
            </p:nvSpPr>
            <p:spPr>
              <a:xfrm>
                <a:off x="1831326" y="6031233"/>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341E8D4-7FE5-4340-AE8D-51431F19F308}"/>
                  </a:ext>
                </a:extLst>
              </p:cNvPr>
              <p:cNvSpPr/>
              <p:nvPr/>
            </p:nvSpPr>
            <p:spPr>
              <a:xfrm>
                <a:off x="1831326" y="583314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C1EB074-C512-40A9-8D0F-F85C6418C8B0}"/>
                  </a:ext>
                </a:extLst>
              </p:cNvPr>
              <p:cNvSpPr/>
              <p:nvPr/>
            </p:nvSpPr>
            <p:spPr>
              <a:xfrm>
                <a:off x="1831326" y="562547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E040872-8756-475B-8FE0-0E5DC8269F7A}"/>
                  </a:ext>
                </a:extLst>
              </p:cNvPr>
              <p:cNvSpPr/>
              <p:nvPr/>
            </p:nvSpPr>
            <p:spPr>
              <a:xfrm>
                <a:off x="1831326" y="5414963"/>
                <a:ext cx="146506" cy="1262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2BA43C7-EA04-4F46-8567-48E584D2ACB5}"/>
                  </a:ext>
                </a:extLst>
              </p:cNvPr>
              <p:cNvSpPr/>
              <p:nvPr/>
            </p:nvSpPr>
            <p:spPr>
              <a:xfrm>
                <a:off x="1831326" y="5216877"/>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7C4AE75-226D-4FE1-BD2F-6225F2EC8FD3}"/>
                  </a:ext>
                </a:extLst>
              </p:cNvPr>
              <p:cNvSpPr/>
              <p:nvPr/>
            </p:nvSpPr>
            <p:spPr>
              <a:xfrm>
                <a:off x="1831326" y="5001328"/>
                <a:ext cx="146506" cy="12629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B16E632-71E4-4B72-BF3E-D23FA686AF48}"/>
                  </a:ext>
                </a:extLst>
              </p:cNvPr>
              <p:cNvSpPr/>
              <p:nvPr/>
            </p:nvSpPr>
            <p:spPr>
              <a:xfrm>
                <a:off x="1826274" y="4797945"/>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8D26DBFE-98C2-456D-B743-DCCFE2E13B17}"/>
                </a:ext>
              </a:extLst>
            </p:cNvPr>
            <p:cNvGrpSpPr/>
            <p:nvPr/>
          </p:nvGrpSpPr>
          <p:grpSpPr>
            <a:xfrm>
              <a:off x="2342413" y="4797945"/>
              <a:ext cx="151558" cy="1359586"/>
              <a:chOff x="1826274" y="4797945"/>
              <a:chExt cx="151558" cy="1359586"/>
            </a:xfrm>
          </p:grpSpPr>
          <p:sp>
            <p:nvSpPr>
              <p:cNvPr id="13" name="Oval 12">
                <a:extLst>
                  <a:ext uri="{FF2B5EF4-FFF2-40B4-BE49-F238E27FC236}">
                    <a16:creationId xmlns:a16="http://schemas.microsoft.com/office/drawing/2014/main" id="{EF394B7E-A515-433D-93FB-241B8532CB5C}"/>
                  </a:ext>
                </a:extLst>
              </p:cNvPr>
              <p:cNvSpPr/>
              <p:nvPr/>
            </p:nvSpPr>
            <p:spPr>
              <a:xfrm>
                <a:off x="1831326" y="6031233"/>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721B8E8-1584-49A6-A066-A257AC1C2DC9}"/>
                  </a:ext>
                </a:extLst>
              </p:cNvPr>
              <p:cNvSpPr/>
              <p:nvPr/>
            </p:nvSpPr>
            <p:spPr>
              <a:xfrm>
                <a:off x="1831326" y="583314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EEC7F3A-F560-4F3A-8C1F-A092592CB423}"/>
                  </a:ext>
                </a:extLst>
              </p:cNvPr>
              <p:cNvSpPr/>
              <p:nvPr/>
            </p:nvSpPr>
            <p:spPr>
              <a:xfrm>
                <a:off x="1831326" y="562547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14A4CE3-55A9-48F6-8F5E-FC68E93534A2}"/>
                  </a:ext>
                </a:extLst>
              </p:cNvPr>
              <p:cNvSpPr/>
              <p:nvPr/>
            </p:nvSpPr>
            <p:spPr>
              <a:xfrm>
                <a:off x="1831326" y="5414963"/>
                <a:ext cx="146506" cy="1262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2C41AE9-9561-4018-A4FA-64337B1F6769}"/>
                  </a:ext>
                </a:extLst>
              </p:cNvPr>
              <p:cNvSpPr/>
              <p:nvPr/>
            </p:nvSpPr>
            <p:spPr>
              <a:xfrm>
                <a:off x="1831326" y="5216877"/>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70C3EB4-977D-4419-BA3B-6E899EB362A4}"/>
                  </a:ext>
                </a:extLst>
              </p:cNvPr>
              <p:cNvSpPr/>
              <p:nvPr/>
            </p:nvSpPr>
            <p:spPr>
              <a:xfrm>
                <a:off x="1831326" y="5001328"/>
                <a:ext cx="146506" cy="12629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9F51A21-2EE8-4C32-9043-FC944881E2C5}"/>
                  </a:ext>
                </a:extLst>
              </p:cNvPr>
              <p:cNvSpPr/>
              <p:nvPr/>
            </p:nvSpPr>
            <p:spPr>
              <a:xfrm>
                <a:off x="1826274" y="4797945"/>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13C8E2D2-40CC-444B-9D82-39C43D35F440}"/>
                </a:ext>
              </a:extLst>
            </p:cNvPr>
            <p:cNvGrpSpPr/>
            <p:nvPr/>
          </p:nvGrpSpPr>
          <p:grpSpPr>
            <a:xfrm>
              <a:off x="2858552" y="4797945"/>
              <a:ext cx="151558" cy="1359586"/>
              <a:chOff x="1826274" y="4797945"/>
              <a:chExt cx="151558" cy="1359586"/>
            </a:xfrm>
          </p:grpSpPr>
          <p:sp>
            <p:nvSpPr>
              <p:cNvPr id="21" name="Oval 20">
                <a:extLst>
                  <a:ext uri="{FF2B5EF4-FFF2-40B4-BE49-F238E27FC236}">
                    <a16:creationId xmlns:a16="http://schemas.microsoft.com/office/drawing/2014/main" id="{050ABFD8-B776-4215-975F-AD86E3A7F256}"/>
                  </a:ext>
                </a:extLst>
              </p:cNvPr>
              <p:cNvSpPr/>
              <p:nvPr/>
            </p:nvSpPr>
            <p:spPr>
              <a:xfrm>
                <a:off x="1831326" y="6031233"/>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BC1253D-E65E-49CD-85AE-B7906FFCC62A}"/>
                  </a:ext>
                </a:extLst>
              </p:cNvPr>
              <p:cNvSpPr/>
              <p:nvPr/>
            </p:nvSpPr>
            <p:spPr>
              <a:xfrm>
                <a:off x="1831326" y="583314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F0A9E98-F681-475C-971B-8939D6E9B436}"/>
                  </a:ext>
                </a:extLst>
              </p:cNvPr>
              <p:cNvSpPr/>
              <p:nvPr/>
            </p:nvSpPr>
            <p:spPr>
              <a:xfrm>
                <a:off x="1831326" y="562547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B705A82-1220-4539-928F-3215AA4F5066}"/>
                  </a:ext>
                </a:extLst>
              </p:cNvPr>
              <p:cNvSpPr/>
              <p:nvPr/>
            </p:nvSpPr>
            <p:spPr>
              <a:xfrm>
                <a:off x="1831326" y="5414963"/>
                <a:ext cx="146506" cy="1262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DABB152C-2698-46D9-BC63-A69C9ED325F3}"/>
                  </a:ext>
                </a:extLst>
              </p:cNvPr>
              <p:cNvSpPr/>
              <p:nvPr/>
            </p:nvSpPr>
            <p:spPr>
              <a:xfrm>
                <a:off x="1831326" y="5216877"/>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9FF18B7-58ED-4943-9C39-E108D367EB3A}"/>
                  </a:ext>
                </a:extLst>
              </p:cNvPr>
              <p:cNvSpPr/>
              <p:nvPr/>
            </p:nvSpPr>
            <p:spPr>
              <a:xfrm>
                <a:off x="1831326" y="5001328"/>
                <a:ext cx="146506" cy="12629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CC2DA8F1-7C5E-485E-9EB5-F1BDF91FC850}"/>
                  </a:ext>
                </a:extLst>
              </p:cNvPr>
              <p:cNvSpPr/>
              <p:nvPr/>
            </p:nvSpPr>
            <p:spPr>
              <a:xfrm>
                <a:off x="1826274" y="4797945"/>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8628C0FC-7C68-4846-9CE5-55FF07BE1C7E}"/>
                </a:ext>
              </a:extLst>
            </p:cNvPr>
            <p:cNvGrpSpPr/>
            <p:nvPr/>
          </p:nvGrpSpPr>
          <p:grpSpPr>
            <a:xfrm>
              <a:off x="3374691" y="4797945"/>
              <a:ext cx="151558" cy="1359586"/>
              <a:chOff x="1826274" y="4797945"/>
              <a:chExt cx="151558" cy="1359586"/>
            </a:xfrm>
          </p:grpSpPr>
          <p:sp>
            <p:nvSpPr>
              <p:cNvPr id="29" name="Oval 28">
                <a:extLst>
                  <a:ext uri="{FF2B5EF4-FFF2-40B4-BE49-F238E27FC236}">
                    <a16:creationId xmlns:a16="http://schemas.microsoft.com/office/drawing/2014/main" id="{8821C0FE-9E25-49D0-B650-E4F9E7488A86}"/>
                  </a:ext>
                </a:extLst>
              </p:cNvPr>
              <p:cNvSpPr/>
              <p:nvPr/>
            </p:nvSpPr>
            <p:spPr>
              <a:xfrm>
                <a:off x="1831326" y="6031233"/>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16996F8C-8168-46A3-91FB-951B3EF230E7}"/>
                  </a:ext>
                </a:extLst>
              </p:cNvPr>
              <p:cNvSpPr/>
              <p:nvPr/>
            </p:nvSpPr>
            <p:spPr>
              <a:xfrm>
                <a:off x="1831326" y="583314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3B4AA90E-C97F-4A40-844F-93852ACC6F80}"/>
                  </a:ext>
                </a:extLst>
              </p:cNvPr>
              <p:cNvSpPr/>
              <p:nvPr/>
            </p:nvSpPr>
            <p:spPr>
              <a:xfrm>
                <a:off x="1831326" y="562547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A4FCD33-2DA7-4CCA-8645-15BC981D04D7}"/>
                  </a:ext>
                </a:extLst>
              </p:cNvPr>
              <p:cNvSpPr/>
              <p:nvPr/>
            </p:nvSpPr>
            <p:spPr>
              <a:xfrm>
                <a:off x="1831326" y="5414963"/>
                <a:ext cx="146506" cy="1262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A1C977BF-D229-44D8-AA0E-2DA0BE8A1324}"/>
                  </a:ext>
                </a:extLst>
              </p:cNvPr>
              <p:cNvSpPr/>
              <p:nvPr/>
            </p:nvSpPr>
            <p:spPr>
              <a:xfrm>
                <a:off x="1831326" y="5216877"/>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5CA29259-5B93-4679-B321-B23F1AE9DF3F}"/>
                  </a:ext>
                </a:extLst>
              </p:cNvPr>
              <p:cNvSpPr/>
              <p:nvPr/>
            </p:nvSpPr>
            <p:spPr>
              <a:xfrm>
                <a:off x="1831326" y="5001328"/>
                <a:ext cx="146506" cy="12629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C850680C-EA9A-4DF8-97BB-F4EE106B748B}"/>
                  </a:ext>
                </a:extLst>
              </p:cNvPr>
              <p:cNvSpPr/>
              <p:nvPr/>
            </p:nvSpPr>
            <p:spPr>
              <a:xfrm>
                <a:off x="1826274" y="4797945"/>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11913000-9414-4890-B2A2-A0A97DD8296B}"/>
                </a:ext>
              </a:extLst>
            </p:cNvPr>
            <p:cNvGrpSpPr/>
            <p:nvPr/>
          </p:nvGrpSpPr>
          <p:grpSpPr>
            <a:xfrm>
              <a:off x="1327186" y="4797945"/>
              <a:ext cx="151558" cy="1359586"/>
              <a:chOff x="1826274" y="4797945"/>
              <a:chExt cx="151558" cy="1359586"/>
            </a:xfrm>
          </p:grpSpPr>
          <p:sp>
            <p:nvSpPr>
              <p:cNvPr id="37" name="Oval 36">
                <a:extLst>
                  <a:ext uri="{FF2B5EF4-FFF2-40B4-BE49-F238E27FC236}">
                    <a16:creationId xmlns:a16="http://schemas.microsoft.com/office/drawing/2014/main" id="{C63F8117-BB3C-44E3-8F37-912C2BFAC45A}"/>
                  </a:ext>
                </a:extLst>
              </p:cNvPr>
              <p:cNvSpPr/>
              <p:nvPr/>
            </p:nvSpPr>
            <p:spPr>
              <a:xfrm>
                <a:off x="1831326" y="6031233"/>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F75105B-BA40-47AF-A34A-47F8F609FDE6}"/>
                  </a:ext>
                </a:extLst>
              </p:cNvPr>
              <p:cNvSpPr/>
              <p:nvPr/>
            </p:nvSpPr>
            <p:spPr>
              <a:xfrm>
                <a:off x="1831326" y="583314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9EA8AFF6-5520-4892-BBFA-FE9ABA953F72}"/>
                  </a:ext>
                </a:extLst>
              </p:cNvPr>
              <p:cNvSpPr/>
              <p:nvPr/>
            </p:nvSpPr>
            <p:spPr>
              <a:xfrm>
                <a:off x="1831326" y="562547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9DE4747-3FFE-45C2-915D-4D4A1D9D54AF}"/>
                  </a:ext>
                </a:extLst>
              </p:cNvPr>
              <p:cNvSpPr/>
              <p:nvPr/>
            </p:nvSpPr>
            <p:spPr>
              <a:xfrm>
                <a:off x="1831326" y="5414963"/>
                <a:ext cx="146506" cy="1262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B5A30A28-2BC8-4D2A-BE60-0C300E94A554}"/>
                  </a:ext>
                </a:extLst>
              </p:cNvPr>
              <p:cNvSpPr/>
              <p:nvPr/>
            </p:nvSpPr>
            <p:spPr>
              <a:xfrm>
                <a:off x="1831326" y="5216877"/>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D76D2358-D824-488E-9D14-0BA1F8A2E151}"/>
                  </a:ext>
                </a:extLst>
              </p:cNvPr>
              <p:cNvSpPr/>
              <p:nvPr/>
            </p:nvSpPr>
            <p:spPr>
              <a:xfrm>
                <a:off x="1831326" y="5001328"/>
                <a:ext cx="146506" cy="12629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B9F93E8A-6279-4153-B0B7-63E189BFC19C}"/>
                  </a:ext>
                </a:extLst>
              </p:cNvPr>
              <p:cNvSpPr/>
              <p:nvPr/>
            </p:nvSpPr>
            <p:spPr>
              <a:xfrm>
                <a:off x="1826274" y="4797945"/>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Partial Circle 83">
              <a:extLst>
                <a:ext uri="{FF2B5EF4-FFF2-40B4-BE49-F238E27FC236}">
                  <a16:creationId xmlns:a16="http://schemas.microsoft.com/office/drawing/2014/main" id="{BC0A2419-C068-4455-8001-7C32B6E0B893}"/>
                </a:ext>
              </a:extLst>
            </p:cNvPr>
            <p:cNvSpPr/>
            <p:nvPr/>
          </p:nvSpPr>
          <p:spPr>
            <a:xfrm rot="2211844">
              <a:off x="1086168" y="5561953"/>
              <a:ext cx="376788" cy="291886"/>
            </a:xfrm>
            <a:prstGeom prst="pi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5" name="Partial Circle 84">
              <a:extLst>
                <a:ext uri="{FF2B5EF4-FFF2-40B4-BE49-F238E27FC236}">
                  <a16:creationId xmlns:a16="http://schemas.microsoft.com/office/drawing/2014/main" id="{55690805-2CDA-4154-8CAB-C5E1C4BF376A}"/>
                </a:ext>
              </a:extLst>
            </p:cNvPr>
            <p:cNvSpPr/>
            <p:nvPr/>
          </p:nvSpPr>
          <p:spPr>
            <a:xfrm rot="2211844">
              <a:off x="1582419" y="5561952"/>
              <a:ext cx="376788" cy="291886"/>
            </a:xfrm>
            <a:prstGeom prst="pi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Partial Circle 85">
              <a:extLst>
                <a:ext uri="{FF2B5EF4-FFF2-40B4-BE49-F238E27FC236}">
                  <a16:creationId xmlns:a16="http://schemas.microsoft.com/office/drawing/2014/main" id="{A849C951-782E-45B7-8A2A-876E4AC5E5F4}"/>
                </a:ext>
              </a:extLst>
            </p:cNvPr>
            <p:cNvSpPr/>
            <p:nvPr/>
          </p:nvSpPr>
          <p:spPr>
            <a:xfrm rot="2211844">
              <a:off x="2062244" y="5572834"/>
              <a:ext cx="376788" cy="291886"/>
            </a:xfrm>
            <a:prstGeom prst="pi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8" name="Partial Circle 87">
              <a:extLst>
                <a:ext uri="{FF2B5EF4-FFF2-40B4-BE49-F238E27FC236}">
                  <a16:creationId xmlns:a16="http://schemas.microsoft.com/office/drawing/2014/main" id="{E3D787C3-55F9-448C-8471-6C2EEE67F6AD}"/>
                </a:ext>
              </a:extLst>
            </p:cNvPr>
            <p:cNvSpPr/>
            <p:nvPr/>
          </p:nvSpPr>
          <p:spPr>
            <a:xfrm rot="2211844">
              <a:off x="2585858" y="5573523"/>
              <a:ext cx="376788" cy="291886"/>
            </a:xfrm>
            <a:prstGeom prst="pi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9" name="Partial Circle 88">
              <a:extLst>
                <a:ext uri="{FF2B5EF4-FFF2-40B4-BE49-F238E27FC236}">
                  <a16:creationId xmlns:a16="http://schemas.microsoft.com/office/drawing/2014/main" id="{70F8A4E4-B649-44C3-881F-E8E3922A06B8}"/>
                </a:ext>
              </a:extLst>
            </p:cNvPr>
            <p:cNvSpPr/>
            <p:nvPr/>
          </p:nvSpPr>
          <p:spPr>
            <a:xfrm rot="2211844">
              <a:off x="3071160" y="5561950"/>
              <a:ext cx="376788" cy="291886"/>
            </a:xfrm>
            <a:prstGeom prst="pi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96" name="Group 95">
            <a:extLst>
              <a:ext uri="{FF2B5EF4-FFF2-40B4-BE49-F238E27FC236}">
                <a16:creationId xmlns:a16="http://schemas.microsoft.com/office/drawing/2014/main" id="{1FB54B8F-2242-4EE2-842F-94DA3A3E0891}"/>
              </a:ext>
            </a:extLst>
          </p:cNvPr>
          <p:cNvGrpSpPr/>
          <p:nvPr/>
        </p:nvGrpSpPr>
        <p:grpSpPr>
          <a:xfrm>
            <a:off x="6346269" y="4320337"/>
            <a:ext cx="3996080" cy="2042387"/>
            <a:chOff x="7077549" y="4735170"/>
            <a:chExt cx="2496706" cy="1454025"/>
          </a:xfrm>
        </p:grpSpPr>
        <p:grpSp>
          <p:nvGrpSpPr>
            <p:cNvPr id="44" name="Group 43">
              <a:extLst>
                <a:ext uri="{FF2B5EF4-FFF2-40B4-BE49-F238E27FC236}">
                  <a16:creationId xmlns:a16="http://schemas.microsoft.com/office/drawing/2014/main" id="{A6616212-9EC6-4BFF-A5FF-711909333392}"/>
                </a:ext>
              </a:extLst>
            </p:cNvPr>
            <p:cNvGrpSpPr/>
            <p:nvPr/>
          </p:nvGrpSpPr>
          <p:grpSpPr>
            <a:xfrm>
              <a:off x="7874280" y="4735170"/>
              <a:ext cx="151558" cy="1359586"/>
              <a:chOff x="1826274" y="4797945"/>
              <a:chExt cx="151558" cy="1359586"/>
            </a:xfrm>
          </p:grpSpPr>
          <p:sp>
            <p:nvSpPr>
              <p:cNvPr id="45" name="Oval 44">
                <a:extLst>
                  <a:ext uri="{FF2B5EF4-FFF2-40B4-BE49-F238E27FC236}">
                    <a16:creationId xmlns:a16="http://schemas.microsoft.com/office/drawing/2014/main" id="{8D6DB42A-7694-482B-9208-D264032ACDD8}"/>
                  </a:ext>
                </a:extLst>
              </p:cNvPr>
              <p:cNvSpPr/>
              <p:nvPr/>
            </p:nvSpPr>
            <p:spPr>
              <a:xfrm>
                <a:off x="1831326" y="6031233"/>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41A155A-7F52-4151-A0E0-FB880432699A}"/>
                  </a:ext>
                </a:extLst>
              </p:cNvPr>
              <p:cNvSpPr/>
              <p:nvPr/>
            </p:nvSpPr>
            <p:spPr>
              <a:xfrm>
                <a:off x="1831326" y="583314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B30009F-E1F3-4D42-A0E4-2295CA290660}"/>
                  </a:ext>
                </a:extLst>
              </p:cNvPr>
              <p:cNvSpPr/>
              <p:nvPr/>
            </p:nvSpPr>
            <p:spPr>
              <a:xfrm>
                <a:off x="1831326" y="562547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98FB4C29-CA9A-4FA6-8E52-D6AC4D15D86D}"/>
                  </a:ext>
                </a:extLst>
              </p:cNvPr>
              <p:cNvSpPr/>
              <p:nvPr/>
            </p:nvSpPr>
            <p:spPr>
              <a:xfrm>
                <a:off x="1831326" y="5414963"/>
                <a:ext cx="146506" cy="1262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B6F4C4C-EE46-4ED3-90D3-B5789CE1532B}"/>
                  </a:ext>
                </a:extLst>
              </p:cNvPr>
              <p:cNvSpPr/>
              <p:nvPr/>
            </p:nvSpPr>
            <p:spPr>
              <a:xfrm>
                <a:off x="1831326" y="5216877"/>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FD4C9277-5E83-4E88-8C5E-3A162D425180}"/>
                  </a:ext>
                </a:extLst>
              </p:cNvPr>
              <p:cNvSpPr/>
              <p:nvPr/>
            </p:nvSpPr>
            <p:spPr>
              <a:xfrm>
                <a:off x="1831326" y="5001328"/>
                <a:ext cx="146506" cy="12629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D402DC26-2221-4BD7-98A6-2184476808DB}"/>
                  </a:ext>
                </a:extLst>
              </p:cNvPr>
              <p:cNvSpPr/>
              <p:nvPr/>
            </p:nvSpPr>
            <p:spPr>
              <a:xfrm>
                <a:off x="1826274" y="4797945"/>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024C8AC9-5161-44AD-8BD7-93DE519B4DD7}"/>
                </a:ext>
              </a:extLst>
            </p:cNvPr>
            <p:cNvGrpSpPr/>
            <p:nvPr/>
          </p:nvGrpSpPr>
          <p:grpSpPr>
            <a:xfrm>
              <a:off x="8390419" y="4735170"/>
              <a:ext cx="151558" cy="1359586"/>
              <a:chOff x="1826274" y="4797945"/>
              <a:chExt cx="151558" cy="1359586"/>
            </a:xfrm>
          </p:grpSpPr>
          <p:sp>
            <p:nvSpPr>
              <p:cNvPr id="53" name="Oval 52">
                <a:extLst>
                  <a:ext uri="{FF2B5EF4-FFF2-40B4-BE49-F238E27FC236}">
                    <a16:creationId xmlns:a16="http://schemas.microsoft.com/office/drawing/2014/main" id="{7B474EFF-6D51-4AAB-A1C6-63BCD5D4CA7D}"/>
                  </a:ext>
                </a:extLst>
              </p:cNvPr>
              <p:cNvSpPr/>
              <p:nvPr/>
            </p:nvSpPr>
            <p:spPr>
              <a:xfrm>
                <a:off x="1831326" y="6031233"/>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E759243F-0DF2-46CF-95D1-1C6F7C817F13}"/>
                  </a:ext>
                </a:extLst>
              </p:cNvPr>
              <p:cNvSpPr/>
              <p:nvPr/>
            </p:nvSpPr>
            <p:spPr>
              <a:xfrm>
                <a:off x="1831326" y="583314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CDEABD1D-CA10-4F5F-9591-D940BD52B57D}"/>
                  </a:ext>
                </a:extLst>
              </p:cNvPr>
              <p:cNvSpPr/>
              <p:nvPr/>
            </p:nvSpPr>
            <p:spPr>
              <a:xfrm>
                <a:off x="1831326" y="562547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6B9E5C85-09F2-4020-B559-A438B04F1D93}"/>
                  </a:ext>
                </a:extLst>
              </p:cNvPr>
              <p:cNvSpPr/>
              <p:nvPr/>
            </p:nvSpPr>
            <p:spPr>
              <a:xfrm>
                <a:off x="1831326" y="5414963"/>
                <a:ext cx="146506" cy="1262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F5DAE88A-BAA6-4827-9A9D-CE1FF65ADBFD}"/>
                  </a:ext>
                </a:extLst>
              </p:cNvPr>
              <p:cNvSpPr/>
              <p:nvPr/>
            </p:nvSpPr>
            <p:spPr>
              <a:xfrm>
                <a:off x="1831326" y="5216877"/>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11C7AC6E-0475-4FBD-89A3-5209E3810B30}"/>
                  </a:ext>
                </a:extLst>
              </p:cNvPr>
              <p:cNvSpPr/>
              <p:nvPr/>
            </p:nvSpPr>
            <p:spPr>
              <a:xfrm>
                <a:off x="1831326" y="5001328"/>
                <a:ext cx="146506" cy="12629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5699024F-A037-428C-9460-35D187DAB4BC}"/>
                  </a:ext>
                </a:extLst>
              </p:cNvPr>
              <p:cNvSpPr/>
              <p:nvPr/>
            </p:nvSpPr>
            <p:spPr>
              <a:xfrm>
                <a:off x="1826274" y="4797945"/>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17278113-E92D-4892-A433-37393346EE1C}"/>
                </a:ext>
              </a:extLst>
            </p:cNvPr>
            <p:cNvGrpSpPr/>
            <p:nvPr/>
          </p:nvGrpSpPr>
          <p:grpSpPr>
            <a:xfrm>
              <a:off x="8906558" y="4735170"/>
              <a:ext cx="151558" cy="1359586"/>
              <a:chOff x="1826274" y="4797945"/>
              <a:chExt cx="151558" cy="1359586"/>
            </a:xfrm>
          </p:grpSpPr>
          <p:sp>
            <p:nvSpPr>
              <p:cNvPr id="61" name="Oval 60">
                <a:extLst>
                  <a:ext uri="{FF2B5EF4-FFF2-40B4-BE49-F238E27FC236}">
                    <a16:creationId xmlns:a16="http://schemas.microsoft.com/office/drawing/2014/main" id="{779D54A4-6D5B-429A-9645-7554ADD530AB}"/>
                  </a:ext>
                </a:extLst>
              </p:cNvPr>
              <p:cNvSpPr/>
              <p:nvPr/>
            </p:nvSpPr>
            <p:spPr>
              <a:xfrm>
                <a:off x="1831326" y="6031233"/>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B20050AD-4157-4BB4-9FAE-7198A209EDA2}"/>
                  </a:ext>
                </a:extLst>
              </p:cNvPr>
              <p:cNvSpPr/>
              <p:nvPr/>
            </p:nvSpPr>
            <p:spPr>
              <a:xfrm>
                <a:off x="1831326" y="583314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904018FD-821E-4829-B715-061B89658E43}"/>
                  </a:ext>
                </a:extLst>
              </p:cNvPr>
              <p:cNvSpPr/>
              <p:nvPr/>
            </p:nvSpPr>
            <p:spPr>
              <a:xfrm>
                <a:off x="1831326" y="562547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2A6E27CA-0461-4B41-8758-F098A24C2B2D}"/>
                  </a:ext>
                </a:extLst>
              </p:cNvPr>
              <p:cNvSpPr/>
              <p:nvPr/>
            </p:nvSpPr>
            <p:spPr>
              <a:xfrm>
                <a:off x="1831326" y="5414963"/>
                <a:ext cx="146506" cy="1262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148C528F-3C50-4974-B168-01C7C50142EC}"/>
                  </a:ext>
                </a:extLst>
              </p:cNvPr>
              <p:cNvSpPr/>
              <p:nvPr/>
            </p:nvSpPr>
            <p:spPr>
              <a:xfrm>
                <a:off x="1831326" y="5216877"/>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2F093677-0A14-4BA3-9FA9-D882DAE035F5}"/>
                  </a:ext>
                </a:extLst>
              </p:cNvPr>
              <p:cNvSpPr/>
              <p:nvPr/>
            </p:nvSpPr>
            <p:spPr>
              <a:xfrm>
                <a:off x="1831326" y="5001328"/>
                <a:ext cx="146506" cy="12629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90AAC82A-6984-4AF7-8CF6-7641C83C941A}"/>
                  </a:ext>
                </a:extLst>
              </p:cNvPr>
              <p:cNvSpPr/>
              <p:nvPr/>
            </p:nvSpPr>
            <p:spPr>
              <a:xfrm>
                <a:off x="1826274" y="4797945"/>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1A24CC38-7BDD-4CC4-83A4-CD11123BC93F}"/>
                </a:ext>
              </a:extLst>
            </p:cNvPr>
            <p:cNvGrpSpPr/>
            <p:nvPr/>
          </p:nvGrpSpPr>
          <p:grpSpPr>
            <a:xfrm>
              <a:off x="9422697" y="4735170"/>
              <a:ext cx="151558" cy="1359586"/>
              <a:chOff x="1826274" y="4797945"/>
              <a:chExt cx="151558" cy="1359586"/>
            </a:xfrm>
          </p:grpSpPr>
          <p:sp>
            <p:nvSpPr>
              <p:cNvPr id="69" name="Oval 68">
                <a:extLst>
                  <a:ext uri="{FF2B5EF4-FFF2-40B4-BE49-F238E27FC236}">
                    <a16:creationId xmlns:a16="http://schemas.microsoft.com/office/drawing/2014/main" id="{A1795B13-914E-4856-B73A-06454546F963}"/>
                  </a:ext>
                </a:extLst>
              </p:cNvPr>
              <p:cNvSpPr/>
              <p:nvPr/>
            </p:nvSpPr>
            <p:spPr>
              <a:xfrm>
                <a:off x="1831326" y="6031233"/>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380F3560-6E90-4200-A27F-4B316B424CEF}"/>
                  </a:ext>
                </a:extLst>
              </p:cNvPr>
              <p:cNvSpPr/>
              <p:nvPr/>
            </p:nvSpPr>
            <p:spPr>
              <a:xfrm>
                <a:off x="1831326" y="583314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B203BD97-7F0E-4D8C-9BEA-32947CB2CC84}"/>
                  </a:ext>
                </a:extLst>
              </p:cNvPr>
              <p:cNvSpPr/>
              <p:nvPr/>
            </p:nvSpPr>
            <p:spPr>
              <a:xfrm>
                <a:off x="1831326" y="562547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73CAA229-B78D-4A05-BF98-A34078401242}"/>
                  </a:ext>
                </a:extLst>
              </p:cNvPr>
              <p:cNvSpPr/>
              <p:nvPr/>
            </p:nvSpPr>
            <p:spPr>
              <a:xfrm>
                <a:off x="1831326" y="5414963"/>
                <a:ext cx="146506" cy="1262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AC0FAD9A-6135-4833-9735-AEB75E323C69}"/>
                  </a:ext>
                </a:extLst>
              </p:cNvPr>
              <p:cNvSpPr/>
              <p:nvPr/>
            </p:nvSpPr>
            <p:spPr>
              <a:xfrm>
                <a:off x="1831326" y="5216877"/>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215DE9BF-614A-4934-BBA9-70F224AA7B18}"/>
                  </a:ext>
                </a:extLst>
              </p:cNvPr>
              <p:cNvSpPr/>
              <p:nvPr/>
            </p:nvSpPr>
            <p:spPr>
              <a:xfrm>
                <a:off x="1831326" y="5001328"/>
                <a:ext cx="146506" cy="12629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D7E323F2-B2DE-4453-A65C-2FB051667363}"/>
                  </a:ext>
                </a:extLst>
              </p:cNvPr>
              <p:cNvSpPr/>
              <p:nvPr/>
            </p:nvSpPr>
            <p:spPr>
              <a:xfrm>
                <a:off x="1826274" y="4797945"/>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a:extLst>
                <a:ext uri="{FF2B5EF4-FFF2-40B4-BE49-F238E27FC236}">
                  <a16:creationId xmlns:a16="http://schemas.microsoft.com/office/drawing/2014/main" id="{BAB4FFC9-3303-4481-82CC-168C385A47A6}"/>
                </a:ext>
              </a:extLst>
            </p:cNvPr>
            <p:cNvGrpSpPr/>
            <p:nvPr/>
          </p:nvGrpSpPr>
          <p:grpSpPr>
            <a:xfrm>
              <a:off x="7375192" y="4735170"/>
              <a:ext cx="151558" cy="1359586"/>
              <a:chOff x="1826274" y="4797945"/>
              <a:chExt cx="151558" cy="1359586"/>
            </a:xfrm>
          </p:grpSpPr>
          <p:sp>
            <p:nvSpPr>
              <p:cNvPr id="77" name="Oval 76">
                <a:extLst>
                  <a:ext uri="{FF2B5EF4-FFF2-40B4-BE49-F238E27FC236}">
                    <a16:creationId xmlns:a16="http://schemas.microsoft.com/office/drawing/2014/main" id="{E3E74E7C-E5EF-4CC4-B9C2-366EB92CD81B}"/>
                  </a:ext>
                </a:extLst>
              </p:cNvPr>
              <p:cNvSpPr/>
              <p:nvPr/>
            </p:nvSpPr>
            <p:spPr>
              <a:xfrm>
                <a:off x="1831326" y="6031233"/>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D82753B1-C966-4D3B-8086-B4BF355EDEF9}"/>
                  </a:ext>
                </a:extLst>
              </p:cNvPr>
              <p:cNvSpPr/>
              <p:nvPr/>
            </p:nvSpPr>
            <p:spPr>
              <a:xfrm>
                <a:off x="1831326" y="583314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5592EB43-9CE5-4F37-B439-19FE68A4DCBC}"/>
                  </a:ext>
                </a:extLst>
              </p:cNvPr>
              <p:cNvSpPr/>
              <p:nvPr/>
            </p:nvSpPr>
            <p:spPr>
              <a:xfrm>
                <a:off x="1831326" y="5625477"/>
                <a:ext cx="146506" cy="12629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72E55F07-7005-4B43-8A4F-EA3562B0AFA4}"/>
                  </a:ext>
                </a:extLst>
              </p:cNvPr>
              <p:cNvSpPr/>
              <p:nvPr/>
            </p:nvSpPr>
            <p:spPr>
              <a:xfrm>
                <a:off x="1831326" y="5414963"/>
                <a:ext cx="146506" cy="1262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7F06E592-DC04-40EC-A011-3836CA123B2B}"/>
                  </a:ext>
                </a:extLst>
              </p:cNvPr>
              <p:cNvSpPr/>
              <p:nvPr/>
            </p:nvSpPr>
            <p:spPr>
              <a:xfrm>
                <a:off x="1831326" y="5216877"/>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0D94489E-2D0C-4B18-9A56-31BE10EDC2B2}"/>
                  </a:ext>
                </a:extLst>
              </p:cNvPr>
              <p:cNvSpPr/>
              <p:nvPr/>
            </p:nvSpPr>
            <p:spPr>
              <a:xfrm>
                <a:off x="1831326" y="5001328"/>
                <a:ext cx="146506" cy="12629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549C3A53-1F04-4E6E-80AA-9DEDBD23C552}"/>
                  </a:ext>
                </a:extLst>
              </p:cNvPr>
              <p:cNvSpPr/>
              <p:nvPr/>
            </p:nvSpPr>
            <p:spPr>
              <a:xfrm>
                <a:off x="1826274" y="4797945"/>
                <a:ext cx="146506" cy="126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0" name="Partial Circle 89">
              <a:extLst>
                <a:ext uri="{FF2B5EF4-FFF2-40B4-BE49-F238E27FC236}">
                  <a16:creationId xmlns:a16="http://schemas.microsoft.com/office/drawing/2014/main" id="{0CB8224F-4B83-4C98-B797-98F1CCF98635}"/>
                </a:ext>
              </a:extLst>
            </p:cNvPr>
            <p:cNvSpPr/>
            <p:nvPr/>
          </p:nvSpPr>
          <p:spPr>
            <a:xfrm rot="2211844">
              <a:off x="7077549" y="5476679"/>
              <a:ext cx="376788" cy="291886"/>
            </a:xfrm>
            <a:prstGeom prst="pi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1" name="Partial Circle 90">
              <a:extLst>
                <a:ext uri="{FF2B5EF4-FFF2-40B4-BE49-F238E27FC236}">
                  <a16:creationId xmlns:a16="http://schemas.microsoft.com/office/drawing/2014/main" id="{C6F460A7-6369-4E5F-8BE3-39A6ED2E48B3}"/>
                </a:ext>
              </a:extLst>
            </p:cNvPr>
            <p:cNvSpPr/>
            <p:nvPr/>
          </p:nvSpPr>
          <p:spPr>
            <a:xfrm rot="2211844">
              <a:off x="7588635" y="5264198"/>
              <a:ext cx="376788" cy="291886"/>
            </a:xfrm>
            <a:prstGeom prst="pi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2" name="Partial Circle 91">
              <a:extLst>
                <a:ext uri="{FF2B5EF4-FFF2-40B4-BE49-F238E27FC236}">
                  <a16:creationId xmlns:a16="http://schemas.microsoft.com/office/drawing/2014/main" id="{2FD078F5-CFC6-4FA6-8A97-979A870EC2B8}"/>
                </a:ext>
              </a:extLst>
            </p:cNvPr>
            <p:cNvSpPr/>
            <p:nvPr/>
          </p:nvSpPr>
          <p:spPr>
            <a:xfrm rot="2211844">
              <a:off x="8110250" y="5476680"/>
              <a:ext cx="376788" cy="291886"/>
            </a:xfrm>
            <a:prstGeom prst="pi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3" name="Partial Circle 92">
              <a:extLst>
                <a:ext uri="{FF2B5EF4-FFF2-40B4-BE49-F238E27FC236}">
                  <a16:creationId xmlns:a16="http://schemas.microsoft.com/office/drawing/2014/main" id="{B8D9B9D9-1483-4DF6-94C6-250045F98FC4}"/>
                </a:ext>
              </a:extLst>
            </p:cNvPr>
            <p:cNvSpPr/>
            <p:nvPr/>
          </p:nvSpPr>
          <p:spPr>
            <a:xfrm rot="2211844">
              <a:off x="8643863" y="5897309"/>
              <a:ext cx="376788" cy="291886"/>
            </a:xfrm>
            <a:prstGeom prst="pi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4" name="Partial Circle 93">
              <a:extLst>
                <a:ext uri="{FF2B5EF4-FFF2-40B4-BE49-F238E27FC236}">
                  <a16:creationId xmlns:a16="http://schemas.microsoft.com/office/drawing/2014/main" id="{799C7BE1-E397-4E26-AE08-43D7459B7E79}"/>
                </a:ext>
              </a:extLst>
            </p:cNvPr>
            <p:cNvSpPr/>
            <p:nvPr/>
          </p:nvSpPr>
          <p:spPr>
            <a:xfrm rot="2211844">
              <a:off x="9154950" y="5493983"/>
              <a:ext cx="376788" cy="291886"/>
            </a:xfrm>
            <a:prstGeom prst="pi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2484648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AEC0D-6134-4997-A613-2F268121C4AE}"/>
              </a:ext>
            </a:extLst>
          </p:cNvPr>
          <p:cNvSpPr>
            <a:spLocks noGrp="1"/>
          </p:cNvSpPr>
          <p:nvPr>
            <p:ph type="title"/>
          </p:nvPr>
        </p:nvSpPr>
        <p:spPr>
          <a:xfrm>
            <a:off x="797784" y="365125"/>
            <a:ext cx="10515600" cy="1325563"/>
          </a:xfrm>
        </p:spPr>
        <p:txBody>
          <a:bodyPr>
            <a:normAutofit/>
          </a:bodyPr>
          <a:lstStyle/>
          <a:p>
            <a:r>
              <a:rPr lang="en-US" sz="4000" dirty="0"/>
              <a:t>What’s with all the Seqs (MiSeq, </a:t>
            </a:r>
            <a:r>
              <a:rPr lang="en-US" sz="4000" dirty="0" err="1"/>
              <a:t>HiSeq</a:t>
            </a:r>
            <a:r>
              <a:rPr lang="en-US" sz="4000" dirty="0"/>
              <a:t>, </a:t>
            </a:r>
            <a:r>
              <a:rPr lang="en-US" sz="4000" dirty="0" err="1"/>
              <a:t>NextSeq</a:t>
            </a:r>
            <a:r>
              <a:rPr lang="en-US" sz="4000" dirty="0"/>
              <a:t>)?</a:t>
            </a:r>
          </a:p>
        </p:txBody>
      </p:sp>
      <p:sp>
        <p:nvSpPr>
          <p:cNvPr id="3" name="Content Placeholder 2">
            <a:extLst>
              <a:ext uri="{FF2B5EF4-FFF2-40B4-BE49-F238E27FC236}">
                <a16:creationId xmlns:a16="http://schemas.microsoft.com/office/drawing/2014/main" id="{92E88B8A-8855-4DF9-B038-4CCCD0EF4F4F}"/>
              </a:ext>
            </a:extLst>
          </p:cNvPr>
          <p:cNvSpPr>
            <a:spLocks noGrp="1"/>
          </p:cNvSpPr>
          <p:nvPr>
            <p:ph idx="1"/>
          </p:nvPr>
        </p:nvSpPr>
        <p:spPr>
          <a:xfrm>
            <a:off x="838200" y="1810470"/>
            <a:ext cx="10515600" cy="4351338"/>
          </a:xfrm>
        </p:spPr>
        <p:txBody>
          <a:bodyPr/>
          <a:lstStyle/>
          <a:p>
            <a:r>
              <a:rPr lang="en-US" dirty="0"/>
              <a:t>iSeq100 – Up to 4 million reads per run (2x150bp)</a:t>
            </a:r>
          </a:p>
          <a:p>
            <a:r>
              <a:rPr lang="en-US" dirty="0" err="1"/>
              <a:t>MiniSeq</a:t>
            </a:r>
            <a:r>
              <a:rPr lang="en-US" dirty="0"/>
              <a:t> – Up to 25 million reads per run (2x150bp)</a:t>
            </a:r>
          </a:p>
          <a:p>
            <a:r>
              <a:rPr lang="en-US" dirty="0"/>
              <a:t>MiSeq – Up to 25 million reads per run (2x300bp)</a:t>
            </a:r>
          </a:p>
          <a:p>
            <a:r>
              <a:rPr lang="en-US" dirty="0" err="1"/>
              <a:t>NextSeq</a:t>
            </a:r>
            <a:r>
              <a:rPr lang="en-US" dirty="0"/>
              <a:t> – Up to 1 billion reads per run (2x150bp)</a:t>
            </a:r>
          </a:p>
          <a:p>
            <a:r>
              <a:rPr lang="en-US" dirty="0" err="1"/>
              <a:t>NovaSeq</a:t>
            </a:r>
            <a:r>
              <a:rPr lang="en-US" dirty="0"/>
              <a:t> – Up to 20 billion reads per run (up to 2x250bp – reduces #)</a:t>
            </a:r>
          </a:p>
          <a:p>
            <a:r>
              <a:rPr lang="en-US" dirty="0"/>
              <a:t>(Note: </a:t>
            </a:r>
            <a:r>
              <a:rPr lang="en-US" dirty="0" err="1"/>
              <a:t>NovaSeq</a:t>
            </a:r>
            <a:r>
              <a:rPr lang="en-US" dirty="0"/>
              <a:t> replaces </a:t>
            </a:r>
            <a:r>
              <a:rPr lang="en-US" dirty="0" err="1"/>
              <a:t>HiSeq</a:t>
            </a:r>
            <a:r>
              <a:rPr lang="en-US" dirty="0"/>
              <a:t> which is available in our sequencing core and limited to 3 billion reads per run. There is a </a:t>
            </a:r>
            <a:r>
              <a:rPr lang="en-US" dirty="0" err="1"/>
              <a:t>NovaSeq</a:t>
            </a:r>
            <a:r>
              <a:rPr lang="en-US" dirty="0"/>
              <a:t> at Hershey)</a:t>
            </a:r>
          </a:p>
        </p:txBody>
      </p:sp>
    </p:spTree>
    <p:extLst>
      <p:ext uri="{BB962C8B-B14F-4D97-AF65-F5344CB8AC3E}">
        <p14:creationId xmlns:p14="http://schemas.microsoft.com/office/powerpoint/2010/main" val="3675869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817</TotalTime>
  <Words>1286</Words>
  <Application>Microsoft Office PowerPoint</Application>
  <PresentationFormat>Widescreen</PresentationFormat>
  <Paragraphs>89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Microbiome Center Bootcamp: Sequencing Technology</vt:lpstr>
      <vt:lpstr>Why does sequencing technology matter?</vt:lpstr>
      <vt:lpstr>Long vs. short read technologies</vt:lpstr>
      <vt:lpstr>Sanger sequencing</vt:lpstr>
      <vt:lpstr>Other Technologies that I won’t go into detail about</vt:lpstr>
      <vt:lpstr>Illumina Technology</vt:lpstr>
      <vt:lpstr>Question 1: Why use clusters?</vt:lpstr>
      <vt:lpstr>Question 2: Why are the reads short?</vt:lpstr>
      <vt:lpstr>What’s with all the Seqs (MiSeq, HiSeq, NextSeq)?</vt:lpstr>
      <vt:lpstr>PacBio Technology</vt:lpstr>
      <vt:lpstr>PacBio Mode 1: Circular Consensus Sequencing</vt:lpstr>
      <vt:lpstr>PacBio Mode 2: Continuous Long Read</vt:lpstr>
      <vt:lpstr>PacBio Instruments</vt:lpstr>
      <vt:lpstr>Oxford Nanopore technology</vt:lpstr>
      <vt:lpstr>Nanopore Technology</vt:lpstr>
      <vt:lpstr>The Instruments</vt:lpstr>
      <vt:lpstr>Applications</vt:lpstr>
      <vt:lpstr>Combining short and long read technology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Microbiome Center Bootcamp: Sequencing Technology</dc:title>
  <dc:creator>Cockburn, Darrell William</dc:creator>
  <cp:lastModifiedBy>Cockburn, Darrell William</cp:lastModifiedBy>
  <cp:revision>42</cp:revision>
  <dcterms:created xsi:type="dcterms:W3CDTF">2020-07-17T20:13:25Z</dcterms:created>
  <dcterms:modified xsi:type="dcterms:W3CDTF">2021-08-10T18:44:21Z</dcterms:modified>
</cp:coreProperties>
</file>