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1" r:id="rId6"/>
    <p:sldId id="262" r:id="rId7"/>
    <p:sldId id="264" r:id="rId8"/>
    <p:sldId id="265" r:id="rId9"/>
    <p:sldId id="266" r:id="rId10"/>
    <p:sldId id="268" r:id="rId11"/>
    <p:sldId id="269" r:id="rId12"/>
    <p:sldId id="270" r:id="rId13"/>
    <p:sldId id="275" r:id="rId14"/>
    <p:sldId id="272" r:id="rId15"/>
    <p:sldId id="273" r:id="rId16"/>
    <p:sldId id="274" r:id="rId17"/>
    <p:sldId id="276" r:id="rId18"/>
    <p:sldId id="271"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8D1751-F007-40B1-84B3-B7216FE0421E}" type="datetimeFigureOut">
              <a:rPr lang="en-US" smtClean="0"/>
              <a:t>8/2/2023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D34DFE-051E-4E24-91E5-89F4DA6CB6E3}" type="slidenum">
              <a:rPr lang="en-US" smtClean="0"/>
              <a:t>‹#›</a:t>
            </a:fld>
            <a:endParaRPr lang="en-US"/>
          </a:p>
        </p:txBody>
      </p:sp>
    </p:spTree>
    <p:extLst>
      <p:ext uri="{BB962C8B-B14F-4D97-AF65-F5344CB8AC3E}">
        <p14:creationId xmlns:p14="http://schemas.microsoft.com/office/powerpoint/2010/main" val="3506134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dye linked bases have a reversible terminator that only allows one to be added at a time. So a base is added, the fluorescent signal is recorded so that what base was incorporated at each cluster can be determined, then the terminator is removed and the next cycle begins. </a:t>
            </a:r>
          </a:p>
        </p:txBody>
      </p:sp>
      <p:sp>
        <p:nvSpPr>
          <p:cNvPr id="4" name="Slide Number Placeholder 3"/>
          <p:cNvSpPr>
            <a:spLocks noGrp="1"/>
          </p:cNvSpPr>
          <p:nvPr>
            <p:ph type="sldNum" sz="quarter" idx="5"/>
          </p:nvPr>
        </p:nvSpPr>
        <p:spPr/>
        <p:txBody>
          <a:bodyPr/>
          <a:lstStyle/>
          <a:p>
            <a:fld id="{7AD34DFE-051E-4E24-91E5-89F4DA6CB6E3}" type="slidenum">
              <a:rPr lang="en-US" smtClean="0"/>
              <a:t>6</a:t>
            </a:fld>
            <a:endParaRPr lang="en-US"/>
          </a:p>
        </p:txBody>
      </p:sp>
    </p:spTree>
    <p:extLst>
      <p:ext uri="{BB962C8B-B14F-4D97-AF65-F5344CB8AC3E}">
        <p14:creationId xmlns:p14="http://schemas.microsoft.com/office/powerpoint/2010/main" val="2640017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D34DFE-051E-4E24-91E5-89F4DA6CB6E3}" type="slidenum">
              <a:rPr lang="en-US" smtClean="0"/>
              <a:t>9</a:t>
            </a:fld>
            <a:endParaRPr lang="en-US"/>
          </a:p>
        </p:txBody>
      </p:sp>
    </p:spTree>
    <p:extLst>
      <p:ext uri="{BB962C8B-B14F-4D97-AF65-F5344CB8AC3E}">
        <p14:creationId xmlns:p14="http://schemas.microsoft.com/office/powerpoint/2010/main" val="3699015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number of wells called zero-mode waveguides, where each sequencing by synthesis reaction takes place</a:t>
            </a:r>
          </a:p>
        </p:txBody>
      </p:sp>
      <p:sp>
        <p:nvSpPr>
          <p:cNvPr id="4" name="Slide Number Placeholder 3"/>
          <p:cNvSpPr>
            <a:spLocks noGrp="1"/>
          </p:cNvSpPr>
          <p:nvPr>
            <p:ph type="sldNum" sz="quarter" idx="5"/>
          </p:nvPr>
        </p:nvSpPr>
        <p:spPr/>
        <p:txBody>
          <a:bodyPr/>
          <a:lstStyle/>
          <a:p>
            <a:fld id="{7AD34DFE-051E-4E24-91E5-89F4DA6CB6E3}" type="slidenum">
              <a:rPr lang="en-US" smtClean="0"/>
              <a:t>10</a:t>
            </a:fld>
            <a:endParaRPr lang="en-US"/>
          </a:p>
        </p:txBody>
      </p:sp>
    </p:spTree>
    <p:extLst>
      <p:ext uri="{BB962C8B-B14F-4D97-AF65-F5344CB8AC3E}">
        <p14:creationId xmlns:p14="http://schemas.microsoft.com/office/powerpoint/2010/main" val="3391479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Updates to the ‘chemistry’ are changes in sample prep, updates to flow cells are primarily alterations to these pore/helicase proteins. Software improvements are also possible. </a:t>
            </a:r>
          </a:p>
        </p:txBody>
      </p:sp>
      <p:sp>
        <p:nvSpPr>
          <p:cNvPr id="4" name="Slide Number Placeholder 3"/>
          <p:cNvSpPr>
            <a:spLocks noGrp="1"/>
          </p:cNvSpPr>
          <p:nvPr>
            <p:ph type="sldNum" sz="quarter" idx="5"/>
          </p:nvPr>
        </p:nvSpPr>
        <p:spPr/>
        <p:txBody>
          <a:bodyPr/>
          <a:lstStyle/>
          <a:p>
            <a:fld id="{7AD34DFE-051E-4E24-91E5-89F4DA6CB6E3}" type="slidenum">
              <a:rPr lang="en-US" smtClean="0"/>
              <a:t>15</a:t>
            </a:fld>
            <a:endParaRPr lang="en-US"/>
          </a:p>
        </p:txBody>
      </p:sp>
    </p:spTree>
    <p:extLst>
      <p:ext uri="{BB962C8B-B14F-4D97-AF65-F5344CB8AC3E}">
        <p14:creationId xmlns:p14="http://schemas.microsoft.com/office/powerpoint/2010/main" val="682040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Available in Huck Genomics Sequencing Core</a:t>
            </a:r>
          </a:p>
        </p:txBody>
      </p:sp>
      <p:sp>
        <p:nvSpPr>
          <p:cNvPr id="4" name="Slide Number Placeholder 3"/>
          <p:cNvSpPr>
            <a:spLocks noGrp="1"/>
          </p:cNvSpPr>
          <p:nvPr>
            <p:ph type="sldNum" sz="quarter" idx="5"/>
          </p:nvPr>
        </p:nvSpPr>
        <p:spPr/>
        <p:txBody>
          <a:bodyPr/>
          <a:lstStyle/>
          <a:p>
            <a:fld id="{7AD34DFE-051E-4E24-91E5-89F4DA6CB6E3}" type="slidenum">
              <a:rPr lang="en-US" smtClean="0"/>
              <a:t>16</a:t>
            </a:fld>
            <a:endParaRPr lang="en-US"/>
          </a:p>
        </p:txBody>
      </p:sp>
    </p:spTree>
    <p:extLst>
      <p:ext uri="{BB962C8B-B14F-4D97-AF65-F5344CB8AC3E}">
        <p14:creationId xmlns:p14="http://schemas.microsoft.com/office/powerpoint/2010/main" val="3274041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23CFC-A56B-4331-9A6F-7EB935D23A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83B584-6433-47A0-B1F8-AA3940A185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C3B093-4E11-461B-8A7F-2001DD4F2BE5}"/>
              </a:ext>
            </a:extLst>
          </p:cNvPr>
          <p:cNvSpPr>
            <a:spLocks noGrp="1"/>
          </p:cNvSpPr>
          <p:nvPr>
            <p:ph type="dt" sz="half" idx="10"/>
          </p:nvPr>
        </p:nvSpPr>
        <p:spPr/>
        <p:txBody>
          <a:bodyPr/>
          <a:lstStyle/>
          <a:p>
            <a:fld id="{6B5CC3B1-A5FD-46B0-BA05-B3FEF123AD41}" type="datetimeFigureOut">
              <a:rPr lang="en-US" smtClean="0"/>
              <a:t>8/2/2023</a:t>
            </a:fld>
            <a:endParaRPr lang="en-US"/>
          </a:p>
        </p:txBody>
      </p:sp>
      <p:sp>
        <p:nvSpPr>
          <p:cNvPr id="5" name="Footer Placeholder 4">
            <a:extLst>
              <a:ext uri="{FF2B5EF4-FFF2-40B4-BE49-F238E27FC236}">
                <a16:creationId xmlns:a16="http://schemas.microsoft.com/office/drawing/2014/main" id="{E984FF54-CB16-49AE-87D8-C92191C17A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751B70-4E21-4AC8-9DD2-43697D8A1DB5}"/>
              </a:ext>
            </a:extLst>
          </p:cNvPr>
          <p:cNvSpPr>
            <a:spLocks noGrp="1"/>
          </p:cNvSpPr>
          <p:nvPr>
            <p:ph type="sldNum" sz="quarter" idx="12"/>
          </p:nvPr>
        </p:nvSpPr>
        <p:spPr/>
        <p:txBody>
          <a:bodyPr/>
          <a:lstStyle/>
          <a:p>
            <a:fld id="{69F8A010-94A8-4B65-839E-6599DEB98A83}" type="slidenum">
              <a:rPr lang="en-US" smtClean="0"/>
              <a:t>‹#›</a:t>
            </a:fld>
            <a:endParaRPr lang="en-US"/>
          </a:p>
        </p:txBody>
      </p:sp>
    </p:spTree>
    <p:extLst>
      <p:ext uri="{BB962C8B-B14F-4D97-AF65-F5344CB8AC3E}">
        <p14:creationId xmlns:p14="http://schemas.microsoft.com/office/powerpoint/2010/main" val="2912356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0C6E9-734D-470F-BCD4-261EBBBD71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018635-EE86-43DF-A99B-7163FD231F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3AFDD1-AB65-4A25-B55E-877F667FA044}"/>
              </a:ext>
            </a:extLst>
          </p:cNvPr>
          <p:cNvSpPr>
            <a:spLocks noGrp="1"/>
          </p:cNvSpPr>
          <p:nvPr>
            <p:ph type="dt" sz="half" idx="10"/>
          </p:nvPr>
        </p:nvSpPr>
        <p:spPr/>
        <p:txBody>
          <a:bodyPr/>
          <a:lstStyle/>
          <a:p>
            <a:fld id="{6B5CC3B1-A5FD-46B0-BA05-B3FEF123AD41}" type="datetimeFigureOut">
              <a:rPr lang="en-US" smtClean="0"/>
              <a:t>8/2/2023</a:t>
            </a:fld>
            <a:endParaRPr lang="en-US"/>
          </a:p>
        </p:txBody>
      </p:sp>
      <p:sp>
        <p:nvSpPr>
          <p:cNvPr id="5" name="Footer Placeholder 4">
            <a:extLst>
              <a:ext uri="{FF2B5EF4-FFF2-40B4-BE49-F238E27FC236}">
                <a16:creationId xmlns:a16="http://schemas.microsoft.com/office/drawing/2014/main" id="{26C60D78-1972-49E5-865C-BC6C5E6DEF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8A9BF4-D1C6-40DF-920D-F88531B23968}"/>
              </a:ext>
            </a:extLst>
          </p:cNvPr>
          <p:cNvSpPr>
            <a:spLocks noGrp="1"/>
          </p:cNvSpPr>
          <p:nvPr>
            <p:ph type="sldNum" sz="quarter" idx="12"/>
          </p:nvPr>
        </p:nvSpPr>
        <p:spPr/>
        <p:txBody>
          <a:bodyPr/>
          <a:lstStyle/>
          <a:p>
            <a:fld id="{69F8A010-94A8-4B65-839E-6599DEB98A83}" type="slidenum">
              <a:rPr lang="en-US" smtClean="0"/>
              <a:t>‹#›</a:t>
            </a:fld>
            <a:endParaRPr lang="en-US"/>
          </a:p>
        </p:txBody>
      </p:sp>
    </p:spTree>
    <p:extLst>
      <p:ext uri="{BB962C8B-B14F-4D97-AF65-F5344CB8AC3E}">
        <p14:creationId xmlns:p14="http://schemas.microsoft.com/office/powerpoint/2010/main" val="1995937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D05D96-4B39-414D-ACFB-C5C0DFC4B6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7878AB-4FF6-4A9F-9C93-65ED0E4727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839575-9A8B-490F-B445-0FCB16B4D649}"/>
              </a:ext>
            </a:extLst>
          </p:cNvPr>
          <p:cNvSpPr>
            <a:spLocks noGrp="1"/>
          </p:cNvSpPr>
          <p:nvPr>
            <p:ph type="dt" sz="half" idx="10"/>
          </p:nvPr>
        </p:nvSpPr>
        <p:spPr/>
        <p:txBody>
          <a:bodyPr/>
          <a:lstStyle/>
          <a:p>
            <a:fld id="{6B5CC3B1-A5FD-46B0-BA05-B3FEF123AD41}" type="datetimeFigureOut">
              <a:rPr lang="en-US" smtClean="0"/>
              <a:t>8/2/2023</a:t>
            </a:fld>
            <a:endParaRPr lang="en-US"/>
          </a:p>
        </p:txBody>
      </p:sp>
      <p:sp>
        <p:nvSpPr>
          <p:cNvPr id="5" name="Footer Placeholder 4">
            <a:extLst>
              <a:ext uri="{FF2B5EF4-FFF2-40B4-BE49-F238E27FC236}">
                <a16:creationId xmlns:a16="http://schemas.microsoft.com/office/drawing/2014/main" id="{60794EB0-83C8-46A6-8D56-6A81D6DBE9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D43ED5-EC68-4294-926D-B6E20D850F80}"/>
              </a:ext>
            </a:extLst>
          </p:cNvPr>
          <p:cNvSpPr>
            <a:spLocks noGrp="1"/>
          </p:cNvSpPr>
          <p:nvPr>
            <p:ph type="sldNum" sz="quarter" idx="12"/>
          </p:nvPr>
        </p:nvSpPr>
        <p:spPr/>
        <p:txBody>
          <a:bodyPr/>
          <a:lstStyle/>
          <a:p>
            <a:fld id="{69F8A010-94A8-4B65-839E-6599DEB98A83}" type="slidenum">
              <a:rPr lang="en-US" smtClean="0"/>
              <a:t>‹#›</a:t>
            </a:fld>
            <a:endParaRPr lang="en-US"/>
          </a:p>
        </p:txBody>
      </p:sp>
    </p:spTree>
    <p:extLst>
      <p:ext uri="{BB962C8B-B14F-4D97-AF65-F5344CB8AC3E}">
        <p14:creationId xmlns:p14="http://schemas.microsoft.com/office/powerpoint/2010/main" val="4234644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0258E-882D-4469-BE52-330AE00ECB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B89D65-B1FB-49E8-92CA-26CBA1906E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030BFB-EB81-48E5-A2A2-78299AEE0CD4}"/>
              </a:ext>
            </a:extLst>
          </p:cNvPr>
          <p:cNvSpPr>
            <a:spLocks noGrp="1"/>
          </p:cNvSpPr>
          <p:nvPr>
            <p:ph type="dt" sz="half" idx="10"/>
          </p:nvPr>
        </p:nvSpPr>
        <p:spPr/>
        <p:txBody>
          <a:bodyPr/>
          <a:lstStyle/>
          <a:p>
            <a:fld id="{6B5CC3B1-A5FD-46B0-BA05-B3FEF123AD41}" type="datetimeFigureOut">
              <a:rPr lang="en-US" smtClean="0"/>
              <a:t>8/2/2023</a:t>
            </a:fld>
            <a:endParaRPr lang="en-US"/>
          </a:p>
        </p:txBody>
      </p:sp>
      <p:sp>
        <p:nvSpPr>
          <p:cNvPr id="5" name="Footer Placeholder 4">
            <a:extLst>
              <a:ext uri="{FF2B5EF4-FFF2-40B4-BE49-F238E27FC236}">
                <a16:creationId xmlns:a16="http://schemas.microsoft.com/office/drawing/2014/main" id="{3CEE7435-DCB0-4624-95BC-9779327360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16F627-2B12-4FCD-93AC-E638FFEADD6E}"/>
              </a:ext>
            </a:extLst>
          </p:cNvPr>
          <p:cNvSpPr>
            <a:spLocks noGrp="1"/>
          </p:cNvSpPr>
          <p:nvPr>
            <p:ph type="sldNum" sz="quarter" idx="12"/>
          </p:nvPr>
        </p:nvSpPr>
        <p:spPr/>
        <p:txBody>
          <a:bodyPr/>
          <a:lstStyle/>
          <a:p>
            <a:fld id="{69F8A010-94A8-4B65-839E-6599DEB98A83}" type="slidenum">
              <a:rPr lang="en-US" smtClean="0"/>
              <a:t>‹#›</a:t>
            </a:fld>
            <a:endParaRPr lang="en-US"/>
          </a:p>
        </p:txBody>
      </p:sp>
    </p:spTree>
    <p:extLst>
      <p:ext uri="{BB962C8B-B14F-4D97-AF65-F5344CB8AC3E}">
        <p14:creationId xmlns:p14="http://schemas.microsoft.com/office/powerpoint/2010/main" val="3518843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633C2-6ADE-4508-AE70-B9C4EA9FB0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369E23-4319-41E9-A67B-3A94D06F13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A3AEB2-2958-4C3A-BAA2-2A4E5B9FCB96}"/>
              </a:ext>
            </a:extLst>
          </p:cNvPr>
          <p:cNvSpPr>
            <a:spLocks noGrp="1"/>
          </p:cNvSpPr>
          <p:nvPr>
            <p:ph type="dt" sz="half" idx="10"/>
          </p:nvPr>
        </p:nvSpPr>
        <p:spPr/>
        <p:txBody>
          <a:bodyPr/>
          <a:lstStyle/>
          <a:p>
            <a:fld id="{6B5CC3B1-A5FD-46B0-BA05-B3FEF123AD41}" type="datetimeFigureOut">
              <a:rPr lang="en-US" smtClean="0"/>
              <a:t>8/2/2023</a:t>
            </a:fld>
            <a:endParaRPr lang="en-US"/>
          </a:p>
        </p:txBody>
      </p:sp>
      <p:sp>
        <p:nvSpPr>
          <p:cNvPr id="5" name="Footer Placeholder 4">
            <a:extLst>
              <a:ext uri="{FF2B5EF4-FFF2-40B4-BE49-F238E27FC236}">
                <a16:creationId xmlns:a16="http://schemas.microsoft.com/office/drawing/2014/main" id="{4DED5C91-854B-4E48-83B1-3C6E5A94DB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7A9017-F9BE-4B86-8488-ED46077F434E}"/>
              </a:ext>
            </a:extLst>
          </p:cNvPr>
          <p:cNvSpPr>
            <a:spLocks noGrp="1"/>
          </p:cNvSpPr>
          <p:nvPr>
            <p:ph type="sldNum" sz="quarter" idx="12"/>
          </p:nvPr>
        </p:nvSpPr>
        <p:spPr/>
        <p:txBody>
          <a:bodyPr/>
          <a:lstStyle/>
          <a:p>
            <a:fld id="{69F8A010-94A8-4B65-839E-6599DEB98A83}" type="slidenum">
              <a:rPr lang="en-US" smtClean="0"/>
              <a:t>‹#›</a:t>
            </a:fld>
            <a:endParaRPr lang="en-US"/>
          </a:p>
        </p:txBody>
      </p:sp>
    </p:spTree>
    <p:extLst>
      <p:ext uri="{BB962C8B-B14F-4D97-AF65-F5344CB8AC3E}">
        <p14:creationId xmlns:p14="http://schemas.microsoft.com/office/powerpoint/2010/main" val="1127553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D3BB0-737B-4813-B9B0-389A377102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AFCD47-CB4F-4A88-9CA2-B85A73AE1A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5BF6F7-C408-4F01-9A69-369357BA8E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F62A97-FC75-4FF9-A982-B67C7DBE23AD}"/>
              </a:ext>
            </a:extLst>
          </p:cNvPr>
          <p:cNvSpPr>
            <a:spLocks noGrp="1"/>
          </p:cNvSpPr>
          <p:nvPr>
            <p:ph type="dt" sz="half" idx="10"/>
          </p:nvPr>
        </p:nvSpPr>
        <p:spPr/>
        <p:txBody>
          <a:bodyPr/>
          <a:lstStyle/>
          <a:p>
            <a:fld id="{6B5CC3B1-A5FD-46B0-BA05-B3FEF123AD41}" type="datetimeFigureOut">
              <a:rPr lang="en-US" smtClean="0"/>
              <a:t>8/2/2023</a:t>
            </a:fld>
            <a:endParaRPr lang="en-US"/>
          </a:p>
        </p:txBody>
      </p:sp>
      <p:sp>
        <p:nvSpPr>
          <p:cNvPr id="6" name="Footer Placeholder 5">
            <a:extLst>
              <a:ext uri="{FF2B5EF4-FFF2-40B4-BE49-F238E27FC236}">
                <a16:creationId xmlns:a16="http://schemas.microsoft.com/office/drawing/2014/main" id="{0496671F-C1DF-43B9-B29F-38226CF4C1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5C403D-EFF7-4C76-B037-C8C57FF1A118}"/>
              </a:ext>
            </a:extLst>
          </p:cNvPr>
          <p:cNvSpPr>
            <a:spLocks noGrp="1"/>
          </p:cNvSpPr>
          <p:nvPr>
            <p:ph type="sldNum" sz="quarter" idx="12"/>
          </p:nvPr>
        </p:nvSpPr>
        <p:spPr/>
        <p:txBody>
          <a:bodyPr/>
          <a:lstStyle/>
          <a:p>
            <a:fld id="{69F8A010-94A8-4B65-839E-6599DEB98A83}" type="slidenum">
              <a:rPr lang="en-US" smtClean="0"/>
              <a:t>‹#›</a:t>
            </a:fld>
            <a:endParaRPr lang="en-US"/>
          </a:p>
        </p:txBody>
      </p:sp>
    </p:spTree>
    <p:extLst>
      <p:ext uri="{BB962C8B-B14F-4D97-AF65-F5344CB8AC3E}">
        <p14:creationId xmlns:p14="http://schemas.microsoft.com/office/powerpoint/2010/main" val="325146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826E7-A395-4E64-8AB5-2E88A5AD66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B38E57-5975-4781-BE6E-6FBA242CF9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AEC3B2-AC23-40EC-B3EA-C67D4A8D4C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5BBDD1-C0F7-4E9F-A2AC-6E303F7F05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DB6AE5-A645-4A93-B9EF-B74364FE2B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7BF773-7C2F-4F50-BAF6-853D31FE6ED4}"/>
              </a:ext>
            </a:extLst>
          </p:cNvPr>
          <p:cNvSpPr>
            <a:spLocks noGrp="1"/>
          </p:cNvSpPr>
          <p:nvPr>
            <p:ph type="dt" sz="half" idx="10"/>
          </p:nvPr>
        </p:nvSpPr>
        <p:spPr/>
        <p:txBody>
          <a:bodyPr/>
          <a:lstStyle/>
          <a:p>
            <a:fld id="{6B5CC3B1-A5FD-46B0-BA05-B3FEF123AD41}" type="datetimeFigureOut">
              <a:rPr lang="en-US" smtClean="0"/>
              <a:t>8/2/2023</a:t>
            </a:fld>
            <a:endParaRPr lang="en-US"/>
          </a:p>
        </p:txBody>
      </p:sp>
      <p:sp>
        <p:nvSpPr>
          <p:cNvPr id="8" name="Footer Placeholder 7">
            <a:extLst>
              <a:ext uri="{FF2B5EF4-FFF2-40B4-BE49-F238E27FC236}">
                <a16:creationId xmlns:a16="http://schemas.microsoft.com/office/drawing/2014/main" id="{F64F2C4A-D163-42C9-85D0-3FAE73BFB3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81CB99-8293-41D3-91DC-A6CBEF2DEAEE}"/>
              </a:ext>
            </a:extLst>
          </p:cNvPr>
          <p:cNvSpPr>
            <a:spLocks noGrp="1"/>
          </p:cNvSpPr>
          <p:nvPr>
            <p:ph type="sldNum" sz="quarter" idx="12"/>
          </p:nvPr>
        </p:nvSpPr>
        <p:spPr/>
        <p:txBody>
          <a:bodyPr/>
          <a:lstStyle/>
          <a:p>
            <a:fld id="{69F8A010-94A8-4B65-839E-6599DEB98A83}" type="slidenum">
              <a:rPr lang="en-US" smtClean="0"/>
              <a:t>‹#›</a:t>
            </a:fld>
            <a:endParaRPr lang="en-US"/>
          </a:p>
        </p:txBody>
      </p:sp>
    </p:spTree>
    <p:extLst>
      <p:ext uri="{BB962C8B-B14F-4D97-AF65-F5344CB8AC3E}">
        <p14:creationId xmlns:p14="http://schemas.microsoft.com/office/powerpoint/2010/main" val="1724087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E4809-B6FA-4F79-AB8B-CA5D5250A4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62A77F-6E2D-49EE-8BC1-26E0EA4882B9}"/>
              </a:ext>
            </a:extLst>
          </p:cNvPr>
          <p:cNvSpPr>
            <a:spLocks noGrp="1"/>
          </p:cNvSpPr>
          <p:nvPr>
            <p:ph type="dt" sz="half" idx="10"/>
          </p:nvPr>
        </p:nvSpPr>
        <p:spPr/>
        <p:txBody>
          <a:bodyPr/>
          <a:lstStyle/>
          <a:p>
            <a:fld id="{6B5CC3B1-A5FD-46B0-BA05-B3FEF123AD41}" type="datetimeFigureOut">
              <a:rPr lang="en-US" smtClean="0"/>
              <a:t>8/2/2023</a:t>
            </a:fld>
            <a:endParaRPr lang="en-US"/>
          </a:p>
        </p:txBody>
      </p:sp>
      <p:sp>
        <p:nvSpPr>
          <p:cNvPr id="4" name="Footer Placeholder 3">
            <a:extLst>
              <a:ext uri="{FF2B5EF4-FFF2-40B4-BE49-F238E27FC236}">
                <a16:creationId xmlns:a16="http://schemas.microsoft.com/office/drawing/2014/main" id="{59365712-039A-40A5-9950-C1CD3F3B6E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51A320-EE29-4D15-B7F4-5E489AA897DE}"/>
              </a:ext>
            </a:extLst>
          </p:cNvPr>
          <p:cNvSpPr>
            <a:spLocks noGrp="1"/>
          </p:cNvSpPr>
          <p:nvPr>
            <p:ph type="sldNum" sz="quarter" idx="12"/>
          </p:nvPr>
        </p:nvSpPr>
        <p:spPr/>
        <p:txBody>
          <a:bodyPr/>
          <a:lstStyle/>
          <a:p>
            <a:fld id="{69F8A010-94A8-4B65-839E-6599DEB98A83}" type="slidenum">
              <a:rPr lang="en-US" smtClean="0"/>
              <a:t>‹#›</a:t>
            </a:fld>
            <a:endParaRPr lang="en-US"/>
          </a:p>
        </p:txBody>
      </p:sp>
    </p:spTree>
    <p:extLst>
      <p:ext uri="{BB962C8B-B14F-4D97-AF65-F5344CB8AC3E}">
        <p14:creationId xmlns:p14="http://schemas.microsoft.com/office/powerpoint/2010/main" val="3386309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C33749-A770-4B8C-B29A-208C5806E9D8}"/>
              </a:ext>
            </a:extLst>
          </p:cNvPr>
          <p:cNvSpPr>
            <a:spLocks noGrp="1"/>
          </p:cNvSpPr>
          <p:nvPr>
            <p:ph type="dt" sz="half" idx="10"/>
          </p:nvPr>
        </p:nvSpPr>
        <p:spPr/>
        <p:txBody>
          <a:bodyPr/>
          <a:lstStyle/>
          <a:p>
            <a:fld id="{6B5CC3B1-A5FD-46B0-BA05-B3FEF123AD41}" type="datetimeFigureOut">
              <a:rPr lang="en-US" smtClean="0"/>
              <a:t>8/2/2023</a:t>
            </a:fld>
            <a:endParaRPr lang="en-US"/>
          </a:p>
        </p:txBody>
      </p:sp>
      <p:sp>
        <p:nvSpPr>
          <p:cNvPr id="3" name="Footer Placeholder 2">
            <a:extLst>
              <a:ext uri="{FF2B5EF4-FFF2-40B4-BE49-F238E27FC236}">
                <a16:creationId xmlns:a16="http://schemas.microsoft.com/office/drawing/2014/main" id="{E89CFFA3-8BE6-4C58-AF4F-D64F052ECC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2CC89C-A441-4470-902E-EED8B1D7E654}"/>
              </a:ext>
            </a:extLst>
          </p:cNvPr>
          <p:cNvSpPr>
            <a:spLocks noGrp="1"/>
          </p:cNvSpPr>
          <p:nvPr>
            <p:ph type="sldNum" sz="quarter" idx="12"/>
          </p:nvPr>
        </p:nvSpPr>
        <p:spPr/>
        <p:txBody>
          <a:bodyPr/>
          <a:lstStyle/>
          <a:p>
            <a:fld id="{69F8A010-94A8-4B65-839E-6599DEB98A83}" type="slidenum">
              <a:rPr lang="en-US" smtClean="0"/>
              <a:t>‹#›</a:t>
            </a:fld>
            <a:endParaRPr lang="en-US"/>
          </a:p>
        </p:txBody>
      </p:sp>
    </p:spTree>
    <p:extLst>
      <p:ext uri="{BB962C8B-B14F-4D97-AF65-F5344CB8AC3E}">
        <p14:creationId xmlns:p14="http://schemas.microsoft.com/office/powerpoint/2010/main" val="2387057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0567-5145-439C-AAD0-D24C82408A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03BF76-D101-4B2E-90CB-41C1D9E938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EA3C73-F543-460D-A845-43BE10E5D3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23A82E-E669-41B0-853B-8C7F2D442DE3}"/>
              </a:ext>
            </a:extLst>
          </p:cNvPr>
          <p:cNvSpPr>
            <a:spLocks noGrp="1"/>
          </p:cNvSpPr>
          <p:nvPr>
            <p:ph type="dt" sz="half" idx="10"/>
          </p:nvPr>
        </p:nvSpPr>
        <p:spPr/>
        <p:txBody>
          <a:bodyPr/>
          <a:lstStyle/>
          <a:p>
            <a:fld id="{6B5CC3B1-A5FD-46B0-BA05-B3FEF123AD41}" type="datetimeFigureOut">
              <a:rPr lang="en-US" smtClean="0"/>
              <a:t>8/2/2023</a:t>
            </a:fld>
            <a:endParaRPr lang="en-US"/>
          </a:p>
        </p:txBody>
      </p:sp>
      <p:sp>
        <p:nvSpPr>
          <p:cNvPr id="6" name="Footer Placeholder 5">
            <a:extLst>
              <a:ext uri="{FF2B5EF4-FFF2-40B4-BE49-F238E27FC236}">
                <a16:creationId xmlns:a16="http://schemas.microsoft.com/office/drawing/2014/main" id="{71068A27-CDAA-461F-B6A9-F70D073CB7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BB8AD-1867-484E-B4EF-BB2FD9C4D7F3}"/>
              </a:ext>
            </a:extLst>
          </p:cNvPr>
          <p:cNvSpPr>
            <a:spLocks noGrp="1"/>
          </p:cNvSpPr>
          <p:nvPr>
            <p:ph type="sldNum" sz="quarter" idx="12"/>
          </p:nvPr>
        </p:nvSpPr>
        <p:spPr/>
        <p:txBody>
          <a:bodyPr/>
          <a:lstStyle/>
          <a:p>
            <a:fld id="{69F8A010-94A8-4B65-839E-6599DEB98A83}" type="slidenum">
              <a:rPr lang="en-US" smtClean="0"/>
              <a:t>‹#›</a:t>
            </a:fld>
            <a:endParaRPr lang="en-US"/>
          </a:p>
        </p:txBody>
      </p:sp>
    </p:spTree>
    <p:extLst>
      <p:ext uri="{BB962C8B-B14F-4D97-AF65-F5344CB8AC3E}">
        <p14:creationId xmlns:p14="http://schemas.microsoft.com/office/powerpoint/2010/main" val="2944761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6AB8-EB3F-4C00-8F68-34FA4E4D2D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9BDF3C-5490-4C7C-BFC3-06B77BC1DC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0C8D74-4123-481F-8C31-B168BDF272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DA1ED0-C505-4C66-8346-AE1E49C31EE8}"/>
              </a:ext>
            </a:extLst>
          </p:cNvPr>
          <p:cNvSpPr>
            <a:spLocks noGrp="1"/>
          </p:cNvSpPr>
          <p:nvPr>
            <p:ph type="dt" sz="half" idx="10"/>
          </p:nvPr>
        </p:nvSpPr>
        <p:spPr/>
        <p:txBody>
          <a:bodyPr/>
          <a:lstStyle/>
          <a:p>
            <a:fld id="{6B5CC3B1-A5FD-46B0-BA05-B3FEF123AD41}" type="datetimeFigureOut">
              <a:rPr lang="en-US" smtClean="0"/>
              <a:t>8/2/2023</a:t>
            </a:fld>
            <a:endParaRPr lang="en-US"/>
          </a:p>
        </p:txBody>
      </p:sp>
      <p:sp>
        <p:nvSpPr>
          <p:cNvPr id="6" name="Footer Placeholder 5">
            <a:extLst>
              <a:ext uri="{FF2B5EF4-FFF2-40B4-BE49-F238E27FC236}">
                <a16:creationId xmlns:a16="http://schemas.microsoft.com/office/drawing/2014/main" id="{201C0924-73E5-4D39-A433-41924A0651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0EFAD8-9B51-4C8F-8DF7-3FE6A095341B}"/>
              </a:ext>
            </a:extLst>
          </p:cNvPr>
          <p:cNvSpPr>
            <a:spLocks noGrp="1"/>
          </p:cNvSpPr>
          <p:nvPr>
            <p:ph type="sldNum" sz="quarter" idx="12"/>
          </p:nvPr>
        </p:nvSpPr>
        <p:spPr/>
        <p:txBody>
          <a:bodyPr/>
          <a:lstStyle/>
          <a:p>
            <a:fld id="{69F8A010-94A8-4B65-839E-6599DEB98A83}" type="slidenum">
              <a:rPr lang="en-US" smtClean="0"/>
              <a:t>‹#›</a:t>
            </a:fld>
            <a:endParaRPr lang="en-US"/>
          </a:p>
        </p:txBody>
      </p:sp>
    </p:spTree>
    <p:extLst>
      <p:ext uri="{BB962C8B-B14F-4D97-AF65-F5344CB8AC3E}">
        <p14:creationId xmlns:p14="http://schemas.microsoft.com/office/powerpoint/2010/main" val="2233330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C56CDC-1227-4C76-BB02-7AB04C03C5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4E5672-B37B-4728-9489-A8003B4664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C5091E-18C3-432C-AB4F-A043BBA97D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5CC3B1-A5FD-46B0-BA05-B3FEF123AD41}" type="datetimeFigureOut">
              <a:rPr lang="en-US" smtClean="0"/>
              <a:t>8/2/2023</a:t>
            </a:fld>
            <a:endParaRPr lang="en-US"/>
          </a:p>
        </p:txBody>
      </p:sp>
      <p:sp>
        <p:nvSpPr>
          <p:cNvPr id="5" name="Footer Placeholder 4">
            <a:extLst>
              <a:ext uri="{FF2B5EF4-FFF2-40B4-BE49-F238E27FC236}">
                <a16:creationId xmlns:a16="http://schemas.microsoft.com/office/drawing/2014/main" id="{7F77EA72-28F1-4F14-8586-E550790AFA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65096A-4DF6-4C3B-BD9B-F6B9C44AE1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F8A010-94A8-4B65-839E-6599DEB98A83}" type="slidenum">
              <a:rPr lang="en-US" smtClean="0"/>
              <a:t>‹#›</a:t>
            </a:fld>
            <a:endParaRPr lang="en-US"/>
          </a:p>
        </p:txBody>
      </p:sp>
    </p:spTree>
    <p:extLst>
      <p:ext uri="{BB962C8B-B14F-4D97-AF65-F5344CB8AC3E}">
        <p14:creationId xmlns:p14="http://schemas.microsoft.com/office/powerpoint/2010/main" val="3838541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sigmaaldrich.com/technical-documents/articles/biology/sanger-sequencing.htm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illumina.com/science/technology/next-generation-sequencing/beginners.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9096-D0CF-4E64-BDEF-D0161E2B2ECA}"/>
              </a:ext>
            </a:extLst>
          </p:cNvPr>
          <p:cNvSpPr>
            <a:spLocks noGrp="1"/>
          </p:cNvSpPr>
          <p:nvPr>
            <p:ph type="ctrTitle"/>
          </p:nvPr>
        </p:nvSpPr>
        <p:spPr/>
        <p:txBody>
          <a:bodyPr>
            <a:normAutofit fontScale="90000"/>
          </a:bodyPr>
          <a:lstStyle/>
          <a:p>
            <a:r>
              <a:rPr lang="en-US" dirty="0"/>
              <a:t>Microbiome Center Bootcamp: Sequencing Technology</a:t>
            </a:r>
          </a:p>
        </p:txBody>
      </p:sp>
      <p:sp>
        <p:nvSpPr>
          <p:cNvPr id="3" name="Subtitle 2">
            <a:extLst>
              <a:ext uri="{FF2B5EF4-FFF2-40B4-BE49-F238E27FC236}">
                <a16:creationId xmlns:a16="http://schemas.microsoft.com/office/drawing/2014/main" id="{CB2E21E3-BC68-4C01-86AF-3642250EF300}"/>
              </a:ext>
            </a:extLst>
          </p:cNvPr>
          <p:cNvSpPr>
            <a:spLocks noGrp="1"/>
          </p:cNvSpPr>
          <p:nvPr>
            <p:ph type="subTitle" idx="1"/>
          </p:nvPr>
        </p:nvSpPr>
        <p:spPr/>
        <p:txBody>
          <a:bodyPr/>
          <a:lstStyle/>
          <a:p>
            <a:r>
              <a:rPr lang="en-US" dirty="0"/>
              <a:t>Dr. Darrell Cockburn Assistant Professor of Food Science</a:t>
            </a:r>
          </a:p>
        </p:txBody>
      </p:sp>
    </p:spTree>
    <p:extLst>
      <p:ext uri="{BB962C8B-B14F-4D97-AF65-F5344CB8AC3E}">
        <p14:creationId xmlns:p14="http://schemas.microsoft.com/office/powerpoint/2010/main" val="2866970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B1896-722C-4904-ADBA-16605FAB090D}"/>
              </a:ext>
            </a:extLst>
          </p:cNvPr>
          <p:cNvSpPr>
            <a:spLocks noGrp="1"/>
          </p:cNvSpPr>
          <p:nvPr>
            <p:ph type="title"/>
          </p:nvPr>
        </p:nvSpPr>
        <p:spPr/>
        <p:txBody>
          <a:bodyPr/>
          <a:lstStyle/>
          <a:p>
            <a:r>
              <a:rPr lang="en-US" dirty="0"/>
              <a:t>PacBio Technology</a:t>
            </a:r>
          </a:p>
        </p:txBody>
      </p:sp>
      <p:sp>
        <p:nvSpPr>
          <p:cNvPr id="3" name="Content Placeholder 2">
            <a:extLst>
              <a:ext uri="{FF2B5EF4-FFF2-40B4-BE49-F238E27FC236}">
                <a16:creationId xmlns:a16="http://schemas.microsoft.com/office/drawing/2014/main" id="{1AD8E80A-3C6C-4011-B1F4-BCBF48FB137E}"/>
              </a:ext>
            </a:extLst>
          </p:cNvPr>
          <p:cNvSpPr>
            <a:spLocks noGrp="1"/>
          </p:cNvSpPr>
          <p:nvPr>
            <p:ph idx="1"/>
          </p:nvPr>
        </p:nvSpPr>
        <p:spPr>
          <a:xfrm>
            <a:off x="838200" y="1825625"/>
            <a:ext cx="10515600" cy="2364635"/>
          </a:xfrm>
        </p:spPr>
        <p:txBody>
          <a:bodyPr/>
          <a:lstStyle/>
          <a:p>
            <a:r>
              <a:rPr lang="en-US" dirty="0"/>
              <a:t>A long-read technology, PacBio utilizes a single molecule approach to generating reads – no clustering induced limitations. </a:t>
            </a:r>
          </a:p>
          <a:p>
            <a:r>
              <a:rPr lang="en-US" dirty="0"/>
              <a:t>Also utilizes real-time sequencing – there is no pause between nucleotide additions. This means that kinetics of base addition can be used to detect modified bases</a:t>
            </a:r>
          </a:p>
        </p:txBody>
      </p:sp>
      <p:pic>
        <p:nvPicPr>
          <p:cNvPr id="1026" name="Picture 2" descr="figure4">
            <a:extLst>
              <a:ext uri="{FF2B5EF4-FFF2-40B4-BE49-F238E27FC236}">
                <a16:creationId xmlns:a16="http://schemas.microsoft.com/office/drawing/2014/main" id="{ECE008A9-D926-497C-8256-9B561C808B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4369" y="3878113"/>
            <a:ext cx="5443261" cy="29798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A2CA570-323C-4722-AFCE-BCD1017809ED}"/>
              </a:ext>
            </a:extLst>
          </p:cNvPr>
          <p:cNvSpPr txBox="1"/>
          <p:nvPr/>
        </p:nvSpPr>
        <p:spPr>
          <a:xfrm>
            <a:off x="8817630" y="6308209"/>
            <a:ext cx="2190087" cy="369332"/>
          </a:xfrm>
          <a:prstGeom prst="rect">
            <a:avLst/>
          </a:prstGeom>
          <a:noFill/>
        </p:spPr>
        <p:txBody>
          <a:bodyPr wrap="none" rtlCol="0">
            <a:spAutoFit/>
          </a:bodyPr>
          <a:lstStyle/>
          <a:p>
            <a:r>
              <a:rPr lang="en-US" dirty="0"/>
              <a:t>Doi:10.1038/nrg2626</a:t>
            </a:r>
          </a:p>
        </p:txBody>
      </p:sp>
    </p:spTree>
    <p:extLst>
      <p:ext uri="{BB962C8B-B14F-4D97-AF65-F5344CB8AC3E}">
        <p14:creationId xmlns:p14="http://schemas.microsoft.com/office/powerpoint/2010/main" val="3277840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ED25E-56E2-4B24-A883-9B90F36F680D}"/>
              </a:ext>
            </a:extLst>
          </p:cNvPr>
          <p:cNvSpPr>
            <a:spLocks noGrp="1"/>
          </p:cNvSpPr>
          <p:nvPr>
            <p:ph type="title"/>
          </p:nvPr>
        </p:nvSpPr>
        <p:spPr>
          <a:xfrm>
            <a:off x="717375" y="365125"/>
            <a:ext cx="10886917" cy="1325563"/>
          </a:xfrm>
        </p:spPr>
        <p:txBody>
          <a:bodyPr/>
          <a:lstStyle/>
          <a:p>
            <a:r>
              <a:rPr lang="en-US" dirty="0"/>
              <a:t>PacBio Mode 1: Circular Consensus Sequencing</a:t>
            </a:r>
          </a:p>
        </p:txBody>
      </p:sp>
      <p:sp>
        <p:nvSpPr>
          <p:cNvPr id="3" name="Content Placeholder 2">
            <a:extLst>
              <a:ext uri="{FF2B5EF4-FFF2-40B4-BE49-F238E27FC236}">
                <a16:creationId xmlns:a16="http://schemas.microsoft.com/office/drawing/2014/main" id="{8FD17FB4-0B2A-4DBA-8C8B-B29F08C2C539}"/>
              </a:ext>
            </a:extLst>
          </p:cNvPr>
          <p:cNvSpPr>
            <a:spLocks noGrp="1"/>
          </p:cNvSpPr>
          <p:nvPr>
            <p:ph idx="1"/>
          </p:nvPr>
        </p:nvSpPr>
        <p:spPr>
          <a:xfrm>
            <a:off x="838200" y="1825625"/>
            <a:ext cx="10515600" cy="1528859"/>
          </a:xfrm>
        </p:spPr>
        <p:txBody>
          <a:bodyPr/>
          <a:lstStyle/>
          <a:p>
            <a:r>
              <a:rPr lang="en-US" dirty="0"/>
              <a:t>In CCS mode, inserts less than about 15-20 </a:t>
            </a:r>
            <a:r>
              <a:rPr lang="en-US" dirty="0" err="1"/>
              <a:t>Kb</a:t>
            </a:r>
            <a:r>
              <a:rPr lang="en-US" dirty="0"/>
              <a:t> get sequenced multiple times (About 10x). A consensus read can then be generated from these sub-reads to get a very high accuracy</a:t>
            </a:r>
          </a:p>
        </p:txBody>
      </p:sp>
      <p:pic>
        <p:nvPicPr>
          <p:cNvPr id="4" name="Picture 2" descr="Produce HiFi reads using the circular consensus sequencing (CCS)">
            <a:extLst>
              <a:ext uri="{FF2B5EF4-FFF2-40B4-BE49-F238E27FC236}">
                <a16:creationId xmlns:a16="http://schemas.microsoft.com/office/drawing/2014/main" id="{A82E1D0D-5C45-43B9-958C-7A6B9A585C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4131" y="3345363"/>
            <a:ext cx="7983737" cy="3512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229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B5D30-F2E8-44BC-819E-448CDAF33A3B}"/>
              </a:ext>
            </a:extLst>
          </p:cNvPr>
          <p:cNvSpPr>
            <a:spLocks noGrp="1"/>
          </p:cNvSpPr>
          <p:nvPr>
            <p:ph type="title"/>
          </p:nvPr>
        </p:nvSpPr>
        <p:spPr/>
        <p:txBody>
          <a:bodyPr/>
          <a:lstStyle/>
          <a:p>
            <a:r>
              <a:rPr lang="en-US" dirty="0"/>
              <a:t>PacBio Mode 2: Continuous Long Read</a:t>
            </a:r>
          </a:p>
        </p:txBody>
      </p:sp>
      <p:sp>
        <p:nvSpPr>
          <p:cNvPr id="3" name="Content Placeholder 2">
            <a:extLst>
              <a:ext uri="{FF2B5EF4-FFF2-40B4-BE49-F238E27FC236}">
                <a16:creationId xmlns:a16="http://schemas.microsoft.com/office/drawing/2014/main" id="{7B8930CD-BFF5-4C33-BE2C-EBAC682C96C1}"/>
              </a:ext>
            </a:extLst>
          </p:cNvPr>
          <p:cNvSpPr>
            <a:spLocks noGrp="1"/>
          </p:cNvSpPr>
          <p:nvPr>
            <p:ph idx="1"/>
          </p:nvPr>
        </p:nvSpPr>
        <p:spPr>
          <a:xfrm>
            <a:off x="838199" y="1887389"/>
            <a:ext cx="5153393" cy="4912514"/>
          </a:xfrm>
        </p:spPr>
        <p:txBody>
          <a:bodyPr>
            <a:normAutofit/>
          </a:bodyPr>
          <a:lstStyle/>
          <a:p>
            <a:r>
              <a:rPr lang="en-US" dirty="0"/>
              <a:t>In this mode the system is optimized to produce as long of reads as possible, but not repeatedly</a:t>
            </a:r>
          </a:p>
          <a:p>
            <a:r>
              <a:rPr lang="en-US" dirty="0"/>
              <a:t> Limited in length of read by the quality of the DNA (are there intact fragments long enough) and by the maximum single run synthesis by the polymerase</a:t>
            </a:r>
          </a:p>
          <a:p>
            <a:r>
              <a:rPr lang="en-US" dirty="0"/>
              <a:t>Variable lengths, but many above 50 </a:t>
            </a:r>
            <a:r>
              <a:rPr lang="en-US" dirty="0" err="1"/>
              <a:t>Kb</a:t>
            </a:r>
            <a:r>
              <a:rPr lang="en-US" dirty="0"/>
              <a:t> and up to 175 </a:t>
            </a:r>
            <a:r>
              <a:rPr lang="en-US" dirty="0" err="1"/>
              <a:t>Kb</a:t>
            </a:r>
            <a:endParaRPr lang="en-US" dirty="0"/>
          </a:p>
        </p:txBody>
      </p:sp>
      <p:pic>
        <p:nvPicPr>
          <p:cNvPr id="1032" name="Picture 8">
            <a:extLst>
              <a:ext uri="{FF2B5EF4-FFF2-40B4-BE49-F238E27FC236}">
                <a16:creationId xmlns:a16="http://schemas.microsoft.com/office/drawing/2014/main" id="{8123E105-CBE3-414D-885A-FF03323AD1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1527" y="1290768"/>
            <a:ext cx="5720473" cy="5549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813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FA900-9AD9-4E1F-B475-034FF7DBECBF}"/>
              </a:ext>
            </a:extLst>
          </p:cNvPr>
          <p:cNvSpPr>
            <a:spLocks noGrp="1"/>
          </p:cNvSpPr>
          <p:nvPr>
            <p:ph type="title"/>
          </p:nvPr>
        </p:nvSpPr>
        <p:spPr/>
        <p:txBody>
          <a:bodyPr/>
          <a:lstStyle/>
          <a:p>
            <a:r>
              <a:rPr lang="en-US" dirty="0"/>
              <a:t>PacBio Instruments</a:t>
            </a:r>
          </a:p>
        </p:txBody>
      </p:sp>
      <p:sp>
        <p:nvSpPr>
          <p:cNvPr id="3" name="Content Placeholder 2">
            <a:extLst>
              <a:ext uri="{FF2B5EF4-FFF2-40B4-BE49-F238E27FC236}">
                <a16:creationId xmlns:a16="http://schemas.microsoft.com/office/drawing/2014/main" id="{D57B67B1-7176-4B41-9B31-8424D37D3243}"/>
              </a:ext>
            </a:extLst>
          </p:cNvPr>
          <p:cNvSpPr>
            <a:spLocks noGrp="1"/>
          </p:cNvSpPr>
          <p:nvPr>
            <p:ph idx="1"/>
          </p:nvPr>
        </p:nvSpPr>
        <p:spPr/>
        <p:txBody>
          <a:bodyPr>
            <a:normAutofit/>
          </a:bodyPr>
          <a:lstStyle/>
          <a:p>
            <a:r>
              <a:rPr lang="en-US" dirty="0"/>
              <a:t>Sequel – have 1 million ZMWs and can generate 300K-500K reads per run</a:t>
            </a:r>
          </a:p>
          <a:p>
            <a:r>
              <a:rPr lang="en-US" dirty="0"/>
              <a:t>*Sequel II have 8 million ZMWs and can generate 2.5 million-4 million reads per run</a:t>
            </a:r>
          </a:p>
          <a:p>
            <a:endParaRPr lang="en-US" dirty="0"/>
          </a:p>
          <a:p>
            <a:r>
              <a:rPr lang="en-US" dirty="0"/>
              <a:t>Why do they only generate between 1/3 and ½ the number of reads relative to the number of ZMWs? Poisson distribution to get no more than one DNA molecule per ZMW</a:t>
            </a:r>
          </a:p>
          <a:p>
            <a:r>
              <a:rPr lang="en-US" dirty="0"/>
              <a:t>* Available in Huck Genomics Core</a:t>
            </a:r>
          </a:p>
        </p:txBody>
      </p:sp>
    </p:spTree>
    <p:extLst>
      <p:ext uri="{BB962C8B-B14F-4D97-AF65-F5344CB8AC3E}">
        <p14:creationId xmlns:p14="http://schemas.microsoft.com/office/powerpoint/2010/main" val="1561987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D1CFF-15E2-4096-BF20-A5391AA18A1F}"/>
              </a:ext>
            </a:extLst>
          </p:cNvPr>
          <p:cNvSpPr>
            <a:spLocks noGrp="1"/>
          </p:cNvSpPr>
          <p:nvPr>
            <p:ph type="title"/>
          </p:nvPr>
        </p:nvSpPr>
        <p:spPr/>
        <p:txBody>
          <a:bodyPr/>
          <a:lstStyle/>
          <a:p>
            <a:r>
              <a:rPr lang="en-US" dirty="0"/>
              <a:t>Oxford Nanopore technology</a:t>
            </a:r>
          </a:p>
        </p:txBody>
      </p:sp>
      <p:sp>
        <p:nvSpPr>
          <p:cNvPr id="3" name="Content Placeholder 2">
            <a:extLst>
              <a:ext uri="{FF2B5EF4-FFF2-40B4-BE49-F238E27FC236}">
                <a16:creationId xmlns:a16="http://schemas.microsoft.com/office/drawing/2014/main" id="{2E330D8F-53C6-4F98-9A68-20B2AC3AFC3D}"/>
              </a:ext>
            </a:extLst>
          </p:cNvPr>
          <p:cNvSpPr>
            <a:spLocks noGrp="1"/>
          </p:cNvSpPr>
          <p:nvPr>
            <p:ph idx="1"/>
          </p:nvPr>
        </p:nvSpPr>
        <p:spPr/>
        <p:txBody>
          <a:bodyPr>
            <a:normAutofit/>
          </a:bodyPr>
          <a:lstStyle/>
          <a:p>
            <a:r>
              <a:rPr lang="en-US" dirty="0"/>
              <a:t>Another long-read (up to 2 Mb!) technology that uses single molecules</a:t>
            </a:r>
          </a:p>
          <a:p>
            <a:r>
              <a:rPr lang="en-US" dirty="0"/>
              <a:t>This differs from the others we have discussed in that it is not sequencing by synthesis, rather individual bases are detected in turn as they pass through a nanopore and disrupt an ionic current</a:t>
            </a:r>
          </a:p>
          <a:p>
            <a:r>
              <a:rPr lang="en-US" dirty="0"/>
              <a:t>Potentially significantly cheaper than the other technologies (depending on instrument and experiment)</a:t>
            </a:r>
          </a:p>
          <a:p>
            <a:r>
              <a:rPr lang="en-US" dirty="0"/>
              <a:t>Big drawback is error rate – initially as high as 30%!, now latest flow cells and chemistries seem to be down to &lt;2%</a:t>
            </a:r>
          </a:p>
        </p:txBody>
      </p:sp>
    </p:spTree>
    <p:extLst>
      <p:ext uri="{BB962C8B-B14F-4D97-AF65-F5344CB8AC3E}">
        <p14:creationId xmlns:p14="http://schemas.microsoft.com/office/powerpoint/2010/main" val="584265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51C82-EB2F-4118-A74C-00C645A4D235}"/>
              </a:ext>
            </a:extLst>
          </p:cNvPr>
          <p:cNvSpPr>
            <a:spLocks noGrp="1"/>
          </p:cNvSpPr>
          <p:nvPr>
            <p:ph type="title"/>
          </p:nvPr>
        </p:nvSpPr>
        <p:spPr/>
        <p:txBody>
          <a:bodyPr/>
          <a:lstStyle/>
          <a:p>
            <a:r>
              <a:rPr lang="en-US" dirty="0"/>
              <a:t>Nanopore Technology</a:t>
            </a:r>
          </a:p>
        </p:txBody>
      </p:sp>
      <p:sp>
        <p:nvSpPr>
          <p:cNvPr id="3" name="Content Placeholder 2">
            <a:extLst>
              <a:ext uri="{FF2B5EF4-FFF2-40B4-BE49-F238E27FC236}">
                <a16:creationId xmlns:a16="http://schemas.microsoft.com/office/drawing/2014/main" id="{BB8A8429-93B5-441B-BAD3-1AC312888C60}"/>
              </a:ext>
            </a:extLst>
          </p:cNvPr>
          <p:cNvSpPr>
            <a:spLocks noGrp="1"/>
          </p:cNvSpPr>
          <p:nvPr>
            <p:ph idx="1"/>
          </p:nvPr>
        </p:nvSpPr>
        <p:spPr>
          <a:xfrm>
            <a:off x="838200" y="1461884"/>
            <a:ext cx="4006604" cy="4981855"/>
          </a:xfrm>
        </p:spPr>
        <p:txBody>
          <a:bodyPr>
            <a:normAutofit fontScale="92500"/>
          </a:bodyPr>
          <a:lstStyle/>
          <a:p>
            <a:r>
              <a:rPr lang="en-US" dirty="0"/>
              <a:t>Each nanopore is created by a pore forming protein that DNA can be fed through</a:t>
            </a:r>
          </a:p>
          <a:p>
            <a:r>
              <a:rPr lang="en-US" dirty="0"/>
              <a:t>A motor protein, DNA helicase unwinds a single strand of DNA and pushes it through the pore</a:t>
            </a:r>
          </a:p>
          <a:p>
            <a:r>
              <a:rPr lang="en-US" dirty="0"/>
              <a:t>Changes in ion flow between the compartments is analyzed to determine the base sequence of the DNA</a:t>
            </a:r>
          </a:p>
        </p:txBody>
      </p:sp>
      <p:pic>
        <p:nvPicPr>
          <p:cNvPr id="1026" name="Picture 2">
            <a:extLst>
              <a:ext uri="{FF2B5EF4-FFF2-40B4-BE49-F238E27FC236}">
                <a16:creationId xmlns:a16="http://schemas.microsoft.com/office/drawing/2014/main" id="{D866859A-123B-4723-9105-B5609BAF33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8024" y="1355959"/>
            <a:ext cx="7033976" cy="5451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844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0A2A9-AEE6-4FB0-AC3D-F5036E5B0902}"/>
              </a:ext>
            </a:extLst>
          </p:cNvPr>
          <p:cNvSpPr>
            <a:spLocks noGrp="1"/>
          </p:cNvSpPr>
          <p:nvPr>
            <p:ph type="title"/>
          </p:nvPr>
        </p:nvSpPr>
        <p:spPr/>
        <p:txBody>
          <a:bodyPr/>
          <a:lstStyle/>
          <a:p>
            <a:r>
              <a:rPr lang="en-US" dirty="0"/>
              <a:t>The Instruments</a:t>
            </a:r>
          </a:p>
        </p:txBody>
      </p:sp>
      <p:sp>
        <p:nvSpPr>
          <p:cNvPr id="3" name="Content Placeholder 2">
            <a:extLst>
              <a:ext uri="{FF2B5EF4-FFF2-40B4-BE49-F238E27FC236}">
                <a16:creationId xmlns:a16="http://schemas.microsoft.com/office/drawing/2014/main" id="{EA1CD191-A484-49CB-8C11-A98CFE511876}"/>
              </a:ext>
            </a:extLst>
          </p:cNvPr>
          <p:cNvSpPr>
            <a:spLocks noGrp="1"/>
          </p:cNvSpPr>
          <p:nvPr>
            <p:ph idx="1"/>
          </p:nvPr>
        </p:nvSpPr>
        <p:spPr>
          <a:xfrm>
            <a:off x="838200" y="1825625"/>
            <a:ext cx="10515600" cy="2786790"/>
          </a:xfrm>
        </p:spPr>
        <p:txBody>
          <a:bodyPr/>
          <a:lstStyle/>
          <a:p>
            <a:r>
              <a:rPr lang="en-US" dirty="0"/>
              <a:t>*</a:t>
            </a:r>
            <a:r>
              <a:rPr lang="en-US" dirty="0" err="1"/>
              <a:t>MinIon</a:t>
            </a:r>
            <a:r>
              <a:rPr lang="en-US" dirty="0"/>
              <a:t> – Processes one flow cell with 512 nanopores, capable of up to 30 Gb of sequencing</a:t>
            </a:r>
          </a:p>
          <a:p>
            <a:r>
              <a:rPr lang="en-US" dirty="0" err="1"/>
              <a:t>GridIon</a:t>
            </a:r>
            <a:r>
              <a:rPr lang="en-US" dirty="0"/>
              <a:t> – Process up to 5 flow cells at a time (+ built in computing power for analysis)</a:t>
            </a:r>
          </a:p>
          <a:p>
            <a:r>
              <a:rPr lang="en-US" dirty="0" err="1"/>
              <a:t>PromethIon</a:t>
            </a:r>
            <a:r>
              <a:rPr lang="en-US" dirty="0"/>
              <a:t> – Process up to 48 flow cells at a time each with 3000 nanopores for up to 8 Tb of data per run!</a:t>
            </a:r>
          </a:p>
        </p:txBody>
      </p:sp>
      <p:pic>
        <p:nvPicPr>
          <p:cNvPr id="1026" name="Picture 2" descr="First Nanopore Sequencing of Human Genome">
            <a:extLst>
              <a:ext uri="{FF2B5EF4-FFF2-40B4-BE49-F238E27FC236}">
                <a16:creationId xmlns:a16="http://schemas.microsoft.com/office/drawing/2014/main" id="{55F43433-8C3D-444B-B748-CE6BCA3E9A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245" y="4539444"/>
            <a:ext cx="3451944" cy="23185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troducing GridION X5">
            <a:extLst>
              <a:ext uri="{FF2B5EF4-FFF2-40B4-BE49-F238E27FC236}">
                <a16:creationId xmlns:a16="http://schemas.microsoft.com/office/drawing/2014/main" id="{BA9BF66C-43EB-4382-8C8B-0132D76D58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8222" y="4502099"/>
            <a:ext cx="3531837" cy="235383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anopore PromethION System and Applications - Novogene">
            <a:extLst>
              <a:ext uri="{FF2B5EF4-FFF2-40B4-BE49-F238E27FC236}">
                <a16:creationId xmlns:a16="http://schemas.microsoft.com/office/drawing/2014/main" id="{C0C9A9F7-8E4C-4DD8-B52C-36F423DB56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6092" y="4539444"/>
            <a:ext cx="4136584" cy="2316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416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4BCE1-1A62-4B85-A675-5A1665E7A881}"/>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C8E4D073-3665-462A-B2F9-F549BA833189}"/>
              </a:ext>
            </a:extLst>
          </p:cNvPr>
          <p:cNvSpPr>
            <a:spLocks noGrp="1"/>
          </p:cNvSpPr>
          <p:nvPr>
            <p:ph idx="1"/>
          </p:nvPr>
        </p:nvSpPr>
        <p:spPr/>
        <p:txBody>
          <a:bodyPr/>
          <a:lstStyle/>
          <a:p>
            <a:r>
              <a:rPr lang="en-US" dirty="0"/>
              <a:t>Real time sequencing results – can be out in the field with these instruments (especially </a:t>
            </a:r>
            <a:r>
              <a:rPr lang="en-US" dirty="0" err="1"/>
              <a:t>MinIon</a:t>
            </a:r>
            <a:r>
              <a:rPr lang="en-US" dirty="0"/>
              <a:t>) and be getting results within minutes for rapid diagnostic purposes</a:t>
            </a:r>
          </a:p>
          <a:p>
            <a:r>
              <a:rPr lang="en-US" dirty="0"/>
              <a:t>Read Until… - possible to have the instrument selectively sequence certain sequence signatures – if it doesn’t match a certain pattern within the first few bases, DNA molecule can be expelled from pore and a new one bound</a:t>
            </a:r>
          </a:p>
          <a:p>
            <a:r>
              <a:rPr lang="en-US" dirty="0"/>
              <a:t>Direct analysis of molecule without sequencing by synthesis allows direct detection of DNA/RNA modifications (including direct reading of RNA</a:t>
            </a:r>
          </a:p>
        </p:txBody>
      </p:sp>
    </p:spTree>
    <p:extLst>
      <p:ext uri="{BB962C8B-B14F-4D97-AF65-F5344CB8AC3E}">
        <p14:creationId xmlns:p14="http://schemas.microsoft.com/office/powerpoint/2010/main" val="598620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599EA-6564-4F58-A4A2-DF17141EB50F}"/>
              </a:ext>
            </a:extLst>
          </p:cNvPr>
          <p:cNvSpPr>
            <a:spLocks noGrp="1"/>
          </p:cNvSpPr>
          <p:nvPr>
            <p:ph type="title"/>
          </p:nvPr>
        </p:nvSpPr>
        <p:spPr/>
        <p:txBody>
          <a:bodyPr/>
          <a:lstStyle/>
          <a:p>
            <a:r>
              <a:rPr lang="en-US" dirty="0"/>
              <a:t>Combining short and long read technology</a:t>
            </a:r>
          </a:p>
        </p:txBody>
      </p:sp>
      <p:sp>
        <p:nvSpPr>
          <p:cNvPr id="3" name="Content Placeholder 2">
            <a:extLst>
              <a:ext uri="{FF2B5EF4-FFF2-40B4-BE49-F238E27FC236}">
                <a16:creationId xmlns:a16="http://schemas.microsoft.com/office/drawing/2014/main" id="{B64F8462-EB16-4A93-9878-35B49AD733B0}"/>
              </a:ext>
            </a:extLst>
          </p:cNvPr>
          <p:cNvSpPr>
            <a:spLocks noGrp="1"/>
          </p:cNvSpPr>
          <p:nvPr>
            <p:ph idx="1"/>
          </p:nvPr>
        </p:nvSpPr>
        <p:spPr/>
        <p:txBody>
          <a:bodyPr/>
          <a:lstStyle/>
          <a:p>
            <a:r>
              <a:rPr lang="en-US" dirty="0"/>
              <a:t>Would there be any advantage to combining these various technologies?</a:t>
            </a:r>
          </a:p>
          <a:p>
            <a:r>
              <a:rPr lang="en-US" dirty="0"/>
              <a:t>For long assemblies such as genomes, long reads can be used to provide the majority of the assembly and short reads can be used to error correct.</a:t>
            </a:r>
          </a:p>
          <a:p>
            <a:r>
              <a:rPr lang="en-US" dirty="0"/>
              <a:t>Alternatively, the short reads can be used to provide the majority of the sequence and long reads can be used to help assemble them</a:t>
            </a:r>
          </a:p>
          <a:p>
            <a:r>
              <a:rPr lang="en-US" dirty="0"/>
              <a:t>With metagenomes long reads can provide enhanced assemblies, while short reads can provide depth to detect rare taxa</a:t>
            </a:r>
          </a:p>
        </p:txBody>
      </p:sp>
    </p:spTree>
    <p:extLst>
      <p:ext uri="{BB962C8B-B14F-4D97-AF65-F5344CB8AC3E}">
        <p14:creationId xmlns:p14="http://schemas.microsoft.com/office/powerpoint/2010/main" val="40024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4B65A-BC26-49C2-84B8-269B97AD304C}"/>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850B0319-8C43-4A04-BBFF-DBF32EC374FE}"/>
              </a:ext>
            </a:extLst>
          </p:cNvPr>
          <p:cNvSpPr>
            <a:spLocks noGrp="1"/>
          </p:cNvSpPr>
          <p:nvPr>
            <p:ph idx="1"/>
          </p:nvPr>
        </p:nvSpPr>
        <p:spPr/>
        <p:txBody>
          <a:bodyPr/>
          <a:lstStyle/>
          <a:p>
            <a:r>
              <a:rPr lang="en-US" dirty="0"/>
              <a:t>1. What aspects of your mars sampling project would you need to consider when choosing your sequencing technology/approach</a:t>
            </a:r>
          </a:p>
          <a:p>
            <a:endParaRPr lang="en-US" dirty="0"/>
          </a:p>
          <a:p>
            <a:r>
              <a:rPr lang="en-US" dirty="0"/>
              <a:t>2. Which technology/approach would you choose?</a:t>
            </a:r>
          </a:p>
          <a:p>
            <a:endParaRPr lang="en-US" dirty="0"/>
          </a:p>
          <a:p>
            <a:r>
              <a:rPr lang="en-US" dirty="0"/>
              <a:t>3. If you had to consider costs would your answer change?</a:t>
            </a:r>
          </a:p>
        </p:txBody>
      </p:sp>
    </p:spTree>
    <p:extLst>
      <p:ext uri="{BB962C8B-B14F-4D97-AF65-F5344CB8AC3E}">
        <p14:creationId xmlns:p14="http://schemas.microsoft.com/office/powerpoint/2010/main" val="3318884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36DEB-8FEA-41D9-9F3E-F24505DE7D50}"/>
              </a:ext>
            </a:extLst>
          </p:cNvPr>
          <p:cNvSpPr>
            <a:spLocks noGrp="1"/>
          </p:cNvSpPr>
          <p:nvPr>
            <p:ph type="title"/>
          </p:nvPr>
        </p:nvSpPr>
        <p:spPr/>
        <p:txBody>
          <a:bodyPr/>
          <a:lstStyle/>
          <a:p>
            <a:r>
              <a:rPr lang="en-US" dirty="0"/>
              <a:t>Why does sequencing technology matter?</a:t>
            </a:r>
          </a:p>
        </p:txBody>
      </p:sp>
      <p:sp>
        <p:nvSpPr>
          <p:cNvPr id="3" name="Content Placeholder 2">
            <a:extLst>
              <a:ext uri="{FF2B5EF4-FFF2-40B4-BE49-F238E27FC236}">
                <a16:creationId xmlns:a16="http://schemas.microsoft.com/office/drawing/2014/main" id="{E2F4486C-996E-4F4D-8BAF-4B8092131D51}"/>
              </a:ext>
            </a:extLst>
          </p:cNvPr>
          <p:cNvSpPr>
            <a:spLocks noGrp="1"/>
          </p:cNvSpPr>
          <p:nvPr>
            <p:ph idx="1"/>
          </p:nvPr>
        </p:nvSpPr>
        <p:spPr/>
        <p:txBody>
          <a:bodyPr/>
          <a:lstStyle/>
          <a:p>
            <a:r>
              <a:rPr lang="en-US" dirty="0"/>
              <a:t>The various sequencing technologies out there generally all have the same goal of finding the sequence of the DNA (or RNA) in your sample, so why does the technology used matter?</a:t>
            </a:r>
          </a:p>
          <a:p>
            <a:r>
              <a:rPr lang="en-US" dirty="0"/>
              <a:t>It comes down to a series of tradeoffs that the various sequencing platforms offer. There are some differences in technical capabilities, but it mostly comes down to three factors:</a:t>
            </a:r>
          </a:p>
          <a:p>
            <a:pPr lvl="1"/>
            <a:r>
              <a:rPr lang="en-US" dirty="0"/>
              <a:t>Cost/Number of Reads/total output</a:t>
            </a:r>
          </a:p>
          <a:p>
            <a:pPr lvl="1"/>
            <a:r>
              <a:rPr lang="en-US" dirty="0"/>
              <a:t>Error Rate</a:t>
            </a:r>
          </a:p>
          <a:p>
            <a:pPr lvl="1"/>
            <a:r>
              <a:rPr lang="en-US" dirty="0"/>
              <a:t>Read Length</a:t>
            </a:r>
          </a:p>
        </p:txBody>
      </p:sp>
    </p:spTree>
    <p:extLst>
      <p:ext uri="{BB962C8B-B14F-4D97-AF65-F5344CB8AC3E}">
        <p14:creationId xmlns:p14="http://schemas.microsoft.com/office/powerpoint/2010/main" val="3205881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91A52-4AD7-443F-8DAC-FFCDB56C7A6F}"/>
              </a:ext>
            </a:extLst>
          </p:cNvPr>
          <p:cNvSpPr>
            <a:spLocks noGrp="1"/>
          </p:cNvSpPr>
          <p:nvPr>
            <p:ph type="title"/>
          </p:nvPr>
        </p:nvSpPr>
        <p:spPr/>
        <p:txBody>
          <a:bodyPr/>
          <a:lstStyle/>
          <a:p>
            <a:r>
              <a:rPr lang="en-US" dirty="0"/>
              <a:t>Long vs. short read technologies</a:t>
            </a:r>
          </a:p>
        </p:txBody>
      </p:sp>
      <p:sp>
        <p:nvSpPr>
          <p:cNvPr id="3" name="Content Placeholder 2">
            <a:extLst>
              <a:ext uri="{FF2B5EF4-FFF2-40B4-BE49-F238E27FC236}">
                <a16:creationId xmlns:a16="http://schemas.microsoft.com/office/drawing/2014/main" id="{AD5D238A-87FF-443A-9C44-B81A46D13DEE}"/>
              </a:ext>
            </a:extLst>
          </p:cNvPr>
          <p:cNvSpPr>
            <a:spLocks noGrp="1"/>
          </p:cNvSpPr>
          <p:nvPr>
            <p:ph idx="1"/>
          </p:nvPr>
        </p:nvSpPr>
        <p:spPr/>
        <p:txBody>
          <a:bodyPr/>
          <a:lstStyle/>
          <a:p>
            <a:r>
              <a:rPr lang="en-US" dirty="0"/>
              <a:t>Why does read length matter? </a:t>
            </a:r>
          </a:p>
          <a:p>
            <a:r>
              <a:rPr lang="en-US" dirty="0"/>
              <a:t>Shorter reads mean more depth – more likely to find rarer things</a:t>
            </a:r>
          </a:p>
          <a:p>
            <a:r>
              <a:rPr lang="en-US" dirty="0"/>
              <a:t>Shorter reads can be (but are not always) associated with greater total throughput, so can give better total coverage</a:t>
            </a:r>
          </a:p>
          <a:p>
            <a:r>
              <a:rPr lang="en-US" dirty="0"/>
              <a:t>Longer reads make it easier to join things together into even bigger pieces such as for full genes, operons, chromosomes or genomes</a:t>
            </a:r>
          </a:p>
          <a:p>
            <a:r>
              <a:rPr lang="en-US" dirty="0"/>
              <a:t>Longer reads are much better for detecting structural variants, i.e. insertions, deletions, duplications, rearrangements</a:t>
            </a:r>
          </a:p>
        </p:txBody>
      </p:sp>
    </p:spTree>
    <p:extLst>
      <p:ext uri="{BB962C8B-B14F-4D97-AF65-F5344CB8AC3E}">
        <p14:creationId xmlns:p14="http://schemas.microsoft.com/office/powerpoint/2010/main" val="2313150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D18D7-4F40-4939-ABD1-5F9AE7606FC6}"/>
              </a:ext>
            </a:extLst>
          </p:cNvPr>
          <p:cNvSpPr>
            <a:spLocks noGrp="1"/>
          </p:cNvSpPr>
          <p:nvPr>
            <p:ph type="title"/>
          </p:nvPr>
        </p:nvSpPr>
        <p:spPr/>
        <p:txBody>
          <a:bodyPr/>
          <a:lstStyle/>
          <a:p>
            <a:r>
              <a:rPr lang="en-US" dirty="0"/>
              <a:t>Sanger sequencing</a:t>
            </a:r>
          </a:p>
        </p:txBody>
      </p:sp>
      <p:sp>
        <p:nvSpPr>
          <p:cNvPr id="3" name="Content Placeholder 2">
            <a:extLst>
              <a:ext uri="{FF2B5EF4-FFF2-40B4-BE49-F238E27FC236}">
                <a16:creationId xmlns:a16="http://schemas.microsoft.com/office/drawing/2014/main" id="{4CC9CCFE-9A21-452C-9572-FC2A00073CB4}"/>
              </a:ext>
            </a:extLst>
          </p:cNvPr>
          <p:cNvSpPr>
            <a:spLocks noGrp="1"/>
          </p:cNvSpPr>
          <p:nvPr>
            <p:ph idx="1"/>
          </p:nvPr>
        </p:nvSpPr>
        <p:spPr>
          <a:xfrm>
            <a:off x="838200" y="1825626"/>
            <a:ext cx="10515600" cy="1427820"/>
          </a:xfrm>
        </p:spPr>
        <p:txBody>
          <a:bodyPr>
            <a:normAutofit fontScale="92500"/>
          </a:bodyPr>
          <a:lstStyle/>
          <a:p>
            <a:r>
              <a:rPr lang="en-US" dirty="0"/>
              <a:t>The original revolutionary sequencing technology that is still in extensive use today for high accuracy fragment sequencing</a:t>
            </a:r>
          </a:p>
          <a:p>
            <a:r>
              <a:rPr lang="en-US" dirty="0"/>
              <a:t>Limited to about 1000 bp and must be a pure sample (no mixed cultures)</a:t>
            </a:r>
          </a:p>
        </p:txBody>
      </p:sp>
      <p:pic>
        <p:nvPicPr>
          <p:cNvPr id="1026" name="Picture 2" descr="The 3 steps of Sanger sequencing are 1. PCR with fluorescent, chain-terminating ddNTPs; 2. Size separation by capillary gel electrophoresis; and 3. Laser excitation and detection by sequencing machine.">
            <a:extLst>
              <a:ext uri="{FF2B5EF4-FFF2-40B4-BE49-F238E27FC236}">
                <a16:creationId xmlns:a16="http://schemas.microsoft.com/office/drawing/2014/main" id="{ABA93E3D-CACE-42B4-A742-3358856AED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896"/>
          <a:stretch/>
        </p:blipFill>
        <p:spPr bwMode="auto">
          <a:xfrm>
            <a:off x="1345392" y="3112998"/>
            <a:ext cx="9501215" cy="374500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C31F484-012E-4E81-8D57-3AF5ADAB8EDE}"/>
              </a:ext>
            </a:extLst>
          </p:cNvPr>
          <p:cNvSpPr/>
          <p:nvPr/>
        </p:nvSpPr>
        <p:spPr>
          <a:xfrm>
            <a:off x="3369640" y="6492875"/>
            <a:ext cx="8148768" cy="338554"/>
          </a:xfrm>
          <a:prstGeom prst="rect">
            <a:avLst/>
          </a:prstGeom>
        </p:spPr>
        <p:txBody>
          <a:bodyPr wrap="square">
            <a:spAutoFit/>
          </a:bodyPr>
          <a:lstStyle/>
          <a:p>
            <a:r>
              <a:rPr lang="en-US" sz="1600" dirty="0">
                <a:hlinkClick r:id="rId3"/>
              </a:rPr>
              <a:t>https://www.sigmaaldrich.com/technical-documents/articles/biology/sanger-sequencing.html</a:t>
            </a:r>
            <a:endParaRPr lang="en-US" sz="1600" dirty="0"/>
          </a:p>
        </p:txBody>
      </p:sp>
    </p:spTree>
    <p:extLst>
      <p:ext uri="{BB962C8B-B14F-4D97-AF65-F5344CB8AC3E}">
        <p14:creationId xmlns:p14="http://schemas.microsoft.com/office/powerpoint/2010/main" val="2760130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0EDC-62C0-433F-8B96-B49649331B71}"/>
              </a:ext>
            </a:extLst>
          </p:cNvPr>
          <p:cNvSpPr>
            <a:spLocks noGrp="1"/>
          </p:cNvSpPr>
          <p:nvPr>
            <p:ph type="title"/>
          </p:nvPr>
        </p:nvSpPr>
        <p:spPr>
          <a:xfrm>
            <a:off x="161662" y="410593"/>
            <a:ext cx="11816473" cy="1325563"/>
          </a:xfrm>
        </p:spPr>
        <p:txBody>
          <a:bodyPr/>
          <a:lstStyle/>
          <a:p>
            <a:r>
              <a:rPr lang="en-US" dirty="0"/>
              <a:t>Other Technologies that I won’t go into detail about</a:t>
            </a:r>
          </a:p>
        </p:txBody>
      </p:sp>
      <p:sp>
        <p:nvSpPr>
          <p:cNvPr id="3" name="Content Placeholder 2">
            <a:extLst>
              <a:ext uri="{FF2B5EF4-FFF2-40B4-BE49-F238E27FC236}">
                <a16:creationId xmlns:a16="http://schemas.microsoft.com/office/drawing/2014/main" id="{A6DA8B10-9EAA-413D-8C4D-D71BE9B5AB24}"/>
              </a:ext>
            </a:extLst>
          </p:cNvPr>
          <p:cNvSpPr>
            <a:spLocks noGrp="1"/>
          </p:cNvSpPr>
          <p:nvPr>
            <p:ph idx="1"/>
          </p:nvPr>
        </p:nvSpPr>
        <p:spPr>
          <a:xfrm>
            <a:off x="838200" y="1825624"/>
            <a:ext cx="10515600" cy="4847980"/>
          </a:xfrm>
        </p:spPr>
        <p:txBody>
          <a:bodyPr>
            <a:normAutofit/>
          </a:bodyPr>
          <a:lstStyle/>
          <a:p>
            <a:r>
              <a:rPr lang="en-US" dirty="0"/>
              <a:t>DNA Microarrays</a:t>
            </a:r>
          </a:p>
          <a:p>
            <a:pPr lvl="1"/>
            <a:r>
              <a:rPr lang="en-US" dirty="0"/>
              <a:t>Not sequencing but can be used for genotyping or gene expression analysis</a:t>
            </a:r>
          </a:p>
          <a:p>
            <a:pPr lvl="1"/>
            <a:r>
              <a:rPr lang="en-US" dirty="0"/>
              <a:t>Will not detect novel genes/organisms, best suited for well studied organisms </a:t>
            </a:r>
          </a:p>
          <a:p>
            <a:r>
              <a:rPr lang="en-US" dirty="0"/>
              <a:t>Ion Proton</a:t>
            </a:r>
          </a:p>
          <a:p>
            <a:pPr lvl="1"/>
            <a:r>
              <a:rPr lang="en-US" dirty="0"/>
              <a:t>Detects release of hydrogen ions (pH changes) as DNA is synthesized</a:t>
            </a:r>
          </a:p>
          <a:p>
            <a:pPr lvl="1"/>
            <a:r>
              <a:rPr lang="en-US" dirty="0"/>
              <a:t>An alternative short read technology</a:t>
            </a:r>
          </a:p>
          <a:p>
            <a:r>
              <a:rPr lang="en-US" dirty="0" err="1"/>
              <a:t>HiC</a:t>
            </a:r>
            <a:r>
              <a:rPr lang="en-US" dirty="0"/>
              <a:t> and variants</a:t>
            </a:r>
          </a:p>
          <a:p>
            <a:pPr lvl="1"/>
            <a:r>
              <a:rPr lang="en-US" dirty="0"/>
              <a:t>Joins pieces of DNA that are 3-dimensionally close to one another, but not necessarily 1-dimensionally close </a:t>
            </a:r>
          </a:p>
          <a:p>
            <a:r>
              <a:rPr lang="en-US" dirty="0"/>
              <a:t>10X Genomics</a:t>
            </a:r>
          </a:p>
          <a:p>
            <a:pPr lvl="1"/>
            <a:r>
              <a:rPr lang="en-US" dirty="0"/>
              <a:t>Single cell sequencing technologies using barcoded nano-droplets</a:t>
            </a:r>
          </a:p>
        </p:txBody>
      </p:sp>
    </p:spTree>
    <p:extLst>
      <p:ext uri="{BB962C8B-B14F-4D97-AF65-F5344CB8AC3E}">
        <p14:creationId xmlns:p14="http://schemas.microsoft.com/office/powerpoint/2010/main" val="188080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6154C-7F33-4155-90E0-E0AB255939E8}"/>
              </a:ext>
            </a:extLst>
          </p:cNvPr>
          <p:cNvSpPr>
            <a:spLocks noGrp="1"/>
          </p:cNvSpPr>
          <p:nvPr>
            <p:ph type="title"/>
          </p:nvPr>
        </p:nvSpPr>
        <p:spPr/>
        <p:txBody>
          <a:bodyPr/>
          <a:lstStyle/>
          <a:p>
            <a:r>
              <a:rPr lang="en-US" dirty="0"/>
              <a:t>Illumina Technology</a:t>
            </a:r>
          </a:p>
        </p:txBody>
      </p:sp>
      <p:sp>
        <p:nvSpPr>
          <p:cNvPr id="3" name="Content Placeholder 2">
            <a:extLst>
              <a:ext uri="{FF2B5EF4-FFF2-40B4-BE49-F238E27FC236}">
                <a16:creationId xmlns:a16="http://schemas.microsoft.com/office/drawing/2014/main" id="{1626521A-3A1B-4402-9872-7F38CBD7E55C}"/>
              </a:ext>
            </a:extLst>
          </p:cNvPr>
          <p:cNvSpPr>
            <a:spLocks noGrp="1"/>
          </p:cNvSpPr>
          <p:nvPr>
            <p:ph idx="1"/>
          </p:nvPr>
        </p:nvSpPr>
        <p:spPr>
          <a:xfrm>
            <a:off x="838200" y="1825625"/>
            <a:ext cx="4408503" cy="4761606"/>
          </a:xfrm>
        </p:spPr>
        <p:txBody>
          <a:bodyPr>
            <a:normAutofit/>
          </a:bodyPr>
          <a:lstStyle/>
          <a:p>
            <a:r>
              <a:rPr lang="en-US" dirty="0"/>
              <a:t>Illumina technology is the most popular in use today</a:t>
            </a:r>
          </a:p>
          <a:p>
            <a:r>
              <a:rPr lang="en-US" dirty="0"/>
              <a:t>It is a short-read technology, technically limited to about 500 bp, but often less depending on how the sequencing is performed</a:t>
            </a:r>
          </a:p>
          <a:p>
            <a:r>
              <a:rPr lang="en-US" dirty="0"/>
              <a:t>Known for excellent error rates  </a:t>
            </a:r>
            <a:endParaRPr lang="en-US" dirty="0">
              <a:hlinkClick r:id="rId3"/>
            </a:endParaRPr>
          </a:p>
        </p:txBody>
      </p:sp>
      <p:pic>
        <p:nvPicPr>
          <p:cNvPr id="5" name="Picture 4">
            <a:extLst>
              <a:ext uri="{FF2B5EF4-FFF2-40B4-BE49-F238E27FC236}">
                <a16:creationId xmlns:a16="http://schemas.microsoft.com/office/drawing/2014/main" id="{83E30905-D1A7-4FF1-9726-ACC2E09337A4}"/>
              </a:ext>
            </a:extLst>
          </p:cNvPr>
          <p:cNvPicPr>
            <a:picLocks noChangeAspect="1"/>
          </p:cNvPicPr>
          <p:nvPr/>
        </p:nvPicPr>
        <p:blipFill>
          <a:blip r:embed="rId4">
            <a:lum bright="-20000" contrast="40000"/>
          </a:blip>
          <a:stretch>
            <a:fillRect/>
          </a:stretch>
        </p:blipFill>
        <p:spPr>
          <a:xfrm>
            <a:off x="5728359" y="0"/>
            <a:ext cx="6463641" cy="6858000"/>
          </a:xfrm>
          <a:prstGeom prst="rect">
            <a:avLst/>
          </a:prstGeom>
        </p:spPr>
      </p:pic>
    </p:spTree>
    <p:extLst>
      <p:ext uri="{BB962C8B-B14F-4D97-AF65-F5344CB8AC3E}">
        <p14:creationId xmlns:p14="http://schemas.microsoft.com/office/powerpoint/2010/main" val="2452942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0C691-1913-430B-9CDD-B281105A67E9}"/>
              </a:ext>
            </a:extLst>
          </p:cNvPr>
          <p:cNvSpPr>
            <a:spLocks noGrp="1"/>
          </p:cNvSpPr>
          <p:nvPr>
            <p:ph type="title"/>
          </p:nvPr>
        </p:nvSpPr>
        <p:spPr/>
        <p:txBody>
          <a:bodyPr/>
          <a:lstStyle/>
          <a:p>
            <a:r>
              <a:rPr lang="en-US" dirty="0"/>
              <a:t>Question 1: Why use clusters?</a:t>
            </a:r>
          </a:p>
        </p:txBody>
      </p:sp>
      <p:sp>
        <p:nvSpPr>
          <p:cNvPr id="3" name="Content Placeholder 2">
            <a:extLst>
              <a:ext uri="{FF2B5EF4-FFF2-40B4-BE49-F238E27FC236}">
                <a16:creationId xmlns:a16="http://schemas.microsoft.com/office/drawing/2014/main" id="{79D7233E-25E0-4D4C-8B06-2BE9301C88C8}"/>
              </a:ext>
            </a:extLst>
          </p:cNvPr>
          <p:cNvSpPr>
            <a:spLocks noGrp="1"/>
          </p:cNvSpPr>
          <p:nvPr>
            <p:ph idx="1"/>
          </p:nvPr>
        </p:nvSpPr>
        <p:spPr>
          <a:xfrm>
            <a:off x="835253" y="1835735"/>
            <a:ext cx="10515600" cy="2013733"/>
          </a:xfrm>
        </p:spPr>
        <p:txBody>
          <a:bodyPr>
            <a:normAutofit fontScale="92500" lnSpcReduction="20000"/>
          </a:bodyPr>
          <a:lstStyle/>
          <a:p>
            <a:r>
              <a:rPr lang="en-US" dirty="0"/>
              <a:t>In Illumina technology each bound DNA molecule is replicated about 1000x to make clonal clusters of each molecule before sequencing takes place. Why is this necessary?</a:t>
            </a:r>
          </a:p>
          <a:p>
            <a:r>
              <a:rPr lang="en-US" dirty="0"/>
              <a:t>Improves sensitivity and allows for that really good error rate as you are getting the consensus for the same molecule being sequenced many times in the cluster.</a:t>
            </a:r>
          </a:p>
        </p:txBody>
      </p:sp>
      <p:grpSp>
        <p:nvGrpSpPr>
          <p:cNvPr id="26" name="Group 25">
            <a:extLst>
              <a:ext uri="{FF2B5EF4-FFF2-40B4-BE49-F238E27FC236}">
                <a16:creationId xmlns:a16="http://schemas.microsoft.com/office/drawing/2014/main" id="{83E65209-B3C0-4BBC-A2DE-2D9670C6DB9B}"/>
              </a:ext>
            </a:extLst>
          </p:cNvPr>
          <p:cNvGrpSpPr/>
          <p:nvPr/>
        </p:nvGrpSpPr>
        <p:grpSpPr>
          <a:xfrm>
            <a:off x="1777446" y="3527525"/>
            <a:ext cx="8472738" cy="3255129"/>
            <a:chOff x="1369073" y="2914966"/>
            <a:chExt cx="8472738" cy="3255129"/>
          </a:xfrm>
        </p:grpSpPr>
        <p:sp>
          <p:nvSpPr>
            <p:cNvPr id="7" name="Rectangle 6">
              <a:extLst>
                <a:ext uri="{FF2B5EF4-FFF2-40B4-BE49-F238E27FC236}">
                  <a16:creationId xmlns:a16="http://schemas.microsoft.com/office/drawing/2014/main" id="{9FA62E4F-4A90-40EC-8C32-E428FA23C9B6}"/>
                </a:ext>
              </a:extLst>
            </p:cNvPr>
            <p:cNvSpPr/>
            <p:nvPr/>
          </p:nvSpPr>
          <p:spPr>
            <a:xfrm>
              <a:off x="1369073" y="3658442"/>
              <a:ext cx="2702785" cy="2359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43ED3E52-FE78-4E3D-BCC3-621530DE9BFD}"/>
                </a:ext>
              </a:extLst>
            </p:cNvPr>
            <p:cNvSpPr/>
            <p:nvPr/>
          </p:nvSpPr>
          <p:spPr>
            <a:xfrm>
              <a:off x="2647213" y="4865012"/>
              <a:ext cx="146506" cy="15155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4D155149-23C4-4C8D-B1E0-E3C8AB2A6C26}"/>
                </a:ext>
              </a:extLst>
            </p:cNvPr>
            <p:cNvSpPr/>
            <p:nvPr/>
          </p:nvSpPr>
          <p:spPr>
            <a:xfrm>
              <a:off x="2141985" y="4493998"/>
              <a:ext cx="391829" cy="378895"/>
            </a:xfrm>
            <a:custGeom>
              <a:avLst/>
              <a:gdLst>
                <a:gd name="connsiteX0" fmla="*/ 373843 w 391829"/>
                <a:gd name="connsiteY0" fmla="*/ 378895 h 378895"/>
                <a:gd name="connsiteX1" fmla="*/ 373843 w 391829"/>
                <a:gd name="connsiteY1" fmla="*/ 191974 h 378895"/>
                <a:gd name="connsiteX2" fmla="*/ 186922 w 391829"/>
                <a:gd name="connsiteY2" fmla="*/ 202078 h 378895"/>
                <a:gd name="connsiteX3" fmla="*/ 161662 w 391829"/>
                <a:gd name="connsiteY3" fmla="*/ 45468 h 378895"/>
                <a:gd name="connsiteX4" fmla="*/ 0 w 391829"/>
                <a:gd name="connsiteY4" fmla="*/ 0 h 3788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829" h="378895">
                  <a:moveTo>
                    <a:pt x="373843" y="378895"/>
                  </a:moveTo>
                  <a:cubicBezTo>
                    <a:pt x="389419" y="300169"/>
                    <a:pt x="404996" y="221443"/>
                    <a:pt x="373843" y="191974"/>
                  </a:cubicBezTo>
                  <a:cubicBezTo>
                    <a:pt x="342690" y="162505"/>
                    <a:pt x="222285" y="226496"/>
                    <a:pt x="186922" y="202078"/>
                  </a:cubicBezTo>
                  <a:cubicBezTo>
                    <a:pt x="151559" y="177660"/>
                    <a:pt x="192816" y="79148"/>
                    <a:pt x="161662" y="45468"/>
                  </a:cubicBezTo>
                  <a:cubicBezTo>
                    <a:pt x="130508" y="11788"/>
                    <a:pt x="65254" y="5894"/>
                    <a:pt x="0" y="0"/>
                  </a:cubicBez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C5B6CD5E-A8BE-4E05-BD89-67BB9609066B}"/>
                </a:ext>
              </a:extLst>
            </p:cNvPr>
            <p:cNvSpPr/>
            <p:nvPr/>
          </p:nvSpPr>
          <p:spPr>
            <a:xfrm rot="5400000">
              <a:off x="2900651" y="4487531"/>
              <a:ext cx="391829" cy="378895"/>
            </a:xfrm>
            <a:custGeom>
              <a:avLst/>
              <a:gdLst>
                <a:gd name="connsiteX0" fmla="*/ 373843 w 391829"/>
                <a:gd name="connsiteY0" fmla="*/ 378895 h 378895"/>
                <a:gd name="connsiteX1" fmla="*/ 373843 w 391829"/>
                <a:gd name="connsiteY1" fmla="*/ 191974 h 378895"/>
                <a:gd name="connsiteX2" fmla="*/ 186922 w 391829"/>
                <a:gd name="connsiteY2" fmla="*/ 202078 h 378895"/>
                <a:gd name="connsiteX3" fmla="*/ 161662 w 391829"/>
                <a:gd name="connsiteY3" fmla="*/ 45468 h 378895"/>
                <a:gd name="connsiteX4" fmla="*/ 0 w 391829"/>
                <a:gd name="connsiteY4" fmla="*/ 0 h 3788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829" h="378895">
                  <a:moveTo>
                    <a:pt x="373843" y="378895"/>
                  </a:moveTo>
                  <a:cubicBezTo>
                    <a:pt x="389419" y="300169"/>
                    <a:pt x="404996" y="221443"/>
                    <a:pt x="373843" y="191974"/>
                  </a:cubicBezTo>
                  <a:cubicBezTo>
                    <a:pt x="342690" y="162505"/>
                    <a:pt x="222285" y="226496"/>
                    <a:pt x="186922" y="202078"/>
                  </a:cubicBezTo>
                  <a:cubicBezTo>
                    <a:pt x="151559" y="177660"/>
                    <a:pt x="192816" y="79148"/>
                    <a:pt x="161662" y="45468"/>
                  </a:cubicBezTo>
                  <a:cubicBezTo>
                    <a:pt x="130508" y="11788"/>
                    <a:pt x="65254" y="5894"/>
                    <a:pt x="0" y="0"/>
                  </a:cubicBez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0FEAC9B2-714E-4DE8-A30D-BBD40C9F2078}"/>
                </a:ext>
              </a:extLst>
            </p:cNvPr>
            <p:cNvSpPr/>
            <p:nvPr/>
          </p:nvSpPr>
          <p:spPr>
            <a:xfrm rot="12099952">
              <a:off x="2648635" y="5197480"/>
              <a:ext cx="391829" cy="378895"/>
            </a:xfrm>
            <a:custGeom>
              <a:avLst/>
              <a:gdLst>
                <a:gd name="connsiteX0" fmla="*/ 373843 w 391829"/>
                <a:gd name="connsiteY0" fmla="*/ 378895 h 378895"/>
                <a:gd name="connsiteX1" fmla="*/ 373843 w 391829"/>
                <a:gd name="connsiteY1" fmla="*/ 191974 h 378895"/>
                <a:gd name="connsiteX2" fmla="*/ 186922 w 391829"/>
                <a:gd name="connsiteY2" fmla="*/ 202078 h 378895"/>
                <a:gd name="connsiteX3" fmla="*/ 161662 w 391829"/>
                <a:gd name="connsiteY3" fmla="*/ 45468 h 378895"/>
                <a:gd name="connsiteX4" fmla="*/ 0 w 391829"/>
                <a:gd name="connsiteY4" fmla="*/ 0 h 3788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829" h="378895">
                  <a:moveTo>
                    <a:pt x="373843" y="378895"/>
                  </a:moveTo>
                  <a:cubicBezTo>
                    <a:pt x="389419" y="300169"/>
                    <a:pt x="404996" y="221443"/>
                    <a:pt x="373843" y="191974"/>
                  </a:cubicBezTo>
                  <a:cubicBezTo>
                    <a:pt x="342690" y="162505"/>
                    <a:pt x="222285" y="226496"/>
                    <a:pt x="186922" y="202078"/>
                  </a:cubicBezTo>
                  <a:cubicBezTo>
                    <a:pt x="151559" y="177660"/>
                    <a:pt x="192816" y="79148"/>
                    <a:pt x="161662" y="45468"/>
                  </a:cubicBezTo>
                  <a:cubicBezTo>
                    <a:pt x="130508" y="11788"/>
                    <a:pt x="65254" y="5894"/>
                    <a:pt x="0" y="0"/>
                  </a:cubicBez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2F33FD5-25DB-4791-91CB-CE49D31D42B5}"/>
                </a:ext>
              </a:extLst>
            </p:cNvPr>
            <p:cNvSpPr/>
            <p:nvPr/>
          </p:nvSpPr>
          <p:spPr>
            <a:xfrm>
              <a:off x="6420362" y="2914966"/>
              <a:ext cx="3421449" cy="3244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07A321B-40B5-4566-91C7-193C2B4A3E49}"/>
                </a:ext>
              </a:extLst>
            </p:cNvPr>
            <p:cNvSpPr/>
            <p:nvPr/>
          </p:nvSpPr>
          <p:spPr>
            <a:xfrm>
              <a:off x="7800606" y="4639780"/>
              <a:ext cx="146506" cy="15155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55D23BB-8069-4456-B44E-6FFCC961D59F}"/>
                </a:ext>
              </a:extLst>
            </p:cNvPr>
            <p:cNvSpPr/>
            <p:nvPr/>
          </p:nvSpPr>
          <p:spPr>
            <a:xfrm>
              <a:off x="7832181" y="4381711"/>
              <a:ext cx="146506" cy="15155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0B58E80-D97D-4115-A889-F997514972FC}"/>
                </a:ext>
              </a:extLst>
            </p:cNvPr>
            <p:cNvSpPr/>
            <p:nvPr/>
          </p:nvSpPr>
          <p:spPr>
            <a:xfrm>
              <a:off x="7984581" y="4534111"/>
              <a:ext cx="146506" cy="15155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4F8B18D-085E-4FF0-95A7-E00AD949E1DA}"/>
                </a:ext>
              </a:extLst>
            </p:cNvPr>
            <p:cNvSpPr/>
            <p:nvPr/>
          </p:nvSpPr>
          <p:spPr>
            <a:xfrm>
              <a:off x="8136981" y="4686511"/>
              <a:ext cx="146506" cy="15155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89A5CDF-D9DF-4957-942E-D970D465D139}"/>
                </a:ext>
              </a:extLst>
            </p:cNvPr>
            <p:cNvSpPr/>
            <p:nvPr/>
          </p:nvSpPr>
          <p:spPr>
            <a:xfrm>
              <a:off x="8289381" y="4838911"/>
              <a:ext cx="146506" cy="15155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59D3ED9-D2A5-4B37-888A-3986637F3529}"/>
                </a:ext>
              </a:extLst>
            </p:cNvPr>
            <p:cNvSpPr/>
            <p:nvPr/>
          </p:nvSpPr>
          <p:spPr>
            <a:xfrm>
              <a:off x="8335690" y="4607665"/>
              <a:ext cx="146506" cy="15155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5B8D0ED-F84C-4689-AC88-F1E68361E302}"/>
                </a:ext>
              </a:extLst>
            </p:cNvPr>
            <p:cNvSpPr/>
            <p:nvPr/>
          </p:nvSpPr>
          <p:spPr>
            <a:xfrm>
              <a:off x="7962268" y="4713453"/>
              <a:ext cx="146506" cy="15155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081CBCD-976C-4AA0-8A19-3F893FFF3E1C}"/>
                </a:ext>
              </a:extLst>
            </p:cNvPr>
            <p:cNvSpPr/>
            <p:nvPr/>
          </p:nvSpPr>
          <p:spPr>
            <a:xfrm>
              <a:off x="8189184" y="4500616"/>
              <a:ext cx="146506" cy="15155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6DDA6FA-D411-446A-8076-E6047D4E046E}"/>
                </a:ext>
              </a:extLst>
            </p:cNvPr>
            <p:cNvSpPr/>
            <p:nvPr/>
          </p:nvSpPr>
          <p:spPr>
            <a:xfrm>
              <a:off x="8063728" y="4344461"/>
              <a:ext cx="146506" cy="15155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E6AD2E6B-156F-4D6D-866B-63E8F0A5A777}"/>
                </a:ext>
              </a:extLst>
            </p:cNvPr>
            <p:cNvSpPr/>
            <p:nvPr/>
          </p:nvSpPr>
          <p:spPr>
            <a:xfrm rot="5400000">
              <a:off x="8487435" y="3542243"/>
              <a:ext cx="989175" cy="999653"/>
            </a:xfrm>
            <a:custGeom>
              <a:avLst/>
              <a:gdLst>
                <a:gd name="connsiteX0" fmla="*/ 373843 w 391829"/>
                <a:gd name="connsiteY0" fmla="*/ 378895 h 378895"/>
                <a:gd name="connsiteX1" fmla="*/ 373843 w 391829"/>
                <a:gd name="connsiteY1" fmla="*/ 191974 h 378895"/>
                <a:gd name="connsiteX2" fmla="*/ 186922 w 391829"/>
                <a:gd name="connsiteY2" fmla="*/ 202078 h 378895"/>
                <a:gd name="connsiteX3" fmla="*/ 161662 w 391829"/>
                <a:gd name="connsiteY3" fmla="*/ 45468 h 378895"/>
                <a:gd name="connsiteX4" fmla="*/ 0 w 391829"/>
                <a:gd name="connsiteY4" fmla="*/ 0 h 3788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829" h="378895">
                  <a:moveTo>
                    <a:pt x="373843" y="378895"/>
                  </a:moveTo>
                  <a:cubicBezTo>
                    <a:pt x="389419" y="300169"/>
                    <a:pt x="404996" y="221443"/>
                    <a:pt x="373843" y="191974"/>
                  </a:cubicBezTo>
                  <a:cubicBezTo>
                    <a:pt x="342690" y="162505"/>
                    <a:pt x="222285" y="226496"/>
                    <a:pt x="186922" y="202078"/>
                  </a:cubicBezTo>
                  <a:cubicBezTo>
                    <a:pt x="151559" y="177660"/>
                    <a:pt x="192816" y="79148"/>
                    <a:pt x="161662" y="45468"/>
                  </a:cubicBezTo>
                  <a:cubicBezTo>
                    <a:pt x="130508" y="11788"/>
                    <a:pt x="65254" y="5894"/>
                    <a:pt x="0" y="0"/>
                  </a:cubicBez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B159065D-23A1-4B25-9B89-920115F2FF6A}"/>
                </a:ext>
              </a:extLst>
            </p:cNvPr>
            <p:cNvSpPr/>
            <p:nvPr/>
          </p:nvSpPr>
          <p:spPr>
            <a:xfrm rot="1140889">
              <a:off x="8299991" y="5023281"/>
              <a:ext cx="989175" cy="999653"/>
            </a:xfrm>
            <a:custGeom>
              <a:avLst/>
              <a:gdLst>
                <a:gd name="connsiteX0" fmla="*/ 373843 w 391829"/>
                <a:gd name="connsiteY0" fmla="*/ 378895 h 378895"/>
                <a:gd name="connsiteX1" fmla="*/ 373843 w 391829"/>
                <a:gd name="connsiteY1" fmla="*/ 191974 h 378895"/>
                <a:gd name="connsiteX2" fmla="*/ 186922 w 391829"/>
                <a:gd name="connsiteY2" fmla="*/ 202078 h 378895"/>
                <a:gd name="connsiteX3" fmla="*/ 161662 w 391829"/>
                <a:gd name="connsiteY3" fmla="*/ 45468 h 378895"/>
                <a:gd name="connsiteX4" fmla="*/ 0 w 391829"/>
                <a:gd name="connsiteY4" fmla="*/ 0 h 3788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829" h="378895">
                  <a:moveTo>
                    <a:pt x="373843" y="378895"/>
                  </a:moveTo>
                  <a:cubicBezTo>
                    <a:pt x="389419" y="300169"/>
                    <a:pt x="404996" y="221443"/>
                    <a:pt x="373843" y="191974"/>
                  </a:cubicBezTo>
                  <a:cubicBezTo>
                    <a:pt x="342690" y="162505"/>
                    <a:pt x="222285" y="226496"/>
                    <a:pt x="186922" y="202078"/>
                  </a:cubicBezTo>
                  <a:cubicBezTo>
                    <a:pt x="151559" y="177660"/>
                    <a:pt x="192816" y="79148"/>
                    <a:pt x="161662" y="45468"/>
                  </a:cubicBezTo>
                  <a:cubicBezTo>
                    <a:pt x="130508" y="11788"/>
                    <a:pt x="65254" y="5894"/>
                    <a:pt x="0" y="0"/>
                  </a:cubicBez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3EA7D6C3-53BA-4AD7-8EDF-EDBAEE0133D1}"/>
                </a:ext>
              </a:extLst>
            </p:cNvPr>
            <p:cNvSpPr/>
            <p:nvPr/>
          </p:nvSpPr>
          <p:spPr>
            <a:xfrm rot="5400000">
              <a:off x="6787247" y="4824992"/>
              <a:ext cx="989175" cy="999653"/>
            </a:xfrm>
            <a:custGeom>
              <a:avLst/>
              <a:gdLst>
                <a:gd name="connsiteX0" fmla="*/ 373843 w 391829"/>
                <a:gd name="connsiteY0" fmla="*/ 378895 h 378895"/>
                <a:gd name="connsiteX1" fmla="*/ 373843 w 391829"/>
                <a:gd name="connsiteY1" fmla="*/ 191974 h 378895"/>
                <a:gd name="connsiteX2" fmla="*/ 186922 w 391829"/>
                <a:gd name="connsiteY2" fmla="*/ 202078 h 378895"/>
                <a:gd name="connsiteX3" fmla="*/ 161662 w 391829"/>
                <a:gd name="connsiteY3" fmla="*/ 45468 h 378895"/>
                <a:gd name="connsiteX4" fmla="*/ 0 w 391829"/>
                <a:gd name="connsiteY4" fmla="*/ 0 h 3788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829" h="378895">
                  <a:moveTo>
                    <a:pt x="373843" y="378895"/>
                  </a:moveTo>
                  <a:cubicBezTo>
                    <a:pt x="389419" y="300169"/>
                    <a:pt x="404996" y="221443"/>
                    <a:pt x="373843" y="191974"/>
                  </a:cubicBezTo>
                  <a:cubicBezTo>
                    <a:pt x="342690" y="162505"/>
                    <a:pt x="222285" y="226496"/>
                    <a:pt x="186922" y="202078"/>
                  </a:cubicBezTo>
                  <a:cubicBezTo>
                    <a:pt x="151559" y="177660"/>
                    <a:pt x="192816" y="79148"/>
                    <a:pt x="161662" y="45468"/>
                  </a:cubicBezTo>
                  <a:cubicBezTo>
                    <a:pt x="130508" y="11788"/>
                    <a:pt x="65254" y="5894"/>
                    <a:pt x="0" y="0"/>
                  </a:cubicBez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15947EBB-A86C-4D19-8A7C-E7B8BD0F34A9}"/>
                </a:ext>
              </a:extLst>
            </p:cNvPr>
            <p:cNvSpPr/>
            <p:nvPr/>
          </p:nvSpPr>
          <p:spPr>
            <a:xfrm rot="1727827">
              <a:off x="7318888" y="3249908"/>
              <a:ext cx="989175" cy="999653"/>
            </a:xfrm>
            <a:custGeom>
              <a:avLst/>
              <a:gdLst>
                <a:gd name="connsiteX0" fmla="*/ 373843 w 391829"/>
                <a:gd name="connsiteY0" fmla="*/ 378895 h 378895"/>
                <a:gd name="connsiteX1" fmla="*/ 373843 w 391829"/>
                <a:gd name="connsiteY1" fmla="*/ 191974 h 378895"/>
                <a:gd name="connsiteX2" fmla="*/ 186922 w 391829"/>
                <a:gd name="connsiteY2" fmla="*/ 202078 h 378895"/>
                <a:gd name="connsiteX3" fmla="*/ 161662 w 391829"/>
                <a:gd name="connsiteY3" fmla="*/ 45468 h 378895"/>
                <a:gd name="connsiteX4" fmla="*/ 0 w 391829"/>
                <a:gd name="connsiteY4" fmla="*/ 0 h 3788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829" h="378895">
                  <a:moveTo>
                    <a:pt x="373843" y="378895"/>
                  </a:moveTo>
                  <a:cubicBezTo>
                    <a:pt x="389419" y="300169"/>
                    <a:pt x="404996" y="221443"/>
                    <a:pt x="373843" y="191974"/>
                  </a:cubicBezTo>
                  <a:cubicBezTo>
                    <a:pt x="342690" y="162505"/>
                    <a:pt x="222285" y="226496"/>
                    <a:pt x="186922" y="202078"/>
                  </a:cubicBezTo>
                  <a:cubicBezTo>
                    <a:pt x="151559" y="177660"/>
                    <a:pt x="192816" y="79148"/>
                    <a:pt x="161662" y="45468"/>
                  </a:cubicBezTo>
                  <a:cubicBezTo>
                    <a:pt x="130508" y="11788"/>
                    <a:pt x="65254" y="5894"/>
                    <a:pt x="0" y="0"/>
                  </a:cubicBez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BF8D431-1291-4505-8521-5ACE6AFF5EA3}"/>
                </a:ext>
              </a:extLst>
            </p:cNvPr>
            <p:cNvSpPr/>
            <p:nvPr/>
          </p:nvSpPr>
          <p:spPr>
            <a:xfrm rot="20817088">
              <a:off x="6700407" y="3690818"/>
              <a:ext cx="989175" cy="999653"/>
            </a:xfrm>
            <a:custGeom>
              <a:avLst/>
              <a:gdLst>
                <a:gd name="connsiteX0" fmla="*/ 373843 w 391829"/>
                <a:gd name="connsiteY0" fmla="*/ 378895 h 378895"/>
                <a:gd name="connsiteX1" fmla="*/ 373843 w 391829"/>
                <a:gd name="connsiteY1" fmla="*/ 191974 h 378895"/>
                <a:gd name="connsiteX2" fmla="*/ 186922 w 391829"/>
                <a:gd name="connsiteY2" fmla="*/ 202078 h 378895"/>
                <a:gd name="connsiteX3" fmla="*/ 161662 w 391829"/>
                <a:gd name="connsiteY3" fmla="*/ 45468 h 378895"/>
                <a:gd name="connsiteX4" fmla="*/ 0 w 391829"/>
                <a:gd name="connsiteY4" fmla="*/ 0 h 3788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829" h="378895">
                  <a:moveTo>
                    <a:pt x="373843" y="378895"/>
                  </a:moveTo>
                  <a:cubicBezTo>
                    <a:pt x="389419" y="300169"/>
                    <a:pt x="404996" y="221443"/>
                    <a:pt x="373843" y="191974"/>
                  </a:cubicBezTo>
                  <a:cubicBezTo>
                    <a:pt x="342690" y="162505"/>
                    <a:pt x="222285" y="226496"/>
                    <a:pt x="186922" y="202078"/>
                  </a:cubicBezTo>
                  <a:cubicBezTo>
                    <a:pt x="151559" y="177660"/>
                    <a:pt x="192816" y="79148"/>
                    <a:pt x="161662" y="45468"/>
                  </a:cubicBezTo>
                  <a:cubicBezTo>
                    <a:pt x="130508" y="11788"/>
                    <a:pt x="65254" y="5894"/>
                    <a:pt x="0" y="0"/>
                  </a:cubicBez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A510FBD1-B93C-498F-A397-3E9AECE852A0}"/>
                </a:ext>
              </a:extLst>
            </p:cNvPr>
            <p:cNvSpPr/>
            <p:nvPr/>
          </p:nvSpPr>
          <p:spPr>
            <a:xfrm rot="2996229">
              <a:off x="7467253" y="5175681"/>
              <a:ext cx="989175" cy="999653"/>
            </a:xfrm>
            <a:custGeom>
              <a:avLst/>
              <a:gdLst>
                <a:gd name="connsiteX0" fmla="*/ 373843 w 391829"/>
                <a:gd name="connsiteY0" fmla="*/ 378895 h 378895"/>
                <a:gd name="connsiteX1" fmla="*/ 373843 w 391829"/>
                <a:gd name="connsiteY1" fmla="*/ 191974 h 378895"/>
                <a:gd name="connsiteX2" fmla="*/ 186922 w 391829"/>
                <a:gd name="connsiteY2" fmla="*/ 202078 h 378895"/>
                <a:gd name="connsiteX3" fmla="*/ 161662 w 391829"/>
                <a:gd name="connsiteY3" fmla="*/ 45468 h 378895"/>
                <a:gd name="connsiteX4" fmla="*/ 0 w 391829"/>
                <a:gd name="connsiteY4" fmla="*/ 0 h 3788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829" h="378895">
                  <a:moveTo>
                    <a:pt x="373843" y="378895"/>
                  </a:moveTo>
                  <a:cubicBezTo>
                    <a:pt x="389419" y="300169"/>
                    <a:pt x="404996" y="221443"/>
                    <a:pt x="373843" y="191974"/>
                  </a:cubicBezTo>
                  <a:cubicBezTo>
                    <a:pt x="342690" y="162505"/>
                    <a:pt x="222285" y="226496"/>
                    <a:pt x="186922" y="202078"/>
                  </a:cubicBezTo>
                  <a:cubicBezTo>
                    <a:pt x="151559" y="177660"/>
                    <a:pt x="192816" y="79148"/>
                    <a:pt x="161662" y="45468"/>
                  </a:cubicBezTo>
                  <a:cubicBezTo>
                    <a:pt x="130508" y="11788"/>
                    <a:pt x="65254" y="5894"/>
                    <a:pt x="0" y="0"/>
                  </a:cubicBez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275438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048CA-8CA9-4FA0-B656-573513C7EF68}"/>
              </a:ext>
            </a:extLst>
          </p:cNvPr>
          <p:cNvSpPr>
            <a:spLocks noGrp="1"/>
          </p:cNvSpPr>
          <p:nvPr>
            <p:ph type="title"/>
          </p:nvPr>
        </p:nvSpPr>
        <p:spPr/>
        <p:txBody>
          <a:bodyPr/>
          <a:lstStyle/>
          <a:p>
            <a:r>
              <a:rPr lang="en-US" dirty="0"/>
              <a:t>Question 2: Why are the reads short?</a:t>
            </a:r>
          </a:p>
        </p:txBody>
      </p:sp>
      <p:sp>
        <p:nvSpPr>
          <p:cNvPr id="3" name="Content Placeholder 2">
            <a:extLst>
              <a:ext uri="{FF2B5EF4-FFF2-40B4-BE49-F238E27FC236}">
                <a16:creationId xmlns:a16="http://schemas.microsoft.com/office/drawing/2014/main" id="{901D6BE0-AA47-46DE-970D-0F3513E4D192}"/>
              </a:ext>
            </a:extLst>
          </p:cNvPr>
          <p:cNvSpPr>
            <a:spLocks noGrp="1"/>
          </p:cNvSpPr>
          <p:nvPr>
            <p:ph idx="1"/>
          </p:nvPr>
        </p:nvSpPr>
        <p:spPr>
          <a:xfrm>
            <a:off x="838200" y="1806193"/>
            <a:ext cx="10515600" cy="4351338"/>
          </a:xfrm>
        </p:spPr>
        <p:txBody>
          <a:bodyPr/>
          <a:lstStyle/>
          <a:p>
            <a:r>
              <a:rPr lang="en-US" dirty="0"/>
              <a:t>The Illumina technology is limited to about 150 or 250 bp read lengths and while you could make the instrument run longer, quality of reads would drop off dramatically? Why is this? Over time the DNA polymerases on the various molecules in the cluster get out of sync and error rate will shoot up. </a:t>
            </a:r>
          </a:p>
        </p:txBody>
      </p:sp>
      <p:grpSp>
        <p:nvGrpSpPr>
          <p:cNvPr id="95" name="Group 94">
            <a:extLst>
              <a:ext uri="{FF2B5EF4-FFF2-40B4-BE49-F238E27FC236}">
                <a16:creationId xmlns:a16="http://schemas.microsoft.com/office/drawing/2014/main" id="{E11BC968-0B2A-4686-95FB-C13DA19F4044}"/>
              </a:ext>
            </a:extLst>
          </p:cNvPr>
          <p:cNvGrpSpPr/>
          <p:nvPr/>
        </p:nvGrpSpPr>
        <p:grpSpPr>
          <a:xfrm>
            <a:off x="1471054" y="4330994"/>
            <a:ext cx="3832939" cy="2042387"/>
            <a:chOff x="1086168" y="4797945"/>
            <a:chExt cx="2440081" cy="1359586"/>
          </a:xfrm>
        </p:grpSpPr>
        <p:grpSp>
          <p:nvGrpSpPr>
            <p:cNvPr id="11" name="Group 10">
              <a:extLst>
                <a:ext uri="{FF2B5EF4-FFF2-40B4-BE49-F238E27FC236}">
                  <a16:creationId xmlns:a16="http://schemas.microsoft.com/office/drawing/2014/main" id="{0C475263-5754-432C-89B9-16426339F71A}"/>
                </a:ext>
              </a:extLst>
            </p:cNvPr>
            <p:cNvGrpSpPr/>
            <p:nvPr/>
          </p:nvGrpSpPr>
          <p:grpSpPr>
            <a:xfrm>
              <a:off x="1826274" y="4797945"/>
              <a:ext cx="151558" cy="1359586"/>
              <a:chOff x="1826274" y="4797945"/>
              <a:chExt cx="151558" cy="1359586"/>
            </a:xfrm>
          </p:grpSpPr>
          <p:sp>
            <p:nvSpPr>
              <p:cNvPr id="4" name="Oval 3">
                <a:extLst>
                  <a:ext uri="{FF2B5EF4-FFF2-40B4-BE49-F238E27FC236}">
                    <a16:creationId xmlns:a16="http://schemas.microsoft.com/office/drawing/2014/main" id="{DA74800A-B3B7-4E33-AF75-3796A1E1A54B}"/>
                  </a:ext>
                </a:extLst>
              </p:cNvPr>
              <p:cNvSpPr/>
              <p:nvPr/>
            </p:nvSpPr>
            <p:spPr>
              <a:xfrm>
                <a:off x="1831326" y="6031233"/>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341E8D4-7FE5-4340-AE8D-51431F19F308}"/>
                  </a:ext>
                </a:extLst>
              </p:cNvPr>
              <p:cNvSpPr/>
              <p:nvPr/>
            </p:nvSpPr>
            <p:spPr>
              <a:xfrm>
                <a:off x="1831326" y="583314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C1EB074-C512-40A9-8D0F-F85C6418C8B0}"/>
                  </a:ext>
                </a:extLst>
              </p:cNvPr>
              <p:cNvSpPr/>
              <p:nvPr/>
            </p:nvSpPr>
            <p:spPr>
              <a:xfrm>
                <a:off x="1831326" y="562547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E040872-8756-475B-8FE0-0E5DC8269F7A}"/>
                  </a:ext>
                </a:extLst>
              </p:cNvPr>
              <p:cNvSpPr/>
              <p:nvPr/>
            </p:nvSpPr>
            <p:spPr>
              <a:xfrm>
                <a:off x="1831326" y="5414963"/>
                <a:ext cx="146506" cy="1262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2BA43C7-EA04-4F46-8567-48E584D2ACB5}"/>
                  </a:ext>
                </a:extLst>
              </p:cNvPr>
              <p:cNvSpPr/>
              <p:nvPr/>
            </p:nvSpPr>
            <p:spPr>
              <a:xfrm>
                <a:off x="1831326" y="5216877"/>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7C4AE75-226D-4FE1-BD2F-6225F2EC8FD3}"/>
                  </a:ext>
                </a:extLst>
              </p:cNvPr>
              <p:cNvSpPr/>
              <p:nvPr/>
            </p:nvSpPr>
            <p:spPr>
              <a:xfrm>
                <a:off x="1831326" y="5001328"/>
                <a:ext cx="146506" cy="12629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B16E632-71E4-4B72-BF3E-D23FA686AF48}"/>
                  </a:ext>
                </a:extLst>
              </p:cNvPr>
              <p:cNvSpPr/>
              <p:nvPr/>
            </p:nvSpPr>
            <p:spPr>
              <a:xfrm>
                <a:off x="1826274" y="4797945"/>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8D26DBFE-98C2-456D-B743-DCCFE2E13B17}"/>
                </a:ext>
              </a:extLst>
            </p:cNvPr>
            <p:cNvGrpSpPr/>
            <p:nvPr/>
          </p:nvGrpSpPr>
          <p:grpSpPr>
            <a:xfrm>
              <a:off x="2342413" y="4797945"/>
              <a:ext cx="151558" cy="1359586"/>
              <a:chOff x="1826274" y="4797945"/>
              <a:chExt cx="151558" cy="1359586"/>
            </a:xfrm>
          </p:grpSpPr>
          <p:sp>
            <p:nvSpPr>
              <p:cNvPr id="13" name="Oval 12">
                <a:extLst>
                  <a:ext uri="{FF2B5EF4-FFF2-40B4-BE49-F238E27FC236}">
                    <a16:creationId xmlns:a16="http://schemas.microsoft.com/office/drawing/2014/main" id="{EF394B7E-A515-433D-93FB-241B8532CB5C}"/>
                  </a:ext>
                </a:extLst>
              </p:cNvPr>
              <p:cNvSpPr/>
              <p:nvPr/>
            </p:nvSpPr>
            <p:spPr>
              <a:xfrm>
                <a:off x="1831326" y="6031233"/>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721B8E8-1584-49A6-A066-A257AC1C2DC9}"/>
                  </a:ext>
                </a:extLst>
              </p:cNvPr>
              <p:cNvSpPr/>
              <p:nvPr/>
            </p:nvSpPr>
            <p:spPr>
              <a:xfrm>
                <a:off x="1831326" y="583314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EEC7F3A-F560-4F3A-8C1F-A092592CB423}"/>
                  </a:ext>
                </a:extLst>
              </p:cNvPr>
              <p:cNvSpPr/>
              <p:nvPr/>
            </p:nvSpPr>
            <p:spPr>
              <a:xfrm>
                <a:off x="1831326" y="562547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14A4CE3-55A9-48F6-8F5E-FC68E93534A2}"/>
                  </a:ext>
                </a:extLst>
              </p:cNvPr>
              <p:cNvSpPr/>
              <p:nvPr/>
            </p:nvSpPr>
            <p:spPr>
              <a:xfrm>
                <a:off x="1831326" y="5414963"/>
                <a:ext cx="146506" cy="1262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2C41AE9-9561-4018-A4FA-64337B1F6769}"/>
                  </a:ext>
                </a:extLst>
              </p:cNvPr>
              <p:cNvSpPr/>
              <p:nvPr/>
            </p:nvSpPr>
            <p:spPr>
              <a:xfrm>
                <a:off x="1831326" y="5216877"/>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70C3EB4-977D-4419-BA3B-6E899EB362A4}"/>
                  </a:ext>
                </a:extLst>
              </p:cNvPr>
              <p:cNvSpPr/>
              <p:nvPr/>
            </p:nvSpPr>
            <p:spPr>
              <a:xfrm>
                <a:off x="1831326" y="5001328"/>
                <a:ext cx="146506" cy="12629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9F51A21-2EE8-4C32-9043-FC944881E2C5}"/>
                  </a:ext>
                </a:extLst>
              </p:cNvPr>
              <p:cNvSpPr/>
              <p:nvPr/>
            </p:nvSpPr>
            <p:spPr>
              <a:xfrm>
                <a:off x="1826274" y="4797945"/>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13C8E2D2-40CC-444B-9D82-39C43D35F440}"/>
                </a:ext>
              </a:extLst>
            </p:cNvPr>
            <p:cNvGrpSpPr/>
            <p:nvPr/>
          </p:nvGrpSpPr>
          <p:grpSpPr>
            <a:xfrm>
              <a:off x="2858552" y="4797945"/>
              <a:ext cx="151558" cy="1359586"/>
              <a:chOff x="1826274" y="4797945"/>
              <a:chExt cx="151558" cy="1359586"/>
            </a:xfrm>
          </p:grpSpPr>
          <p:sp>
            <p:nvSpPr>
              <p:cNvPr id="21" name="Oval 20">
                <a:extLst>
                  <a:ext uri="{FF2B5EF4-FFF2-40B4-BE49-F238E27FC236}">
                    <a16:creationId xmlns:a16="http://schemas.microsoft.com/office/drawing/2014/main" id="{050ABFD8-B776-4215-975F-AD86E3A7F256}"/>
                  </a:ext>
                </a:extLst>
              </p:cNvPr>
              <p:cNvSpPr/>
              <p:nvPr/>
            </p:nvSpPr>
            <p:spPr>
              <a:xfrm>
                <a:off x="1831326" y="6031233"/>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4BC1253D-E65E-49CD-85AE-B7906FFCC62A}"/>
                  </a:ext>
                </a:extLst>
              </p:cNvPr>
              <p:cNvSpPr/>
              <p:nvPr/>
            </p:nvSpPr>
            <p:spPr>
              <a:xfrm>
                <a:off x="1831326" y="583314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F0A9E98-F681-475C-971B-8939D6E9B436}"/>
                  </a:ext>
                </a:extLst>
              </p:cNvPr>
              <p:cNvSpPr/>
              <p:nvPr/>
            </p:nvSpPr>
            <p:spPr>
              <a:xfrm>
                <a:off x="1831326" y="562547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B705A82-1220-4539-928F-3215AA4F5066}"/>
                  </a:ext>
                </a:extLst>
              </p:cNvPr>
              <p:cNvSpPr/>
              <p:nvPr/>
            </p:nvSpPr>
            <p:spPr>
              <a:xfrm>
                <a:off x="1831326" y="5414963"/>
                <a:ext cx="146506" cy="1262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DABB152C-2698-46D9-BC63-A69C9ED325F3}"/>
                  </a:ext>
                </a:extLst>
              </p:cNvPr>
              <p:cNvSpPr/>
              <p:nvPr/>
            </p:nvSpPr>
            <p:spPr>
              <a:xfrm>
                <a:off x="1831326" y="5216877"/>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E9FF18B7-58ED-4943-9C39-E108D367EB3A}"/>
                  </a:ext>
                </a:extLst>
              </p:cNvPr>
              <p:cNvSpPr/>
              <p:nvPr/>
            </p:nvSpPr>
            <p:spPr>
              <a:xfrm>
                <a:off x="1831326" y="5001328"/>
                <a:ext cx="146506" cy="12629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CC2DA8F1-7C5E-485E-9EB5-F1BDF91FC850}"/>
                  </a:ext>
                </a:extLst>
              </p:cNvPr>
              <p:cNvSpPr/>
              <p:nvPr/>
            </p:nvSpPr>
            <p:spPr>
              <a:xfrm>
                <a:off x="1826274" y="4797945"/>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8628C0FC-7C68-4846-9CE5-55FF07BE1C7E}"/>
                </a:ext>
              </a:extLst>
            </p:cNvPr>
            <p:cNvGrpSpPr/>
            <p:nvPr/>
          </p:nvGrpSpPr>
          <p:grpSpPr>
            <a:xfrm>
              <a:off x="3374691" y="4797945"/>
              <a:ext cx="151558" cy="1359586"/>
              <a:chOff x="1826274" y="4797945"/>
              <a:chExt cx="151558" cy="1359586"/>
            </a:xfrm>
          </p:grpSpPr>
          <p:sp>
            <p:nvSpPr>
              <p:cNvPr id="29" name="Oval 28">
                <a:extLst>
                  <a:ext uri="{FF2B5EF4-FFF2-40B4-BE49-F238E27FC236}">
                    <a16:creationId xmlns:a16="http://schemas.microsoft.com/office/drawing/2014/main" id="{8821C0FE-9E25-49D0-B650-E4F9E7488A86}"/>
                  </a:ext>
                </a:extLst>
              </p:cNvPr>
              <p:cNvSpPr/>
              <p:nvPr/>
            </p:nvSpPr>
            <p:spPr>
              <a:xfrm>
                <a:off x="1831326" y="6031233"/>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16996F8C-8168-46A3-91FB-951B3EF230E7}"/>
                  </a:ext>
                </a:extLst>
              </p:cNvPr>
              <p:cNvSpPr/>
              <p:nvPr/>
            </p:nvSpPr>
            <p:spPr>
              <a:xfrm>
                <a:off x="1831326" y="583314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3B4AA90E-C97F-4A40-844F-93852ACC6F80}"/>
                  </a:ext>
                </a:extLst>
              </p:cNvPr>
              <p:cNvSpPr/>
              <p:nvPr/>
            </p:nvSpPr>
            <p:spPr>
              <a:xfrm>
                <a:off x="1831326" y="562547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A4FCD33-2DA7-4CCA-8645-15BC981D04D7}"/>
                  </a:ext>
                </a:extLst>
              </p:cNvPr>
              <p:cNvSpPr/>
              <p:nvPr/>
            </p:nvSpPr>
            <p:spPr>
              <a:xfrm>
                <a:off x="1831326" y="5414963"/>
                <a:ext cx="146506" cy="1262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A1C977BF-D229-44D8-AA0E-2DA0BE8A1324}"/>
                  </a:ext>
                </a:extLst>
              </p:cNvPr>
              <p:cNvSpPr/>
              <p:nvPr/>
            </p:nvSpPr>
            <p:spPr>
              <a:xfrm>
                <a:off x="1831326" y="5216877"/>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5CA29259-5B93-4679-B321-B23F1AE9DF3F}"/>
                  </a:ext>
                </a:extLst>
              </p:cNvPr>
              <p:cNvSpPr/>
              <p:nvPr/>
            </p:nvSpPr>
            <p:spPr>
              <a:xfrm>
                <a:off x="1831326" y="5001328"/>
                <a:ext cx="146506" cy="12629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C850680C-EA9A-4DF8-97BB-F4EE106B748B}"/>
                  </a:ext>
                </a:extLst>
              </p:cNvPr>
              <p:cNvSpPr/>
              <p:nvPr/>
            </p:nvSpPr>
            <p:spPr>
              <a:xfrm>
                <a:off x="1826274" y="4797945"/>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11913000-9414-4890-B2A2-A0A97DD8296B}"/>
                </a:ext>
              </a:extLst>
            </p:cNvPr>
            <p:cNvGrpSpPr/>
            <p:nvPr/>
          </p:nvGrpSpPr>
          <p:grpSpPr>
            <a:xfrm>
              <a:off x="1327186" y="4797945"/>
              <a:ext cx="151558" cy="1359586"/>
              <a:chOff x="1826274" y="4797945"/>
              <a:chExt cx="151558" cy="1359586"/>
            </a:xfrm>
          </p:grpSpPr>
          <p:sp>
            <p:nvSpPr>
              <p:cNvPr id="37" name="Oval 36">
                <a:extLst>
                  <a:ext uri="{FF2B5EF4-FFF2-40B4-BE49-F238E27FC236}">
                    <a16:creationId xmlns:a16="http://schemas.microsoft.com/office/drawing/2014/main" id="{C63F8117-BB3C-44E3-8F37-912C2BFAC45A}"/>
                  </a:ext>
                </a:extLst>
              </p:cNvPr>
              <p:cNvSpPr/>
              <p:nvPr/>
            </p:nvSpPr>
            <p:spPr>
              <a:xfrm>
                <a:off x="1831326" y="6031233"/>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6F75105B-BA40-47AF-A34A-47F8F609FDE6}"/>
                  </a:ext>
                </a:extLst>
              </p:cNvPr>
              <p:cNvSpPr/>
              <p:nvPr/>
            </p:nvSpPr>
            <p:spPr>
              <a:xfrm>
                <a:off x="1831326" y="583314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9EA8AFF6-5520-4892-BBFA-FE9ABA953F72}"/>
                  </a:ext>
                </a:extLst>
              </p:cNvPr>
              <p:cNvSpPr/>
              <p:nvPr/>
            </p:nvSpPr>
            <p:spPr>
              <a:xfrm>
                <a:off x="1831326" y="562547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9DE4747-3FFE-45C2-915D-4D4A1D9D54AF}"/>
                  </a:ext>
                </a:extLst>
              </p:cNvPr>
              <p:cNvSpPr/>
              <p:nvPr/>
            </p:nvSpPr>
            <p:spPr>
              <a:xfrm>
                <a:off x="1831326" y="5414963"/>
                <a:ext cx="146506" cy="1262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B5A30A28-2BC8-4D2A-BE60-0C300E94A554}"/>
                  </a:ext>
                </a:extLst>
              </p:cNvPr>
              <p:cNvSpPr/>
              <p:nvPr/>
            </p:nvSpPr>
            <p:spPr>
              <a:xfrm>
                <a:off x="1831326" y="5216877"/>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D76D2358-D824-488E-9D14-0BA1F8A2E151}"/>
                  </a:ext>
                </a:extLst>
              </p:cNvPr>
              <p:cNvSpPr/>
              <p:nvPr/>
            </p:nvSpPr>
            <p:spPr>
              <a:xfrm>
                <a:off x="1831326" y="5001328"/>
                <a:ext cx="146506" cy="12629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B9F93E8A-6279-4153-B0B7-63E189BFC19C}"/>
                  </a:ext>
                </a:extLst>
              </p:cNvPr>
              <p:cNvSpPr/>
              <p:nvPr/>
            </p:nvSpPr>
            <p:spPr>
              <a:xfrm>
                <a:off x="1826274" y="4797945"/>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4" name="Partial Circle 83">
              <a:extLst>
                <a:ext uri="{FF2B5EF4-FFF2-40B4-BE49-F238E27FC236}">
                  <a16:creationId xmlns:a16="http://schemas.microsoft.com/office/drawing/2014/main" id="{BC0A2419-C068-4455-8001-7C32B6E0B893}"/>
                </a:ext>
              </a:extLst>
            </p:cNvPr>
            <p:cNvSpPr/>
            <p:nvPr/>
          </p:nvSpPr>
          <p:spPr>
            <a:xfrm rot="2211844">
              <a:off x="1086168" y="5561953"/>
              <a:ext cx="376788" cy="291886"/>
            </a:xfrm>
            <a:prstGeom prst="pi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5" name="Partial Circle 84">
              <a:extLst>
                <a:ext uri="{FF2B5EF4-FFF2-40B4-BE49-F238E27FC236}">
                  <a16:creationId xmlns:a16="http://schemas.microsoft.com/office/drawing/2014/main" id="{55690805-2CDA-4154-8CAB-C5E1C4BF376A}"/>
                </a:ext>
              </a:extLst>
            </p:cNvPr>
            <p:cNvSpPr/>
            <p:nvPr/>
          </p:nvSpPr>
          <p:spPr>
            <a:xfrm rot="2211844">
              <a:off x="1582419" y="5561952"/>
              <a:ext cx="376788" cy="291886"/>
            </a:xfrm>
            <a:prstGeom prst="pi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Partial Circle 85">
              <a:extLst>
                <a:ext uri="{FF2B5EF4-FFF2-40B4-BE49-F238E27FC236}">
                  <a16:creationId xmlns:a16="http://schemas.microsoft.com/office/drawing/2014/main" id="{A849C951-782E-45B7-8A2A-876E4AC5E5F4}"/>
                </a:ext>
              </a:extLst>
            </p:cNvPr>
            <p:cNvSpPr/>
            <p:nvPr/>
          </p:nvSpPr>
          <p:spPr>
            <a:xfrm rot="2211844">
              <a:off x="2062244" y="5572834"/>
              <a:ext cx="376788" cy="291886"/>
            </a:xfrm>
            <a:prstGeom prst="pi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8" name="Partial Circle 87">
              <a:extLst>
                <a:ext uri="{FF2B5EF4-FFF2-40B4-BE49-F238E27FC236}">
                  <a16:creationId xmlns:a16="http://schemas.microsoft.com/office/drawing/2014/main" id="{E3D787C3-55F9-448C-8471-6C2EEE67F6AD}"/>
                </a:ext>
              </a:extLst>
            </p:cNvPr>
            <p:cNvSpPr/>
            <p:nvPr/>
          </p:nvSpPr>
          <p:spPr>
            <a:xfrm rot="2211844">
              <a:off x="2585858" y="5573523"/>
              <a:ext cx="376788" cy="291886"/>
            </a:xfrm>
            <a:prstGeom prst="pi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9" name="Partial Circle 88">
              <a:extLst>
                <a:ext uri="{FF2B5EF4-FFF2-40B4-BE49-F238E27FC236}">
                  <a16:creationId xmlns:a16="http://schemas.microsoft.com/office/drawing/2014/main" id="{70F8A4E4-B649-44C3-881F-E8E3922A06B8}"/>
                </a:ext>
              </a:extLst>
            </p:cNvPr>
            <p:cNvSpPr/>
            <p:nvPr/>
          </p:nvSpPr>
          <p:spPr>
            <a:xfrm rot="2211844">
              <a:off x="3071160" y="5561950"/>
              <a:ext cx="376788" cy="291886"/>
            </a:xfrm>
            <a:prstGeom prst="pi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96" name="Group 95">
            <a:extLst>
              <a:ext uri="{FF2B5EF4-FFF2-40B4-BE49-F238E27FC236}">
                <a16:creationId xmlns:a16="http://schemas.microsoft.com/office/drawing/2014/main" id="{1FB54B8F-2242-4EE2-842F-94DA3A3E0891}"/>
              </a:ext>
            </a:extLst>
          </p:cNvPr>
          <p:cNvGrpSpPr/>
          <p:nvPr/>
        </p:nvGrpSpPr>
        <p:grpSpPr>
          <a:xfrm>
            <a:off x="6346269" y="4320337"/>
            <a:ext cx="3996080" cy="2042387"/>
            <a:chOff x="7077549" y="4735170"/>
            <a:chExt cx="2496706" cy="1454025"/>
          </a:xfrm>
        </p:grpSpPr>
        <p:grpSp>
          <p:nvGrpSpPr>
            <p:cNvPr id="44" name="Group 43">
              <a:extLst>
                <a:ext uri="{FF2B5EF4-FFF2-40B4-BE49-F238E27FC236}">
                  <a16:creationId xmlns:a16="http://schemas.microsoft.com/office/drawing/2014/main" id="{A6616212-9EC6-4BFF-A5FF-711909333392}"/>
                </a:ext>
              </a:extLst>
            </p:cNvPr>
            <p:cNvGrpSpPr/>
            <p:nvPr/>
          </p:nvGrpSpPr>
          <p:grpSpPr>
            <a:xfrm>
              <a:off x="7874280" y="4735170"/>
              <a:ext cx="151558" cy="1359586"/>
              <a:chOff x="1826274" y="4797945"/>
              <a:chExt cx="151558" cy="1359586"/>
            </a:xfrm>
          </p:grpSpPr>
          <p:sp>
            <p:nvSpPr>
              <p:cNvPr id="45" name="Oval 44">
                <a:extLst>
                  <a:ext uri="{FF2B5EF4-FFF2-40B4-BE49-F238E27FC236}">
                    <a16:creationId xmlns:a16="http://schemas.microsoft.com/office/drawing/2014/main" id="{8D6DB42A-7694-482B-9208-D264032ACDD8}"/>
                  </a:ext>
                </a:extLst>
              </p:cNvPr>
              <p:cNvSpPr/>
              <p:nvPr/>
            </p:nvSpPr>
            <p:spPr>
              <a:xfrm>
                <a:off x="1831326" y="6031233"/>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741A155A-7F52-4151-A0E0-FB880432699A}"/>
                  </a:ext>
                </a:extLst>
              </p:cNvPr>
              <p:cNvSpPr/>
              <p:nvPr/>
            </p:nvSpPr>
            <p:spPr>
              <a:xfrm>
                <a:off x="1831326" y="583314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7B30009F-E1F3-4D42-A0E4-2295CA290660}"/>
                  </a:ext>
                </a:extLst>
              </p:cNvPr>
              <p:cNvSpPr/>
              <p:nvPr/>
            </p:nvSpPr>
            <p:spPr>
              <a:xfrm>
                <a:off x="1831326" y="562547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98FB4C29-CA9A-4FA6-8E52-D6AC4D15D86D}"/>
                  </a:ext>
                </a:extLst>
              </p:cNvPr>
              <p:cNvSpPr/>
              <p:nvPr/>
            </p:nvSpPr>
            <p:spPr>
              <a:xfrm>
                <a:off x="1831326" y="5414963"/>
                <a:ext cx="146506" cy="1262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B6F4C4C-EE46-4ED3-90D3-B5789CE1532B}"/>
                  </a:ext>
                </a:extLst>
              </p:cNvPr>
              <p:cNvSpPr/>
              <p:nvPr/>
            </p:nvSpPr>
            <p:spPr>
              <a:xfrm>
                <a:off x="1831326" y="5216877"/>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FD4C9277-5E83-4E88-8C5E-3A162D425180}"/>
                  </a:ext>
                </a:extLst>
              </p:cNvPr>
              <p:cNvSpPr/>
              <p:nvPr/>
            </p:nvSpPr>
            <p:spPr>
              <a:xfrm>
                <a:off x="1831326" y="5001328"/>
                <a:ext cx="146506" cy="12629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D402DC26-2221-4BD7-98A6-2184476808DB}"/>
                  </a:ext>
                </a:extLst>
              </p:cNvPr>
              <p:cNvSpPr/>
              <p:nvPr/>
            </p:nvSpPr>
            <p:spPr>
              <a:xfrm>
                <a:off x="1826274" y="4797945"/>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024C8AC9-5161-44AD-8BD7-93DE519B4DD7}"/>
                </a:ext>
              </a:extLst>
            </p:cNvPr>
            <p:cNvGrpSpPr/>
            <p:nvPr/>
          </p:nvGrpSpPr>
          <p:grpSpPr>
            <a:xfrm>
              <a:off x="8390419" y="4735170"/>
              <a:ext cx="151558" cy="1359586"/>
              <a:chOff x="1826274" y="4797945"/>
              <a:chExt cx="151558" cy="1359586"/>
            </a:xfrm>
          </p:grpSpPr>
          <p:sp>
            <p:nvSpPr>
              <p:cNvPr id="53" name="Oval 52">
                <a:extLst>
                  <a:ext uri="{FF2B5EF4-FFF2-40B4-BE49-F238E27FC236}">
                    <a16:creationId xmlns:a16="http://schemas.microsoft.com/office/drawing/2014/main" id="{7B474EFF-6D51-4AAB-A1C6-63BCD5D4CA7D}"/>
                  </a:ext>
                </a:extLst>
              </p:cNvPr>
              <p:cNvSpPr/>
              <p:nvPr/>
            </p:nvSpPr>
            <p:spPr>
              <a:xfrm>
                <a:off x="1831326" y="6031233"/>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E759243F-0DF2-46CF-95D1-1C6F7C817F13}"/>
                  </a:ext>
                </a:extLst>
              </p:cNvPr>
              <p:cNvSpPr/>
              <p:nvPr/>
            </p:nvSpPr>
            <p:spPr>
              <a:xfrm>
                <a:off x="1831326" y="583314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CDEABD1D-CA10-4F5F-9591-D940BD52B57D}"/>
                  </a:ext>
                </a:extLst>
              </p:cNvPr>
              <p:cNvSpPr/>
              <p:nvPr/>
            </p:nvSpPr>
            <p:spPr>
              <a:xfrm>
                <a:off x="1831326" y="562547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6B9E5C85-09F2-4020-B559-A438B04F1D93}"/>
                  </a:ext>
                </a:extLst>
              </p:cNvPr>
              <p:cNvSpPr/>
              <p:nvPr/>
            </p:nvSpPr>
            <p:spPr>
              <a:xfrm>
                <a:off x="1831326" y="5414963"/>
                <a:ext cx="146506" cy="1262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F5DAE88A-BAA6-4827-9A9D-CE1FF65ADBFD}"/>
                  </a:ext>
                </a:extLst>
              </p:cNvPr>
              <p:cNvSpPr/>
              <p:nvPr/>
            </p:nvSpPr>
            <p:spPr>
              <a:xfrm>
                <a:off x="1831326" y="5216877"/>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11C7AC6E-0475-4FBD-89A3-5209E3810B30}"/>
                  </a:ext>
                </a:extLst>
              </p:cNvPr>
              <p:cNvSpPr/>
              <p:nvPr/>
            </p:nvSpPr>
            <p:spPr>
              <a:xfrm>
                <a:off x="1831326" y="5001328"/>
                <a:ext cx="146506" cy="12629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5699024F-A037-428C-9460-35D187DAB4BC}"/>
                  </a:ext>
                </a:extLst>
              </p:cNvPr>
              <p:cNvSpPr/>
              <p:nvPr/>
            </p:nvSpPr>
            <p:spPr>
              <a:xfrm>
                <a:off x="1826274" y="4797945"/>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17278113-E92D-4892-A433-37393346EE1C}"/>
                </a:ext>
              </a:extLst>
            </p:cNvPr>
            <p:cNvGrpSpPr/>
            <p:nvPr/>
          </p:nvGrpSpPr>
          <p:grpSpPr>
            <a:xfrm>
              <a:off x="8906558" y="4735170"/>
              <a:ext cx="151558" cy="1359586"/>
              <a:chOff x="1826274" y="4797945"/>
              <a:chExt cx="151558" cy="1359586"/>
            </a:xfrm>
          </p:grpSpPr>
          <p:sp>
            <p:nvSpPr>
              <p:cNvPr id="61" name="Oval 60">
                <a:extLst>
                  <a:ext uri="{FF2B5EF4-FFF2-40B4-BE49-F238E27FC236}">
                    <a16:creationId xmlns:a16="http://schemas.microsoft.com/office/drawing/2014/main" id="{779D54A4-6D5B-429A-9645-7554ADD530AB}"/>
                  </a:ext>
                </a:extLst>
              </p:cNvPr>
              <p:cNvSpPr/>
              <p:nvPr/>
            </p:nvSpPr>
            <p:spPr>
              <a:xfrm>
                <a:off x="1831326" y="6031233"/>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B20050AD-4157-4BB4-9FAE-7198A209EDA2}"/>
                  </a:ext>
                </a:extLst>
              </p:cNvPr>
              <p:cNvSpPr/>
              <p:nvPr/>
            </p:nvSpPr>
            <p:spPr>
              <a:xfrm>
                <a:off x="1831326" y="583314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904018FD-821E-4829-B715-061B89658E43}"/>
                  </a:ext>
                </a:extLst>
              </p:cNvPr>
              <p:cNvSpPr/>
              <p:nvPr/>
            </p:nvSpPr>
            <p:spPr>
              <a:xfrm>
                <a:off x="1831326" y="562547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2A6E27CA-0461-4B41-8758-F098A24C2B2D}"/>
                  </a:ext>
                </a:extLst>
              </p:cNvPr>
              <p:cNvSpPr/>
              <p:nvPr/>
            </p:nvSpPr>
            <p:spPr>
              <a:xfrm>
                <a:off x="1831326" y="5414963"/>
                <a:ext cx="146506" cy="1262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148C528F-3C50-4974-B168-01C7C50142EC}"/>
                  </a:ext>
                </a:extLst>
              </p:cNvPr>
              <p:cNvSpPr/>
              <p:nvPr/>
            </p:nvSpPr>
            <p:spPr>
              <a:xfrm>
                <a:off x="1831326" y="5216877"/>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2F093677-0A14-4BA3-9FA9-D882DAE035F5}"/>
                  </a:ext>
                </a:extLst>
              </p:cNvPr>
              <p:cNvSpPr/>
              <p:nvPr/>
            </p:nvSpPr>
            <p:spPr>
              <a:xfrm>
                <a:off x="1831326" y="5001328"/>
                <a:ext cx="146506" cy="12629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90AAC82A-6984-4AF7-8CF6-7641C83C941A}"/>
                  </a:ext>
                </a:extLst>
              </p:cNvPr>
              <p:cNvSpPr/>
              <p:nvPr/>
            </p:nvSpPr>
            <p:spPr>
              <a:xfrm>
                <a:off x="1826274" y="4797945"/>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1A24CC38-7BDD-4CC4-83A4-CD11123BC93F}"/>
                </a:ext>
              </a:extLst>
            </p:cNvPr>
            <p:cNvGrpSpPr/>
            <p:nvPr/>
          </p:nvGrpSpPr>
          <p:grpSpPr>
            <a:xfrm>
              <a:off x="9422697" y="4735170"/>
              <a:ext cx="151558" cy="1359586"/>
              <a:chOff x="1826274" y="4797945"/>
              <a:chExt cx="151558" cy="1359586"/>
            </a:xfrm>
          </p:grpSpPr>
          <p:sp>
            <p:nvSpPr>
              <p:cNvPr id="69" name="Oval 68">
                <a:extLst>
                  <a:ext uri="{FF2B5EF4-FFF2-40B4-BE49-F238E27FC236}">
                    <a16:creationId xmlns:a16="http://schemas.microsoft.com/office/drawing/2014/main" id="{A1795B13-914E-4856-B73A-06454546F963}"/>
                  </a:ext>
                </a:extLst>
              </p:cNvPr>
              <p:cNvSpPr/>
              <p:nvPr/>
            </p:nvSpPr>
            <p:spPr>
              <a:xfrm>
                <a:off x="1831326" y="6031233"/>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380F3560-6E90-4200-A27F-4B316B424CEF}"/>
                  </a:ext>
                </a:extLst>
              </p:cNvPr>
              <p:cNvSpPr/>
              <p:nvPr/>
            </p:nvSpPr>
            <p:spPr>
              <a:xfrm>
                <a:off x="1831326" y="583314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B203BD97-7F0E-4D8C-9BEA-32947CB2CC84}"/>
                  </a:ext>
                </a:extLst>
              </p:cNvPr>
              <p:cNvSpPr/>
              <p:nvPr/>
            </p:nvSpPr>
            <p:spPr>
              <a:xfrm>
                <a:off x="1831326" y="562547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73CAA229-B78D-4A05-BF98-A34078401242}"/>
                  </a:ext>
                </a:extLst>
              </p:cNvPr>
              <p:cNvSpPr/>
              <p:nvPr/>
            </p:nvSpPr>
            <p:spPr>
              <a:xfrm>
                <a:off x="1831326" y="5414963"/>
                <a:ext cx="146506" cy="1262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AC0FAD9A-6135-4833-9735-AEB75E323C69}"/>
                  </a:ext>
                </a:extLst>
              </p:cNvPr>
              <p:cNvSpPr/>
              <p:nvPr/>
            </p:nvSpPr>
            <p:spPr>
              <a:xfrm>
                <a:off x="1831326" y="5216877"/>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215DE9BF-614A-4934-BBA9-70F224AA7B18}"/>
                  </a:ext>
                </a:extLst>
              </p:cNvPr>
              <p:cNvSpPr/>
              <p:nvPr/>
            </p:nvSpPr>
            <p:spPr>
              <a:xfrm>
                <a:off x="1831326" y="5001328"/>
                <a:ext cx="146506" cy="12629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D7E323F2-B2DE-4453-A65C-2FB051667363}"/>
                  </a:ext>
                </a:extLst>
              </p:cNvPr>
              <p:cNvSpPr/>
              <p:nvPr/>
            </p:nvSpPr>
            <p:spPr>
              <a:xfrm>
                <a:off x="1826274" y="4797945"/>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a:extLst>
                <a:ext uri="{FF2B5EF4-FFF2-40B4-BE49-F238E27FC236}">
                  <a16:creationId xmlns:a16="http://schemas.microsoft.com/office/drawing/2014/main" id="{BAB4FFC9-3303-4481-82CC-168C385A47A6}"/>
                </a:ext>
              </a:extLst>
            </p:cNvPr>
            <p:cNvGrpSpPr/>
            <p:nvPr/>
          </p:nvGrpSpPr>
          <p:grpSpPr>
            <a:xfrm>
              <a:off x="7375192" y="4735170"/>
              <a:ext cx="151558" cy="1359586"/>
              <a:chOff x="1826274" y="4797945"/>
              <a:chExt cx="151558" cy="1359586"/>
            </a:xfrm>
          </p:grpSpPr>
          <p:sp>
            <p:nvSpPr>
              <p:cNvPr id="77" name="Oval 76">
                <a:extLst>
                  <a:ext uri="{FF2B5EF4-FFF2-40B4-BE49-F238E27FC236}">
                    <a16:creationId xmlns:a16="http://schemas.microsoft.com/office/drawing/2014/main" id="{E3E74E7C-E5EF-4CC4-B9C2-366EB92CD81B}"/>
                  </a:ext>
                </a:extLst>
              </p:cNvPr>
              <p:cNvSpPr/>
              <p:nvPr/>
            </p:nvSpPr>
            <p:spPr>
              <a:xfrm>
                <a:off x="1831326" y="6031233"/>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D82753B1-C966-4D3B-8086-B4BF355EDEF9}"/>
                  </a:ext>
                </a:extLst>
              </p:cNvPr>
              <p:cNvSpPr/>
              <p:nvPr/>
            </p:nvSpPr>
            <p:spPr>
              <a:xfrm>
                <a:off x="1831326" y="583314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5592EB43-9CE5-4F37-B439-19FE68A4DCBC}"/>
                  </a:ext>
                </a:extLst>
              </p:cNvPr>
              <p:cNvSpPr/>
              <p:nvPr/>
            </p:nvSpPr>
            <p:spPr>
              <a:xfrm>
                <a:off x="1831326" y="562547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72E55F07-7005-4B43-8A4F-EA3562B0AFA4}"/>
                  </a:ext>
                </a:extLst>
              </p:cNvPr>
              <p:cNvSpPr/>
              <p:nvPr/>
            </p:nvSpPr>
            <p:spPr>
              <a:xfrm>
                <a:off x="1831326" y="5414963"/>
                <a:ext cx="146506" cy="1262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7F06E592-DC04-40EC-A011-3836CA123B2B}"/>
                  </a:ext>
                </a:extLst>
              </p:cNvPr>
              <p:cNvSpPr/>
              <p:nvPr/>
            </p:nvSpPr>
            <p:spPr>
              <a:xfrm>
                <a:off x="1831326" y="5216877"/>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0D94489E-2D0C-4B18-9A56-31BE10EDC2B2}"/>
                  </a:ext>
                </a:extLst>
              </p:cNvPr>
              <p:cNvSpPr/>
              <p:nvPr/>
            </p:nvSpPr>
            <p:spPr>
              <a:xfrm>
                <a:off x="1831326" y="5001328"/>
                <a:ext cx="146506" cy="12629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549C3A53-1F04-4E6E-80AA-9DEDBD23C552}"/>
                  </a:ext>
                </a:extLst>
              </p:cNvPr>
              <p:cNvSpPr/>
              <p:nvPr/>
            </p:nvSpPr>
            <p:spPr>
              <a:xfrm>
                <a:off x="1826274" y="4797945"/>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0" name="Partial Circle 89">
              <a:extLst>
                <a:ext uri="{FF2B5EF4-FFF2-40B4-BE49-F238E27FC236}">
                  <a16:creationId xmlns:a16="http://schemas.microsoft.com/office/drawing/2014/main" id="{0CB8224F-4B83-4C98-B797-98F1CCF98635}"/>
                </a:ext>
              </a:extLst>
            </p:cNvPr>
            <p:cNvSpPr/>
            <p:nvPr/>
          </p:nvSpPr>
          <p:spPr>
            <a:xfrm rot="2211844">
              <a:off x="7077549" y="5476679"/>
              <a:ext cx="376788" cy="291886"/>
            </a:xfrm>
            <a:prstGeom prst="pi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1" name="Partial Circle 90">
              <a:extLst>
                <a:ext uri="{FF2B5EF4-FFF2-40B4-BE49-F238E27FC236}">
                  <a16:creationId xmlns:a16="http://schemas.microsoft.com/office/drawing/2014/main" id="{C6F460A7-6369-4E5F-8BE3-39A6ED2E48B3}"/>
                </a:ext>
              </a:extLst>
            </p:cNvPr>
            <p:cNvSpPr/>
            <p:nvPr/>
          </p:nvSpPr>
          <p:spPr>
            <a:xfrm rot="2211844">
              <a:off x="7588635" y="5264198"/>
              <a:ext cx="376788" cy="291886"/>
            </a:xfrm>
            <a:prstGeom prst="pi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2" name="Partial Circle 91">
              <a:extLst>
                <a:ext uri="{FF2B5EF4-FFF2-40B4-BE49-F238E27FC236}">
                  <a16:creationId xmlns:a16="http://schemas.microsoft.com/office/drawing/2014/main" id="{2FD078F5-CFC6-4FA6-8A97-979A870EC2B8}"/>
                </a:ext>
              </a:extLst>
            </p:cNvPr>
            <p:cNvSpPr/>
            <p:nvPr/>
          </p:nvSpPr>
          <p:spPr>
            <a:xfrm rot="2211844">
              <a:off x="8110250" y="5476680"/>
              <a:ext cx="376788" cy="291886"/>
            </a:xfrm>
            <a:prstGeom prst="pi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3" name="Partial Circle 92">
              <a:extLst>
                <a:ext uri="{FF2B5EF4-FFF2-40B4-BE49-F238E27FC236}">
                  <a16:creationId xmlns:a16="http://schemas.microsoft.com/office/drawing/2014/main" id="{B8D9B9D9-1483-4DF6-94C6-250045F98FC4}"/>
                </a:ext>
              </a:extLst>
            </p:cNvPr>
            <p:cNvSpPr/>
            <p:nvPr/>
          </p:nvSpPr>
          <p:spPr>
            <a:xfrm rot="2211844">
              <a:off x="8643863" y="5897309"/>
              <a:ext cx="376788" cy="291886"/>
            </a:xfrm>
            <a:prstGeom prst="pi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4" name="Partial Circle 93">
              <a:extLst>
                <a:ext uri="{FF2B5EF4-FFF2-40B4-BE49-F238E27FC236}">
                  <a16:creationId xmlns:a16="http://schemas.microsoft.com/office/drawing/2014/main" id="{799C7BE1-E397-4E26-AE08-43D7459B7E79}"/>
                </a:ext>
              </a:extLst>
            </p:cNvPr>
            <p:cNvSpPr/>
            <p:nvPr/>
          </p:nvSpPr>
          <p:spPr>
            <a:xfrm rot="2211844">
              <a:off x="9154950" y="5493983"/>
              <a:ext cx="376788" cy="291886"/>
            </a:xfrm>
            <a:prstGeom prst="pi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2484648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AEC0D-6134-4997-A613-2F268121C4AE}"/>
              </a:ext>
            </a:extLst>
          </p:cNvPr>
          <p:cNvSpPr>
            <a:spLocks noGrp="1"/>
          </p:cNvSpPr>
          <p:nvPr>
            <p:ph type="title"/>
          </p:nvPr>
        </p:nvSpPr>
        <p:spPr>
          <a:xfrm>
            <a:off x="797784" y="365125"/>
            <a:ext cx="10515600" cy="1325563"/>
          </a:xfrm>
        </p:spPr>
        <p:txBody>
          <a:bodyPr>
            <a:normAutofit/>
          </a:bodyPr>
          <a:lstStyle/>
          <a:p>
            <a:r>
              <a:rPr lang="en-US" sz="4000" dirty="0"/>
              <a:t>What’s with all the Seqs?</a:t>
            </a:r>
          </a:p>
        </p:txBody>
      </p:sp>
      <p:sp>
        <p:nvSpPr>
          <p:cNvPr id="3" name="Content Placeholder 2">
            <a:extLst>
              <a:ext uri="{FF2B5EF4-FFF2-40B4-BE49-F238E27FC236}">
                <a16:creationId xmlns:a16="http://schemas.microsoft.com/office/drawing/2014/main" id="{92E88B8A-8855-4DF9-B038-4CCCD0EF4F4F}"/>
              </a:ext>
            </a:extLst>
          </p:cNvPr>
          <p:cNvSpPr>
            <a:spLocks noGrp="1"/>
          </p:cNvSpPr>
          <p:nvPr>
            <p:ph idx="1"/>
          </p:nvPr>
        </p:nvSpPr>
        <p:spPr>
          <a:xfrm>
            <a:off x="838200" y="1810470"/>
            <a:ext cx="10515600" cy="4351338"/>
          </a:xfrm>
        </p:spPr>
        <p:txBody>
          <a:bodyPr>
            <a:normAutofit lnSpcReduction="10000"/>
          </a:bodyPr>
          <a:lstStyle/>
          <a:p>
            <a:r>
              <a:rPr lang="en-US" dirty="0"/>
              <a:t>iSeq100 – 4 million max reads per run (2x150bp)</a:t>
            </a:r>
          </a:p>
          <a:p>
            <a:r>
              <a:rPr lang="en-US" dirty="0" err="1"/>
              <a:t>MiniSeq</a:t>
            </a:r>
            <a:r>
              <a:rPr lang="en-US" dirty="0"/>
              <a:t> – 25 million max reads per run (2x150bp)</a:t>
            </a:r>
          </a:p>
          <a:p>
            <a:r>
              <a:rPr lang="en-US" dirty="0"/>
              <a:t>*MiSeq – 25 million max reads per run (up to 2x300bp)</a:t>
            </a:r>
          </a:p>
          <a:p>
            <a:r>
              <a:rPr lang="en-US" dirty="0"/>
              <a:t>*</a:t>
            </a:r>
            <a:r>
              <a:rPr lang="en-US" dirty="0" err="1"/>
              <a:t>NextSeq</a:t>
            </a:r>
            <a:r>
              <a:rPr lang="en-US" dirty="0"/>
              <a:t> – 1.2 billion max reads per run (up to 2x300bp)</a:t>
            </a:r>
          </a:p>
          <a:p>
            <a:r>
              <a:rPr lang="en-US" dirty="0"/>
              <a:t>**</a:t>
            </a:r>
            <a:r>
              <a:rPr lang="en-US" dirty="0" err="1"/>
              <a:t>NovaSeq</a:t>
            </a:r>
            <a:r>
              <a:rPr lang="en-US" dirty="0"/>
              <a:t> – 20 billion max reads per run (up to 2x250bp)</a:t>
            </a:r>
          </a:p>
          <a:p>
            <a:r>
              <a:rPr lang="en-US" dirty="0" err="1"/>
              <a:t>NovaSeqX</a:t>
            </a:r>
            <a:r>
              <a:rPr lang="en-US" dirty="0"/>
              <a:t> – 52 billion max reads per run (2x150bp)</a:t>
            </a:r>
          </a:p>
          <a:p>
            <a:pPr marL="0" indent="0">
              <a:buNone/>
            </a:pPr>
            <a:endParaRPr lang="en-US" dirty="0"/>
          </a:p>
          <a:p>
            <a:r>
              <a:rPr lang="en-US" dirty="0"/>
              <a:t>* Present at Huck Genomics Core</a:t>
            </a:r>
          </a:p>
          <a:p>
            <a:r>
              <a:rPr lang="en-US" dirty="0"/>
              <a:t>** Available at Hershey Sequencing Core</a:t>
            </a:r>
          </a:p>
        </p:txBody>
      </p:sp>
    </p:spTree>
    <p:extLst>
      <p:ext uri="{BB962C8B-B14F-4D97-AF65-F5344CB8AC3E}">
        <p14:creationId xmlns:p14="http://schemas.microsoft.com/office/powerpoint/2010/main" val="3675869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1190</TotalTime>
  <Words>1371</Words>
  <Application>Microsoft Office PowerPoint</Application>
  <PresentationFormat>Widescreen</PresentationFormat>
  <Paragraphs>101</Paragraphs>
  <Slides>19</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Microbiome Center Bootcamp: Sequencing Technology</vt:lpstr>
      <vt:lpstr>Why does sequencing technology matter?</vt:lpstr>
      <vt:lpstr>Long vs. short read technologies</vt:lpstr>
      <vt:lpstr>Sanger sequencing</vt:lpstr>
      <vt:lpstr>Other Technologies that I won’t go into detail about</vt:lpstr>
      <vt:lpstr>Illumina Technology</vt:lpstr>
      <vt:lpstr>Question 1: Why use clusters?</vt:lpstr>
      <vt:lpstr>Question 2: Why are the reads short?</vt:lpstr>
      <vt:lpstr>What’s with all the Seqs?</vt:lpstr>
      <vt:lpstr>PacBio Technology</vt:lpstr>
      <vt:lpstr>PacBio Mode 1: Circular Consensus Sequencing</vt:lpstr>
      <vt:lpstr>PacBio Mode 2: Continuous Long Read</vt:lpstr>
      <vt:lpstr>PacBio Instruments</vt:lpstr>
      <vt:lpstr>Oxford Nanopore technology</vt:lpstr>
      <vt:lpstr>Nanopore Technology</vt:lpstr>
      <vt:lpstr>The Instruments</vt:lpstr>
      <vt:lpstr>Applications</vt:lpstr>
      <vt:lpstr>Combining short and long read technology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Microbiome Center Bootcamp: Sequencing Technology</dc:title>
  <dc:creator>Cockburn, Darrell William</dc:creator>
  <cp:lastModifiedBy>Cockburn, Darrell William</cp:lastModifiedBy>
  <cp:revision>46</cp:revision>
  <dcterms:created xsi:type="dcterms:W3CDTF">2020-07-17T20:13:25Z</dcterms:created>
  <dcterms:modified xsi:type="dcterms:W3CDTF">2023-08-02T21:12:27Z</dcterms:modified>
</cp:coreProperties>
</file>