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25" r:id="rId2"/>
    <p:sldId id="478" r:id="rId3"/>
    <p:sldId id="1373" r:id="rId4"/>
    <p:sldId id="579" r:id="rId5"/>
    <p:sldId id="580" r:id="rId6"/>
    <p:sldId id="581" r:id="rId7"/>
    <p:sldId id="677" r:id="rId8"/>
    <p:sldId id="675" r:id="rId9"/>
    <p:sldId id="651" r:id="rId10"/>
    <p:sldId id="652" r:id="rId11"/>
    <p:sldId id="670" r:id="rId12"/>
    <p:sldId id="661" r:id="rId13"/>
    <p:sldId id="660" r:id="rId14"/>
    <p:sldId id="662" r:id="rId15"/>
    <p:sldId id="665" r:id="rId16"/>
    <p:sldId id="666" r:id="rId17"/>
    <p:sldId id="667" r:id="rId18"/>
    <p:sldId id="668" r:id="rId19"/>
    <p:sldId id="669" r:id="rId20"/>
    <p:sldId id="681" r:id="rId21"/>
    <p:sldId id="682" r:id="rId22"/>
    <p:sldId id="683" r:id="rId23"/>
    <p:sldId id="685" r:id="rId24"/>
    <p:sldId id="684" r:id="rId25"/>
    <p:sldId id="678" r:id="rId26"/>
    <p:sldId id="672" r:id="rId27"/>
    <p:sldId id="673" r:id="rId28"/>
    <p:sldId id="676" r:id="rId29"/>
    <p:sldId id="679" r:id="rId30"/>
    <p:sldId id="6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58ED5"/>
    <a:srgbClr val="3A3AFF"/>
    <a:srgbClr val="D1CC00"/>
    <a:srgbClr val="D95F02"/>
    <a:srgbClr val="FFFFFF"/>
    <a:srgbClr val="D7D210"/>
    <a:srgbClr val="CCCC00"/>
    <a:srgbClr val="CC0099"/>
    <a:srgbClr val="77C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9"/>
    <p:restoredTop sz="94830" autoAdjust="0"/>
  </p:normalViewPr>
  <p:slideViewPr>
    <p:cSldViewPr>
      <p:cViewPr varScale="1">
        <p:scale>
          <a:sx n="121" d="100"/>
          <a:sy n="121" d="100"/>
        </p:scale>
        <p:origin x="2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5E-408A-B852-66BABBC4FA5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5E-408A-B852-66BABBC4FA5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5E-408A-B852-66BABBC4FA5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5E-408A-B852-66BABBC4FA5C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B5E-408A-B852-66BABBC4FA5C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3.2</c:v>
                </c:pt>
                <c:pt idx="2">
                  <c:v>1.4</c:v>
                </c:pt>
                <c:pt idx="3">
                  <c:v>8.4</c:v>
                </c:pt>
                <c:pt idx="4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B5E-408A-B852-66BABBC4F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F94FC-9220-40F0-AFB6-0344CE0F5ECB}" type="datetimeFigureOut">
              <a:rPr lang="en-US" smtClean="0"/>
              <a:pPr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A41AE-EBA9-4252-969B-C707D1882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1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5325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6680" cy="411451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11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5325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2" y="4342535"/>
            <a:ext cx="5486680" cy="411451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3613" tIns="41807" rIns="83613" bIns="4180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6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12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8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13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46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14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4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15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30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16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75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17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7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18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2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19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11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20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6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2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21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93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22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5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23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65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24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4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5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6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7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6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8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5325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2" y="4342535"/>
            <a:ext cx="5486680" cy="411451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3613" tIns="41807" rIns="83613" bIns="4180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9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10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4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A9D0-7D74-1D4F-9876-AC4172474B40}" type="datetime1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3859-0CDB-8247-8E64-0F3C4DADCB0C}" type="datetime1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951E-EC55-5E49-B730-3A416C2CD637}" type="datetime1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79E5-502C-2249-A9FE-E526A93DEA87}" type="datetime1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64A6-E5D9-7446-BE88-4F77CCAD5FE5}" type="datetime1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68CA-5BC5-F74E-873C-39EC28D58B85}" type="datetime1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030-43F4-2E49-9BB1-26BF0F312B66}" type="datetime1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1418-FDE5-3E45-B581-DDDEEC0FBDBF}" type="datetime1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6F35-15FF-5A40-87C4-128E27D80F0A}" type="datetime1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0DBC-98C2-C240-BE62-DFBC9AA85FFD}" type="datetime1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EB53-5299-6046-84C7-382BA6CA73F8}" type="datetime1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0D41-8720-D14F-8063-A641F96E761A}" type="datetime1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D839-6155-4130-9A65-D0D84F81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4.jpg"/><Relationship Id="rId4" Type="http://schemas.openxmlformats.org/officeDocument/2006/relationships/image" Target="../media/image27.sv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Relationship Id="rId14" Type="http://schemas.openxmlformats.org/officeDocument/2006/relationships/image" Target="../media/image6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twitter.com/ctitusbrown/status/14653604075189289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" descr=" 4099"/>
          <p:cNvSpPr>
            <a:spLocks noChangeArrowheads="1"/>
          </p:cNvSpPr>
          <p:nvPr/>
        </p:nvSpPr>
        <p:spPr bwMode="auto">
          <a:xfrm>
            <a:off x="0" y="914400"/>
            <a:ext cx="2590800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What’s the data?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09332" y="1072634"/>
            <a:ext cx="4758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Whole Genome Shotgun (WGS) metagenomics</a:t>
            </a:r>
          </a:p>
        </p:txBody>
      </p:sp>
      <p:pic>
        <p:nvPicPr>
          <p:cNvPr id="23" name="Picture 22" descr="Pile_Of_Dir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52246"/>
            <a:ext cx="1473200" cy="1012825"/>
          </a:xfrm>
          <a:prstGeom prst="rect">
            <a:avLst/>
          </a:prstGeom>
        </p:spPr>
      </p:pic>
      <p:cxnSp>
        <p:nvCxnSpPr>
          <p:cNvPr id="24" name="Curved Connector 23"/>
          <p:cNvCxnSpPr/>
          <p:nvPr/>
        </p:nvCxnSpPr>
        <p:spPr>
          <a:xfrm>
            <a:off x="2057400" y="2785646"/>
            <a:ext cx="1676400" cy="4572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55950" y="2308851"/>
            <a:ext cx="4854650" cy="25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92592" y="3395246"/>
            <a:ext cx="232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Environmental sample</a:t>
            </a:r>
          </a:p>
        </p:txBody>
      </p:sp>
      <p:pic>
        <p:nvPicPr>
          <p:cNvPr id="29" name="Picture 28" descr="Bunch of DNA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0" y="1657285"/>
            <a:ext cx="4619625" cy="36767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616015"/>
            <a:ext cx="4812445" cy="383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6200" y="2232651"/>
            <a:ext cx="4854650" cy="25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hape 54"/>
          <p:cNvCxnSpPr/>
          <p:nvPr/>
        </p:nvCxnSpPr>
        <p:spPr>
          <a:xfrm rot="5400000">
            <a:off x="5073966" y="4664433"/>
            <a:ext cx="809634" cy="1813554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5042118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&gt;Seq_1</a:t>
            </a:r>
          </a:p>
          <a:p>
            <a:r>
              <a:rPr lang="en-US" sz="1400" dirty="0"/>
              <a:t>AAAATCTTGACTGACTCTGACTACGATGCATGCTACGG….</a:t>
            </a:r>
          </a:p>
          <a:p>
            <a:r>
              <a:rPr lang="en-US" sz="1400" dirty="0"/>
              <a:t>&gt;Seq_2</a:t>
            </a:r>
          </a:p>
          <a:p>
            <a:r>
              <a:rPr lang="en-US" sz="1400" dirty="0"/>
              <a:t>GGGCTGACTTGCACTGTCTTGATATACTACGATGACTG…</a:t>
            </a:r>
          </a:p>
          <a:p>
            <a:r>
              <a:rPr lang="en-US" sz="1400" dirty="0"/>
              <a:t>&gt;Seq_3</a:t>
            </a:r>
          </a:p>
          <a:p>
            <a:r>
              <a:rPr lang="en-US" sz="1400" dirty="0"/>
              <a:t>GCTGATGACTGACTGTGGGGGGGTGAGTTCTGCAGA…</a:t>
            </a:r>
          </a:p>
          <a:p>
            <a:r>
              <a:rPr lang="en-US" sz="1400" dirty="0"/>
              <a:t>&gt;Seq_4</a:t>
            </a:r>
          </a:p>
          <a:p>
            <a:r>
              <a:rPr lang="en-US" sz="1400" dirty="0"/>
              <a:t>GTGCTACTACTCTACTACTACTTTTAATTACTATATACCC…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4575191"/>
            <a:ext cx="267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10’s to 1000’s of Gigabytes</a:t>
            </a:r>
          </a:p>
        </p:txBody>
      </p:sp>
      <p:sp>
        <p:nvSpPr>
          <p:cNvPr id="17" name="AutoShape 2" descr=" 4098"/>
          <p:cNvSpPr>
            <a:spLocks noChangeArrowheads="1"/>
          </p:cNvSpPr>
          <p:nvPr/>
        </p:nvSpPr>
        <p:spPr bwMode="auto">
          <a:xfrm>
            <a:off x="609600" y="0"/>
            <a:ext cx="7848600" cy="676656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</a:rPr>
              <a:t>Metagenomics</a:t>
            </a:r>
          </a:p>
        </p:txBody>
      </p:sp>
    </p:spTree>
    <p:extLst>
      <p:ext uri="{BB962C8B-B14F-4D97-AF65-F5344CB8AC3E}">
        <p14:creationId xmlns:p14="http://schemas.microsoft.com/office/powerpoint/2010/main" val="301200123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40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 descr=" 4099"/>
          <p:cNvSpPr>
            <a:spLocks noChangeArrowheads="1"/>
          </p:cNvSpPr>
          <p:nvPr/>
        </p:nvSpPr>
        <p:spPr bwMode="auto">
          <a:xfrm>
            <a:off x="-1" y="843958"/>
            <a:ext cx="2183307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(Meta)genomics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173" y="2351285"/>
            <a:ext cx="681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Reads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468137" y="2014705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1811" y="2264758"/>
            <a:ext cx="396484" cy="18491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9722" y="2611385"/>
            <a:ext cx="369711" cy="186215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62121" y="2449677"/>
            <a:ext cx="317002" cy="188031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04499" y="2803600"/>
            <a:ext cx="463638" cy="260418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18915" y="2674389"/>
            <a:ext cx="297355" cy="13020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16270" y="2625886"/>
            <a:ext cx="289514" cy="178712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44237" y="2173002"/>
            <a:ext cx="272033" cy="171728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05784" y="2417158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103814" y="2154086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408276" y="2173002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20831" y="2716886"/>
            <a:ext cx="519369" cy="86714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98823" y="2886304"/>
            <a:ext cx="534956" cy="6946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62600" y="1364352"/>
            <a:ext cx="2482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Reference database/info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5367597" y="2066083"/>
            <a:ext cx="2862003" cy="324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67597" y="1789408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1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5367597" y="2556461"/>
            <a:ext cx="2700679" cy="0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67597" y="2265381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2</a:t>
            </a:r>
          </a:p>
        </p:txBody>
      </p:sp>
      <p:sp>
        <p:nvSpPr>
          <p:cNvPr id="49" name="Rectangle 48"/>
          <p:cNvSpPr/>
          <p:nvPr/>
        </p:nvSpPr>
        <p:spPr>
          <a:xfrm rot="5400000">
            <a:off x="6828991" y="2746308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. . . 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577199" y="3060673"/>
            <a:ext cx="606107" cy="0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F63D926-6EBC-4AB5-963B-8317C9FF2CC9}"/>
              </a:ext>
            </a:extLst>
          </p:cNvPr>
          <p:cNvSpPr/>
          <p:nvPr/>
        </p:nvSpPr>
        <p:spPr>
          <a:xfrm>
            <a:off x="762000" y="1446040"/>
            <a:ext cx="262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Raw (meta)genomic reads</a:t>
            </a:r>
          </a:p>
        </p:txBody>
      </p:sp>
      <p:pic>
        <p:nvPicPr>
          <p:cNvPr id="5" name="Graphic 4" descr="Add">
            <a:extLst>
              <a:ext uri="{FF2B5EF4-FFF2-40B4-BE49-F238E27FC236}">
                <a16:creationId xmlns:a16="http://schemas.microsoft.com/office/drawing/2014/main" id="{C38E5AA1-266E-4255-A2E3-4ACF4CFBD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0268" y="1987133"/>
            <a:ext cx="485100" cy="4851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E54010D7-BCEA-703C-1C92-64917B6F806C}"/>
              </a:ext>
            </a:extLst>
          </p:cNvPr>
          <p:cNvSpPr/>
          <p:nvPr/>
        </p:nvSpPr>
        <p:spPr>
          <a:xfrm rot="10800000">
            <a:off x="4989649" y="1973622"/>
            <a:ext cx="300312" cy="1245709"/>
          </a:xfrm>
          <a:prstGeom prst="rightBrace">
            <a:avLst/>
          </a:prstGeom>
          <a:ln w="19050">
            <a:solidFill>
              <a:srgbClr val="558E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B1B79-BE3C-E3B4-6E8C-999C27D6086B}"/>
              </a:ext>
            </a:extLst>
          </p:cNvPr>
          <p:cNvSpPr/>
          <p:nvPr/>
        </p:nvSpPr>
        <p:spPr>
          <a:xfrm>
            <a:off x="3651008" y="2438400"/>
            <a:ext cx="1361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~1.2M genomes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CED1A-8886-F136-2688-4FFCDBE967E1}"/>
              </a:ext>
            </a:extLst>
          </p:cNvPr>
          <p:cNvSpPr txBox="1"/>
          <p:nvPr/>
        </p:nvSpPr>
        <p:spPr>
          <a:xfrm>
            <a:off x="0" y="4827609"/>
            <a:ext cx="3388114" cy="64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How to disentangle noise 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and low abundance organisms?</a:t>
            </a:r>
          </a:p>
        </p:txBody>
      </p:sp>
      <p:sp>
        <p:nvSpPr>
          <p:cNvPr id="9" name="AutoShape 3" descr=" 4099">
            <a:extLst>
              <a:ext uri="{FF2B5EF4-FFF2-40B4-BE49-F238E27FC236}">
                <a16:creationId xmlns:a16="http://schemas.microsoft.com/office/drawing/2014/main" id="{AF2FBD06-A5A4-3B43-E658-97652818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" y="4343400"/>
            <a:ext cx="1320867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Problem</a:t>
            </a:r>
          </a:p>
        </p:txBody>
      </p:sp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5EF311F8-7C53-B158-DEE9-1F683E465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2515" y="1850847"/>
            <a:ext cx="418958" cy="418958"/>
          </a:xfrm>
          <a:prstGeom prst="rect">
            <a:avLst/>
          </a:prstGeom>
        </p:spPr>
      </p:pic>
      <p:pic>
        <p:nvPicPr>
          <p:cNvPr id="40" name="Graphic 39" descr="No sign with solid fill">
            <a:extLst>
              <a:ext uri="{FF2B5EF4-FFF2-40B4-BE49-F238E27FC236}">
                <a16:creationId xmlns:a16="http://schemas.microsoft.com/office/drawing/2014/main" id="{079F4919-BF2F-9FC4-669F-7F2962C2DC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2460" y="2376266"/>
            <a:ext cx="463252" cy="46325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26A9418-4B0C-9D02-18B6-017C4F674FD4}"/>
              </a:ext>
            </a:extLst>
          </p:cNvPr>
          <p:cNvSpPr/>
          <p:nvPr/>
        </p:nvSpPr>
        <p:spPr>
          <a:xfrm>
            <a:off x="940334" y="3190817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{1,0,0,1,…}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AFDBE0-40FC-3CFE-61D5-9B03D0C5C672}"/>
              </a:ext>
            </a:extLst>
          </p:cNvPr>
          <p:cNvSpPr/>
          <p:nvPr/>
        </p:nvSpPr>
        <p:spPr>
          <a:xfrm>
            <a:off x="-1" y="3657300"/>
            <a:ext cx="6364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Presence/absence of reference</a:t>
            </a:r>
          </a:p>
          <a:p>
            <a:r>
              <a:rPr lang="en-US" sz="1600" dirty="0">
                <a:latin typeface="+mj-lt"/>
              </a:rPr>
              <a:t>genomes in a sample</a:t>
            </a:r>
          </a:p>
        </p:txBody>
      </p:sp>
      <p:sp>
        <p:nvSpPr>
          <p:cNvPr id="54" name="AutoShape 3" descr=" 4099">
            <a:extLst>
              <a:ext uri="{FF2B5EF4-FFF2-40B4-BE49-F238E27FC236}">
                <a16:creationId xmlns:a16="http://schemas.microsoft.com/office/drawing/2014/main" id="{3F69AFBB-CA08-8B36-47C0-A4A945D4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" y="3124200"/>
            <a:ext cx="831397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Goal</a:t>
            </a:r>
          </a:p>
        </p:txBody>
      </p:sp>
      <p:sp>
        <p:nvSpPr>
          <p:cNvPr id="7" name="AutoShape 3" descr=" 4099">
            <a:extLst>
              <a:ext uri="{FF2B5EF4-FFF2-40B4-BE49-F238E27FC236}">
                <a16:creationId xmlns:a16="http://schemas.microsoft.com/office/drawing/2014/main" id="{D293F5B2-8CF4-A0FD-0B50-17664411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" y="5571343"/>
            <a:ext cx="2636130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Current approaches</a:t>
            </a:r>
          </a:p>
        </p:txBody>
      </p:sp>
      <p:pic>
        <p:nvPicPr>
          <p:cNvPr id="14" name="Picture 13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4E30EAD9-61EA-EC49-ACBA-A94E102A24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1" r="7824" b="1729"/>
          <a:stretch/>
        </p:blipFill>
        <p:spPr>
          <a:xfrm>
            <a:off x="3879016" y="3389860"/>
            <a:ext cx="4731584" cy="3395682"/>
          </a:xfrm>
          <a:prstGeom prst="rect">
            <a:avLst/>
          </a:prstGeom>
        </p:spPr>
      </p:pic>
      <p:sp>
        <p:nvSpPr>
          <p:cNvPr id="29" name="AutoShape 2" descr=" 4098">
            <a:extLst>
              <a:ext uri="{FF2B5EF4-FFF2-40B4-BE49-F238E27FC236}">
                <a16:creationId xmlns:a16="http://schemas.microsoft.com/office/drawing/2014/main" id="{56ED0AF9-45D5-192F-886C-173A4A34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Motivation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F3A1D-238E-E7A2-D63E-6A30FE08BD5C}"/>
              </a:ext>
            </a:extLst>
          </p:cNvPr>
          <p:cNvSpPr/>
          <p:nvPr/>
        </p:nvSpPr>
        <p:spPr>
          <a:xfrm>
            <a:off x="64684" y="6172200"/>
            <a:ext cx="4354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Hard thresholding, uninformed thresholds, FP’s remain, 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D77241-D788-456D-50F2-A6D5E42B96F7}"/>
              </a:ext>
            </a:extLst>
          </p:cNvPr>
          <p:cNvGrpSpPr>
            <a:grpSpLocks noChangeAspect="1"/>
          </p:cNvGrpSpPr>
          <p:nvPr/>
        </p:nvGrpSpPr>
        <p:grpSpPr>
          <a:xfrm>
            <a:off x="4812586" y="3657299"/>
            <a:ext cx="3188414" cy="2667300"/>
            <a:chOff x="5050023" y="3940356"/>
            <a:chExt cx="2433266" cy="2035573"/>
          </a:xfrm>
        </p:grpSpPr>
        <p:pic>
          <p:nvPicPr>
            <p:cNvPr id="12" name="Picture 11" descr="A picture containing text, diagram, map&#10;&#10;Description automatically generated">
              <a:extLst>
                <a:ext uri="{FF2B5EF4-FFF2-40B4-BE49-F238E27FC236}">
                  <a16:creationId xmlns:a16="http://schemas.microsoft.com/office/drawing/2014/main" id="{6AED7856-632C-C172-1044-705BE82C3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21" t="54318" r="1174"/>
            <a:stretch/>
          </p:blipFill>
          <p:spPr>
            <a:xfrm>
              <a:off x="5050023" y="4289502"/>
              <a:ext cx="2433266" cy="168642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E25226-0904-6867-4DC5-7B43A9D5A8C2}"/>
                </a:ext>
              </a:extLst>
            </p:cNvPr>
            <p:cNvSpPr/>
            <p:nvPr/>
          </p:nvSpPr>
          <p:spPr>
            <a:xfrm>
              <a:off x="5791200" y="3940356"/>
              <a:ext cx="1102199" cy="305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+mj-lt"/>
                </a:rPr>
                <a:t>- - -</a:t>
              </a:r>
              <a:r>
                <a:rPr lang="en-US" sz="1600" dirty="0">
                  <a:solidFill>
                    <a:srgbClr val="FF0000"/>
                  </a:solidFill>
                  <a:latin typeface="+mj-lt"/>
                </a:rPr>
                <a:t> Precision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29019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 descr=" 4099"/>
          <p:cNvSpPr>
            <a:spLocks noChangeArrowheads="1"/>
          </p:cNvSpPr>
          <p:nvPr/>
        </p:nvSpPr>
        <p:spPr bwMode="auto">
          <a:xfrm>
            <a:off x="0" y="1981200"/>
            <a:ext cx="3971636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latin typeface="+mj-lt"/>
              </a:rPr>
              <a:t>YACHT</a:t>
            </a:r>
          </a:p>
        </p:txBody>
      </p:sp>
      <p:sp>
        <p:nvSpPr>
          <p:cNvPr id="9" name="AutoShape 2" descr=" 4098"/>
          <p:cNvSpPr>
            <a:spLocks noChangeArrowheads="1"/>
          </p:cNvSpPr>
          <p:nvPr/>
        </p:nvSpPr>
        <p:spPr bwMode="auto">
          <a:xfrm>
            <a:off x="416505" y="0"/>
            <a:ext cx="8310990" cy="829527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YACHT: </a:t>
            </a:r>
            <a:r>
              <a:rPr lang="en-US" sz="2800" b="1" dirty="0">
                <a:solidFill>
                  <a:srgbClr val="000000"/>
                </a:solidFill>
              </a:rPr>
              <a:t>Y</a:t>
            </a:r>
            <a:r>
              <a:rPr lang="en-US" sz="2800" dirty="0">
                <a:solidFill>
                  <a:srgbClr val="000000"/>
                </a:solidFill>
              </a:rPr>
              <a:t>es/No </a:t>
            </a:r>
            <a:r>
              <a:rPr lang="en-US" sz="2800" b="1" dirty="0">
                <a:solidFill>
                  <a:srgbClr val="000000"/>
                </a:solidFill>
              </a:rPr>
              <a:t>A</a:t>
            </a:r>
            <a:r>
              <a:rPr lang="en-US" sz="2800" dirty="0">
                <a:solidFill>
                  <a:srgbClr val="000000"/>
                </a:solidFill>
              </a:rPr>
              <a:t>nswers to </a:t>
            </a:r>
            <a:r>
              <a:rPr lang="en-US" sz="2800" b="1" dirty="0">
                <a:solidFill>
                  <a:srgbClr val="000000"/>
                </a:solidFill>
              </a:rPr>
              <a:t>C</a:t>
            </a:r>
            <a:r>
              <a:rPr lang="en-US" sz="2800" dirty="0">
                <a:solidFill>
                  <a:srgbClr val="000000"/>
                </a:solidFill>
              </a:rPr>
              <a:t>ommunity </a:t>
            </a:r>
          </a:p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membership via </a:t>
            </a:r>
            <a:r>
              <a:rPr lang="en-US" sz="2800" b="1" dirty="0">
                <a:solidFill>
                  <a:srgbClr val="000000"/>
                </a:solidFill>
              </a:rPr>
              <a:t>H</a:t>
            </a:r>
            <a:r>
              <a:rPr lang="en-US" sz="2800" dirty="0">
                <a:solidFill>
                  <a:srgbClr val="000000"/>
                </a:solidFill>
              </a:rPr>
              <a:t>ypothesis </a:t>
            </a:r>
            <a:r>
              <a:rPr lang="en-US" sz="2800" b="1" dirty="0">
                <a:solidFill>
                  <a:srgbClr val="000000"/>
                </a:solidFill>
              </a:rPr>
              <a:t>T</a:t>
            </a:r>
            <a:r>
              <a:rPr lang="en-US" sz="2800" dirty="0">
                <a:solidFill>
                  <a:srgbClr val="000000"/>
                </a:solidFill>
              </a:rPr>
              <a:t>esting</a:t>
            </a:r>
          </a:p>
        </p:txBody>
      </p:sp>
      <p:sp>
        <p:nvSpPr>
          <p:cNvPr id="20" name="AutoShape 3" descr=" 4099"/>
          <p:cNvSpPr>
            <a:spLocks noChangeArrowheads="1"/>
          </p:cNvSpPr>
          <p:nvPr/>
        </p:nvSpPr>
        <p:spPr bwMode="auto">
          <a:xfrm>
            <a:off x="0" y="2895600"/>
            <a:ext cx="3971636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Experiments</a:t>
            </a:r>
          </a:p>
        </p:txBody>
      </p:sp>
      <p:sp>
        <p:nvSpPr>
          <p:cNvPr id="10" name="AutoShape 3" descr=" 4099"/>
          <p:cNvSpPr>
            <a:spLocks noChangeArrowheads="1"/>
          </p:cNvSpPr>
          <p:nvPr/>
        </p:nvSpPr>
        <p:spPr bwMode="auto">
          <a:xfrm>
            <a:off x="0" y="1066800"/>
            <a:ext cx="3971636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Motivation</a:t>
            </a:r>
          </a:p>
        </p:txBody>
      </p:sp>
      <p:sp>
        <p:nvSpPr>
          <p:cNvPr id="2" name="AutoShape 3" descr=" 4099">
            <a:extLst>
              <a:ext uri="{FF2B5EF4-FFF2-40B4-BE49-F238E27FC236}">
                <a16:creationId xmlns:a16="http://schemas.microsoft.com/office/drawing/2014/main" id="{807FDEA3-5EE3-E982-1EE0-E9693367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0"/>
            <a:ext cx="3971636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Code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445987943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 descr=" 4099">
            <a:extLst>
              <a:ext uri="{FF2B5EF4-FFF2-40B4-BE49-F238E27FC236}">
                <a16:creationId xmlns:a16="http://schemas.microsoft.com/office/drawing/2014/main" id="{E6CEC4CA-407F-2B89-E3AA-5B9BAE52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" y="2159851"/>
            <a:ext cx="2046072" cy="43094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Observations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DF8048-B837-DC81-65A9-D6A61F6728DF}"/>
              </a:ext>
            </a:extLst>
          </p:cNvPr>
          <p:cNvSpPr/>
          <p:nvPr/>
        </p:nvSpPr>
        <p:spPr>
          <a:xfrm>
            <a:off x="0" y="2585198"/>
            <a:ext cx="7169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No organism in a metagenome will </a:t>
            </a:r>
            <a:r>
              <a:rPr lang="en-US" b="1" i="1" dirty="0"/>
              <a:t>exactly</a:t>
            </a:r>
            <a:r>
              <a:rPr lang="en-US" dirty="0"/>
              <a:t> match a reference genome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8F74D4-C804-2EB5-D0A9-42BC45C305B3}"/>
              </a:ext>
            </a:extLst>
          </p:cNvPr>
          <p:cNvGrpSpPr/>
          <p:nvPr/>
        </p:nvGrpSpPr>
        <p:grpSpPr>
          <a:xfrm>
            <a:off x="1004499" y="3081505"/>
            <a:ext cx="1935701" cy="1049313"/>
            <a:chOff x="1004499" y="2014705"/>
            <a:chExt cx="1935701" cy="10493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323FEF-DB1E-8AEC-9FEC-72666A21C883}"/>
                </a:ext>
              </a:extLst>
            </p:cNvPr>
            <p:cNvSpPr/>
            <p:nvPr/>
          </p:nvSpPr>
          <p:spPr>
            <a:xfrm>
              <a:off x="1593173" y="2351285"/>
              <a:ext cx="681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Reads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783AE8-17BA-587C-3456-559947F19048}"/>
                </a:ext>
              </a:extLst>
            </p:cNvPr>
            <p:cNvCxnSpPr/>
            <p:nvPr/>
          </p:nvCxnSpPr>
          <p:spPr>
            <a:xfrm flipV="1">
              <a:off x="1468137" y="2014705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DAB9E8-AB4B-D5EC-3CD9-0D751C1E7CD1}"/>
                </a:ext>
              </a:extLst>
            </p:cNvPr>
            <p:cNvCxnSpPr/>
            <p:nvPr/>
          </p:nvCxnSpPr>
          <p:spPr>
            <a:xfrm>
              <a:off x="1241811" y="2264758"/>
              <a:ext cx="396484" cy="184919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9C137A-7384-0B57-19DC-C6BD06E66FC6}"/>
                </a:ext>
              </a:extLst>
            </p:cNvPr>
            <p:cNvCxnSpPr/>
            <p:nvPr/>
          </p:nvCxnSpPr>
          <p:spPr>
            <a:xfrm>
              <a:off x="1029722" y="2611385"/>
              <a:ext cx="369711" cy="186215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AD069CC-C6A3-DA21-B280-A5FDF37A40D0}"/>
                </a:ext>
              </a:extLst>
            </p:cNvPr>
            <p:cNvCxnSpPr/>
            <p:nvPr/>
          </p:nvCxnSpPr>
          <p:spPr>
            <a:xfrm>
              <a:off x="1162121" y="2449677"/>
              <a:ext cx="317002" cy="188031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DF4221A-8AEB-9E34-8BFE-4E22A10E1BCE}"/>
                </a:ext>
              </a:extLst>
            </p:cNvPr>
            <p:cNvCxnSpPr/>
            <p:nvPr/>
          </p:nvCxnSpPr>
          <p:spPr>
            <a:xfrm>
              <a:off x="1004499" y="2803600"/>
              <a:ext cx="463638" cy="260418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A03BA7-CE03-C416-21D1-63D657D457BE}"/>
                </a:ext>
              </a:extLst>
            </p:cNvPr>
            <p:cNvCxnSpPr/>
            <p:nvPr/>
          </p:nvCxnSpPr>
          <p:spPr>
            <a:xfrm>
              <a:off x="1718915" y="2674389"/>
              <a:ext cx="297355" cy="130209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E06B97-345A-1718-A464-B62FDFC7A5B0}"/>
                </a:ext>
              </a:extLst>
            </p:cNvPr>
            <p:cNvCxnSpPr/>
            <p:nvPr/>
          </p:nvCxnSpPr>
          <p:spPr>
            <a:xfrm>
              <a:off x="2016270" y="2625886"/>
              <a:ext cx="289514" cy="178712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4F96594-FE88-D475-1FA9-3C56E9CC8B6D}"/>
                </a:ext>
              </a:extLst>
            </p:cNvPr>
            <p:cNvCxnSpPr/>
            <p:nvPr/>
          </p:nvCxnSpPr>
          <p:spPr>
            <a:xfrm flipV="1">
              <a:off x="1744237" y="2173002"/>
              <a:ext cx="272033" cy="171728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C490D4-42FA-0D6D-F279-DBE67CC50A8E}"/>
                </a:ext>
              </a:extLst>
            </p:cNvPr>
            <p:cNvCxnSpPr/>
            <p:nvPr/>
          </p:nvCxnSpPr>
          <p:spPr>
            <a:xfrm flipV="1">
              <a:off x="2305784" y="2417158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49A445-CD03-1A25-E646-E3228AFBF34D}"/>
                </a:ext>
              </a:extLst>
            </p:cNvPr>
            <p:cNvCxnSpPr/>
            <p:nvPr/>
          </p:nvCxnSpPr>
          <p:spPr>
            <a:xfrm flipV="1">
              <a:off x="2103814" y="2154086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B4D810-7728-602B-D1D2-8675537BD775}"/>
                </a:ext>
              </a:extLst>
            </p:cNvPr>
            <p:cNvCxnSpPr/>
            <p:nvPr/>
          </p:nvCxnSpPr>
          <p:spPr>
            <a:xfrm flipV="1">
              <a:off x="2408276" y="2173002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2E9CEB-1053-1A52-E73E-E1CBF2A7EB21}"/>
                </a:ext>
              </a:extLst>
            </p:cNvPr>
            <p:cNvCxnSpPr/>
            <p:nvPr/>
          </p:nvCxnSpPr>
          <p:spPr>
            <a:xfrm>
              <a:off x="2420831" y="2716886"/>
              <a:ext cx="519369" cy="86714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8FB28B-2250-2DCE-12DB-C9F97D90FD80}"/>
                </a:ext>
              </a:extLst>
            </p:cNvPr>
            <p:cNvCxnSpPr/>
            <p:nvPr/>
          </p:nvCxnSpPr>
          <p:spPr>
            <a:xfrm>
              <a:off x="1398823" y="2886304"/>
              <a:ext cx="534956" cy="6946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BFFDBD-1D7B-A747-33C2-374090485613}"/>
                </a:ext>
              </a:extLst>
            </p:cNvPr>
            <p:cNvCxnSpPr/>
            <p:nvPr/>
          </p:nvCxnSpPr>
          <p:spPr>
            <a:xfrm>
              <a:off x="1577199" y="3060673"/>
              <a:ext cx="606107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07F334F-4374-2675-D052-AC7C24F60032}"/>
              </a:ext>
            </a:extLst>
          </p:cNvPr>
          <p:cNvCxnSpPr/>
          <p:nvPr/>
        </p:nvCxnSpPr>
        <p:spPr>
          <a:xfrm>
            <a:off x="3886200" y="3518114"/>
            <a:ext cx="3362335" cy="0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7CB8DA1-144E-7C66-7325-823C6977D1A4}"/>
              </a:ext>
            </a:extLst>
          </p:cNvPr>
          <p:cNvSpPr/>
          <p:nvPr/>
        </p:nvSpPr>
        <p:spPr>
          <a:xfrm>
            <a:off x="3886200" y="3241439"/>
            <a:ext cx="1424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Microbial genome 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8CBFC3-D64D-E897-E2AB-86B242BC2D0D}"/>
              </a:ext>
            </a:extLst>
          </p:cNvPr>
          <p:cNvCxnSpPr/>
          <p:nvPr/>
        </p:nvCxnSpPr>
        <p:spPr>
          <a:xfrm>
            <a:off x="3886200" y="4008492"/>
            <a:ext cx="3090603" cy="1742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7EBA4BD-6155-F097-4CB8-5D22FCE4BE1C}"/>
              </a:ext>
            </a:extLst>
          </p:cNvPr>
          <p:cNvSpPr/>
          <p:nvPr/>
        </p:nvSpPr>
        <p:spPr>
          <a:xfrm>
            <a:off x="3886200" y="3717412"/>
            <a:ext cx="1432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Microbial genome 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95A8F1-1C51-D3F9-33B9-950FA4460A65}"/>
              </a:ext>
            </a:extLst>
          </p:cNvPr>
          <p:cNvSpPr/>
          <p:nvPr/>
        </p:nvSpPr>
        <p:spPr>
          <a:xfrm rot="5400000">
            <a:off x="5347594" y="4198339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. . . </a:t>
            </a:r>
          </a:p>
        </p:txBody>
      </p:sp>
      <p:sp>
        <p:nvSpPr>
          <p:cNvPr id="4096" name="Rectangle 4095">
            <a:extLst>
              <a:ext uri="{FF2B5EF4-FFF2-40B4-BE49-F238E27FC236}">
                <a16:creationId xmlns:a16="http://schemas.microsoft.com/office/drawing/2014/main" id="{752773D1-EB2A-05B3-025C-29FCAEA556F8}"/>
              </a:ext>
            </a:extLst>
          </p:cNvPr>
          <p:cNvSpPr/>
          <p:nvPr/>
        </p:nvSpPr>
        <p:spPr>
          <a:xfrm>
            <a:off x="7229570" y="2661398"/>
            <a:ext cx="1990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ANI to something</a:t>
            </a:r>
          </a:p>
          <a:p>
            <a:r>
              <a:rPr lang="en-US" dirty="0"/>
              <a:t> in the sample</a:t>
            </a:r>
          </a:p>
        </p:txBody>
      </p:sp>
      <p:sp>
        <p:nvSpPr>
          <p:cNvPr id="4097" name="Rectangle 4096">
            <a:extLst>
              <a:ext uri="{FF2B5EF4-FFF2-40B4-BE49-F238E27FC236}">
                <a16:creationId xmlns:a16="http://schemas.microsoft.com/office/drawing/2014/main" id="{49FBA3D7-6EF6-B1D7-A019-1D126C6B4A41}"/>
              </a:ext>
            </a:extLst>
          </p:cNvPr>
          <p:cNvSpPr/>
          <p:nvPr/>
        </p:nvSpPr>
        <p:spPr>
          <a:xfrm>
            <a:off x="7316864" y="3256441"/>
            <a:ext cx="901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0.97</a:t>
            </a:r>
          </a:p>
        </p:txBody>
      </p:sp>
      <p:sp>
        <p:nvSpPr>
          <p:cNvPr id="4098" name="Rectangle 4097">
            <a:extLst>
              <a:ext uri="{FF2B5EF4-FFF2-40B4-BE49-F238E27FC236}">
                <a16:creationId xmlns:a16="http://schemas.microsoft.com/office/drawing/2014/main" id="{96BB6144-8842-BD4F-8875-DC42BB7C98F1}"/>
              </a:ext>
            </a:extLst>
          </p:cNvPr>
          <p:cNvSpPr/>
          <p:nvPr/>
        </p:nvSpPr>
        <p:spPr>
          <a:xfrm>
            <a:off x="7316864" y="3754561"/>
            <a:ext cx="901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0.92</a:t>
            </a:r>
          </a:p>
        </p:txBody>
      </p:sp>
      <p:sp>
        <p:nvSpPr>
          <p:cNvPr id="4100" name="Rectangle 4099">
            <a:extLst>
              <a:ext uri="{FF2B5EF4-FFF2-40B4-BE49-F238E27FC236}">
                <a16:creationId xmlns:a16="http://schemas.microsoft.com/office/drawing/2014/main" id="{1BECDB36-43C8-8DFB-7541-C9FFC727AB7B}"/>
              </a:ext>
            </a:extLst>
          </p:cNvPr>
          <p:cNvSpPr/>
          <p:nvPr/>
        </p:nvSpPr>
        <p:spPr>
          <a:xfrm>
            <a:off x="7958035" y="3248989"/>
            <a:ext cx="984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in/out?</a:t>
            </a:r>
          </a:p>
        </p:txBody>
      </p:sp>
      <p:sp>
        <p:nvSpPr>
          <p:cNvPr id="4101" name="Rectangle 4100">
            <a:extLst>
              <a:ext uri="{FF2B5EF4-FFF2-40B4-BE49-F238E27FC236}">
                <a16:creationId xmlns:a16="http://schemas.microsoft.com/office/drawing/2014/main" id="{CE67646A-9514-B13B-77BA-CF5931F367A6}"/>
              </a:ext>
            </a:extLst>
          </p:cNvPr>
          <p:cNvSpPr/>
          <p:nvPr/>
        </p:nvSpPr>
        <p:spPr>
          <a:xfrm>
            <a:off x="7924800" y="3754561"/>
            <a:ext cx="984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in/out?</a:t>
            </a: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59976634-AE6B-21D4-0FDC-6CD99770F1D1}"/>
              </a:ext>
            </a:extLst>
          </p:cNvPr>
          <p:cNvSpPr/>
          <p:nvPr/>
        </p:nvSpPr>
        <p:spPr>
          <a:xfrm>
            <a:off x="-1" y="4507468"/>
            <a:ext cx="7169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Reference genomes won’t always have 1X coverage in metagenome</a:t>
            </a:r>
          </a:p>
        </p:txBody>
      </p:sp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F4156B33-ABCA-A211-F630-DBE1B40E2423}"/>
              </a:ext>
            </a:extLst>
          </p:cNvPr>
          <p:cNvCxnSpPr/>
          <p:nvPr/>
        </p:nvCxnSpPr>
        <p:spPr>
          <a:xfrm>
            <a:off x="262197" y="5031965"/>
            <a:ext cx="3090603" cy="1742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4" name="Group 4103">
            <a:extLst>
              <a:ext uri="{FF2B5EF4-FFF2-40B4-BE49-F238E27FC236}">
                <a16:creationId xmlns:a16="http://schemas.microsoft.com/office/drawing/2014/main" id="{987F42AA-D3F5-80CF-B9B9-B827FB5468CB}"/>
              </a:ext>
            </a:extLst>
          </p:cNvPr>
          <p:cNvGrpSpPr/>
          <p:nvPr/>
        </p:nvGrpSpPr>
        <p:grpSpPr>
          <a:xfrm>
            <a:off x="262197" y="5251838"/>
            <a:ext cx="3125756" cy="212686"/>
            <a:chOff x="262197" y="4411787"/>
            <a:chExt cx="3125756" cy="212686"/>
          </a:xfrm>
        </p:grpSpPr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1B033FCA-CC99-FF1C-0BF1-C1CA9966F453}"/>
                </a:ext>
              </a:extLst>
            </p:cNvPr>
            <p:cNvCxnSpPr/>
            <p:nvPr/>
          </p:nvCxnSpPr>
          <p:spPr>
            <a:xfrm>
              <a:off x="262197" y="446512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6" name="Straight Connector 4105">
              <a:extLst>
                <a:ext uri="{FF2B5EF4-FFF2-40B4-BE49-F238E27FC236}">
                  <a16:creationId xmlns:a16="http://schemas.microsoft.com/office/drawing/2014/main" id="{CB888B02-6759-FCF2-083B-828E15A57CF5}"/>
                </a:ext>
              </a:extLst>
            </p:cNvPr>
            <p:cNvCxnSpPr/>
            <p:nvPr/>
          </p:nvCxnSpPr>
          <p:spPr>
            <a:xfrm>
              <a:off x="422217" y="461752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Connector 4106">
              <a:extLst>
                <a:ext uri="{FF2B5EF4-FFF2-40B4-BE49-F238E27FC236}">
                  <a16:creationId xmlns:a16="http://schemas.microsoft.com/office/drawing/2014/main" id="{00742379-69AB-B37D-E1A8-82A40B3ED7F1}"/>
                </a:ext>
              </a:extLst>
            </p:cNvPr>
            <p:cNvCxnSpPr/>
            <p:nvPr/>
          </p:nvCxnSpPr>
          <p:spPr>
            <a:xfrm>
              <a:off x="879417" y="454894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8" name="Straight Connector 4107">
              <a:extLst>
                <a:ext uri="{FF2B5EF4-FFF2-40B4-BE49-F238E27FC236}">
                  <a16:creationId xmlns:a16="http://schemas.microsoft.com/office/drawing/2014/main" id="{E82883F2-7BDC-AA53-6862-27293970C92D}"/>
                </a:ext>
              </a:extLst>
            </p:cNvPr>
            <p:cNvCxnSpPr/>
            <p:nvPr/>
          </p:nvCxnSpPr>
          <p:spPr>
            <a:xfrm>
              <a:off x="1450917" y="461752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9" name="Straight Connector 4108">
              <a:extLst>
                <a:ext uri="{FF2B5EF4-FFF2-40B4-BE49-F238E27FC236}">
                  <a16:creationId xmlns:a16="http://schemas.microsoft.com/office/drawing/2014/main" id="{0D95193A-C594-DD1A-5A06-EA4F604A8FFC}"/>
                </a:ext>
              </a:extLst>
            </p:cNvPr>
            <p:cNvCxnSpPr/>
            <p:nvPr/>
          </p:nvCxnSpPr>
          <p:spPr>
            <a:xfrm>
              <a:off x="1770957" y="441178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0" name="Straight Connector 4109">
              <a:extLst>
                <a:ext uri="{FF2B5EF4-FFF2-40B4-BE49-F238E27FC236}">
                  <a16:creationId xmlns:a16="http://schemas.microsoft.com/office/drawing/2014/main" id="{DC714425-C76E-A515-A60C-967D0E871EAD}"/>
                </a:ext>
              </a:extLst>
            </p:cNvPr>
            <p:cNvCxnSpPr/>
            <p:nvPr/>
          </p:nvCxnSpPr>
          <p:spPr>
            <a:xfrm>
              <a:off x="2190057" y="461752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1" name="Straight Connector 4110">
              <a:extLst>
                <a:ext uri="{FF2B5EF4-FFF2-40B4-BE49-F238E27FC236}">
                  <a16:creationId xmlns:a16="http://schemas.microsoft.com/office/drawing/2014/main" id="{9143EC38-5ED7-0733-D85A-B1CA8721EB76}"/>
                </a:ext>
              </a:extLst>
            </p:cNvPr>
            <p:cNvCxnSpPr/>
            <p:nvPr/>
          </p:nvCxnSpPr>
          <p:spPr>
            <a:xfrm>
              <a:off x="2593917" y="442702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2" name="Straight Connector 4111">
              <a:extLst>
                <a:ext uri="{FF2B5EF4-FFF2-40B4-BE49-F238E27FC236}">
                  <a16:creationId xmlns:a16="http://schemas.microsoft.com/office/drawing/2014/main" id="{90AF63F4-2249-6A03-A85F-5D2B077127F8}"/>
                </a:ext>
              </a:extLst>
            </p:cNvPr>
            <p:cNvCxnSpPr/>
            <p:nvPr/>
          </p:nvCxnSpPr>
          <p:spPr>
            <a:xfrm>
              <a:off x="2852997" y="461752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CE4F619E-96C7-932F-3DBB-74BC2CAF8E96}"/>
              </a:ext>
            </a:extLst>
          </p:cNvPr>
          <p:cNvSpPr/>
          <p:nvPr/>
        </p:nvSpPr>
        <p:spPr>
          <a:xfrm>
            <a:off x="1166484" y="5650468"/>
            <a:ext cx="1376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1X coverage</a:t>
            </a:r>
          </a:p>
        </p:txBody>
      </p:sp>
      <p:grpSp>
        <p:nvGrpSpPr>
          <p:cNvPr id="4114" name="Group 4113">
            <a:extLst>
              <a:ext uri="{FF2B5EF4-FFF2-40B4-BE49-F238E27FC236}">
                <a16:creationId xmlns:a16="http://schemas.microsoft.com/office/drawing/2014/main" id="{40B5EA42-0A38-8F31-82FF-05413DF14621}"/>
              </a:ext>
            </a:extLst>
          </p:cNvPr>
          <p:cNvGrpSpPr/>
          <p:nvPr/>
        </p:nvGrpSpPr>
        <p:grpSpPr>
          <a:xfrm>
            <a:off x="3846544" y="5031965"/>
            <a:ext cx="3125756" cy="987835"/>
            <a:chOff x="414597" y="4344314"/>
            <a:chExt cx="3125756" cy="987835"/>
          </a:xfrm>
        </p:grpSpPr>
        <p:cxnSp>
          <p:nvCxnSpPr>
            <p:cNvPr id="4115" name="Straight Connector 4114">
              <a:extLst>
                <a:ext uri="{FF2B5EF4-FFF2-40B4-BE49-F238E27FC236}">
                  <a16:creationId xmlns:a16="http://schemas.microsoft.com/office/drawing/2014/main" id="{D6F87110-C298-9507-7984-EB05F3FCDADE}"/>
                </a:ext>
              </a:extLst>
            </p:cNvPr>
            <p:cNvCxnSpPr/>
            <p:nvPr/>
          </p:nvCxnSpPr>
          <p:spPr>
            <a:xfrm>
              <a:off x="414597" y="4344314"/>
              <a:ext cx="3090603" cy="1742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6" name="Straight Connector 4115">
              <a:extLst>
                <a:ext uri="{FF2B5EF4-FFF2-40B4-BE49-F238E27FC236}">
                  <a16:creationId xmlns:a16="http://schemas.microsoft.com/office/drawing/2014/main" id="{16457FB3-763D-CE1F-3C27-3331EFF0D3E6}"/>
                </a:ext>
              </a:extLst>
            </p:cNvPr>
            <p:cNvCxnSpPr/>
            <p:nvPr/>
          </p:nvCxnSpPr>
          <p:spPr>
            <a:xfrm>
              <a:off x="414597" y="461752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7" name="Straight Connector 4116">
              <a:extLst>
                <a:ext uri="{FF2B5EF4-FFF2-40B4-BE49-F238E27FC236}">
                  <a16:creationId xmlns:a16="http://schemas.microsoft.com/office/drawing/2014/main" id="{11806DA1-7CE6-3BA9-C2B8-C3257449E874}"/>
                </a:ext>
              </a:extLst>
            </p:cNvPr>
            <p:cNvCxnSpPr/>
            <p:nvPr/>
          </p:nvCxnSpPr>
          <p:spPr>
            <a:xfrm>
              <a:off x="574617" y="476992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8" name="Straight Connector 4117">
              <a:extLst>
                <a:ext uri="{FF2B5EF4-FFF2-40B4-BE49-F238E27FC236}">
                  <a16:creationId xmlns:a16="http://schemas.microsoft.com/office/drawing/2014/main" id="{86DAB382-BE3F-71E9-DCAA-99F30656F7F1}"/>
                </a:ext>
              </a:extLst>
            </p:cNvPr>
            <p:cNvCxnSpPr/>
            <p:nvPr/>
          </p:nvCxnSpPr>
          <p:spPr>
            <a:xfrm>
              <a:off x="1603317" y="476992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Straight Connector 4118">
              <a:extLst>
                <a:ext uri="{FF2B5EF4-FFF2-40B4-BE49-F238E27FC236}">
                  <a16:creationId xmlns:a16="http://schemas.microsoft.com/office/drawing/2014/main" id="{7F5605AB-0F02-11A8-9FDC-F4F6436C9AB9}"/>
                </a:ext>
              </a:extLst>
            </p:cNvPr>
            <p:cNvCxnSpPr/>
            <p:nvPr/>
          </p:nvCxnSpPr>
          <p:spPr>
            <a:xfrm>
              <a:off x="1923357" y="456418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Straight Connector 4119">
              <a:extLst>
                <a:ext uri="{FF2B5EF4-FFF2-40B4-BE49-F238E27FC236}">
                  <a16:creationId xmlns:a16="http://schemas.microsoft.com/office/drawing/2014/main" id="{5A38AB4D-B6BD-2145-2C24-15BBA83E563C}"/>
                </a:ext>
              </a:extLst>
            </p:cNvPr>
            <p:cNvCxnSpPr/>
            <p:nvPr/>
          </p:nvCxnSpPr>
          <p:spPr>
            <a:xfrm>
              <a:off x="3005397" y="4769927"/>
              <a:ext cx="534956" cy="6946"/>
            </a:xfrm>
            <a:prstGeom prst="line">
              <a:avLst/>
            </a:prstGeom>
            <a:ln w="57150" cmpd="sng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1" name="Rectangle 4120">
              <a:extLst>
                <a:ext uri="{FF2B5EF4-FFF2-40B4-BE49-F238E27FC236}">
                  <a16:creationId xmlns:a16="http://schemas.microsoft.com/office/drawing/2014/main" id="{6B332BE7-D56A-D464-7A94-A919D851119F}"/>
                </a:ext>
              </a:extLst>
            </p:cNvPr>
            <p:cNvSpPr/>
            <p:nvPr/>
          </p:nvSpPr>
          <p:spPr>
            <a:xfrm>
              <a:off x="1318883" y="4962817"/>
              <a:ext cx="15585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0.5X coverage</a:t>
              </a:r>
            </a:p>
          </p:txBody>
        </p:sp>
      </p:grpSp>
      <p:sp>
        <p:nvSpPr>
          <p:cNvPr id="4122" name="AutoShape 3" descr=" 4099">
            <a:extLst>
              <a:ext uri="{FF2B5EF4-FFF2-40B4-BE49-F238E27FC236}">
                <a16:creationId xmlns:a16="http://schemas.microsoft.com/office/drawing/2014/main" id="{C2D55855-7093-D6DB-2828-5D2B143E9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019094"/>
            <a:ext cx="1376098" cy="43094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Desire</a:t>
            </a:r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4724E2BE-2E80-DA30-044B-B1D67E2A29A2}"/>
              </a:ext>
            </a:extLst>
          </p:cNvPr>
          <p:cNvSpPr/>
          <p:nvPr/>
        </p:nvSpPr>
        <p:spPr>
          <a:xfrm>
            <a:off x="-1" y="6488668"/>
            <a:ext cx="9898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Statistical test to say a genome is in or out of a sample based on coverage and ANI to reference </a:t>
            </a:r>
          </a:p>
        </p:txBody>
      </p:sp>
      <p:sp>
        <p:nvSpPr>
          <p:cNvPr id="4125" name="AutoShape 2" descr=" 4098">
            <a:extLst>
              <a:ext uri="{FF2B5EF4-FFF2-40B4-BE49-F238E27FC236}">
                <a16:creationId xmlns:a16="http://schemas.microsoft.com/office/drawing/2014/main" id="{0288EF91-4693-E6A5-7964-62D537602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2" name="AutoShape 3" descr=" 4099">
            <a:extLst>
              <a:ext uri="{FF2B5EF4-FFF2-40B4-BE49-F238E27FC236}">
                <a16:creationId xmlns:a16="http://schemas.microsoft.com/office/drawing/2014/main" id="{677AC8C2-8A38-6E0B-D74D-41EC00FC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85800"/>
            <a:ext cx="685801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ANI: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C125AB-FFF3-E87A-6422-3F9AA1E03F18}"/>
              </a:ext>
            </a:extLst>
          </p:cNvPr>
          <p:cNvSpPr/>
          <p:nvPr/>
        </p:nvSpPr>
        <p:spPr>
          <a:xfrm>
            <a:off x="0" y="1137242"/>
            <a:ext cx="5733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Ratio of matching vs. all characters in aligned pair of strings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B2BF2-88FD-59D9-6393-05572ED25909}"/>
              </a:ext>
            </a:extLst>
          </p:cNvPr>
          <p:cNvSpPr/>
          <p:nvPr/>
        </p:nvSpPr>
        <p:spPr>
          <a:xfrm>
            <a:off x="685800" y="740609"/>
            <a:ext cx="2796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Average Nucleotide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6D34-3E8E-369D-649E-B57497F25BFF}"/>
              </a:ext>
            </a:extLst>
          </p:cNvPr>
          <p:cNvSpPr txBox="1"/>
          <p:nvPr/>
        </p:nvSpPr>
        <p:spPr>
          <a:xfrm>
            <a:off x="1314713" y="1577662"/>
            <a:ext cx="2266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TCCGGAGGGGCAATT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C3257-8418-3989-0032-4C086951E76C}"/>
              </a:ext>
            </a:extLst>
          </p:cNvPr>
          <p:cNvSpPr txBox="1"/>
          <p:nvPr/>
        </p:nvSpPr>
        <p:spPr>
          <a:xfrm>
            <a:off x="1314713" y="1773350"/>
            <a:ext cx="2266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GGAGGGGC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FDE59-7F33-BFF2-2CEB-1DEB5708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97" y="1665599"/>
            <a:ext cx="738770" cy="3611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9DE01-7B1D-6109-415E-00EC502BDD5A}"/>
              </a:ext>
            </a:extLst>
          </p:cNvPr>
          <p:cNvSpPr/>
          <p:nvPr/>
        </p:nvSpPr>
        <p:spPr>
          <a:xfrm>
            <a:off x="543002" y="1640169"/>
            <a:ext cx="52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E.g.</a:t>
            </a:r>
          </a:p>
        </p:txBody>
      </p:sp>
      <p:pic>
        <p:nvPicPr>
          <p:cNvPr id="9" name="Picture 2" descr="Fig. 3">
            <a:extLst>
              <a:ext uri="{FF2B5EF4-FFF2-40B4-BE49-F238E27FC236}">
                <a16:creationId xmlns:a16="http://schemas.microsoft.com/office/drawing/2014/main" id="{7F92BEDD-7249-1750-3A46-7C6824CA7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7357"/>
          <a:stretch/>
        </p:blipFill>
        <p:spPr bwMode="auto">
          <a:xfrm>
            <a:off x="457200" y="2303206"/>
            <a:ext cx="4991310" cy="29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" descr=" 4099">
            <a:extLst>
              <a:ext uri="{FF2B5EF4-FFF2-40B4-BE49-F238E27FC236}">
                <a16:creationId xmlns:a16="http://schemas.microsoft.com/office/drawing/2014/main" id="{EB101765-A510-3016-2FB9-566300F1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347" y="5010912"/>
            <a:ext cx="1752600" cy="475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>
                <a:latin typeface="+mj-lt"/>
              </a:rPr>
              <a:t>ANI</a:t>
            </a:r>
          </a:p>
        </p:txBody>
      </p:sp>
    </p:spTree>
    <p:extLst>
      <p:ext uri="{BB962C8B-B14F-4D97-AF65-F5344CB8AC3E}">
        <p14:creationId xmlns:p14="http://schemas.microsoft.com/office/powerpoint/2010/main" val="216227093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60" grpId="0"/>
      <p:bldP spid="62" grpId="0"/>
      <p:bldP spid="63" grpId="0"/>
      <p:bldP spid="4096" grpId="0"/>
      <p:bldP spid="4097" grpId="0"/>
      <p:bldP spid="4098" grpId="0"/>
      <p:bldP spid="4100" grpId="0"/>
      <p:bldP spid="4101" grpId="0"/>
      <p:bldP spid="4102" grpId="0"/>
      <p:bldP spid="4113" grpId="0"/>
      <p:bldP spid="4122" grpId="0" animBg="1"/>
      <p:bldP spid="4123" grpId="0"/>
      <p:bldP spid="3" grpId="0"/>
      <p:bldP spid="4" grpId="0"/>
      <p:bldP spid="5" grpId="0"/>
      <p:bldP spid="6" grpId="0"/>
      <p:bldP spid="8" grpId="0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8" name="Picture 4147">
            <a:extLst>
              <a:ext uri="{FF2B5EF4-FFF2-40B4-BE49-F238E27FC236}">
                <a16:creationId xmlns:a16="http://schemas.microsoft.com/office/drawing/2014/main" id="{00E98E2F-AE35-5714-5C4A-D3EF61F7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11" y="4114800"/>
            <a:ext cx="7094789" cy="2739831"/>
          </a:xfrm>
          <a:prstGeom prst="rect">
            <a:avLst/>
          </a:prstGeom>
        </p:spPr>
      </p:pic>
      <p:sp>
        <p:nvSpPr>
          <p:cNvPr id="11" name="AutoShape 3" descr=" 4099">
            <a:extLst>
              <a:ext uri="{FF2B5EF4-FFF2-40B4-BE49-F238E27FC236}">
                <a16:creationId xmlns:a16="http://schemas.microsoft.com/office/drawing/2014/main" id="{E6CEC4CA-407F-2B89-E3AA-5B9BAE52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" y="885726"/>
            <a:ext cx="1664880" cy="43094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YACHT test</a:t>
            </a:r>
          </a:p>
        </p:txBody>
      </p:sp>
      <p:sp>
        <p:nvSpPr>
          <p:cNvPr id="4125" name="AutoShape 2" descr=" 4098">
            <a:extLst>
              <a:ext uri="{FF2B5EF4-FFF2-40B4-BE49-F238E27FC236}">
                <a16:creationId xmlns:a16="http://schemas.microsoft.com/office/drawing/2014/main" id="{0288EF91-4693-E6A5-7964-62D537602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4126" name="TextBox 4125">
            <a:extLst>
              <a:ext uri="{FF2B5EF4-FFF2-40B4-BE49-F238E27FC236}">
                <a16:creationId xmlns:a16="http://schemas.microsoft.com/office/drawing/2014/main" id="{540C01FA-0D7E-6F3B-D85D-44CC047A2B71}"/>
              </a:ext>
            </a:extLst>
          </p:cNvPr>
          <p:cNvSpPr txBox="1"/>
          <p:nvPr/>
        </p:nvSpPr>
        <p:spPr>
          <a:xfrm>
            <a:off x="0" y="1524000"/>
            <a:ext cx="92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Given: </a:t>
            </a:r>
          </a:p>
        </p:txBody>
      </p:sp>
      <p:sp>
        <p:nvSpPr>
          <p:cNvPr id="4127" name="TextBox 4126">
            <a:extLst>
              <a:ext uri="{FF2B5EF4-FFF2-40B4-BE49-F238E27FC236}">
                <a16:creationId xmlns:a16="http://schemas.microsoft.com/office/drawing/2014/main" id="{76F60D9C-83EB-DD33-1D51-EFC7317321CE}"/>
              </a:ext>
            </a:extLst>
          </p:cNvPr>
          <p:cNvSpPr txBox="1"/>
          <p:nvPr/>
        </p:nvSpPr>
        <p:spPr>
          <a:xfrm>
            <a:off x="737235" y="1529563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Confidence value (say, 95%) </a:t>
            </a:r>
          </a:p>
        </p:txBody>
      </p:sp>
      <p:sp>
        <p:nvSpPr>
          <p:cNvPr id="4128" name="TextBox 4127">
            <a:extLst>
              <a:ext uri="{FF2B5EF4-FFF2-40B4-BE49-F238E27FC236}">
                <a16:creationId xmlns:a16="http://schemas.microsoft.com/office/drawing/2014/main" id="{57D7A738-8043-4630-7EF3-659088EC3FF1}"/>
              </a:ext>
            </a:extLst>
          </p:cNvPr>
          <p:cNvSpPr txBox="1"/>
          <p:nvPr/>
        </p:nvSpPr>
        <p:spPr>
          <a:xfrm>
            <a:off x="737235" y="1891366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Desired false negative rate </a:t>
            </a:r>
          </a:p>
        </p:txBody>
      </p:sp>
      <p:sp>
        <p:nvSpPr>
          <p:cNvPr id="4129" name="TextBox 4128">
            <a:extLst>
              <a:ext uri="{FF2B5EF4-FFF2-40B4-BE49-F238E27FC236}">
                <a16:creationId xmlns:a16="http://schemas.microsoft.com/office/drawing/2014/main" id="{5405C023-091F-C092-9112-34B8D8E608EE}"/>
              </a:ext>
            </a:extLst>
          </p:cNvPr>
          <p:cNvSpPr txBox="1"/>
          <p:nvPr/>
        </p:nvSpPr>
        <p:spPr>
          <a:xfrm>
            <a:off x="737235" y="2253169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What % ANI means “same genome”</a:t>
            </a:r>
          </a:p>
        </p:txBody>
      </p:sp>
      <p:sp>
        <p:nvSpPr>
          <p:cNvPr id="4130" name="TextBox 4129">
            <a:extLst>
              <a:ext uri="{FF2B5EF4-FFF2-40B4-BE49-F238E27FC236}">
                <a16:creationId xmlns:a16="http://schemas.microsoft.com/office/drawing/2014/main" id="{D2D1A009-6012-FB3D-3F1C-9AF38F0C5EEF}"/>
              </a:ext>
            </a:extLst>
          </p:cNvPr>
          <p:cNvSpPr txBox="1"/>
          <p:nvPr/>
        </p:nvSpPr>
        <p:spPr>
          <a:xfrm>
            <a:off x="737235" y="2614971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What coverage X means “in sample”</a:t>
            </a:r>
          </a:p>
        </p:txBody>
      </p:sp>
      <p:sp>
        <p:nvSpPr>
          <p:cNvPr id="4131" name="TextBox 4130">
            <a:extLst>
              <a:ext uri="{FF2B5EF4-FFF2-40B4-BE49-F238E27FC236}">
                <a16:creationId xmlns:a16="http://schemas.microsoft.com/office/drawing/2014/main" id="{8D126B41-6461-ED01-D3E5-253B69EF7C1E}"/>
              </a:ext>
            </a:extLst>
          </p:cNvPr>
          <p:cNvSpPr txBox="1"/>
          <p:nvPr/>
        </p:nvSpPr>
        <p:spPr>
          <a:xfrm>
            <a:off x="0" y="3048000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YACHT tells you: </a:t>
            </a:r>
          </a:p>
        </p:txBody>
      </p:sp>
      <p:grpSp>
        <p:nvGrpSpPr>
          <p:cNvPr id="4132" name="Group 4131">
            <a:extLst>
              <a:ext uri="{FF2B5EF4-FFF2-40B4-BE49-F238E27FC236}">
                <a16:creationId xmlns:a16="http://schemas.microsoft.com/office/drawing/2014/main" id="{DAE8EF4C-0B7B-9F70-CC51-819B0D0A6080}"/>
              </a:ext>
            </a:extLst>
          </p:cNvPr>
          <p:cNvGrpSpPr/>
          <p:nvPr/>
        </p:nvGrpSpPr>
        <p:grpSpPr>
          <a:xfrm>
            <a:off x="5223332" y="990600"/>
            <a:ext cx="3844468" cy="2201870"/>
            <a:chOff x="7173955" y="1984088"/>
            <a:chExt cx="3844468" cy="2201870"/>
          </a:xfrm>
        </p:grpSpPr>
        <p:pic>
          <p:nvPicPr>
            <p:cNvPr id="4133" name="Picture 4132">
              <a:extLst>
                <a:ext uri="{FF2B5EF4-FFF2-40B4-BE49-F238E27FC236}">
                  <a16:creationId xmlns:a16="http://schemas.microsoft.com/office/drawing/2014/main" id="{5058AB47-B6B6-A09D-4910-5A7B57F2C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168"/>
            <a:stretch/>
          </p:blipFill>
          <p:spPr>
            <a:xfrm>
              <a:off x="7173955" y="2090166"/>
              <a:ext cx="3787603" cy="2095792"/>
            </a:xfrm>
            <a:prstGeom prst="rect">
              <a:avLst/>
            </a:prstGeom>
          </p:spPr>
        </p:pic>
        <p:cxnSp>
          <p:nvCxnSpPr>
            <p:cNvPr id="4134" name="Straight Connector 4133">
              <a:extLst>
                <a:ext uri="{FF2B5EF4-FFF2-40B4-BE49-F238E27FC236}">
                  <a16:creationId xmlns:a16="http://schemas.microsoft.com/office/drawing/2014/main" id="{C86F95D1-6E3E-45F0-6BC9-4E64C59AA9A9}"/>
                </a:ext>
              </a:extLst>
            </p:cNvPr>
            <p:cNvCxnSpPr/>
            <p:nvPr/>
          </p:nvCxnSpPr>
          <p:spPr>
            <a:xfrm>
              <a:off x="9921240" y="2090166"/>
              <a:ext cx="0" cy="20359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5" name="Down Arrow 61">
              <a:extLst>
                <a:ext uri="{FF2B5EF4-FFF2-40B4-BE49-F238E27FC236}">
                  <a16:creationId xmlns:a16="http://schemas.microsoft.com/office/drawing/2014/main" id="{73E48046-FB03-E782-8015-3FF139870D8E}"/>
                </a:ext>
              </a:extLst>
            </p:cNvPr>
            <p:cNvSpPr/>
            <p:nvPr/>
          </p:nvSpPr>
          <p:spPr>
            <a:xfrm rot="16200000">
              <a:off x="10252508" y="1952158"/>
              <a:ext cx="184938" cy="726592"/>
            </a:xfrm>
            <a:prstGeom prst="downArrow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6" name="Rectangle 4135">
              <a:extLst>
                <a:ext uri="{FF2B5EF4-FFF2-40B4-BE49-F238E27FC236}">
                  <a16:creationId xmlns:a16="http://schemas.microsoft.com/office/drawing/2014/main" id="{BB56F9A0-4EA4-315A-02DE-3BE13F384725}"/>
                </a:ext>
              </a:extLst>
            </p:cNvPr>
            <p:cNvSpPr/>
            <p:nvPr/>
          </p:nvSpPr>
          <p:spPr>
            <a:xfrm>
              <a:off x="9864966" y="1984088"/>
              <a:ext cx="11534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Ignore all this</a:t>
              </a:r>
              <a:endParaRPr lang="en-US" sz="1600" dirty="0">
                <a:latin typeface="+mj-lt"/>
              </a:endParaRPr>
            </a:p>
          </p:txBody>
        </p:sp>
        <p:pic>
          <p:nvPicPr>
            <p:cNvPr id="4137" name="Picture 6">
              <a:extLst>
                <a:ext uri="{FF2B5EF4-FFF2-40B4-BE49-F238E27FC236}">
                  <a16:creationId xmlns:a16="http://schemas.microsoft.com/office/drawing/2014/main" id="{B34B7D9A-95BD-D357-E093-DEFBAD7C0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479" y="2152829"/>
              <a:ext cx="1973253" cy="197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38" name="Group 4137">
            <a:extLst>
              <a:ext uri="{FF2B5EF4-FFF2-40B4-BE49-F238E27FC236}">
                <a16:creationId xmlns:a16="http://schemas.microsoft.com/office/drawing/2014/main" id="{7FA724DE-AB69-D350-D1AD-1571683ED37C}"/>
              </a:ext>
            </a:extLst>
          </p:cNvPr>
          <p:cNvGrpSpPr/>
          <p:nvPr/>
        </p:nvGrpSpPr>
        <p:grpSpPr>
          <a:xfrm>
            <a:off x="5280197" y="3349267"/>
            <a:ext cx="3787603" cy="2580084"/>
            <a:chOff x="7174780" y="4277916"/>
            <a:chExt cx="3787603" cy="2580084"/>
          </a:xfrm>
        </p:grpSpPr>
        <p:pic>
          <p:nvPicPr>
            <p:cNvPr id="4139" name="Picture 4138">
              <a:extLst>
                <a:ext uri="{FF2B5EF4-FFF2-40B4-BE49-F238E27FC236}">
                  <a16:creationId xmlns:a16="http://schemas.microsoft.com/office/drawing/2014/main" id="{23858AE4-F7E0-2531-D42E-F0DF206FB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168"/>
            <a:stretch/>
          </p:blipFill>
          <p:spPr>
            <a:xfrm>
              <a:off x="7174780" y="4277916"/>
              <a:ext cx="3787603" cy="2095792"/>
            </a:xfrm>
            <a:prstGeom prst="rect">
              <a:avLst/>
            </a:prstGeom>
          </p:spPr>
        </p:pic>
        <p:cxnSp>
          <p:nvCxnSpPr>
            <p:cNvPr id="4140" name="Straight Arrow Connector 4139">
              <a:extLst>
                <a:ext uri="{FF2B5EF4-FFF2-40B4-BE49-F238E27FC236}">
                  <a16:creationId xmlns:a16="http://schemas.microsoft.com/office/drawing/2014/main" id="{207FD977-C4A2-AF67-A3A9-D8D33E79A676}"/>
                </a:ext>
              </a:extLst>
            </p:cNvPr>
            <p:cNvCxnSpPr/>
            <p:nvPr/>
          </p:nvCxnSpPr>
          <p:spPr>
            <a:xfrm flipV="1">
              <a:off x="9753600" y="6362700"/>
              <a:ext cx="0" cy="2133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1" name="TextBox 4140">
              <a:extLst>
                <a:ext uri="{FF2B5EF4-FFF2-40B4-BE49-F238E27FC236}">
                  <a16:creationId xmlns:a16="http://schemas.microsoft.com/office/drawing/2014/main" id="{E817D560-E09B-7850-AC87-2904686F3F70}"/>
                </a:ext>
              </a:extLst>
            </p:cNvPr>
            <p:cNvSpPr txBox="1"/>
            <p:nvPr/>
          </p:nvSpPr>
          <p:spPr>
            <a:xfrm>
              <a:off x="8805648" y="6488668"/>
              <a:ext cx="2118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Enough evidence?</a:t>
              </a:r>
            </a:p>
          </p:txBody>
        </p:sp>
      </p:grpSp>
      <p:sp>
        <p:nvSpPr>
          <p:cNvPr id="4142" name="TextBox 4141">
            <a:extLst>
              <a:ext uri="{FF2B5EF4-FFF2-40B4-BE49-F238E27FC236}">
                <a16:creationId xmlns:a16="http://schemas.microsoft.com/office/drawing/2014/main" id="{533CFD8B-D103-F909-4F81-78267EF64A80}"/>
              </a:ext>
            </a:extLst>
          </p:cNvPr>
          <p:cNvSpPr txBox="1"/>
          <p:nvPr/>
        </p:nvSpPr>
        <p:spPr>
          <a:xfrm>
            <a:off x="7620" y="3455896"/>
            <a:ext cx="5579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 there enough evidence (overlapping k-</a:t>
            </a:r>
            <a:r>
              <a:rPr lang="en-US" dirty="0" err="1"/>
              <a:t>mers</a:t>
            </a:r>
            <a:r>
              <a:rPr lang="en-US" dirty="0"/>
              <a:t>) to support the reference genome being “in” the sample.</a:t>
            </a:r>
          </a:p>
        </p:txBody>
      </p:sp>
      <p:sp>
        <p:nvSpPr>
          <p:cNvPr id="4149" name="Rectangle 4148">
            <a:extLst>
              <a:ext uri="{FF2B5EF4-FFF2-40B4-BE49-F238E27FC236}">
                <a16:creationId xmlns:a16="http://schemas.microsoft.com/office/drawing/2014/main" id="{CB55EE1E-A62F-01E4-35C5-76CBC868D68E}"/>
              </a:ext>
            </a:extLst>
          </p:cNvPr>
          <p:cNvSpPr/>
          <p:nvPr/>
        </p:nvSpPr>
        <p:spPr>
          <a:xfrm>
            <a:off x="1524000" y="5867400"/>
            <a:ext cx="2971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601744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" grpId="0"/>
      <p:bldP spid="4127" grpId="0"/>
      <p:bldP spid="4128" grpId="0"/>
      <p:bldP spid="4129" grpId="0"/>
      <p:bldP spid="4130" grpId="0"/>
      <p:bldP spid="4131" grpId="0"/>
      <p:bldP spid="4142" grpId="0"/>
      <p:bldP spid="41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42ED1-81CC-A5E3-01EC-7B859F31545A}"/>
              </a:ext>
            </a:extLst>
          </p:cNvPr>
          <p:cNvSpPr/>
          <p:nvPr/>
        </p:nvSpPr>
        <p:spPr>
          <a:xfrm>
            <a:off x="4614603" y="1520983"/>
            <a:ext cx="203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Reference database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DE6C99-FD8C-8581-14D5-195F1B386E40}"/>
              </a:ext>
            </a:extLst>
          </p:cNvPr>
          <p:cNvCxnSpPr>
            <a:cxnSpLocks/>
          </p:cNvCxnSpPr>
          <p:nvPr/>
        </p:nvCxnSpPr>
        <p:spPr>
          <a:xfrm>
            <a:off x="4419600" y="2222714"/>
            <a:ext cx="2862003" cy="324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A766A23-81C3-9D84-DBA5-21054B23359A}"/>
              </a:ext>
            </a:extLst>
          </p:cNvPr>
          <p:cNvSpPr/>
          <p:nvPr/>
        </p:nvSpPr>
        <p:spPr>
          <a:xfrm>
            <a:off x="4419600" y="1946039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643FDC-4CA9-3EEE-2B5B-2A5AC9D883A7}"/>
              </a:ext>
            </a:extLst>
          </p:cNvPr>
          <p:cNvCxnSpPr>
            <a:cxnSpLocks/>
          </p:cNvCxnSpPr>
          <p:nvPr/>
        </p:nvCxnSpPr>
        <p:spPr>
          <a:xfrm>
            <a:off x="4419600" y="2713092"/>
            <a:ext cx="2700679" cy="0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C4B8B5D-EFA2-255A-16F6-755C74EC1791}"/>
              </a:ext>
            </a:extLst>
          </p:cNvPr>
          <p:cNvSpPr/>
          <p:nvPr/>
        </p:nvSpPr>
        <p:spPr>
          <a:xfrm>
            <a:off x="4419600" y="2422012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A51C09-FB0A-F632-C44B-4E549E753708}"/>
              </a:ext>
            </a:extLst>
          </p:cNvPr>
          <p:cNvSpPr/>
          <p:nvPr/>
        </p:nvSpPr>
        <p:spPr>
          <a:xfrm rot="5400000">
            <a:off x="5880994" y="2902939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. . 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54230-5147-E94F-9A0C-4A04D1F20814}"/>
              </a:ext>
            </a:extLst>
          </p:cNvPr>
          <p:cNvGrpSpPr/>
          <p:nvPr/>
        </p:nvGrpSpPr>
        <p:grpSpPr>
          <a:xfrm>
            <a:off x="623499" y="2021953"/>
            <a:ext cx="1935701" cy="1049313"/>
            <a:chOff x="623499" y="2021953"/>
            <a:chExt cx="1935701" cy="10493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6BD00B-F04F-B34A-535D-4F32A0B13127}"/>
                </a:ext>
              </a:extLst>
            </p:cNvPr>
            <p:cNvSpPr/>
            <p:nvPr/>
          </p:nvSpPr>
          <p:spPr>
            <a:xfrm>
              <a:off x="1212173" y="2358533"/>
              <a:ext cx="681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Reads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0C18911-1F42-285A-F2E9-26375CF85148}"/>
                </a:ext>
              </a:extLst>
            </p:cNvPr>
            <p:cNvCxnSpPr/>
            <p:nvPr/>
          </p:nvCxnSpPr>
          <p:spPr>
            <a:xfrm flipV="1">
              <a:off x="1087137" y="2021953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C57E85F-5F3A-FE36-C8B6-2AC640EC584D}"/>
                </a:ext>
              </a:extLst>
            </p:cNvPr>
            <p:cNvCxnSpPr/>
            <p:nvPr/>
          </p:nvCxnSpPr>
          <p:spPr>
            <a:xfrm>
              <a:off x="860811" y="2272006"/>
              <a:ext cx="396484" cy="184919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4593C08-55DF-2BCD-A80A-7FFABAF746EF}"/>
                </a:ext>
              </a:extLst>
            </p:cNvPr>
            <p:cNvCxnSpPr/>
            <p:nvPr/>
          </p:nvCxnSpPr>
          <p:spPr>
            <a:xfrm>
              <a:off x="648722" y="2618633"/>
              <a:ext cx="369711" cy="186215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4C41C0-4D3B-D872-C3A8-2EDD2B3BD5DF}"/>
                </a:ext>
              </a:extLst>
            </p:cNvPr>
            <p:cNvCxnSpPr/>
            <p:nvPr/>
          </p:nvCxnSpPr>
          <p:spPr>
            <a:xfrm>
              <a:off x="781121" y="2456925"/>
              <a:ext cx="317002" cy="188031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52115F-C2E5-A33A-2363-BA7CF81B2421}"/>
                </a:ext>
              </a:extLst>
            </p:cNvPr>
            <p:cNvCxnSpPr/>
            <p:nvPr/>
          </p:nvCxnSpPr>
          <p:spPr>
            <a:xfrm>
              <a:off x="623499" y="2810848"/>
              <a:ext cx="463638" cy="260418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80E0E5-46CE-50EE-CD5D-C10A5A1016DF}"/>
                </a:ext>
              </a:extLst>
            </p:cNvPr>
            <p:cNvCxnSpPr/>
            <p:nvPr/>
          </p:nvCxnSpPr>
          <p:spPr>
            <a:xfrm>
              <a:off x="1337915" y="2681637"/>
              <a:ext cx="297355" cy="130209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E20673-F0F4-D160-81E4-3156D8E00122}"/>
                </a:ext>
              </a:extLst>
            </p:cNvPr>
            <p:cNvCxnSpPr/>
            <p:nvPr/>
          </p:nvCxnSpPr>
          <p:spPr>
            <a:xfrm>
              <a:off x="1635270" y="2633134"/>
              <a:ext cx="289514" cy="178712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D47918-5852-C889-C67E-4CEA941FDA30}"/>
                </a:ext>
              </a:extLst>
            </p:cNvPr>
            <p:cNvCxnSpPr/>
            <p:nvPr/>
          </p:nvCxnSpPr>
          <p:spPr>
            <a:xfrm flipV="1">
              <a:off x="1363237" y="2180250"/>
              <a:ext cx="272033" cy="171728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C9BFDF-04DE-3B94-D1ED-A92816186221}"/>
                </a:ext>
              </a:extLst>
            </p:cNvPr>
            <p:cNvCxnSpPr/>
            <p:nvPr/>
          </p:nvCxnSpPr>
          <p:spPr>
            <a:xfrm flipV="1">
              <a:off x="1924784" y="2424406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981113-1BDE-F877-70E7-5B4600F59AA7}"/>
                </a:ext>
              </a:extLst>
            </p:cNvPr>
            <p:cNvCxnSpPr/>
            <p:nvPr/>
          </p:nvCxnSpPr>
          <p:spPr>
            <a:xfrm flipV="1">
              <a:off x="1722814" y="2161334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EA2532-C51C-C2D2-0BCA-8412A4EA4C05}"/>
                </a:ext>
              </a:extLst>
            </p:cNvPr>
            <p:cNvCxnSpPr/>
            <p:nvPr/>
          </p:nvCxnSpPr>
          <p:spPr>
            <a:xfrm flipV="1">
              <a:off x="2027276" y="2180250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0A4849-AD28-55FF-3525-463FDB0D8405}"/>
                </a:ext>
              </a:extLst>
            </p:cNvPr>
            <p:cNvCxnSpPr/>
            <p:nvPr/>
          </p:nvCxnSpPr>
          <p:spPr>
            <a:xfrm>
              <a:off x="2039831" y="2724134"/>
              <a:ext cx="519369" cy="86714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E42B12-A1CC-3F99-A35A-D30D0F31981B}"/>
                </a:ext>
              </a:extLst>
            </p:cNvPr>
            <p:cNvCxnSpPr/>
            <p:nvPr/>
          </p:nvCxnSpPr>
          <p:spPr>
            <a:xfrm>
              <a:off x="1017823" y="2893552"/>
              <a:ext cx="534956" cy="6946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FF2A67-9EF3-D380-35CF-49155FE4685B}"/>
                </a:ext>
              </a:extLst>
            </p:cNvPr>
            <p:cNvCxnSpPr/>
            <p:nvPr/>
          </p:nvCxnSpPr>
          <p:spPr>
            <a:xfrm>
              <a:off x="1196199" y="3067921"/>
              <a:ext cx="606107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FBFF776-C8F5-CB0E-1EE2-6C8B5741FD5D}"/>
              </a:ext>
            </a:extLst>
          </p:cNvPr>
          <p:cNvSpPr/>
          <p:nvPr/>
        </p:nvSpPr>
        <p:spPr>
          <a:xfrm>
            <a:off x="381000" y="1453288"/>
            <a:ext cx="262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Raw (meta)genomic reads</a:t>
            </a:r>
          </a:p>
        </p:txBody>
      </p:sp>
      <p:sp>
        <p:nvSpPr>
          <p:cNvPr id="6" name="AutoShape 2" descr=" 4098">
            <a:extLst>
              <a:ext uri="{FF2B5EF4-FFF2-40B4-BE49-F238E27FC236}">
                <a16:creationId xmlns:a16="http://schemas.microsoft.com/office/drawing/2014/main" id="{AB8C11B8-4641-7FBF-BD4D-3A784FE8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</p:spTree>
    <p:extLst>
      <p:ext uri="{BB962C8B-B14F-4D97-AF65-F5344CB8AC3E}">
        <p14:creationId xmlns:p14="http://schemas.microsoft.com/office/powerpoint/2010/main" val="358839797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8" grpId="0"/>
      <p:bldP spid="40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358FFC2-AE9F-D895-FC22-6991937F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27" y="3005327"/>
            <a:ext cx="804673" cy="804673"/>
          </a:xfrm>
          <a:prstGeom prst="rect">
            <a:avLst/>
          </a:prstGeom>
        </p:spPr>
      </p:pic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42ED1-81CC-A5E3-01EC-7B859F31545A}"/>
              </a:ext>
            </a:extLst>
          </p:cNvPr>
          <p:cNvSpPr/>
          <p:nvPr/>
        </p:nvSpPr>
        <p:spPr>
          <a:xfrm>
            <a:off x="4614603" y="1453288"/>
            <a:ext cx="272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Reference database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766A23-81C3-9D84-DBA5-21054B23359A}"/>
              </a:ext>
            </a:extLst>
          </p:cNvPr>
          <p:cNvSpPr/>
          <p:nvPr/>
        </p:nvSpPr>
        <p:spPr>
          <a:xfrm>
            <a:off x="4572000" y="2183706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4B8B5D-EFA2-255A-16F6-755C74EC1791}"/>
              </a:ext>
            </a:extLst>
          </p:cNvPr>
          <p:cNvSpPr/>
          <p:nvPr/>
        </p:nvSpPr>
        <p:spPr>
          <a:xfrm>
            <a:off x="4572000" y="3174306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F2901-39A4-3F99-9B1F-B7CD91717396}"/>
              </a:ext>
            </a:extLst>
          </p:cNvPr>
          <p:cNvSpPr/>
          <p:nvPr/>
        </p:nvSpPr>
        <p:spPr>
          <a:xfrm>
            <a:off x="655969" y="3880695"/>
            <a:ext cx="1771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Set of </a:t>
            </a:r>
            <a:r>
              <a:rPr lang="en-US" sz="1400" i="1" dirty="0">
                <a:latin typeface="+mj-lt"/>
              </a:rPr>
              <a:t>k</a:t>
            </a:r>
            <a:r>
              <a:rPr lang="en-US" sz="1400" dirty="0">
                <a:latin typeface="+mj-lt"/>
              </a:rPr>
              <a:t>-length strings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05C26A-EF54-911C-4788-7BB1F9C58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42" y="1933764"/>
            <a:ext cx="804673" cy="8046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719288-B8A5-9C06-1FBA-08F9824E520D}"/>
              </a:ext>
            </a:extLst>
          </p:cNvPr>
          <p:cNvSpPr/>
          <p:nvPr/>
        </p:nvSpPr>
        <p:spPr>
          <a:xfrm rot="5400000">
            <a:off x="5893269" y="3946579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. . 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66DDA-DABA-33FC-42EE-471AE896F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89" y="1735904"/>
            <a:ext cx="2133601" cy="21291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0AB7A4-40C4-6FC5-EE1C-D00BB7DAC727}"/>
              </a:ext>
            </a:extLst>
          </p:cNvPr>
          <p:cNvSpPr/>
          <p:nvPr/>
        </p:nvSpPr>
        <p:spPr>
          <a:xfrm>
            <a:off x="-1" y="4612646"/>
            <a:ext cx="18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Convert to k-</a:t>
            </a:r>
            <a:r>
              <a:rPr lang="en-US" dirty="0" err="1">
                <a:latin typeface="+mj-lt"/>
              </a:rPr>
              <a:t>mers</a:t>
            </a:r>
            <a:endParaRPr lang="en-US" baseline="30000" dirty="0">
              <a:latin typeface="+mj-lt"/>
            </a:endParaRPr>
          </a:p>
        </p:txBody>
      </p:sp>
      <p:sp>
        <p:nvSpPr>
          <p:cNvPr id="3" name="AutoShape 2" descr=" 4098">
            <a:extLst>
              <a:ext uri="{FF2B5EF4-FFF2-40B4-BE49-F238E27FC236}">
                <a16:creationId xmlns:a16="http://schemas.microsoft.com/office/drawing/2014/main" id="{55A349FB-7014-A9B2-AB7A-C66C8F197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B8EE6-A343-1027-A4AD-3FD7903371FF}"/>
              </a:ext>
            </a:extLst>
          </p:cNvPr>
          <p:cNvSpPr/>
          <p:nvPr/>
        </p:nvSpPr>
        <p:spPr>
          <a:xfrm>
            <a:off x="381000" y="1453288"/>
            <a:ext cx="275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Raw (meta)genomic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9394267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358FFC2-AE9F-D895-FC22-6991937F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27" y="3005327"/>
            <a:ext cx="804673" cy="804673"/>
          </a:xfrm>
          <a:prstGeom prst="rect">
            <a:avLst/>
          </a:prstGeom>
        </p:spPr>
      </p:pic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6BC159A4-0504-17CA-81CF-7A45032FDE5F}"/>
              </a:ext>
            </a:extLst>
          </p:cNvPr>
          <p:cNvSpPr/>
          <p:nvPr/>
        </p:nvSpPr>
        <p:spPr>
          <a:xfrm>
            <a:off x="-1" y="4986402"/>
            <a:ext cx="19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Subsample/sketch</a:t>
            </a:r>
            <a:endParaRPr lang="en-US" baseline="30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766A23-81C3-9D84-DBA5-21054B23359A}"/>
              </a:ext>
            </a:extLst>
          </p:cNvPr>
          <p:cNvSpPr/>
          <p:nvPr/>
        </p:nvSpPr>
        <p:spPr>
          <a:xfrm>
            <a:off x="4572000" y="2183706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4B8B5D-EFA2-255A-16F6-755C74EC1791}"/>
              </a:ext>
            </a:extLst>
          </p:cNvPr>
          <p:cNvSpPr/>
          <p:nvPr/>
        </p:nvSpPr>
        <p:spPr>
          <a:xfrm>
            <a:off x="4572000" y="3174306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F2901-39A4-3F99-9B1F-B7CD91717396}"/>
              </a:ext>
            </a:extLst>
          </p:cNvPr>
          <p:cNvSpPr/>
          <p:nvPr/>
        </p:nvSpPr>
        <p:spPr>
          <a:xfrm>
            <a:off x="655969" y="3880695"/>
            <a:ext cx="1771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Set of </a:t>
            </a:r>
            <a:r>
              <a:rPr lang="en-US" sz="1400" i="1" dirty="0">
                <a:latin typeface="+mj-lt"/>
              </a:rPr>
              <a:t>k</a:t>
            </a:r>
            <a:r>
              <a:rPr lang="en-US" sz="1400" dirty="0">
                <a:latin typeface="+mj-lt"/>
              </a:rPr>
              <a:t>-length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77B28-0400-8C59-0690-510D5EA20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89" y="1735904"/>
            <a:ext cx="2133601" cy="2129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F21A8-FADC-684C-CCA1-BED4BBD3B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89" y="1735904"/>
            <a:ext cx="2133602" cy="2129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44D421-5F73-F95C-8C67-51AA14C6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527" y="3005327"/>
            <a:ext cx="804673" cy="8046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5C26A-EF54-911C-4788-7BB1F9C587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042" y="1933764"/>
            <a:ext cx="804673" cy="8046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66EF97-A9C3-655B-4A89-89C3F5989C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3042" y="1933764"/>
            <a:ext cx="804673" cy="80467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A642544-4C02-D526-2F44-6CAC7CA2EAB5}"/>
              </a:ext>
            </a:extLst>
          </p:cNvPr>
          <p:cNvSpPr/>
          <p:nvPr/>
        </p:nvSpPr>
        <p:spPr>
          <a:xfrm>
            <a:off x="-1" y="4612646"/>
            <a:ext cx="18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Convert to k-</a:t>
            </a:r>
            <a:r>
              <a:rPr lang="en-US" dirty="0" err="1">
                <a:latin typeface="+mj-lt"/>
              </a:rPr>
              <a:t>mers</a:t>
            </a:r>
            <a:endParaRPr lang="en-US" baseline="30000"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FEDD53-3F98-2E30-7D21-E9FFAED27D25}"/>
              </a:ext>
            </a:extLst>
          </p:cNvPr>
          <p:cNvSpPr/>
          <p:nvPr/>
        </p:nvSpPr>
        <p:spPr>
          <a:xfrm rot="5400000">
            <a:off x="5893269" y="3946579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. . . </a:t>
            </a:r>
          </a:p>
        </p:txBody>
      </p:sp>
      <p:sp>
        <p:nvSpPr>
          <p:cNvPr id="2" name="AutoShape 2" descr=" 4098">
            <a:extLst>
              <a:ext uri="{FF2B5EF4-FFF2-40B4-BE49-F238E27FC236}">
                <a16:creationId xmlns:a16="http://schemas.microsoft.com/office/drawing/2014/main" id="{4EF6DC1E-9D31-351F-35B3-91DB5376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9952B-994C-36A0-ECBC-6C553F933F01}"/>
              </a:ext>
            </a:extLst>
          </p:cNvPr>
          <p:cNvSpPr/>
          <p:nvPr/>
        </p:nvSpPr>
        <p:spPr>
          <a:xfrm>
            <a:off x="381000" y="1453288"/>
            <a:ext cx="275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Raw (meta)genomic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F1408-6325-6825-08BB-68C70B4E5523}"/>
              </a:ext>
            </a:extLst>
          </p:cNvPr>
          <p:cNvSpPr/>
          <p:nvPr/>
        </p:nvSpPr>
        <p:spPr>
          <a:xfrm>
            <a:off x="4614603" y="1453288"/>
            <a:ext cx="272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Reference database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0516692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6BC159A4-0504-17CA-81CF-7A45032FDE5F}"/>
              </a:ext>
            </a:extLst>
          </p:cNvPr>
          <p:cNvSpPr/>
          <p:nvPr/>
        </p:nvSpPr>
        <p:spPr>
          <a:xfrm>
            <a:off x="-1" y="4986402"/>
            <a:ext cx="19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Subsample/sketch</a:t>
            </a:r>
            <a:endParaRPr lang="en-US" baseline="30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766A23-81C3-9D84-DBA5-21054B23359A}"/>
              </a:ext>
            </a:extLst>
          </p:cNvPr>
          <p:cNvSpPr/>
          <p:nvPr/>
        </p:nvSpPr>
        <p:spPr>
          <a:xfrm>
            <a:off x="4572000" y="2183706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F2901-39A4-3F99-9B1F-B7CD91717396}"/>
              </a:ext>
            </a:extLst>
          </p:cNvPr>
          <p:cNvSpPr/>
          <p:nvPr/>
        </p:nvSpPr>
        <p:spPr>
          <a:xfrm>
            <a:off x="655969" y="3880695"/>
            <a:ext cx="1771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Set of </a:t>
            </a:r>
            <a:r>
              <a:rPr lang="en-US" sz="1400" i="1" dirty="0">
                <a:latin typeface="+mj-lt"/>
              </a:rPr>
              <a:t>k</a:t>
            </a:r>
            <a:r>
              <a:rPr lang="en-US" sz="1400" dirty="0">
                <a:latin typeface="+mj-lt"/>
              </a:rPr>
              <a:t>-length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77B28-0400-8C59-0690-510D5EA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9" y="1735904"/>
            <a:ext cx="2133601" cy="2129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F21A8-FADC-684C-CCA1-BED4BBD3B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89" y="1735904"/>
            <a:ext cx="2133602" cy="21291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5C26A-EF54-911C-4788-7BB1F9C58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042" y="1933764"/>
            <a:ext cx="804673" cy="8046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66EF97-A9C3-655B-4A89-89C3F5989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042" y="1933764"/>
            <a:ext cx="804673" cy="8046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EFE957-8FD9-DB1E-C7FB-E901487799EF}"/>
              </a:ext>
            </a:extLst>
          </p:cNvPr>
          <p:cNvSpPr/>
          <p:nvPr/>
        </p:nvSpPr>
        <p:spPr>
          <a:xfrm>
            <a:off x="-1" y="5360158"/>
            <a:ext cx="5037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Retain those with non-zero overlap with the sample</a:t>
            </a:r>
            <a:endParaRPr lang="en-US" baseline="30000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642544-4C02-D526-2F44-6CAC7CA2EAB5}"/>
              </a:ext>
            </a:extLst>
          </p:cNvPr>
          <p:cNvSpPr/>
          <p:nvPr/>
        </p:nvSpPr>
        <p:spPr>
          <a:xfrm>
            <a:off x="-1" y="4612646"/>
            <a:ext cx="18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Convert to k-</a:t>
            </a:r>
            <a:r>
              <a:rPr lang="en-US" dirty="0" err="1">
                <a:latin typeface="+mj-lt"/>
              </a:rPr>
              <a:t>mers</a:t>
            </a:r>
            <a:endParaRPr lang="en-US" baseline="30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1E92-F15F-B781-86B1-C9ED0D2A8FF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682" y="1735904"/>
            <a:ext cx="2512220" cy="21981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B433A3-7559-BA67-D161-AEA1CD20EE2A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2892902" y="2336101"/>
            <a:ext cx="3220140" cy="498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 4098">
            <a:extLst>
              <a:ext uri="{FF2B5EF4-FFF2-40B4-BE49-F238E27FC236}">
                <a16:creationId xmlns:a16="http://schemas.microsoft.com/office/drawing/2014/main" id="{7A744F6D-731C-08D4-6CBD-D132E16E8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0CF7C-68E3-0CE9-4511-DF73F943D1E4}"/>
              </a:ext>
            </a:extLst>
          </p:cNvPr>
          <p:cNvSpPr/>
          <p:nvPr/>
        </p:nvSpPr>
        <p:spPr>
          <a:xfrm>
            <a:off x="381000" y="1453288"/>
            <a:ext cx="275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Raw (meta)genomic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3F73B-7316-BACF-38AC-52C97F7705C3}"/>
              </a:ext>
            </a:extLst>
          </p:cNvPr>
          <p:cNvSpPr/>
          <p:nvPr/>
        </p:nvSpPr>
        <p:spPr>
          <a:xfrm>
            <a:off x="4614603" y="1453288"/>
            <a:ext cx="272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Reference database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4753540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6BC159A4-0504-17CA-81CF-7A45032FDE5F}"/>
              </a:ext>
            </a:extLst>
          </p:cNvPr>
          <p:cNvSpPr/>
          <p:nvPr/>
        </p:nvSpPr>
        <p:spPr>
          <a:xfrm>
            <a:off x="-1" y="4986402"/>
            <a:ext cx="19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Subsample/sketch</a:t>
            </a:r>
            <a:endParaRPr lang="en-US" baseline="30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766A23-81C3-9D84-DBA5-21054B23359A}"/>
              </a:ext>
            </a:extLst>
          </p:cNvPr>
          <p:cNvSpPr/>
          <p:nvPr/>
        </p:nvSpPr>
        <p:spPr>
          <a:xfrm>
            <a:off x="4572000" y="2183706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F2901-39A4-3F99-9B1F-B7CD91717396}"/>
              </a:ext>
            </a:extLst>
          </p:cNvPr>
          <p:cNvSpPr/>
          <p:nvPr/>
        </p:nvSpPr>
        <p:spPr>
          <a:xfrm>
            <a:off x="655969" y="3880695"/>
            <a:ext cx="1771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Set of </a:t>
            </a:r>
            <a:r>
              <a:rPr lang="en-US" sz="1400" i="1" dirty="0">
                <a:latin typeface="+mj-lt"/>
              </a:rPr>
              <a:t>k</a:t>
            </a:r>
            <a:r>
              <a:rPr lang="en-US" sz="1400" dirty="0">
                <a:latin typeface="+mj-lt"/>
              </a:rPr>
              <a:t>-length strings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05C26A-EF54-911C-4788-7BB1F9C58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42" y="1933764"/>
            <a:ext cx="804673" cy="8046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66EF97-A9C3-655B-4A89-89C3F598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42" y="1933764"/>
            <a:ext cx="804673" cy="8046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EFE957-8FD9-DB1E-C7FB-E901487799EF}"/>
              </a:ext>
            </a:extLst>
          </p:cNvPr>
          <p:cNvSpPr/>
          <p:nvPr/>
        </p:nvSpPr>
        <p:spPr>
          <a:xfrm>
            <a:off x="-1" y="5360158"/>
            <a:ext cx="5037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Retain those with non-zero overlap with the sample</a:t>
            </a:r>
            <a:endParaRPr lang="en-US" baseline="30000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642544-4C02-D526-2F44-6CAC7CA2EAB5}"/>
              </a:ext>
            </a:extLst>
          </p:cNvPr>
          <p:cNvSpPr/>
          <p:nvPr/>
        </p:nvSpPr>
        <p:spPr>
          <a:xfrm>
            <a:off x="-1" y="4612646"/>
            <a:ext cx="18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Convert to k-</a:t>
            </a:r>
            <a:r>
              <a:rPr lang="en-US" dirty="0" err="1">
                <a:latin typeface="+mj-lt"/>
              </a:rPr>
              <a:t>mers</a:t>
            </a:r>
            <a:endParaRPr lang="en-US" baseline="30000" dirty="0">
              <a:latin typeface="+mj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B433A3-7559-BA67-D161-AEA1CD20EE2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892902" y="2336101"/>
            <a:ext cx="3220140" cy="498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189EEA4-13CF-347E-21B1-DC46F2376D80}"/>
              </a:ext>
            </a:extLst>
          </p:cNvPr>
          <p:cNvSpPr/>
          <p:nvPr/>
        </p:nvSpPr>
        <p:spPr>
          <a:xfrm>
            <a:off x="-1" y="5733914"/>
            <a:ext cx="2803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Get genome-specific </a:t>
            </a: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-</a:t>
            </a:r>
            <a:r>
              <a:rPr lang="en-US" dirty="0" err="1">
                <a:latin typeface="+mj-lt"/>
              </a:rPr>
              <a:t>mers</a:t>
            </a:r>
            <a:endParaRPr lang="en-US" baseline="300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77300B-EED5-0654-F709-FF88C499CEC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82" y="1735904"/>
            <a:ext cx="2512220" cy="2198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D10CA-7628-BD82-D052-8099AAFF8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82" y="1735904"/>
            <a:ext cx="2512219" cy="2198192"/>
          </a:xfrm>
          <a:prstGeom prst="rect">
            <a:avLst/>
          </a:prstGeom>
        </p:spPr>
      </p:pic>
      <p:sp>
        <p:nvSpPr>
          <p:cNvPr id="3" name="AutoShape 2" descr=" 4098">
            <a:extLst>
              <a:ext uri="{FF2B5EF4-FFF2-40B4-BE49-F238E27FC236}">
                <a16:creationId xmlns:a16="http://schemas.microsoft.com/office/drawing/2014/main" id="{8550D536-B380-F942-74E7-F6EA59CEB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25A71-5F34-C53F-FAE0-469FCD56E64C}"/>
              </a:ext>
            </a:extLst>
          </p:cNvPr>
          <p:cNvSpPr/>
          <p:nvPr/>
        </p:nvSpPr>
        <p:spPr>
          <a:xfrm>
            <a:off x="381000" y="1453288"/>
            <a:ext cx="275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Raw (meta)genomic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A0176-4062-5026-2C9E-D30B80CE50EB}"/>
              </a:ext>
            </a:extLst>
          </p:cNvPr>
          <p:cNvSpPr/>
          <p:nvPr/>
        </p:nvSpPr>
        <p:spPr>
          <a:xfrm>
            <a:off x="4614603" y="1453288"/>
            <a:ext cx="272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Reference database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472961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6BC159A4-0504-17CA-81CF-7A45032FDE5F}"/>
              </a:ext>
            </a:extLst>
          </p:cNvPr>
          <p:cNvSpPr/>
          <p:nvPr/>
        </p:nvSpPr>
        <p:spPr>
          <a:xfrm>
            <a:off x="-1" y="4986402"/>
            <a:ext cx="19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Subsample/sketch</a:t>
            </a:r>
            <a:endParaRPr lang="en-US" baseline="30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766A23-81C3-9D84-DBA5-21054B23359A}"/>
              </a:ext>
            </a:extLst>
          </p:cNvPr>
          <p:cNvSpPr/>
          <p:nvPr/>
        </p:nvSpPr>
        <p:spPr>
          <a:xfrm>
            <a:off x="4572000" y="2183706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F2901-39A4-3F99-9B1F-B7CD91717396}"/>
              </a:ext>
            </a:extLst>
          </p:cNvPr>
          <p:cNvSpPr/>
          <p:nvPr/>
        </p:nvSpPr>
        <p:spPr>
          <a:xfrm>
            <a:off x="655969" y="3880695"/>
            <a:ext cx="1771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Set of </a:t>
            </a:r>
            <a:r>
              <a:rPr lang="en-US" sz="1400" i="1" dirty="0">
                <a:latin typeface="+mj-lt"/>
              </a:rPr>
              <a:t>k</a:t>
            </a:r>
            <a:r>
              <a:rPr lang="en-US" sz="1400" dirty="0">
                <a:latin typeface="+mj-lt"/>
              </a:rPr>
              <a:t>-length strings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05C26A-EF54-911C-4788-7BB1F9C58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42" y="1933764"/>
            <a:ext cx="804673" cy="8046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66EF97-A9C3-655B-4A89-89C3F598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42" y="1933764"/>
            <a:ext cx="804673" cy="8046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EFE957-8FD9-DB1E-C7FB-E901487799EF}"/>
              </a:ext>
            </a:extLst>
          </p:cNvPr>
          <p:cNvSpPr/>
          <p:nvPr/>
        </p:nvSpPr>
        <p:spPr>
          <a:xfrm>
            <a:off x="-1" y="5360158"/>
            <a:ext cx="5037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Retain those with non-zero overlap with the sample</a:t>
            </a:r>
            <a:endParaRPr lang="en-US" baseline="30000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642544-4C02-D526-2F44-6CAC7CA2EAB5}"/>
              </a:ext>
            </a:extLst>
          </p:cNvPr>
          <p:cNvSpPr/>
          <p:nvPr/>
        </p:nvSpPr>
        <p:spPr>
          <a:xfrm>
            <a:off x="-1" y="4612646"/>
            <a:ext cx="18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Convert to k-</a:t>
            </a:r>
            <a:r>
              <a:rPr lang="en-US" dirty="0" err="1">
                <a:latin typeface="+mj-lt"/>
              </a:rPr>
              <a:t>mers</a:t>
            </a:r>
            <a:endParaRPr lang="en-US" baseline="30000" dirty="0">
              <a:latin typeface="+mj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B433A3-7559-BA67-D161-AEA1CD20EE2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892902" y="2336101"/>
            <a:ext cx="3220140" cy="498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189EEA4-13CF-347E-21B1-DC46F2376D80}"/>
              </a:ext>
            </a:extLst>
          </p:cNvPr>
          <p:cNvSpPr/>
          <p:nvPr/>
        </p:nvSpPr>
        <p:spPr>
          <a:xfrm>
            <a:off x="-1" y="5733914"/>
            <a:ext cx="2803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Get genome-specific </a:t>
            </a: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-</a:t>
            </a:r>
            <a:r>
              <a:rPr lang="en-US" dirty="0" err="1">
                <a:latin typeface="+mj-lt"/>
              </a:rPr>
              <a:t>mers</a:t>
            </a:r>
            <a:endParaRPr lang="en-US" baseline="300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77300B-EED5-0654-F709-FF88C499CEC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82" y="1735904"/>
            <a:ext cx="2512220" cy="2198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D10CA-7628-BD82-D052-8099AAFF8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82" y="1735904"/>
            <a:ext cx="2512219" cy="2198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6C3E57-C3DD-5FA5-487C-ADEAC4531EA1}"/>
              </a:ext>
            </a:extLst>
          </p:cNvPr>
          <p:cNvSpPr/>
          <p:nvPr/>
        </p:nvSpPr>
        <p:spPr>
          <a:xfrm>
            <a:off x="-1" y="6103246"/>
            <a:ext cx="821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Calculate if there are enough to support </a:t>
            </a:r>
            <a:r>
              <a:rPr lang="en-US" dirty="0"/>
              <a:t>the reference genome being “in” the sample</a:t>
            </a:r>
            <a:r>
              <a:rPr lang="en-US" dirty="0">
                <a:latin typeface="+mj-lt"/>
              </a:rPr>
              <a:t> </a:t>
            </a:r>
            <a:endParaRPr lang="en-US" baseline="30000" dirty="0">
              <a:latin typeface="+mj-lt"/>
            </a:endParaRPr>
          </a:p>
        </p:txBody>
      </p:sp>
      <p:sp>
        <p:nvSpPr>
          <p:cNvPr id="4" name="AutoShape 2" descr=" 4098">
            <a:extLst>
              <a:ext uri="{FF2B5EF4-FFF2-40B4-BE49-F238E27FC236}">
                <a16:creationId xmlns:a16="http://schemas.microsoft.com/office/drawing/2014/main" id="{ED08B9B3-A0EF-0623-2569-E6AAE92B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398A0-0722-DC99-E868-32F2A50566A1}"/>
              </a:ext>
            </a:extLst>
          </p:cNvPr>
          <p:cNvSpPr/>
          <p:nvPr/>
        </p:nvSpPr>
        <p:spPr>
          <a:xfrm>
            <a:off x="381000" y="1453288"/>
            <a:ext cx="275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Raw (meta)genomic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CA15C-272D-8005-751B-B55E9E8FE942}"/>
              </a:ext>
            </a:extLst>
          </p:cNvPr>
          <p:cNvSpPr/>
          <p:nvPr/>
        </p:nvSpPr>
        <p:spPr>
          <a:xfrm>
            <a:off x="4614603" y="1453288"/>
            <a:ext cx="272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Reference database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A05B2-54BF-288F-397E-0B26DB123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636" y="3471529"/>
            <a:ext cx="7094789" cy="27398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95E9B2-7842-F0E1-ABC2-B3A36C33E92B}"/>
              </a:ext>
            </a:extLst>
          </p:cNvPr>
          <p:cNvSpPr/>
          <p:nvPr/>
        </p:nvSpPr>
        <p:spPr>
          <a:xfrm>
            <a:off x="5634625" y="5224129"/>
            <a:ext cx="2971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379102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Metagenomics</a:t>
            </a:r>
          </a:p>
        </p:txBody>
      </p:sp>
      <p:sp>
        <p:nvSpPr>
          <p:cNvPr id="4099" name="AutoShape 3" descr=" 4099"/>
          <p:cNvSpPr>
            <a:spLocks noChangeArrowheads="1"/>
          </p:cNvSpPr>
          <p:nvPr/>
        </p:nvSpPr>
        <p:spPr bwMode="auto">
          <a:xfrm>
            <a:off x="0" y="843958"/>
            <a:ext cx="3390184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Computational techniques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8021" y="2256675"/>
            <a:ext cx="681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Reads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F5D29C-5F05-E15E-44F6-DEDE7E18D33C}"/>
              </a:ext>
            </a:extLst>
          </p:cNvPr>
          <p:cNvGrpSpPr/>
          <p:nvPr/>
        </p:nvGrpSpPr>
        <p:grpSpPr>
          <a:xfrm>
            <a:off x="4254989" y="1086656"/>
            <a:ext cx="4540139" cy="1978835"/>
            <a:chOff x="4254989" y="1086656"/>
            <a:chExt cx="4540139" cy="1978835"/>
          </a:xfrm>
        </p:grpSpPr>
        <p:pic>
          <p:nvPicPr>
            <p:cNvPr id="1029" name="Picture 5" descr="C:\Users\David\Dropbox\Talks and Seminars Given\OMBI metagenomics 5-11-2017\BarChar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8188" y="1086656"/>
              <a:ext cx="2796940" cy="1978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4254989" y="2039476"/>
              <a:ext cx="2014078" cy="36933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Taxonomic profiling</a:t>
              </a:r>
            </a:p>
          </p:txBody>
        </p:sp>
        <p:sp>
          <p:nvSpPr>
            <p:cNvPr id="62" name="Down Arrow 61"/>
            <p:cNvSpPr/>
            <p:nvPr/>
          </p:nvSpPr>
          <p:spPr>
            <a:xfrm rot="16200000">
              <a:off x="5123220" y="1797824"/>
              <a:ext cx="258222" cy="1437903"/>
            </a:xfrm>
            <a:prstGeom prst="downArrow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V="1">
            <a:off x="2702985" y="1920095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76659" y="2170148"/>
            <a:ext cx="396484" cy="18491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64570" y="2516775"/>
            <a:ext cx="369711" cy="186215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96969" y="2355067"/>
            <a:ext cx="317002" cy="188031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239347" y="2708990"/>
            <a:ext cx="474624" cy="260418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953763" y="2579779"/>
            <a:ext cx="297355" cy="13020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251118" y="2531276"/>
            <a:ext cx="289514" cy="178712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979085" y="2078392"/>
            <a:ext cx="272033" cy="171728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40632" y="2322548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338662" y="2059476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643124" y="2078392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655679" y="2622276"/>
            <a:ext cx="519369" cy="86714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633671" y="2791694"/>
            <a:ext cx="516444" cy="110986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959CA2-2EDB-388B-64A3-3F0658DD25DB}"/>
              </a:ext>
            </a:extLst>
          </p:cNvPr>
          <p:cNvGrpSpPr/>
          <p:nvPr/>
        </p:nvGrpSpPr>
        <p:grpSpPr>
          <a:xfrm>
            <a:off x="1824421" y="3038791"/>
            <a:ext cx="2788672" cy="1430806"/>
            <a:chOff x="1824421" y="3038791"/>
            <a:chExt cx="2788672" cy="1430806"/>
          </a:xfrm>
        </p:grpSpPr>
        <p:sp>
          <p:nvSpPr>
            <p:cNvPr id="48" name="Down Arrow 47"/>
            <p:cNvSpPr/>
            <p:nvPr/>
          </p:nvSpPr>
          <p:spPr>
            <a:xfrm>
              <a:off x="2976075" y="3038791"/>
              <a:ext cx="258222" cy="866277"/>
            </a:xfrm>
            <a:prstGeom prst="downArrow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702985" y="4043207"/>
              <a:ext cx="799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+mj-lt"/>
                </a:rPr>
                <a:t>Contigs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025161" y="4025127"/>
              <a:ext cx="87856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23875" y="4469597"/>
              <a:ext cx="109514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172540" y="4469597"/>
              <a:ext cx="1440553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13333" y="4011090"/>
              <a:ext cx="1476916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2567678" y="3210706"/>
              <a:ext cx="1075936" cy="36933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Assembly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824421" y="4212484"/>
              <a:ext cx="87856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488430" y="4212484"/>
              <a:ext cx="87856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55E580-6977-8E05-EEAF-B7F0070533AB}"/>
              </a:ext>
            </a:extLst>
          </p:cNvPr>
          <p:cNvGrpSpPr/>
          <p:nvPr/>
        </p:nvGrpSpPr>
        <p:grpSpPr>
          <a:xfrm>
            <a:off x="1143000" y="4638927"/>
            <a:ext cx="2745903" cy="2087131"/>
            <a:chOff x="1143000" y="4638927"/>
            <a:chExt cx="2745903" cy="2087131"/>
          </a:xfrm>
        </p:grpSpPr>
        <p:sp>
          <p:nvSpPr>
            <p:cNvPr id="58" name="Down Arrow 57"/>
            <p:cNvSpPr/>
            <p:nvPr/>
          </p:nvSpPr>
          <p:spPr>
            <a:xfrm>
              <a:off x="2006348" y="4638927"/>
              <a:ext cx="258222" cy="866277"/>
            </a:xfrm>
            <a:prstGeom prst="downArrow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62683" y="4872011"/>
              <a:ext cx="1744388" cy="36933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Genome binning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281016" y="5937310"/>
              <a:ext cx="87856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81016" y="6726058"/>
              <a:ext cx="109514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48350" y="6726058"/>
              <a:ext cx="1440553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281016" y="6317004"/>
              <a:ext cx="1476916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223876" y="5937310"/>
              <a:ext cx="87856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888394" y="6317004"/>
              <a:ext cx="87856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143000" y="5513798"/>
              <a:ext cx="6014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Bin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43000" y="5953779"/>
              <a:ext cx="6014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Bin 2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43000" y="6347686"/>
              <a:ext cx="11416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Unassigned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046120-BF22-2E21-ED16-8F0775D28983}"/>
              </a:ext>
            </a:extLst>
          </p:cNvPr>
          <p:cNvGrpSpPr/>
          <p:nvPr/>
        </p:nvGrpSpPr>
        <p:grpSpPr>
          <a:xfrm>
            <a:off x="3773489" y="4638927"/>
            <a:ext cx="4436382" cy="2087131"/>
            <a:chOff x="3773489" y="4638927"/>
            <a:chExt cx="4436382" cy="2087131"/>
          </a:xfrm>
        </p:grpSpPr>
        <p:sp>
          <p:nvSpPr>
            <p:cNvPr id="59" name="Down Arrow 58"/>
            <p:cNvSpPr/>
            <p:nvPr/>
          </p:nvSpPr>
          <p:spPr>
            <a:xfrm rot="19685014">
              <a:off x="4267000" y="4638927"/>
              <a:ext cx="258222" cy="866277"/>
            </a:xfrm>
            <a:prstGeom prst="downArrow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73489" y="4872011"/>
              <a:ext cx="1959303" cy="36933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Taxonomic binning</a:t>
              </a: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4845345" y="5919275"/>
              <a:ext cx="87856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845345" y="6726058"/>
              <a:ext cx="109514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012679" y="6726058"/>
              <a:ext cx="1440553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732955" y="5930900"/>
              <a:ext cx="1476916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788205" y="5919275"/>
              <a:ext cx="87856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845345" y="6317004"/>
              <a:ext cx="878564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4638321" y="5513798"/>
              <a:ext cx="1399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+mj-lt"/>
                </a:rPr>
                <a:t>Actinobacteria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38321" y="5953779"/>
              <a:ext cx="1931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Escherichia</a:t>
              </a:r>
              <a:r>
                <a:rPr lang="en-US" sz="1600" dirty="0">
                  <a:latin typeface="+mj-lt"/>
                </a:rPr>
                <a:t> coli K-12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38321" y="6347686"/>
              <a:ext cx="11416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Unassigned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B56C4D-BED8-5123-67A3-617F5885F80B}"/>
              </a:ext>
            </a:extLst>
          </p:cNvPr>
          <p:cNvGrpSpPr/>
          <p:nvPr/>
        </p:nvGrpSpPr>
        <p:grpSpPr>
          <a:xfrm>
            <a:off x="4477154" y="2743201"/>
            <a:ext cx="2454039" cy="1945268"/>
            <a:chOff x="3334259" y="2334668"/>
            <a:chExt cx="2906423" cy="24924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B6A114E-1948-97A3-2E85-6E49B52CF83B}"/>
                </a:ext>
              </a:extLst>
            </p:cNvPr>
            <p:cNvSpPr/>
            <p:nvPr/>
          </p:nvSpPr>
          <p:spPr>
            <a:xfrm>
              <a:off x="3506756" y="2334668"/>
              <a:ext cx="2292984" cy="68802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US" sz="1600" dirty="0"/>
                <a:t>Functional annotation/profiling</a:t>
              </a:r>
            </a:p>
          </p:txBody>
        </p:sp>
        <p:sp>
          <p:nvSpPr>
            <p:cNvPr id="3" name="Down Arrow 61">
              <a:extLst>
                <a:ext uri="{FF2B5EF4-FFF2-40B4-BE49-F238E27FC236}">
                  <a16:creationId xmlns:a16="http://schemas.microsoft.com/office/drawing/2014/main" id="{6518A1C1-3CDF-0184-A357-035AFC69868A}"/>
                </a:ext>
              </a:extLst>
            </p:cNvPr>
            <p:cNvSpPr/>
            <p:nvPr/>
          </p:nvSpPr>
          <p:spPr>
            <a:xfrm rot="19513988">
              <a:off x="3334259" y="2509674"/>
              <a:ext cx="258222" cy="877121"/>
            </a:xfrm>
            <a:prstGeom prst="downArrow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DF1B01B-EA3E-012E-5C10-C0B66C35012D}"/>
                </a:ext>
              </a:extLst>
            </p:cNvPr>
            <p:cNvGraphicFramePr/>
            <p:nvPr/>
          </p:nvGraphicFramePr>
          <p:xfrm>
            <a:off x="3434912" y="3059540"/>
            <a:ext cx="1711172" cy="17675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256C34-458D-6B70-F3E2-4050AE5694F6}"/>
                </a:ext>
              </a:extLst>
            </p:cNvPr>
            <p:cNvSpPr/>
            <p:nvPr/>
          </p:nvSpPr>
          <p:spPr>
            <a:xfrm>
              <a:off x="4318048" y="2942193"/>
              <a:ext cx="1922634" cy="3634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US" sz="1600" dirty="0">
                  <a:solidFill>
                    <a:srgbClr val="4472C4"/>
                  </a:solidFill>
                </a:rPr>
                <a:t>Gene Family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227C1E-B19D-09E6-FEC1-D730F224541A}"/>
                </a:ext>
              </a:extLst>
            </p:cNvPr>
            <p:cNvSpPr/>
            <p:nvPr/>
          </p:nvSpPr>
          <p:spPr>
            <a:xfrm>
              <a:off x="4834277" y="3276342"/>
              <a:ext cx="1086597" cy="3634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US" sz="1600" dirty="0">
                  <a:solidFill>
                    <a:srgbClr val="A5A5A5"/>
                  </a:solidFill>
                </a:rPr>
                <a:t>Gene Family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A9678C-E4F8-1B1D-CA44-340C382AC0D0}"/>
                </a:ext>
              </a:extLst>
            </p:cNvPr>
            <p:cNvSpPr/>
            <p:nvPr/>
          </p:nvSpPr>
          <p:spPr>
            <a:xfrm>
              <a:off x="4949471" y="3893270"/>
              <a:ext cx="971403" cy="3634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US" sz="1600" dirty="0">
                  <a:solidFill>
                    <a:srgbClr val="5B9BD5"/>
                  </a:solidFill>
                </a:rPr>
                <a:t>Gene Family 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B0EAE9-8E57-A83D-0B58-516741DD823C}"/>
              </a:ext>
            </a:extLst>
          </p:cNvPr>
          <p:cNvGrpSpPr/>
          <p:nvPr/>
        </p:nvGrpSpPr>
        <p:grpSpPr>
          <a:xfrm>
            <a:off x="213947" y="1930839"/>
            <a:ext cx="3019331" cy="805922"/>
            <a:chOff x="213947" y="1930839"/>
            <a:chExt cx="3019331" cy="805922"/>
          </a:xfrm>
        </p:grpSpPr>
        <p:sp>
          <p:nvSpPr>
            <p:cNvPr id="9" name="Arrow: Up-Down 8">
              <a:extLst>
                <a:ext uri="{FF2B5EF4-FFF2-40B4-BE49-F238E27FC236}">
                  <a16:creationId xmlns:a16="http://schemas.microsoft.com/office/drawing/2014/main" id="{19DAFF5C-DF60-4C84-1C66-8A69E80F4665}"/>
                </a:ext>
              </a:extLst>
            </p:cNvPr>
            <p:cNvSpPr/>
            <p:nvPr/>
          </p:nvSpPr>
          <p:spPr>
            <a:xfrm rot="16200000">
              <a:off x="1674928" y="2163805"/>
              <a:ext cx="256032" cy="484385"/>
            </a:xfrm>
            <a:prstGeom prst="upDownArrow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790C88-FFB2-8BFC-4119-D0E15903246D}"/>
                </a:ext>
              </a:extLst>
            </p:cNvPr>
            <p:cNvSpPr/>
            <p:nvPr/>
          </p:nvSpPr>
          <p:spPr>
            <a:xfrm>
              <a:off x="1219200" y="1930839"/>
              <a:ext cx="2014078" cy="225293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US" sz="1600" dirty="0"/>
                <a:t>Comparison</a:t>
              </a:r>
            </a:p>
          </p:txBody>
        </p:sp>
        <p:pic>
          <p:nvPicPr>
            <p:cNvPr id="12" name="Picture 11" descr="A black background with gray rectangles&#10;&#10;Description automatically generated">
              <a:extLst>
                <a:ext uri="{FF2B5EF4-FFF2-40B4-BE49-F238E27FC236}">
                  <a16:creationId xmlns:a16="http://schemas.microsoft.com/office/drawing/2014/main" id="{548A766C-954F-8C64-B862-B85F09E39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47" y="2134418"/>
              <a:ext cx="1079387" cy="602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050258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4" name="AutoShape 2" descr=" 4098">
            <a:extLst>
              <a:ext uri="{FF2B5EF4-FFF2-40B4-BE49-F238E27FC236}">
                <a16:creationId xmlns:a16="http://schemas.microsoft.com/office/drawing/2014/main" id="{ED08B9B3-A0EF-0623-2569-E6AAE92B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CA15C-272D-8005-751B-B55E9E8FE942}"/>
              </a:ext>
            </a:extLst>
          </p:cNvPr>
          <p:cNvSpPr/>
          <p:nvPr/>
        </p:nvSpPr>
        <p:spPr>
          <a:xfrm>
            <a:off x="2518765" y="867673"/>
            <a:ext cx="163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Hypothesis test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FB160E-272B-A4F4-EE94-0EBCEA8E03A2}"/>
              </a:ext>
            </a:extLst>
          </p:cNvPr>
          <p:cNvSpPr/>
          <p:nvPr/>
        </p:nvSpPr>
        <p:spPr>
          <a:xfrm>
            <a:off x="458427" y="2536638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Genome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1C5359-78DF-1017-E968-DA08ECF04926}"/>
              </a:ext>
            </a:extLst>
          </p:cNvPr>
          <p:cNvSpPr/>
          <p:nvPr/>
        </p:nvSpPr>
        <p:spPr>
          <a:xfrm>
            <a:off x="458426" y="3169347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D81B05F-1E3A-AF64-FF2E-99790031725F}"/>
              </a:ext>
            </a:extLst>
          </p:cNvPr>
          <p:cNvCxnSpPr>
            <a:cxnSpLocks/>
          </p:cNvCxnSpPr>
          <p:nvPr/>
        </p:nvCxnSpPr>
        <p:spPr>
          <a:xfrm>
            <a:off x="1905000" y="2743200"/>
            <a:ext cx="3773456" cy="1014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6199DA-2C2E-6101-3F5C-5BA3D8EAB117}"/>
              </a:ext>
            </a:extLst>
          </p:cNvPr>
          <p:cNvCxnSpPr/>
          <p:nvPr/>
        </p:nvCxnSpPr>
        <p:spPr>
          <a:xfrm>
            <a:off x="1905000" y="30164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F2D442-7E0D-66BA-A915-F022111966C9}"/>
              </a:ext>
            </a:extLst>
          </p:cNvPr>
          <p:cNvCxnSpPr/>
          <p:nvPr/>
        </p:nvCxnSpPr>
        <p:spPr>
          <a:xfrm>
            <a:off x="2065020" y="317080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8724F0-3FE2-4B10-6791-985036AEF733}"/>
              </a:ext>
            </a:extLst>
          </p:cNvPr>
          <p:cNvCxnSpPr/>
          <p:nvPr/>
        </p:nvCxnSpPr>
        <p:spPr>
          <a:xfrm>
            <a:off x="2207539" y="3325191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FA74B8-3AFA-6B6B-C7BF-B826832F69F9}"/>
              </a:ext>
            </a:extLst>
          </p:cNvPr>
          <p:cNvCxnSpPr/>
          <p:nvPr/>
        </p:nvCxnSpPr>
        <p:spPr>
          <a:xfrm>
            <a:off x="2362978" y="3479580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3B2587-D229-A2C1-937C-682F32D43C73}"/>
              </a:ext>
            </a:extLst>
          </p:cNvPr>
          <p:cNvCxnSpPr/>
          <p:nvPr/>
        </p:nvCxnSpPr>
        <p:spPr>
          <a:xfrm>
            <a:off x="2566730" y="3633967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2B1426-B922-5510-112E-AFA9F284E9FF}"/>
              </a:ext>
            </a:extLst>
          </p:cNvPr>
          <p:cNvCxnSpPr/>
          <p:nvPr/>
        </p:nvCxnSpPr>
        <p:spPr>
          <a:xfrm>
            <a:off x="2782856" y="3030335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7AFE37-E6D1-3C38-90DA-E3EDFA4DB304}"/>
              </a:ext>
            </a:extLst>
          </p:cNvPr>
          <p:cNvCxnSpPr/>
          <p:nvPr/>
        </p:nvCxnSpPr>
        <p:spPr>
          <a:xfrm>
            <a:off x="2942876" y="318472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15CC72-1CDE-C0C9-E3A0-F086DE639FD6}"/>
              </a:ext>
            </a:extLst>
          </p:cNvPr>
          <p:cNvCxnSpPr/>
          <p:nvPr/>
        </p:nvCxnSpPr>
        <p:spPr>
          <a:xfrm>
            <a:off x="3085395" y="33391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387113-31C3-39D3-CE4F-F50370A58D60}"/>
              </a:ext>
            </a:extLst>
          </p:cNvPr>
          <p:cNvCxnSpPr/>
          <p:nvPr/>
        </p:nvCxnSpPr>
        <p:spPr>
          <a:xfrm>
            <a:off x="3240834" y="349350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DBC65F-77C4-E1A8-4F27-1087F9459571}"/>
              </a:ext>
            </a:extLst>
          </p:cNvPr>
          <p:cNvCxnSpPr/>
          <p:nvPr/>
        </p:nvCxnSpPr>
        <p:spPr>
          <a:xfrm>
            <a:off x="3444586" y="36478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529E00-1BE9-2914-8339-197D221B4889}"/>
              </a:ext>
            </a:extLst>
          </p:cNvPr>
          <p:cNvCxnSpPr/>
          <p:nvPr/>
        </p:nvCxnSpPr>
        <p:spPr>
          <a:xfrm>
            <a:off x="3567370" y="3045235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6A7F22-0E77-39BA-19CF-F21CF8C880A2}"/>
              </a:ext>
            </a:extLst>
          </p:cNvPr>
          <p:cNvCxnSpPr/>
          <p:nvPr/>
        </p:nvCxnSpPr>
        <p:spPr>
          <a:xfrm>
            <a:off x="3727390" y="319962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Connector 4095">
            <a:extLst>
              <a:ext uri="{FF2B5EF4-FFF2-40B4-BE49-F238E27FC236}">
                <a16:creationId xmlns:a16="http://schemas.microsoft.com/office/drawing/2014/main" id="{15A645A1-47A7-EA75-2CEB-CAAECBB465A9}"/>
              </a:ext>
            </a:extLst>
          </p:cNvPr>
          <p:cNvCxnSpPr/>
          <p:nvPr/>
        </p:nvCxnSpPr>
        <p:spPr>
          <a:xfrm>
            <a:off x="3869909" y="33540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DAE4D7C7-4BF0-376E-F3ED-E6C00E22C30B}"/>
              </a:ext>
            </a:extLst>
          </p:cNvPr>
          <p:cNvCxnSpPr/>
          <p:nvPr/>
        </p:nvCxnSpPr>
        <p:spPr>
          <a:xfrm>
            <a:off x="4025348" y="350840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" name="Straight Connector 4097">
            <a:extLst>
              <a:ext uri="{FF2B5EF4-FFF2-40B4-BE49-F238E27FC236}">
                <a16:creationId xmlns:a16="http://schemas.microsoft.com/office/drawing/2014/main" id="{0ACB7B97-F940-5918-74C8-46649FD2B764}"/>
              </a:ext>
            </a:extLst>
          </p:cNvPr>
          <p:cNvCxnSpPr/>
          <p:nvPr/>
        </p:nvCxnSpPr>
        <p:spPr>
          <a:xfrm>
            <a:off x="4229100" y="36627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Straight Connector 4098">
            <a:extLst>
              <a:ext uri="{FF2B5EF4-FFF2-40B4-BE49-F238E27FC236}">
                <a16:creationId xmlns:a16="http://schemas.microsoft.com/office/drawing/2014/main" id="{84397BF6-BEC1-5AC0-EADF-2B30E6E69FC4}"/>
              </a:ext>
            </a:extLst>
          </p:cNvPr>
          <p:cNvCxnSpPr/>
          <p:nvPr/>
        </p:nvCxnSpPr>
        <p:spPr>
          <a:xfrm>
            <a:off x="4405570" y="3045235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Straight Connector 4099">
            <a:extLst>
              <a:ext uri="{FF2B5EF4-FFF2-40B4-BE49-F238E27FC236}">
                <a16:creationId xmlns:a16="http://schemas.microsoft.com/office/drawing/2014/main" id="{D50315BC-83BB-4875-5423-B494BEA47344}"/>
              </a:ext>
            </a:extLst>
          </p:cNvPr>
          <p:cNvCxnSpPr/>
          <p:nvPr/>
        </p:nvCxnSpPr>
        <p:spPr>
          <a:xfrm>
            <a:off x="4565590" y="319962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Connector 4100">
            <a:extLst>
              <a:ext uri="{FF2B5EF4-FFF2-40B4-BE49-F238E27FC236}">
                <a16:creationId xmlns:a16="http://schemas.microsoft.com/office/drawing/2014/main" id="{EDC2A87B-9AD7-D097-0265-D88898BA8CDC}"/>
              </a:ext>
            </a:extLst>
          </p:cNvPr>
          <p:cNvCxnSpPr/>
          <p:nvPr/>
        </p:nvCxnSpPr>
        <p:spPr>
          <a:xfrm>
            <a:off x="4708109" y="33540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" name="Straight Connector 4101">
            <a:extLst>
              <a:ext uri="{FF2B5EF4-FFF2-40B4-BE49-F238E27FC236}">
                <a16:creationId xmlns:a16="http://schemas.microsoft.com/office/drawing/2014/main" id="{CE3FC73F-00F6-3686-518C-018A3DF22668}"/>
              </a:ext>
            </a:extLst>
          </p:cNvPr>
          <p:cNvCxnSpPr/>
          <p:nvPr/>
        </p:nvCxnSpPr>
        <p:spPr>
          <a:xfrm>
            <a:off x="4863548" y="350840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8F88D99F-E0EC-0E26-ADC0-799314D9EAD8}"/>
              </a:ext>
            </a:extLst>
          </p:cNvPr>
          <p:cNvCxnSpPr/>
          <p:nvPr/>
        </p:nvCxnSpPr>
        <p:spPr>
          <a:xfrm>
            <a:off x="5067300" y="36627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Oval 4103">
            <a:extLst>
              <a:ext uri="{FF2B5EF4-FFF2-40B4-BE49-F238E27FC236}">
                <a16:creationId xmlns:a16="http://schemas.microsoft.com/office/drawing/2014/main" id="{A0C53EB1-FD42-C73E-B6E8-5760C627C20D}"/>
              </a:ext>
            </a:extLst>
          </p:cNvPr>
          <p:cNvSpPr/>
          <p:nvPr/>
        </p:nvSpPr>
        <p:spPr>
          <a:xfrm>
            <a:off x="6135656" y="2209800"/>
            <a:ext cx="2549917" cy="23621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0DE4E926-DF91-0469-2D72-63D6C4857A7C}"/>
              </a:ext>
            </a:extLst>
          </p:cNvPr>
          <p:cNvCxnSpPr/>
          <p:nvPr/>
        </p:nvCxnSpPr>
        <p:spPr>
          <a:xfrm>
            <a:off x="6553200" y="2667000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Straight Connector 4105">
            <a:extLst>
              <a:ext uri="{FF2B5EF4-FFF2-40B4-BE49-F238E27FC236}">
                <a16:creationId xmlns:a16="http://schemas.microsoft.com/office/drawing/2014/main" id="{31F61BC1-B3A2-235A-43D2-7521B101BECC}"/>
              </a:ext>
            </a:extLst>
          </p:cNvPr>
          <p:cNvCxnSpPr/>
          <p:nvPr/>
        </p:nvCxnSpPr>
        <p:spPr>
          <a:xfrm>
            <a:off x="6713220" y="28213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D1B70E16-E7E0-A80F-8873-B80A2BDAC180}"/>
              </a:ext>
            </a:extLst>
          </p:cNvPr>
          <p:cNvCxnSpPr/>
          <p:nvPr/>
        </p:nvCxnSpPr>
        <p:spPr>
          <a:xfrm>
            <a:off x="6855739" y="2975778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Connector 4107">
            <a:extLst>
              <a:ext uri="{FF2B5EF4-FFF2-40B4-BE49-F238E27FC236}">
                <a16:creationId xmlns:a16="http://schemas.microsoft.com/office/drawing/2014/main" id="{D0DE527D-7519-A298-73C8-43CF382567AB}"/>
              </a:ext>
            </a:extLst>
          </p:cNvPr>
          <p:cNvCxnSpPr/>
          <p:nvPr/>
        </p:nvCxnSpPr>
        <p:spPr>
          <a:xfrm>
            <a:off x="7011178" y="3130167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4FA2C846-3217-7603-ADFD-1EE393B8CB7E}"/>
              </a:ext>
            </a:extLst>
          </p:cNvPr>
          <p:cNvCxnSpPr/>
          <p:nvPr/>
        </p:nvCxnSpPr>
        <p:spPr>
          <a:xfrm>
            <a:off x="7214930" y="328455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" name="Straight Connector 4109">
            <a:extLst>
              <a:ext uri="{FF2B5EF4-FFF2-40B4-BE49-F238E27FC236}">
                <a16:creationId xmlns:a16="http://schemas.microsoft.com/office/drawing/2014/main" id="{7D91F7AD-942D-4FE6-D4BA-98CD43944458}"/>
              </a:ext>
            </a:extLst>
          </p:cNvPr>
          <p:cNvCxnSpPr/>
          <p:nvPr/>
        </p:nvCxnSpPr>
        <p:spPr>
          <a:xfrm>
            <a:off x="7431056" y="268092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86B0205A-4673-A77C-03F2-9C9658545B0C}"/>
              </a:ext>
            </a:extLst>
          </p:cNvPr>
          <p:cNvCxnSpPr/>
          <p:nvPr/>
        </p:nvCxnSpPr>
        <p:spPr>
          <a:xfrm>
            <a:off x="7591076" y="2835311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7A8B4A88-DB81-E3ED-AAC5-5220135B10BF}"/>
              </a:ext>
            </a:extLst>
          </p:cNvPr>
          <p:cNvCxnSpPr/>
          <p:nvPr/>
        </p:nvCxnSpPr>
        <p:spPr>
          <a:xfrm>
            <a:off x="7733595" y="2989700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3CAB1B60-7794-2A43-73E3-BB7984261456}"/>
              </a:ext>
            </a:extLst>
          </p:cNvPr>
          <p:cNvCxnSpPr/>
          <p:nvPr/>
        </p:nvCxnSpPr>
        <p:spPr>
          <a:xfrm>
            <a:off x="7889034" y="31440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4B37E1EA-D362-71F5-BA22-7E1461AA9ED4}"/>
              </a:ext>
            </a:extLst>
          </p:cNvPr>
          <p:cNvCxnSpPr/>
          <p:nvPr/>
        </p:nvCxnSpPr>
        <p:spPr>
          <a:xfrm>
            <a:off x="8092786" y="3298476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D153F8FB-D667-665D-7A56-FC532F5A7FC0}"/>
              </a:ext>
            </a:extLst>
          </p:cNvPr>
          <p:cNvCxnSpPr/>
          <p:nvPr/>
        </p:nvCxnSpPr>
        <p:spPr>
          <a:xfrm>
            <a:off x="6231258" y="3400178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Connector 4115">
            <a:extLst>
              <a:ext uri="{FF2B5EF4-FFF2-40B4-BE49-F238E27FC236}">
                <a16:creationId xmlns:a16="http://schemas.microsoft.com/office/drawing/2014/main" id="{9AD2AFFA-90B4-D2B4-C4D8-546EBC7D5ADE}"/>
              </a:ext>
            </a:extLst>
          </p:cNvPr>
          <p:cNvCxnSpPr/>
          <p:nvPr/>
        </p:nvCxnSpPr>
        <p:spPr>
          <a:xfrm>
            <a:off x="6391278" y="3554567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7" name="Straight Connector 4116">
            <a:extLst>
              <a:ext uri="{FF2B5EF4-FFF2-40B4-BE49-F238E27FC236}">
                <a16:creationId xmlns:a16="http://schemas.microsoft.com/office/drawing/2014/main" id="{7F4C71B8-F249-3A2C-73D2-970062FD0E7C}"/>
              </a:ext>
            </a:extLst>
          </p:cNvPr>
          <p:cNvCxnSpPr/>
          <p:nvPr/>
        </p:nvCxnSpPr>
        <p:spPr>
          <a:xfrm>
            <a:off x="6533797" y="3708956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Straight Connector 4117">
            <a:extLst>
              <a:ext uri="{FF2B5EF4-FFF2-40B4-BE49-F238E27FC236}">
                <a16:creationId xmlns:a16="http://schemas.microsoft.com/office/drawing/2014/main" id="{93139E86-3975-F6B5-5287-78E47BA33293}"/>
              </a:ext>
            </a:extLst>
          </p:cNvPr>
          <p:cNvCxnSpPr/>
          <p:nvPr/>
        </p:nvCxnSpPr>
        <p:spPr>
          <a:xfrm>
            <a:off x="6689236" y="3863345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Connector 4118">
            <a:extLst>
              <a:ext uri="{FF2B5EF4-FFF2-40B4-BE49-F238E27FC236}">
                <a16:creationId xmlns:a16="http://schemas.microsoft.com/office/drawing/2014/main" id="{783A0A0E-D5F2-D233-B94D-FDCDECC2BEB8}"/>
              </a:ext>
            </a:extLst>
          </p:cNvPr>
          <p:cNvCxnSpPr/>
          <p:nvPr/>
        </p:nvCxnSpPr>
        <p:spPr>
          <a:xfrm>
            <a:off x="6892988" y="401773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0" name="Straight Connector 4119">
            <a:extLst>
              <a:ext uri="{FF2B5EF4-FFF2-40B4-BE49-F238E27FC236}">
                <a16:creationId xmlns:a16="http://schemas.microsoft.com/office/drawing/2014/main" id="{02E18ED5-3126-04FE-004D-56CC5E86B9D6}"/>
              </a:ext>
            </a:extLst>
          </p:cNvPr>
          <p:cNvCxnSpPr/>
          <p:nvPr/>
        </p:nvCxnSpPr>
        <p:spPr>
          <a:xfrm>
            <a:off x="7109114" y="3414100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Connector 4120">
            <a:extLst>
              <a:ext uri="{FF2B5EF4-FFF2-40B4-BE49-F238E27FC236}">
                <a16:creationId xmlns:a16="http://schemas.microsoft.com/office/drawing/2014/main" id="{DA52D798-6242-073F-A99D-0E3144B039B9}"/>
              </a:ext>
            </a:extLst>
          </p:cNvPr>
          <p:cNvCxnSpPr/>
          <p:nvPr/>
        </p:nvCxnSpPr>
        <p:spPr>
          <a:xfrm>
            <a:off x="7269134" y="35684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Connector 4121">
            <a:extLst>
              <a:ext uri="{FF2B5EF4-FFF2-40B4-BE49-F238E27FC236}">
                <a16:creationId xmlns:a16="http://schemas.microsoft.com/office/drawing/2014/main" id="{341C343D-FCF5-B951-029F-11950EA0929F}"/>
              </a:ext>
            </a:extLst>
          </p:cNvPr>
          <p:cNvCxnSpPr/>
          <p:nvPr/>
        </p:nvCxnSpPr>
        <p:spPr>
          <a:xfrm>
            <a:off x="7411653" y="3722878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Connector 4122">
            <a:extLst>
              <a:ext uri="{FF2B5EF4-FFF2-40B4-BE49-F238E27FC236}">
                <a16:creationId xmlns:a16="http://schemas.microsoft.com/office/drawing/2014/main" id="{499697DB-A679-CECA-1100-B76D7E53C0D1}"/>
              </a:ext>
            </a:extLst>
          </p:cNvPr>
          <p:cNvCxnSpPr/>
          <p:nvPr/>
        </p:nvCxnSpPr>
        <p:spPr>
          <a:xfrm>
            <a:off x="7567092" y="3877267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4" name="Straight Connector 4123">
            <a:extLst>
              <a:ext uri="{FF2B5EF4-FFF2-40B4-BE49-F238E27FC236}">
                <a16:creationId xmlns:a16="http://schemas.microsoft.com/office/drawing/2014/main" id="{5B24743A-C161-7601-1076-3DFC8879F669}"/>
              </a:ext>
            </a:extLst>
          </p:cNvPr>
          <p:cNvCxnSpPr/>
          <p:nvPr/>
        </p:nvCxnSpPr>
        <p:spPr>
          <a:xfrm>
            <a:off x="7770844" y="403165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30595FD7-2483-FA2D-7168-9CFEF5F455A1}"/>
              </a:ext>
            </a:extLst>
          </p:cNvPr>
          <p:cNvSpPr/>
          <p:nvPr/>
        </p:nvSpPr>
        <p:spPr>
          <a:xfrm>
            <a:off x="6892398" y="4553521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Sample </a:t>
            </a:r>
            <a:r>
              <a:rPr lang="en-US" i="1" dirty="0">
                <a:latin typeface="+mj-lt"/>
              </a:rPr>
              <a:t>S</a:t>
            </a:r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208BD8F2-8664-C084-6BFE-F348029A943B}"/>
              </a:ext>
            </a:extLst>
          </p:cNvPr>
          <p:cNvSpPr/>
          <p:nvPr/>
        </p:nvSpPr>
        <p:spPr>
          <a:xfrm>
            <a:off x="14405" y="1404649"/>
            <a:ext cx="547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Null hypothesis H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: the genome is present in the sample</a:t>
            </a:r>
          </a:p>
        </p:txBody>
      </p:sp>
    </p:spTree>
    <p:extLst>
      <p:ext uri="{BB962C8B-B14F-4D97-AF65-F5344CB8AC3E}">
        <p14:creationId xmlns:p14="http://schemas.microsoft.com/office/powerpoint/2010/main" val="103136168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4104" grpId="0" animBg="1"/>
      <p:bldP spid="4125" grpId="0"/>
      <p:bldP spid="41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4" name="AutoShape 2" descr=" 4098">
            <a:extLst>
              <a:ext uri="{FF2B5EF4-FFF2-40B4-BE49-F238E27FC236}">
                <a16:creationId xmlns:a16="http://schemas.microsoft.com/office/drawing/2014/main" id="{ED08B9B3-A0EF-0623-2569-E6AAE92B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CA15C-272D-8005-751B-B55E9E8FE942}"/>
              </a:ext>
            </a:extLst>
          </p:cNvPr>
          <p:cNvSpPr/>
          <p:nvPr/>
        </p:nvSpPr>
        <p:spPr>
          <a:xfrm>
            <a:off x="2518765" y="867673"/>
            <a:ext cx="163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Hypothesis test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A62249-7D03-7A77-D1A3-FE01E35DF5F0}"/>
              </a:ext>
            </a:extLst>
          </p:cNvPr>
          <p:cNvCxnSpPr>
            <a:cxnSpLocks/>
          </p:cNvCxnSpPr>
          <p:nvPr/>
        </p:nvCxnSpPr>
        <p:spPr>
          <a:xfrm>
            <a:off x="1905000" y="2743200"/>
            <a:ext cx="3773456" cy="1014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92E0A5-0D3E-F330-29D3-29CD755CBFA1}"/>
              </a:ext>
            </a:extLst>
          </p:cNvPr>
          <p:cNvCxnSpPr/>
          <p:nvPr/>
        </p:nvCxnSpPr>
        <p:spPr>
          <a:xfrm>
            <a:off x="1905000" y="30164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99A281-4275-EF30-29B7-A4A0B7CEC2F9}"/>
              </a:ext>
            </a:extLst>
          </p:cNvPr>
          <p:cNvCxnSpPr/>
          <p:nvPr/>
        </p:nvCxnSpPr>
        <p:spPr>
          <a:xfrm>
            <a:off x="2065020" y="317080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F1192-CEA7-4F41-847B-205EE16B71AF}"/>
              </a:ext>
            </a:extLst>
          </p:cNvPr>
          <p:cNvCxnSpPr/>
          <p:nvPr/>
        </p:nvCxnSpPr>
        <p:spPr>
          <a:xfrm>
            <a:off x="2207539" y="3325191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2D8F77-0D23-81B9-4DF6-A20CCA4879F8}"/>
              </a:ext>
            </a:extLst>
          </p:cNvPr>
          <p:cNvCxnSpPr/>
          <p:nvPr/>
        </p:nvCxnSpPr>
        <p:spPr>
          <a:xfrm>
            <a:off x="2362978" y="3479580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3F8BA4-B4C9-53E6-170E-77535C23D28F}"/>
              </a:ext>
            </a:extLst>
          </p:cNvPr>
          <p:cNvCxnSpPr/>
          <p:nvPr/>
        </p:nvCxnSpPr>
        <p:spPr>
          <a:xfrm>
            <a:off x="2566730" y="3633967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85E65-C8C0-F1C2-D9C9-5CC4A7C1A5EC}"/>
              </a:ext>
            </a:extLst>
          </p:cNvPr>
          <p:cNvCxnSpPr/>
          <p:nvPr/>
        </p:nvCxnSpPr>
        <p:spPr>
          <a:xfrm>
            <a:off x="2782856" y="3030335"/>
            <a:ext cx="534956" cy="6946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B30F96-F81A-0FEB-B06E-A0E254583846}"/>
              </a:ext>
            </a:extLst>
          </p:cNvPr>
          <p:cNvCxnSpPr/>
          <p:nvPr/>
        </p:nvCxnSpPr>
        <p:spPr>
          <a:xfrm>
            <a:off x="2942876" y="3184724"/>
            <a:ext cx="534956" cy="6946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8C737E-BFCD-B747-078E-F5B43DFE5F66}"/>
              </a:ext>
            </a:extLst>
          </p:cNvPr>
          <p:cNvCxnSpPr/>
          <p:nvPr/>
        </p:nvCxnSpPr>
        <p:spPr>
          <a:xfrm>
            <a:off x="3085395" y="3339113"/>
            <a:ext cx="534956" cy="6946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014318-EA21-0EDA-D282-30C0D3C1F604}"/>
              </a:ext>
            </a:extLst>
          </p:cNvPr>
          <p:cNvCxnSpPr/>
          <p:nvPr/>
        </p:nvCxnSpPr>
        <p:spPr>
          <a:xfrm>
            <a:off x="3240834" y="3493502"/>
            <a:ext cx="534956" cy="6946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1FEF99-200D-7A68-CFE2-28BC589D7D11}"/>
              </a:ext>
            </a:extLst>
          </p:cNvPr>
          <p:cNvCxnSpPr/>
          <p:nvPr/>
        </p:nvCxnSpPr>
        <p:spPr>
          <a:xfrm>
            <a:off x="3444586" y="36478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A48EF0-66F5-233F-08EC-B47371C309FD}"/>
              </a:ext>
            </a:extLst>
          </p:cNvPr>
          <p:cNvCxnSpPr/>
          <p:nvPr/>
        </p:nvCxnSpPr>
        <p:spPr>
          <a:xfrm>
            <a:off x="3567370" y="3045235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3BD7CA-D3FE-D98B-0D85-71AB18C566F8}"/>
              </a:ext>
            </a:extLst>
          </p:cNvPr>
          <p:cNvCxnSpPr/>
          <p:nvPr/>
        </p:nvCxnSpPr>
        <p:spPr>
          <a:xfrm>
            <a:off x="3727390" y="319962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0D7587-F9EC-B366-BA98-C72341796EFB}"/>
              </a:ext>
            </a:extLst>
          </p:cNvPr>
          <p:cNvCxnSpPr/>
          <p:nvPr/>
        </p:nvCxnSpPr>
        <p:spPr>
          <a:xfrm>
            <a:off x="3869909" y="33540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30C70F-17E9-EED4-14E1-AF58314C8060}"/>
              </a:ext>
            </a:extLst>
          </p:cNvPr>
          <p:cNvCxnSpPr/>
          <p:nvPr/>
        </p:nvCxnSpPr>
        <p:spPr>
          <a:xfrm>
            <a:off x="4025348" y="350840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A83DFE-0683-E7B1-DA19-7F5740070BD2}"/>
              </a:ext>
            </a:extLst>
          </p:cNvPr>
          <p:cNvCxnSpPr/>
          <p:nvPr/>
        </p:nvCxnSpPr>
        <p:spPr>
          <a:xfrm>
            <a:off x="4229100" y="36627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0254A2-434A-C6F2-E15B-F4CF9974E082}"/>
              </a:ext>
            </a:extLst>
          </p:cNvPr>
          <p:cNvCxnSpPr/>
          <p:nvPr/>
        </p:nvCxnSpPr>
        <p:spPr>
          <a:xfrm>
            <a:off x="4405570" y="3045235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BB6727-D689-E28F-E143-23146F188839}"/>
              </a:ext>
            </a:extLst>
          </p:cNvPr>
          <p:cNvCxnSpPr/>
          <p:nvPr/>
        </p:nvCxnSpPr>
        <p:spPr>
          <a:xfrm>
            <a:off x="4565590" y="319962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69645B-6185-3684-69B8-F949CFD7A205}"/>
              </a:ext>
            </a:extLst>
          </p:cNvPr>
          <p:cNvCxnSpPr/>
          <p:nvPr/>
        </p:nvCxnSpPr>
        <p:spPr>
          <a:xfrm>
            <a:off x="4708109" y="33540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653199-C4EE-60F2-1A34-B6F77CAC4B57}"/>
              </a:ext>
            </a:extLst>
          </p:cNvPr>
          <p:cNvCxnSpPr/>
          <p:nvPr/>
        </p:nvCxnSpPr>
        <p:spPr>
          <a:xfrm>
            <a:off x="4863548" y="350840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83F668-D68E-A55F-925E-FB2083E074D0}"/>
              </a:ext>
            </a:extLst>
          </p:cNvPr>
          <p:cNvCxnSpPr/>
          <p:nvPr/>
        </p:nvCxnSpPr>
        <p:spPr>
          <a:xfrm>
            <a:off x="5067300" y="36627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3FB160E-272B-A4F4-EE94-0EBCEA8E03A2}"/>
              </a:ext>
            </a:extLst>
          </p:cNvPr>
          <p:cNvSpPr/>
          <p:nvPr/>
        </p:nvSpPr>
        <p:spPr>
          <a:xfrm>
            <a:off x="53283" y="2536638"/>
            <a:ext cx="2004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Mutated genome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1C5359-78DF-1017-E968-DA08ECF04926}"/>
              </a:ext>
            </a:extLst>
          </p:cNvPr>
          <p:cNvSpPr/>
          <p:nvPr/>
        </p:nvSpPr>
        <p:spPr>
          <a:xfrm>
            <a:off x="53283" y="3169347"/>
            <a:ext cx="1682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Mutated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81A822-D1D3-BEB8-AC01-B269A9295164}"/>
              </a:ext>
            </a:extLst>
          </p:cNvPr>
          <p:cNvSpPr/>
          <p:nvPr/>
        </p:nvSpPr>
        <p:spPr>
          <a:xfrm>
            <a:off x="6135656" y="2209800"/>
            <a:ext cx="2549917" cy="23621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39357-E032-37DC-6DDE-5F3E3409BBB7}"/>
              </a:ext>
            </a:extLst>
          </p:cNvPr>
          <p:cNvCxnSpPr/>
          <p:nvPr/>
        </p:nvCxnSpPr>
        <p:spPr>
          <a:xfrm>
            <a:off x="6553200" y="2667000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495B10-276D-25BC-ADB6-30ABCFF14423}"/>
              </a:ext>
            </a:extLst>
          </p:cNvPr>
          <p:cNvCxnSpPr/>
          <p:nvPr/>
        </p:nvCxnSpPr>
        <p:spPr>
          <a:xfrm>
            <a:off x="6713220" y="28213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E45E4E-6C3F-43CC-2998-81A2772A6DA3}"/>
              </a:ext>
            </a:extLst>
          </p:cNvPr>
          <p:cNvCxnSpPr/>
          <p:nvPr/>
        </p:nvCxnSpPr>
        <p:spPr>
          <a:xfrm>
            <a:off x="6855739" y="2975778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20B4B9-B7D7-A897-DC25-E00D337610FB}"/>
              </a:ext>
            </a:extLst>
          </p:cNvPr>
          <p:cNvCxnSpPr/>
          <p:nvPr/>
        </p:nvCxnSpPr>
        <p:spPr>
          <a:xfrm>
            <a:off x="7011178" y="3130167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A55B38-1636-2043-FDA7-E39ADF8980B7}"/>
              </a:ext>
            </a:extLst>
          </p:cNvPr>
          <p:cNvCxnSpPr/>
          <p:nvPr/>
        </p:nvCxnSpPr>
        <p:spPr>
          <a:xfrm>
            <a:off x="7214930" y="328455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D64AFE-28AC-12A6-7142-AFE5278D811E}"/>
              </a:ext>
            </a:extLst>
          </p:cNvPr>
          <p:cNvCxnSpPr/>
          <p:nvPr/>
        </p:nvCxnSpPr>
        <p:spPr>
          <a:xfrm>
            <a:off x="7431056" y="268092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B02003-D694-32C2-1667-122EAFAAE642}"/>
              </a:ext>
            </a:extLst>
          </p:cNvPr>
          <p:cNvCxnSpPr/>
          <p:nvPr/>
        </p:nvCxnSpPr>
        <p:spPr>
          <a:xfrm>
            <a:off x="7591076" y="2835311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AD1F4-431C-E2AF-AFD7-C323045FE6C9}"/>
              </a:ext>
            </a:extLst>
          </p:cNvPr>
          <p:cNvCxnSpPr/>
          <p:nvPr/>
        </p:nvCxnSpPr>
        <p:spPr>
          <a:xfrm>
            <a:off x="7733595" y="2989700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BB2FD0-6BF4-4C75-7222-5FF83C312CFE}"/>
              </a:ext>
            </a:extLst>
          </p:cNvPr>
          <p:cNvCxnSpPr/>
          <p:nvPr/>
        </p:nvCxnSpPr>
        <p:spPr>
          <a:xfrm>
            <a:off x="7889034" y="31440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FA05F3-BB70-39AE-B666-93376CDAC897}"/>
              </a:ext>
            </a:extLst>
          </p:cNvPr>
          <p:cNvCxnSpPr/>
          <p:nvPr/>
        </p:nvCxnSpPr>
        <p:spPr>
          <a:xfrm>
            <a:off x="8092786" y="3298476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62C88-7F75-1D99-14DD-86CF40483342}"/>
              </a:ext>
            </a:extLst>
          </p:cNvPr>
          <p:cNvCxnSpPr/>
          <p:nvPr/>
        </p:nvCxnSpPr>
        <p:spPr>
          <a:xfrm>
            <a:off x="6231258" y="3400178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4584D9-A91D-6FA3-8A3F-7BA623B4B76E}"/>
              </a:ext>
            </a:extLst>
          </p:cNvPr>
          <p:cNvCxnSpPr/>
          <p:nvPr/>
        </p:nvCxnSpPr>
        <p:spPr>
          <a:xfrm>
            <a:off x="6391278" y="3554567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370D2C-FE4C-0D40-D255-07558EA3B344}"/>
              </a:ext>
            </a:extLst>
          </p:cNvPr>
          <p:cNvCxnSpPr/>
          <p:nvPr/>
        </p:nvCxnSpPr>
        <p:spPr>
          <a:xfrm>
            <a:off x="6533797" y="3708956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48867A-EC4D-4424-FE06-B48EFBF2A84D}"/>
              </a:ext>
            </a:extLst>
          </p:cNvPr>
          <p:cNvCxnSpPr/>
          <p:nvPr/>
        </p:nvCxnSpPr>
        <p:spPr>
          <a:xfrm>
            <a:off x="6689236" y="3863345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933C4D-1E5C-953C-5BC4-25AC0FE0BD09}"/>
              </a:ext>
            </a:extLst>
          </p:cNvPr>
          <p:cNvCxnSpPr/>
          <p:nvPr/>
        </p:nvCxnSpPr>
        <p:spPr>
          <a:xfrm>
            <a:off x="6892988" y="4017732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17CB95-292A-E291-79D0-E390E89E23FF}"/>
              </a:ext>
            </a:extLst>
          </p:cNvPr>
          <p:cNvCxnSpPr/>
          <p:nvPr/>
        </p:nvCxnSpPr>
        <p:spPr>
          <a:xfrm>
            <a:off x="7109114" y="3414100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AEDB42-CA4C-8727-B69D-F374EB7B2DE4}"/>
              </a:ext>
            </a:extLst>
          </p:cNvPr>
          <p:cNvCxnSpPr/>
          <p:nvPr/>
        </p:nvCxnSpPr>
        <p:spPr>
          <a:xfrm>
            <a:off x="7269134" y="35684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59B57D-E00A-17D5-D405-6694A7E434A5}"/>
              </a:ext>
            </a:extLst>
          </p:cNvPr>
          <p:cNvCxnSpPr/>
          <p:nvPr/>
        </p:nvCxnSpPr>
        <p:spPr>
          <a:xfrm>
            <a:off x="7411653" y="3722878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01AE5B-EC70-E421-98CC-94A8D6D37625}"/>
              </a:ext>
            </a:extLst>
          </p:cNvPr>
          <p:cNvCxnSpPr/>
          <p:nvPr/>
        </p:nvCxnSpPr>
        <p:spPr>
          <a:xfrm>
            <a:off x="7567092" y="3877267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4252A3-AE9A-1877-4599-19F5DCCB80F3}"/>
              </a:ext>
            </a:extLst>
          </p:cNvPr>
          <p:cNvCxnSpPr/>
          <p:nvPr/>
        </p:nvCxnSpPr>
        <p:spPr>
          <a:xfrm>
            <a:off x="7770844" y="403165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BD4C17-0D33-8750-E180-FCCC3AABD372}"/>
              </a:ext>
            </a:extLst>
          </p:cNvPr>
          <p:cNvSpPr/>
          <p:nvPr/>
        </p:nvSpPr>
        <p:spPr>
          <a:xfrm>
            <a:off x="6892398" y="4553521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Sample </a:t>
            </a:r>
            <a:r>
              <a:rPr lang="en-US" i="1" dirty="0">
                <a:latin typeface="+mj-lt"/>
              </a:rPr>
              <a:t>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7767DE-09D4-842A-42FA-99E311C86D47}"/>
              </a:ext>
            </a:extLst>
          </p:cNvPr>
          <p:cNvSpPr/>
          <p:nvPr/>
        </p:nvSpPr>
        <p:spPr>
          <a:xfrm>
            <a:off x="14405" y="1404649"/>
            <a:ext cx="547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Null hypothesis H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: the genome is present in the sample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44AC255D-3459-C556-66A0-AEE50E70E9AE}"/>
              </a:ext>
            </a:extLst>
          </p:cNvPr>
          <p:cNvSpPr/>
          <p:nvPr/>
        </p:nvSpPr>
        <p:spPr>
          <a:xfrm>
            <a:off x="3208021" y="2133600"/>
            <a:ext cx="45719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0FC2D2-280F-A8D0-A135-0CA0D17F3761}"/>
              </a:ext>
            </a:extLst>
          </p:cNvPr>
          <p:cNvCxnSpPr>
            <a:cxnSpLocks/>
          </p:cNvCxnSpPr>
          <p:nvPr/>
        </p:nvCxnSpPr>
        <p:spPr>
          <a:xfrm>
            <a:off x="3185160" y="2743200"/>
            <a:ext cx="91440" cy="0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64103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D242C8-46E5-9762-7BA7-561494F43346}"/>
              </a:ext>
            </a:extLst>
          </p:cNvPr>
          <p:cNvSpPr/>
          <p:nvPr/>
        </p:nvSpPr>
        <p:spPr>
          <a:xfrm>
            <a:off x="53283" y="3169347"/>
            <a:ext cx="1740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Mutated k-</a:t>
            </a:r>
            <a:r>
              <a:rPr lang="en-US" dirty="0" err="1">
                <a:latin typeface="+mj-lt"/>
              </a:rPr>
              <a:t>mers</a:t>
            </a:r>
            <a:r>
              <a:rPr lang="en-US" dirty="0">
                <a:latin typeface="+mj-lt"/>
              </a:rPr>
              <a:t>,</a:t>
            </a:r>
          </a:p>
          <a:p>
            <a:r>
              <a:rPr lang="en-US" dirty="0">
                <a:latin typeface="+mj-lt"/>
              </a:rPr>
              <a:t>sketched:</a:t>
            </a:r>
          </a:p>
        </p:txBody>
      </p:sp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4" name="AutoShape 2" descr=" 4098">
            <a:extLst>
              <a:ext uri="{FF2B5EF4-FFF2-40B4-BE49-F238E27FC236}">
                <a16:creationId xmlns:a16="http://schemas.microsoft.com/office/drawing/2014/main" id="{ED08B9B3-A0EF-0623-2569-E6AAE92B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CA15C-272D-8005-751B-B55E9E8FE942}"/>
              </a:ext>
            </a:extLst>
          </p:cNvPr>
          <p:cNvSpPr/>
          <p:nvPr/>
        </p:nvSpPr>
        <p:spPr>
          <a:xfrm>
            <a:off x="2518765" y="867673"/>
            <a:ext cx="163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Hypothesis test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A62249-7D03-7A77-D1A3-FE01E35DF5F0}"/>
              </a:ext>
            </a:extLst>
          </p:cNvPr>
          <p:cNvCxnSpPr>
            <a:cxnSpLocks/>
          </p:cNvCxnSpPr>
          <p:nvPr/>
        </p:nvCxnSpPr>
        <p:spPr>
          <a:xfrm>
            <a:off x="1905000" y="2743200"/>
            <a:ext cx="3773456" cy="1014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8207763-C6A7-224F-C687-7D76334A19B6}"/>
              </a:ext>
            </a:extLst>
          </p:cNvPr>
          <p:cNvSpPr/>
          <p:nvPr/>
        </p:nvSpPr>
        <p:spPr>
          <a:xfrm>
            <a:off x="53283" y="2536638"/>
            <a:ext cx="2004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Mutated genome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2E777F-6DD3-A09B-9777-7506E9F7F902}"/>
              </a:ext>
            </a:extLst>
          </p:cNvPr>
          <p:cNvCxnSpPr/>
          <p:nvPr/>
        </p:nvCxnSpPr>
        <p:spPr>
          <a:xfrm>
            <a:off x="1905000" y="30164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259201-E127-DE3E-FF56-8BC1C6B56202}"/>
              </a:ext>
            </a:extLst>
          </p:cNvPr>
          <p:cNvCxnSpPr/>
          <p:nvPr/>
        </p:nvCxnSpPr>
        <p:spPr>
          <a:xfrm>
            <a:off x="2782856" y="3030335"/>
            <a:ext cx="534956" cy="6946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C32615-2B46-CAC7-8DD2-31F3AA518063}"/>
              </a:ext>
            </a:extLst>
          </p:cNvPr>
          <p:cNvCxnSpPr/>
          <p:nvPr/>
        </p:nvCxnSpPr>
        <p:spPr>
          <a:xfrm>
            <a:off x="3869909" y="33540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972F55-471E-B74C-A986-87678EF1B8AA}"/>
              </a:ext>
            </a:extLst>
          </p:cNvPr>
          <p:cNvCxnSpPr/>
          <p:nvPr/>
        </p:nvCxnSpPr>
        <p:spPr>
          <a:xfrm>
            <a:off x="5067300" y="36627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45C1425F-FB27-5BBB-B18A-CD0D23E6E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9873"/>
          <a:stretch/>
        </p:blipFill>
        <p:spPr>
          <a:xfrm>
            <a:off x="1940165" y="4415726"/>
            <a:ext cx="1068177" cy="32689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D5062030-F4BE-5749-2F33-5F058E9DC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158" y="3543622"/>
            <a:ext cx="246418" cy="17059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B7BC3E-1582-8F33-D8E1-70E067B43485}"/>
              </a:ext>
            </a:extLst>
          </p:cNvPr>
          <p:cNvCxnSpPr/>
          <p:nvPr/>
        </p:nvCxnSpPr>
        <p:spPr>
          <a:xfrm flipV="1">
            <a:off x="2493754" y="4742623"/>
            <a:ext cx="0" cy="44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317F899-060B-2CA4-51E4-C683048FF8BF}"/>
              </a:ext>
            </a:extLst>
          </p:cNvPr>
          <p:cNvSpPr/>
          <p:nvPr/>
        </p:nvSpPr>
        <p:spPr>
          <a:xfrm>
            <a:off x="1820206" y="5091564"/>
            <a:ext cx="174034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K-</a:t>
            </a:r>
            <a:r>
              <a:rPr lang="en-US" sz="1600" dirty="0" err="1">
                <a:latin typeface="+mj-lt"/>
              </a:rPr>
              <a:t>mers</a:t>
            </a:r>
            <a:r>
              <a:rPr lang="en-US" sz="1600" dirty="0">
                <a:latin typeface="+mj-lt"/>
              </a:rPr>
              <a:t> shared with sample </a:t>
            </a:r>
            <a:r>
              <a:rPr lang="en-US" sz="1600" i="1" dirty="0">
                <a:solidFill>
                  <a:srgbClr val="0070C0"/>
                </a:solidFill>
                <a:latin typeface="+mj-lt"/>
              </a:rPr>
              <a:t>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2FC080-5820-3F85-3504-4DBB2621DD64}"/>
              </a:ext>
            </a:extLst>
          </p:cNvPr>
          <p:cNvSpPr/>
          <p:nvPr/>
        </p:nvSpPr>
        <p:spPr>
          <a:xfrm>
            <a:off x="6135656" y="2209800"/>
            <a:ext cx="2549917" cy="23621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5F9318-9405-E341-D55C-0261A87377EB}"/>
              </a:ext>
            </a:extLst>
          </p:cNvPr>
          <p:cNvCxnSpPr/>
          <p:nvPr/>
        </p:nvCxnSpPr>
        <p:spPr>
          <a:xfrm>
            <a:off x="7214930" y="328455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728958-93C8-0B18-25B2-9600438748C4}"/>
              </a:ext>
            </a:extLst>
          </p:cNvPr>
          <p:cNvCxnSpPr/>
          <p:nvPr/>
        </p:nvCxnSpPr>
        <p:spPr>
          <a:xfrm>
            <a:off x="7591076" y="2835311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1D5991-6606-6EF9-04CE-1B975F3ABBD0}"/>
              </a:ext>
            </a:extLst>
          </p:cNvPr>
          <p:cNvCxnSpPr/>
          <p:nvPr/>
        </p:nvCxnSpPr>
        <p:spPr>
          <a:xfrm>
            <a:off x="6231258" y="3400178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045927-0FC9-B86D-B3BB-9C9C035860C4}"/>
              </a:ext>
            </a:extLst>
          </p:cNvPr>
          <p:cNvCxnSpPr/>
          <p:nvPr/>
        </p:nvCxnSpPr>
        <p:spPr>
          <a:xfrm>
            <a:off x="7770844" y="403165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BFBBDD1-E5C8-EEB3-C5A3-1E688CC2EC78}"/>
              </a:ext>
            </a:extLst>
          </p:cNvPr>
          <p:cNvSpPr/>
          <p:nvPr/>
        </p:nvSpPr>
        <p:spPr>
          <a:xfrm>
            <a:off x="6892398" y="4553521"/>
            <a:ext cx="1143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Sample </a:t>
            </a:r>
            <a:r>
              <a:rPr lang="en-US" i="1" dirty="0">
                <a:latin typeface="+mj-lt"/>
              </a:rPr>
              <a:t>S</a:t>
            </a:r>
            <a:r>
              <a:rPr lang="en-US" dirty="0">
                <a:latin typeface="+mj-lt"/>
              </a:rPr>
              <a:t>, </a:t>
            </a:r>
          </a:p>
          <a:p>
            <a:r>
              <a:rPr lang="en-US" dirty="0">
                <a:latin typeface="+mj-lt"/>
              </a:rPr>
              <a:t>sketched</a:t>
            </a:r>
            <a:endParaRPr lang="en-US" i="1" dirty="0"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1B30E11-E820-4627-66AA-59CAAF5DD53C}"/>
              </a:ext>
            </a:extLst>
          </p:cNvPr>
          <p:cNvSpPr/>
          <p:nvPr/>
        </p:nvSpPr>
        <p:spPr>
          <a:xfrm>
            <a:off x="14405" y="1404649"/>
            <a:ext cx="547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Null hypothesis H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: the genome is present in the sample</a:t>
            </a:r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EF3951CA-DFF7-96A2-F328-7021EA0C25C0}"/>
              </a:ext>
            </a:extLst>
          </p:cNvPr>
          <p:cNvSpPr/>
          <p:nvPr/>
        </p:nvSpPr>
        <p:spPr>
          <a:xfrm>
            <a:off x="3208021" y="2133600"/>
            <a:ext cx="45719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51E8DF-3B31-4E43-9DE7-CA9DA3055C96}"/>
              </a:ext>
            </a:extLst>
          </p:cNvPr>
          <p:cNvCxnSpPr>
            <a:cxnSpLocks/>
          </p:cNvCxnSpPr>
          <p:nvPr/>
        </p:nvCxnSpPr>
        <p:spPr>
          <a:xfrm>
            <a:off x="3185160" y="2743200"/>
            <a:ext cx="91440" cy="0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661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D242C8-46E5-9762-7BA7-561494F43346}"/>
              </a:ext>
            </a:extLst>
          </p:cNvPr>
          <p:cNvSpPr/>
          <p:nvPr/>
        </p:nvSpPr>
        <p:spPr>
          <a:xfrm>
            <a:off x="53283" y="3169347"/>
            <a:ext cx="1740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Mutated k-</a:t>
            </a:r>
            <a:r>
              <a:rPr lang="en-US" dirty="0" err="1">
                <a:latin typeface="+mj-lt"/>
              </a:rPr>
              <a:t>mers</a:t>
            </a:r>
            <a:r>
              <a:rPr lang="en-US" dirty="0">
                <a:latin typeface="+mj-lt"/>
              </a:rPr>
              <a:t>,</a:t>
            </a:r>
          </a:p>
          <a:p>
            <a:r>
              <a:rPr lang="en-US" dirty="0">
                <a:latin typeface="+mj-lt"/>
              </a:rPr>
              <a:t>sketched:</a:t>
            </a:r>
          </a:p>
        </p:txBody>
      </p:sp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4" name="AutoShape 2" descr=" 4098">
            <a:extLst>
              <a:ext uri="{FF2B5EF4-FFF2-40B4-BE49-F238E27FC236}">
                <a16:creationId xmlns:a16="http://schemas.microsoft.com/office/drawing/2014/main" id="{ED08B9B3-A0EF-0623-2569-E6AAE92B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CA15C-272D-8005-751B-B55E9E8FE942}"/>
              </a:ext>
            </a:extLst>
          </p:cNvPr>
          <p:cNvSpPr/>
          <p:nvPr/>
        </p:nvSpPr>
        <p:spPr>
          <a:xfrm>
            <a:off x="2518765" y="867673"/>
            <a:ext cx="163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Hypothesis test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A62249-7D03-7A77-D1A3-FE01E35DF5F0}"/>
              </a:ext>
            </a:extLst>
          </p:cNvPr>
          <p:cNvCxnSpPr>
            <a:cxnSpLocks/>
          </p:cNvCxnSpPr>
          <p:nvPr/>
        </p:nvCxnSpPr>
        <p:spPr>
          <a:xfrm>
            <a:off x="1905000" y="2743200"/>
            <a:ext cx="3773456" cy="1014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8207763-C6A7-224F-C687-7D76334A19B6}"/>
              </a:ext>
            </a:extLst>
          </p:cNvPr>
          <p:cNvSpPr/>
          <p:nvPr/>
        </p:nvSpPr>
        <p:spPr>
          <a:xfrm>
            <a:off x="53283" y="2536638"/>
            <a:ext cx="2004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Mutated genome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2E777F-6DD3-A09B-9777-7506E9F7F902}"/>
              </a:ext>
            </a:extLst>
          </p:cNvPr>
          <p:cNvCxnSpPr/>
          <p:nvPr/>
        </p:nvCxnSpPr>
        <p:spPr>
          <a:xfrm>
            <a:off x="1905000" y="30164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259201-E127-DE3E-FF56-8BC1C6B56202}"/>
              </a:ext>
            </a:extLst>
          </p:cNvPr>
          <p:cNvCxnSpPr/>
          <p:nvPr/>
        </p:nvCxnSpPr>
        <p:spPr>
          <a:xfrm>
            <a:off x="2782856" y="3030335"/>
            <a:ext cx="534956" cy="0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C32615-2B46-CAC7-8DD2-31F3AA518063}"/>
              </a:ext>
            </a:extLst>
          </p:cNvPr>
          <p:cNvCxnSpPr/>
          <p:nvPr/>
        </p:nvCxnSpPr>
        <p:spPr>
          <a:xfrm>
            <a:off x="3869909" y="33540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972F55-471E-B74C-A986-87678EF1B8AA}"/>
              </a:ext>
            </a:extLst>
          </p:cNvPr>
          <p:cNvCxnSpPr/>
          <p:nvPr/>
        </p:nvCxnSpPr>
        <p:spPr>
          <a:xfrm>
            <a:off x="5067300" y="36627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45C1425F-FB27-5BBB-B18A-CD0D23E6E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40165" y="4415726"/>
            <a:ext cx="3545578" cy="32689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D5062030-F4BE-5749-2F33-5F058E9DC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158" y="3543622"/>
            <a:ext cx="246418" cy="17059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B7BC3E-1582-8F33-D8E1-70E067B43485}"/>
              </a:ext>
            </a:extLst>
          </p:cNvPr>
          <p:cNvCxnSpPr/>
          <p:nvPr/>
        </p:nvCxnSpPr>
        <p:spPr>
          <a:xfrm flipV="1">
            <a:off x="2493754" y="4742623"/>
            <a:ext cx="0" cy="44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317F899-060B-2CA4-51E4-C683048FF8BF}"/>
              </a:ext>
            </a:extLst>
          </p:cNvPr>
          <p:cNvSpPr/>
          <p:nvPr/>
        </p:nvSpPr>
        <p:spPr>
          <a:xfrm>
            <a:off x="1820206" y="5091564"/>
            <a:ext cx="174034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K-</a:t>
            </a:r>
            <a:r>
              <a:rPr lang="en-US" sz="1600" dirty="0" err="1">
                <a:latin typeface="+mj-lt"/>
              </a:rPr>
              <a:t>mers</a:t>
            </a:r>
            <a:r>
              <a:rPr lang="en-US" sz="1600" dirty="0">
                <a:latin typeface="+mj-lt"/>
              </a:rPr>
              <a:t> shared with sample </a:t>
            </a:r>
            <a:r>
              <a:rPr lang="en-US" sz="1600" i="1" dirty="0">
                <a:solidFill>
                  <a:srgbClr val="0070C0"/>
                </a:solidFill>
                <a:latin typeface="+mj-lt"/>
              </a:rPr>
              <a:t>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B871DE-7AE8-9109-EC65-BEF27E24C4EA}"/>
              </a:ext>
            </a:extLst>
          </p:cNvPr>
          <p:cNvCxnSpPr/>
          <p:nvPr/>
        </p:nvCxnSpPr>
        <p:spPr>
          <a:xfrm flipV="1">
            <a:off x="4551154" y="4732622"/>
            <a:ext cx="0" cy="44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3897A2-597E-04FD-A199-CFC36FE9E588}"/>
              </a:ext>
            </a:extLst>
          </p:cNvPr>
          <p:cNvSpPr/>
          <p:nvPr/>
        </p:nvSpPr>
        <p:spPr>
          <a:xfrm>
            <a:off x="3505200" y="5091564"/>
            <a:ext cx="318510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Prob. k-</a:t>
            </a:r>
            <a:r>
              <a:rPr lang="en-US" sz="1600" dirty="0" err="1">
                <a:latin typeface="+mj-lt"/>
              </a:rPr>
              <a:t>mer</a:t>
            </a:r>
            <a:r>
              <a:rPr lang="en-US" sz="1600" dirty="0">
                <a:latin typeface="+mj-lt"/>
              </a:rPr>
              <a:t> unmutated</a:t>
            </a:r>
          </a:p>
          <a:p>
            <a:r>
              <a:rPr lang="en-US" sz="1600" dirty="0">
                <a:latin typeface="+mj-lt"/>
              </a:rPr>
              <a:t>(ANI = non-mut. prob = a)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2FC080-5820-3F85-3504-4DBB2621DD64}"/>
              </a:ext>
            </a:extLst>
          </p:cNvPr>
          <p:cNvSpPr/>
          <p:nvPr/>
        </p:nvSpPr>
        <p:spPr>
          <a:xfrm>
            <a:off x="6135656" y="2209800"/>
            <a:ext cx="2549917" cy="23621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5F9318-9405-E341-D55C-0261A87377EB}"/>
              </a:ext>
            </a:extLst>
          </p:cNvPr>
          <p:cNvCxnSpPr/>
          <p:nvPr/>
        </p:nvCxnSpPr>
        <p:spPr>
          <a:xfrm>
            <a:off x="7214930" y="328455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728958-93C8-0B18-25B2-9600438748C4}"/>
              </a:ext>
            </a:extLst>
          </p:cNvPr>
          <p:cNvCxnSpPr/>
          <p:nvPr/>
        </p:nvCxnSpPr>
        <p:spPr>
          <a:xfrm>
            <a:off x="7591076" y="2835311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1D5991-6606-6EF9-04CE-1B975F3ABBD0}"/>
              </a:ext>
            </a:extLst>
          </p:cNvPr>
          <p:cNvCxnSpPr/>
          <p:nvPr/>
        </p:nvCxnSpPr>
        <p:spPr>
          <a:xfrm>
            <a:off x="6231258" y="3400178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045927-0FC9-B86D-B3BB-9C9C035860C4}"/>
              </a:ext>
            </a:extLst>
          </p:cNvPr>
          <p:cNvCxnSpPr/>
          <p:nvPr/>
        </p:nvCxnSpPr>
        <p:spPr>
          <a:xfrm>
            <a:off x="7770844" y="403165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BFBBDD1-E5C8-EEB3-C5A3-1E688CC2EC78}"/>
              </a:ext>
            </a:extLst>
          </p:cNvPr>
          <p:cNvSpPr/>
          <p:nvPr/>
        </p:nvSpPr>
        <p:spPr>
          <a:xfrm>
            <a:off x="6892398" y="4553521"/>
            <a:ext cx="1143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Sample </a:t>
            </a:r>
            <a:r>
              <a:rPr lang="en-US" i="1" dirty="0">
                <a:latin typeface="+mj-lt"/>
              </a:rPr>
              <a:t>S</a:t>
            </a:r>
            <a:r>
              <a:rPr lang="en-US" dirty="0">
                <a:latin typeface="+mj-lt"/>
              </a:rPr>
              <a:t>, </a:t>
            </a:r>
          </a:p>
          <a:p>
            <a:r>
              <a:rPr lang="en-US" dirty="0">
                <a:latin typeface="+mj-lt"/>
              </a:rPr>
              <a:t>sketched</a:t>
            </a:r>
            <a:endParaRPr lang="en-US" i="1" dirty="0"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1B30E11-E820-4627-66AA-59CAAF5DD53C}"/>
              </a:ext>
            </a:extLst>
          </p:cNvPr>
          <p:cNvSpPr/>
          <p:nvPr/>
        </p:nvSpPr>
        <p:spPr>
          <a:xfrm>
            <a:off x="14405" y="1404649"/>
            <a:ext cx="547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Null hypothesis H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: the genome is present in the sample</a:t>
            </a:r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EF3951CA-DFF7-96A2-F328-7021EA0C25C0}"/>
              </a:ext>
            </a:extLst>
          </p:cNvPr>
          <p:cNvSpPr/>
          <p:nvPr/>
        </p:nvSpPr>
        <p:spPr>
          <a:xfrm>
            <a:off x="3208021" y="2133600"/>
            <a:ext cx="45719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51E8DF-3B31-4E43-9DE7-CA9DA3055C96}"/>
              </a:ext>
            </a:extLst>
          </p:cNvPr>
          <p:cNvCxnSpPr>
            <a:cxnSpLocks/>
          </p:cNvCxnSpPr>
          <p:nvPr/>
        </p:nvCxnSpPr>
        <p:spPr>
          <a:xfrm>
            <a:off x="3185160" y="2743200"/>
            <a:ext cx="91440" cy="0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66914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D242C8-46E5-9762-7BA7-561494F43346}"/>
              </a:ext>
            </a:extLst>
          </p:cNvPr>
          <p:cNvSpPr/>
          <p:nvPr/>
        </p:nvSpPr>
        <p:spPr>
          <a:xfrm>
            <a:off x="53283" y="3169347"/>
            <a:ext cx="1740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Mutated k-</a:t>
            </a:r>
            <a:r>
              <a:rPr lang="en-US" dirty="0" err="1">
                <a:latin typeface="+mj-lt"/>
              </a:rPr>
              <a:t>mers</a:t>
            </a:r>
            <a:r>
              <a:rPr lang="en-US" dirty="0">
                <a:latin typeface="+mj-lt"/>
              </a:rPr>
              <a:t>,</a:t>
            </a:r>
          </a:p>
          <a:p>
            <a:r>
              <a:rPr lang="en-US" dirty="0">
                <a:latin typeface="+mj-lt"/>
              </a:rPr>
              <a:t>sketched:</a:t>
            </a:r>
          </a:p>
        </p:txBody>
      </p:sp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446415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How does it work?</a:t>
            </a:r>
          </a:p>
        </p:txBody>
      </p:sp>
      <p:sp>
        <p:nvSpPr>
          <p:cNvPr id="4" name="AutoShape 2" descr=" 4098">
            <a:extLst>
              <a:ext uri="{FF2B5EF4-FFF2-40B4-BE49-F238E27FC236}">
                <a16:creationId xmlns:a16="http://schemas.microsoft.com/office/drawing/2014/main" id="{ED08B9B3-A0EF-0623-2569-E6AAE92B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YACHT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CA15C-272D-8005-751B-B55E9E8FE942}"/>
              </a:ext>
            </a:extLst>
          </p:cNvPr>
          <p:cNvSpPr/>
          <p:nvPr/>
        </p:nvSpPr>
        <p:spPr>
          <a:xfrm>
            <a:off x="2518765" y="867673"/>
            <a:ext cx="163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Hypothesis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2E7DF-F802-FCC8-9BE3-1DC47694B4FF}"/>
              </a:ext>
            </a:extLst>
          </p:cNvPr>
          <p:cNvSpPr/>
          <p:nvPr/>
        </p:nvSpPr>
        <p:spPr>
          <a:xfrm>
            <a:off x="14405" y="1404649"/>
            <a:ext cx="547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Null hypothesis H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: the genome is present in the sample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A62249-7D03-7A77-D1A3-FE01E35DF5F0}"/>
              </a:ext>
            </a:extLst>
          </p:cNvPr>
          <p:cNvCxnSpPr>
            <a:cxnSpLocks/>
          </p:cNvCxnSpPr>
          <p:nvPr/>
        </p:nvCxnSpPr>
        <p:spPr>
          <a:xfrm>
            <a:off x="1905000" y="2743200"/>
            <a:ext cx="3773456" cy="1014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own Arrow 1">
            <a:extLst>
              <a:ext uri="{FF2B5EF4-FFF2-40B4-BE49-F238E27FC236}">
                <a16:creationId xmlns:a16="http://schemas.microsoft.com/office/drawing/2014/main" id="{0A84A92C-4486-4986-21A8-2777E7F1A3D6}"/>
              </a:ext>
            </a:extLst>
          </p:cNvPr>
          <p:cNvSpPr/>
          <p:nvPr/>
        </p:nvSpPr>
        <p:spPr>
          <a:xfrm>
            <a:off x="3208021" y="2133600"/>
            <a:ext cx="45719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07763-C6A7-224F-C687-7D76334A19B6}"/>
              </a:ext>
            </a:extLst>
          </p:cNvPr>
          <p:cNvSpPr/>
          <p:nvPr/>
        </p:nvSpPr>
        <p:spPr>
          <a:xfrm>
            <a:off x="53283" y="2536638"/>
            <a:ext cx="2004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Mutated genome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2E777F-6DD3-A09B-9777-7506E9F7F902}"/>
              </a:ext>
            </a:extLst>
          </p:cNvPr>
          <p:cNvCxnSpPr/>
          <p:nvPr/>
        </p:nvCxnSpPr>
        <p:spPr>
          <a:xfrm>
            <a:off x="1905000" y="30164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259201-E127-DE3E-FF56-8BC1C6B56202}"/>
              </a:ext>
            </a:extLst>
          </p:cNvPr>
          <p:cNvCxnSpPr/>
          <p:nvPr/>
        </p:nvCxnSpPr>
        <p:spPr>
          <a:xfrm>
            <a:off x="2782856" y="3030335"/>
            <a:ext cx="534956" cy="0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C32615-2B46-CAC7-8DD2-31F3AA518063}"/>
              </a:ext>
            </a:extLst>
          </p:cNvPr>
          <p:cNvCxnSpPr/>
          <p:nvPr/>
        </p:nvCxnSpPr>
        <p:spPr>
          <a:xfrm>
            <a:off x="3869909" y="3354013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972F55-471E-B74C-A986-87678EF1B8AA}"/>
              </a:ext>
            </a:extLst>
          </p:cNvPr>
          <p:cNvCxnSpPr/>
          <p:nvPr/>
        </p:nvCxnSpPr>
        <p:spPr>
          <a:xfrm>
            <a:off x="5067300" y="3662789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D5062030-F4BE-5749-2F33-5F058E9DC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158" y="3543622"/>
            <a:ext cx="246418" cy="170597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E82FC080-5820-3F85-3504-4DBB2621DD64}"/>
              </a:ext>
            </a:extLst>
          </p:cNvPr>
          <p:cNvSpPr/>
          <p:nvPr/>
        </p:nvSpPr>
        <p:spPr>
          <a:xfrm>
            <a:off x="6135656" y="2209800"/>
            <a:ext cx="2549917" cy="23621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5F9318-9405-E341-D55C-0261A87377EB}"/>
              </a:ext>
            </a:extLst>
          </p:cNvPr>
          <p:cNvCxnSpPr/>
          <p:nvPr/>
        </p:nvCxnSpPr>
        <p:spPr>
          <a:xfrm>
            <a:off x="7214930" y="328455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728958-93C8-0B18-25B2-9600438748C4}"/>
              </a:ext>
            </a:extLst>
          </p:cNvPr>
          <p:cNvCxnSpPr/>
          <p:nvPr/>
        </p:nvCxnSpPr>
        <p:spPr>
          <a:xfrm>
            <a:off x="7591076" y="2835311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1D5991-6606-6EF9-04CE-1B975F3ABBD0}"/>
              </a:ext>
            </a:extLst>
          </p:cNvPr>
          <p:cNvCxnSpPr/>
          <p:nvPr/>
        </p:nvCxnSpPr>
        <p:spPr>
          <a:xfrm>
            <a:off x="6231258" y="3400178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045927-0FC9-B86D-B3BB-9C9C035860C4}"/>
              </a:ext>
            </a:extLst>
          </p:cNvPr>
          <p:cNvCxnSpPr/>
          <p:nvPr/>
        </p:nvCxnSpPr>
        <p:spPr>
          <a:xfrm>
            <a:off x="7770844" y="4031654"/>
            <a:ext cx="534956" cy="6946"/>
          </a:xfrm>
          <a:prstGeom prst="line">
            <a:avLst/>
          </a:prstGeom>
          <a:ln w="5715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BFBBDD1-E5C8-EEB3-C5A3-1E688CC2EC78}"/>
              </a:ext>
            </a:extLst>
          </p:cNvPr>
          <p:cNvSpPr/>
          <p:nvPr/>
        </p:nvSpPr>
        <p:spPr>
          <a:xfrm>
            <a:off x="6892398" y="4553521"/>
            <a:ext cx="1143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Sample </a:t>
            </a:r>
            <a:r>
              <a:rPr lang="en-US" i="1" dirty="0">
                <a:latin typeface="+mj-lt"/>
              </a:rPr>
              <a:t>S</a:t>
            </a:r>
            <a:r>
              <a:rPr lang="en-US" dirty="0">
                <a:latin typeface="+mj-lt"/>
              </a:rPr>
              <a:t>, </a:t>
            </a:r>
          </a:p>
          <a:p>
            <a:r>
              <a:rPr lang="en-US" dirty="0">
                <a:latin typeface="+mj-lt"/>
              </a:rPr>
              <a:t>sketched</a:t>
            </a:r>
            <a:endParaRPr lang="en-US" i="1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6A1ED-5646-E4DE-69FA-830C5A70E4FA}"/>
              </a:ext>
            </a:extLst>
          </p:cNvPr>
          <p:cNvSpPr/>
          <p:nvPr/>
        </p:nvSpPr>
        <p:spPr>
          <a:xfrm>
            <a:off x="26505" y="4356127"/>
            <a:ext cx="735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So for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FFD149A-B359-5DC8-226C-30E2AD1D3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688" y="4423224"/>
            <a:ext cx="1989638" cy="2351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8F731F-0840-5372-CFDF-CC22C0567B34}"/>
              </a:ext>
            </a:extLst>
          </p:cNvPr>
          <p:cNvSpPr/>
          <p:nvPr/>
        </p:nvSpPr>
        <p:spPr>
          <a:xfrm>
            <a:off x="2817846" y="4356127"/>
            <a:ext cx="534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and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BBBEDC7-101C-7D07-8D16-E9B90C2D4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800" y="4449975"/>
            <a:ext cx="227045" cy="18163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D7E820-F9D2-26DF-DA33-3055041D8021}"/>
              </a:ext>
            </a:extLst>
          </p:cNvPr>
          <p:cNvSpPr/>
          <p:nvPr/>
        </p:nvSpPr>
        <p:spPr>
          <a:xfrm>
            <a:off x="3581399" y="4356127"/>
            <a:ext cx="1949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largest such that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FB4DB7-D0A9-C030-F968-EEC5A01702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6955" y="4836539"/>
            <a:ext cx="1770414" cy="27953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210D72-D26E-5D2F-A4E0-55E3F2CC7D67}"/>
              </a:ext>
            </a:extLst>
          </p:cNvPr>
          <p:cNvCxnSpPr/>
          <p:nvPr/>
        </p:nvCxnSpPr>
        <p:spPr>
          <a:xfrm flipH="1">
            <a:off x="3194337" y="4953000"/>
            <a:ext cx="539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A4CBC-0B19-790B-7DAB-9F9780F8AF8A}"/>
              </a:ext>
            </a:extLst>
          </p:cNvPr>
          <p:cNvSpPr/>
          <p:nvPr/>
        </p:nvSpPr>
        <p:spPr>
          <a:xfrm>
            <a:off x="3733800" y="4800600"/>
            <a:ext cx="220454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significance (1-FN rate)</a:t>
            </a:r>
            <a:endParaRPr lang="en-US" sz="1600" i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68CA729-7318-5B3F-0AA2-9E4FB0877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29466" y="6068923"/>
            <a:ext cx="1661900" cy="25567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D09511B-F570-C9BA-4B9B-6BB71405A6BA}"/>
              </a:ext>
            </a:extLst>
          </p:cNvPr>
          <p:cNvSpPr/>
          <p:nvPr/>
        </p:nvSpPr>
        <p:spPr>
          <a:xfrm>
            <a:off x="1828800" y="6012095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Genome in sample (accept H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08C5CA2-FFD0-59A0-D3FC-E7A36BABF6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8813" y="6469296"/>
            <a:ext cx="1661900" cy="2556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36C125D-B3BD-67CA-FDB6-633007CBF208}"/>
              </a:ext>
            </a:extLst>
          </p:cNvPr>
          <p:cNvSpPr/>
          <p:nvPr/>
        </p:nvSpPr>
        <p:spPr>
          <a:xfrm>
            <a:off x="1828800" y="6412468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Genome </a:t>
            </a:r>
            <a:r>
              <a:rPr lang="en-US" i="1" dirty="0">
                <a:latin typeface="+mj-lt"/>
              </a:rPr>
              <a:t>not</a:t>
            </a:r>
            <a:r>
              <a:rPr lang="en-US" dirty="0">
                <a:latin typeface="+mj-lt"/>
              </a:rPr>
              <a:t> in sample (reject H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12D6B2-CC89-7120-4B20-3C2C71501B99}"/>
              </a:ext>
            </a:extLst>
          </p:cNvPr>
          <p:cNvSpPr/>
          <p:nvPr/>
        </p:nvSpPr>
        <p:spPr>
          <a:xfrm>
            <a:off x="2779744" y="5181600"/>
            <a:ext cx="3773456" cy="6155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Fewest k-</a:t>
            </a:r>
            <a:r>
              <a:rPr lang="en-US" sz="1600" dirty="0" err="1">
                <a:latin typeface="+mj-lt"/>
              </a:rPr>
              <a:t>mers</a:t>
            </a:r>
            <a:r>
              <a:rPr lang="en-US" sz="1600" dirty="0">
                <a:latin typeface="+mj-lt"/>
              </a:rPr>
              <a:t> we would see (</a:t>
            </a:r>
            <a:r>
              <a:rPr lang="en-US" sz="1600" dirty="0" err="1">
                <a:latin typeface="+mj-lt"/>
              </a:rPr>
              <a:t>w.p.</a:t>
            </a:r>
            <a:r>
              <a:rPr lang="en-US" sz="1600" dirty="0">
                <a:latin typeface="+mj-lt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sz="1600" dirty="0">
                <a:latin typeface="+mj-lt"/>
              </a:rPr>
              <a:t>) if the mutated genome was present</a:t>
            </a:r>
            <a:endParaRPr lang="en-US" sz="1600" i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771EF5C8-7D14-73C4-388A-63C78FE9FA9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2324906" y="5116079"/>
            <a:ext cx="454838" cy="3732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D873DF-51FB-E95E-05CF-990872E9C5DE}"/>
              </a:ext>
            </a:extLst>
          </p:cNvPr>
          <p:cNvSpPr/>
          <p:nvPr/>
        </p:nvSpPr>
        <p:spPr>
          <a:xfrm>
            <a:off x="53283" y="5560996"/>
            <a:ext cx="1949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Then: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F5BA83-EF61-D66D-9C6F-D8FEA6B3E3DE}"/>
              </a:ext>
            </a:extLst>
          </p:cNvPr>
          <p:cNvCxnSpPr>
            <a:cxnSpLocks/>
          </p:cNvCxnSpPr>
          <p:nvPr/>
        </p:nvCxnSpPr>
        <p:spPr>
          <a:xfrm>
            <a:off x="3185160" y="2743200"/>
            <a:ext cx="91440" cy="0"/>
          </a:xfrm>
          <a:prstGeom prst="line">
            <a:avLst/>
          </a:prstGeom>
          <a:ln w="5715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82899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  <p:bldP spid="30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 4098">
            <a:extLst>
              <a:ext uri="{FF2B5EF4-FFF2-40B4-BE49-F238E27FC236}">
                <a16:creationId xmlns:a16="http://schemas.microsoft.com/office/drawing/2014/main" id="{A90B3411-4FE8-AFD6-D7FB-D758FCCC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595294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Experiments</a:t>
            </a:r>
          </a:p>
        </p:txBody>
      </p:sp>
      <p:sp>
        <p:nvSpPr>
          <p:cNvPr id="3" name="AutoShape 3" descr=" 4099">
            <a:extLst>
              <a:ext uri="{FF2B5EF4-FFF2-40B4-BE49-F238E27FC236}">
                <a16:creationId xmlns:a16="http://schemas.microsoft.com/office/drawing/2014/main" id="{17D4D3F0-3E19-C097-34BD-2D89DED4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" y="762000"/>
            <a:ext cx="3493680" cy="43094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Knobs you can twiddle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AB26F-5F44-F92E-381D-6B395E7ECB17}"/>
              </a:ext>
            </a:extLst>
          </p:cNvPr>
          <p:cNvSpPr txBox="1"/>
          <p:nvPr/>
        </p:nvSpPr>
        <p:spPr>
          <a:xfrm>
            <a:off x="152400" y="1586468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ANI threshold: what ANI constitutes “same genome”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0AB9BE-59F0-170E-543E-0AA83D2461FF}"/>
              </a:ext>
            </a:extLst>
          </p:cNvPr>
          <p:cNvSpPr txBox="1"/>
          <p:nvPr/>
        </p:nvSpPr>
        <p:spPr>
          <a:xfrm>
            <a:off x="152400" y="1942068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Significance: how sure you want negatives to be </a:t>
            </a:r>
            <a:r>
              <a:rPr lang="en-US" i="1" dirty="0"/>
              <a:t>true</a:t>
            </a:r>
            <a:r>
              <a:rPr lang="en-US" dirty="0"/>
              <a:t> negatives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40801-9697-1AF7-FDDE-DD19B3DE8AB7}"/>
              </a:ext>
            </a:extLst>
          </p:cNvPr>
          <p:cNvSpPr txBox="1"/>
          <p:nvPr/>
        </p:nvSpPr>
        <p:spPr>
          <a:xfrm>
            <a:off x="152400" y="2297668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 coverage: The percentage of a genome's k-</a:t>
            </a:r>
            <a:r>
              <a:rPr lang="en-US" dirty="0" err="1"/>
              <a:t>mers</a:t>
            </a:r>
            <a:r>
              <a:rPr lang="en-US" dirty="0"/>
              <a:t> required to confirm its presence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EF88F-7984-15FC-5764-7682BDD40C4F}"/>
              </a:ext>
            </a:extLst>
          </p:cNvPr>
          <p:cNvSpPr txBox="1"/>
          <p:nvPr/>
        </p:nvSpPr>
        <p:spPr>
          <a:xfrm>
            <a:off x="190500" y="1230868"/>
            <a:ext cx="125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size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E74F03C-FC30-BBED-F472-31FDA3BDABB6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 flipH="1" flipV="1">
            <a:off x="152400" y="1771134"/>
            <a:ext cx="762000" cy="1537732"/>
          </a:xfrm>
          <a:prstGeom prst="curvedConnector3">
            <a:avLst>
              <a:gd name="adj1" fmla="val -13043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B431B1-A109-33E3-7D38-7906BD7072B5}"/>
              </a:ext>
            </a:extLst>
          </p:cNvPr>
          <p:cNvSpPr txBox="1"/>
          <p:nvPr/>
        </p:nvSpPr>
        <p:spPr>
          <a:xfrm>
            <a:off x="914400" y="3124200"/>
            <a:ext cx="4028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important parameters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30B52D5D-82FB-095A-E428-6A50612AE272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52400" y="2482334"/>
            <a:ext cx="762000" cy="826532"/>
          </a:xfrm>
          <a:prstGeom prst="curvedConnector3">
            <a:avLst>
              <a:gd name="adj1" fmla="val -1043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1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1" grpId="0"/>
      <p:bldP spid="2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 4098">
            <a:extLst>
              <a:ext uri="{FF2B5EF4-FFF2-40B4-BE49-F238E27FC236}">
                <a16:creationId xmlns:a16="http://schemas.microsoft.com/office/drawing/2014/main" id="{A90B3411-4FE8-AFD6-D7FB-D758FCCC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595294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Experiments</a:t>
            </a:r>
          </a:p>
        </p:txBody>
      </p:sp>
      <p:sp>
        <p:nvSpPr>
          <p:cNvPr id="3" name="AutoShape 3" descr=" 4099">
            <a:extLst>
              <a:ext uri="{FF2B5EF4-FFF2-40B4-BE49-F238E27FC236}">
                <a16:creationId xmlns:a16="http://schemas.microsoft.com/office/drawing/2014/main" id="{17D4D3F0-3E19-C097-34BD-2D89DED4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" y="762000"/>
            <a:ext cx="3188879" cy="43094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On spike-in real data</a:t>
            </a:r>
          </a:p>
        </p:txBody>
      </p:sp>
      <p:pic>
        <p:nvPicPr>
          <p:cNvPr id="12" name="Picture 11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AC261F2-5B26-A5DE-C12E-EF8DAE5FE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3" r="4948"/>
          <a:stretch/>
        </p:blipFill>
        <p:spPr>
          <a:xfrm>
            <a:off x="0" y="2651760"/>
            <a:ext cx="4844183" cy="3596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3AB26F-5F44-F92E-381D-6B395E7ECB17}"/>
              </a:ext>
            </a:extLst>
          </p:cNvPr>
          <p:cNvSpPr txBox="1"/>
          <p:nvPr/>
        </p:nvSpPr>
        <p:spPr>
          <a:xfrm>
            <a:off x="152400" y="1658025"/>
            <a:ext cx="164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powered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8582EF-09A9-47E0-408A-B352491F538B}"/>
              </a:ext>
            </a:extLst>
          </p:cNvPr>
          <p:cNvCxnSpPr>
            <a:cxnSpLocks/>
          </p:cNvCxnSpPr>
          <p:nvPr/>
        </p:nvCxnSpPr>
        <p:spPr>
          <a:xfrm>
            <a:off x="6499860" y="3067349"/>
            <a:ext cx="2590800" cy="0"/>
          </a:xfrm>
          <a:prstGeom prst="line">
            <a:avLst/>
          </a:prstGeom>
          <a:ln w="57150" cmpd="sng">
            <a:solidFill>
              <a:srgbClr val="3A3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9F839-05C1-11E0-6924-FDD84016A4E0}"/>
              </a:ext>
            </a:extLst>
          </p:cNvPr>
          <p:cNvGrpSpPr/>
          <p:nvPr/>
        </p:nvGrpSpPr>
        <p:grpSpPr>
          <a:xfrm>
            <a:off x="6499860" y="3242609"/>
            <a:ext cx="2438400" cy="205740"/>
            <a:chOff x="6499860" y="3852209"/>
            <a:chExt cx="2438400" cy="20574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2F2823-D68E-0534-FF74-AE5DDDA1A2A2}"/>
                </a:ext>
              </a:extLst>
            </p:cNvPr>
            <p:cNvCxnSpPr>
              <a:cxnSpLocks/>
            </p:cNvCxnSpPr>
            <p:nvPr/>
          </p:nvCxnSpPr>
          <p:spPr>
            <a:xfrm>
              <a:off x="7033260" y="4057949"/>
              <a:ext cx="457200" cy="0"/>
            </a:xfrm>
            <a:prstGeom prst="line">
              <a:avLst/>
            </a:prstGeom>
            <a:ln w="57150" cmpd="sng">
              <a:solidFill>
                <a:srgbClr val="3A3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82E2F2-1F2C-2006-F462-231EE50FA644}"/>
                </a:ext>
              </a:extLst>
            </p:cNvPr>
            <p:cNvCxnSpPr>
              <a:cxnSpLocks/>
            </p:cNvCxnSpPr>
            <p:nvPr/>
          </p:nvCxnSpPr>
          <p:spPr>
            <a:xfrm>
              <a:off x="7719060" y="3852209"/>
              <a:ext cx="457200" cy="0"/>
            </a:xfrm>
            <a:prstGeom prst="line">
              <a:avLst/>
            </a:prstGeom>
            <a:ln w="57150" cmpd="sng">
              <a:solidFill>
                <a:srgbClr val="3A3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92AEBE-810C-3E45-AE5C-4C40196438E7}"/>
                </a:ext>
              </a:extLst>
            </p:cNvPr>
            <p:cNvCxnSpPr>
              <a:cxnSpLocks/>
            </p:cNvCxnSpPr>
            <p:nvPr/>
          </p:nvCxnSpPr>
          <p:spPr>
            <a:xfrm>
              <a:off x="8100060" y="3956923"/>
              <a:ext cx="457200" cy="0"/>
            </a:xfrm>
            <a:prstGeom prst="line">
              <a:avLst/>
            </a:prstGeom>
            <a:ln w="57150" cmpd="sng">
              <a:solidFill>
                <a:srgbClr val="3A3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287E05-3F96-0D0C-BB00-5CDC0CF354FD}"/>
                </a:ext>
              </a:extLst>
            </p:cNvPr>
            <p:cNvGrpSpPr/>
            <p:nvPr/>
          </p:nvGrpSpPr>
          <p:grpSpPr>
            <a:xfrm>
              <a:off x="8481060" y="4057949"/>
              <a:ext cx="457200" cy="0"/>
              <a:chOff x="6629400" y="3886200"/>
              <a:chExt cx="457200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E90A7C-A983-204B-5742-2DB278AF1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9400" y="3886200"/>
                <a:ext cx="457200" cy="0"/>
              </a:xfrm>
              <a:prstGeom prst="line">
                <a:avLst/>
              </a:prstGeom>
              <a:ln w="57150" cmpd="sng">
                <a:solidFill>
                  <a:srgbClr val="3A3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BA9DB91-70B6-DBAE-E255-53CF3A751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1800" y="3886200"/>
                <a:ext cx="76200" cy="0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3CFFA43-4D8D-2345-528C-8E7CA27AFB3B}"/>
                </a:ext>
              </a:extLst>
            </p:cNvPr>
            <p:cNvGrpSpPr/>
            <p:nvPr/>
          </p:nvGrpSpPr>
          <p:grpSpPr>
            <a:xfrm>
              <a:off x="6499860" y="3905549"/>
              <a:ext cx="457200" cy="0"/>
              <a:chOff x="4800600" y="3733800"/>
              <a:chExt cx="457200" cy="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93E0950-1025-AD7B-E2CE-A4D6BFD0F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3733800"/>
                <a:ext cx="457200" cy="0"/>
              </a:xfrm>
              <a:prstGeom prst="line">
                <a:avLst/>
              </a:prstGeom>
              <a:ln w="57150" cmpd="sng">
                <a:solidFill>
                  <a:srgbClr val="3A3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B7EFF5-EA87-6A1D-CB97-DDB6C9485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733800"/>
                <a:ext cx="76200" cy="0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E3FDDA2-C3F7-B2D7-96FC-25C3081A1DE1}"/>
              </a:ext>
            </a:extLst>
          </p:cNvPr>
          <p:cNvSpPr/>
          <p:nvPr/>
        </p:nvSpPr>
        <p:spPr>
          <a:xfrm rot="10800000">
            <a:off x="6314047" y="3109762"/>
            <a:ext cx="185813" cy="414786"/>
          </a:xfrm>
          <a:prstGeom prst="rightBrace">
            <a:avLst/>
          </a:prstGeom>
          <a:ln w="19050">
            <a:solidFill>
              <a:srgbClr val="558E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8E221-891C-9EFF-AF3E-2649817BACAB}"/>
              </a:ext>
            </a:extLst>
          </p:cNvPr>
          <p:cNvSpPr txBox="1"/>
          <p:nvPr/>
        </p:nvSpPr>
        <p:spPr>
          <a:xfrm>
            <a:off x="4734349" y="3054936"/>
            <a:ext cx="18417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Reads at known </a:t>
            </a:r>
          </a:p>
          <a:p>
            <a:r>
              <a:rPr lang="en-US" sz="1600" dirty="0"/>
              <a:t>coverage and ANI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EB432C-A5C2-9041-2F38-6C37AB665DB6}"/>
              </a:ext>
            </a:extLst>
          </p:cNvPr>
          <p:cNvGrpSpPr/>
          <p:nvPr/>
        </p:nvGrpSpPr>
        <p:grpSpPr>
          <a:xfrm>
            <a:off x="6599733" y="4230426"/>
            <a:ext cx="2087067" cy="1135324"/>
            <a:chOff x="1004499" y="2014705"/>
            <a:chExt cx="2087067" cy="11353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EE7F41-002E-580E-2B65-47BE6DDB6939}"/>
                </a:ext>
              </a:extLst>
            </p:cNvPr>
            <p:cNvSpPr/>
            <p:nvPr/>
          </p:nvSpPr>
          <p:spPr>
            <a:xfrm>
              <a:off x="1593173" y="2351285"/>
              <a:ext cx="1304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Metagenome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46741B-7ADC-90E3-09A9-A336D77F5461}"/>
                </a:ext>
              </a:extLst>
            </p:cNvPr>
            <p:cNvCxnSpPr/>
            <p:nvPr/>
          </p:nvCxnSpPr>
          <p:spPr>
            <a:xfrm flipV="1">
              <a:off x="1468137" y="2014705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5E0FA79-A8F8-D8D0-71BA-D751CFADBD54}"/>
                </a:ext>
              </a:extLst>
            </p:cNvPr>
            <p:cNvCxnSpPr/>
            <p:nvPr/>
          </p:nvCxnSpPr>
          <p:spPr>
            <a:xfrm>
              <a:off x="1241811" y="2264758"/>
              <a:ext cx="396484" cy="184919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D89001-5F48-9C30-46C1-F09B1CB17929}"/>
                </a:ext>
              </a:extLst>
            </p:cNvPr>
            <p:cNvCxnSpPr/>
            <p:nvPr/>
          </p:nvCxnSpPr>
          <p:spPr>
            <a:xfrm>
              <a:off x="1029722" y="2611385"/>
              <a:ext cx="369711" cy="186215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997408-F220-C58E-9926-23ED1F524E9E}"/>
                </a:ext>
              </a:extLst>
            </p:cNvPr>
            <p:cNvCxnSpPr/>
            <p:nvPr/>
          </p:nvCxnSpPr>
          <p:spPr>
            <a:xfrm>
              <a:off x="1162121" y="2449677"/>
              <a:ext cx="317002" cy="188031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05F2CB-139F-EE29-1486-2F1B1F43B9C5}"/>
                </a:ext>
              </a:extLst>
            </p:cNvPr>
            <p:cNvCxnSpPr/>
            <p:nvPr/>
          </p:nvCxnSpPr>
          <p:spPr>
            <a:xfrm>
              <a:off x="1004499" y="2803600"/>
              <a:ext cx="463638" cy="260418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5AF34B-8A4A-9808-9F81-918968BE0583}"/>
                </a:ext>
              </a:extLst>
            </p:cNvPr>
            <p:cNvCxnSpPr/>
            <p:nvPr/>
          </p:nvCxnSpPr>
          <p:spPr>
            <a:xfrm>
              <a:off x="1718915" y="2674389"/>
              <a:ext cx="297355" cy="130209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1232CC-B42C-ED1F-1EF5-05CDB77CE53E}"/>
                </a:ext>
              </a:extLst>
            </p:cNvPr>
            <p:cNvCxnSpPr/>
            <p:nvPr/>
          </p:nvCxnSpPr>
          <p:spPr>
            <a:xfrm>
              <a:off x="2016270" y="2625886"/>
              <a:ext cx="289514" cy="178712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61905E-A5C4-1434-0FA6-9D7E4E7B25C3}"/>
                </a:ext>
              </a:extLst>
            </p:cNvPr>
            <p:cNvCxnSpPr/>
            <p:nvPr/>
          </p:nvCxnSpPr>
          <p:spPr>
            <a:xfrm flipV="1">
              <a:off x="1744237" y="2173002"/>
              <a:ext cx="272033" cy="171728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DF9020-EC16-E7EC-89F0-1461BEAEC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2314" y="2423055"/>
              <a:ext cx="219252" cy="251334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EA841F-2DAB-D79E-DF5A-406DAA8228DB}"/>
                </a:ext>
              </a:extLst>
            </p:cNvPr>
            <p:cNvCxnSpPr/>
            <p:nvPr/>
          </p:nvCxnSpPr>
          <p:spPr>
            <a:xfrm flipV="1">
              <a:off x="2103814" y="2154086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8F32EF-E8EF-C708-799E-6AC3B02870E1}"/>
                </a:ext>
              </a:extLst>
            </p:cNvPr>
            <p:cNvCxnSpPr/>
            <p:nvPr/>
          </p:nvCxnSpPr>
          <p:spPr>
            <a:xfrm flipV="1">
              <a:off x="2408276" y="2173002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2AE127-5C5A-EAD3-F65A-15C682854776}"/>
                </a:ext>
              </a:extLst>
            </p:cNvPr>
            <p:cNvCxnSpPr/>
            <p:nvPr/>
          </p:nvCxnSpPr>
          <p:spPr>
            <a:xfrm>
              <a:off x="2420831" y="2716886"/>
              <a:ext cx="519369" cy="86714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C53089-B432-18B0-2A82-B28F743BB4C4}"/>
                </a:ext>
              </a:extLst>
            </p:cNvPr>
            <p:cNvCxnSpPr/>
            <p:nvPr/>
          </p:nvCxnSpPr>
          <p:spPr>
            <a:xfrm>
              <a:off x="1398823" y="2886304"/>
              <a:ext cx="534956" cy="6946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7DFE0C9-158C-4B26-6213-9BDF0539DE5A}"/>
                </a:ext>
              </a:extLst>
            </p:cNvPr>
            <p:cNvCxnSpPr/>
            <p:nvPr/>
          </p:nvCxnSpPr>
          <p:spPr>
            <a:xfrm>
              <a:off x="1577199" y="3060673"/>
              <a:ext cx="606107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1400B49-4689-6CD8-25F5-D7624C0135B5}"/>
                </a:ext>
              </a:extLst>
            </p:cNvPr>
            <p:cNvCxnSpPr/>
            <p:nvPr/>
          </p:nvCxnSpPr>
          <p:spPr>
            <a:xfrm>
              <a:off x="2336620" y="2971317"/>
              <a:ext cx="289514" cy="178712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923B84F-0546-5C6B-715B-1BAB24793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169" y="2127019"/>
              <a:ext cx="219252" cy="251334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475A31-0E4B-0B5E-AB7D-89F48ED4B706}"/>
              </a:ext>
            </a:extLst>
          </p:cNvPr>
          <p:cNvGrpSpPr/>
          <p:nvPr/>
        </p:nvGrpSpPr>
        <p:grpSpPr>
          <a:xfrm>
            <a:off x="6674751" y="4422684"/>
            <a:ext cx="1766741" cy="686287"/>
            <a:chOff x="6674751" y="5032284"/>
            <a:chExt cx="1766741" cy="6862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64C8AA3-29D3-30FC-53B6-0F870AA0AC4E}"/>
                </a:ext>
              </a:extLst>
            </p:cNvPr>
            <p:cNvGrpSpPr/>
            <p:nvPr/>
          </p:nvGrpSpPr>
          <p:grpSpPr>
            <a:xfrm rot="1502608">
              <a:off x="6674751" y="5157854"/>
              <a:ext cx="534956" cy="198847"/>
              <a:chOff x="4800600" y="3733800"/>
              <a:chExt cx="457200" cy="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CF30E6F-9FE2-863B-0E0F-2D89B94D1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3733800"/>
                <a:ext cx="457200" cy="0"/>
              </a:xfrm>
              <a:prstGeom prst="line">
                <a:avLst/>
              </a:prstGeom>
              <a:ln w="57150" cmpd="sng">
                <a:solidFill>
                  <a:srgbClr val="3A3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4AEF23D-9172-E6B2-2F0C-AE92156AB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733800"/>
                <a:ext cx="76200" cy="0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76C33D8-19E2-E849-310D-1482EF1066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929" y="5718571"/>
              <a:ext cx="457200" cy="0"/>
            </a:xfrm>
            <a:prstGeom prst="line">
              <a:avLst/>
            </a:prstGeom>
            <a:ln w="57150" cmpd="sng">
              <a:solidFill>
                <a:srgbClr val="3A3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2BB6581-CA32-5899-110F-63F08290DF65}"/>
                </a:ext>
              </a:extLst>
            </p:cNvPr>
            <p:cNvGrpSpPr/>
            <p:nvPr/>
          </p:nvGrpSpPr>
          <p:grpSpPr>
            <a:xfrm rot="19686800" flipV="1">
              <a:off x="7908845" y="5032284"/>
              <a:ext cx="532647" cy="91756"/>
              <a:chOff x="6629400" y="3886200"/>
              <a:chExt cx="457200" cy="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1E0FAB8-1632-A1E4-1C1C-9E7233EE9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9400" y="3886200"/>
                <a:ext cx="457200" cy="0"/>
              </a:xfrm>
              <a:prstGeom prst="line">
                <a:avLst/>
              </a:prstGeom>
              <a:ln w="57150" cmpd="sng">
                <a:solidFill>
                  <a:srgbClr val="3A3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271B5AB-B57C-F577-EEC8-2905C16AA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1800" y="3886200"/>
                <a:ext cx="76200" cy="0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DD84E0-F083-0BB0-E63F-20E1CE386979}"/>
              </a:ext>
            </a:extLst>
          </p:cNvPr>
          <p:cNvCxnSpPr/>
          <p:nvPr/>
        </p:nvCxnSpPr>
        <p:spPr>
          <a:xfrm>
            <a:off x="7699048" y="3581400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0F783D-AA2A-BDE1-3329-4788741CA178}"/>
              </a:ext>
            </a:extLst>
          </p:cNvPr>
          <p:cNvSpPr txBox="1"/>
          <p:nvPr/>
        </p:nvSpPr>
        <p:spPr>
          <a:xfrm>
            <a:off x="7820449" y="3618611"/>
            <a:ext cx="904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Spike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A18F4-2898-C8EF-62EA-BD3ED68B6A10}"/>
              </a:ext>
            </a:extLst>
          </p:cNvPr>
          <p:cNvSpPr txBox="1"/>
          <p:nvPr/>
        </p:nvSpPr>
        <p:spPr>
          <a:xfrm>
            <a:off x="6705600" y="5638800"/>
            <a:ext cx="189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Repeat 29k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A74AC-99F8-F6E0-FC04-ACA1EB6A026E}"/>
              </a:ext>
            </a:extLst>
          </p:cNvPr>
          <p:cNvSpPr txBox="1"/>
          <p:nvPr/>
        </p:nvSpPr>
        <p:spPr>
          <a:xfrm>
            <a:off x="1434888" y="3455045"/>
            <a:ext cx="108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2.94% FP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BFB79-624F-CA80-08B7-39205DDBD69B}"/>
              </a:ext>
            </a:extLst>
          </p:cNvPr>
          <p:cNvSpPr txBox="1"/>
          <p:nvPr/>
        </p:nvSpPr>
        <p:spPr>
          <a:xfrm>
            <a:off x="4631791" y="4964668"/>
            <a:ext cx="108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0.2% FN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55E1A9-8B47-944F-54BB-8680B25EF8AE}"/>
              </a:ext>
            </a:extLst>
          </p:cNvPr>
          <p:cNvCxnSpPr>
            <a:cxnSpLocks/>
          </p:cNvCxnSpPr>
          <p:nvPr/>
        </p:nvCxnSpPr>
        <p:spPr>
          <a:xfrm flipV="1">
            <a:off x="2488139" y="3242609"/>
            <a:ext cx="255061" cy="376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9F8480-EFAA-0F91-285D-577935070889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292712" y="5149334"/>
            <a:ext cx="339079" cy="336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20AB9BE-59F0-170E-543E-0AA83D2461FF}"/>
              </a:ext>
            </a:extLst>
          </p:cNvPr>
          <p:cNvSpPr txBox="1"/>
          <p:nvPr/>
        </p:nvSpPr>
        <p:spPr>
          <a:xfrm>
            <a:off x="152400" y="1264584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Real metagenome, artificially mutated real genome reads inserted</a:t>
            </a:r>
          </a:p>
        </p:txBody>
      </p:sp>
    </p:spTree>
    <p:extLst>
      <p:ext uri="{BB962C8B-B14F-4D97-AF65-F5344CB8AC3E}">
        <p14:creationId xmlns:p14="http://schemas.microsoft.com/office/powerpoint/2010/main" val="41624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25" grpId="0"/>
      <p:bldP spid="57" grpId="0"/>
      <p:bldP spid="9" grpId="0"/>
      <p:bldP spid="11" grpId="0"/>
      <p:bldP spid="48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 4098">
            <a:extLst>
              <a:ext uri="{FF2B5EF4-FFF2-40B4-BE49-F238E27FC236}">
                <a16:creationId xmlns:a16="http://schemas.microsoft.com/office/drawing/2014/main" id="{A90B3411-4FE8-AFD6-D7FB-D758FCCC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595294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Experiments</a:t>
            </a:r>
          </a:p>
        </p:txBody>
      </p:sp>
      <p:sp>
        <p:nvSpPr>
          <p:cNvPr id="8" name="AutoShape 3" descr=" 4099">
            <a:extLst>
              <a:ext uri="{FF2B5EF4-FFF2-40B4-BE49-F238E27FC236}">
                <a16:creationId xmlns:a16="http://schemas.microsoft.com/office/drawing/2014/main" id="{F872688F-0A87-44FD-805A-C9FB5CB5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" y="762000"/>
            <a:ext cx="3188879" cy="43094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On spike-in real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D4C72-8D09-36BE-2736-08453CA72519}"/>
              </a:ext>
            </a:extLst>
          </p:cNvPr>
          <p:cNvSpPr txBox="1"/>
          <p:nvPr/>
        </p:nvSpPr>
        <p:spPr>
          <a:xfrm>
            <a:off x="152400" y="1658025"/>
            <a:ext cx="164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powered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9FAA9-6E65-36E4-32DF-92ED05EA06FC}"/>
              </a:ext>
            </a:extLst>
          </p:cNvPr>
          <p:cNvSpPr txBox="1"/>
          <p:nvPr/>
        </p:nvSpPr>
        <p:spPr>
          <a:xfrm>
            <a:off x="152400" y="1264584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Real metagenome, artificially mutated real genome reads inserted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FD7D9-4C51-BE0A-42E5-EEA9C4808716}"/>
              </a:ext>
            </a:extLst>
          </p:cNvPr>
          <p:cNvSpPr txBox="1"/>
          <p:nvPr/>
        </p:nvSpPr>
        <p:spPr>
          <a:xfrm>
            <a:off x="152399" y="2056564"/>
            <a:ext cx="3047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Behaves as expected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B3CD3D-4CB5-38DC-7B69-22D958E2D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" b="334"/>
          <a:stretch/>
        </p:blipFill>
        <p:spPr bwMode="auto">
          <a:xfrm>
            <a:off x="566530" y="2667000"/>
            <a:ext cx="3700671" cy="34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7D7ED4-EC72-1422-9767-DCAAACA5B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t="4498" r="1104" b="51751"/>
          <a:stretch/>
        </p:blipFill>
        <p:spPr bwMode="auto">
          <a:xfrm>
            <a:off x="4876800" y="2667000"/>
            <a:ext cx="3657600" cy="346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A217A8-AA6F-054E-59F2-39B846D05D28}"/>
              </a:ext>
            </a:extLst>
          </p:cNvPr>
          <p:cNvSpPr txBox="1"/>
          <p:nvPr/>
        </p:nvSpPr>
        <p:spPr>
          <a:xfrm>
            <a:off x="1181928" y="6136422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Minimum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48489-E739-9540-F91B-CA842467AD44}"/>
              </a:ext>
            </a:extLst>
          </p:cNvPr>
          <p:cNvSpPr txBox="1"/>
          <p:nvPr/>
        </p:nvSpPr>
        <p:spPr>
          <a:xfrm rot="16200000">
            <a:off x="-776126" y="4258052"/>
            <a:ext cx="231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False Negative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410B0-DF09-17B4-F256-EBA2946BA0E6}"/>
              </a:ext>
            </a:extLst>
          </p:cNvPr>
          <p:cNvSpPr txBox="1"/>
          <p:nvPr/>
        </p:nvSpPr>
        <p:spPr>
          <a:xfrm>
            <a:off x="5562600" y="6180328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Minimum coverage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775CF-4AAC-B061-4BBA-8C1C2590A528}"/>
              </a:ext>
            </a:extLst>
          </p:cNvPr>
          <p:cNvSpPr txBox="1"/>
          <p:nvPr/>
        </p:nvSpPr>
        <p:spPr>
          <a:xfrm rot="16200000">
            <a:off x="3534143" y="4258053"/>
            <a:ext cx="231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4877A-9D7E-AFD0-2E19-0FF0BF4EC502}"/>
              </a:ext>
            </a:extLst>
          </p:cNvPr>
          <p:cNvSpPr/>
          <p:nvPr/>
        </p:nvSpPr>
        <p:spPr>
          <a:xfrm>
            <a:off x="2340265" y="5494528"/>
            <a:ext cx="457200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5D6983-1C9C-8DA3-D4A1-556A380CDF33}"/>
              </a:ext>
            </a:extLst>
          </p:cNvPr>
          <p:cNvSpPr/>
          <p:nvPr/>
        </p:nvSpPr>
        <p:spPr>
          <a:xfrm>
            <a:off x="6629400" y="5570728"/>
            <a:ext cx="457200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 4098">
            <a:extLst>
              <a:ext uri="{FF2B5EF4-FFF2-40B4-BE49-F238E27FC236}">
                <a16:creationId xmlns:a16="http://schemas.microsoft.com/office/drawing/2014/main" id="{A90B3411-4FE8-AFD6-D7FB-D758FCCC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595294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Experiments</a:t>
            </a:r>
          </a:p>
        </p:txBody>
      </p:sp>
      <p:sp>
        <p:nvSpPr>
          <p:cNvPr id="8" name="AutoShape 3" descr=" 4099">
            <a:extLst>
              <a:ext uri="{FF2B5EF4-FFF2-40B4-BE49-F238E27FC236}">
                <a16:creationId xmlns:a16="http://schemas.microsoft.com/office/drawing/2014/main" id="{F872688F-0A87-44FD-805A-C9FB5CB5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" y="762000"/>
            <a:ext cx="2198280" cy="43094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On CAMI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9FAA9-6E65-36E4-32DF-92ED05EA06FC}"/>
              </a:ext>
            </a:extLst>
          </p:cNvPr>
          <p:cNvSpPr txBox="1"/>
          <p:nvPr/>
        </p:nvSpPr>
        <p:spPr>
          <a:xfrm>
            <a:off x="152400" y="1264584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Critical assessment of metagenomic interpretation, benchmark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5AB245-7453-42C5-D5E0-145E7317E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r="50010" b="61550"/>
          <a:stretch/>
        </p:blipFill>
        <p:spPr bwMode="auto">
          <a:xfrm>
            <a:off x="1676400" y="1981201"/>
            <a:ext cx="634745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490873-5958-06C1-CC1D-E2E19F959E32}"/>
              </a:ext>
            </a:extLst>
          </p:cNvPr>
          <p:cNvSpPr/>
          <p:nvPr/>
        </p:nvSpPr>
        <p:spPr>
          <a:xfrm>
            <a:off x="1327739" y="1862238"/>
            <a:ext cx="501061" cy="440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C9B5DD4-2C7F-50D8-EBF7-D0C0B10EEACC}"/>
              </a:ext>
            </a:extLst>
          </p:cNvPr>
          <p:cNvSpPr/>
          <p:nvPr/>
        </p:nvSpPr>
        <p:spPr>
          <a:xfrm>
            <a:off x="4124739" y="2922104"/>
            <a:ext cx="1152939" cy="2345635"/>
          </a:xfrm>
          <a:custGeom>
            <a:avLst/>
            <a:gdLst>
              <a:gd name="connsiteX0" fmla="*/ 0 w 1152939"/>
              <a:gd name="connsiteY0" fmla="*/ 0 h 2345635"/>
              <a:gd name="connsiteX1" fmla="*/ 755374 w 1152939"/>
              <a:gd name="connsiteY1" fmla="*/ 1143000 h 2345635"/>
              <a:gd name="connsiteX2" fmla="*/ 964096 w 1152939"/>
              <a:gd name="connsiteY2" fmla="*/ 1490870 h 2345635"/>
              <a:gd name="connsiteX3" fmla="*/ 1133061 w 1152939"/>
              <a:gd name="connsiteY3" fmla="*/ 2087218 h 2345635"/>
              <a:gd name="connsiteX4" fmla="*/ 1143000 w 1152939"/>
              <a:gd name="connsiteY4" fmla="*/ 2345635 h 234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939" h="2345635">
                <a:moveTo>
                  <a:pt x="0" y="0"/>
                </a:moveTo>
                <a:lnTo>
                  <a:pt x="755374" y="1143000"/>
                </a:lnTo>
                <a:cubicBezTo>
                  <a:pt x="916057" y="1391478"/>
                  <a:pt x="901148" y="1333500"/>
                  <a:pt x="964096" y="1490870"/>
                </a:cubicBezTo>
                <a:cubicBezTo>
                  <a:pt x="1027044" y="1648240"/>
                  <a:pt x="1103244" y="1944757"/>
                  <a:pt x="1133061" y="2087218"/>
                </a:cubicBezTo>
                <a:cubicBezTo>
                  <a:pt x="1162878" y="2229679"/>
                  <a:pt x="1152939" y="2287657"/>
                  <a:pt x="1143000" y="2345635"/>
                </a:cubicBezTo>
              </a:path>
            </a:pathLst>
          </a:custGeom>
          <a:noFill/>
          <a:ln>
            <a:solidFill>
              <a:schemeClr val="accent1">
                <a:shade val="15000"/>
                <a:alpha val="1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121F3-E23D-BFAF-67B6-46DA67604148}"/>
              </a:ext>
            </a:extLst>
          </p:cNvPr>
          <p:cNvSpPr txBox="1"/>
          <p:nvPr/>
        </p:nvSpPr>
        <p:spPr>
          <a:xfrm>
            <a:off x="240121" y="3784836"/>
            <a:ext cx="1664879" cy="71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Completeness/ </a:t>
            </a:r>
          </a:p>
          <a:p>
            <a:r>
              <a:rPr lang="en-US" dirty="0"/>
              <a:t>recall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1067C-A1F3-AB4A-8437-4CCD2C2EFD57}"/>
              </a:ext>
            </a:extLst>
          </p:cNvPr>
          <p:cNvSpPr txBox="1"/>
          <p:nvPr/>
        </p:nvSpPr>
        <p:spPr>
          <a:xfrm>
            <a:off x="2971800" y="5791200"/>
            <a:ext cx="1687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Purity/precision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97330-5BEF-F416-B3F0-859D625CBCAD}"/>
              </a:ext>
            </a:extLst>
          </p:cNvPr>
          <p:cNvSpPr txBox="1"/>
          <p:nvPr/>
        </p:nvSpPr>
        <p:spPr>
          <a:xfrm>
            <a:off x="11520" y="6381641"/>
            <a:ext cx="9132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Meyer, F., Fritz, A., Deng, Z. L.,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Koslicki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Lesker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 R., Gurevich, A., ... &amp; McHardy, A. C. (2022). Critical assessment of metagenome interpretation: the second round of challenges.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Nature methods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19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(4), 429-440.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70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FA1E0E7-0DEA-7F0F-DDB5-E14C57795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7" b="61587"/>
          <a:stretch/>
        </p:blipFill>
        <p:spPr bwMode="auto">
          <a:xfrm>
            <a:off x="1600200" y="1980532"/>
            <a:ext cx="6344146" cy="381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" descr=" 4098">
            <a:extLst>
              <a:ext uri="{FF2B5EF4-FFF2-40B4-BE49-F238E27FC236}">
                <a16:creationId xmlns:a16="http://schemas.microsoft.com/office/drawing/2014/main" id="{A90B3411-4FE8-AFD6-D7FB-D758FCCC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595294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Experiments</a:t>
            </a:r>
          </a:p>
        </p:txBody>
      </p:sp>
      <p:sp>
        <p:nvSpPr>
          <p:cNvPr id="8" name="AutoShape 3" descr=" 4099">
            <a:extLst>
              <a:ext uri="{FF2B5EF4-FFF2-40B4-BE49-F238E27FC236}">
                <a16:creationId xmlns:a16="http://schemas.microsoft.com/office/drawing/2014/main" id="{F872688F-0A87-44FD-805A-C9FB5CB5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" y="762000"/>
            <a:ext cx="2198280" cy="43094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On CAMI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490873-5958-06C1-CC1D-E2E19F959E32}"/>
              </a:ext>
            </a:extLst>
          </p:cNvPr>
          <p:cNvSpPr/>
          <p:nvPr/>
        </p:nvSpPr>
        <p:spPr>
          <a:xfrm>
            <a:off x="1327739" y="1862238"/>
            <a:ext cx="501061" cy="440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F715657-62F6-2D11-C4EB-2234673EA62C}"/>
              </a:ext>
            </a:extLst>
          </p:cNvPr>
          <p:cNvSpPr/>
          <p:nvPr/>
        </p:nvSpPr>
        <p:spPr>
          <a:xfrm>
            <a:off x="4283765" y="3071191"/>
            <a:ext cx="1013792" cy="2186609"/>
          </a:xfrm>
          <a:custGeom>
            <a:avLst/>
            <a:gdLst>
              <a:gd name="connsiteX0" fmla="*/ 0 w 1013792"/>
              <a:gd name="connsiteY0" fmla="*/ 0 h 2186609"/>
              <a:gd name="connsiteX1" fmla="*/ 546652 w 1013792"/>
              <a:gd name="connsiteY1" fmla="*/ 89452 h 2186609"/>
              <a:gd name="connsiteX2" fmla="*/ 675861 w 1013792"/>
              <a:gd name="connsiteY2" fmla="*/ 188844 h 2186609"/>
              <a:gd name="connsiteX3" fmla="*/ 795131 w 1013792"/>
              <a:gd name="connsiteY3" fmla="*/ 1630018 h 2186609"/>
              <a:gd name="connsiteX4" fmla="*/ 1013792 w 1013792"/>
              <a:gd name="connsiteY4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792" h="2186609">
                <a:moveTo>
                  <a:pt x="0" y="0"/>
                </a:moveTo>
                <a:cubicBezTo>
                  <a:pt x="217004" y="28989"/>
                  <a:pt x="434009" y="57978"/>
                  <a:pt x="546652" y="89452"/>
                </a:cubicBezTo>
                <a:cubicBezTo>
                  <a:pt x="659295" y="120926"/>
                  <a:pt x="634448" y="-67917"/>
                  <a:pt x="675861" y="188844"/>
                </a:cubicBezTo>
                <a:cubicBezTo>
                  <a:pt x="717274" y="445605"/>
                  <a:pt x="738809" y="1297057"/>
                  <a:pt x="795131" y="1630018"/>
                </a:cubicBezTo>
                <a:cubicBezTo>
                  <a:pt x="851453" y="1962979"/>
                  <a:pt x="1003853" y="2082248"/>
                  <a:pt x="1013792" y="2186609"/>
                </a:cubicBezTo>
              </a:path>
            </a:pathLst>
          </a:custGeom>
          <a:noFill/>
          <a:ln>
            <a:solidFill>
              <a:schemeClr val="tx1">
                <a:alpha val="1404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44D86-90FA-A67A-F604-BB23C0CC0EBF}"/>
              </a:ext>
            </a:extLst>
          </p:cNvPr>
          <p:cNvSpPr txBox="1"/>
          <p:nvPr/>
        </p:nvSpPr>
        <p:spPr>
          <a:xfrm>
            <a:off x="152400" y="1264584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Critical assessment of metagenomic interpretation, benchmark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C8BB1-AEE5-7D2E-9C9E-BB7D70B7D965}"/>
              </a:ext>
            </a:extLst>
          </p:cNvPr>
          <p:cNvSpPr txBox="1"/>
          <p:nvPr/>
        </p:nvSpPr>
        <p:spPr>
          <a:xfrm>
            <a:off x="240121" y="3784836"/>
            <a:ext cx="1664879" cy="71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Completeness/ </a:t>
            </a:r>
          </a:p>
          <a:p>
            <a:r>
              <a:rPr lang="en-US" dirty="0"/>
              <a:t>recall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B9739-A54B-CD5C-F7F0-3B2D00C359DD}"/>
              </a:ext>
            </a:extLst>
          </p:cNvPr>
          <p:cNvSpPr txBox="1"/>
          <p:nvPr/>
        </p:nvSpPr>
        <p:spPr>
          <a:xfrm>
            <a:off x="2971800" y="5791200"/>
            <a:ext cx="1687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Purity/precision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73981-4CE3-5C12-A602-6022B4FD5AA8}"/>
              </a:ext>
            </a:extLst>
          </p:cNvPr>
          <p:cNvSpPr txBox="1"/>
          <p:nvPr/>
        </p:nvSpPr>
        <p:spPr>
          <a:xfrm>
            <a:off x="11520" y="6381641"/>
            <a:ext cx="9132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Meyer, F., Fritz, A., Deng, Z. L.,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Koslicki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Lesker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 R., Gurevich, A., ... &amp; McHardy, A. C. (2022). Critical assessment of metagenome interpretation: the second round of challenges.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Nature methods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19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(4), 429-440.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79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DECA-6FA4-3F08-23B0-5F2E267D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3" y="793886"/>
            <a:ext cx="7504160" cy="994172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cs typeface="Arial" panose="020B0604020202020204" pitchFamily="34" charset="0"/>
              </a:rPr>
              <a:t>Genomics and metagenomics research can be </a:t>
            </a:r>
            <a:r>
              <a:rPr lang="en-US" sz="1800" b="1" dirty="0">
                <a:cs typeface="Arial" panose="020B0604020202020204" pitchFamily="34" charset="0"/>
              </a:rPr>
              <a:t>computationally overwhelming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D1DB673-1B67-E033-5606-128DD03EF68F}"/>
              </a:ext>
            </a:extLst>
          </p:cNvPr>
          <p:cNvSpPr txBox="1"/>
          <p:nvPr/>
        </p:nvSpPr>
        <p:spPr>
          <a:xfrm>
            <a:off x="7296628" y="4888314"/>
            <a:ext cx="160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Leading to time consuming analyses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A31231C-0074-AE84-69C8-516907DC8966}"/>
              </a:ext>
            </a:extLst>
          </p:cNvPr>
          <p:cNvSpPr txBox="1"/>
          <p:nvPr/>
        </p:nvSpPr>
        <p:spPr>
          <a:xfrm>
            <a:off x="5249119" y="4617753"/>
            <a:ext cx="146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accessible sequencing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5A075EEE-D90E-267F-E37F-6B17EC5A6340}"/>
              </a:ext>
            </a:extLst>
          </p:cNvPr>
          <p:cNvGrpSpPr/>
          <p:nvPr/>
        </p:nvGrpSpPr>
        <p:grpSpPr>
          <a:xfrm>
            <a:off x="6786385" y="2649815"/>
            <a:ext cx="2783906" cy="2280426"/>
            <a:chOff x="9048512" y="2390085"/>
            <a:chExt cx="3711875" cy="304056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E92CBC-99F6-7854-1FF7-5B2705B35E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48512" y="2390085"/>
              <a:ext cx="3711875" cy="3040567"/>
              <a:chOff x="10019976" y="4679365"/>
              <a:chExt cx="2060318" cy="168770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82AB3DF-7425-D62A-F8B7-D8541E1338B7}"/>
                  </a:ext>
                </a:extLst>
              </p:cNvPr>
              <p:cNvSpPr txBox="1"/>
              <p:nvPr/>
            </p:nvSpPr>
            <p:spPr>
              <a:xfrm>
                <a:off x="10019976" y="5786230"/>
                <a:ext cx="2060318" cy="58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400k genomes</a:t>
                </a:r>
              </a:p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80k species</a:t>
                </a:r>
              </a:p>
              <a:p>
                <a:pPr algn="ctr"/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3TB genetic data</a:t>
                </a:r>
              </a:p>
            </p:txBody>
          </p:sp>
          <p:pic>
            <p:nvPicPr>
              <p:cNvPr id="136" name="Graphic 135" descr="Clock outline">
                <a:extLst>
                  <a:ext uri="{FF2B5EF4-FFF2-40B4-BE49-F238E27FC236}">
                    <a16:creationId xmlns:a16="http://schemas.microsoft.com/office/drawing/2014/main" id="{BBBF856E-DD94-FB9F-B728-DFB01BE92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60414" y="4679365"/>
                <a:ext cx="1188719" cy="1188720"/>
              </a:xfrm>
              <a:prstGeom prst="rect">
                <a:avLst/>
              </a:prstGeom>
            </p:spPr>
          </p:pic>
        </p:grp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4D3E50F-A586-53FE-CB43-CCFA88FC7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7215" y="3950869"/>
              <a:ext cx="460903" cy="1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065D0E7-17AB-C3F4-2AB0-9ABD0E925BF6}"/>
              </a:ext>
            </a:extLst>
          </p:cNvPr>
          <p:cNvGrpSpPr/>
          <p:nvPr/>
        </p:nvGrpSpPr>
        <p:grpSpPr>
          <a:xfrm>
            <a:off x="4490580" y="2692220"/>
            <a:ext cx="2766807" cy="1848029"/>
            <a:chOff x="5987441" y="2446626"/>
            <a:chExt cx="3689077" cy="2464039"/>
          </a:xfrm>
        </p:grpSpPr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F1A0713-FD5D-9F61-5977-9540B8C99B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0436" y="2990425"/>
              <a:ext cx="2470760" cy="1920240"/>
              <a:chOff x="9375579" y="637862"/>
              <a:chExt cx="1354666" cy="1052826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5B965F47-F8F6-C895-4AB2-81966360594F}"/>
                  </a:ext>
                </a:extLst>
              </p:cNvPr>
              <p:cNvSpPr/>
              <p:nvPr/>
            </p:nvSpPr>
            <p:spPr>
              <a:xfrm>
                <a:off x="9375579" y="826931"/>
                <a:ext cx="1354666" cy="8637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2075E3F-8834-E8D2-2A53-E2758342CC5F}"/>
                  </a:ext>
                </a:extLst>
              </p:cNvPr>
              <p:cNvSpPr/>
              <p:nvPr/>
            </p:nvSpPr>
            <p:spPr>
              <a:xfrm>
                <a:off x="9510889" y="677333"/>
                <a:ext cx="1084047" cy="73395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7E4CE66-92E0-8A6F-9BFC-32BBD9AABE23}"/>
                  </a:ext>
                </a:extLst>
              </p:cNvPr>
              <p:cNvSpPr/>
              <p:nvPr/>
            </p:nvSpPr>
            <p:spPr>
              <a:xfrm>
                <a:off x="9699193" y="637862"/>
                <a:ext cx="663821" cy="3781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685A7CC8-5858-14FF-C822-43445E657C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0319" y="689251"/>
                <a:ext cx="481568" cy="2743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B0CCF6-4884-9FF2-5D4D-99E5493C2B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0889" y="1066887"/>
                <a:ext cx="108404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C298F89E-5713-EB63-92EB-67509F960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7441" y="3950869"/>
              <a:ext cx="460903" cy="1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9FFBD310-DFE6-63C0-BCB8-57ED5BD81234}"/>
                </a:ext>
              </a:extLst>
            </p:cNvPr>
            <p:cNvSpPr txBox="1"/>
            <p:nvPr/>
          </p:nvSpPr>
          <p:spPr>
            <a:xfrm>
              <a:off x="6243526" y="2446626"/>
              <a:ext cx="34329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u="sng" dirty="0">
                  <a:latin typeface="Arial" panose="020B0604020202020204" pitchFamily="34" charset="0"/>
                  <a:cs typeface="Arial" panose="020B0604020202020204" pitchFamily="34" charset="0"/>
                </a:rPr>
                <a:t>Whole Shotgun Sequencing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ECD3EF7-D492-905F-FFE6-6B9CB1E2F14D}"/>
              </a:ext>
            </a:extLst>
          </p:cNvPr>
          <p:cNvGrpSpPr/>
          <p:nvPr/>
        </p:nvGrpSpPr>
        <p:grpSpPr>
          <a:xfrm>
            <a:off x="384971" y="2402255"/>
            <a:ext cx="3977033" cy="2477774"/>
            <a:chOff x="513294" y="2060007"/>
            <a:chExt cx="5302711" cy="330369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A1E7F30-2B02-F897-2335-B07B56AF009C}"/>
                </a:ext>
              </a:extLst>
            </p:cNvPr>
            <p:cNvGrpSpPr/>
            <p:nvPr/>
          </p:nvGrpSpPr>
          <p:grpSpPr>
            <a:xfrm>
              <a:off x="2251166" y="2540280"/>
              <a:ext cx="3564839" cy="2823425"/>
              <a:chOff x="2320322" y="2742781"/>
              <a:chExt cx="3265112" cy="258603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F3223A4-5229-5A5E-FB8D-2F6088CE85DE}"/>
                  </a:ext>
                </a:extLst>
              </p:cNvPr>
              <p:cNvGrpSpPr/>
              <p:nvPr/>
            </p:nvGrpSpPr>
            <p:grpSpPr>
              <a:xfrm>
                <a:off x="2870809" y="2742781"/>
                <a:ext cx="2714625" cy="2586038"/>
                <a:chOff x="2586038" y="2971800"/>
                <a:chExt cx="2714625" cy="2586038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38047AB2-E67F-3F19-9C0A-5DEBBEC8EB00}"/>
                    </a:ext>
                  </a:extLst>
                </p:cNvPr>
                <p:cNvSpPr/>
                <p:nvPr/>
              </p:nvSpPr>
              <p:spPr>
                <a:xfrm>
                  <a:off x="2586038" y="2971800"/>
                  <a:ext cx="2714625" cy="258603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8A7EF154-0A63-ED32-0634-E89E3C5CC70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548559">
                  <a:off x="4331544" y="4460650"/>
                  <a:ext cx="318602" cy="619894"/>
                  <a:chOff x="514350" y="2971800"/>
                  <a:chExt cx="916961" cy="1784108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61969B2B-2B46-E1B2-3FCA-76FF1AEED695}"/>
                      </a:ext>
                    </a:extLst>
                  </p:cNvPr>
                  <p:cNvSpPr/>
                  <p:nvPr/>
                </p:nvSpPr>
                <p:spPr>
                  <a:xfrm>
                    <a:off x="514350" y="2971800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3D576675-5295-A675-9A0F-3BF05346F63A}"/>
                      </a:ext>
                    </a:extLst>
                  </p:cNvPr>
                  <p:cNvSpPr/>
                  <p:nvPr/>
                </p:nvSpPr>
                <p:spPr>
                  <a:xfrm>
                    <a:off x="516910" y="3841508"/>
                    <a:ext cx="914401" cy="9144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3BD0F7CC-9AA0-BB42-D82A-6571AA2ADD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529229">
                  <a:off x="3519813" y="3396792"/>
                  <a:ext cx="412976" cy="548640"/>
                  <a:chOff x="283709" y="2971800"/>
                  <a:chExt cx="1775790" cy="2357439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85" name="Freeform 184">
                    <a:extLst>
                      <a:ext uri="{FF2B5EF4-FFF2-40B4-BE49-F238E27FC236}">
                        <a16:creationId xmlns:a16="http://schemas.microsoft.com/office/drawing/2014/main" id="{75F90231-74D6-6BBB-072B-2768297D2172}"/>
                      </a:ext>
                    </a:extLst>
                  </p:cNvPr>
                  <p:cNvSpPr/>
                  <p:nvPr/>
                </p:nvSpPr>
                <p:spPr>
                  <a:xfrm>
                    <a:off x="300038" y="3214626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86" name="Freeform 185">
                    <a:extLst>
                      <a:ext uri="{FF2B5EF4-FFF2-40B4-BE49-F238E27FC236}">
                        <a16:creationId xmlns:a16="http://schemas.microsoft.com/office/drawing/2014/main" id="{CF5971DE-487B-9F52-C4C1-0D6FF97E3A9A}"/>
                      </a:ext>
                    </a:extLst>
                  </p:cNvPr>
                  <p:cNvSpPr/>
                  <p:nvPr/>
                </p:nvSpPr>
                <p:spPr>
                  <a:xfrm>
                    <a:off x="300038" y="3757551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87" name="Freeform 186">
                    <a:extLst>
                      <a:ext uri="{FF2B5EF4-FFF2-40B4-BE49-F238E27FC236}">
                        <a16:creationId xmlns:a16="http://schemas.microsoft.com/office/drawing/2014/main" id="{1E0D84E6-133D-B9EC-F6F4-14A18C6FE3A1}"/>
                      </a:ext>
                    </a:extLst>
                  </p:cNvPr>
                  <p:cNvSpPr/>
                  <p:nvPr/>
                </p:nvSpPr>
                <p:spPr>
                  <a:xfrm>
                    <a:off x="300038" y="4264819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88" name="Freeform 187">
                    <a:extLst>
                      <a:ext uri="{FF2B5EF4-FFF2-40B4-BE49-F238E27FC236}">
                        <a16:creationId xmlns:a16="http://schemas.microsoft.com/office/drawing/2014/main" id="{306EDC3C-F13D-DCE0-BF23-FA11C067AD55}"/>
                      </a:ext>
                    </a:extLst>
                  </p:cNvPr>
                  <p:cNvSpPr/>
                  <p:nvPr/>
                </p:nvSpPr>
                <p:spPr>
                  <a:xfrm>
                    <a:off x="316367" y="4804348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89" name="Freeform 188">
                    <a:extLst>
                      <a:ext uri="{FF2B5EF4-FFF2-40B4-BE49-F238E27FC236}">
                        <a16:creationId xmlns:a16="http://schemas.microsoft.com/office/drawing/2014/main" id="{D9C4562A-8318-EF64-0E73-B44AF08EB3DE}"/>
                      </a:ext>
                    </a:extLst>
                  </p:cNvPr>
                  <p:cNvSpPr/>
                  <p:nvPr/>
                </p:nvSpPr>
                <p:spPr>
                  <a:xfrm>
                    <a:off x="300038" y="3478614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90" name="Freeform 189">
                    <a:extLst>
                      <a:ext uri="{FF2B5EF4-FFF2-40B4-BE49-F238E27FC236}">
                        <a16:creationId xmlns:a16="http://schemas.microsoft.com/office/drawing/2014/main" id="{F99F2C04-F19A-2A90-D77B-334C3BC35E20}"/>
                      </a:ext>
                    </a:extLst>
                  </p:cNvPr>
                  <p:cNvSpPr/>
                  <p:nvPr/>
                </p:nvSpPr>
                <p:spPr>
                  <a:xfrm>
                    <a:off x="316367" y="4040028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91" name="Freeform 190">
                    <a:extLst>
                      <a:ext uri="{FF2B5EF4-FFF2-40B4-BE49-F238E27FC236}">
                        <a16:creationId xmlns:a16="http://schemas.microsoft.com/office/drawing/2014/main" id="{3FACC3BC-CEFD-511E-44EC-D7ADC6128CFF}"/>
                      </a:ext>
                    </a:extLst>
                  </p:cNvPr>
                  <p:cNvSpPr/>
                  <p:nvPr/>
                </p:nvSpPr>
                <p:spPr>
                  <a:xfrm>
                    <a:off x="283709" y="4534852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92" name="Rounded Rectangle 191">
                    <a:extLst>
                      <a:ext uri="{FF2B5EF4-FFF2-40B4-BE49-F238E27FC236}">
                        <a16:creationId xmlns:a16="http://schemas.microsoft.com/office/drawing/2014/main" id="{22BD6D27-1ED1-77AA-AF48-3CF8229FB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8201" y="2971800"/>
                    <a:ext cx="804863" cy="2357439"/>
                  </a:xfrm>
                  <a:prstGeom prst="roundRect">
                    <a:avLst>
                      <a:gd name="adj" fmla="val 50000"/>
                    </a:avLst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60EEA833-E512-F0BE-3DED-0761320E38E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747369">
                  <a:off x="3473630" y="4511759"/>
                  <a:ext cx="386223" cy="548640"/>
                  <a:chOff x="1096499" y="3327705"/>
                  <a:chExt cx="766590" cy="1088957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7D1EAD33-4C6F-6329-8DBD-CFF882343D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2548559">
                    <a:off x="1096499" y="3776582"/>
                    <a:ext cx="317713" cy="640080"/>
                    <a:chOff x="514350" y="2971800"/>
                    <a:chExt cx="914400" cy="1842207"/>
                  </a:xfrm>
                  <a:grpFill/>
                </p:grpSpPr>
                <p:sp>
                  <p:nvSpPr>
                    <p:cNvPr id="183" name="Oval 182">
                      <a:extLst>
                        <a:ext uri="{FF2B5EF4-FFF2-40B4-BE49-F238E27FC236}">
                          <a16:creationId xmlns:a16="http://schemas.microsoft.com/office/drawing/2014/main" id="{55048A52-9539-93CC-CC48-71B3C59AF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2971800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9E909B2C-8118-736D-5624-9E4FEFFD92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3899607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53EC7C6C-0DF2-1B11-6B2D-F24035D7FB6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2548559">
                    <a:off x="1545376" y="3327705"/>
                    <a:ext cx="317713" cy="640080"/>
                    <a:chOff x="514350" y="2971800"/>
                    <a:chExt cx="914400" cy="1842207"/>
                  </a:xfrm>
                  <a:grpFill/>
                </p:grpSpPr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FBE9C23C-56FD-823F-49E0-EEA505226B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2971800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5392002C-5974-7119-9A94-070D2580C2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3899607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2E357BC4-47C7-183B-2178-AB98A201D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7696118">
                  <a:off x="3239551" y="3873724"/>
                  <a:ext cx="218375" cy="640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EBA2EA3E-44E4-D6E0-16B2-275A3C02699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232838">
                  <a:off x="3695996" y="4890543"/>
                  <a:ext cx="412976" cy="548640"/>
                  <a:chOff x="283709" y="2971800"/>
                  <a:chExt cx="1775790" cy="2357439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71" name="Freeform 170">
                    <a:extLst>
                      <a:ext uri="{FF2B5EF4-FFF2-40B4-BE49-F238E27FC236}">
                        <a16:creationId xmlns:a16="http://schemas.microsoft.com/office/drawing/2014/main" id="{ADCFECA8-7D87-ADB9-DC72-9B1D14F8F11B}"/>
                      </a:ext>
                    </a:extLst>
                  </p:cNvPr>
                  <p:cNvSpPr/>
                  <p:nvPr/>
                </p:nvSpPr>
                <p:spPr>
                  <a:xfrm>
                    <a:off x="300038" y="3214626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2" name="Freeform 171">
                    <a:extLst>
                      <a:ext uri="{FF2B5EF4-FFF2-40B4-BE49-F238E27FC236}">
                        <a16:creationId xmlns:a16="http://schemas.microsoft.com/office/drawing/2014/main" id="{92FC52C1-BF5B-3C36-D74B-F51CE8139FEC}"/>
                      </a:ext>
                    </a:extLst>
                  </p:cNvPr>
                  <p:cNvSpPr/>
                  <p:nvPr/>
                </p:nvSpPr>
                <p:spPr>
                  <a:xfrm>
                    <a:off x="300038" y="3757551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3" name="Freeform 172">
                    <a:extLst>
                      <a:ext uri="{FF2B5EF4-FFF2-40B4-BE49-F238E27FC236}">
                        <a16:creationId xmlns:a16="http://schemas.microsoft.com/office/drawing/2014/main" id="{E90E1A7A-491A-56D5-34AE-28DF2FF93843}"/>
                      </a:ext>
                    </a:extLst>
                  </p:cNvPr>
                  <p:cNvSpPr/>
                  <p:nvPr/>
                </p:nvSpPr>
                <p:spPr>
                  <a:xfrm>
                    <a:off x="300038" y="4264819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4" name="Freeform 173">
                    <a:extLst>
                      <a:ext uri="{FF2B5EF4-FFF2-40B4-BE49-F238E27FC236}">
                        <a16:creationId xmlns:a16="http://schemas.microsoft.com/office/drawing/2014/main" id="{4DFE8568-1C1D-EEC1-52A8-5B7ED151A697}"/>
                      </a:ext>
                    </a:extLst>
                  </p:cNvPr>
                  <p:cNvSpPr/>
                  <p:nvPr/>
                </p:nvSpPr>
                <p:spPr>
                  <a:xfrm>
                    <a:off x="316367" y="4804348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5" name="Freeform 174">
                    <a:extLst>
                      <a:ext uri="{FF2B5EF4-FFF2-40B4-BE49-F238E27FC236}">
                        <a16:creationId xmlns:a16="http://schemas.microsoft.com/office/drawing/2014/main" id="{5E416606-F29E-EE88-5872-0B962DA3587A}"/>
                      </a:ext>
                    </a:extLst>
                  </p:cNvPr>
                  <p:cNvSpPr/>
                  <p:nvPr/>
                </p:nvSpPr>
                <p:spPr>
                  <a:xfrm>
                    <a:off x="300038" y="3478614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6" name="Freeform 175">
                    <a:extLst>
                      <a:ext uri="{FF2B5EF4-FFF2-40B4-BE49-F238E27FC236}">
                        <a16:creationId xmlns:a16="http://schemas.microsoft.com/office/drawing/2014/main" id="{5F641D09-5170-FBAC-3993-640087F42CD8}"/>
                      </a:ext>
                    </a:extLst>
                  </p:cNvPr>
                  <p:cNvSpPr/>
                  <p:nvPr/>
                </p:nvSpPr>
                <p:spPr>
                  <a:xfrm>
                    <a:off x="316367" y="4040028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7" name="Freeform 176">
                    <a:extLst>
                      <a:ext uri="{FF2B5EF4-FFF2-40B4-BE49-F238E27FC236}">
                        <a16:creationId xmlns:a16="http://schemas.microsoft.com/office/drawing/2014/main" id="{9E3356AA-39E9-2829-0A23-11D175D372B3}"/>
                      </a:ext>
                    </a:extLst>
                  </p:cNvPr>
                  <p:cNvSpPr/>
                  <p:nvPr/>
                </p:nvSpPr>
                <p:spPr>
                  <a:xfrm>
                    <a:off x="283709" y="4534852"/>
                    <a:ext cx="1743132" cy="300099"/>
                  </a:xfrm>
                  <a:custGeom>
                    <a:avLst/>
                    <a:gdLst>
                      <a:gd name="connsiteX0" fmla="*/ 0 w 1743132"/>
                      <a:gd name="connsiteY0" fmla="*/ 257237 h 300099"/>
                      <a:gd name="connsiteX1" fmla="*/ 300037 w 1743132"/>
                      <a:gd name="connsiteY1" fmla="*/ 57212 h 300099"/>
                      <a:gd name="connsiteX2" fmla="*/ 414337 w 1743132"/>
                      <a:gd name="connsiteY2" fmla="*/ 271524 h 300099"/>
                      <a:gd name="connsiteX3" fmla="*/ 900112 w 1743132"/>
                      <a:gd name="connsiteY3" fmla="*/ 42924 h 300099"/>
                      <a:gd name="connsiteX4" fmla="*/ 1214437 w 1743132"/>
                      <a:gd name="connsiteY4" fmla="*/ 271524 h 300099"/>
                      <a:gd name="connsiteX5" fmla="*/ 1585912 w 1743132"/>
                      <a:gd name="connsiteY5" fmla="*/ 62 h 300099"/>
                      <a:gd name="connsiteX6" fmla="*/ 1743075 w 1743132"/>
                      <a:gd name="connsiteY6" fmla="*/ 300099 h 30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3132" h="300099">
                        <a:moveTo>
                          <a:pt x="0" y="257237"/>
                        </a:moveTo>
                        <a:cubicBezTo>
                          <a:pt x="115490" y="156034"/>
                          <a:pt x="230981" y="54831"/>
                          <a:pt x="300037" y="57212"/>
                        </a:cubicBezTo>
                        <a:cubicBezTo>
                          <a:pt x="369093" y="59593"/>
                          <a:pt x="314325" y="273905"/>
                          <a:pt x="414337" y="271524"/>
                        </a:cubicBezTo>
                        <a:cubicBezTo>
                          <a:pt x="514349" y="269143"/>
                          <a:pt x="766762" y="42924"/>
                          <a:pt x="900112" y="42924"/>
                        </a:cubicBezTo>
                        <a:cubicBezTo>
                          <a:pt x="1033462" y="42924"/>
                          <a:pt x="1100137" y="278668"/>
                          <a:pt x="1214437" y="271524"/>
                        </a:cubicBezTo>
                        <a:cubicBezTo>
                          <a:pt x="1328737" y="264380"/>
                          <a:pt x="1497806" y="-4700"/>
                          <a:pt x="1585912" y="62"/>
                        </a:cubicBezTo>
                        <a:cubicBezTo>
                          <a:pt x="1674018" y="4824"/>
                          <a:pt x="1745456" y="254855"/>
                          <a:pt x="1743075" y="300099"/>
                        </a:cubicBezTo>
                      </a:path>
                    </a:pathLst>
                  </a:cu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8" name="Rounded Rectangle 177">
                    <a:extLst>
                      <a:ext uri="{FF2B5EF4-FFF2-40B4-BE49-F238E27FC236}">
                        <a16:creationId xmlns:a16="http://schemas.microsoft.com/office/drawing/2014/main" id="{F01BD7F9-E1D0-E7A0-CE47-7109550586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8201" y="2971800"/>
                    <a:ext cx="804863" cy="2357439"/>
                  </a:xfrm>
                  <a:prstGeom prst="roundRect">
                    <a:avLst>
                      <a:gd name="adj" fmla="val 50000"/>
                    </a:avLst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06A9853B-F82F-E6AF-DB8D-67B281467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7696118">
                  <a:off x="4755325" y="4023202"/>
                  <a:ext cx="218375" cy="640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83A9F9A2-C5C2-2362-4728-A362B5AC7F0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8787923">
                  <a:off x="4023656" y="3936620"/>
                  <a:ext cx="386223" cy="548640"/>
                  <a:chOff x="1096499" y="3327705"/>
                  <a:chExt cx="766590" cy="1088957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254D06A3-14E9-122C-D7D5-29718E6004B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2548559">
                    <a:off x="1096499" y="3776582"/>
                    <a:ext cx="317713" cy="640080"/>
                    <a:chOff x="514350" y="2971800"/>
                    <a:chExt cx="914400" cy="1842207"/>
                  </a:xfrm>
                  <a:grpFill/>
                </p:grpSpPr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CD2D98DB-975C-E726-3A48-D1E146DEE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2971800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B994836-8FEC-D796-3BB0-1AB64A156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3899607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0EFE9E47-5E9A-CB06-7957-DF8026C4CA7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2548559">
                    <a:off x="1545376" y="3327705"/>
                    <a:ext cx="317713" cy="640080"/>
                    <a:chOff x="514350" y="2971800"/>
                    <a:chExt cx="914400" cy="1842207"/>
                  </a:xfrm>
                  <a:grpFill/>
                </p:grpSpPr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D9783D98-6C9C-E87B-9532-2754541A1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2971800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0D2AFDC0-8FC3-45F4-A64E-8730B9DAE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3899607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AAE03B32-4519-E408-4A7D-FFDBB77C83B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6758514">
                  <a:off x="4328697" y="3285141"/>
                  <a:ext cx="318602" cy="619894"/>
                  <a:chOff x="514350" y="2971800"/>
                  <a:chExt cx="916961" cy="1784108"/>
                </a:xfrm>
              </p:grpSpPr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A95977A2-0478-BE46-F045-1ECAEA00F845}"/>
                      </a:ext>
                    </a:extLst>
                  </p:cNvPr>
                  <p:cNvSpPr/>
                  <p:nvPr/>
                </p:nvSpPr>
                <p:spPr>
                  <a:xfrm>
                    <a:off x="514350" y="2971800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22F717C9-7633-F0FE-365B-E0A82CFF0D3E}"/>
                      </a:ext>
                    </a:extLst>
                  </p:cNvPr>
                  <p:cNvSpPr/>
                  <p:nvPr/>
                </p:nvSpPr>
                <p:spPr>
                  <a:xfrm>
                    <a:off x="516910" y="3841508"/>
                    <a:ext cx="914401" cy="9144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775FA9D9-91A5-A3E7-5491-E8508B8A356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8479827">
                  <a:off x="2995580" y="4296876"/>
                  <a:ext cx="318602" cy="619894"/>
                  <a:chOff x="514350" y="2971800"/>
                  <a:chExt cx="916961" cy="1784108"/>
                </a:xfrm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1F849176-CA12-642A-3651-18EE12D181D2}"/>
                      </a:ext>
                    </a:extLst>
                  </p:cNvPr>
                  <p:cNvSpPr/>
                  <p:nvPr/>
                </p:nvSpPr>
                <p:spPr>
                  <a:xfrm>
                    <a:off x="514350" y="2971800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7F192AE2-6F12-1E1B-51AE-B363DF6D58C6}"/>
                      </a:ext>
                    </a:extLst>
                  </p:cNvPr>
                  <p:cNvSpPr/>
                  <p:nvPr/>
                </p:nvSpPr>
                <p:spPr>
                  <a:xfrm>
                    <a:off x="516910" y="3841508"/>
                    <a:ext cx="914401" cy="9144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2429063-DDB9-24E0-59AE-92D69048FDD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6465916">
                  <a:off x="3106258" y="3459079"/>
                  <a:ext cx="386223" cy="548640"/>
                  <a:chOff x="1096499" y="3327705"/>
                  <a:chExt cx="766590" cy="1088957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2FE0A477-0266-8D20-1E1D-0C54C7D6E14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2548559">
                    <a:off x="1096499" y="3776582"/>
                    <a:ext cx="317713" cy="640080"/>
                    <a:chOff x="514350" y="2971800"/>
                    <a:chExt cx="914400" cy="1842207"/>
                  </a:xfrm>
                  <a:grpFill/>
                </p:grpSpPr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140C7CDD-75E2-343F-47C7-BD3324B27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2971800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4D3A65D0-CB8B-98E4-E338-FFB5F0B0AD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3899607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BF80A510-383C-B478-BB41-85BC1571E05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2548559">
                    <a:off x="1545376" y="3327705"/>
                    <a:ext cx="317713" cy="640080"/>
                    <a:chOff x="514350" y="2971800"/>
                    <a:chExt cx="914400" cy="1842207"/>
                  </a:xfrm>
                  <a:grpFill/>
                </p:grpSpPr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C0C36555-D96E-EBE3-5DC8-04FC31D44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2971800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ED2F13DD-8906-6580-3951-1DE0E9E30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350" y="3899607"/>
                      <a:ext cx="914400" cy="9144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F51FEBD2-8617-B9A5-7613-DDAE8EE7B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19205">
                  <a:off x="3993663" y="3145807"/>
                  <a:ext cx="218375" cy="640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61818583-2103-089C-44E3-B49452FFC32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548559">
                  <a:off x="3711524" y="3883491"/>
                  <a:ext cx="318602" cy="619894"/>
                  <a:chOff x="514350" y="2971800"/>
                  <a:chExt cx="916961" cy="1784108"/>
                </a:xfrm>
              </p:grpSpPr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12C10EE0-D874-4C85-ABCE-4A0A383BFCCE}"/>
                      </a:ext>
                    </a:extLst>
                  </p:cNvPr>
                  <p:cNvSpPr/>
                  <p:nvPr/>
                </p:nvSpPr>
                <p:spPr>
                  <a:xfrm>
                    <a:off x="514350" y="2971800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7DE3704E-27A3-4F2E-3DE6-1B7BA888E341}"/>
                      </a:ext>
                    </a:extLst>
                  </p:cNvPr>
                  <p:cNvSpPr/>
                  <p:nvPr/>
                </p:nvSpPr>
                <p:spPr>
                  <a:xfrm>
                    <a:off x="516910" y="3841508"/>
                    <a:ext cx="914401" cy="9144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247EC0-B95F-DF2B-F8E7-1505782239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0322" y="4035800"/>
                <a:ext cx="422151" cy="10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1A7698F-738D-52D0-6526-C7305483E176}"/>
                </a:ext>
              </a:extLst>
            </p:cNvPr>
            <p:cNvGrpSpPr/>
            <p:nvPr/>
          </p:nvGrpSpPr>
          <p:grpSpPr>
            <a:xfrm>
              <a:off x="513294" y="2841848"/>
              <a:ext cx="1812979" cy="2140014"/>
              <a:chOff x="728568" y="3018996"/>
              <a:chExt cx="1660546" cy="1960087"/>
            </a:xfrm>
          </p:grpSpPr>
          <p:pic>
            <p:nvPicPr>
              <p:cNvPr id="196" name="Graphic 195" descr="Wave outline">
                <a:extLst>
                  <a:ext uri="{FF2B5EF4-FFF2-40B4-BE49-F238E27FC236}">
                    <a16:creationId xmlns:a16="http://schemas.microsoft.com/office/drawing/2014/main" id="{589721CC-6833-BB1F-DB3F-F63E008FF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74714" y="40646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7" name="Graphic 196" descr="Plant With Roots outline">
                <a:extLst>
                  <a:ext uri="{FF2B5EF4-FFF2-40B4-BE49-F238E27FC236}">
                    <a16:creationId xmlns:a16="http://schemas.microsoft.com/office/drawing/2014/main" id="{F2A4B5E5-52BB-26DE-C99B-5020F953B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50951" y="30189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8" name="Graphic 197" descr="Kidneys outline">
                <a:extLst>
                  <a:ext uri="{FF2B5EF4-FFF2-40B4-BE49-F238E27FC236}">
                    <a16:creationId xmlns:a16="http://schemas.microsoft.com/office/drawing/2014/main" id="{3F76C965-4341-C35B-843B-994F585F2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8568" y="361034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87754B6-C147-2D44-C071-225D72BB9E61}"/>
                </a:ext>
              </a:extLst>
            </p:cNvPr>
            <p:cNvSpPr txBox="1"/>
            <p:nvPr/>
          </p:nvSpPr>
          <p:spPr>
            <a:xfrm>
              <a:off x="3525816" y="2060007"/>
              <a:ext cx="17466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u="sng" dirty="0">
                  <a:latin typeface="Arial" panose="020B0604020202020204" pitchFamily="34" charset="0"/>
                  <a:cs typeface="Arial" panose="020B0604020202020204" pitchFamily="34" charset="0"/>
                </a:rPr>
                <a:t>Metagenome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DF177CA-0F11-0745-6F10-D485FB03A189}"/>
                </a:ext>
              </a:extLst>
            </p:cNvPr>
            <p:cNvSpPr txBox="1"/>
            <p:nvPr/>
          </p:nvSpPr>
          <p:spPr>
            <a:xfrm>
              <a:off x="700198" y="2345803"/>
              <a:ext cx="13191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u="sng" dirty="0">
                  <a:latin typeface="Arial" panose="020B0604020202020204" pitchFamily="34" charset="0"/>
                  <a:cs typeface="Arial" panose="020B0604020202020204" pitchFamily="34" charset="0"/>
                </a:rPr>
                <a:t>Sampling</a:t>
              </a:r>
            </a:p>
          </p:txBody>
        </p:sp>
      </p:grpSp>
      <p:sp>
        <p:nvSpPr>
          <p:cNvPr id="3" name="AutoShape 2" descr=" 4098">
            <a:extLst>
              <a:ext uri="{FF2B5EF4-FFF2-40B4-BE49-F238E27FC236}">
                <a16:creationId xmlns:a16="http://schemas.microsoft.com/office/drawing/2014/main" id="{5A84997C-DBF7-404E-D2E4-B2A512F2A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Metagenomics</a:t>
            </a:r>
          </a:p>
        </p:txBody>
      </p:sp>
    </p:spTree>
    <p:extLst>
      <p:ext uri="{BB962C8B-B14F-4D97-AF65-F5344CB8AC3E}">
        <p14:creationId xmlns:p14="http://schemas.microsoft.com/office/powerpoint/2010/main" val="322002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C136908-8C6E-6BF4-312D-B9BA705C3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60000" r="50846" b="1545"/>
          <a:stretch/>
        </p:blipFill>
        <p:spPr bwMode="auto">
          <a:xfrm>
            <a:off x="1676400" y="1997736"/>
            <a:ext cx="6284747" cy="379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" descr=" 4098">
            <a:extLst>
              <a:ext uri="{FF2B5EF4-FFF2-40B4-BE49-F238E27FC236}">
                <a16:creationId xmlns:a16="http://schemas.microsoft.com/office/drawing/2014/main" id="{A90B3411-4FE8-AFD6-D7FB-D758FCCC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"/>
            <a:ext cx="7848600" cy="595294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Experiments</a:t>
            </a:r>
          </a:p>
        </p:txBody>
      </p:sp>
      <p:sp>
        <p:nvSpPr>
          <p:cNvPr id="8" name="AutoShape 3" descr=" 4099">
            <a:extLst>
              <a:ext uri="{FF2B5EF4-FFF2-40B4-BE49-F238E27FC236}">
                <a16:creationId xmlns:a16="http://schemas.microsoft.com/office/drawing/2014/main" id="{F872688F-0A87-44FD-805A-C9FB5CB5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" y="762000"/>
            <a:ext cx="2198280" cy="43094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On CAMI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490873-5958-06C1-CC1D-E2E19F959E32}"/>
              </a:ext>
            </a:extLst>
          </p:cNvPr>
          <p:cNvSpPr/>
          <p:nvPr/>
        </p:nvSpPr>
        <p:spPr>
          <a:xfrm>
            <a:off x="1327739" y="1862238"/>
            <a:ext cx="501061" cy="440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491C074-7850-8D89-7E97-DFD1BA6652BB}"/>
              </a:ext>
            </a:extLst>
          </p:cNvPr>
          <p:cNvSpPr/>
          <p:nvPr/>
        </p:nvSpPr>
        <p:spPr>
          <a:xfrm>
            <a:off x="2454965" y="2991679"/>
            <a:ext cx="2856056" cy="1848678"/>
          </a:xfrm>
          <a:custGeom>
            <a:avLst/>
            <a:gdLst>
              <a:gd name="connsiteX0" fmla="*/ 0 w 2894536"/>
              <a:gd name="connsiteY0" fmla="*/ 0 h 1838739"/>
              <a:gd name="connsiteX1" fmla="*/ 685800 w 2894536"/>
              <a:gd name="connsiteY1" fmla="*/ 397565 h 1838739"/>
              <a:gd name="connsiteX2" fmla="*/ 1401418 w 2894536"/>
              <a:gd name="connsiteY2" fmla="*/ 685800 h 1838739"/>
              <a:gd name="connsiteX3" fmla="*/ 2733261 w 2894536"/>
              <a:gd name="connsiteY3" fmla="*/ 1341783 h 1838739"/>
              <a:gd name="connsiteX4" fmla="*/ 2822713 w 2894536"/>
              <a:gd name="connsiteY4" fmla="*/ 1838739 h 1838739"/>
              <a:gd name="connsiteX0" fmla="*/ 0 w 2899820"/>
              <a:gd name="connsiteY0" fmla="*/ 0 h 1848678"/>
              <a:gd name="connsiteX1" fmla="*/ 685800 w 2899820"/>
              <a:gd name="connsiteY1" fmla="*/ 397565 h 1848678"/>
              <a:gd name="connsiteX2" fmla="*/ 1401418 w 2899820"/>
              <a:gd name="connsiteY2" fmla="*/ 685800 h 1848678"/>
              <a:gd name="connsiteX3" fmla="*/ 2733261 w 2899820"/>
              <a:gd name="connsiteY3" fmla="*/ 1341783 h 1848678"/>
              <a:gd name="connsiteX4" fmla="*/ 2832652 w 2899820"/>
              <a:gd name="connsiteY4" fmla="*/ 1848678 h 1848678"/>
              <a:gd name="connsiteX0" fmla="*/ 0 w 2876374"/>
              <a:gd name="connsiteY0" fmla="*/ 0 h 1848678"/>
              <a:gd name="connsiteX1" fmla="*/ 685800 w 2876374"/>
              <a:gd name="connsiteY1" fmla="*/ 397565 h 1848678"/>
              <a:gd name="connsiteX2" fmla="*/ 1401418 w 2876374"/>
              <a:gd name="connsiteY2" fmla="*/ 685800 h 1848678"/>
              <a:gd name="connsiteX3" fmla="*/ 2733261 w 2876374"/>
              <a:gd name="connsiteY3" fmla="*/ 1341783 h 1848678"/>
              <a:gd name="connsiteX4" fmla="*/ 2842592 w 2876374"/>
              <a:gd name="connsiteY4" fmla="*/ 1639956 h 1848678"/>
              <a:gd name="connsiteX5" fmla="*/ 2832652 w 2876374"/>
              <a:gd name="connsiteY5" fmla="*/ 1848678 h 1848678"/>
              <a:gd name="connsiteX0" fmla="*/ 0 w 2876374"/>
              <a:gd name="connsiteY0" fmla="*/ 0 h 1848678"/>
              <a:gd name="connsiteX1" fmla="*/ 685800 w 2876374"/>
              <a:gd name="connsiteY1" fmla="*/ 397565 h 1848678"/>
              <a:gd name="connsiteX2" fmla="*/ 1401418 w 2876374"/>
              <a:gd name="connsiteY2" fmla="*/ 685800 h 1848678"/>
              <a:gd name="connsiteX3" fmla="*/ 2733261 w 2876374"/>
              <a:gd name="connsiteY3" fmla="*/ 1341783 h 1848678"/>
              <a:gd name="connsiteX4" fmla="*/ 2842592 w 2876374"/>
              <a:gd name="connsiteY4" fmla="*/ 1639956 h 1848678"/>
              <a:gd name="connsiteX5" fmla="*/ 2832652 w 2876374"/>
              <a:gd name="connsiteY5" fmla="*/ 1848678 h 1848678"/>
              <a:gd name="connsiteX0" fmla="*/ 0 w 2856056"/>
              <a:gd name="connsiteY0" fmla="*/ 0 h 1848678"/>
              <a:gd name="connsiteX1" fmla="*/ 685800 w 2856056"/>
              <a:gd name="connsiteY1" fmla="*/ 397565 h 1848678"/>
              <a:gd name="connsiteX2" fmla="*/ 1401418 w 2856056"/>
              <a:gd name="connsiteY2" fmla="*/ 685800 h 1848678"/>
              <a:gd name="connsiteX3" fmla="*/ 2693505 w 2856056"/>
              <a:gd name="connsiteY3" fmla="*/ 1361661 h 1848678"/>
              <a:gd name="connsiteX4" fmla="*/ 2842592 w 2856056"/>
              <a:gd name="connsiteY4" fmla="*/ 1639956 h 1848678"/>
              <a:gd name="connsiteX5" fmla="*/ 2832652 w 2856056"/>
              <a:gd name="connsiteY5" fmla="*/ 1848678 h 184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6056" h="1848678">
                <a:moveTo>
                  <a:pt x="0" y="0"/>
                </a:moveTo>
                <a:cubicBezTo>
                  <a:pt x="226115" y="141632"/>
                  <a:pt x="452230" y="283265"/>
                  <a:pt x="685800" y="397565"/>
                </a:cubicBezTo>
                <a:cubicBezTo>
                  <a:pt x="919370" y="511865"/>
                  <a:pt x="1066801" y="525117"/>
                  <a:pt x="1401418" y="685800"/>
                </a:cubicBezTo>
                <a:cubicBezTo>
                  <a:pt x="1736035" y="846483"/>
                  <a:pt x="2443370" y="1207605"/>
                  <a:pt x="2693505" y="1361661"/>
                </a:cubicBezTo>
                <a:cubicBezTo>
                  <a:pt x="2943640" y="1515717"/>
                  <a:pt x="2826027" y="1555474"/>
                  <a:pt x="2842592" y="1639956"/>
                </a:cubicBezTo>
                <a:cubicBezTo>
                  <a:pt x="2839278" y="1893403"/>
                  <a:pt x="2844248" y="1808921"/>
                  <a:pt x="2832652" y="1848678"/>
                </a:cubicBezTo>
              </a:path>
            </a:pathLst>
          </a:custGeom>
          <a:noFill/>
          <a:ln>
            <a:solidFill>
              <a:schemeClr val="accent1">
                <a:shade val="15000"/>
                <a:alpha val="1404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00922-BBB6-C7D2-FCC5-821FE08049C1}"/>
              </a:ext>
            </a:extLst>
          </p:cNvPr>
          <p:cNvSpPr txBox="1"/>
          <p:nvPr/>
        </p:nvSpPr>
        <p:spPr>
          <a:xfrm>
            <a:off x="152400" y="1264584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Critical assessment of metagenomic interpretation, benchmark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C8F02-531E-ED9E-55F6-1FFFA4830A2F}"/>
              </a:ext>
            </a:extLst>
          </p:cNvPr>
          <p:cNvSpPr txBox="1"/>
          <p:nvPr/>
        </p:nvSpPr>
        <p:spPr>
          <a:xfrm>
            <a:off x="240121" y="3784836"/>
            <a:ext cx="1664879" cy="71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Completeness/ </a:t>
            </a:r>
          </a:p>
          <a:p>
            <a:r>
              <a:rPr lang="en-US" dirty="0"/>
              <a:t>recall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6B32F-A149-8AFA-68CD-F4F62998C04E}"/>
              </a:ext>
            </a:extLst>
          </p:cNvPr>
          <p:cNvSpPr txBox="1"/>
          <p:nvPr/>
        </p:nvSpPr>
        <p:spPr>
          <a:xfrm>
            <a:off x="2971800" y="5791200"/>
            <a:ext cx="1687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Purity/precision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341EC-5B73-E784-3E71-949AF43C74DE}"/>
              </a:ext>
            </a:extLst>
          </p:cNvPr>
          <p:cNvSpPr txBox="1"/>
          <p:nvPr/>
        </p:nvSpPr>
        <p:spPr>
          <a:xfrm>
            <a:off x="11520" y="6381641"/>
            <a:ext cx="9132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Meyer, F., Fritz, A., Deng, Z. L.,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Koslicki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Lesker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 R., Gurevich, A., ... &amp; McHardy, A. C. (2022). Critical assessment of metagenome interpretation: the second round of challenges.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Nature methods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19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(4), 429-440.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456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err="1">
                <a:solidFill>
                  <a:srgbClr val="000000"/>
                </a:solidFill>
                <a:latin typeface="+mj-lt"/>
              </a:rPr>
              <a:t>Sourmash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E5422-BA2B-70F1-81D7-819FC5DA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9C39D839-6155-4130-9A65-D0D84F81E5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011"/>
            <a:ext cx="2743200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Sketching approach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EA2AA1-8EC8-7954-24F8-B189A02EC14F}"/>
              </a:ext>
            </a:extLst>
          </p:cNvPr>
          <p:cNvSpPr/>
          <p:nvPr/>
        </p:nvSpPr>
        <p:spPr>
          <a:xfrm>
            <a:off x="152400" y="1378774"/>
            <a:ext cx="475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Data compression that preserves salient features</a:t>
            </a:r>
          </a:p>
        </p:txBody>
      </p:sp>
      <p:pic>
        <p:nvPicPr>
          <p:cNvPr id="1026" name="Picture 2" descr="New York Skyline Free Stock Photo - Public Domain Pictures">
            <a:extLst>
              <a:ext uri="{FF2B5EF4-FFF2-40B4-BE49-F238E27FC236}">
                <a16:creationId xmlns:a16="http://schemas.microsoft.com/office/drawing/2014/main" id="{2FCF946B-3ECE-7F9D-1456-E23A7BB6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0" y="1885760"/>
            <a:ext cx="3136302" cy="209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107FE7-64E9-FDCB-C67A-25AAFC4AA1F5}"/>
              </a:ext>
            </a:extLst>
          </p:cNvPr>
          <p:cNvCxnSpPr>
            <a:cxnSpLocks/>
          </p:cNvCxnSpPr>
          <p:nvPr/>
        </p:nvCxnSpPr>
        <p:spPr>
          <a:xfrm>
            <a:off x="3276600" y="2242036"/>
            <a:ext cx="17526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W YORK usa SKYLINE City Outline Silhouette Vector Graphics image 1">
            <a:extLst>
              <a:ext uri="{FF2B5EF4-FFF2-40B4-BE49-F238E27FC236}">
                <a16:creationId xmlns:a16="http://schemas.microsoft.com/office/drawing/2014/main" id="{4F835B65-A236-9FFE-2912-41098B286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2"/>
          <a:stretch/>
        </p:blipFill>
        <p:spPr bwMode="auto">
          <a:xfrm>
            <a:off x="5486400" y="2013436"/>
            <a:ext cx="2724054" cy="130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EDD24E8-03FC-28F3-CF9A-63753F5A3699}"/>
              </a:ext>
            </a:extLst>
          </p:cNvPr>
          <p:cNvGrpSpPr/>
          <p:nvPr/>
        </p:nvGrpSpPr>
        <p:grpSpPr>
          <a:xfrm>
            <a:off x="901076" y="1784836"/>
            <a:ext cx="1935701" cy="1049313"/>
            <a:chOff x="901076" y="3886200"/>
            <a:chExt cx="1935701" cy="104931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D434190-7AD4-A9D3-4551-DA6601643F99}"/>
                </a:ext>
              </a:extLst>
            </p:cNvPr>
            <p:cNvSpPr/>
            <p:nvPr/>
          </p:nvSpPr>
          <p:spPr>
            <a:xfrm>
              <a:off x="1489750" y="4222780"/>
              <a:ext cx="681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Reads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B5AC387-E2FA-8386-5624-4F06BBDBDD11}"/>
                </a:ext>
              </a:extLst>
            </p:cNvPr>
            <p:cNvCxnSpPr/>
            <p:nvPr/>
          </p:nvCxnSpPr>
          <p:spPr>
            <a:xfrm flipV="1">
              <a:off x="1364714" y="3886200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C7AEBB-28FC-4142-C6C3-CB49AE97B8E2}"/>
                </a:ext>
              </a:extLst>
            </p:cNvPr>
            <p:cNvCxnSpPr/>
            <p:nvPr/>
          </p:nvCxnSpPr>
          <p:spPr>
            <a:xfrm>
              <a:off x="1138388" y="4136253"/>
              <a:ext cx="396484" cy="184919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29A68F-6DA5-05E0-4EE3-C228D85C9A31}"/>
                </a:ext>
              </a:extLst>
            </p:cNvPr>
            <p:cNvCxnSpPr/>
            <p:nvPr/>
          </p:nvCxnSpPr>
          <p:spPr>
            <a:xfrm>
              <a:off x="926299" y="4482880"/>
              <a:ext cx="369711" cy="186215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129796-1DC8-7749-CAC2-6DBF2B08B70D}"/>
                </a:ext>
              </a:extLst>
            </p:cNvPr>
            <p:cNvCxnSpPr/>
            <p:nvPr/>
          </p:nvCxnSpPr>
          <p:spPr>
            <a:xfrm>
              <a:off x="1058698" y="4321172"/>
              <a:ext cx="317002" cy="188031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6DD3DBC-5866-9A10-3E1A-F85B9065EBB6}"/>
                </a:ext>
              </a:extLst>
            </p:cNvPr>
            <p:cNvCxnSpPr/>
            <p:nvPr/>
          </p:nvCxnSpPr>
          <p:spPr>
            <a:xfrm>
              <a:off x="901076" y="4675095"/>
              <a:ext cx="463638" cy="260418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67A3D1-3FE8-461B-33C3-3467B6384BE6}"/>
                </a:ext>
              </a:extLst>
            </p:cNvPr>
            <p:cNvCxnSpPr/>
            <p:nvPr/>
          </p:nvCxnSpPr>
          <p:spPr>
            <a:xfrm>
              <a:off x="1615492" y="4545884"/>
              <a:ext cx="297355" cy="130209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FE499B-F34E-F1C8-C777-2FCE05BB5CB9}"/>
                </a:ext>
              </a:extLst>
            </p:cNvPr>
            <p:cNvCxnSpPr/>
            <p:nvPr/>
          </p:nvCxnSpPr>
          <p:spPr>
            <a:xfrm>
              <a:off x="1912847" y="4497381"/>
              <a:ext cx="289514" cy="178712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7C6D44-8035-6D65-A217-F1003A13D96B}"/>
                </a:ext>
              </a:extLst>
            </p:cNvPr>
            <p:cNvCxnSpPr/>
            <p:nvPr/>
          </p:nvCxnSpPr>
          <p:spPr>
            <a:xfrm flipV="1">
              <a:off x="1640814" y="4044497"/>
              <a:ext cx="272033" cy="171728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657BAAC-C046-EDA7-23F7-DCE5377E2878}"/>
                </a:ext>
              </a:extLst>
            </p:cNvPr>
            <p:cNvCxnSpPr/>
            <p:nvPr/>
          </p:nvCxnSpPr>
          <p:spPr>
            <a:xfrm flipV="1">
              <a:off x="2202361" y="4288653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59794B-B1D7-4860-7498-74E5F377D267}"/>
                </a:ext>
              </a:extLst>
            </p:cNvPr>
            <p:cNvCxnSpPr/>
            <p:nvPr/>
          </p:nvCxnSpPr>
          <p:spPr>
            <a:xfrm flipV="1">
              <a:off x="2000391" y="4025581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44F387-6FFC-20DC-A6A9-CA148061533B}"/>
                </a:ext>
              </a:extLst>
            </p:cNvPr>
            <p:cNvCxnSpPr/>
            <p:nvPr/>
          </p:nvCxnSpPr>
          <p:spPr>
            <a:xfrm flipV="1">
              <a:off x="2304853" y="4044497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6E213-BA2B-55DF-B368-F74992033E27}"/>
                </a:ext>
              </a:extLst>
            </p:cNvPr>
            <p:cNvCxnSpPr/>
            <p:nvPr/>
          </p:nvCxnSpPr>
          <p:spPr>
            <a:xfrm>
              <a:off x="2317408" y="4588381"/>
              <a:ext cx="519369" cy="86714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FC8C85-5FDA-C575-7FE4-1F474124583F}"/>
                </a:ext>
              </a:extLst>
            </p:cNvPr>
            <p:cNvCxnSpPr/>
            <p:nvPr/>
          </p:nvCxnSpPr>
          <p:spPr>
            <a:xfrm>
              <a:off x="1295400" y="4757799"/>
              <a:ext cx="534956" cy="6946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A42C66F-9FA3-53DC-BADD-A2E30C43BA43}"/>
                </a:ext>
              </a:extLst>
            </p:cNvPr>
            <p:cNvCxnSpPr/>
            <p:nvPr/>
          </p:nvCxnSpPr>
          <p:spPr>
            <a:xfrm>
              <a:off x="1473776" y="4932168"/>
              <a:ext cx="606107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B1288D4-B5DB-A4BF-EC27-9559BB2579C3}"/>
              </a:ext>
            </a:extLst>
          </p:cNvPr>
          <p:cNvSpPr/>
          <p:nvPr/>
        </p:nvSpPr>
        <p:spPr>
          <a:xfrm>
            <a:off x="5257800" y="2013436"/>
            <a:ext cx="3671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{TGACGCTG, TACTCGATG, CGTCACTG}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4C3C3C-3D10-0420-FCC6-9E3B38F2B554}"/>
              </a:ext>
            </a:extLst>
          </p:cNvPr>
          <p:cNvCxnSpPr>
            <a:cxnSpLocks/>
          </p:cNvCxnSpPr>
          <p:nvPr/>
        </p:nvCxnSpPr>
        <p:spPr>
          <a:xfrm>
            <a:off x="3505200" y="2932555"/>
            <a:ext cx="17526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14529C-AA0D-2D94-227B-59223B3466CD}"/>
              </a:ext>
            </a:extLst>
          </p:cNvPr>
          <p:cNvGrpSpPr/>
          <p:nvPr/>
        </p:nvGrpSpPr>
        <p:grpSpPr>
          <a:xfrm>
            <a:off x="901076" y="3598887"/>
            <a:ext cx="1935701" cy="1049313"/>
            <a:chOff x="901076" y="3886200"/>
            <a:chExt cx="1935701" cy="10493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F3DF32-999B-7C31-A947-816B5705CDF8}"/>
                </a:ext>
              </a:extLst>
            </p:cNvPr>
            <p:cNvSpPr/>
            <p:nvPr/>
          </p:nvSpPr>
          <p:spPr>
            <a:xfrm>
              <a:off x="1489750" y="4222780"/>
              <a:ext cx="681212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Reads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C685AAE-8E60-368B-E7B9-293F3864EB41}"/>
                </a:ext>
              </a:extLst>
            </p:cNvPr>
            <p:cNvCxnSpPr/>
            <p:nvPr/>
          </p:nvCxnSpPr>
          <p:spPr>
            <a:xfrm flipV="1">
              <a:off x="1364714" y="3886200"/>
              <a:ext cx="403940" cy="250053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Straight Connector 4095">
              <a:extLst>
                <a:ext uri="{FF2B5EF4-FFF2-40B4-BE49-F238E27FC236}">
                  <a16:creationId xmlns:a16="http://schemas.microsoft.com/office/drawing/2014/main" id="{83C13203-F909-1668-3A20-A60C9065A9A9}"/>
                </a:ext>
              </a:extLst>
            </p:cNvPr>
            <p:cNvCxnSpPr/>
            <p:nvPr/>
          </p:nvCxnSpPr>
          <p:spPr>
            <a:xfrm>
              <a:off x="1138388" y="4136253"/>
              <a:ext cx="396484" cy="184919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BB90BB00-6F51-ECE7-589D-BCDDE52B56CB}"/>
                </a:ext>
              </a:extLst>
            </p:cNvPr>
            <p:cNvCxnSpPr/>
            <p:nvPr/>
          </p:nvCxnSpPr>
          <p:spPr>
            <a:xfrm>
              <a:off x="926299" y="4482880"/>
              <a:ext cx="369711" cy="186215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7EDBAB7D-DE3A-596E-92FC-1D7CF2E8FC6C}"/>
                </a:ext>
              </a:extLst>
            </p:cNvPr>
            <p:cNvCxnSpPr/>
            <p:nvPr/>
          </p:nvCxnSpPr>
          <p:spPr>
            <a:xfrm>
              <a:off x="1058698" y="4321172"/>
              <a:ext cx="317002" cy="188031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1" name="Straight Connector 4100">
              <a:extLst>
                <a:ext uri="{FF2B5EF4-FFF2-40B4-BE49-F238E27FC236}">
                  <a16:creationId xmlns:a16="http://schemas.microsoft.com/office/drawing/2014/main" id="{2C19D73F-A13E-32FA-536F-BC63C40AD078}"/>
                </a:ext>
              </a:extLst>
            </p:cNvPr>
            <p:cNvCxnSpPr/>
            <p:nvPr/>
          </p:nvCxnSpPr>
          <p:spPr>
            <a:xfrm>
              <a:off x="901076" y="4675095"/>
              <a:ext cx="463638" cy="260418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F879E4C6-C2F7-7713-C477-F8DCCE745E60}"/>
                </a:ext>
              </a:extLst>
            </p:cNvPr>
            <p:cNvCxnSpPr/>
            <p:nvPr/>
          </p:nvCxnSpPr>
          <p:spPr>
            <a:xfrm>
              <a:off x="1615492" y="4545884"/>
              <a:ext cx="297355" cy="130209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Connector 4102">
              <a:extLst>
                <a:ext uri="{FF2B5EF4-FFF2-40B4-BE49-F238E27FC236}">
                  <a16:creationId xmlns:a16="http://schemas.microsoft.com/office/drawing/2014/main" id="{F393F744-DD50-2F21-812B-98357ED64648}"/>
                </a:ext>
              </a:extLst>
            </p:cNvPr>
            <p:cNvCxnSpPr/>
            <p:nvPr/>
          </p:nvCxnSpPr>
          <p:spPr>
            <a:xfrm>
              <a:off x="1912847" y="4497381"/>
              <a:ext cx="289514" cy="178712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0A5E964D-A55B-5D74-E464-E2A8E081FB1C}"/>
                </a:ext>
              </a:extLst>
            </p:cNvPr>
            <p:cNvCxnSpPr/>
            <p:nvPr/>
          </p:nvCxnSpPr>
          <p:spPr>
            <a:xfrm flipV="1">
              <a:off x="1640814" y="4044497"/>
              <a:ext cx="272033" cy="171728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28D6D11D-E8A8-1464-BB15-CF92452AD173}"/>
                </a:ext>
              </a:extLst>
            </p:cNvPr>
            <p:cNvCxnSpPr/>
            <p:nvPr/>
          </p:nvCxnSpPr>
          <p:spPr>
            <a:xfrm flipV="1">
              <a:off x="2202361" y="4288653"/>
              <a:ext cx="403940" cy="250053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6" name="Straight Connector 4105">
              <a:extLst>
                <a:ext uri="{FF2B5EF4-FFF2-40B4-BE49-F238E27FC236}">
                  <a16:creationId xmlns:a16="http://schemas.microsoft.com/office/drawing/2014/main" id="{1B80FC13-71AF-202E-9E50-8D83F200D1AC}"/>
                </a:ext>
              </a:extLst>
            </p:cNvPr>
            <p:cNvCxnSpPr/>
            <p:nvPr/>
          </p:nvCxnSpPr>
          <p:spPr>
            <a:xfrm flipV="1">
              <a:off x="2000391" y="4025581"/>
              <a:ext cx="403940" cy="250053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Connector 4106">
              <a:extLst>
                <a:ext uri="{FF2B5EF4-FFF2-40B4-BE49-F238E27FC236}">
                  <a16:creationId xmlns:a16="http://schemas.microsoft.com/office/drawing/2014/main" id="{166BDDCE-53F4-07E6-9CAF-F4E37F914294}"/>
                </a:ext>
              </a:extLst>
            </p:cNvPr>
            <p:cNvCxnSpPr/>
            <p:nvPr/>
          </p:nvCxnSpPr>
          <p:spPr>
            <a:xfrm flipV="1">
              <a:off x="2304853" y="4044497"/>
              <a:ext cx="403940" cy="250053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8" name="Straight Connector 4107">
              <a:extLst>
                <a:ext uri="{FF2B5EF4-FFF2-40B4-BE49-F238E27FC236}">
                  <a16:creationId xmlns:a16="http://schemas.microsoft.com/office/drawing/2014/main" id="{0D5A0EFE-57A3-2915-FE31-795B38B93EA4}"/>
                </a:ext>
              </a:extLst>
            </p:cNvPr>
            <p:cNvCxnSpPr/>
            <p:nvPr/>
          </p:nvCxnSpPr>
          <p:spPr>
            <a:xfrm>
              <a:off x="2317408" y="4588381"/>
              <a:ext cx="519369" cy="86714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9" name="Straight Connector 4108">
              <a:extLst>
                <a:ext uri="{FF2B5EF4-FFF2-40B4-BE49-F238E27FC236}">
                  <a16:creationId xmlns:a16="http://schemas.microsoft.com/office/drawing/2014/main" id="{A03995E8-58D6-319F-C7F3-107207AFF462}"/>
                </a:ext>
              </a:extLst>
            </p:cNvPr>
            <p:cNvCxnSpPr/>
            <p:nvPr/>
          </p:nvCxnSpPr>
          <p:spPr>
            <a:xfrm>
              <a:off x="1295400" y="4757799"/>
              <a:ext cx="534956" cy="6946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0" name="Straight Connector 4109">
              <a:extLst>
                <a:ext uri="{FF2B5EF4-FFF2-40B4-BE49-F238E27FC236}">
                  <a16:creationId xmlns:a16="http://schemas.microsoft.com/office/drawing/2014/main" id="{A52B88C1-DC22-8EA8-F8EF-4E5ED644AFF8}"/>
                </a:ext>
              </a:extLst>
            </p:cNvPr>
            <p:cNvCxnSpPr/>
            <p:nvPr/>
          </p:nvCxnSpPr>
          <p:spPr>
            <a:xfrm>
              <a:off x="1473776" y="4932168"/>
              <a:ext cx="606107" cy="0"/>
            </a:xfrm>
            <a:prstGeom prst="line">
              <a:avLst/>
            </a:prstGeom>
            <a:ln w="57150" cmpd="sng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47845546-B688-6F2E-4DAE-CD9BA6A4588A}"/>
              </a:ext>
            </a:extLst>
          </p:cNvPr>
          <p:cNvSpPr/>
          <p:nvPr/>
        </p:nvSpPr>
        <p:spPr>
          <a:xfrm>
            <a:off x="5257800" y="3965435"/>
            <a:ext cx="355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{TGACGCTG, AACTGGTC, TTTTGTCA}</a:t>
            </a:r>
          </a:p>
        </p:txBody>
      </p: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91239652-C210-4D61-027D-657746514577}"/>
              </a:ext>
            </a:extLst>
          </p:cNvPr>
          <p:cNvCxnSpPr>
            <a:cxnSpLocks/>
          </p:cNvCxnSpPr>
          <p:nvPr/>
        </p:nvCxnSpPr>
        <p:spPr>
          <a:xfrm flipV="1">
            <a:off x="1776829" y="2931194"/>
            <a:ext cx="0" cy="53004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871F4C06-1E34-86FE-0E00-DF794A5ECDCB}"/>
              </a:ext>
            </a:extLst>
          </p:cNvPr>
          <p:cNvCxnSpPr>
            <a:cxnSpLocks/>
          </p:cNvCxnSpPr>
          <p:nvPr/>
        </p:nvCxnSpPr>
        <p:spPr>
          <a:xfrm flipV="1">
            <a:off x="6934200" y="2830804"/>
            <a:ext cx="0" cy="53004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6ED44B-E250-5B2D-D51B-72A587EE2436}"/>
              </a:ext>
            </a:extLst>
          </p:cNvPr>
          <p:cNvSpPr/>
          <p:nvPr/>
        </p:nvSpPr>
        <p:spPr>
          <a:xfrm>
            <a:off x="6536623" y="1600170"/>
            <a:ext cx="795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Sketch</a:t>
            </a:r>
          </a:p>
        </p:txBody>
      </p:sp>
      <p:sp>
        <p:nvSpPr>
          <p:cNvPr id="4" name="AutoShape 3" descr=" 4099">
            <a:extLst>
              <a:ext uri="{FF2B5EF4-FFF2-40B4-BE49-F238E27FC236}">
                <a16:creationId xmlns:a16="http://schemas.microsoft.com/office/drawing/2014/main" id="{E03DE452-A7B3-4716-A58A-1AEAABC98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58512"/>
            <a:ext cx="1534872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Nota 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20B98-5B9A-1E95-557F-E43E63F12C66}"/>
              </a:ext>
            </a:extLst>
          </p:cNvPr>
          <p:cNvSpPr/>
          <p:nvPr/>
        </p:nvSpPr>
        <p:spPr>
          <a:xfrm>
            <a:off x="5181600" y="5546185"/>
            <a:ext cx="3180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AGCTCAGTCATGCGATCAGTACGTCATCATG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972598-0743-0194-629E-2E3CDD8F65F7}"/>
              </a:ext>
            </a:extLst>
          </p:cNvPr>
          <p:cNvGrpSpPr/>
          <p:nvPr/>
        </p:nvGrpSpPr>
        <p:grpSpPr>
          <a:xfrm>
            <a:off x="5181600" y="5698585"/>
            <a:ext cx="1102097" cy="1069777"/>
            <a:chOff x="5181600" y="5698585"/>
            <a:chExt cx="1102097" cy="10697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A2ECE4-5049-79F6-4487-7B0C79D57DB2}"/>
                </a:ext>
              </a:extLst>
            </p:cNvPr>
            <p:cNvSpPr/>
            <p:nvPr/>
          </p:nvSpPr>
          <p:spPr>
            <a:xfrm>
              <a:off x="5181600" y="5698585"/>
              <a:ext cx="5865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AGCT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96270-C580-1475-08AC-6FAD724784BD}"/>
                </a:ext>
              </a:extLst>
            </p:cNvPr>
            <p:cNvSpPr/>
            <p:nvPr/>
          </p:nvSpPr>
          <p:spPr>
            <a:xfrm>
              <a:off x="5181600" y="5850985"/>
              <a:ext cx="6964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   GCTC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04EC74-1950-8E51-FA70-0039E8EFD430}"/>
                </a:ext>
              </a:extLst>
            </p:cNvPr>
            <p:cNvSpPr/>
            <p:nvPr/>
          </p:nvSpPr>
          <p:spPr>
            <a:xfrm>
              <a:off x="5181600" y="6003385"/>
              <a:ext cx="8070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      CTCA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D9FE7F-59C6-71BF-E074-C302542513C1}"/>
                </a:ext>
              </a:extLst>
            </p:cNvPr>
            <p:cNvSpPr/>
            <p:nvPr/>
          </p:nvSpPr>
          <p:spPr>
            <a:xfrm>
              <a:off x="5181600" y="6155785"/>
              <a:ext cx="9026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        TCAG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50357B-63BF-A4A8-8709-8AD783B94D03}"/>
                </a:ext>
              </a:extLst>
            </p:cNvPr>
            <p:cNvSpPr/>
            <p:nvPr/>
          </p:nvSpPr>
          <p:spPr>
            <a:xfrm>
              <a:off x="5181600" y="6308185"/>
              <a:ext cx="985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          CAGT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AC4198-E7F5-A445-9801-79045068A2AA}"/>
                </a:ext>
              </a:extLst>
            </p:cNvPr>
            <p:cNvSpPr/>
            <p:nvPr/>
          </p:nvSpPr>
          <p:spPr>
            <a:xfrm>
              <a:off x="5181600" y="6460585"/>
              <a:ext cx="11020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            AGTC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5B21843-5823-253E-CF12-CFF939A60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751" y="5143639"/>
            <a:ext cx="534263" cy="1864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0CBD9FE-F713-ABA2-C9DC-6726302D42E5}"/>
              </a:ext>
            </a:extLst>
          </p:cNvPr>
          <p:cNvSpPr/>
          <p:nvPr/>
        </p:nvSpPr>
        <p:spPr>
          <a:xfrm>
            <a:off x="5181600" y="5102423"/>
            <a:ext cx="17532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Substrings of length </a:t>
            </a:r>
            <a:r>
              <a:rPr lang="en-US" sz="1400" i="1" dirty="0">
                <a:latin typeface="+mj-lt"/>
              </a:rPr>
              <a:t>k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1AFB78-9157-AAF7-A2B7-3B99AA70DDCB}"/>
              </a:ext>
            </a:extLst>
          </p:cNvPr>
          <p:cNvSpPr/>
          <p:nvPr/>
        </p:nvSpPr>
        <p:spPr>
          <a:xfrm>
            <a:off x="234901" y="5359316"/>
            <a:ext cx="4507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We talk here about </a:t>
            </a:r>
            <a:r>
              <a:rPr lang="en-US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-</a:t>
            </a:r>
            <a:r>
              <a:rPr lang="en-US" dirty="0" err="1">
                <a:latin typeface="+mj-lt"/>
              </a:rPr>
              <a:t>mers</a:t>
            </a:r>
            <a:r>
              <a:rPr lang="en-US" dirty="0">
                <a:latin typeface="+mj-lt"/>
              </a:rPr>
              <a:t> and metagenomics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700BE-72B3-6CCC-0974-A5DDEE563602}"/>
              </a:ext>
            </a:extLst>
          </p:cNvPr>
          <p:cNvSpPr/>
          <p:nvPr/>
        </p:nvSpPr>
        <p:spPr>
          <a:xfrm>
            <a:off x="238288" y="5752277"/>
            <a:ext cx="4284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+mj-lt"/>
              </a:rPr>
              <a:t>FracMinHash</a:t>
            </a:r>
            <a:r>
              <a:rPr lang="en-US" i="1" dirty="0">
                <a:latin typeface="+mj-lt"/>
              </a:rPr>
              <a:t> is a general purpose approach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94237B-DB7F-0A12-BB8E-95BB0331ECE3}"/>
              </a:ext>
            </a:extLst>
          </p:cNvPr>
          <p:cNvSpPr/>
          <p:nvPr/>
        </p:nvSpPr>
        <p:spPr>
          <a:xfrm>
            <a:off x="240217" y="6145237"/>
            <a:ext cx="3820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Appropriate for numerous applications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52D99-BD14-8AF0-C734-AE3982EA3AFD}"/>
              </a:ext>
            </a:extLst>
          </p:cNvPr>
          <p:cNvSpPr/>
          <p:nvPr/>
        </p:nvSpPr>
        <p:spPr>
          <a:xfrm>
            <a:off x="3121612" y="1916668"/>
            <a:ext cx="205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+mj-lt"/>
              </a:rPr>
              <a:t>FracMinHash</a:t>
            </a:r>
            <a:r>
              <a:rPr lang="en-US" dirty="0">
                <a:latin typeface="+mj-lt"/>
              </a:rPr>
              <a:t> sketch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32B5D9-BD98-DDD9-79B2-A720E648483A}"/>
              </a:ext>
            </a:extLst>
          </p:cNvPr>
          <p:cNvCxnSpPr>
            <a:cxnSpLocks/>
          </p:cNvCxnSpPr>
          <p:nvPr/>
        </p:nvCxnSpPr>
        <p:spPr>
          <a:xfrm>
            <a:off x="3202988" y="4287768"/>
            <a:ext cx="17526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4093F-17B0-4651-0DE7-8D4A1268D48D}"/>
              </a:ext>
            </a:extLst>
          </p:cNvPr>
          <p:cNvSpPr/>
          <p:nvPr/>
        </p:nvSpPr>
        <p:spPr>
          <a:xfrm>
            <a:off x="3048000" y="3962400"/>
            <a:ext cx="205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+mj-lt"/>
              </a:rPr>
              <a:t>FracMinHash</a:t>
            </a:r>
            <a:r>
              <a:rPr lang="en-US" dirty="0">
                <a:latin typeface="+mj-lt"/>
              </a:rPr>
              <a:t> sketch</a:t>
            </a:r>
          </a:p>
        </p:txBody>
      </p:sp>
    </p:spTree>
    <p:extLst>
      <p:ext uri="{BB962C8B-B14F-4D97-AF65-F5344CB8AC3E}">
        <p14:creationId xmlns:p14="http://schemas.microsoft.com/office/powerpoint/2010/main" val="27555003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7" grpId="0"/>
      <p:bldP spid="4111" grpId="0"/>
      <p:bldP spid="3" grpId="0"/>
      <p:bldP spid="4" grpId="0" animBg="1"/>
      <p:bldP spid="5" grpId="0"/>
      <p:bldP spid="15" grpId="0"/>
      <p:bldP spid="17" grpId="0"/>
      <p:bldP spid="18" grpId="0"/>
      <p:bldP spid="19" grpId="0"/>
      <p:bldP spid="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CE73D0-3502-4797-BFD1-1748716BF9CB}"/>
              </a:ext>
            </a:extLst>
          </p:cNvPr>
          <p:cNvSpPr/>
          <p:nvPr/>
        </p:nvSpPr>
        <p:spPr>
          <a:xfrm>
            <a:off x="7621911" y="1281834"/>
            <a:ext cx="20526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CGACATGCTTGAAAA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TCCGGAGGGGCAATT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AGGTGCGGATCACTG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GCCTACGGCTGCTTT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CTTATTTTCGGCCTA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CTGATTTTTTCGAGG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GGGTCCTTAAATGGC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ACTCTCTGCGATTGC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TGGCACCAATGTCAC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CTGTCTTTTGTTATG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8423BC-2652-AB31-A459-0B8FF8E15825}"/>
              </a:ext>
            </a:extLst>
          </p:cNvPr>
          <p:cNvSpPr/>
          <p:nvPr/>
        </p:nvSpPr>
        <p:spPr>
          <a:xfrm>
            <a:off x="7621589" y="4462772"/>
            <a:ext cx="20526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CGACATGCTTGAAAA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ATCCTATACGTTCAG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AGGTGCGGATCACTG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ACCTATCGTTCGCGG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GCCTACGGCTGCTTT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CTGATTTTTTCGAGG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ACGTCGATATGCACT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ACTCTCTGCGATTGC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TTTTTGACACGACAA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TGGCACCAATGTCAC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00071-B848-64ED-35A0-ACA2E419DD6B}"/>
              </a:ext>
            </a:extLst>
          </p:cNvPr>
          <p:cNvSpPr/>
          <p:nvPr/>
        </p:nvSpPr>
        <p:spPr>
          <a:xfrm>
            <a:off x="7621911" y="1281834"/>
            <a:ext cx="20526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CGACATGCTTGAAAA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TCCGGAGGGGCAATT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AGGTGCGGATCACTG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GCCTACGGCTGCTTT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CTTATTTTCGGCCTA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CTGATTTTTTCGAGG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GGGTCCTTAAATGGC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ACTCTCTGCGATTGC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TGGCACCAATGTCAC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CTGTCTTTTGTTATG</a:t>
            </a:r>
          </a:p>
        </p:txBody>
      </p:sp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err="1">
                <a:solidFill>
                  <a:srgbClr val="000000"/>
                </a:solidFill>
                <a:latin typeface="+mj-lt"/>
              </a:rPr>
              <a:t>Sourmash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099" name="AutoShape 3" descr=" 4099"/>
          <p:cNvSpPr>
            <a:spLocks noChangeArrowheads="1"/>
          </p:cNvSpPr>
          <p:nvPr/>
        </p:nvSpPr>
        <p:spPr bwMode="auto">
          <a:xfrm>
            <a:off x="0" y="843958"/>
            <a:ext cx="3048000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FracMinHash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Intuition</a:t>
            </a:r>
          </a:p>
        </p:txBody>
      </p:sp>
      <p:pic>
        <p:nvPicPr>
          <p:cNvPr id="3" name="Picture 2" descr="Black.png">
            <a:extLst>
              <a:ext uri="{FF2B5EF4-FFF2-40B4-BE49-F238E27FC236}">
                <a16:creationId xmlns:a16="http://schemas.microsoft.com/office/drawing/2014/main" id="{3D827E14-D7C5-02D5-730F-B96318E8D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98" y="1524000"/>
            <a:ext cx="1533768" cy="1538028"/>
          </a:xfrm>
          <a:prstGeom prst="rect">
            <a:avLst/>
          </a:prstGeom>
        </p:spPr>
      </p:pic>
      <p:pic>
        <p:nvPicPr>
          <p:cNvPr id="4" name="Picture 3" descr="BlackAndRed.png">
            <a:extLst>
              <a:ext uri="{FF2B5EF4-FFF2-40B4-BE49-F238E27FC236}">
                <a16:creationId xmlns:a16="http://schemas.microsoft.com/office/drawing/2014/main" id="{9E84A7EE-B367-4A09-3341-D19FF3E5A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8" y="1600200"/>
            <a:ext cx="1533768" cy="1538028"/>
          </a:xfrm>
          <a:prstGeom prst="rect">
            <a:avLst/>
          </a:prstGeom>
        </p:spPr>
      </p:pic>
      <p:pic>
        <p:nvPicPr>
          <p:cNvPr id="12" name="Picture 11" descr="Blue.png">
            <a:extLst>
              <a:ext uri="{FF2B5EF4-FFF2-40B4-BE49-F238E27FC236}">
                <a16:creationId xmlns:a16="http://schemas.microsoft.com/office/drawing/2014/main" id="{AC019936-1648-726C-43ED-D6B162EAE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64" y="4382719"/>
            <a:ext cx="1514894" cy="1510686"/>
          </a:xfrm>
          <a:prstGeom prst="rect">
            <a:avLst/>
          </a:prstGeom>
        </p:spPr>
      </p:pic>
      <p:pic>
        <p:nvPicPr>
          <p:cNvPr id="13" name="Picture 12" descr="BlueAndRed.png">
            <a:extLst>
              <a:ext uri="{FF2B5EF4-FFF2-40B4-BE49-F238E27FC236}">
                <a16:creationId xmlns:a16="http://schemas.microsoft.com/office/drawing/2014/main" id="{8E27904A-28F2-2B63-3CCA-632AC5593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34" y="4402530"/>
            <a:ext cx="1514894" cy="15106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F6BFAA-3C02-6944-D2C0-5171AA847861}"/>
              </a:ext>
            </a:extLst>
          </p:cNvPr>
          <p:cNvSpPr/>
          <p:nvPr/>
        </p:nvSpPr>
        <p:spPr>
          <a:xfrm>
            <a:off x="4101060" y="4724400"/>
            <a:ext cx="1126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Randomly </a:t>
            </a:r>
          </a:p>
          <a:p>
            <a:r>
              <a:rPr lang="en-US" dirty="0">
                <a:latin typeface="+mj-lt"/>
              </a:rPr>
              <a:t>sample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430A52-0E48-152E-F7D2-1D3949B5F71D}"/>
              </a:ext>
            </a:extLst>
          </p:cNvPr>
          <p:cNvCxnSpPr>
            <a:cxnSpLocks/>
          </p:cNvCxnSpPr>
          <p:nvPr/>
        </p:nvCxnSpPr>
        <p:spPr>
          <a:xfrm>
            <a:off x="4164454" y="5086652"/>
            <a:ext cx="83377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8554BE-C9ED-6BC1-E243-86A34608ED8E}"/>
              </a:ext>
            </a:extLst>
          </p:cNvPr>
          <p:cNvCxnSpPr>
            <a:cxnSpLocks/>
          </p:cNvCxnSpPr>
          <p:nvPr/>
        </p:nvCxnSpPr>
        <p:spPr>
          <a:xfrm>
            <a:off x="6719453" y="5112399"/>
            <a:ext cx="94671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6EC872-77D1-C910-F5D0-0154C2FCDA61}"/>
              </a:ext>
            </a:extLst>
          </p:cNvPr>
          <p:cNvSpPr/>
          <p:nvPr/>
        </p:nvSpPr>
        <p:spPr>
          <a:xfrm>
            <a:off x="6631909" y="4793389"/>
            <a:ext cx="10342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List of </a:t>
            </a:r>
          </a:p>
          <a:p>
            <a:r>
              <a:rPr lang="en-US" dirty="0">
                <a:latin typeface="+mj-lt"/>
              </a:rPr>
              <a:t>sampled </a:t>
            </a:r>
          </a:p>
          <a:p>
            <a:r>
              <a:rPr lang="en-US" dirty="0">
                <a:latin typeface="+mj-lt"/>
              </a:rPr>
              <a:t>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90C46A-F39B-6F5A-44FE-1E6ACE4E677B}"/>
              </a:ext>
            </a:extLst>
          </p:cNvPr>
          <p:cNvSpPr/>
          <p:nvPr/>
        </p:nvSpPr>
        <p:spPr>
          <a:xfrm>
            <a:off x="7952692" y="870734"/>
            <a:ext cx="806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Sketch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8C727A-7AC2-A899-279B-20FAE263F2D0}"/>
              </a:ext>
            </a:extLst>
          </p:cNvPr>
          <p:cNvCxnSpPr/>
          <p:nvPr/>
        </p:nvCxnSpPr>
        <p:spPr>
          <a:xfrm>
            <a:off x="8398784" y="3254846"/>
            <a:ext cx="0" cy="1122483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E4E56A-0E9D-74DA-7AE0-FDA0B7572E47}"/>
              </a:ext>
            </a:extLst>
          </p:cNvPr>
          <p:cNvCxnSpPr>
            <a:cxnSpLocks/>
          </p:cNvCxnSpPr>
          <p:nvPr/>
        </p:nvCxnSpPr>
        <p:spPr>
          <a:xfrm>
            <a:off x="6719453" y="2190460"/>
            <a:ext cx="946713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23D216E-9E60-B0EF-A9D8-602EE6C6CDF4}"/>
              </a:ext>
            </a:extLst>
          </p:cNvPr>
          <p:cNvSpPr/>
          <p:nvPr/>
        </p:nvSpPr>
        <p:spPr>
          <a:xfrm>
            <a:off x="6631909" y="1871450"/>
            <a:ext cx="10342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List of </a:t>
            </a:r>
          </a:p>
          <a:p>
            <a:r>
              <a:rPr lang="en-US" dirty="0">
                <a:latin typeface="+mj-lt"/>
              </a:rPr>
              <a:t>sampled </a:t>
            </a:r>
          </a:p>
          <a:p>
            <a:r>
              <a:rPr lang="en-US" dirty="0">
                <a:latin typeface="+mj-lt"/>
              </a:rPr>
              <a:t>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75DC25-95A7-BA82-6BCA-D828A075956E}"/>
              </a:ext>
            </a:extLst>
          </p:cNvPr>
          <p:cNvSpPr/>
          <p:nvPr/>
        </p:nvSpPr>
        <p:spPr>
          <a:xfrm>
            <a:off x="4160966" y="1828800"/>
            <a:ext cx="1126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Randomly </a:t>
            </a:r>
          </a:p>
          <a:p>
            <a:r>
              <a:rPr lang="en-US" dirty="0">
                <a:latin typeface="+mj-lt"/>
              </a:rPr>
              <a:t>sample</a:t>
            </a:r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955623CE-08BF-9470-0AF2-82F1C61F8030}"/>
              </a:ext>
            </a:extLst>
          </p:cNvPr>
          <p:cNvCxnSpPr>
            <a:cxnSpLocks/>
          </p:cNvCxnSpPr>
          <p:nvPr/>
        </p:nvCxnSpPr>
        <p:spPr>
          <a:xfrm>
            <a:off x="4224360" y="2191052"/>
            <a:ext cx="83377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004EEEE7-133A-BCD8-C1DD-93807B69A4DB}"/>
              </a:ext>
            </a:extLst>
          </p:cNvPr>
          <p:cNvGrpSpPr/>
          <p:nvPr/>
        </p:nvGrpSpPr>
        <p:grpSpPr>
          <a:xfrm>
            <a:off x="48716" y="1600200"/>
            <a:ext cx="1503255" cy="1049313"/>
            <a:chOff x="901076" y="3886200"/>
            <a:chExt cx="1503255" cy="1049313"/>
          </a:xfrm>
        </p:grpSpPr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52013020-0669-5B7E-B421-6642BC285B3E}"/>
                </a:ext>
              </a:extLst>
            </p:cNvPr>
            <p:cNvSpPr/>
            <p:nvPr/>
          </p:nvSpPr>
          <p:spPr>
            <a:xfrm>
              <a:off x="1489750" y="4222780"/>
              <a:ext cx="681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Reads</a:t>
              </a:r>
            </a:p>
          </p:txBody>
        </p:sp>
        <p:cxnSp>
          <p:nvCxnSpPr>
            <p:cNvPr id="4117" name="Straight Connector 4116">
              <a:extLst>
                <a:ext uri="{FF2B5EF4-FFF2-40B4-BE49-F238E27FC236}">
                  <a16:creationId xmlns:a16="http://schemas.microsoft.com/office/drawing/2014/main" id="{DCA20F40-3B49-0DD1-5566-880EB23FDA0E}"/>
                </a:ext>
              </a:extLst>
            </p:cNvPr>
            <p:cNvCxnSpPr/>
            <p:nvPr/>
          </p:nvCxnSpPr>
          <p:spPr>
            <a:xfrm flipV="1">
              <a:off x="1364714" y="3886200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8" name="Straight Connector 4117">
              <a:extLst>
                <a:ext uri="{FF2B5EF4-FFF2-40B4-BE49-F238E27FC236}">
                  <a16:creationId xmlns:a16="http://schemas.microsoft.com/office/drawing/2014/main" id="{BC5B8BE6-4B6A-38E5-E6E2-AF12489F6E8B}"/>
                </a:ext>
              </a:extLst>
            </p:cNvPr>
            <p:cNvCxnSpPr/>
            <p:nvPr/>
          </p:nvCxnSpPr>
          <p:spPr>
            <a:xfrm>
              <a:off x="1138388" y="4136253"/>
              <a:ext cx="396484" cy="184919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Straight Connector 4118">
              <a:extLst>
                <a:ext uri="{FF2B5EF4-FFF2-40B4-BE49-F238E27FC236}">
                  <a16:creationId xmlns:a16="http://schemas.microsoft.com/office/drawing/2014/main" id="{2FA5C2C8-2393-79D6-F1D9-075FA3729BB8}"/>
                </a:ext>
              </a:extLst>
            </p:cNvPr>
            <p:cNvCxnSpPr/>
            <p:nvPr/>
          </p:nvCxnSpPr>
          <p:spPr>
            <a:xfrm>
              <a:off x="926299" y="4482880"/>
              <a:ext cx="369711" cy="186215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Straight Connector 4119">
              <a:extLst>
                <a:ext uri="{FF2B5EF4-FFF2-40B4-BE49-F238E27FC236}">
                  <a16:creationId xmlns:a16="http://schemas.microsoft.com/office/drawing/2014/main" id="{F4D73ADF-7C21-E76A-3EFA-AD551277E29F}"/>
                </a:ext>
              </a:extLst>
            </p:cNvPr>
            <p:cNvCxnSpPr/>
            <p:nvPr/>
          </p:nvCxnSpPr>
          <p:spPr>
            <a:xfrm>
              <a:off x="1058698" y="4321172"/>
              <a:ext cx="317002" cy="188031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1" name="Straight Connector 4120">
              <a:extLst>
                <a:ext uri="{FF2B5EF4-FFF2-40B4-BE49-F238E27FC236}">
                  <a16:creationId xmlns:a16="http://schemas.microsoft.com/office/drawing/2014/main" id="{6A579A7C-42AB-7154-7098-01B0FEF1802B}"/>
                </a:ext>
              </a:extLst>
            </p:cNvPr>
            <p:cNvCxnSpPr/>
            <p:nvPr/>
          </p:nvCxnSpPr>
          <p:spPr>
            <a:xfrm>
              <a:off x="901076" y="4675095"/>
              <a:ext cx="463638" cy="260418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Straight Connector 4121">
              <a:extLst>
                <a:ext uri="{FF2B5EF4-FFF2-40B4-BE49-F238E27FC236}">
                  <a16:creationId xmlns:a16="http://schemas.microsoft.com/office/drawing/2014/main" id="{2BE38CFA-A19E-69E4-18E5-7EDBA68301A8}"/>
                </a:ext>
              </a:extLst>
            </p:cNvPr>
            <p:cNvCxnSpPr/>
            <p:nvPr/>
          </p:nvCxnSpPr>
          <p:spPr>
            <a:xfrm>
              <a:off x="1615492" y="4545884"/>
              <a:ext cx="297355" cy="130209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Straight Connector 4122">
              <a:extLst>
                <a:ext uri="{FF2B5EF4-FFF2-40B4-BE49-F238E27FC236}">
                  <a16:creationId xmlns:a16="http://schemas.microsoft.com/office/drawing/2014/main" id="{A96B831F-8F2A-D484-9CF6-AC336D493F56}"/>
                </a:ext>
              </a:extLst>
            </p:cNvPr>
            <p:cNvCxnSpPr/>
            <p:nvPr/>
          </p:nvCxnSpPr>
          <p:spPr>
            <a:xfrm>
              <a:off x="1912847" y="4497381"/>
              <a:ext cx="289514" cy="178712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4" name="Straight Connector 4123">
              <a:extLst>
                <a:ext uri="{FF2B5EF4-FFF2-40B4-BE49-F238E27FC236}">
                  <a16:creationId xmlns:a16="http://schemas.microsoft.com/office/drawing/2014/main" id="{7A24ED5B-D223-C78C-6D4E-21C7E32BF79A}"/>
                </a:ext>
              </a:extLst>
            </p:cNvPr>
            <p:cNvCxnSpPr/>
            <p:nvPr/>
          </p:nvCxnSpPr>
          <p:spPr>
            <a:xfrm flipV="1">
              <a:off x="1640814" y="4044497"/>
              <a:ext cx="272033" cy="171728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6" name="Straight Connector 4125">
              <a:extLst>
                <a:ext uri="{FF2B5EF4-FFF2-40B4-BE49-F238E27FC236}">
                  <a16:creationId xmlns:a16="http://schemas.microsoft.com/office/drawing/2014/main" id="{27676583-4032-FE23-A533-817536C1F78D}"/>
                </a:ext>
              </a:extLst>
            </p:cNvPr>
            <p:cNvCxnSpPr/>
            <p:nvPr/>
          </p:nvCxnSpPr>
          <p:spPr>
            <a:xfrm flipV="1">
              <a:off x="2000391" y="4025581"/>
              <a:ext cx="403940" cy="250053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9" name="Straight Connector 4128">
              <a:extLst>
                <a:ext uri="{FF2B5EF4-FFF2-40B4-BE49-F238E27FC236}">
                  <a16:creationId xmlns:a16="http://schemas.microsoft.com/office/drawing/2014/main" id="{955D1D96-0112-7960-A1BD-30B05277997F}"/>
                </a:ext>
              </a:extLst>
            </p:cNvPr>
            <p:cNvCxnSpPr/>
            <p:nvPr/>
          </p:nvCxnSpPr>
          <p:spPr>
            <a:xfrm>
              <a:off x="1295400" y="4757799"/>
              <a:ext cx="534956" cy="6946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0" name="Straight Connector 4129">
              <a:extLst>
                <a:ext uri="{FF2B5EF4-FFF2-40B4-BE49-F238E27FC236}">
                  <a16:creationId xmlns:a16="http://schemas.microsoft.com/office/drawing/2014/main" id="{8AE95E08-0A36-D2C8-CE25-60604DAE676F}"/>
                </a:ext>
              </a:extLst>
            </p:cNvPr>
            <p:cNvCxnSpPr/>
            <p:nvPr/>
          </p:nvCxnSpPr>
          <p:spPr>
            <a:xfrm>
              <a:off x="1473776" y="4932168"/>
              <a:ext cx="606107" cy="0"/>
            </a:xfrm>
            <a:prstGeom prst="line">
              <a:avLst/>
            </a:prstGeom>
            <a:ln w="571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7C42DC46-3107-4107-533C-F1F8E300EF88}"/>
              </a:ext>
            </a:extLst>
          </p:cNvPr>
          <p:cNvSpPr/>
          <p:nvPr/>
        </p:nvSpPr>
        <p:spPr>
          <a:xfrm>
            <a:off x="1517905" y="1888215"/>
            <a:ext cx="859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Get all </a:t>
            </a:r>
          </a:p>
          <a:p>
            <a:r>
              <a:rPr lang="en-US" dirty="0">
                <a:latin typeface="+mj-lt"/>
              </a:rPr>
              <a:t>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5E68244B-F35E-8E23-4668-1AB7EACA1C1C}"/>
              </a:ext>
            </a:extLst>
          </p:cNvPr>
          <p:cNvCxnSpPr>
            <a:cxnSpLocks/>
          </p:cNvCxnSpPr>
          <p:nvPr/>
        </p:nvCxnSpPr>
        <p:spPr>
          <a:xfrm>
            <a:off x="1581299" y="2250467"/>
            <a:ext cx="83377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roup 4132">
            <a:extLst>
              <a:ext uri="{FF2B5EF4-FFF2-40B4-BE49-F238E27FC236}">
                <a16:creationId xmlns:a16="http://schemas.microsoft.com/office/drawing/2014/main" id="{8ABFCBCA-5AFC-81A1-950D-404C0960D07F}"/>
              </a:ext>
            </a:extLst>
          </p:cNvPr>
          <p:cNvGrpSpPr/>
          <p:nvPr/>
        </p:nvGrpSpPr>
        <p:grpSpPr>
          <a:xfrm>
            <a:off x="67149" y="4587742"/>
            <a:ext cx="1503255" cy="1049313"/>
            <a:chOff x="901076" y="3886200"/>
            <a:chExt cx="1503255" cy="1049313"/>
          </a:xfrm>
        </p:grpSpPr>
        <p:sp>
          <p:nvSpPr>
            <p:cNvPr id="4134" name="Rectangle 4133">
              <a:extLst>
                <a:ext uri="{FF2B5EF4-FFF2-40B4-BE49-F238E27FC236}">
                  <a16:creationId xmlns:a16="http://schemas.microsoft.com/office/drawing/2014/main" id="{5A2C1C96-CEEE-630D-C9E4-2875D6F1CD59}"/>
                </a:ext>
              </a:extLst>
            </p:cNvPr>
            <p:cNvSpPr/>
            <p:nvPr/>
          </p:nvSpPr>
          <p:spPr>
            <a:xfrm>
              <a:off x="1489750" y="4222780"/>
              <a:ext cx="681212" cy="3385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+mj-lt"/>
                </a:rPr>
                <a:t>Reads</a:t>
              </a:r>
            </a:p>
          </p:txBody>
        </p:sp>
        <p:cxnSp>
          <p:nvCxnSpPr>
            <p:cNvPr id="4135" name="Straight Connector 4134">
              <a:extLst>
                <a:ext uri="{FF2B5EF4-FFF2-40B4-BE49-F238E27FC236}">
                  <a16:creationId xmlns:a16="http://schemas.microsoft.com/office/drawing/2014/main" id="{C617752A-9732-767A-6E22-44881C851B68}"/>
                </a:ext>
              </a:extLst>
            </p:cNvPr>
            <p:cNvCxnSpPr/>
            <p:nvPr/>
          </p:nvCxnSpPr>
          <p:spPr>
            <a:xfrm flipV="1">
              <a:off x="1364714" y="3886200"/>
              <a:ext cx="403940" cy="250053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6" name="Straight Connector 4135">
              <a:extLst>
                <a:ext uri="{FF2B5EF4-FFF2-40B4-BE49-F238E27FC236}">
                  <a16:creationId xmlns:a16="http://schemas.microsoft.com/office/drawing/2014/main" id="{C4355977-1479-D0D1-306C-9376D3692608}"/>
                </a:ext>
              </a:extLst>
            </p:cNvPr>
            <p:cNvCxnSpPr/>
            <p:nvPr/>
          </p:nvCxnSpPr>
          <p:spPr>
            <a:xfrm>
              <a:off x="1138388" y="4136253"/>
              <a:ext cx="396484" cy="184919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7" name="Straight Connector 4136">
              <a:extLst>
                <a:ext uri="{FF2B5EF4-FFF2-40B4-BE49-F238E27FC236}">
                  <a16:creationId xmlns:a16="http://schemas.microsoft.com/office/drawing/2014/main" id="{264259CD-8DDD-4BD9-32B5-B95C877D1C69}"/>
                </a:ext>
              </a:extLst>
            </p:cNvPr>
            <p:cNvCxnSpPr/>
            <p:nvPr/>
          </p:nvCxnSpPr>
          <p:spPr>
            <a:xfrm>
              <a:off x="926299" y="4482880"/>
              <a:ext cx="369711" cy="186215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8" name="Straight Connector 4137">
              <a:extLst>
                <a:ext uri="{FF2B5EF4-FFF2-40B4-BE49-F238E27FC236}">
                  <a16:creationId xmlns:a16="http://schemas.microsoft.com/office/drawing/2014/main" id="{73AC6E53-8656-498F-F3B9-95EFAC236C80}"/>
                </a:ext>
              </a:extLst>
            </p:cNvPr>
            <p:cNvCxnSpPr/>
            <p:nvPr/>
          </p:nvCxnSpPr>
          <p:spPr>
            <a:xfrm>
              <a:off x="1058698" y="4321172"/>
              <a:ext cx="317002" cy="1880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9" name="Straight Connector 4138">
              <a:extLst>
                <a:ext uri="{FF2B5EF4-FFF2-40B4-BE49-F238E27FC236}">
                  <a16:creationId xmlns:a16="http://schemas.microsoft.com/office/drawing/2014/main" id="{37D7D352-7FAF-1BF5-51E3-65E2D88ABA38}"/>
                </a:ext>
              </a:extLst>
            </p:cNvPr>
            <p:cNvCxnSpPr/>
            <p:nvPr/>
          </p:nvCxnSpPr>
          <p:spPr>
            <a:xfrm>
              <a:off x="901076" y="4675095"/>
              <a:ext cx="463638" cy="260418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0" name="Straight Connector 4139">
              <a:extLst>
                <a:ext uri="{FF2B5EF4-FFF2-40B4-BE49-F238E27FC236}">
                  <a16:creationId xmlns:a16="http://schemas.microsoft.com/office/drawing/2014/main" id="{2894566E-5994-410F-1A71-829550AD59B8}"/>
                </a:ext>
              </a:extLst>
            </p:cNvPr>
            <p:cNvCxnSpPr/>
            <p:nvPr/>
          </p:nvCxnSpPr>
          <p:spPr>
            <a:xfrm>
              <a:off x="1615492" y="4545884"/>
              <a:ext cx="297355" cy="130209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1" name="Straight Connector 4140">
              <a:extLst>
                <a:ext uri="{FF2B5EF4-FFF2-40B4-BE49-F238E27FC236}">
                  <a16:creationId xmlns:a16="http://schemas.microsoft.com/office/drawing/2014/main" id="{3A768F25-58FF-95C2-06A4-658ACDE53A2E}"/>
                </a:ext>
              </a:extLst>
            </p:cNvPr>
            <p:cNvCxnSpPr/>
            <p:nvPr/>
          </p:nvCxnSpPr>
          <p:spPr>
            <a:xfrm>
              <a:off x="1912847" y="4497381"/>
              <a:ext cx="289514" cy="17871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2" name="Straight Connector 4141">
              <a:extLst>
                <a:ext uri="{FF2B5EF4-FFF2-40B4-BE49-F238E27FC236}">
                  <a16:creationId xmlns:a16="http://schemas.microsoft.com/office/drawing/2014/main" id="{70A403B6-1835-45B1-C770-DFF8B9434173}"/>
                </a:ext>
              </a:extLst>
            </p:cNvPr>
            <p:cNvCxnSpPr/>
            <p:nvPr/>
          </p:nvCxnSpPr>
          <p:spPr>
            <a:xfrm flipV="1">
              <a:off x="1640814" y="4044497"/>
              <a:ext cx="272033" cy="171728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3" name="Straight Connector 4142">
              <a:extLst>
                <a:ext uri="{FF2B5EF4-FFF2-40B4-BE49-F238E27FC236}">
                  <a16:creationId xmlns:a16="http://schemas.microsoft.com/office/drawing/2014/main" id="{49B6391D-2549-5437-22E2-3534AF64C117}"/>
                </a:ext>
              </a:extLst>
            </p:cNvPr>
            <p:cNvCxnSpPr/>
            <p:nvPr/>
          </p:nvCxnSpPr>
          <p:spPr>
            <a:xfrm flipV="1">
              <a:off x="2000391" y="4025581"/>
              <a:ext cx="403940" cy="250053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4" name="Straight Connector 4143">
              <a:extLst>
                <a:ext uri="{FF2B5EF4-FFF2-40B4-BE49-F238E27FC236}">
                  <a16:creationId xmlns:a16="http://schemas.microsoft.com/office/drawing/2014/main" id="{5F650B88-EE61-86C0-8F0A-DF8841DB477E}"/>
                </a:ext>
              </a:extLst>
            </p:cNvPr>
            <p:cNvCxnSpPr/>
            <p:nvPr/>
          </p:nvCxnSpPr>
          <p:spPr>
            <a:xfrm>
              <a:off x="1295400" y="4757799"/>
              <a:ext cx="534956" cy="6946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5" name="Straight Connector 4144">
              <a:extLst>
                <a:ext uri="{FF2B5EF4-FFF2-40B4-BE49-F238E27FC236}">
                  <a16:creationId xmlns:a16="http://schemas.microsoft.com/office/drawing/2014/main" id="{163BE3C1-DF66-D1A8-BD95-E5803DEDF7C3}"/>
                </a:ext>
              </a:extLst>
            </p:cNvPr>
            <p:cNvCxnSpPr/>
            <p:nvPr/>
          </p:nvCxnSpPr>
          <p:spPr>
            <a:xfrm>
              <a:off x="1473776" y="4932168"/>
              <a:ext cx="606107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6" name="Rectangle 4145">
            <a:extLst>
              <a:ext uri="{FF2B5EF4-FFF2-40B4-BE49-F238E27FC236}">
                <a16:creationId xmlns:a16="http://schemas.microsoft.com/office/drawing/2014/main" id="{40F18CAA-5C1B-0113-7F08-3F3BDADB5E90}"/>
              </a:ext>
            </a:extLst>
          </p:cNvPr>
          <p:cNvSpPr/>
          <p:nvPr/>
        </p:nvSpPr>
        <p:spPr>
          <a:xfrm>
            <a:off x="1536338" y="4875757"/>
            <a:ext cx="859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Get all </a:t>
            </a:r>
          </a:p>
          <a:p>
            <a:r>
              <a:rPr lang="en-US" dirty="0">
                <a:latin typeface="+mj-lt"/>
              </a:rPr>
              <a:t>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cxnSp>
        <p:nvCxnSpPr>
          <p:cNvPr id="4147" name="Straight Arrow Connector 4146">
            <a:extLst>
              <a:ext uri="{FF2B5EF4-FFF2-40B4-BE49-F238E27FC236}">
                <a16:creationId xmlns:a16="http://schemas.microsoft.com/office/drawing/2014/main" id="{FA2CBB83-60B0-6E9B-270E-392BAB50982E}"/>
              </a:ext>
            </a:extLst>
          </p:cNvPr>
          <p:cNvCxnSpPr>
            <a:cxnSpLocks/>
          </p:cNvCxnSpPr>
          <p:nvPr/>
        </p:nvCxnSpPr>
        <p:spPr>
          <a:xfrm>
            <a:off x="1599732" y="5238009"/>
            <a:ext cx="83377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1868043-FEA2-28F1-960F-316B2715E84E}"/>
              </a:ext>
            </a:extLst>
          </p:cNvPr>
          <p:cNvGrpSpPr/>
          <p:nvPr/>
        </p:nvGrpSpPr>
        <p:grpSpPr>
          <a:xfrm>
            <a:off x="2563013" y="3364468"/>
            <a:ext cx="3758658" cy="369332"/>
            <a:chOff x="2563013" y="3364468"/>
            <a:chExt cx="3758658" cy="369332"/>
          </a:xfrm>
        </p:grpSpPr>
        <p:pic>
          <p:nvPicPr>
            <p:cNvPr id="2" name="Picture 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6BF4A8D-DED0-AF91-3D1E-18F76142C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749" y="3426113"/>
              <a:ext cx="1255923" cy="24604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0E86C9-D40E-5FD6-DA91-32AE51E22547}"/>
                </a:ext>
              </a:extLst>
            </p:cNvPr>
            <p:cNvSpPr/>
            <p:nvPr/>
          </p:nvSpPr>
          <p:spPr>
            <a:xfrm>
              <a:off x="2563013" y="3364468"/>
              <a:ext cx="37586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Some fraction,                         of k-</a:t>
              </a:r>
              <a:r>
                <a:rPr lang="en-US" dirty="0" err="1">
                  <a:latin typeface="+mj-lt"/>
                </a:rPr>
                <a:t>mers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379DF7-2106-56A0-919D-7936739D7020}"/>
              </a:ext>
            </a:extLst>
          </p:cNvPr>
          <p:cNvSpPr/>
          <p:nvPr/>
        </p:nvSpPr>
        <p:spPr>
          <a:xfrm>
            <a:off x="6412800" y="3594012"/>
            <a:ext cx="1998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Overlap = similarity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E088-64C1-3D36-E01E-1EA3CF70A1C0}"/>
              </a:ext>
            </a:extLst>
          </p:cNvPr>
          <p:cNvSpPr/>
          <p:nvPr/>
        </p:nvSpPr>
        <p:spPr>
          <a:xfrm>
            <a:off x="7621589" y="4462772"/>
            <a:ext cx="20526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CGACATGCTTGAAAA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ATCCTATACGTTCAG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AGGTGCGGATCACTG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ACCTATCGTTCGCGG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GCCTACGGCTGCTTT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CTGATTTTTTCGAGG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ACGTCGATATGCACT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ACTCTCTGCGATTGC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TTTTTGACACGACAA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TGGCACCAATGTCAC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EE2304-FB1E-4202-55C2-2F9D742A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597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2" grpId="0"/>
      <p:bldP spid="21" grpId="0"/>
      <p:bldP spid="14" grpId="0"/>
      <p:bldP spid="17" grpId="0"/>
      <p:bldP spid="18" grpId="0"/>
      <p:bldP spid="49" grpId="0"/>
      <p:bldP spid="58" grpId="0"/>
      <p:bldP spid="4131" grpId="0"/>
      <p:bldP spid="4146" grpId="0"/>
      <p:bldP spid="11" grpId="0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100">
            <a:extLst>
              <a:ext uri="{FF2B5EF4-FFF2-40B4-BE49-F238E27FC236}">
                <a16:creationId xmlns:a16="http://schemas.microsoft.com/office/drawing/2014/main" id="{B206FE5D-CC8B-C826-58C0-7C29788170C9}"/>
              </a:ext>
            </a:extLst>
          </p:cNvPr>
          <p:cNvSpPr/>
          <p:nvPr/>
        </p:nvSpPr>
        <p:spPr>
          <a:xfrm>
            <a:off x="4216057" y="5788039"/>
            <a:ext cx="111149" cy="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err="1">
                <a:solidFill>
                  <a:srgbClr val="000000"/>
                </a:solidFill>
                <a:latin typeface="+mj-lt"/>
              </a:rPr>
              <a:t>Sourmash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099" name="AutoShape 3" descr=" 4099"/>
          <p:cNvSpPr>
            <a:spLocks noChangeArrowheads="1"/>
          </p:cNvSpPr>
          <p:nvPr/>
        </p:nvSpPr>
        <p:spPr bwMode="auto">
          <a:xfrm>
            <a:off x="0" y="843958"/>
            <a:ext cx="3076434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FracMinHash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Definition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282BCF-1C7F-826C-C9B8-83A249F6F5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5" y="1443810"/>
            <a:ext cx="1255923" cy="246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2DF9AD-1DEA-BD8E-AE63-A9B34BCEE6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02469"/>
            <a:ext cx="6121718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0DE5F-0F3E-9454-9142-2D34ECEE35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3155" y="1998930"/>
            <a:ext cx="2875408" cy="313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46A8DB-4CA9-3400-CB3C-704F14CD8D7E}"/>
              </a:ext>
            </a:extLst>
          </p:cNvPr>
          <p:cNvSpPr/>
          <p:nvPr/>
        </p:nvSpPr>
        <p:spPr>
          <a:xfrm>
            <a:off x="2721" y="1382165"/>
            <a:ext cx="78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Scale: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11150-B824-4BAC-C6EE-539E38F66F5E}"/>
              </a:ext>
            </a:extLst>
          </p:cNvPr>
          <p:cNvSpPr/>
          <p:nvPr/>
        </p:nvSpPr>
        <p:spPr>
          <a:xfrm>
            <a:off x="2057400" y="1382165"/>
            <a:ext cx="2753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i.e. how much compression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CDFFCA-1E6E-830F-BCA5-F885E13ABCBC}"/>
              </a:ext>
            </a:extLst>
          </p:cNvPr>
          <p:cNvSpPr/>
          <p:nvPr/>
        </p:nvSpPr>
        <p:spPr>
          <a:xfrm>
            <a:off x="2721" y="1971047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Hash function: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54167-6216-802C-072F-650C17B6915E}"/>
              </a:ext>
            </a:extLst>
          </p:cNvPr>
          <p:cNvSpPr/>
          <p:nvPr/>
        </p:nvSpPr>
        <p:spPr>
          <a:xfrm>
            <a:off x="4495800" y="1971047"/>
            <a:ext cx="26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does the random sampling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CC811-0693-88AB-C28B-F828E30EE36B}"/>
              </a:ext>
            </a:extLst>
          </p:cNvPr>
          <p:cNvSpPr/>
          <p:nvPr/>
        </p:nvSpPr>
        <p:spPr>
          <a:xfrm>
            <a:off x="2721" y="2626395"/>
            <a:ext cx="220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+mj-lt"/>
              </a:rPr>
              <a:t>FracMinHash</a:t>
            </a:r>
            <a:r>
              <a:rPr lang="en-US" dirty="0">
                <a:latin typeface="+mj-lt"/>
              </a:rPr>
              <a:t> sketch</a:t>
            </a:r>
            <a:r>
              <a:rPr lang="en-US" baseline="30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8D5822-8B9D-2881-2C38-60A56798C3DC}"/>
              </a:ext>
            </a:extLst>
          </p:cNvPr>
          <p:cNvCxnSpPr>
            <a:cxnSpLocks/>
          </p:cNvCxnSpPr>
          <p:nvPr/>
        </p:nvCxnSpPr>
        <p:spPr>
          <a:xfrm flipV="1">
            <a:off x="2667000" y="3657600"/>
            <a:ext cx="0" cy="533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E351C2-1662-A6BF-1984-6C43FF4376DC}"/>
              </a:ext>
            </a:extLst>
          </p:cNvPr>
          <p:cNvCxnSpPr>
            <a:cxnSpLocks/>
          </p:cNvCxnSpPr>
          <p:nvPr/>
        </p:nvCxnSpPr>
        <p:spPr>
          <a:xfrm flipV="1">
            <a:off x="3733800" y="3733800"/>
            <a:ext cx="0" cy="10668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94C6C1-AA26-B1F2-D3B8-94E54C602877}"/>
              </a:ext>
            </a:extLst>
          </p:cNvPr>
          <p:cNvCxnSpPr>
            <a:cxnSpLocks/>
          </p:cNvCxnSpPr>
          <p:nvPr/>
        </p:nvCxnSpPr>
        <p:spPr>
          <a:xfrm flipV="1">
            <a:off x="6629400" y="3733800"/>
            <a:ext cx="0" cy="533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653F68-4E23-4A6F-A5A9-72D51C66E062}"/>
              </a:ext>
            </a:extLst>
          </p:cNvPr>
          <p:cNvSpPr/>
          <p:nvPr/>
        </p:nvSpPr>
        <p:spPr>
          <a:xfrm>
            <a:off x="1981200" y="4191000"/>
            <a:ext cx="142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Set of 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E90BA-7D19-D604-A07D-6DB2DAB3212D}"/>
              </a:ext>
            </a:extLst>
          </p:cNvPr>
          <p:cNvSpPr/>
          <p:nvPr/>
        </p:nvSpPr>
        <p:spPr>
          <a:xfrm>
            <a:off x="3124245" y="4778031"/>
            <a:ext cx="1295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Hash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A51BD8-58E2-D413-A925-A62A6957F58E}"/>
              </a:ext>
            </a:extLst>
          </p:cNvPr>
          <p:cNvSpPr/>
          <p:nvPr/>
        </p:nvSpPr>
        <p:spPr>
          <a:xfrm>
            <a:off x="5638800" y="4223159"/>
            <a:ext cx="2161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Below some fraction </a:t>
            </a:r>
          </a:p>
          <a:p>
            <a:r>
              <a:rPr lang="en-US" dirty="0">
                <a:latin typeface="+mj-lt"/>
              </a:rPr>
              <a:t>of the max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89C105-EA3E-294E-B8B5-1030AA84F193}"/>
              </a:ext>
            </a:extLst>
          </p:cNvPr>
          <p:cNvSpPr/>
          <p:nvPr/>
        </p:nvSpPr>
        <p:spPr>
          <a:xfrm>
            <a:off x="152400" y="5158241"/>
            <a:ext cx="1630948" cy="1471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C15D31-FF49-6F52-3815-76BE0D72130E}"/>
              </a:ext>
            </a:extLst>
          </p:cNvPr>
          <p:cNvCxnSpPr>
            <a:cxnSpLocks/>
          </p:cNvCxnSpPr>
          <p:nvPr/>
        </p:nvCxnSpPr>
        <p:spPr>
          <a:xfrm flipV="1">
            <a:off x="375833" y="5302277"/>
            <a:ext cx="403940" cy="250053"/>
          </a:xfrm>
          <a:prstGeom prst="line">
            <a:avLst/>
          </a:prstGeom>
          <a:ln w="57150" cmpd="sng">
            <a:solidFill>
              <a:srgbClr val="3A3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2C1B09-40DB-A64B-5D68-65BF45737E88}"/>
              </a:ext>
            </a:extLst>
          </p:cNvPr>
          <p:cNvCxnSpPr>
            <a:cxnSpLocks/>
          </p:cNvCxnSpPr>
          <p:nvPr/>
        </p:nvCxnSpPr>
        <p:spPr>
          <a:xfrm flipV="1">
            <a:off x="1303209" y="5820113"/>
            <a:ext cx="403940" cy="250053"/>
          </a:xfrm>
          <a:prstGeom prst="line">
            <a:avLst/>
          </a:prstGeom>
          <a:ln w="571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ECE50B-808F-C5DA-6AA1-29C90E0C2223}"/>
              </a:ext>
            </a:extLst>
          </p:cNvPr>
          <p:cNvCxnSpPr>
            <a:cxnSpLocks/>
          </p:cNvCxnSpPr>
          <p:nvPr/>
        </p:nvCxnSpPr>
        <p:spPr>
          <a:xfrm flipV="1">
            <a:off x="730883" y="5320714"/>
            <a:ext cx="403940" cy="250053"/>
          </a:xfrm>
          <a:prstGeom prst="line">
            <a:avLst/>
          </a:prstGeom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F7E9DF-FE2B-72F0-DC29-C5D5B1963AFF}"/>
              </a:ext>
            </a:extLst>
          </p:cNvPr>
          <p:cNvCxnSpPr>
            <a:cxnSpLocks/>
          </p:cNvCxnSpPr>
          <p:nvPr/>
        </p:nvCxnSpPr>
        <p:spPr>
          <a:xfrm flipV="1">
            <a:off x="581107" y="6030741"/>
            <a:ext cx="403940" cy="250053"/>
          </a:xfrm>
          <a:prstGeom prst="line">
            <a:avLst/>
          </a:prstGeom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80660E-FDDD-4EBB-B905-6395C3C683B4}"/>
              </a:ext>
            </a:extLst>
          </p:cNvPr>
          <p:cNvCxnSpPr>
            <a:cxnSpLocks/>
          </p:cNvCxnSpPr>
          <p:nvPr/>
        </p:nvCxnSpPr>
        <p:spPr>
          <a:xfrm flipV="1">
            <a:off x="1030285" y="5519729"/>
            <a:ext cx="403940" cy="250053"/>
          </a:xfrm>
          <a:prstGeom prst="line">
            <a:avLst/>
          </a:prstGeom>
          <a:ln w="57150" cmpd="sng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E6545C7E-06FA-BCEF-BF63-6E4E433CF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710" y="5862794"/>
            <a:ext cx="5820212" cy="59010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F227A08-756E-13A1-F60E-E5B6BA9ABFD7}"/>
              </a:ext>
            </a:extLst>
          </p:cNvPr>
          <p:cNvSpPr/>
          <p:nvPr/>
        </p:nvSpPr>
        <p:spPr>
          <a:xfrm>
            <a:off x="3554401" y="6523096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j-lt"/>
              </a:rPr>
              <a:t>s</a:t>
            </a:r>
            <a:r>
              <a:rPr lang="en-US" dirty="0">
                <a:latin typeface="+mj-lt"/>
              </a:rPr>
              <a:t>=20%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682C5EC-7559-3700-A896-5E18FDC27C97}"/>
              </a:ext>
            </a:extLst>
          </p:cNvPr>
          <p:cNvCxnSpPr>
            <a:cxnSpLocks/>
            <a:endCxn id="4101" idx="0"/>
          </p:cNvCxnSpPr>
          <p:nvPr/>
        </p:nvCxnSpPr>
        <p:spPr>
          <a:xfrm>
            <a:off x="1455324" y="5519729"/>
            <a:ext cx="2816308" cy="268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Rectangle 4096">
            <a:extLst>
              <a:ext uri="{FF2B5EF4-FFF2-40B4-BE49-F238E27FC236}">
                <a16:creationId xmlns:a16="http://schemas.microsoft.com/office/drawing/2014/main" id="{10C879BE-773E-E17D-30FD-D01913B0F3BA}"/>
              </a:ext>
            </a:extLst>
          </p:cNvPr>
          <p:cNvSpPr/>
          <p:nvPr/>
        </p:nvSpPr>
        <p:spPr>
          <a:xfrm>
            <a:off x="3020859" y="5788039"/>
            <a:ext cx="111149" cy="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0" name="Rectangle 4099">
            <a:extLst>
              <a:ext uri="{FF2B5EF4-FFF2-40B4-BE49-F238E27FC236}">
                <a16:creationId xmlns:a16="http://schemas.microsoft.com/office/drawing/2014/main" id="{883B9974-18F3-7298-DD9D-94842F2A287C}"/>
              </a:ext>
            </a:extLst>
          </p:cNvPr>
          <p:cNvSpPr/>
          <p:nvPr/>
        </p:nvSpPr>
        <p:spPr>
          <a:xfrm>
            <a:off x="3618458" y="5788039"/>
            <a:ext cx="111149" cy="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B7CC7882-736B-B913-0859-4D402996C128}"/>
              </a:ext>
            </a:extLst>
          </p:cNvPr>
          <p:cNvSpPr/>
          <p:nvPr/>
        </p:nvSpPr>
        <p:spPr>
          <a:xfrm>
            <a:off x="4813656" y="5788039"/>
            <a:ext cx="111149" cy="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D83CE47D-D5B4-30DA-051B-DAD5D5B3372C}"/>
              </a:ext>
            </a:extLst>
          </p:cNvPr>
          <p:cNvSpPr/>
          <p:nvPr/>
        </p:nvSpPr>
        <p:spPr>
          <a:xfrm>
            <a:off x="5411255" y="5788039"/>
            <a:ext cx="111149" cy="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C45286E8-EADE-7862-2856-6C7079CA50B5}"/>
              </a:ext>
            </a:extLst>
          </p:cNvPr>
          <p:cNvSpPr/>
          <p:nvPr/>
        </p:nvSpPr>
        <p:spPr>
          <a:xfrm>
            <a:off x="6008854" y="5788039"/>
            <a:ext cx="111149" cy="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C67BF1D-5B56-FA2E-1E90-E0267FE44762}"/>
              </a:ext>
            </a:extLst>
          </p:cNvPr>
          <p:cNvSpPr/>
          <p:nvPr/>
        </p:nvSpPr>
        <p:spPr>
          <a:xfrm>
            <a:off x="6606453" y="5788039"/>
            <a:ext cx="111149" cy="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956BF67B-7A44-D849-5D8B-67D4FBBD648B}"/>
              </a:ext>
            </a:extLst>
          </p:cNvPr>
          <p:cNvSpPr/>
          <p:nvPr/>
        </p:nvSpPr>
        <p:spPr>
          <a:xfrm>
            <a:off x="7204051" y="5788039"/>
            <a:ext cx="111149" cy="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14" name="Connector: Elbow 4113">
            <a:extLst>
              <a:ext uri="{FF2B5EF4-FFF2-40B4-BE49-F238E27FC236}">
                <a16:creationId xmlns:a16="http://schemas.microsoft.com/office/drawing/2014/main" id="{6A0F78D0-5621-F54C-3CC6-3050DDF81506}"/>
              </a:ext>
            </a:extLst>
          </p:cNvPr>
          <p:cNvCxnSpPr>
            <a:endCxn id="4102" idx="0"/>
          </p:cNvCxnSpPr>
          <p:nvPr/>
        </p:nvCxnSpPr>
        <p:spPr>
          <a:xfrm flipV="1">
            <a:off x="1707149" y="5788039"/>
            <a:ext cx="3162082" cy="74755"/>
          </a:xfrm>
          <a:prstGeom prst="bentConnector4">
            <a:avLst>
              <a:gd name="adj1" fmla="val 605"/>
              <a:gd name="adj2" fmla="val 405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7" name="Connector: Elbow 4116">
            <a:extLst>
              <a:ext uri="{FF2B5EF4-FFF2-40B4-BE49-F238E27FC236}">
                <a16:creationId xmlns:a16="http://schemas.microsoft.com/office/drawing/2014/main" id="{1C571143-86C3-EB4F-A618-BA03D9574572}"/>
              </a:ext>
            </a:extLst>
          </p:cNvPr>
          <p:cNvCxnSpPr>
            <a:cxnSpLocks/>
            <a:endCxn id="4097" idx="0"/>
          </p:cNvCxnSpPr>
          <p:nvPr/>
        </p:nvCxnSpPr>
        <p:spPr>
          <a:xfrm flipV="1">
            <a:off x="978230" y="5788039"/>
            <a:ext cx="2098204" cy="242702"/>
          </a:xfrm>
          <a:prstGeom prst="bentConnector4">
            <a:avLst>
              <a:gd name="adj1" fmla="val 48676"/>
              <a:gd name="adj2" fmla="val 167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Connector: Elbow 4120">
            <a:extLst>
              <a:ext uri="{FF2B5EF4-FFF2-40B4-BE49-F238E27FC236}">
                <a16:creationId xmlns:a16="http://schemas.microsoft.com/office/drawing/2014/main" id="{6327B2BF-3395-1177-A952-0A6FA444CE57}"/>
              </a:ext>
            </a:extLst>
          </p:cNvPr>
          <p:cNvCxnSpPr>
            <a:endCxn id="4105" idx="0"/>
          </p:cNvCxnSpPr>
          <p:nvPr/>
        </p:nvCxnSpPr>
        <p:spPr>
          <a:xfrm>
            <a:off x="1134823" y="5320714"/>
            <a:ext cx="5527205" cy="467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Connector: Elbow 4122">
            <a:extLst>
              <a:ext uri="{FF2B5EF4-FFF2-40B4-BE49-F238E27FC236}">
                <a16:creationId xmlns:a16="http://schemas.microsoft.com/office/drawing/2014/main" id="{B55D386C-74E0-EE06-FA4F-2BD559493F86}"/>
              </a:ext>
            </a:extLst>
          </p:cNvPr>
          <p:cNvCxnSpPr>
            <a:endCxn id="4100" idx="0"/>
          </p:cNvCxnSpPr>
          <p:nvPr/>
        </p:nvCxnSpPr>
        <p:spPr>
          <a:xfrm>
            <a:off x="779773" y="5302277"/>
            <a:ext cx="2894260" cy="485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015C4B15-4636-0DDA-E36C-311814FEE3F5}"/>
              </a:ext>
            </a:extLst>
          </p:cNvPr>
          <p:cNvSpPr/>
          <p:nvPr/>
        </p:nvSpPr>
        <p:spPr>
          <a:xfrm>
            <a:off x="7391400" y="6393700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j-lt"/>
              </a:rPr>
              <a:t>H</a:t>
            </a:r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9897CADB-FD86-17A9-F45D-CF7FFF44040C}"/>
              </a:ext>
            </a:extLst>
          </p:cNvPr>
          <p:cNvSpPr/>
          <p:nvPr/>
        </p:nvSpPr>
        <p:spPr>
          <a:xfrm>
            <a:off x="530472" y="4764495"/>
            <a:ext cx="841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K-</a:t>
            </a:r>
            <a:r>
              <a:rPr lang="en-US" dirty="0" err="1">
                <a:latin typeface="+mj-lt"/>
              </a:rPr>
              <a:t>mers</a:t>
            </a:r>
            <a:endParaRPr lang="en-US" dirty="0">
              <a:latin typeface="+mj-lt"/>
            </a:endParaRPr>
          </a:p>
        </p:txBody>
      </p:sp>
      <p:pic>
        <p:nvPicPr>
          <p:cNvPr id="4129" name="Picture 4128">
            <a:extLst>
              <a:ext uri="{FF2B5EF4-FFF2-40B4-BE49-F238E27FC236}">
                <a16:creationId xmlns:a16="http://schemas.microsoft.com/office/drawing/2014/main" id="{5D42F69A-95F2-43EB-8818-750BD8AFD15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91" b="1254"/>
          <a:stretch/>
        </p:blipFill>
        <p:spPr>
          <a:xfrm>
            <a:off x="2019387" y="4971655"/>
            <a:ext cx="169906" cy="309634"/>
          </a:xfrm>
          <a:prstGeom prst="rect">
            <a:avLst/>
          </a:prstGeom>
        </p:spPr>
      </p:pic>
      <p:sp>
        <p:nvSpPr>
          <p:cNvPr id="4130" name="Left Brace 4129">
            <a:extLst>
              <a:ext uri="{FF2B5EF4-FFF2-40B4-BE49-F238E27FC236}">
                <a16:creationId xmlns:a16="http://schemas.microsoft.com/office/drawing/2014/main" id="{CDFCDAFA-D1DB-293A-6104-FE1AFA8D7675}"/>
              </a:ext>
            </a:extLst>
          </p:cNvPr>
          <p:cNvSpPr/>
          <p:nvPr/>
        </p:nvSpPr>
        <p:spPr>
          <a:xfrm rot="16200000">
            <a:off x="3298039" y="6175048"/>
            <a:ext cx="172350" cy="70987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B07A1E2E-99BB-90E8-9447-C9B0BE698496}"/>
              </a:ext>
            </a:extLst>
          </p:cNvPr>
          <p:cNvSpPr/>
          <p:nvPr/>
        </p:nvSpPr>
        <p:spPr>
          <a:xfrm>
            <a:off x="2971800" y="6569628"/>
            <a:ext cx="779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sketch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7BF58-1E11-B87C-CB5D-18FA7644B26E}"/>
              </a:ext>
            </a:extLst>
          </p:cNvPr>
          <p:cNvCxnSpPr>
            <a:cxnSpLocks/>
          </p:cNvCxnSpPr>
          <p:nvPr/>
        </p:nvCxnSpPr>
        <p:spPr>
          <a:xfrm flipV="1">
            <a:off x="3886200" y="5769782"/>
            <a:ext cx="0" cy="816747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BA1DB-5597-03B7-50BA-ECA495227279}"/>
              </a:ext>
            </a:extLst>
          </p:cNvPr>
          <p:cNvSpPr/>
          <p:nvPr/>
        </p:nvSpPr>
        <p:spPr>
          <a:xfrm>
            <a:off x="0" y="6519446"/>
            <a:ext cx="5685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1. </a:t>
            </a:r>
            <a:r>
              <a:rPr lang="en-US" sz="1600" dirty="0">
                <a:latin typeface="+mj-lt"/>
                <a:hlinkClick r:id="rId7"/>
              </a:rPr>
              <a:t>https://twitter.com/ctitusbrown/status/1465360407518928909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B517F35-874A-BF58-640B-8049CD41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D839-6155-4130-9A65-D0D84F81E5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769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07407E-6 L 0.19931 0.00138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" grpId="0"/>
      <p:bldP spid="6" grpId="0"/>
      <p:bldP spid="14" grpId="0"/>
      <p:bldP spid="4" grpId="0" animBg="1"/>
      <p:bldP spid="58" grpId="0"/>
      <p:bldP spid="58" grpId="1"/>
      <p:bldP spid="4124" grpId="0"/>
      <p:bldP spid="4128" grpId="0"/>
      <p:bldP spid="4130" grpId="0" animBg="1"/>
      <p:bldP spid="4131" grpId="0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err="1">
                <a:solidFill>
                  <a:srgbClr val="000000"/>
                </a:solidFill>
                <a:latin typeface="+mj-lt"/>
              </a:rPr>
              <a:t>FracMinHash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3" name="AutoShape 3" descr=" 4099">
            <a:extLst>
              <a:ext uri="{FF2B5EF4-FFF2-40B4-BE49-F238E27FC236}">
                <a16:creationId xmlns:a16="http://schemas.microsoft.com/office/drawing/2014/main" id="{8016D77B-058F-E662-3FEC-B5CE02C8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04627"/>
            <a:ext cx="1576202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Generality</a:t>
            </a: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6BC159A4-0504-17CA-81CF-7A45032FDE5F}"/>
              </a:ext>
            </a:extLst>
          </p:cNvPr>
          <p:cNvSpPr/>
          <p:nvPr/>
        </p:nvSpPr>
        <p:spPr>
          <a:xfrm>
            <a:off x="1600200" y="857705"/>
            <a:ext cx="5365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Can use </a:t>
            </a:r>
            <a:r>
              <a:rPr lang="en-US" dirty="0" err="1">
                <a:latin typeface="+mj-lt"/>
              </a:rPr>
              <a:t>FracMinHash</a:t>
            </a:r>
            <a:r>
              <a:rPr lang="en-US" dirty="0">
                <a:latin typeface="+mj-lt"/>
              </a:rPr>
              <a:t> sketches to measure many things</a:t>
            </a:r>
            <a:endParaRPr lang="en-US" baseline="300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E64-D4AD-32E7-A8B0-49AF7E592DD4}"/>
              </a:ext>
            </a:extLst>
          </p:cNvPr>
          <p:cNvSpPr/>
          <p:nvPr/>
        </p:nvSpPr>
        <p:spPr>
          <a:xfrm>
            <a:off x="-28903" y="1422955"/>
            <a:ext cx="165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ANI estimation</a:t>
            </a:r>
            <a:r>
              <a:rPr lang="en-US" baseline="30000" dirty="0">
                <a:latin typeface="+mj-lt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BE233-EB47-97B8-A00A-BF1242AE9BBC}"/>
              </a:ext>
            </a:extLst>
          </p:cNvPr>
          <p:cNvSpPr/>
          <p:nvPr/>
        </p:nvSpPr>
        <p:spPr>
          <a:xfrm>
            <a:off x="-28903" y="3051339"/>
            <a:ext cx="1813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+mj-lt"/>
              </a:rPr>
              <a:t>dNdS</a:t>
            </a:r>
            <a:r>
              <a:rPr lang="en-US" dirty="0">
                <a:latin typeface="+mj-lt"/>
              </a:rPr>
              <a:t> estimation</a:t>
            </a:r>
            <a:r>
              <a:rPr lang="en-US" baseline="30000" dirty="0">
                <a:latin typeface="+mj-lt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E59BE0-7F3B-91F4-C0E2-C551CDA9D23D}"/>
              </a:ext>
            </a:extLst>
          </p:cNvPr>
          <p:cNvSpPr/>
          <p:nvPr/>
        </p:nvSpPr>
        <p:spPr>
          <a:xfrm>
            <a:off x="-28903" y="1830051"/>
            <a:ext cx="4327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Cosine similarity &amp; other metric estimation</a:t>
            </a:r>
            <a:r>
              <a:rPr lang="en-US" baseline="30000" dirty="0">
                <a:latin typeface="+mj-lt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B3B9D-5A17-9ECD-8598-57F69AF46FD2}"/>
              </a:ext>
            </a:extLst>
          </p:cNvPr>
          <p:cNvSpPr/>
          <p:nvPr/>
        </p:nvSpPr>
        <p:spPr>
          <a:xfrm>
            <a:off x="-28903" y="2644243"/>
            <a:ext cx="339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Metagenomic functional profiling</a:t>
            </a:r>
            <a:r>
              <a:rPr lang="en-US" baseline="30000" dirty="0">
                <a:latin typeface="+mj-lt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66546-FF60-A895-110A-CAB470AE3A90}"/>
              </a:ext>
            </a:extLst>
          </p:cNvPr>
          <p:cNvSpPr txBox="1"/>
          <p:nvPr/>
        </p:nvSpPr>
        <p:spPr>
          <a:xfrm>
            <a:off x="-31531" y="3896380"/>
            <a:ext cx="9141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1. Hera, M. R., Pierce-Ward, N. T., &amp;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Koslicki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 (2023). Deriving confidence intervals for mutation rates across a wide range of evolutionary distances using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FracMinHash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Genome research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33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(7), 1061-1068.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81607-2765-F275-1D65-25871167D824}"/>
              </a:ext>
            </a:extLst>
          </p:cNvPr>
          <p:cNvSpPr txBox="1"/>
          <p:nvPr/>
        </p:nvSpPr>
        <p:spPr>
          <a:xfrm>
            <a:off x="-31531" y="6119336"/>
            <a:ext cx="91413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5.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Irber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L., Pierce-Ward, N. T.,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Abuelanin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M., Alexander, H., Anant, A.,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Barve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K., ... &amp; Brown, C. T. (2024).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sourmash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v4: A multitool to quickly search, compare, and analyze genomic and metagenomic data sets.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Journal of Open Source Software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9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(98), 6830.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D34646-0E3D-CA77-5B3A-526EF2E13581}"/>
              </a:ext>
            </a:extLst>
          </p:cNvPr>
          <p:cNvSpPr txBox="1"/>
          <p:nvPr/>
        </p:nvSpPr>
        <p:spPr>
          <a:xfrm>
            <a:off x="-31531" y="500785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3. Hera, M. R., Liu, S., Wei, W., Rodriguez, J. S., Ma, C., &amp;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Koslicki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 (2023). 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Inter"/>
              </a:rPr>
              <a:t>Metagenomic functional profiling: to sketch or not to sketch?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ECCB 2024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In Press.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E879EC-5F6A-54B8-DE7A-F559422F25DC}"/>
              </a:ext>
            </a:extLst>
          </p:cNvPr>
          <p:cNvSpPr txBox="1"/>
          <p:nvPr/>
        </p:nvSpPr>
        <p:spPr>
          <a:xfrm>
            <a:off x="-31531" y="4452119"/>
            <a:ext cx="9141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2. Hera, M. R., &amp;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Koslicki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 (2024). Cosine Similarity Estimation Using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FracMinHash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Theoretical Analysis, Safety Conditions, and Implementation.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WABI 2024, </a:t>
            </a:r>
            <a:r>
              <a:rPr lang="en-US" sz="1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Press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FAA4B5-67C9-1EB2-396A-494F514EE86E}"/>
              </a:ext>
            </a:extLst>
          </p:cNvPr>
          <p:cNvSpPr txBox="1"/>
          <p:nvPr/>
        </p:nvSpPr>
        <p:spPr>
          <a:xfrm>
            <a:off x="-31531" y="5563597"/>
            <a:ext cx="9141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4. Rodriguez, J.S., Hera, M. R., &amp;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Koslicki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 (2024). Estimating nonsynonymous to synonymous mutation rates with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FracMinHash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en-US" sz="1400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 progress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D770F-D348-0393-3610-8C57FA8A92A8}"/>
              </a:ext>
            </a:extLst>
          </p:cNvPr>
          <p:cNvSpPr/>
          <p:nvPr/>
        </p:nvSpPr>
        <p:spPr>
          <a:xfrm>
            <a:off x="-28903" y="2237147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Metagenomic taxonomic profiling</a:t>
            </a:r>
            <a:endParaRPr lang="en-US" baseline="300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64C971-3225-6A9A-DB20-2BF3F6778856}"/>
              </a:ext>
            </a:extLst>
          </p:cNvPr>
          <p:cNvSpPr/>
          <p:nvPr/>
        </p:nvSpPr>
        <p:spPr>
          <a:xfrm>
            <a:off x="-28903" y="3458435"/>
            <a:ext cx="5843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User-friendly tooling</a:t>
            </a:r>
            <a:r>
              <a:rPr lang="en-US" baseline="30000" dirty="0">
                <a:latin typeface="+mj-lt"/>
              </a:rPr>
              <a:t>5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Sourmash</a:t>
            </a:r>
            <a:endParaRPr lang="en-US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055785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9" grpId="0"/>
      <p:bldP spid="35" grpId="0"/>
      <p:bldP spid="40" grpId="0"/>
      <p:bldP spid="44" grpId="0"/>
      <p:bldP spid="45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 descr=" 4099"/>
          <p:cNvSpPr>
            <a:spLocks noChangeArrowheads="1"/>
          </p:cNvSpPr>
          <p:nvPr/>
        </p:nvSpPr>
        <p:spPr bwMode="auto">
          <a:xfrm>
            <a:off x="0" y="1981200"/>
            <a:ext cx="3971636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YACHT</a:t>
            </a:r>
          </a:p>
        </p:txBody>
      </p:sp>
      <p:sp>
        <p:nvSpPr>
          <p:cNvPr id="9" name="AutoShape 2" descr=" 4098"/>
          <p:cNvSpPr>
            <a:spLocks noChangeArrowheads="1"/>
          </p:cNvSpPr>
          <p:nvPr/>
        </p:nvSpPr>
        <p:spPr bwMode="auto">
          <a:xfrm>
            <a:off x="416505" y="0"/>
            <a:ext cx="8310990" cy="829527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YACHT: </a:t>
            </a:r>
            <a:r>
              <a:rPr lang="en-US" sz="2800" b="1" dirty="0">
                <a:solidFill>
                  <a:srgbClr val="000000"/>
                </a:solidFill>
              </a:rPr>
              <a:t>Y</a:t>
            </a:r>
            <a:r>
              <a:rPr lang="en-US" sz="2800" dirty="0">
                <a:solidFill>
                  <a:srgbClr val="000000"/>
                </a:solidFill>
              </a:rPr>
              <a:t>es/No </a:t>
            </a:r>
            <a:r>
              <a:rPr lang="en-US" sz="2800" b="1" dirty="0">
                <a:solidFill>
                  <a:srgbClr val="000000"/>
                </a:solidFill>
              </a:rPr>
              <a:t>A</a:t>
            </a:r>
            <a:r>
              <a:rPr lang="en-US" sz="2800" dirty="0">
                <a:solidFill>
                  <a:srgbClr val="000000"/>
                </a:solidFill>
              </a:rPr>
              <a:t>nswers to </a:t>
            </a:r>
            <a:r>
              <a:rPr lang="en-US" sz="2800" b="1" dirty="0">
                <a:solidFill>
                  <a:srgbClr val="000000"/>
                </a:solidFill>
              </a:rPr>
              <a:t>C</a:t>
            </a:r>
            <a:r>
              <a:rPr lang="en-US" sz="2800" dirty="0">
                <a:solidFill>
                  <a:srgbClr val="000000"/>
                </a:solidFill>
              </a:rPr>
              <a:t>ommunity </a:t>
            </a:r>
          </a:p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membership via </a:t>
            </a:r>
            <a:r>
              <a:rPr lang="en-US" sz="2800" b="1" dirty="0">
                <a:solidFill>
                  <a:srgbClr val="000000"/>
                </a:solidFill>
              </a:rPr>
              <a:t>H</a:t>
            </a:r>
            <a:r>
              <a:rPr lang="en-US" sz="2800" dirty="0">
                <a:solidFill>
                  <a:srgbClr val="000000"/>
                </a:solidFill>
              </a:rPr>
              <a:t>ypothesis </a:t>
            </a:r>
            <a:r>
              <a:rPr lang="en-US" sz="2800" b="1" dirty="0">
                <a:solidFill>
                  <a:srgbClr val="000000"/>
                </a:solidFill>
              </a:rPr>
              <a:t>T</a:t>
            </a:r>
            <a:r>
              <a:rPr lang="en-US" sz="2800" dirty="0">
                <a:solidFill>
                  <a:srgbClr val="000000"/>
                </a:solidFill>
              </a:rPr>
              <a:t>esting</a:t>
            </a:r>
          </a:p>
        </p:txBody>
      </p:sp>
      <p:sp>
        <p:nvSpPr>
          <p:cNvPr id="20" name="AutoShape 3" descr=" 4099"/>
          <p:cNvSpPr>
            <a:spLocks noChangeArrowheads="1"/>
          </p:cNvSpPr>
          <p:nvPr/>
        </p:nvSpPr>
        <p:spPr bwMode="auto">
          <a:xfrm>
            <a:off x="0" y="2895600"/>
            <a:ext cx="3971636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Experiments</a:t>
            </a:r>
          </a:p>
        </p:txBody>
      </p:sp>
      <p:sp>
        <p:nvSpPr>
          <p:cNvPr id="10" name="AutoShape 3" descr=" 4099"/>
          <p:cNvSpPr>
            <a:spLocks noChangeArrowheads="1"/>
          </p:cNvSpPr>
          <p:nvPr/>
        </p:nvSpPr>
        <p:spPr bwMode="auto">
          <a:xfrm>
            <a:off x="0" y="1066800"/>
            <a:ext cx="3971636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latin typeface="+mj-lt"/>
              </a:rPr>
              <a:t>Motivation</a:t>
            </a:r>
          </a:p>
        </p:txBody>
      </p:sp>
      <p:sp>
        <p:nvSpPr>
          <p:cNvPr id="2" name="AutoShape 3" descr=" 4099">
            <a:extLst>
              <a:ext uri="{FF2B5EF4-FFF2-40B4-BE49-F238E27FC236}">
                <a16:creationId xmlns:a16="http://schemas.microsoft.com/office/drawing/2014/main" id="{807FDEA3-5EE3-E982-1EE0-E9693367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0"/>
            <a:ext cx="3971636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Code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17046583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Motivation</a:t>
            </a:r>
          </a:p>
        </p:txBody>
      </p:sp>
      <p:sp>
        <p:nvSpPr>
          <p:cNvPr id="4099" name="AutoShape 3" descr=" 4099"/>
          <p:cNvSpPr>
            <a:spLocks noChangeArrowheads="1"/>
          </p:cNvSpPr>
          <p:nvPr/>
        </p:nvSpPr>
        <p:spPr bwMode="auto">
          <a:xfrm>
            <a:off x="-1" y="843958"/>
            <a:ext cx="2183307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(Meta)genomics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3173" y="2351285"/>
            <a:ext cx="681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Reads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468137" y="2014705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1811" y="2264758"/>
            <a:ext cx="396484" cy="18491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9722" y="2611385"/>
            <a:ext cx="369711" cy="186215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62121" y="2449677"/>
            <a:ext cx="317002" cy="188031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04499" y="2803600"/>
            <a:ext cx="463638" cy="260418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18915" y="2674389"/>
            <a:ext cx="297355" cy="130209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16270" y="2625886"/>
            <a:ext cx="289514" cy="178712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744237" y="2173002"/>
            <a:ext cx="272033" cy="171728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05784" y="2417158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103814" y="2154086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408276" y="2173002"/>
            <a:ext cx="403940" cy="250053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20831" y="2716886"/>
            <a:ext cx="519369" cy="86714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98823" y="2886304"/>
            <a:ext cx="534956" cy="6946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62600" y="1364352"/>
            <a:ext cx="2482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Reference database/info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5367597" y="2066083"/>
            <a:ext cx="2862003" cy="324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67597" y="1789408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1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5367597" y="2556461"/>
            <a:ext cx="2700679" cy="0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67597" y="2265381"/>
            <a:ext cx="1525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</a:rPr>
              <a:t>(Microbial) genome 2</a:t>
            </a:r>
          </a:p>
        </p:txBody>
      </p:sp>
      <p:sp>
        <p:nvSpPr>
          <p:cNvPr id="49" name="Rectangle 48"/>
          <p:cNvSpPr/>
          <p:nvPr/>
        </p:nvSpPr>
        <p:spPr>
          <a:xfrm rot="5400000">
            <a:off x="6828991" y="2746308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. . . 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577199" y="3060673"/>
            <a:ext cx="606107" cy="0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F63D926-6EBC-4AB5-963B-8317C9FF2CC9}"/>
              </a:ext>
            </a:extLst>
          </p:cNvPr>
          <p:cNvSpPr/>
          <p:nvPr/>
        </p:nvSpPr>
        <p:spPr>
          <a:xfrm>
            <a:off x="762000" y="1446040"/>
            <a:ext cx="262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Raw (meta)genomic reads</a:t>
            </a:r>
          </a:p>
        </p:txBody>
      </p:sp>
      <p:pic>
        <p:nvPicPr>
          <p:cNvPr id="5" name="Graphic 4" descr="Add">
            <a:extLst>
              <a:ext uri="{FF2B5EF4-FFF2-40B4-BE49-F238E27FC236}">
                <a16:creationId xmlns:a16="http://schemas.microsoft.com/office/drawing/2014/main" id="{C38E5AA1-266E-4255-A2E3-4ACF4CFBD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0268" y="1987133"/>
            <a:ext cx="485100" cy="4851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E54010D7-BCEA-703C-1C92-64917B6F806C}"/>
              </a:ext>
            </a:extLst>
          </p:cNvPr>
          <p:cNvSpPr/>
          <p:nvPr/>
        </p:nvSpPr>
        <p:spPr>
          <a:xfrm rot="10800000">
            <a:off x="4989649" y="1973622"/>
            <a:ext cx="300312" cy="1245709"/>
          </a:xfrm>
          <a:prstGeom prst="rightBrace">
            <a:avLst/>
          </a:prstGeom>
          <a:ln w="19050">
            <a:solidFill>
              <a:srgbClr val="558E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B1B79-BE3C-E3B4-6E8C-999C27D6086B}"/>
              </a:ext>
            </a:extLst>
          </p:cNvPr>
          <p:cNvSpPr/>
          <p:nvPr/>
        </p:nvSpPr>
        <p:spPr>
          <a:xfrm>
            <a:off x="3651008" y="2438400"/>
            <a:ext cx="1361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~1.2M genomes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CED1A-8886-F136-2688-4FFCDBE967E1}"/>
              </a:ext>
            </a:extLst>
          </p:cNvPr>
          <p:cNvSpPr txBox="1"/>
          <p:nvPr/>
        </p:nvSpPr>
        <p:spPr>
          <a:xfrm>
            <a:off x="0" y="4827609"/>
            <a:ext cx="3388114" cy="64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How to disentangle noise 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and low abundance organisms?</a:t>
            </a:r>
          </a:p>
        </p:txBody>
      </p:sp>
      <p:sp>
        <p:nvSpPr>
          <p:cNvPr id="9" name="AutoShape 3" descr=" 4099">
            <a:extLst>
              <a:ext uri="{FF2B5EF4-FFF2-40B4-BE49-F238E27FC236}">
                <a16:creationId xmlns:a16="http://schemas.microsoft.com/office/drawing/2014/main" id="{AF2FBD06-A5A4-3B43-E658-97652818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" y="4343400"/>
            <a:ext cx="1320867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Problem</a:t>
            </a:r>
          </a:p>
        </p:txBody>
      </p:sp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5EF311F8-7C53-B158-DEE9-1F683E465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2515" y="1850847"/>
            <a:ext cx="418958" cy="418958"/>
          </a:xfrm>
          <a:prstGeom prst="rect">
            <a:avLst/>
          </a:prstGeom>
        </p:spPr>
      </p:pic>
      <p:pic>
        <p:nvPicPr>
          <p:cNvPr id="40" name="Graphic 39" descr="No sign with solid fill">
            <a:extLst>
              <a:ext uri="{FF2B5EF4-FFF2-40B4-BE49-F238E27FC236}">
                <a16:creationId xmlns:a16="http://schemas.microsoft.com/office/drawing/2014/main" id="{079F4919-BF2F-9FC4-669F-7F2962C2DC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2460" y="2376266"/>
            <a:ext cx="463252" cy="46325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26A9418-4B0C-9D02-18B6-017C4F674FD4}"/>
              </a:ext>
            </a:extLst>
          </p:cNvPr>
          <p:cNvSpPr/>
          <p:nvPr/>
        </p:nvSpPr>
        <p:spPr>
          <a:xfrm>
            <a:off x="940334" y="3190817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{1,0,0,1,…}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AFDBE0-40FC-3CFE-61D5-9B03D0C5C672}"/>
              </a:ext>
            </a:extLst>
          </p:cNvPr>
          <p:cNvSpPr/>
          <p:nvPr/>
        </p:nvSpPr>
        <p:spPr>
          <a:xfrm>
            <a:off x="-1" y="3657300"/>
            <a:ext cx="6364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Presence/absence of reference</a:t>
            </a:r>
          </a:p>
          <a:p>
            <a:r>
              <a:rPr lang="en-US" sz="1600" dirty="0">
                <a:latin typeface="+mj-lt"/>
              </a:rPr>
              <a:t>genomes in a sample</a:t>
            </a:r>
          </a:p>
        </p:txBody>
      </p:sp>
      <p:sp>
        <p:nvSpPr>
          <p:cNvPr id="54" name="AutoShape 3" descr=" 4099">
            <a:extLst>
              <a:ext uri="{FF2B5EF4-FFF2-40B4-BE49-F238E27FC236}">
                <a16:creationId xmlns:a16="http://schemas.microsoft.com/office/drawing/2014/main" id="{3F69AFBB-CA08-8B36-47C0-A4A945D4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" y="3124200"/>
            <a:ext cx="831397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Goal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0330565-D7FA-6070-3E8E-29570B6D2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281" y="3638669"/>
            <a:ext cx="4572638" cy="2095792"/>
          </a:xfrm>
          <a:prstGeom prst="rect">
            <a:avLst/>
          </a:prstGeom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27F12676-E24F-CD21-FBDC-D8169FAD53D6}"/>
              </a:ext>
            </a:extLst>
          </p:cNvPr>
          <p:cNvSpPr/>
          <p:nvPr/>
        </p:nvSpPr>
        <p:spPr>
          <a:xfrm rot="5400000">
            <a:off x="6143467" y="5454810"/>
            <a:ext cx="225287" cy="78459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5A379F-B531-3269-CFB0-C30558EFF777}"/>
              </a:ext>
            </a:extLst>
          </p:cNvPr>
          <p:cNvSpPr/>
          <p:nvPr/>
        </p:nvSpPr>
        <p:spPr>
          <a:xfrm>
            <a:off x="5689097" y="5930539"/>
            <a:ext cx="3359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Rare microbiome: in the sample at low abundance, or noise?</a:t>
            </a:r>
          </a:p>
        </p:txBody>
      </p:sp>
      <p:sp>
        <p:nvSpPr>
          <p:cNvPr id="7" name="AutoShape 3" descr=" 4099">
            <a:extLst>
              <a:ext uri="{FF2B5EF4-FFF2-40B4-BE49-F238E27FC236}">
                <a16:creationId xmlns:a16="http://schemas.microsoft.com/office/drawing/2014/main" id="{D293F5B2-8CF4-A0FD-0B50-17664411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" y="5571343"/>
            <a:ext cx="2636130" cy="475488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Current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77B91-AB80-00B0-212B-3C72B561636B}"/>
              </a:ext>
            </a:extLst>
          </p:cNvPr>
          <p:cNvSpPr/>
          <p:nvPr/>
        </p:nvSpPr>
        <p:spPr>
          <a:xfrm>
            <a:off x="64684" y="6172200"/>
            <a:ext cx="4354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Hard thresholding, uninformed thresholds, FP’s remain, 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55D0E4-4E1A-3DFC-12B3-50AE18FC8C4C}"/>
              </a:ext>
            </a:extLst>
          </p:cNvPr>
          <p:cNvGrpSpPr/>
          <p:nvPr/>
        </p:nvGrpSpPr>
        <p:grpSpPr>
          <a:xfrm>
            <a:off x="5632823" y="3522516"/>
            <a:ext cx="1153457" cy="2141994"/>
            <a:chOff x="5632823" y="3522516"/>
            <a:chExt cx="1153457" cy="214199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89C96C-C517-835F-B716-C231C3FE0FC4}"/>
                </a:ext>
              </a:extLst>
            </p:cNvPr>
            <p:cNvCxnSpPr/>
            <p:nvPr/>
          </p:nvCxnSpPr>
          <p:spPr>
            <a:xfrm>
              <a:off x="5689097" y="3628594"/>
              <a:ext cx="0" cy="20359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wn Arrow 61">
              <a:extLst>
                <a:ext uri="{FF2B5EF4-FFF2-40B4-BE49-F238E27FC236}">
                  <a16:creationId xmlns:a16="http://schemas.microsoft.com/office/drawing/2014/main" id="{F663B6DC-5373-0BE0-CBE6-FA19B8A93B80}"/>
                </a:ext>
              </a:extLst>
            </p:cNvPr>
            <p:cNvSpPr/>
            <p:nvPr/>
          </p:nvSpPr>
          <p:spPr>
            <a:xfrm rot="16200000">
              <a:off x="6020365" y="3490586"/>
              <a:ext cx="184938" cy="726592"/>
            </a:xfrm>
            <a:prstGeom prst="downArrow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75C88A-01BC-06CE-0C5C-8AB8A02CAC65}"/>
                </a:ext>
              </a:extLst>
            </p:cNvPr>
            <p:cNvSpPr/>
            <p:nvPr/>
          </p:nvSpPr>
          <p:spPr>
            <a:xfrm>
              <a:off x="5632823" y="3522516"/>
              <a:ext cx="11534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Ignore all this</a:t>
              </a:r>
              <a:endParaRPr 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21986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  <p:bldP spid="39" grpId="0"/>
      <p:bldP spid="42" grpId="0"/>
      <p:bldP spid="49" grpId="0"/>
      <p:bldP spid="37" grpId="0"/>
      <p:bldP spid="3" grpId="0" animBg="1"/>
      <p:bldP spid="4" grpId="0"/>
      <p:bldP spid="8" grpId="0"/>
      <p:bldP spid="9" grpId="0" animBg="1"/>
      <p:bldP spid="45" grpId="0"/>
      <p:bldP spid="46" grpId="0"/>
      <p:bldP spid="54" grpId="0" animBg="1"/>
      <p:bldP spid="56" grpId="0" animBg="1"/>
      <p:bldP spid="57" grpId="0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86357</TotalTime>
  <Words>1730</Words>
  <Application>Microsoft Macintosh PowerPoint</Application>
  <PresentationFormat>On-screen Show (4:3)</PresentationFormat>
  <Paragraphs>426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Calibri</vt:lpstr>
      <vt:lpstr>Courier New</vt:lpstr>
      <vt:lpstr>Inter</vt:lpstr>
      <vt:lpstr>Office Theme</vt:lpstr>
      <vt:lpstr>PowerPoint Presentation</vt:lpstr>
      <vt:lpstr>PowerPoint Presentation</vt:lpstr>
      <vt:lpstr>Genomics and metagenomics research can be computationally overwhelming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Koslicki</dc:creator>
  <cp:lastModifiedBy>Koslicki, David</cp:lastModifiedBy>
  <cp:revision>1300</cp:revision>
  <dcterms:created xsi:type="dcterms:W3CDTF">2012-02-16T23:22:53Z</dcterms:created>
  <dcterms:modified xsi:type="dcterms:W3CDTF">2024-08-14T12:33:06Z</dcterms:modified>
</cp:coreProperties>
</file>