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364" r:id="rId6"/>
    <p:sldId id="380" r:id="rId7"/>
    <p:sldId id="379" r:id="rId8"/>
    <p:sldId id="381" r:id="rId9"/>
    <p:sldId id="378" r:id="rId10"/>
    <p:sldId id="382" r:id="rId11"/>
    <p:sldId id="377" r:id="rId12"/>
    <p:sldId id="383" r:id="rId13"/>
    <p:sldId id="384" r:id="rId14"/>
    <p:sldId id="385" r:id="rId15"/>
    <p:sldId id="265" r:id="rId16"/>
    <p:sldId id="387" r:id="rId17"/>
    <p:sldId id="389" r:id="rId18"/>
    <p:sldId id="388" r:id="rId19"/>
    <p:sldId id="39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66CC"/>
    <a:srgbClr val="363636"/>
    <a:srgbClr val="2B2B2B"/>
    <a:srgbClr val="2582C6"/>
    <a:srgbClr val="020007"/>
    <a:srgbClr val="10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3" autoAdjust="0"/>
    <p:restoredTop sz="94660"/>
  </p:normalViewPr>
  <p:slideViewPr>
    <p:cSldViewPr snapToGrid="0">
      <p:cViewPr>
        <p:scale>
          <a:sx n="100" d="100"/>
          <a:sy n="100" d="100"/>
        </p:scale>
        <p:origin x="-420" y="-258"/>
      </p:cViewPr>
      <p:guideLst>
        <p:guide orient="horz" pos="2185"/>
        <p:guide pos="39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7882F-08D8-440D-B220-27F9296404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EE59C-3B2D-4513-AC46-7C0CA58BB25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预览及使用此模板前先下载英文</a:t>
            </a:r>
            <a:r>
              <a:rPr lang="en-US" altLang="zh-CN" dirty="0" smtClean="0"/>
              <a:t>Segoe Script</a:t>
            </a:r>
            <a:r>
              <a:rPr lang="zh-CN" altLang="en-US" smtClean="0"/>
              <a:t>、中文新蒂小丸子小学版字体，预览效果会更加美观！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EE59C-3B2D-4513-AC46-7C0CA58BB2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3619" y="95911"/>
            <a:ext cx="11927745" cy="6673598"/>
            <a:chOff x="93619" y="95911"/>
            <a:chExt cx="11927745" cy="667359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4691988" y="-4117215"/>
              <a:ext cx="2790000" cy="1146375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4632995" y="-577603"/>
              <a:ext cx="2790000" cy="1146375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4630114" y="-4381590"/>
              <a:ext cx="2913750" cy="1186875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4571120" y="-621742"/>
              <a:ext cx="2913750" cy="11868751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63636"/>
            </a:gs>
            <a:gs pos="37000">
              <a:srgbClr val="2B2B2B"/>
            </a:gs>
            <a:gs pos="86000">
              <a:srgbClr val="101010"/>
            </a:gs>
            <a:gs pos="100000">
              <a:srgbClr val="02000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5" y="94763"/>
            <a:ext cx="12076670" cy="66520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7.emf"/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4.png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10800000">
            <a:off x="4058778" y="3035424"/>
            <a:ext cx="3923069" cy="133013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869738" y="2284862"/>
            <a:ext cx="6531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 smtClean="0">
                <a:solidFill>
                  <a:schemeClr val="bg1"/>
                </a:solidFill>
                <a:latin typeface="宋体" panose="02010600030101010101" pitchFamily="2" charset="-122"/>
                <a:ea typeface="新蒂小丸子小学版"/>
              </a:rPr>
              <a:t>2016</a:t>
            </a:r>
            <a:r>
              <a:rPr kumimoji="1" lang="zh-CN" altLang="en-US" sz="4800" dirty="0" smtClean="0">
                <a:solidFill>
                  <a:schemeClr val="bg1"/>
                </a:solidFill>
                <a:latin typeface="宋体" panose="02010600030101010101" pitchFamily="2" charset="-122"/>
                <a:ea typeface="新蒂小丸子小学版"/>
              </a:rPr>
              <a:t>暑期算法集训</a:t>
            </a:r>
            <a:endParaRPr kumimoji="1" lang="en-US" altLang="zh-CN" sz="4800" dirty="0" smtClean="0">
              <a:solidFill>
                <a:schemeClr val="bg1"/>
              </a:solidFill>
              <a:latin typeface="宋体" panose="02010600030101010101" pitchFamily="2" charset="-122"/>
              <a:ea typeface="新蒂小丸子小学版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3958" y="600903"/>
            <a:ext cx="1462500" cy="10912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10088315" y="600903"/>
            <a:ext cx="1462500" cy="10912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536900">
            <a:off x="5412284" y="1202778"/>
            <a:ext cx="1248750" cy="9787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227319" y="3624560"/>
            <a:ext cx="1718310" cy="7067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第</a:t>
            </a:r>
            <a:r>
              <a:rPr lang="en-US" altLang="zh-CN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11</a:t>
            </a:r>
            <a:r>
              <a:rPr lang="zh-CN" alt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日</a:t>
            </a:r>
            <a:endParaRPr lang="zh-CN" alt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43425" y="4505325"/>
            <a:ext cx="3048000" cy="72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zh-CN" altLang="en-US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000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分块、莫队、乱搞、</a:t>
            </a:r>
            <a:r>
              <a:rPr lang="en-US" altLang="zh-CN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endParaRPr lang="en-US" altLang="zh-CN" sz="2000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55570" y="904809"/>
            <a:ext cx="3554304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sz="28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分块、莫队、乱搞</a:t>
            </a:r>
            <a:endParaRPr 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60220" y="2467610"/>
            <a:ext cx="8671560" cy="1191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bg1"/>
                </a:solidFill>
              </a:rPr>
              <a:t>给出斐波那契数列的前k位，k不超过40，找出最小的正整数n，满足F(n)的前k位与给定数的前k位相同，斐波那契数列的项数不超过100000。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55570" y="904809"/>
            <a:ext cx="3554304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sz="28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分块、莫队、乱搞</a:t>
            </a:r>
            <a:endParaRPr 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60220" y="2467610"/>
            <a:ext cx="8671560" cy="826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bg1"/>
                </a:solidFill>
              </a:rPr>
              <a:t>给定一个序列 1、查询一个L到R的区间内的第K大（小）值。2、修改一个值。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144503" y="3033519"/>
            <a:ext cx="3923069" cy="133013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840528" y="2908432"/>
            <a:ext cx="6531428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sz="4800" dirty="0" smtClean="0">
                <a:solidFill>
                  <a:schemeClr val="bg1"/>
                </a:solidFill>
                <a:latin typeface="Segoe Script" panose="020B0504020000000003" pitchFamily="34" charset="0"/>
              </a:rPr>
              <a:t>Splay</a:t>
            </a:r>
            <a:endParaRPr kumimoji="1" lang="en-US" sz="4800" dirty="0" smtClean="0">
              <a:solidFill>
                <a:schemeClr val="bg1"/>
              </a:solidFill>
              <a:latin typeface="Segoe Script" panose="020B0504020000000003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883" y="724728"/>
            <a:ext cx="1462500" cy="10912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9878765" y="724728"/>
            <a:ext cx="1462500" cy="10912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132003">
            <a:off x="6950030" y="1932009"/>
            <a:ext cx="1248750" cy="97875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7192" y="4755188"/>
            <a:ext cx="1361250" cy="131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55570" y="904809"/>
            <a:ext cx="3554304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8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Splay</a:t>
            </a:r>
            <a:endParaRPr lang="en-US" alt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60220" y="2467610"/>
            <a:ext cx="8671560" cy="826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bg1"/>
                </a:solidFill>
              </a:rPr>
              <a:t>给定一个序列 1、查询一个L到R的区间内的第K大（小）值。2、修改一个值。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55570" y="904809"/>
            <a:ext cx="3554304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8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Splay</a:t>
            </a:r>
            <a:endParaRPr lang="en-US" alt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60220" y="2467610"/>
            <a:ext cx="8671560" cy="1557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bg1"/>
                </a:solidFill>
              </a:rPr>
              <a:t> 1. 将 [L, R] 这个区间内的所有数加上 V。 </a:t>
            </a:r>
            <a:endParaRPr lang="zh-CN" altLang="en-US" sz="2400">
              <a:solidFill>
                <a:schemeClr val="bg1"/>
              </a:solidFill>
            </a:endParaRP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2. 将 [L,R] 这个区间翻转，比如 1 2 3 4 变成 4 3 2 1。</a:t>
            </a:r>
            <a:endParaRPr lang="zh-CN" altLang="en-US" sz="2400">
              <a:solidFill>
                <a:schemeClr val="bg1"/>
              </a:solidFill>
            </a:endParaRP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3. 求 [L,R] 这个区间中的最大值。</a:t>
            </a:r>
            <a:endParaRPr lang="zh-CN" altLang="en-US" sz="2400">
              <a:solidFill>
                <a:schemeClr val="bg1"/>
              </a:solidFill>
            </a:endParaRP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最开始所有元素都是 0。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55570" y="904809"/>
            <a:ext cx="3554304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8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Splay</a:t>
            </a:r>
            <a:endParaRPr lang="en-US" alt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915" y="1657350"/>
            <a:ext cx="7710170" cy="4457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55570" y="904809"/>
            <a:ext cx="3554304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8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Splay</a:t>
            </a:r>
            <a:endParaRPr lang="en-US" alt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5875" y="2995295"/>
            <a:ext cx="9620250" cy="13163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>
                <a:solidFill>
                  <a:schemeClr val="bg1"/>
                </a:solidFill>
              </a:rPr>
              <a:t>http://www.cnblogs.com/arbitrary/p/3253015.html</a:t>
            </a:r>
            <a:endParaRPr lang="zh-CN" altLang="en-US" sz="4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55570" y="904809"/>
            <a:ext cx="3554304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sz="2800" kern="0" dirty="0" smtClean="0">
                <a:solidFill>
                  <a:srgbClr val="FFFF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分块</a:t>
            </a:r>
            <a:r>
              <a:rPr lang="zh-CN" sz="28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、莫队、乱搞</a:t>
            </a:r>
            <a:endParaRPr 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60220" y="2467610"/>
            <a:ext cx="8671560" cy="3020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2400">
                <a:solidFill>
                  <a:schemeClr val="bg1"/>
                </a:solidFill>
              </a:rPr>
              <a:t>每组数据第一行一个正整数N（N&lt;=50000）,表示敌人有N个工兵营地，接下来有N个正整数,第i个正整数ai代表第i个工兵营地里开始时有ai个人（1&lt;=ai&lt;=50）。</a:t>
            </a:r>
            <a:endParaRPr sz="2400">
              <a:solidFill>
                <a:schemeClr val="bg1"/>
              </a:solidFill>
            </a:endParaRPr>
          </a:p>
          <a:p>
            <a:pPr algn="ctr"/>
            <a:r>
              <a:rPr sz="2400">
                <a:solidFill>
                  <a:schemeClr val="bg1"/>
                </a:solidFill>
              </a:rPr>
              <a:t>接下来每行有一条命令，命令有4种形式：</a:t>
            </a:r>
            <a:endParaRPr sz="2400">
              <a:solidFill>
                <a:schemeClr val="bg1"/>
              </a:solidFill>
            </a:endParaRPr>
          </a:p>
          <a:p>
            <a:pPr algn="ctr"/>
            <a:r>
              <a:rPr sz="2400">
                <a:solidFill>
                  <a:schemeClr val="bg1"/>
                </a:solidFill>
              </a:rPr>
              <a:t>(1) Add i j,i和j为正整数,表示第i个营地增加j个人（j不超过30）</a:t>
            </a:r>
            <a:endParaRPr sz="2400">
              <a:solidFill>
                <a:schemeClr val="bg1"/>
              </a:solidFill>
            </a:endParaRPr>
          </a:p>
          <a:p>
            <a:pPr algn="ctr"/>
            <a:r>
              <a:rPr sz="2400">
                <a:solidFill>
                  <a:schemeClr val="bg1"/>
                </a:solidFill>
              </a:rPr>
              <a:t>(2)Sub i j ,i和j为正整数,表示第i个营地减少j个人（j不超过30）;</a:t>
            </a:r>
            <a:endParaRPr sz="2400">
              <a:solidFill>
                <a:schemeClr val="bg1"/>
              </a:solidFill>
            </a:endParaRPr>
          </a:p>
          <a:p>
            <a:pPr algn="ctr"/>
            <a:r>
              <a:rPr sz="2400">
                <a:solidFill>
                  <a:schemeClr val="bg1"/>
                </a:solidFill>
              </a:rPr>
              <a:t>(3)Query i j ,i和j为正整数,i&lt;=j，表示询问第i到第j个营地的总人数;</a:t>
            </a:r>
            <a:endParaRPr sz="2400">
              <a:solidFill>
                <a:schemeClr val="bg1"/>
              </a:solidFill>
            </a:endParaRPr>
          </a:p>
          <a:p>
            <a:pPr algn="ctr"/>
            <a:r>
              <a:rPr sz="2400">
                <a:solidFill>
                  <a:schemeClr val="bg1"/>
                </a:solidFill>
              </a:rPr>
              <a:t>(4)End 表示结束，这条命令在每组数据最后出现;</a:t>
            </a:r>
            <a:endParaRPr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55570" y="904809"/>
            <a:ext cx="3554304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sz="2800" kern="0" dirty="0" smtClean="0">
                <a:solidFill>
                  <a:srgbClr val="FFFF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分块</a:t>
            </a:r>
            <a:r>
              <a:rPr lang="zh-CN" sz="28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、莫队、乱搞</a:t>
            </a:r>
            <a:endParaRPr 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60220" y="2467610"/>
            <a:ext cx="8671560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400">
                <a:solidFill>
                  <a:schemeClr val="bg1"/>
                </a:solidFill>
              </a:rPr>
              <a:t>分块算法的核心：</a:t>
            </a:r>
            <a:endParaRPr lang="zh-CN" sz="2400">
              <a:solidFill>
                <a:schemeClr val="bg1"/>
              </a:solidFill>
            </a:endParaRPr>
          </a:p>
          <a:p>
            <a:pPr algn="ctr"/>
            <a:r>
              <a:rPr lang="zh-CN" sz="2400">
                <a:solidFill>
                  <a:schemeClr val="bg1"/>
                </a:solidFill>
              </a:rPr>
              <a:t>块内暴力，块外暴力。</a:t>
            </a:r>
            <a:endParaRPr lang="zh-CN" sz="2400">
              <a:solidFill>
                <a:schemeClr val="bg1"/>
              </a:solidFill>
            </a:endParaRP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对于每组询问，最多</a:t>
            </a:r>
            <a:r>
              <a:rPr lang="en-US" altLang="zh-CN" sz="2400">
                <a:solidFill>
                  <a:schemeClr val="bg1"/>
                </a:solidFill>
              </a:rPr>
              <a:t>sqrt(N)</a:t>
            </a:r>
            <a:r>
              <a:rPr lang="zh-CN" altLang="en-US" sz="2400">
                <a:solidFill>
                  <a:schemeClr val="bg1"/>
                </a:solidFill>
              </a:rPr>
              <a:t>个块及</a:t>
            </a:r>
            <a:r>
              <a:rPr lang="en-US" altLang="zh-CN" sz="2400">
                <a:solidFill>
                  <a:schemeClr val="bg1"/>
                </a:solidFill>
              </a:rPr>
              <a:t>sqrt(N)</a:t>
            </a:r>
            <a:r>
              <a:rPr lang="zh-CN" altLang="en-US" sz="2400">
                <a:solidFill>
                  <a:schemeClr val="bg1"/>
                </a:solidFill>
              </a:rPr>
              <a:t>个点需要被暴力。</a:t>
            </a:r>
            <a:endParaRPr lang="zh-CN" altLang="en-US" sz="2400">
              <a:solidFill>
                <a:schemeClr val="bg1"/>
              </a:solidFill>
            </a:endParaRP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对于每次修改，最多修改块内的</a:t>
            </a:r>
            <a:r>
              <a:rPr lang="en-US" altLang="zh-CN" sz="2400">
                <a:solidFill>
                  <a:schemeClr val="bg1"/>
                </a:solidFill>
              </a:rPr>
              <a:t>sqrt(N)</a:t>
            </a:r>
            <a:r>
              <a:rPr lang="zh-CN" altLang="en-US" sz="2400">
                <a:solidFill>
                  <a:schemeClr val="bg1"/>
                </a:solidFill>
              </a:rPr>
              <a:t>个点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55570" y="904809"/>
            <a:ext cx="3554304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sz="28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分块、</a:t>
            </a:r>
            <a:r>
              <a:rPr lang="zh-CN" sz="2800" kern="0" dirty="0" smtClean="0">
                <a:solidFill>
                  <a:srgbClr val="FFFF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莫队</a:t>
            </a:r>
            <a:r>
              <a:rPr lang="zh-CN" sz="28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、乱搞</a:t>
            </a:r>
            <a:endParaRPr 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60220" y="2467610"/>
            <a:ext cx="8671560" cy="1557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400">
                <a:solidFill>
                  <a:schemeClr val="bg1"/>
                </a:solidFill>
              </a:rPr>
              <a:t>给你一个长度为</a:t>
            </a:r>
            <a:r>
              <a:rPr lang="en-US" altLang="zh-CN" sz="2400">
                <a:solidFill>
                  <a:schemeClr val="bg1"/>
                </a:solidFill>
              </a:rPr>
              <a:t>N</a:t>
            </a:r>
            <a:r>
              <a:rPr lang="zh-CN" altLang="en-US" sz="2400">
                <a:solidFill>
                  <a:schemeClr val="bg1"/>
                </a:solidFill>
              </a:rPr>
              <a:t>的序列，有</a:t>
            </a:r>
            <a:r>
              <a:rPr lang="en-US" altLang="zh-CN" sz="2400">
                <a:solidFill>
                  <a:schemeClr val="bg1"/>
                </a:solidFill>
              </a:rPr>
              <a:t>N</a:t>
            </a:r>
            <a:r>
              <a:rPr lang="zh-CN" altLang="en-US" sz="2400">
                <a:solidFill>
                  <a:schemeClr val="bg1"/>
                </a:solidFill>
              </a:rPr>
              <a:t>个询问，每次询问区间</a:t>
            </a:r>
            <a:r>
              <a:rPr lang="en-US" altLang="zh-CN" sz="2400">
                <a:solidFill>
                  <a:schemeClr val="bg1"/>
                </a:solidFill>
              </a:rPr>
              <a:t>[L,R]</a:t>
            </a:r>
            <a:r>
              <a:rPr lang="zh-CN" altLang="en-US" sz="2400">
                <a:solidFill>
                  <a:schemeClr val="bg1"/>
                </a:solidFill>
              </a:rPr>
              <a:t>之间，哪个数字出现频率最高。</a:t>
            </a:r>
            <a:endParaRPr lang="zh-CN" altLang="en-US" sz="2400">
              <a:solidFill>
                <a:schemeClr val="bg1"/>
              </a:solidFill>
            </a:endParaRPr>
          </a:p>
          <a:p>
            <a:pPr algn="ctr"/>
            <a:r>
              <a:rPr lang="en-US" altLang="zh-CN" sz="2400">
                <a:solidFill>
                  <a:schemeClr val="bg1"/>
                </a:solidFill>
              </a:rPr>
              <a:t>N&lt;=10000,M&lt;=20000</a:t>
            </a:r>
            <a:endParaRPr lang="en-US" altLang="zh-CN" sz="2400">
              <a:solidFill>
                <a:schemeClr val="bg1"/>
              </a:solidFill>
            </a:endParaRPr>
          </a:p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55570" y="904809"/>
            <a:ext cx="3554304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sz="28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分块、</a:t>
            </a:r>
            <a:r>
              <a:rPr lang="zh-CN" sz="2800" kern="0" dirty="0" smtClean="0">
                <a:solidFill>
                  <a:srgbClr val="FFFF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莫队</a:t>
            </a:r>
            <a:r>
              <a:rPr lang="zh-CN" sz="28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、乱搞</a:t>
            </a:r>
            <a:endParaRPr 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60220" y="2467610"/>
            <a:ext cx="867156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400">
                <a:solidFill>
                  <a:schemeClr val="bg1"/>
                </a:solidFill>
              </a:rPr>
              <a:t>莫队算法的核心</a:t>
            </a:r>
            <a:endParaRPr lang="zh-CN" sz="2400">
              <a:solidFill>
                <a:schemeClr val="bg1"/>
              </a:solidFill>
            </a:endParaRP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利用</a:t>
            </a:r>
            <a:r>
              <a:rPr lang="en-US" altLang="zh-CN" sz="2400">
                <a:solidFill>
                  <a:schemeClr val="bg1"/>
                </a:solidFill>
              </a:rPr>
              <a:t>[L,R]</a:t>
            </a:r>
            <a:r>
              <a:rPr lang="zh-CN" altLang="en-US" sz="2400">
                <a:solidFill>
                  <a:schemeClr val="bg1"/>
                </a:solidFill>
              </a:rPr>
              <a:t>和</a:t>
            </a:r>
            <a:r>
              <a:rPr lang="en-US" altLang="zh-CN" sz="2400">
                <a:solidFill>
                  <a:schemeClr val="bg1"/>
                </a:solidFill>
              </a:rPr>
              <a:t>[L,R+1]</a:t>
            </a:r>
            <a:r>
              <a:rPr lang="zh-CN" altLang="en-US" sz="2400">
                <a:solidFill>
                  <a:schemeClr val="bg1"/>
                </a:solidFill>
              </a:rPr>
              <a:t>的细微差别来计算结果，而非暴力枚举整个区间。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55570" y="904809"/>
            <a:ext cx="3554304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sz="28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分块、莫队、</a:t>
            </a:r>
            <a:r>
              <a:rPr lang="zh-CN" sz="2800" kern="0" dirty="0" smtClean="0">
                <a:solidFill>
                  <a:srgbClr val="FFFF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乱搞</a:t>
            </a:r>
            <a:endParaRPr lang="zh-CN" sz="2800" b="1" kern="0" dirty="0" smtClean="0">
              <a:solidFill>
                <a:srgbClr val="FFFF9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60220" y="2467610"/>
            <a:ext cx="8671560" cy="1923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bg1"/>
                </a:solidFill>
              </a:rPr>
              <a:t>输入文件第一行包含两个整数N和M。</a:t>
            </a:r>
            <a:endParaRPr lang="zh-CN" altLang="en-US" sz="2400">
              <a:solidFill>
                <a:schemeClr val="bg1"/>
              </a:solidFill>
            </a:endParaRP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第二行N个整数，表示初始队列中弹珠的颜色。</a:t>
            </a:r>
            <a:endParaRPr lang="zh-CN" altLang="en-US" sz="2400">
              <a:solidFill>
                <a:schemeClr val="bg1"/>
              </a:solidFill>
            </a:endParaRP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接下来M行，每行的形式为“Q L R”或“R x c”，“Q L R”表示A想知道从队列第L个弹珠到第R个弹珠中，一共有多少不同颜色的弹珠，“R x c”表示A把x位置上的弹珠换成了c颜色。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55570" y="904809"/>
            <a:ext cx="3554304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sz="28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分块、莫队、</a:t>
            </a:r>
            <a:r>
              <a:rPr lang="zh-CN" sz="2800" kern="0" dirty="0" smtClean="0">
                <a:solidFill>
                  <a:srgbClr val="FFFF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乱搞</a:t>
            </a:r>
            <a:endParaRPr lang="zh-CN" sz="2800" b="1" kern="0" dirty="0" smtClean="0">
              <a:solidFill>
                <a:srgbClr val="FFFF9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60220" y="2467610"/>
            <a:ext cx="867156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bg1"/>
                </a:solidFill>
              </a:rPr>
              <a:t>乱搞的核心：</a:t>
            </a:r>
            <a:endParaRPr lang="zh-CN" altLang="en-US" sz="2400">
              <a:solidFill>
                <a:schemeClr val="bg1"/>
              </a:solidFill>
            </a:endParaRP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熟练掌握复杂度分析和各种初级数据结构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55570" y="904809"/>
            <a:ext cx="3554304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sz="28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分块、莫队、乱搞</a:t>
            </a:r>
            <a:endParaRPr 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60220" y="2467610"/>
            <a:ext cx="8671560" cy="3020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bg1"/>
                </a:solidFill>
              </a:rPr>
              <a:t>某天，Lostmonkey发明了一种超级弹力装置，为了在他的绵羊朋友面前显摆，他邀请小绵羊一起玩个游戏。游戏一开始，Lostmonkey在地上沿着一条直线摆上n个装置，每个装置设定初始弹力系数ki，当绵羊达到第i个装置时，它会往后弹ki步，达到第i+ki个装置，若不存在第i+ki个装置，则绵羊被弹飞。绵羊想知道当它从第i个装置起步时，被弹几次后会被弹飞。为了使得游戏更有趣，Lostmonkey可以修改某个弹力装置的弹力系数，任何时候弹力系数均为正整数。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55570" y="904809"/>
            <a:ext cx="3554304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sz="28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分块、莫队、乱搞</a:t>
            </a:r>
            <a:endParaRPr 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60220" y="2467610"/>
            <a:ext cx="8671560" cy="1923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bg1"/>
                </a:solidFill>
              </a:rPr>
              <a:t>给定n长的序列</a:t>
            </a:r>
            <a:endParaRPr lang="zh-CN" altLang="en-US" sz="2400">
              <a:solidFill>
                <a:schemeClr val="bg1"/>
              </a:solidFill>
            </a:endParaRP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下面n个数给出这个序列</a:t>
            </a:r>
            <a:endParaRPr lang="zh-CN" altLang="en-US" sz="2400">
              <a:solidFill>
                <a:schemeClr val="bg1"/>
              </a:solidFill>
            </a:endParaRP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m个询问</a:t>
            </a:r>
            <a:endParaRPr lang="zh-CN" altLang="en-US" sz="2400">
              <a:solidFill>
                <a:schemeClr val="bg1"/>
              </a:solidFill>
            </a:endParaRP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下面m行给出询问的区间。</a:t>
            </a:r>
            <a:endParaRPr lang="zh-CN" altLang="en-US" sz="2400">
              <a:solidFill>
                <a:schemeClr val="bg1"/>
              </a:solidFill>
            </a:endParaRP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对于一个询问，输出这个区间内的任意子段的gcd 和。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1306</Words>
  <Application>WPS 演示</Application>
  <PresentationFormat>自定义</PresentationFormat>
  <Paragraphs>84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新蒂小丸子小学版</vt:lpstr>
      <vt:lpstr>微软雅黑</vt:lpstr>
      <vt:lpstr>新蒂小丸子小学版</vt:lpstr>
      <vt:lpstr>Segoe Script</vt:lpstr>
      <vt:lpstr>Segoe Print</vt:lpstr>
      <vt:lpstr>Calibri</vt:lpstr>
      <vt:lpstr>Calibri Light</vt:lpstr>
      <vt:lpstr>第一PPT模板网：www.1ppt.com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dc:description>第一PPT模板网：www.1ppt.com</dc:description>
  <cp:lastModifiedBy>hasee</cp:lastModifiedBy>
  <cp:revision>49</cp:revision>
  <dcterms:created xsi:type="dcterms:W3CDTF">2015-08-19T07:17:00Z</dcterms:created>
  <dcterms:modified xsi:type="dcterms:W3CDTF">2016-08-11T14:43:47Z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