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6" r:id="rId6"/>
    <p:sldId id="267" r:id="rId7"/>
    <p:sldId id="262" r:id="rId8"/>
    <p:sldId id="268" r:id="rId9"/>
    <p:sldId id="269" r:id="rId10"/>
    <p:sldId id="257" r:id="rId11"/>
    <p:sldId id="270" r:id="rId12"/>
    <p:sldId id="284" r:id="rId13"/>
    <p:sldId id="283" r:id="rId14"/>
    <p:sldId id="280" r:id="rId15"/>
    <p:sldId id="286" r:id="rId16"/>
    <p:sldId id="281" r:id="rId17"/>
    <p:sldId id="282" r:id="rId18"/>
    <p:sldId id="261" r:id="rId19"/>
    <p:sldId id="290" r:id="rId20"/>
    <p:sldId id="259" r:id="rId21"/>
    <p:sldId id="288" r:id="rId22"/>
    <p:sldId id="285" r:id="rId23"/>
    <p:sldId id="289" r:id="rId24"/>
    <p:sldId id="291" r:id="rId25"/>
    <p:sldId id="292" r:id="rId26"/>
    <p:sldId id="293" r:id="rId27"/>
    <p:sldId id="294" r:id="rId28"/>
    <p:sldId id="295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6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63636"/>
    <a:srgbClr val="2B2B2B"/>
    <a:srgbClr val="2582C6"/>
    <a:srgbClr val="FFFF99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59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8.emf"/><Relationship Id="rId4" Type="http://schemas.microsoft.com/office/2007/relationships/hdphoto" Target="../media/hdphoto1.wdp"/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microsoft.com/office/2007/relationships/hdphoto" Target="../media/hdphoto1.wdp"/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49734" y="3624560"/>
            <a:ext cx="14734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基础算法</a:t>
            </a:r>
            <a:endParaRPr lang="en-US" altLang="zh-CN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24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给出一个严格单调递增的数列a, 1 &lt;= a1 &lt; a2 &lt; a3 ... &lt; an &lt;= 10^9 (1 &lt;= n &lt;= 10^5)</a:t>
            </a:r>
            <a:endParaRPr sz="24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24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现在要求从中选出一些数作为b1, b2, b3... bm (m为选出的数的个数)</a:t>
            </a:r>
            <a:endParaRPr sz="24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24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使得 b1 &amp; b2 &amp; b3 ... &amp; bm 二进制末尾0的数量最大, 在满足这个值最大的同时如果有多个答案, 输出使得m尽量大的解, 如果依旧有多组解输出任意一组</a:t>
            </a:r>
            <a:endParaRPr sz="24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N(N&lt;=3000)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根长度为正整数的棍子，问：取其中三根能够构成三角形的方法数有多少种？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有这样一个式子：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P^Q%10000007=K,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已知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K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，求最小的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Q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有一个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N*M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的灯泡矩阵，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(N&lt;=10,M&lt;=100)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，每次按某一个点可以使得一个十字（上下左右中）五个格子的灯的开关反向（开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》灭，灭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》开）。给定初始状态，问：能否把所有灯都灭掉？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小试牛刀：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有一个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N*M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的灯泡矩阵，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(N&lt;=100,M&lt;=100)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。每次可以把一行，或者一列的灯泡全部反向。给定初始状态：问，最多可以让多少列灯泡全亮？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2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5300" y="2669707"/>
            <a:ext cx="85534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5400" b="1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GREEDY</a:t>
            </a:r>
            <a:endParaRPr lang="en-US" sz="36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Greedy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期末考试了，有个人希望尽快考完所有的科目，于是和每个科任老师单独沟通，最后每个科任老师愿意给额外给定一个时间单独给她考试，错过则只能按普通时间考试。不过，他考试的顺序必须和正常考试顺序一样。</a:t>
            </a:r>
            <a:endParaRPr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问：最早什么时候考完</a:t>
            </a:r>
            <a:endParaRPr 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08924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贪心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Greedy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pic>
        <p:nvPicPr>
          <p:cNvPr id="7" name="组合 29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75429" y="255451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20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450" y="295462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20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3331" y="3212969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16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889468" y="2254277"/>
            <a:ext cx="50362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在由‘#’和‘.’构成的n*n的地图中，问所有的‘#’能否不重叠的构成多个十字，如果全是‘.’也输出YES</a:t>
            </a:r>
            <a:endParaRPr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189915">
            <a:off x="5376507" y="4896311"/>
            <a:ext cx="1417500" cy="106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055" y="2254250"/>
            <a:ext cx="3361690" cy="326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Greedy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给出n叠牌，每叠牌有s[i]张，然后有两个人进行游戏，A只能从牌底拿牌，B只能从牌顶拿牌，那到牌的牌面总和即为的分，两人均按照最优的方式取牌，问最后两人的得分。</a:t>
            </a:r>
            <a:endParaRPr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Greedy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给定一个由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|,^,&amp;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组成的算式，例如：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m | 8 ^ 99 &amp; 293 | 110 &amp; 3829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已知：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m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的范围是从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0~k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之间，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k&lt;=10^9,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问，该算式结果最大是多少？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94649"/>
            <a:ext cx="355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集训形式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1" name="TextBox 57"/>
          <p:cNvSpPr txBox="1">
            <a:spLocks noChangeArrowheads="1"/>
          </p:cNvSpPr>
          <p:nvPr/>
        </p:nvSpPr>
        <p:spPr bwMode="auto">
          <a:xfrm>
            <a:off x="1180039" y="4374130"/>
            <a:ext cx="267335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8:00~10:00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知识点讲解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2" name="TextBox 57"/>
          <p:cNvSpPr txBox="1">
            <a:spLocks noChangeArrowheads="1"/>
          </p:cNvSpPr>
          <p:nvPr/>
        </p:nvSpPr>
        <p:spPr bwMode="auto">
          <a:xfrm>
            <a:off x="3305702" y="4374130"/>
            <a:ext cx="267335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10:00~14</a:t>
            </a: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00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刷题，吃饭，午休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3" name="TextBox 57"/>
          <p:cNvSpPr txBox="1">
            <a:spLocks noChangeArrowheads="1"/>
          </p:cNvSpPr>
          <p:nvPr/>
        </p:nvSpPr>
        <p:spPr bwMode="auto">
          <a:xfrm>
            <a:off x="5620277" y="4374130"/>
            <a:ext cx="267335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14</a:t>
            </a: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00~16</a:t>
            </a: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00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题目讲解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4" name="TextBox 57"/>
          <p:cNvSpPr txBox="1">
            <a:spLocks noChangeArrowheads="1"/>
          </p:cNvSpPr>
          <p:nvPr/>
        </p:nvSpPr>
        <p:spPr bwMode="auto">
          <a:xfrm>
            <a:off x="8104715" y="4374130"/>
            <a:ext cx="267335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16</a:t>
            </a: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00~22:00</a:t>
            </a:r>
            <a:endParaRPr lang="en-US" altLang="zh-CN" sz="1200" b="1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刷题，吃饭</a:t>
            </a:r>
            <a:endParaRPr lang="en-US" altLang="zh-CN" sz="12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1" name="泪滴形 32"/>
          <p:cNvSpPr/>
          <p:nvPr/>
        </p:nvSpPr>
        <p:spPr bwMode="auto">
          <a:xfrm rot="8100000">
            <a:off x="1726156" y="2188567"/>
            <a:ext cx="1946032" cy="1754473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-1" fmla="*/ 128 w 1768014"/>
              <a:gd name="connsiteY0-2" fmla="*/ 754985 h 1602413"/>
              <a:gd name="connsiteX1-3" fmla="*/ 939339 w 1768014"/>
              <a:gd name="connsiteY1-4" fmla="*/ 0 h 1602413"/>
              <a:gd name="connsiteX2-5" fmla="*/ 1768014 w 1768014"/>
              <a:gd name="connsiteY2-6" fmla="*/ 0 h 1602413"/>
              <a:gd name="connsiteX3-7" fmla="*/ 1768014 w 1768014"/>
              <a:gd name="connsiteY3-8" fmla="*/ 828675 h 1602413"/>
              <a:gd name="connsiteX4-9" fmla="*/ 994606 w 1768014"/>
              <a:gd name="connsiteY4-10" fmla="*/ 1602080 h 1602413"/>
              <a:gd name="connsiteX5-11" fmla="*/ 128 w 1768014"/>
              <a:gd name="connsiteY5-12" fmla="*/ 754985 h 1602413"/>
              <a:gd name="connsiteX0-13" fmla="*/ 128 w 1827887"/>
              <a:gd name="connsiteY0-14" fmla="*/ 754985 h 1602413"/>
              <a:gd name="connsiteX1-15" fmla="*/ 939339 w 1827887"/>
              <a:gd name="connsiteY1-16" fmla="*/ 0 h 1602413"/>
              <a:gd name="connsiteX2-17" fmla="*/ 1827887 w 1827887"/>
              <a:gd name="connsiteY2-18" fmla="*/ 50661 h 1602413"/>
              <a:gd name="connsiteX3-19" fmla="*/ 1768014 w 1827887"/>
              <a:gd name="connsiteY3-20" fmla="*/ 828675 h 1602413"/>
              <a:gd name="connsiteX4-21" fmla="*/ 994606 w 1827887"/>
              <a:gd name="connsiteY4-22" fmla="*/ 1602080 h 1602413"/>
              <a:gd name="connsiteX5-23" fmla="*/ 128 w 1827887"/>
              <a:gd name="connsiteY5-24" fmla="*/ 754985 h 1602413"/>
              <a:gd name="connsiteX0-25" fmla="*/ 128 w 1827887"/>
              <a:gd name="connsiteY0-26" fmla="*/ 754985 h 1602413"/>
              <a:gd name="connsiteX1-27" fmla="*/ 939339 w 1827887"/>
              <a:gd name="connsiteY1-28" fmla="*/ 0 h 1602413"/>
              <a:gd name="connsiteX2-29" fmla="*/ 1827887 w 1827887"/>
              <a:gd name="connsiteY2-30" fmla="*/ 50661 h 1602413"/>
              <a:gd name="connsiteX3-31" fmla="*/ 1768014 w 1827887"/>
              <a:gd name="connsiteY3-32" fmla="*/ 828675 h 1602413"/>
              <a:gd name="connsiteX4-33" fmla="*/ 994606 w 1827887"/>
              <a:gd name="connsiteY4-34" fmla="*/ 1602080 h 1602413"/>
              <a:gd name="connsiteX5-35" fmla="*/ 128 w 1827887"/>
              <a:gd name="connsiteY5-36" fmla="*/ 754985 h 1602413"/>
              <a:gd name="connsiteX0-37" fmla="*/ 128 w 1828717"/>
              <a:gd name="connsiteY0-38" fmla="*/ 754985 h 1602413"/>
              <a:gd name="connsiteX1-39" fmla="*/ 939339 w 1828717"/>
              <a:gd name="connsiteY1-40" fmla="*/ 0 h 1602413"/>
              <a:gd name="connsiteX2-41" fmla="*/ 1827887 w 1828717"/>
              <a:gd name="connsiteY2-42" fmla="*/ 50661 h 1602413"/>
              <a:gd name="connsiteX3-43" fmla="*/ 1768014 w 1828717"/>
              <a:gd name="connsiteY3-44" fmla="*/ 828675 h 1602413"/>
              <a:gd name="connsiteX4-45" fmla="*/ 994606 w 1828717"/>
              <a:gd name="connsiteY4-46" fmla="*/ 1602080 h 1602413"/>
              <a:gd name="connsiteX5-47" fmla="*/ 128 w 1828717"/>
              <a:gd name="connsiteY5-48" fmla="*/ 754985 h 1602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2645" y="2695915"/>
            <a:ext cx="1003484" cy="1309632"/>
          </a:xfrm>
          <a:prstGeom prst="rect">
            <a:avLst/>
          </a:prstGeom>
        </p:spPr>
      </p:pic>
      <p:sp>
        <p:nvSpPr>
          <p:cNvPr id="23" name="泪滴形 32"/>
          <p:cNvSpPr/>
          <p:nvPr/>
        </p:nvSpPr>
        <p:spPr bwMode="auto">
          <a:xfrm rot="8100000">
            <a:off x="3949373" y="2537791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-1" fmla="*/ 128 w 1768014"/>
              <a:gd name="connsiteY0-2" fmla="*/ 754985 h 1602413"/>
              <a:gd name="connsiteX1-3" fmla="*/ 939339 w 1768014"/>
              <a:gd name="connsiteY1-4" fmla="*/ 0 h 1602413"/>
              <a:gd name="connsiteX2-5" fmla="*/ 1768014 w 1768014"/>
              <a:gd name="connsiteY2-6" fmla="*/ 0 h 1602413"/>
              <a:gd name="connsiteX3-7" fmla="*/ 1768014 w 1768014"/>
              <a:gd name="connsiteY3-8" fmla="*/ 828675 h 1602413"/>
              <a:gd name="connsiteX4-9" fmla="*/ 994606 w 1768014"/>
              <a:gd name="connsiteY4-10" fmla="*/ 1602080 h 1602413"/>
              <a:gd name="connsiteX5-11" fmla="*/ 128 w 1768014"/>
              <a:gd name="connsiteY5-12" fmla="*/ 754985 h 1602413"/>
              <a:gd name="connsiteX0-13" fmla="*/ 128 w 1827887"/>
              <a:gd name="connsiteY0-14" fmla="*/ 754985 h 1602413"/>
              <a:gd name="connsiteX1-15" fmla="*/ 939339 w 1827887"/>
              <a:gd name="connsiteY1-16" fmla="*/ 0 h 1602413"/>
              <a:gd name="connsiteX2-17" fmla="*/ 1827887 w 1827887"/>
              <a:gd name="connsiteY2-18" fmla="*/ 50661 h 1602413"/>
              <a:gd name="connsiteX3-19" fmla="*/ 1768014 w 1827887"/>
              <a:gd name="connsiteY3-20" fmla="*/ 828675 h 1602413"/>
              <a:gd name="connsiteX4-21" fmla="*/ 994606 w 1827887"/>
              <a:gd name="connsiteY4-22" fmla="*/ 1602080 h 1602413"/>
              <a:gd name="connsiteX5-23" fmla="*/ 128 w 1827887"/>
              <a:gd name="connsiteY5-24" fmla="*/ 754985 h 1602413"/>
              <a:gd name="connsiteX0-25" fmla="*/ 128 w 1827887"/>
              <a:gd name="connsiteY0-26" fmla="*/ 754985 h 1602413"/>
              <a:gd name="connsiteX1-27" fmla="*/ 939339 w 1827887"/>
              <a:gd name="connsiteY1-28" fmla="*/ 0 h 1602413"/>
              <a:gd name="connsiteX2-29" fmla="*/ 1827887 w 1827887"/>
              <a:gd name="connsiteY2-30" fmla="*/ 50661 h 1602413"/>
              <a:gd name="connsiteX3-31" fmla="*/ 1768014 w 1827887"/>
              <a:gd name="connsiteY3-32" fmla="*/ 828675 h 1602413"/>
              <a:gd name="connsiteX4-33" fmla="*/ 994606 w 1827887"/>
              <a:gd name="connsiteY4-34" fmla="*/ 1602080 h 1602413"/>
              <a:gd name="connsiteX5-35" fmla="*/ 128 w 1827887"/>
              <a:gd name="connsiteY5-36" fmla="*/ 754985 h 1602413"/>
              <a:gd name="connsiteX0-37" fmla="*/ 128 w 1828717"/>
              <a:gd name="connsiteY0-38" fmla="*/ 754985 h 1602413"/>
              <a:gd name="connsiteX1-39" fmla="*/ 939339 w 1828717"/>
              <a:gd name="connsiteY1-40" fmla="*/ 0 h 1602413"/>
              <a:gd name="connsiteX2-41" fmla="*/ 1827887 w 1828717"/>
              <a:gd name="connsiteY2-42" fmla="*/ 50661 h 1602413"/>
              <a:gd name="connsiteX3-43" fmla="*/ 1768014 w 1828717"/>
              <a:gd name="connsiteY3-44" fmla="*/ 828675 h 1602413"/>
              <a:gd name="connsiteX4-45" fmla="*/ 994606 w 1828717"/>
              <a:gd name="connsiteY4-46" fmla="*/ 1602080 h 1602413"/>
              <a:gd name="connsiteX5-47" fmla="*/ 128 w 1828717"/>
              <a:gd name="connsiteY5-48" fmla="*/ 754985 h 1602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泪滴形 32"/>
          <p:cNvSpPr/>
          <p:nvPr/>
        </p:nvSpPr>
        <p:spPr bwMode="auto">
          <a:xfrm rot="8100000">
            <a:off x="6230132" y="2537792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-1" fmla="*/ 128 w 1768014"/>
              <a:gd name="connsiteY0-2" fmla="*/ 754985 h 1602413"/>
              <a:gd name="connsiteX1-3" fmla="*/ 939339 w 1768014"/>
              <a:gd name="connsiteY1-4" fmla="*/ 0 h 1602413"/>
              <a:gd name="connsiteX2-5" fmla="*/ 1768014 w 1768014"/>
              <a:gd name="connsiteY2-6" fmla="*/ 0 h 1602413"/>
              <a:gd name="connsiteX3-7" fmla="*/ 1768014 w 1768014"/>
              <a:gd name="connsiteY3-8" fmla="*/ 828675 h 1602413"/>
              <a:gd name="connsiteX4-9" fmla="*/ 994606 w 1768014"/>
              <a:gd name="connsiteY4-10" fmla="*/ 1602080 h 1602413"/>
              <a:gd name="connsiteX5-11" fmla="*/ 128 w 1768014"/>
              <a:gd name="connsiteY5-12" fmla="*/ 754985 h 1602413"/>
              <a:gd name="connsiteX0-13" fmla="*/ 128 w 1827887"/>
              <a:gd name="connsiteY0-14" fmla="*/ 754985 h 1602413"/>
              <a:gd name="connsiteX1-15" fmla="*/ 939339 w 1827887"/>
              <a:gd name="connsiteY1-16" fmla="*/ 0 h 1602413"/>
              <a:gd name="connsiteX2-17" fmla="*/ 1827887 w 1827887"/>
              <a:gd name="connsiteY2-18" fmla="*/ 50661 h 1602413"/>
              <a:gd name="connsiteX3-19" fmla="*/ 1768014 w 1827887"/>
              <a:gd name="connsiteY3-20" fmla="*/ 828675 h 1602413"/>
              <a:gd name="connsiteX4-21" fmla="*/ 994606 w 1827887"/>
              <a:gd name="connsiteY4-22" fmla="*/ 1602080 h 1602413"/>
              <a:gd name="connsiteX5-23" fmla="*/ 128 w 1827887"/>
              <a:gd name="connsiteY5-24" fmla="*/ 754985 h 1602413"/>
              <a:gd name="connsiteX0-25" fmla="*/ 128 w 1827887"/>
              <a:gd name="connsiteY0-26" fmla="*/ 754985 h 1602413"/>
              <a:gd name="connsiteX1-27" fmla="*/ 939339 w 1827887"/>
              <a:gd name="connsiteY1-28" fmla="*/ 0 h 1602413"/>
              <a:gd name="connsiteX2-29" fmla="*/ 1827887 w 1827887"/>
              <a:gd name="connsiteY2-30" fmla="*/ 50661 h 1602413"/>
              <a:gd name="connsiteX3-31" fmla="*/ 1768014 w 1827887"/>
              <a:gd name="connsiteY3-32" fmla="*/ 828675 h 1602413"/>
              <a:gd name="connsiteX4-33" fmla="*/ 994606 w 1827887"/>
              <a:gd name="connsiteY4-34" fmla="*/ 1602080 h 1602413"/>
              <a:gd name="connsiteX5-35" fmla="*/ 128 w 1827887"/>
              <a:gd name="connsiteY5-36" fmla="*/ 754985 h 1602413"/>
              <a:gd name="connsiteX0-37" fmla="*/ 128 w 1828717"/>
              <a:gd name="connsiteY0-38" fmla="*/ 754985 h 1602413"/>
              <a:gd name="connsiteX1-39" fmla="*/ 939339 w 1828717"/>
              <a:gd name="connsiteY1-40" fmla="*/ 0 h 1602413"/>
              <a:gd name="connsiteX2-41" fmla="*/ 1827887 w 1828717"/>
              <a:gd name="connsiteY2-42" fmla="*/ 50661 h 1602413"/>
              <a:gd name="connsiteX3-43" fmla="*/ 1768014 w 1828717"/>
              <a:gd name="connsiteY3-44" fmla="*/ 828675 h 1602413"/>
              <a:gd name="connsiteX4-45" fmla="*/ 994606 w 1828717"/>
              <a:gd name="connsiteY4-46" fmla="*/ 1602080 h 1602413"/>
              <a:gd name="connsiteX5-47" fmla="*/ 128 w 1828717"/>
              <a:gd name="connsiteY5-48" fmla="*/ 754985 h 1602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泪滴形 32"/>
          <p:cNvSpPr/>
          <p:nvPr/>
        </p:nvSpPr>
        <p:spPr bwMode="auto">
          <a:xfrm rot="8100000">
            <a:off x="8702269" y="2537793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-1" fmla="*/ 128 w 1768014"/>
              <a:gd name="connsiteY0-2" fmla="*/ 754985 h 1602413"/>
              <a:gd name="connsiteX1-3" fmla="*/ 939339 w 1768014"/>
              <a:gd name="connsiteY1-4" fmla="*/ 0 h 1602413"/>
              <a:gd name="connsiteX2-5" fmla="*/ 1768014 w 1768014"/>
              <a:gd name="connsiteY2-6" fmla="*/ 0 h 1602413"/>
              <a:gd name="connsiteX3-7" fmla="*/ 1768014 w 1768014"/>
              <a:gd name="connsiteY3-8" fmla="*/ 828675 h 1602413"/>
              <a:gd name="connsiteX4-9" fmla="*/ 994606 w 1768014"/>
              <a:gd name="connsiteY4-10" fmla="*/ 1602080 h 1602413"/>
              <a:gd name="connsiteX5-11" fmla="*/ 128 w 1768014"/>
              <a:gd name="connsiteY5-12" fmla="*/ 754985 h 1602413"/>
              <a:gd name="connsiteX0-13" fmla="*/ 128 w 1827887"/>
              <a:gd name="connsiteY0-14" fmla="*/ 754985 h 1602413"/>
              <a:gd name="connsiteX1-15" fmla="*/ 939339 w 1827887"/>
              <a:gd name="connsiteY1-16" fmla="*/ 0 h 1602413"/>
              <a:gd name="connsiteX2-17" fmla="*/ 1827887 w 1827887"/>
              <a:gd name="connsiteY2-18" fmla="*/ 50661 h 1602413"/>
              <a:gd name="connsiteX3-19" fmla="*/ 1768014 w 1827887"/>
              <a:gd name="connsiteY3-20" fmla="*/ 828675 h 1602413"/>
              <a:gd name="connsiteX4-21" fmla="*/ 994606 w 1827887"/>
              <a:gd name="connsiteY4-22" fmla="*/ 1602080 h 1602413"/>
              <a:gd name="connsiteX5-23" fmla="*/ 128 w 1827887"/>
              <a:gd name="connsiteY5-24" fmla="*/ 754985 h 1602413"/>
              <a:gd name="connsiteX0-25" fmla="*/ 128 w 1827887"/>
              <a:gd name="connsiteY0-26" fmla="*/ 754985 h 1602413"/>
              <a:gd name="connsiteX1-27" fmla="*/ 939339 w 1827887"/>
              <a:gd name="connsiteY1-28" fmla="*/ 0 h 1602413"/>
              <a:gd name="connsiteX2-29" fmla="*/ 1827887 w 1827887"/>
              <a:gd name="connsiteY2-30" fmla="*/ 50661 h 1602413"/>
              <a:gd name="connsiteX3-31" fmla="*/ 1768014 w 1827887"/>
              <a:gd name="connsiteY3-32" fmla="*/ 828675 h 1602413"/>
              <a:gd name="connsiteX4-33" fmla="*/ 994606 w 1827887"/>
              <a:gd name="connsiteY4-34" fmla="*/ 1602080 h 1602413"/>
              <a:gd name="connsiteX5-35" fmla="*/ 128 w 1827887"/>
              <a:gd name="connsiteY5-36" fmla="*/ 754985 h 1602413"/>
              <a:gd name="connsiteX0-37" fmla="*/ 128 w 1828717"/>
              <a:gd name="connsiteY0-38" fmla="*/ 754985 h 1602413"/>
              <a:gd name="connsiteX1-39" fmla="*/ 939339 w 1828717"/>
              <a:gd name="connsiteY1-40" fmla="*/ 0 h 1602413"/>
              <a:gd name="connsiteX2-41" fmla="*/ 1827887 w 1828717"/>
              <a:gd name="connsiteY2-42" fmla="*/ 50661 h 1602413"/>
              <a:gd name="connsiteX3-43" fmla="*/ 1768014 w 1828717"/>
              <a:gd name="connsiteY3-44" fmla="*/ 828675 h 1602413"/>
              <a:gd name="connsiteX4-45" fmla="*/ 994606 w 1828717"/>
              <a:gd name="connsiteY4-46" fmla="*/ 1602080 h 1602413"/>
              <a:gd name="connsiteX5-47" fmla="*/ 128 w 1828717"/>
              <a:gd name="connsiteY5-48" fmla="*/ 754985 h 1602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8184" y="2760106"/>
            <a:ext cx="641250" cy="11812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514" y="2910357"/>
            <a:ext cx="879235" cy="10119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2988" y="2769456"/>
            <a:ext cx="886726" cy="11996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8998" y="4981291"/>
            <a:ext cx="2239067" cy="1579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2712" y="4985381"/>
            <a:ext cx="2239067" cy="1579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65553" y="4985381"/>
            <a:ext cx="2239067" cy="1579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083" y="4985381"/>
            <a:ext cx="2239067" cy="157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Greedy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给定一个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N*M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的格子，上面的每个数字刚好组成了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1~N*M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的一个排列。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现在有一个人，从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(1,1)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点开始往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(N,M)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点走，每次只能向下或者向右，路径上经过的每一个数字，排序后组成了一个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N+M-2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长度的数字，求这个数字最小是多少。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N,M&lt;=5000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53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latin typeface="Segoe Script" panose="020B0504020000000003" pitchFamily="34" charset="0"/>
              </a:rPr>
              <a:t>3</a:t>
            </a:r>
            <a:endParaRPr lang="en-US" altLang="zh-CN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5300" y="2669707"/>
            <a:ext cx="85534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altLang="en-US" sz="5400" b="1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BINARY SEARCH</a:t>
            </a:r>
            <a:endParaRPr lang="en-US" sz="3600" b="1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binary search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86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二分法其实很常见：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切西瓜（一刀两瓣）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分手（一刀两断）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作业写不完的时候撕作业本（一撕两半）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同理，还有三分、四分，五分等等等等。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binary search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算法界的二分往往是这样的：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1~K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NO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K+1~∞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YES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找的就是这个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K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binary search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17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有一大堆石子儿堆在地上，每个石子的重量是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Wi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，要按顺序背在匡里带走，一共有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n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个工人，如果一趟带走，背最多的那个工人要带多少石子走？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binary search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一个机器人在一根无线双向延伸的数轴上，接受指令进行运动，指令是一串“R” “L” 的字符串，最后一个指令只能让机器人到达一个曾经</a:t>
            </a: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没</a:t>
            </a: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有到达过的位置。为达到这个目的，你可以在数轴上设置障碍物，机器人不能越过障碍物运动，即忽略要从那个位置运动的指令。求</a:t>
            </a: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摆放最少</a:t>
            </a: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障碍物</a:t>
            </a: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达到目的时</a:t>
            </a:r>
            <a:r>
              <a:rPr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的方法总数。</a:t>
            </a:r>
            <a:endParaRPr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binary search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给定这样一个函数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f(x),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已知，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f(x)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不递减，答案范围是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1~500000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，且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x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必须为正整数。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问：</a:t>
            </a: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x+f(x)^2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的最小值是多少？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1&lt;=x&lt;=100000000</a:t>
            </a: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53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latin typeface="Segoe Script" panose="020B0504020000000003" pitchFamily="34" charset="0"/>
              </a:rPr>
              <a:t>4</a:t>
            </a:r>
            <a:endParaRPr lang="en-US" altLang="zh-CN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5300" y="2669707"/>
            <a:ext cx="85534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递推</a:t>
            </a:r>
            <a:endParaRPr lang="zh-CN" altLang="en-US" sz="5400" b="1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RECURSION</a:t>
            </a:r>
            <a:endParaRPr lang="en-US" sz="3600" b="1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递推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recursion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335" y="2107565"/>
            <a:ext cx="3474720" cy="260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115" y="2143125"/>
            <a:ext cx="3428365" cy="2571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5475" y="4953635"/>
            <a:ext cx="9438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          </a:t>
            </a:r>
            <a:r>
              <a:rPr lang="zh-CN" altLang="en-US" sz="2800">
                <a:solidFill>
                  <a:schemeClr val="bg1"/>
                </a:solidFill>
              </a:rPr>
              <a:t>递                                                      推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递推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recursion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17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现有四个人做传球游戏，要求接球后马上传给别人。由甲先传球，并作为第1次传球，求经过10次传球仍回到发球人甲手中的传球方式的种数。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9375" y="885124"/>
            <a:ext cx="355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有问题随时提问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7" name="任意多边形 19"/>
          <p:cNvSpPr>
            <a:spLocks noChangeArrowheads="1"/>
          </p:cNvSpPr>
          <p:nvPr/>
        </p:nvSpPr>
        <p:spPr bwMode="auto">
          <a:xfrm>
            <a:off x="6803765" y="2629727"/>
            <a:ext cx="154852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108269 w 2112581"/>
              <a:gd name="connsiteY0" fmla="*/ 0 h 1747506"/>
              <a:gd name="connsiteX1" fmla="*/ 2112582 w 2112581"/>
              <a:gd name="connsiteY1" fmla="*/ 380083 h 1747506"/>
              <a:gd name="connsiteX2" fmla="*/ 2112582 w 2112581"/>
              <a:gd name="connsiteY2" fmla="*/ 1367424 h 1747506"/>
              <a:gd name="connsiteX3" fmla="*/ 1108269 w 2112581"/>
              <a:gd name="connsiteY3" fmla="*/ 1747506 h 1747506"/>
              <a:gd name="connsiteX4" fmla="*/ 103956 w 2112581"/>
              <a:gd name="connsiteY4" fmla="*/ 1367424 h 1747506"/>
              <a:gd name="connsiteX5" fmla="*/ 0 w 2112581"/>
              <a:gd name="connsiteY5" fmla="*/ 399759 h 1747506"/>
              <a:gd name="connsiteX6" fmla="*/ 1108269 w 2112581"/>
              <a:gd name="connsiteY6" fmla="*/ 0 h 1747506"/>
              <a:gd name="connsiteX0-1" fmla="*/ 1108269 w 2112582"/>
              <a:gd name="connsiteY0-2" fmla="*/ 0 h 1688478"/>
              <a:gd name="connsiteX1-3" fmla="*/ 2112582 w 2112582"/>
              <a:gd name="connsiteY1-4" fmla="*/ 380083 h 1688478"/>
              <a:gd name="connsiteX2-5" fmla="*/ 2112582 w 2112582"/>
              <a:gd name="connsiteY2-6" fmla="*/ 1367424 h 1688478"/>
              <a:gd name="connsiteX3-7" fmla="*/ 1160247 w 2112582"/>
              <a:gd name="connsiteY3-8" fmla="*/ 1688478 h 1688478"/>
              <a:gd name="connsiteX4-9" fmla="*/ 103956 w 2112582"/>
              <a:gd name="connsiteY4-10" fmla="*/ 1367424 h 1688478"/>
              <a:gd name="connsiteX5-11" fmla="*/ 0 w 2112582"/>
              <a:gd name="connsiteY5-12" fmla="*/ 399759 h 1688478"/>
              <a:gd name="connsiteX6-13" fmla="*/ 1108269 w 2112582"/>
              <a:gd name="connsiteY6-14" fmla="*/ 0 h 16884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112582" h="1688478">
                <a:moveTo>
                  <a:pt x="1108269" y="0"/>
                </a:moveTo>
                <a:lnTo>
                  <a:pt x="2112582" y="380083"/>
                </a:lnTo>
                <a:lnTo>
                  <a:pt x="2112582" y="1367424"/>
                </a:lnTo>
                <a:lnTo>
                  <a:pt x="1160247" y="1688478"/>
                </a:lnTo>
                <a:lnTo>
                  <a:pt x="103956" y="1367424"/>
                </a:lnTo>
                <a:lnTo>
                  <a:pt x="0" y="399759"/>
                </a:lnTo>
                <a:lnTo>
                  <a:pt x="1108269" y="0"/>
                </a:lnTo>
                <a:close/>
              </a:path>
            </a:pathLst>
          </a:custGeom>
          <a:noFill/>
          <a:ln w="12700" cap="flat" cmpd="sng">
            <a:solidFill>
              <a:srgbClr val="FFFF9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8" name="任意多边形 21"/>
          <p:cNvSpPr>
            <a:spLocks noChangeArrowheads="1"/>
          </p:cNvSpPr>
          <p:nvPr/>
        </p:nvSpPr>
        <p:spPr bwMode="auto">
          <a:xfrm>
            <a:off x="8470080" y="2686877"/>
            <a:ext cx="152947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86592"/>
              <a:gd name="connsiteY0" fmla="*/ 0 h 1747506"/>
              <a:gd name="connsiteX1" fmla="*/ 2086593 w 2086592"/>
              <a:gd name="connsiteY1" fmla="*/ 380083 h 1747506"/>
              <a:gd name="connsiteX2" fmla="*/ 2008626 w 2086592"/>
              <a:gd name="connsiteY2" fmla="*/ 1367424 h 1747506"/>
              <a:gd name="connsiteX3" fmla="*/ 1004313 w 2086592"/>
              <a:gd name="connsiteY3" fmla="*/ 1747506 h 1747506"/>
              <a:gd name="connsiteX4" fmla="*/ 0 w 2086592"/>
              <a:gd name="connsiteY4" fmla="*/ 1367424 h 1747506"/>
              <a:gd name="connsiteX5" fmla="*/ 0 w 2086592"/>
              <a:gd name="connsiteY5" fmla="*/ 380083 h 1747506"/>
              <a:gd name="connsiteX6" fmla="*/ 1004313 w 2086592"/>
              <a:gd name="connsiteY6" fmla="*/ 0 h 1747506"/>
              <a:gd name="connsiteX0-1" fmla="*/ 1004313 w 2086593"/>
              <a:gd name="connsiteY0-2" fmla="*/ 0 h 1688478"/>
              <a:gd name="connsiteX1-3" fmla="*/ 2086593 w 2086593"/>
              <a:gd name="connsiteY1-4" fmla="*/ 321055 h 1688478"/>
              <a:gd name="connsiteX2-5" fmla="*/ 2008626 w 2086593"/>
              <a:gd name="connsiteY2-6" fmla="*/ 1308396 h 1688478"/>
              <a:gd name="connsiteX3-7" fmla="*/ 1004313 w 2086593"/>
              <a:gd name="connsiteY3-8" fmla="*/ 1688478 h 1688478"/>
              <a:gd name="connsiteX4-9" fmla="*/ 0 w 2086593"/>
              <a:gd name="connsiteY4-10" fmla="*/ 1308396 h 1688478"/>
              <a:gd name="connsiteX5-11" fmla="*/ 0 w 2086593"/>
              <a:gd name="connsiteY5-12" fmla="*/ 321055 h 1688478"/>
              <a:gd name="connsiteX6-13" fmla="*/ 1004313 w 2086593"/>
              <a:gd name="connsiteY6-14" fmla="*/ 0 h 16884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86593" h="1688478">
                <a:moveTo>
                  <a:pt x="1004313" y="0"/>
                </a:moveTo>
                <a:lnTo>
                  <a:pt x="2086593" y="321055"/>
                </a:lnTo>
                <a:lnTo>
                  <a:pt x="2008626" y="1308396"/>
                </a:lnTo>
                <a:lnTo>
                  <a:pt x="1004313" y="1688478"/>
                </a:lnTo>
                <a:lnTo>
                  <a:pt x="0" y="1308396"/>
                </a:lnTo>
                <a:lnTo>
                  <a:pt x="0" y="321055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FFFFFF"/>
            </a:solidFill>
            <a:miter lim="800000"/>
          </a:ln>
        </p:spPr>
        <p:txBody>
          <a:bodyPr lIns="272320" tIns="313011" rIns="272320" bIns="31301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9" name="任意多边形 22"/>
          <p:cNvSpPr>
            <a:spLocks noChangeArrowheads="1"/>
          </p:cNvSpPr>
          <p:nvPr/>
        </p:nvSpPr>
        <p:spPr bwMode="auto">
          <a:xfrm>
            <a:off x="7678069" y="4065809"/>
            <a:ext cx="1472326" cy="161569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08625"/>
              <a:gd name="connsiteY0" fmla="*/ 0 h 1668801"/>
              <a:gd name="connsiteX1" fmla="*/ 2008626 w 2008625"/>
              <a:gd name="connsiteY1" fmla="*/ 380083 h 1668801"/>
              <a:gd name="connsiteX2" fmla="*/ 2008626 w 2008625"/>
              <a:gd name="connsiteY2" fmla="*/ 1367424 h 1668801"/>
              <a:gd name="connsiteX3" fmla="*/ 1004314 w 2008625"/>
              <a:gd name="connsiteY3" fmla="*/ 1668801 h 1668801"/>
              <a:gd name="connsiteX4" fmla="*/ 0 w 2008625"/>
              <a:gd name="connsiteY4" fmla="*/ 1367424 h 1668801"/>
              <a:gd name="connsiteX5" fmla="*/ 0 w 2008625"/>
              <a:gd name="connsiteY5" fmla="*/ 380083 h 1668801"/>
              <a:gd name="connsiteX6" fmla="*/ 1004313 w 2008625"/>
              <a:gd name="connsiteY6" fmla="*/ 0 h 1668801"/>
              <a:gd name="connsiteX0-1" fmla="*/ 1004313 w 2008626"/>
              <a:gd name="connsiteY0-2" fmla="*/ 0 h 1668801"/>
              <a:gd name="connsiteX1-3" fmla="*/ 2008626 w 2008626"/>
              <a:gd name="connsiteY1-4" fmla="*/ 380083 h 1668801"/>
              <a:gd name="connsiteX2-5" fmla="*/ 1956648 w 2008626"/>
              <a:gd name="connsiteY2-6" fmla="*/ 1367424 h 1668801"/>
              <a:gd name="connsiteX3-7" fmla="*/ 1004314 w 2008626"/>
              <a:gd name="connsiteY3-8" fmla="*/ 1668801 h 1668801"/>
              <a:gd name="connsiteX4-9" fmla="*/ 0 w 2008626"/>
              <a:gd name="connsiteY4-10" fmla="*/ 1367424 h 1668801"/>
              <a:gd name="connsiteX5-11" fmla="*/ 0 w 2008626"/>
              <a:gd name="connsiteY5-12" fmla="*/ 380083 h 1668801"/>
              <a:gd name="connsiteX6-13" fmla="*/ 1004313 w 2008626"/>
              <a:gd name="connsiteY6-14" fmla="*/ 0 h 16688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08626" h="1668801">
                <a:moveTo>
                  <a:pt x="1004313" y="0"/>
                </a:moveTo>
                <a:lnTo>
                  <a:pt x="2008626" y="380083"/>
                </a:lnTo>
                <a:lnTo>
                  <a:pt x="1956648" y="1367424"/>
                </a:lnTo>
                <a:lnTo>
                  <a:pt x="1004314" y="1668801"/>
                </a:lnTo>
                <a:lnTo>
                  <a:pt x="0" y="1367424"/>
                </a:lnTo>
                <a:lnTo>
                  <a:pt x="0" y="380083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2582C6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0512" y="2985017"/>
            <a:ext cx="631455" cy="9813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29571" y="3087710"/>
            <a:ext cx="1690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过不了</a:t>
            </a:r>
            <a:endParaRPr lang="en-US" altLang="zh-CN" sz="24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求调代码</a:t>
            </a:r>
            <a:endParaRPr lang="zh-CN" altLang="en-US" sz="24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53419" y="2744848"/>
            <a:ext cx="3723378" cy="1399945"/>
          </a:xfrm>
          <a:custGeom>
            <a:avLst/>
            <a:gdLst>
              <a:gd name="connsiteX0" fmla="*/ 0 w 3638550"/>
              <a:gd name="connsiteY0" fmla="*/ 0 h 1076095"/>
              <a:gd name="connsiteX1" fmla="*/ 3638550 w 3638550"/>
              <a:gd name="connsiteY1" fmla="*/ 0 h 1076095"/>
              <a:gd name="connsiteX2" fmla="*/ 3638550 w 3638550"/>
              <a:gd name="connsiteY2" fmla="*/ 1076095 h 1076095"/>
              <a:gd name="connsiteX3" fmla="*/ 0 w 3638550"/>
              <a:gd name="connsiteY3" fmla="*/ 1076095 h 1076095"/>
              <a:gd name="connsiteX4" fmla="*/ 0 w 3638550"/>
              <a:gd name="connsiteY4" fmla="*/ 0 h 1076095"/>
              <a:gd name="connsiteX0-1" fmla="*/ 0 w 3638550"/>
              <a:gd name="connsiteY0-2" fmla="*/ 0 h 1076095"/>
              <a:gd name="connsiteX1-3" fmla="*/ 3524250 w 3638550"/>
              <a:gd name="connsiteY1-4" fmla="*/ 152400 h 1076095"/>
              <a:gd name="connsiteX2-5" fmla="*/ 3638550 w 3638550"/>
              <a:gd name="connsiteY2-6" fmla="*/ 1076095 h 1076095"/>
              <a:gd name="connsiteX3-7" fmla="*/ 0 w 3638550"/>
              <a:gd name="connsiteY3-8" fmla="*/ 1076095 h 1076095"/>
              <a:gd name="connsiteX4-9" fmla="*/ 0 w 3638550"/>
              <a:gd name="connsiteY4-10" fmla="*/ 0 h 1076095"/>
              <a:gd name="connsiteX0-11" fmla="*/ 0 w 3543300"/>
              <a:gd name="connsiteY0-12" fmla="*/ 0 h 1076095"/>
              <a:gd name="connsiteX1-13" fmla="*/ 3524250 w 3543300"/>
              <a:gd name="connsiteY1-14" fmla="*/ 152400 h 1076095"/>
              <a:gd name="connsiteX2-15" fmla="*/ 3543300 w 3543300"/>
              <a:gd name="connsiteY2-16" fmla="*/ 1018945 h 1076095"/>
              <a:gd name="connsiteX3-17" fmla="*/ 0 w 3543300"/>
              <a:gd name="connsiteY3-18" fmla="*/ 1076095 h 1076095"/>
              <a:gd name="connsiteX4-19" fmla="*/ 0 w 3543300"/>
              <a:gd name="connsiteY4-20" fmla="*/ 0 h 10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43300" h="1076095">
                <a:moveTo>
                  <a:pt x="0" y="0"/>
                </a:moveTo>
                <a:lnTo>
                  <a:pt x="3524250" y="152400"/>
                </a:lnTo>
                <a:lnTo>
                  <a:pt x="3543300" y="1018945"/>
                </a:lnTo>
                <a:lnTo>
                  <a:pt x="0" y="10760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53418" y="3125911"/>
            <a:ext cx="4633181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请不要问我这些问题</a:t>
            </a:r>
            <a:endParaRPr lang="zh-CN" altLang="en-US" sz="28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8" name="任意多边形 21"/>
          <p:cNvSpPr>
            <a:spLocks noChangeArrowheads="1"/>
          </p:cNvSpPr>
          <p:nvPr/>
        </p:nvSpPr>
        <p:spPr bwMode="auto">
          <a:xfrm>
            <a:off x="7708080" y="1220027"/>
            <a:ext cx="152947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86592"/>
              <a:gd name="connsiteY0" fmla="*/ 0 h 1747506"/>
              <a:gd name="connsiteX1" fmla="*/ 2086593 w 2086592"/>
              <a:gd name="connsiteY1" fmla="*/ 380083 h 1747506"/>
              <a:gd name="connsiteX2" fmla="*/ 2008626 w 2086592"/>
              <a:gd name="connsiteY2" fmla="*/ 1367424 h 1747506"/>
              <a:gd name="connsiteX3" fmla="*/ 1004313 w 2086592"/>
              <a:gd name="connsiteY3" fmla="*/ 1747506 h 1747506"/>
              <a:gd name="connsiteX4" fmla="*/ 0 w 2086592"/>
              <a:gd name="connsiteY4" fmla="*/ 1367424 h 1747506"/>
              <a:gd name="connsiteX5" fmla="*/ 0 w 2086592"/>
              <a:gd name="connsiteY5" fmla="*/ 380083 h 1747506"/>
              <a:gd name="connsiteX6" fmla="*/ 1004313 w 2086592"/>
              <a:gd name="connsiteY6" fmla="*/ 0 h 1747506"/>
              <a:gd name="connsiteX0-1" fmla="*/ 1004313 w 2086593"/>
              <a:gd name="connsiteY0-2" fmla="*/ 0 h 1688478"/>
              <a:gd name="connsiteX1-3" fmla="*/ 2086593 w 2086593"/>
              <a:gd name="connsiteY1-4" fmla="*/ 321055 h 1688478"/>
              <a:gd name="connsiteX2-5" fmla="*/ 2008626 w 2086593"/>
              <a:gd name="connsiteY2-6" fmla="*/ 1308396 h 1688478"/>
              <a:gd name="connsiteX3-7" fmla="*/ 1004313 w 2086593"/>
              <a:gd name="connsiteY3-8" fmla="*/ 1688478 h 1688478"/>
              <a:gd name="connsiteX4-9" fmla="*/ 0 w 2086593"/>
              <a:gd name="connsiteY4-10" fmla="*/ 1308396 h 1688478"/>
              <a:gd name="connsiteX5-11" fmla="*/ 0 w 2086593"/>
              <a:gd name="connsiteY5-12" fmla="*/ 321055 h 1688478"/>
              <a:gd name="connsiteX6-13" fmla="*/ 1004313 w 2086593"/>
              <a:gd name="connsiteY6-14" fmla="*/ 0 h 16884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86593" h="1688478">
                <a:moveTo>
                  <a:pt x="1004313" y="0"/>
                </a:moveTo>
                <a:lnTo>
                  <a:pt x="2086593" y="321055"/>
                </a:lnTo>
                <a:lnTo>
                  <a:pt x="2008626" y="1308396"/>
                </a:lnTo>
                <a:lnTo>
                  <a:pt x="1004313" y="1688478"/>
                </a:lnTo>
                <a:lnTo>
                  <a:pt x="0" y="1308396"/>
                </a:lnTo>
                <a:lnTo>
                  <a:pt x="0" y="321055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FFFFFF"/>
            </a:solidFill>
            <a:miter lim="800000"/>
          </a:ln>
        </p:spPr>
        <p:txBody>
          <a:bodyPr lIns="272320" tIns="313011" rIns="272320" bIns="31301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19" name="任意多边形 21"/>
          <p:cNvSpPr>
            <a:spLocks noChangeArrowheads="1"/>
          </p:cNvSpPr>
          <p:nvPr/>
        </p:nvSpPr>
        <p:spPr bwMode="auto">
          <a:xfrm>
            <a:off x="5984055" y="4125152"/>
            <a:ext cx="152947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86592"/>
              <a:gd name="connsiteY0" fmla="*/ 0 h 1747506"/>
              <a:gd name="connsiteX1" fmla="*/ 2086593 w 2086592"/>
              <a:gd name="connsiteY1" fmla="*/ 380083 h 1747506"/>
              <a:gd name="connsiteX2" fmla="*/ 2008626 w 2086592"/>
              <a:gd name="connsiteY2" fmla="*/ 1367424 h 1747506"/>
              <a:gd name="connsiteX3" fmla="*/ 1004313 w 2086592"/>
              <a:gd name="connsiteY3" fmla="*/ 1747506 h 1747506"/>
              <a:gd name="connsiteX4" fmla="*/ 0 w 2086592"/>
              <a:gd name="connsiteY4" fmla="*/ 1367424 h 1747506"/>
              <a:gd name="connsiteX5" fmla="*/ 0 w 2086592"/>
              <a:gd name="connsiteY5" fmla="*/ 380083 h 1747506"/>
              <a:gd name="connsiteX6" fmla="*/ 1004313 w 2086592"/>
              <a:gd name="connsiteY6" fmla="*/ 0 h 1747506"/>
              <a:gd name="connsiteX0-1" fmla="*/ 1004313 w 2086593"/>
              <a:gd name="connsiteY0-2" fmla="*/ 0 h 1688478"/>
              <a:gd name="connsiteX1-3" fmla="*/ 2086593 w 2086593"/>
              <a:gd name="connsiteY1-4" fmla="*/ 321055 h 1688478"/>
              <a:gd name="connsiteX2-5" fmla="*/ 2008626 w 2086593"/>
              <a:gd name="connsiteY2-6" fmla="*/ 1308396 h 1688478"/>
              <a:gd name="connsiteX3-7" fmla="*/ 1004313 w 2086593"/>
              <a:gd name="connsiteY3-8" fmla="*/ 1688478 h 1688478"/>
              <a:gd name="connsiteX4-9" fmla="*/ 0 w 2086593"/>
              <a:gd name="connsiteY4-10" fmla="*/ 1308396 h 1688478"/>
              <a:gd name="connsiteX5-11" fmla="*/ 0 w 2086593"/>
              <a:gd name="connsiteY5-12" fmla="*/ 321055 h 1688478"/>
              <a:gd name="connsiteX6-13" fmla="*/ 1004313 w 2086593"/>
              <a:gd name="connsiteY6-14" fmla="*/ 0 h 16884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86593" h="1688478">
                <a:moveTo>
                  <a:pt x="1004313" y="0"/>
                </a:moveTo>
                <a:lnTo>
                  <a:pt x="2086593" y="321055"/>
                </a:lnTo>
                <a:lnTo>
                  <a:pt x="2008626" y="1308396"/>
                </a:lnTo>
                <a:lnTo>
                  <a:pt x="1004313" y="1688478"/>
                </a:lnTo>
                <a:lnTo>
                  <a:pt x="0" y="1308396"/>
                </a:lnTo>
                <a:lnTo>
                  <a:pt x="0" y="321055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FFFFFF"/>
            </a:solidFill>
            <a:miter lim="800000"/>
          </a:ln>
        </p:spPr>
        <p:txBody>
          <a:bodyPr lIns="272320" tIns="313011" rIns="272320" bIns="31301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20" name="文本框 11"/>
          <p:cNvSpPr txBox="1"/>
          <p:nvPr/>
        </p:nvSpPr>
        <p:spPr>
          <a:xfrm>
            <a:off x="6053271" y="4554560"/>
            <a:ext cx="1690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样例过了</a:t>
            </a:r>
            <a:endParaRPr lang="en-US" altLang="zh-CN" sz="24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但是</a:t>
            </a:r>
            <a:r>
              <a:rPr lang="en-US" altLang="zh-CN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WA</a:t>
            </a:r>
            <a:endParaRPr lang="zh-CN" altLang="en-US" sz="24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21" name="文本框 11"/>
          <p:cNvSpPr txBox="1"/>
          <p:nvPr/>
        </p:nvSpPr>
        <p:spPr>
          <a:xfrm>
            <a:off x="7805871" y="1630385"/>
            <a:ext cx="1690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英文题目</a:t>
            </a:r>
            <a:endParaRPr lang="en-US" altLang="zh-CN" sz="24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求翻译</a:t>
            </a:r>
            <a:endParaRPr lang="zh-CN" altLang="en-US" sz="24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837" y="4385192"/>
            <a:ext cx="631455" cy="98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8" grpId="0" animBg="1"/>
      <p:bldP spid="19" grpId="0" animBg="1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递推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recursion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17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某人写了n封信，并在每个信封上写下了对应的地址和收信人的姓名。问：将所有的信都错信封的情况共有多少种？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递推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recursion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对于一个斐波那契串，第1项s1="c"，第2项s2="ff"，第n项如s3=cff，s4=ffcff，求第n项中所有字符'c'的坐标之差。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比如说n=5时，字符串为"cffffcff"，第一个字符'c'坐标为0，第二个字符'c'坐标为5，所以答案为5，若有多个字符'c'，两两之间均要计算坐标之差，最后总的求和。</a:t>
            </a:r>
            <a:endParaRPr lang="zh-CN" altLang="en-US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练习时间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650490"/>
            <a:ext cx="8671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http://acm.hust.edu.cn/vjudge/contest/125415#overview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124575" y="1724767"/>
            <a:ext cx="4601316" cy="3875932"/>
            <a:chOff x="0" y="728780"/>
            <a:chExt cx="4203425" cy="3541206"/>
          </a:xfrm>
          <a:pattFill prst="wdUpDiag">
            <a:fgClr>
              <a:srgbClr val="FF5054"/>
            </a:fgClr>
            <a:bgClr>
              <a:srgbClr val="2B2B2B"/>
            </a:bgClr>
          </a:pattFill>
        </p:grpSpPr>
        <p:grpSp>
          <p:nvGrpSpPr>
            <p:cNvPr id="3" name="Group 3"/>
            <p:cNvGrpSpPr/>
            <p:nvPr/>
          </p:nvGrpSpPr>
          <p:grpSpPr bwMode="auto">
            <a:xfrm>
              <a:off x="1271220" y="728780"/>
              <a:ext cx="1723099" cy="2595842"/>
              <a:chOff x="1" y="728780"/>
              <a:chExt cx="1723099" cy="2595842"/>
            </a:xfrm>
            <a:grpFill/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 rot="16200000">
                <a:off x="-787313" y="1985347"/>
                <a:ext cx="2117885" cy="543258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 rot="16200000">
                <a:off x="151749" y="1753271"/>
                <a:ext cx="2595842" cy="546860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0" y="3315917"/>
              <a:ext cx="4203425" cy="954069"/>
              <a:chOff x="0" y="0"/>
              <a:chExt cx="4203425" cy="954069"/>
            </a:xfrm>
            <a:grpFill/>
          </p:grpSpPr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 rot="16200000">
                <a:off x="430204" y="-430204"/>
                <a:ext cx="954069" cy="1814477"/>
              </a:xfrm>
              <a:custGeom>
                <a:avLst/>
                <a:gdLst>
                  <a:gd name="T0" fmla="*/ 2 w 954069"/>
                  <a:gd name="T1" fmla="*/ 0 h 1814477"/>
                  <a:gd name="T2" fmla="*/ 954069 w 954069"/>
                  <a:gd name="T3" fmla="*/ 1264019 h 1814477"/>
                  <a:gd name="T4" fmla="*/ 954069 w 954069"/>
                  <a:gd name="T5" fmla="*/ 1814477 h 1814477"/>
                  <a:gd name="T6" fmla="*/ 0 w 954069"/>
                  <a:gd name="T7" fmla="*/ 1155577 h 1814477"/>
                  <a:gd name="T8" fmla="*/ 2 w 954069"/>
                  <a:gd name="T9" fmla="*/ 0 h 1814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069"/>
                  <a:gd name="T16" fmla="*/ 0 h 1814477"/>
                  <a:gd name="T17" fmla="*/ 954069 w 954069"/>
                  <a:gd name="T18" fmla="*/ 1814477 h 1814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069" h="1814477">
                    <a:moveTo>
                      <a:pt x="2" y="0"/>
                    </a:moveTo>
                    <a:lnTo>
                      <a:pt x="954069" y="1264019"/>
                    </a:lnTo>
                    <a:lnTo>
                      <a:pt x="954069" y="1814477"/>
                    </a:lnTo>
                    <a:lnTo>
                      <a:pt x="0" y="1155577"/>
                    </a:lnTo>
                    <a:cubicBezTo>
                      <a:pt x="1" y="851066"/>
                      <a:pt x="1" y="304511"/>
                      <a:pt x="2" y="0"/>
                    </a:cubicBezTo>
                    <a:close/>
                  </a:path>
                </a:pathLst>
              </a:custGeom>
              <a:pattFill prst="wdUpDiag">
                <a:fgClr>
                  <a:srgbClr val="FF66CC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 rot="16200000">
                <a:off x="2256234" y="-40243"/>
                <a:ext cx="954068" cy="1034556"/>
              </a:xfrm>
              <a:custGeom>
                <a:avLst/>
                <a:gdLst>
                  <a:gd name="T0" fmla="*/ 0 w 954068"/>
                  <a:gd name="T1" fmla="*/ 0 h 1034556"/>
                  <a:gd name="T2" fmla="*/ 954068 w 954068"/>
                  <a:gd name="T3" fmla="*/ 242046 h 1034556"/>
                  <a:gd name="T4" fmla="*/ 954068 w 954068"/>
                  <a:gd name="T5" fmla="*/ 792504 h 1034556"/>
                  <a:gd name="T6" fmla="*/ 13447 w 954068"/>
                  <a:gd name="T7" fmla="*/ 1034556 h 1034556"/>
                  <a:gd name="T8" fmla="*/ 0 w 954068"/>
                  <a:gd name="T9" fmla="*/ 0 h 1034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068"/>
                  <a:gd name="T16" fmla="*/ 0 h 1034556"/>
                  <a:gd name="T17" fmla="*/ 954068 w 954068"/>
                  <a:gd name="T18" fmla="*/ 1034556 h 1034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068" h="1034556">
                    <a:moveTo>
                      <a:pt x="0" y="0"/>
                    </a:moveTo>
                    <a:lnTo>
                      <a:pt x="954068" y="242046"/>
                    </a:lnTo>
                    <a:lnTo>
                      <a:pt x="954068" y="792504"/>
                    </a:lnTo>
                    <a:lnTo>
                      <a:pt x="13447" y="1034556"/>
                    </a:lnTo>
                    <a:cubicBezTo>
                      <a:pt x="13447" y="747977"/>
                      <a:pt x="0" y="286579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rgbClr val="FF66CC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 rot="16200000">
                <a:off x="1370113" y="-114199"/>
                <a:ext cx="927174" cy="1155574"/>
              </a:xfrm>
              <a:custGeom>
                <a:avLst/>
                <a:gdLst>
                  <a:gd name="T0" fmla="*/ 0 w 927174"/>
                  <a:gd name="T1" fmla="*/ 0 h 1155574"/>
                  <a:gd name="T2" fmla="*/ 927174 w 927174"/>
                  <a:gd name="T3" fmla="*/ 605116 h 1155574"/>
                  <a:gd name="T4" fmla="*/ 927174 w 927174"/>
                  <a:gd name="T5" fmla="*/ 1155574 h 1155574"/>
                  <a:gd name="T6" fmla="*/ 1 w 927174"/>
                  <a:gd name="T7" fmla="*/ 900081 h 1155574"/>
                  <a:gd name="T8" fmla="*/ 0 w 927174"/>
                  <a:gd name="T9" fmla="*/ 0 h 11555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7174"/>
                  <a:gd name="T16" fmla="*/ 0 h 1155574"/>
                  <a:gd name="T17" fmla="*/ 927174 w 927174"/>
                  <a:gd name="T18" fmla="*/ 1155574 h 11555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7174" h="1155574">
                    <a:moveTo>
                      <a:pt x="0" y="0"/>
                    </a:moveTo>
                    <a:lnTo>
                      <a:pt x="927174" y="605116"/>
                    </a:lnTo>
                    <a:lnTo>
                      <a:pt x="927174" y="1155574"/>
                    </a:lnTo>
                    <a:lnTo>
                      <a:pt x="1" y="900081"/>
                    </a:lnTo>
                    <a:cubicBezTo>
                      <a:pt x="1" y="568678"/>
                      <a:pt x="0" y="331403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 rot="5400000" flipH="1">
                <a:off x="3162051" y="-114200"/>
                <a:ext cx="927174" cy="1155574"/>
              </a:xfrm>
              <a:custGeom>
                <a:avLst/>
                <a:gdLst>
                  <a:gd name="T0" fmla="*/ 0 w 927174"/>
                  <a:gd name="T1" fmla="*/ 0 h 1155574"/>
                  <a:gd name="T2" fmla="*/ 927174 w 927174"/>
                  <a:gd name="T3" fmla="*/ 605116 h 1155574"/>
                  <a:gd name="T4" fmla="*/ 927174 w 927174"/>
                  <a:gd name="T5" fmla="*/ 1155574 h 1155574"/>
                  <a:gd name="T6" fmla="*/ 1 w 927174"/>
                  <a:gd name="T7" fmla="*/ 900081 h 1155574"/>
                  <a:gd name="T8" fmla="*/ 0 w 927174"/>
                  <a:gd name="T9" fmla="*/ 0 h 11555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7174"/>
                  <a:gd name="T16" fmla="*/ 0 h 1155574"/>
                  <a:gd name="T17" fmla="*/ 927174 w 927174"/>
                  <a:gd name="T18" fmla="*/ 1155574 h 11555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7174" h="1155574">
                    <a:moveTo>
                      <a:pt x="0" y="0"/>
                    </a:moveTo>
                    <a:lnTo>
                      <a:pt x="927174" y="605116"/>
                    </a:lnTo>
                    <a:lnTo>
                      <a:pt x="927174" y="1155574"/>
                    </a:lnTo>
                    <a:lnTo>
                      <a:pt x="1" y="900081"/>
                    </a:lnTo>
                    <a:cubicBezTo>
                      <a:pt x="1" y="568678"/>
                      <a:pt x="0" y="331403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38425" y="932749"/>
            <a:ext cx="355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Segoe Script" panose="020B0504020000000003" pitchFamily="34" charset="0"/>
                <a:ea typeface="新蒂小丸子小学版" panose="03000600000000000000" pitchFamily="66" charset="-122"/>
              </a:rPr>
              <a:t>练习题难度构成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82320" y="2978185"/>
            <a:ext cx="5036223" cy="16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FOR </a:t>
            </a:r>
            <a:r>
              <a:rPr lang="zh-CN" altLang="en-US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求职者：完成简单部分题目</a:t>
            </a:r>
            <a:endParaRPr lang="en-US" altLang="zh-CN" sz="20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FOR </a:t>
            </a:r>
            <a:r>
              <a:rPr lang="zh-CN" altLang="en-US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考研机试准备：完成到中等题目</a:t>
            </a:r>
            <a:endParaRPr lang="en-US" altLang="zh-CN" sz="20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FOR  </a:t>
            </a:r>
            <a:r>
              <a:rPr lang="en-US" altLang="zh-CN" sz="2000" dirty="0" err="1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ACMer</a:t>
            </a:r>
            <a:r>
              <a:rPr lang="zh-CN" altLang="en-US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：完成到困难难度题目</a:t>
            </a:r>
            <a:endParaRPr lang="en-US" altLang="zh-CN" sz="20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FOR </a:t>
            </a:r>
            <a:r>
              <a:rPr lang="zh-CN" altLang="en-US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有理想的</a:t>
            </a:r>
            <a:r>
              <a:rPr lang="en-US" altLang="zh-CN" sz="2000" dirty="0" err="1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ACMer</a:t>
            </a:r>
            <a:r>
              <a:rPr lang="zh-CN" altLang="en-US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：完成全部题目</a:t>
            </a:r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6" name="文本框 18"/>
          <p:cNvSpPr txBox="1"/>
          <p:nvPr/>
        </p:nvSpPr>
        <p:spPr>
          <a:xfrm>
            <a:off x="7474400" y="1856210"/>
            <a:ext cx="10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25%</a:t>
            </a:r>
            <a:endParaRPr lang="zh-CN" altLang="en-US"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 rot="16200000">
            <a:off x="7667845" y="3481072"/>
            <a:ext cx="1575126" cy="594682"/>
          </a:xfrm>
          <a:prstGeom prst="rect">
            <a:avLst/>
          </a:prstGeom>
          <a:pattFill prst="wdUpDiag">
            <a:fgClr>
              <a:srgbClr val="FF66CC"/>
            </a:fgClr>
            <a:bgClr>
              <a:srgbClr val="2B2B2B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18"/>
          <p:cNvSpPr txBox="1"/>
          <p:nvPr/>
        </p:nvSpPr>
        <p:spPr>
          <a:xfrm>
            <a:off x="8103050" y="2608685"/>
            <a:ext cx="10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20%</a:t>
            </a:r>
            <a:endParaRPr lang="zh-CN" altLang="en-US"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 rot="16200000">
            <a:off x="8972770" y="3471547"/>
            <a:ext cx="1575126" cy="594682"/>
          </a:xfrm>
          <a:prstGeom prst="rect">
            <a:avLst/>
          </a:prstGeom>
          <a:pattFill prst="wdUpDiag">
            <a:fgClr>
              <a:srgbClr val="FF66CC"/>
            </a:fgClr>
            <a:bgClr>
              <a:srgbClr val="2B2B2B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9427025" y="2627735"/>
            <a:ext cx="10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20%</a:t>
            </a:r>
            <a:endParaRPr lang="zh-CN" altLang="en-US"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8788850" y="1294235"/>
            <a:ext cx="10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35%</a:t>
            </a:r>
            <a:endParaRPr lang="zh-CN" altLang="en-US" sz="20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7450" y="5619750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Easy                 Normal          Hard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VeryHard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75337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THAT’S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ALL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72933" y="3976985"/>
            <a:ext cx="24080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Good Luck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菱形 13"/>
          <p:cNvSpPr/>
          <p:nvPr/>
        </p:nvSpPr>
        <p:spPr>
          <a:xfrm>
            <a:off x="4725988" y="4203383"/>
            <a:ext cx="3060871" cy="987617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7950" y="904174"/>
            <a:ext cx="355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第一日</a:t>
            </a:r>
            <a:endParaRPr lang="en-US" altLang="zh-CN" sz="1600" b="1" dirty="0" smtClean="0">
              <a:solidFill>
                <a:srgbClr val="FFFF99"/>
              </a:solidFill>
              <a:latin typeface="Segoe Script" panose="020B0504020000000003" pitchFamily="34" charset="0"/>
            </a:endParaRPr>
          </a:p>
          <a:p>
            <a:r>
              <a:rPr lang="en-US" altLang="zh-CN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The First Day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 bwMode="auto">
          <a:xfrm>
            <a:off x="8176505" y="2123401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9174940" y="2493293"/>
            <a:ext cx="105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3200" b="1" dirty="0">
              <a:solidFill>
                <a:srgbClr val="0092C3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176505" y="3799994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9184466" y="4188936"/>
            <a:ext cx="13311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二分</a:t>
            </a:r>
            <a:endParaRPr lang="zh-CN" altLang="en-US" sz="3200" b="1" dirty="0">
              <a:solidFill>
                <a:srgbClr val="0092C3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124758" y="261937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980319" y="3084517"/>
            <a:ext cx="1286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贪心</a:t>
            </a:r>
            <a:endParaRPr lang="zh-CN" altLang="en-US" sz="3200" b="1" dirty="0">
              <a:solidFill>
                <a:srgbClr val="0092C3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24758" y="4452620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28"/>
          <p:cNvSpPr txBox="1">
            <a:spLocks noChangeArrowheads="1"/>
          </p:cNvSpPr>
          <p:nvPr/>
        </p:nvSpPr>
        <p:spPr bwMode="auto">
          <a:xfrm>
            <a:off x="2022229" y="4855532"/>
            <a:ext cx="1286756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递推</a:t>
            </a:r>
            <a:endParaRPr lang="zh-CN" altLang="en-US" sz="3200" b="1" dirty="0">
              <a:solidFill>
                <a:srgbClr val="0092C3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 flipV="1">
            <a:off x="4213626" y="4714376"/>
            <a:ext cx="553500" cy="360889"/>
            <a:chOff x="3271234" y="2343955"/>
            <a:chExt cx="965915" cy="386367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6989" y="6017889"/>
            <a:ext cx="7626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59632" y="922237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1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5300" y="2669707"/>
            <a:ext cx="85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枚举</a:t>
            </a:r>
            <a:endParaRPr lang="en-US" altLang="zh-CN" sz="3600" b="1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Brute force</a:t>
            </a:r>
            <a:endParaRPr lang="en-US" altLang="zh-CN" sz="3600" b="1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7" name="组合 29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75429" y="255451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Segoe Script" panose="020B0504020000000003" pitchFamily="34" charset="0"/>
              </a:rPr>
              <a:t>简单</a:t>
            </a:r>
            <a:endParaRPr lang="zh-CN" altLang="en-US" sz="2000" b="1" dirty="0">
              <a:latin typeface="Segoe Script" panose="020B05040200000000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450" y="295462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Segoe Script" panose="020B0504020000000003" pitchFamily="34" charset="0"/>
              </a:rPr>
              <a:t>吗？</a:t>
            </a:r>
            <a:endParaRPr lang="zh-CN" altLang="en-US" sz="2000" b="1" dirty="0">
              <a:latin typeface="Segoe Script" panose="020B05040200000000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3331" y="3212969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Segoe Script" panose="020B0504020000000003" pitchFamily="34" charset="0"/>
              </a:rPr>
              <a:t>真的</a:t>
            </a:r>
            <a:endParaRPr lang="zh-CN" altLang="en-US" sz="2000" b="1" dirty="0">
              <a:latin typeface="Segoe Script" panose="020B0504020000000003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23733" y="2190142"/>
            <a:ext cx="503622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暴力枚举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有技巧性的枚举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看不出来是枚举的枚举</a:t>
            </a:r>
            <a:endParaRPr lang="en-US" altLang="zh-CN" sz="28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189915">
            <a:off x="5109808" y="4905835"/>
            <a:ext cx="1417500" cy="106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1275" y="742249"/>
            <a:ext cx="355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枚举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Brute force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7055" y="2107565"/>
            <a:ext cx="8703945" cy="294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有一个机器人   他有两只手，一只左手一只右手，他面前摆了一排东西，左手只能从最左边拿，右手只能从最右边拿，每个东西有一个重量w[i]  ,   左手拿起这样东西需要消耗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w[i] * l  的能量， 右手拿起这样东西需要消耗w[i] * r 的能量，如果连续使用左手或者右手还需要多消耗 Q1或者Q2的能量，问拿走所有东西所需要消耗的最少能量是多少？</a:t>
            </a:r>
            <a:endParaRPr lang="zh-CN" altLang="en-US" sz="2400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3039</Words>
  <Application>WPS 演示</Application>
  <PresentationFormat>自定义</PresentationFormat>
  <Paragraphs>246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新蒂小丸子小学版</vt:lpstr>
      <vt:lpstr>微软雅黑</vt:lpstr>
      <vt:lpstr>新蒂小丸子小学版</vt:lpstr>
      <vt:lpstr>Calibri</vt:lpstr>
      <vt:lpstr>Segoe Script</vt:lpstr>
      <vt:lpstr>黑体</vt:lpstr>
      <vt:lpstr>Segoe Print</vt:lpstr>
      <vt:lpstr>Calibri Light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40</cp:revision>
  <dcterms:created xsi:type="dcterms:W3CDTF">2015-08-19T07:17:00Z</dcterms:created>
  <dcterms:modified xsi:type="dcterms:W3CDTF">2016-07-31T13:58:21Z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