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66" r:id="rId6"/>
    <p:sldId id="367" r:id="rId7"/>
    <p:sldId id="388" r:id="rId8"/>
    <p:sldId id="390" r:id="rId9"/>
    <p:sldId id="389" r:id="rId10"/>
    <p:sldId id="391" r:id="rId11"/>
    <p:sldId id="368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69" r:id="rId23"/>
    <p:sldId id="392" r:id="rId24"/>
    <p:sldId id="393" r:id="rId25"/>
    <p:sldId id="394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363636"/>
    <a:srgbClr val="2B2B2B"/>
    <a:srgbClr val="2582C6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319" y="3624560"/>
            <a:ext cx="171831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14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380753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插入</a:t>
            </a:r>
            <a:br>
              <a:rPr lang="en-US" altLang="zh-CN" dirty="0"/>
            </a:br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0483" name="图片 4" descr="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24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3" descr="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191622"/>
            <a:ext cx="6078885" cy="6663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380753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插入</a:t>
            </a:r>
            <a:br>
              <a:rPr lang="en-US" altLang="zh-CN" dirty="0"/>
            </a:br>
            <a:r>
              <a:rPr lang="en-US" altLang="zh-CN" dirty="0"/>
              <a:t>AN</a:t>
            </a:r>
            <a:endParaRPr lang="zh-CN" altLang="en-US" dirty="0"/>
          </a:p>
        </p:txBody>
      </p:sp>
      <p:pic>
        <p:nvPicPr>
          <p:cNvPr id="21507" name="图片 5" descr="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7" descr="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05017"/>
            <a:ext cx="6028656" cy="6529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858491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ASP</a:t>
            </a:r>
            <a:endParaRPr lang="zh-CN" altLang="en-US" dirty="0"/>
          </a:p>
        </p:txBody>
      </p:sp>
      <p:sp>
        <p:nvSpPr>
          <p:cNvPr id="22531" name="图片 3" descr="5.png"/>
          <p:cNvSpPr>
            <a:spLocks noChangeAspect="1"/>
          </p:cNvSpPr>
          <p:nvPr/>
        </p:nvSpPr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65" dirty="0">
              <a:latin typeface="Gill Sans" charset="0"/>
              <a:ea typeface="Heiti SC Light"/>
              <a:sym typeface="Gill Sans" charset="0"/>
            </a:endParaRPr>
          </a:p>
        </p:txBody>
      </p:sp>
      <p:pic>
        <p:nvPicPr>
          <p:cNvPr id="22532" name="图片 4" descr="0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6205017"/>
            <a:ext cx="6028656" cy="6529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858491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AS</a:t>
            </a:r>
            <a:endParaRPr lang="zh-CN" altLang="en-US" dirty="0"/>
          </a:p>
        </p:txBody>
      </p:sp>
      <p:pic>
        <p:nvPicPr>
          <p:cNvPr id="23555" name="图片 4" descr="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5536" cy="6846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5" descr="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05017"/>
            <a:ext cx="6078885" cy="6529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858491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ASC</a:t>
            </a:r>
            <a:endParaRPr lang="zh-CN" altLang="en-US" dirty="0"/>
          </a:p>
        </p:txBody>
      </p:sp>
      <p:pic>
        <p:nvPicPr>
          <p:cNvPr id="24579" name="图片 3" descr="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24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8406557" y="666378"/>
            <a:ext cx="2261443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ASCII</a:t>
            </a:r>
            <a:endParaRPr lang="zh-CN" altLang="en-US" dirty="0"/>
          </a:p>
        </p:txBody>
      </p:sp>
      <p:pic>
        <p:nvPicPr>
          <p:cNvPr id="25603" name="图片 4" descr="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8406557" y="666378"/>
            <a:ext cx="2261443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BAS</a:t>
            </a:r>
            <a:endParaRPr lang="zh-CN" altLang="en-US" dirty="0"/>
          </a:p>
        </p:txBody>
      </p:sp>
      <p:pic>
        <p:nvPicPr>
          <p:cNvPr id="26627" name="图片 3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8155410" y="666378"/>
            <a:ext cx="2512590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插</a:t>
            </a:r>
            <a:br>
              <a:rPr lang="en-US" altLang="zh-CN" dirty="0"/>
            </a:br>
            <a:r>
              <a:rPr lang="zh-CN" altLang="en-US" dirty="0"/>
              <a:t>入</a:t>
            </a:r>
            <a:br>
              <a:rPr lang="en-US" altLang="zh-CN" dirty="0"/>
            </a:br>
            <a:r>
              <a:rPr lang="en-US" altLang="zh-CN" dirty="0"/>
              <a:t>BASIC</a:t>
            </a:r>
            <a:endParaRPr lang="zh-CN" altLang="en-US" dirty="0"/>
          </a:p>
        </p:txBody>
      </p:sp>
      <p:pic>
        <p:nvPicPr>
          <p:cNvPr id="27651" name="图片 4" descr="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字典树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467610"/>
            <a:ext cx="86715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给出斐波那契数列的前k位，k不超过40，找出最小的正整数n，满足F(n)的前k位与给定数的前k位相同，斐波那契数列的项数不超过100000。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3.AC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自动机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880" y="2087880"/>
            <a:ext cx="2682875" cy="268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0" y="1162050"/>
            <a:ext cx="11128375" cy="3721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字符串初步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1.KMP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字典树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3.AC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自动机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后缀数组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自动机</a:t>
            </a:r>
            <a:endParaRPr lang="zh-CN" altLang="en-US" sz="28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3199130"/>
            <a:ext cx="867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</a:rPr>
              <a:t>AC</a:t>
            </a:r>
            <a:r>
              <a:rPr lang="zh-CN" altLang="en-US" sz="3600">
                <a:solidFill>
                  <a:schemeClr val="bg1"/>
                </a:solidFill>
              </a:rPr>
              <a:t>自动机</a:t>
            </a:r>
            <a:r>
              <a:rPr lang="en-US" altLang="zh-CN" sz="3600">
                <a:solidFill>
                  <a:schemeClr val="bg1"/>
                </a:solidFill>
              </a:rPr>
              <a:t>=KMP+TRIE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自动机</a:t>
            </a:r>
            <a:endParaRPr lang="zh-CN" altLang="en-US" sz="28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3199130"/>
            <a:ext cx="867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</a:rPr>
              <a:t>长度为N的串中不包含模式串的串有几个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</a:t>
            </a:r>
            <a:r>
              <a:rPr lang="zh-CN" altLang="en-US" sz="2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自动机</a:t>
            </a:r>
            <a:endParaRPr lang="zh-CN" altLang="en-US" sz="2800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283460"/>
            <a:ext cx="8671560" cy="229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</a:rPr>
              <a:t>给定n个疾病DNA序列，和一个待修复序列str。用最小的次数修改待修复序列，使其不含疾病DNA序列。</a:t>
            </a:r>
            <a:endParaRPr lang="en-US" altLang="zh-CN" sz="3600">
              <a:solidFill>
                <a:schemeClr val="bg1"/>
              </a:solidFill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修改每个位置的代价都是</a:t>
            </a:r>
            <a:r>
              <a:rPr lang="en-US" altLang="zh-CN" sz="3600">
                <a:solidFill>
                  <a:schemeClr val="bg1"/>
                </a:solidFill>
              </a:rPr>
              <a:t>1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1.KMP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065" y="3169920"/>
            <a:ext cx="912050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buSzPct val="171000"/>
              <a:buFont typeface="Gill Sans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sym typeface="Gill Sans" charset="0"/>
              </a:rPr>
              <a:t>它是：在一个长字符串中匹配一个短子串的无回溯算法。</a:t>
            </a:r>
            <a:endParaRPr lang="zh-CN" altLang="en-US" sz="2800" b="1" dirty="0">
              <a:solidFill>
                <a:schemeClr val="bg1"/>
              </a:solidFill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1495" y="1090295"/>
            <a:ext cx="1112837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1.KMP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107" name="内容占位符 2"/>
          <p:cNvSpPr>
            <a:spLocks noGrp="1"/>
          </p:cNvSpPr>
          <p:nvPr/>
        </p:nvSpPr>
        <p:spPr>
          <a:xfrm>
            <a:off x="531495" y="1475105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/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s: </a:t>
            </a:r>
            <a:r>
              <a:rPr lang="zh-CN" altLang="en-US" sz="3200" b="1" dirty="0">
                <a:solidFill>
                  <a:schemeClr val="bg1"/>
                </a:solidFill>
              </a:rPr>
              <a:t>模式串 </a:t>
            </a:r>
            <a:r>
              <a:rPr lang="en-US" altLang="zh-CN" sz="3200" b="1" dirty="0">
                <a:solidFill>
                  <a:schemeClr val="bg1"/>
                </a:solidFill>
              </a:rPr>
              <a:t>, m: </a:t>
            </a:r>
            <a:r>
              <a:rPr lang="zh-CN" altLang="en-US" sz="2800" b="1" dirty="0">
                <a:solidFill>
                  <a:schemeClr val="bg1"/>
                </a:solidFill>
              </a:rPr>
              <a:t>模式串的长度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text: </a:t>
            </a:r>
            <a:r>
              <a:rPr lang="zh-CN" altLang="en-US" sz="3200" b="1" dirty="0">
                <a:solidFill>
                  <a:schemeClr val="bg1"/>
                </a:solidFill>
              </a:rPr>
              <a:t>要匹配的字符串</a:t>
            </a:r>
            <a:r>
              <a:rPr lang="en-US" altLang="zh-CN" sz="3200" b="1" dirty="0">
                <a:solidFill>
                  <a:schemeClr val="bg1"/>
                </a:solidFill>
              </a:rPr>
              <a:t>, n:text</a:t>
            </a:r>
            <a:r>
              <a:rPr lang="zh-CN" altLang="en-US" sz="2800" b="1" dirty="0">
                <a:solidFill>
                  <a:schemeClr val="bg1"/>
                </a:solidFill>
              </a:rPr>
              <a:t>的长度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text</a:t>
            </a:r>
            <a:r>
              <a:rPr lang="zh-CN" altLang="en-US" sz="3200" b="1" dirty="0">
                <a:solidFill>
                  <a:schemeClr val="bg1"/>
                </a:solidFill>
              </a:rPr>
              <a:t>中能找到与</a:t>
            </a:r>
            <a:r>
              <a:rPr lang="en-US" altLang="zh-CN" sz="3200" b="1" dirty="0">
                <a:solidFill>
                  <a:schemeClr val="bg1"/>
                </a:solidFill>
              </a:rPr>
              <a:t>s</a:t>
            </a:r>
            <a:r>
              <a:rPr lang="zh-CN" altLang="en-US" sz="3200" b="1" dirty="0">
                <a:solidFill>
                  <a:schemeClr val="bg1"/>
                </a:solidFill>
              </a:rPr>
              <a:t>完全一样的子串，例如：</a:t>
            </a:r>
            <a:r>
              <a:rPr lang="en-US" altLang="zh-CN" sz="3200" b="1" dirty="0">
                <a:solidFill>
                  <a:schemeClr val="bg1"/>
                </a:solidFill>
              </a:rPr>
              <a:t>abcabca</a:t>
            </a:r>
            <a:r>
              <a:rPr lang="zh-CN" altLang="en-US" sz="3200" b="1" dirty="0">
                <a:solidFill>
                  <a:schemeClr val="bg1"/>
                </a:solidFill>
              </a:rPr>
              <a:t>中含有</a:t>
            </a:r>
            <a:r>
              <a:rPr lang="en-US" altLang="zh-CN" sz="3200" b="1" dirty="0">
                <a:solidFill>
                  <a:schemeClr val="bg1"/>
                </a:solidFill>
              </a:rPr>
              <a:t>abc</a:t>
            </a:r>
            <a:r>
              <a:rPr lang="zh-CN" altLang="en-US" sz="3200" b="1" dirty="0">
                <a:solidFill>
                  <a:schemeClr val="bg1"/>
                </a:solidFill>
              </a:rPr>
              <a:t>；认为</a:t>
            </a:r>
            <a:r>
              <a:rPr lang="en-US" altLang="zh-CN" sz="3200" b="1" dirty="0">
                <a:solidFill>
                  <a:schemeClr val="bg1"/>
                </a:solidFill>
              </a:rPr>
              <a:t>text</a:t>
            </a:r>
            <a:r>
              <a:rPr lang="zh-CN" altLang="en-US" sz="3200" b="1" dirty="0">
                <a:solidFill>
                  <a:schemeClr val="bg1"/>
                </a:solidFill>
              </a:rPr>
              <a:t>与模式串匹配，当然</a:t>
            </a:r>
            <a:r>
              <a:rPr lang="en-US" altLang="zh-CN" sz="3200" b="1" dirty="0">
                <a:solidFill>
                  <a:schemeClr val="bg1"/>
                </a:solidFill>
              </a:rPr>
              <a:t>text</a:t>
            </a:r>
            <a:r>
              <a:rPr lang="zh-CN" altLang="en-US" sz="3200" b="1" dirty="0">
                <a:solidFill>
                  <a:schemeClr val="bg1"/>
                </a:solidFill>
              </a:rPr>
              <a:t>也可能与模式串有多处匹配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例如：</a:t>
            </a:r>
            <a:r>
              <a:rPr lang="en-US" altLang="zh-CN" sz="3200" b="1" dirty="0">
                <a:solidFill>
                  <a:schemeClr val="bg1"/>
                </a:solidFill>
              </a:rPr>
              <a:t>text: abcabca,  s:abc </a:t>
            </a:r>
            <a:r>
              <a:rPr lang="zh-CN" altLang="en-US" sz="3200" b="1" dirty="0">
                <a:solidFill>
                  <a:schemeClr val="bg1"/>
                </a:solidFill>
              </a:rPr>
              <a:t>则</a:t>
            </a:r>
            <a:r>
              <a:rPr lang="en-US" altLang="zh-CN" sz="3200" b="1" dirty="0">
                <a:solidFill>
                  <a:schemeClr val="bg1"/>
                </a:solidFill>
              </a:rPr>
              <a:t>text</a:t>
            </a:r>
            <a:r>
              <a:rPr lang="zh-CN" altLang="en-US" sz="3200" b="1" dirty="0">
                <a:solidFill>
                  <a:schemeClr val="bg1"/>
                </a:solidFill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</a:rPr>
              <a:t>s</a:t>
            </a:r>
            <a:r>
              <a:rPr lang="zh-CN" altLang="en-US" sz="3200" b="1" dirty="0">
                <a:solidFill>
                  <a:schemeClr val="bg1"/>
                </a:solidFill>
              </a:rPr>
              <a:t>匹配的位置有</a:t>
            </a:r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</a:rPr>
              <a:t>6 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1495" y="1090295"/>
            <a:ext cx="1112837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1.KMP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107" name="内容占位符 2"/>
          <p:cNvSpPr>
            <a:spLocks noGrp="1"/>
          </p:cNvSpPr>
          <p:nvPr/>
        </p:nvSpPr>
        <p:spPr>
          <a:xfrm>
            <a:off x="531495" y="1475105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/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KMP</a:t>
            </a:r>
            <a:r>
              <a:rPr lang="zh-CN" altLang="en-US" sz="3200" b="1" dirty="0">
                <a:solidFill>
                  <a:schemeClr val="bg1"/>
                </a:solidFill>
              </a:rPr>
              <a:t>的核心：</a:t>
            </a:r>
            <a:r>
              <a:rPr lang="en-US" altLang="zh-CN" sz="3200" b="1" dirty="0">
                <a:solidFill>
                  <a:schemeClr val="bg1"/>
                </a:solidFill>
              </a:rPr>
              <a:t>next</a:t>
            </a:r>
            <a:r>
              <a:rPr lang="zh-CN" altLang="en-US" sz="3200" b="1" dirty="0">
                <a:solidFill>
                  <a:schemeClr val="bg1"/>
                </a:solidFill>
              </a:rPr>
              <a:t>数组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/>
        </p:nvSpPr>
        <p:spPr>
          <a:xfrm>
            <a:off x="656590" y="61595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/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endParaRPr lang="en-US" altLang="zh-CN" sz="3200" dirty="0">
              <a:solidFill>
                <a:schemeClr val="bg1"/>
              </a:solidFill>
            </a:endParaRPr>
          </a:p>
          <a:p>
            <a:pPr marL="266700" indent="0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字符串：      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a   b   a   b   a   c   b </a:t>
            </a:r>
            <a:br>
              <a:rPr lang="en-US" altLang="zh-CN" sz="3200" b="1" dirty="0">
                <a:solidFill>
                  <a:schemeClr val="bg1"/>
                </a:solidFill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next[i]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-1  0   0   1   2   3    0   0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marL="266700" indent="0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字符串：      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a  b  c  a  b  a  b  c   a  b  c  a  b  c   a  b</a:t>
            </a:r>
            <a:br>
              <a:rPr lang="en-US" altLang="zh-CN" sz="3200" b="1" dirty="0">
                <a:solidFill>
                  <a:schemeClr val="bg1"/>
                </a:solidFill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next[i]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-1   0  0  0  1  2  1  2   3  4   5  3  4  5  3   4  5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/>
        </p:nvSpPr>
        <p:spPr>
          <a:xfrm>
            <a:off x="656590" y="61595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/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one more question</a:t>
            </a:r>
            <a:endParaRPr 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如何用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kmp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求字符串的最小循环节？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437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字典树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8557245" y="666378"/>
            <a:ext cx="1380753" cy="5876850"/>
          </a:xfrm>
        </p:spPr>
        <p:txBody>
          <a:bodyPr vert="horz" wrap="square" lIns="35718" tIns="35718" rIns="35718" bIns="35718" anchor="ctr"/>
          <a:p>
            <a:r>
              <a:rPr lang="zh-CN" altLang="en-US" dirty="0"/>
              <a:t>空</a:t>
            </a:r>
            <a:br>
              <a:rPr lang="en-US" altLang="zh-CN" dirty="0"/>
            </a:br>
            <a:r>
              <a:rPr lang="zh-CN" altLang="en-US" dirty="0"/>
              <a:t>词</a:t>
            </a:r>
            <a:br>
              <a:rPr lang="en-US" altLang="zh-CN" dirty="0"/>
            </a:br>
            <a:r>
              <a:rPr lang="zh-CN" altLang="en-US" dirty="0"/>
              <a:t>典</a:t>
            </a:r>
            <a:endParaRPr lang="zh-CN" altLang="en-US" dirty="0"/>
          </a:p>
        </p:txBody>
      </p:sp>
      <p:pic>
        <p:nvPicPr>
          <p:cNvPr id="19459" name="图片 3" descr="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607888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自定义</PresentationFormat>
  <Paragraphs>90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新蒂小丸子小学版</vt:lpstr>
      <vt:lpstr>微软雅黑</vt:lpstr>
      <vt:lpstr>Segoe Script</vt:lpstr>
      <vt:lpstr>Segoe Print</vt:lpstr>
      <vt:lpstr>Calibri</vt:lpstr>
      <vt:lpstr>Calibri Light</vt:lpstr>
      <vt:lpstr>Gill Sans</vt:lpstr>
      <vt:lpstr>Heiti SC Light</vt:lpstr>
      <vt:lpstr>新蒂小丸子小学版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 词 典</vt:lpstr>
      <vt:lpstr>插入 A</vt:lpstr>
      <vt:lpstr>插入 AN</vt:lpstr>
      <vt:lpstr>插 入 ASP</vt:lpstr>
      <vt:lpstr>插 入 AS</vt:lpstr>
      <vt:lpstr>插 入 ASC</vt:lpstr>
      <vt:lpstr>插 入 ASCII</vt:lpstr>
      <vt:lpstr>插 入 BAS</vt:lpstr>
      <vt:lpstr>插 入 BASIC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50</cp:revision>
  <dcterms:created xsi:type="dcterms:W3CDTF">2015-08-19T07:17:00Z</dcterms:created>
  <dcterms:modified xsi:type="dcterms:W3CDTF">2016-08-12T18:30:30Z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