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06" r:id="rId6"/>
    <p:sldId id="364" r:id="rId7"/>
    <p:sldId id="345" r:id="rId8"/>
    <p:sldId id="346" r:id="rId9"/>
    <p:sldId id="313" r:id="rId10"/>
    <p:sldId id="331" r:id="rId11"/>
    <p:sldId id="365" r:id="rId12"/>
    <p:sldId id="366" r:id="rId13"/>
    <p:sldId id="367" r:id="rId14"/>
    <p:sldId id="368" r:id="rId15"/>
    <p:sldId id="369" r:id="rId16"/>
    <p:sldId id="371" r:id="rId17"/>
    <p:sldId id="370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363636"/>
    <a:srgbClr val="2B2B2B"/>
    <a:srgbClr val="2582C6"/>
    <a:srgbClr val="02000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3" autoAdjust="0"/>
    <p:restoredTop sz="94660"/>
  </p:normalViewPr>
  <p:slideViewPr>
    <p:cSldViewPr snapToGrid="0">
      <p:cViewPr>
        <p:scale>
          <a:sx n="100" d="100"/>
          <a:sy n="100" d="100"/>
        </p:scale>
        <p:origin x="-420" y="-258"/>
      </p:cViewPr>
      <p:guideLst>
        <p:guide orient="horz" pos="2185"/>
        <p:guide pos="3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882F-08D8-440D-B220-27F9296404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E59C-3B2D-4513-AC46-7C0CA58BB2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预览及使用此模板前先下载英文</a:t>
            </a:r>
            <a:r>
              <a:rPr lang="en-US" altLang="zh-CN" dirty="0" smtClean="0"/>
              <a:t>Segoe Script</a:t>
            </a:r>
            <a:r>
              <a:rPr lang="zh-CN" altLang="en-US" smtClean="0"/>
              <a:t>、中文新蒂小丸子小学版字体，预览效果会更加美观！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94763"/>
            <a:ext cx="12076670" cy="66520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0800000">
            <a:off x="4058778" y="3035424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284862"/>
            <a:ext cx="653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宋体" panose="02010600030101010101" pitchFamily="2" charset="-122"/>
                <a:ea typeface="新蒂小丸子小学版"/>
              </a:rPr>
              <a:t>2016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宋体" panose="02010600030101010101" pitchFamily="2" charset="-122"/>
                <a:ea typeface="新蒂小丸子小学版"/>
              </a:rPr>
              <a:t>暑期算法集训</a:t>
            </a:r>
            <a:endParaRPr kumimoji="1" lang="en-US" altLang="zh-CN" sz="4800" dirty="0" smtClean="0">
              <a:solidFill>
                <a:schemeClr val="bg1"/>
              </a:solidFill>
              <a:latin typeface="宋体" panose="02010600030101010101" pitchFamily="2" charset="-122"/>
              <a:ea typeface="新蒂小丸子小学版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958" y="600903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0088315" y="600903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36900">
            <a:off x="5412284" y="1202778"/>
            <a:ext cx="1248750" cy="978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27319" y="3624560"/>
            <a:ext cx="171831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第</a:t>
            </a:r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10</a:t>
            </a:r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日</a:t>
            </a:r>
            <a:endParaRPr lang="zh-CN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3425" y="4505325"/>
            <a:ext cx="3048000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树状数组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endParaRPr lang="zh-CN" altLang="en-US" sz="2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一些好题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873375"/>
            <a:ext cx="867156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sz="2400">
                <a:solidFill>
                  <a:schemeClr val="bg1"/>
                </a:solidFill>
              </a:rPr>
              <a:t>给你</a:t>
            </a:r>
            <a:r>
              <a:rPr lang="en-US" altLang="zh-CN" sz="2400">
                <a:solidFill>
                  <a:schemeClr val="bg1"/>
                </a:solidFill>
              </a:rPr>
              <a:t>N</a:t>
            </a:r>
            <a:r>
              <a:rPr lang="zh-CN" altLang="en-US" sz="2400">
                <a:solidFill>
                  <a:schemeClr val="bg1"/>
                </a:solidFill>
              </a:rPr>
              <a:t>个星星的坐标，每个星星的</a:t>
            </a:r>
            <a:r>
              <a:rPr lang="en-US" altLang="zh-CN" sz="2400">
                <a:solidFill>
                  <a:schemeClr val="bg1"/>
                </a:solidFill>
              </a:rPr>
              <a:t>level</a:t>
            </a:r>
            <a:r>
              <a:rPr lang="zh-CN" altLang="en-US" sz="2400">
                <a:solidFill>
                  <a:schemeClr val="bg1"/>
                </a:solidFill>
              </a:rPr>
              <a:t>是它左下方星星个数之和，请输出每个</a:t>
            </a:r>
            <a:r>
              <a:rPr lang="en-US" altLang="zh-CN" sz="2400">
                <a:solidFill>
                  <a:schemeClr val="bg1"/>
                </a:solidFill>
              </a:rPr>
              <a:t>level</a:t>
            </a:r>
            <a:r>
              <a:rPr lang="zh-CN" altLang="en-US" sz="2400">
                <a:solidFill>
                  <a:schemeClr val="bg1"/>
                </a:solidFill>
              </a:rPr>
              <a:t>有多少个星星？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一些好题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873375"/>
            <a:ext cx="8671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给你</a:t>
            </a:r>
            <a:r>
              <a:rPr lang="en-US" altLang="zh-CN" sz="2400">
                <a:solidFill>
                  <a:schemeClr val="bg1"/>
                </a:solidFill>
              </a:rPr>
              <a:t>N</a:t>
            </a:r>
            <a:r>
              <a:rPr lang="zh-CN" altLang="en-US" sz="2400">
                <a:solidFill>
                  <a:schemeClr val="bg1"/>
                </a:solidFill>
              </a:rPr>
              <a:t>个矩形，求它们的面积并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r>
              <a:rPr lang="zh-CN" altLang="en-US" sz="2400">
                <a:solidFill>
                  <a:schemeClr val="bg1"/>
                </a:solidFill>
              </a:rPr>
              <a:t>交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一些好题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873375"/>
            <a:ext cx="8671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最长上升子序列，</a:t>
            </a:r>
            <a:r>
              <a:rPr lang="en-US" altLang="zh-CN" sz="2400">
                <a:solidFill>
                  <a:schemeClr val="bg1"/>
                </a:solidFill>
              </a:rPr>
              <a:t>N=100,000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一些好题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873375"/>
            <a:ext cx="867156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solidFill>
                  <a:schemeClr val="bg1"/>
                </a:solidFill>
              </a:rPr>
              <a:t>	</a:t>
            </a:r>
            <a:r>
              <a:rPr sz="2400">
                <a:solidFill>
                  <a:schemeClr val="bg1"/>
                </a:solidFill>
              </a:rPr>
              <a:t>给定一棵边权为 0/1 的树，要求支持两类操作：1. 询问有多少条路径 xor 和为 1。2. 修改一条边的权值。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一些好题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873375"/>
            <a:ext cx="867156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 algn="l"/>
            <a:r>
              <a:rPr lang="zh-CN" altLang="en-US" sz="2400">
                <a:solidFill>
                  <a:schemeClr val="bg1"/>
                </a:solidFill>
              </a:rPr>
              <a:t>给一棵树，并给定各个点权的值，然后有3种操作：</a:t>
            </a:r>
            <a:endParaRPr lang="zh-CN" altLang="en-US" sz="2400">
              <a:solidFill>
                <a:schemeClr val="bg1"/>
              </a:solidFill>
            </a:endParaRPr>
          </a:p>
          <a:p>
            <a:pPr lvl="2" algn="l"/>
            <a:r>
              <a:rPr lang="zh-CN" altLang="en-US" sz="2400">
                <a:solidFill>
                  <a:schemeClr val="bg1"/>
                </a:solidFill>
              </a:rPr>
              <a:t>I C1 C2 K: 把C1与C2的路径上的所有点权值加上K</a:t>
            </a:r>
            <a:endParaRPr lang="zh-CN" altLang="en-US" sz="2400">
              <a:solidFill>
                <a:schemeClr val="bg1"/>
              </a:solidFill>
            </a:endParaRPr>
          </a:p>
          <a:p>
            <a:pPr lvl="2" algn="l"/>
            <a:r>
              <a:rPr lang="zh-CN" altLang="en-US" sz="2400">
                <a:solidFill>
                  <a:schemeClr val="bg1"/>
                </a:solidFill>
              </a:rPr>
              <a:t>D C1 C2 K：把C1与C2的路径上的所有点权值减去K</a:t>
            </a:r>
            <a:endParaRPr lang="zh-CN" altLang="en-US" sz="2400">
              <a:solidFill>
                <a:schemeClr val="bg1"/>
              </a:solidFill>
            </a:endParaRPr>
          </a:p>
          <a:p>
            <a:pPr lvl="2" algn="l"/>
            <a:r>
              <a:rPr lang="zh-CN" altLang="en-US" sz="2400">
                <a:solidFill>
                  <a:schemeClr val="bg1"/>
                </a:solidFill>
              </a:rPr>
              <a:t>Q C：查询节点编号为C的权值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189612"/>
            <a:ext cx="653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THANK</a:t>
            </a:r>
            <a:endParaRPr kumimoji="1" lang="en-US" altLang="zh-CN" sz="4800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YOU</a:t>
            </a:r>
            <a:endParaRPr kumimoji="1" lang="zh-CN" altLang="en-US" sz="4800" dirty="0" smtClean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132003">
            <a:off x="6809695" y="1461474"/>
            <a:ext cx="1248750" cy="978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4227" y="2744143"/>
            <a:ext cx="1361250" cy="131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树状数组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471170"/>
            <a:ext cx="11178540" cy="5893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树状数组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103120"/>
            <a:ext cx="867156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树状数组的基本操作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第一种：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ADD(I,K) </a:t>
            </a:r>
            <a:r>
              <a:rPr lang="zh-CN" altLang="en-US" sz="2400">
                <a:solidFill>
                  <a:schemeClr val="bg1"/>
                </a:solidFill>
              </a:rPr>
              <a:t>给位置</a:t>
            </a:r>
            <a:r>
              <a:rPr lang="en-US" altLang="zh-CN" sz="2400">
                <a:solidFill>
                  <a:schemeClr val="bg1"/>
                </a:solidFill>
              </a:rPr>
              <a:t>I</a:t>
            </a:r>
            <a:r>
              <a:rPr lang="zh-CN" altLang="en-US" sz="2400">
                <a:solidFill>
                  <a:schemeClr val="bg1"/>
                </a:solidFill>
              </a:rPr>
              <a:t>的值</a:t>
            </a:r>
            <a:r>
              <a:rPr lang="en-US" altLang="zh-CN" sz="2400">
                <a:solidFill>
                  <a:schemeClr val="bg1"/>
                </a:solidFill>
              </a:rPr>
              <a:t>+K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GETSUM(I) </a:t>
            </a:r>
            <a:r>
              <a:rPr lang="zh-CN" altLang="en-US" sz="2400">
                <a:solidFill>
                  <a:schemeClr val="bg1"/>
                </a:solidFill>
              </a:rPr>
              <a:t>求</a:t>
            </a:r>
            <a:r>
              <a:rPr lang="en-US" altLang="zh-CN" sz="2400">
                <a:solidFill>
                  <a:schemeClr val="bg1"/>
                </a:solidFill>
              </a:rPr>
              <a:t>1-I</a:t>
            </a:r>
            <a:r>
              <a:rPr lang="zh-CN" altLang="en-US" sz="2400">
                <a:solidFill>
                  <a:schemeClr val="bg1"/>
                </a:solidFill>
              </a:rPr>
              <a:t>每个位置的和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第二种：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ADD(I,J,K) </a:t>
            </a:r>
            <a:r>
              <a:rPr lang="zh-CN" altLang="en-US" sz="2400">
                <a:solidFill>
                  <a:schemeClr val="bg1"/>
                </a:solidFill>
              </a:rPr>
              <a:t>给</a:t>
            </a:r>
            <a:r>
              <a:rPr lang="en-US" altLang="zh-CN" sz="2400">
                <a:solidFill>
                  <a:schemeClr val="bg1"/>
                </a:solidFill>
              </a:rPr>
              <a:t>I~J</a:t>
            </a:r>
            <a:r>
              <a:rPr lang="zh-CN" altLang="en-US" sz="2400">
                <a:solidFill>
                  <a:schemeClr val="bg1"/>
                </a:solidFill>
              </a:rPr>
              <a:t>每个位置的值</a:t>
            </a:r>
            <a:r>
              <a:rPr lang="en-US" altLang="zh-CN" sz="2400">
                <a:solidFill>
                  <a:schemeClr val="bg1"/>
                </a:solidFill>
              </a:rPr>
              <a:t>+K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GETSUM(I) </a:t>
            </a:r>
            <a:r>
              <a:rPr lang="zh-CN" altLang="en-US" sz="2400">
                <a:solidFill>
                  <a:schemeClr val="bg1"/>
                </a:solidFill>
              </a:rPr>
              <a:t>询问第</a:t>
            </a:r>
            <a:r>
              <a:rPr lang="en-US" altLang="zh-CN" sz="2400">
                <a:solidFill>
                  <a:schemeClr val="bg1"/>
                </a:solidFill>
              </a:rPr>
              <a:t>I</a:t>
            </a:r>
            <a:r>
              <a:rPr lang="zh-CN" altLang="en-US" sz="2400">
                <a:solidFill>
                  <a:schemeClr val="bg1"/>
                </a:solidFill>
              </a:rPr>
              <a:t>个位置的值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二维树状数组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7295" y="2864485"/>
            <a:ext cx="3594100" cy="1261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6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本质就是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>
              <a:lnSpc>
                <a:spcPct val="16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树状数组套树状数组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65" y="894080"/>
            <a:ext cx="6009640" cy="5069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9825" y="803275"/>
            <a:ext cx="5490210" cy="5069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803275"/>
            <a:ext cx="5450840" cy="506920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050925" y="2059940"/>
            <a:ext cx="10575290" cy="989330"/>
          </a:xfrm>
          <a:prstGeom prst="roundRect">
            <a:avLst/>
          </a:prstGeom>
          <a:solidFill>
            <a:schemeClr val="bg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50925" y="4247515"/>
            <a:ext cx="10575290" cy="989330"/>
          </a:xfrm>
          <a:prstGeom prst="roundRect">
            <a:avLst/>
          </a:prstGeom>
          <a:solidFill>
            <a:schemeClr val="bg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55930" y="745490"/>
            <a:ext cx="8605520" cy="377190"/>
          </a:xfrm>
          <a:prstGeom prst="roundRect">
            <a:avLst/>
          </a:prstGeom>
          <a:solidFill>
            <a:schemeClr val="bg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45740" y="904875"/>
            <a:ext cx="53752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  <a:sym typeface="+mn-ea"/>
              </a:rPr>
              <a:t>线段树</a:t>
            </a:r>
            <a:endParaRPr lang="zh-CN" altLang="en-US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042" t="2242" r="-1042" b="9989"/>
          <a:stretch>
            <a:fillRect/>
          </a:stretch>
        </p:blipFill>
        <p:spPr>
          <a:xfrm>
            <a:off x="498475" y="457835"/>
            <a:ext cx="11284585" cy="5891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线段树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873375"/>
            <a:ext cx="867156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线段树的基本操作：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ADD(L,R,K) </a:t>
            </a:r>
            <a:r>
              <a:rPr lang="zh-CN" altLang="en-US" sz="2400">
                <a:solidFill>
                  <a:schemeClr val="bg1"/>
                </a:solidFill>
              </a:rPr>
              <a:t>给</a:t>
            </a:r>
            <a:r>
              <a:rPr lang="en-US" altLang="zh-CN" sz="2400">
                <a:solidFill>
                  <a:schemeClr val="bg1"/>
                </a:solidFill>
              </a:rPr>
              <a:t>L,R</a:t>
            </a:r>
            <a:r>
              <a:rPr lang="zh-CN" altLang="en-US" sz="2400">
                <a:solidFill>
                  <a:schemeClr val="bg1"/>
                </a:solidFill>
              </a:rPr>
              <a:t>这个区间</a:t>
            </a:r>
            <a:r>
              <a:rPr lang="en-US" altLang="zh-CN" sz="2400">
                <a:solidFill>
                  <a:schemeClr val="bg1"/>
                </a:solidFill>
              </a:rPr>
              <a:t>+K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EDIT(L,R,K) </a:t>
            </a:r>
            <a:r>
              <a:rPr lang="zh-CN" altLang="en-US" sz="2400">
                <a:solidFill>
                  <a:schemeClr val="bg1"/>
                </a:solidFill>
              </a:rPr>
              <a:t>修改</a:t>
            </a:r>
            <a:r>
              <a:rPr lang="en-US" altLang="zh-CN" sz="2400">
                <a:solidFill>
                  <a:schemeClr val="bg1"/>
                </a:solidFill>
              </a:rPr>
              <a:t>L,R</a:t>
            </a:r>
            <a:r>
              <a:rPr lang="zh-CN" altLang="en-US" sz="2400">
                <a:solidFill>
                  <a:schemeClr val="bg1"/>
                </a:solidFill>
              </a:rPr>
              <a:t>这个区间为</a:t>
            </a:r>
            <a:r>
              <a:rPr lang="en-US" altLang="zh-CN" sz="2400">
                <a:solidFill>
                  <a:schemeClr val="bg1"/>
                </a:solidFill>
              </a:rPr>
              <a:t>K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QUERY(L,R) </a:t>
            </a:r>
            <a:r>
              <a:rPr lang="zh-CN" altLang="en-US" sz="2400">
                <a:solidFill>
                  <a:schemeClr val="bg1"/>
                </a:solidFill>
              </a:rPr>
              <a:t>返回</a:t>
            </a:r>
            <a:r>
              <a:rPr lang="en-US" altLang="zh-CN" sz="2400">
                <a:solidFill>
                  <a:schemeClr val="bg1"/>
                </a:solidFill>
              </a:rPr>
              <a:t>L,R</a:t>
            </a:r>
            <a:r>
              <a:rPr lang="zh-CN" altLang="en-US" sz="2400">
                <a:solidFill>
                  <a:schemeClr val="bg1"/>
                </a:solidFill>
              </a:rPr>
              <a:t>区间内满足条件的答案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...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zh-CN" altLang="en-US" sz="2400">
                <a:solidFill>
                  <a:schemeClr val="bg1"/>
                </a:solidFill>
              </a:rPr>
              <a:t>总之，除了区间反转，都能玩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线段树的几个小技巧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873375"/>
            <a:ext cx="8671560" cy="192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1.LAZY</a:t>
            </a:r>
            <a:endParaRPr lang="en-US" altLang="zh-CN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2.</a:t>
            </a:r>
            <a:r>
              <a:rPr lang="zh-CN" altLang="en-US" sz="2400">
                <a:solidFill>
                  <a:schemeClr val="bg1"/>
                </a:solidFill>
              </a:rPr>
              <a:t>离散化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3.</a:t>
            </a:r>
            <a:r>
              <a:rPr lang="zh-CN" altLang="en-US" sz="2400">
                <a:solidFill>
                  <a:schemeClr val="bg1"/>
                </a:solidFill>
              </a:rPr>
              <a:t>在线段树上二分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4.</a:t>
            </a:r>
            <a:r>
              <a:rPr lang="zh-CN" altLang="en-US" sz="2400">
                <a:solidFill>
                  <a:schemeClr val="bg1"/>
                </a:solidFill>
              </a:rPr>
              <a:t>树套树</a:t>
            </a:r>
            <a:endParaRPr lang="zh-CN" altLang="en-US" sz="2400">
              <a:solidFill>
                <a:schemeClr val="bg1"/>
              </a:solidFill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</a:rPr>
              <a:t>5.</a:t>
            </a:r>
            <a:r>
              <a:rPr lang="zh-CN" altLang="en-US" sz="2400">
                <a:solidFill>
                  <a:schemeClr val="bg1"/>
                </a:solidFill>
              </a:rPr>
              <a:t>树链剖分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7241" y="729942"/>
            <a:ext cx="4250713" cy="9274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489" y="904644"/>
            <a:ext cx="866752" cy="1505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570" y="904809"/>
            <a:ext cx="355430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FFFF99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一些好题</a:t>
            </a:r>
            <a:endParaRPr lang="zh-CN" sz="2800" b="1" dirty="0" smtClean="0">
              <a:solidFill>
                <a:srgbClr val="FFFF99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0220" y="2873375"/>
            <a:ext cx="8671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给你</a:t>
            </a:r>
            <a:r>
              <a:rPr lang="en-US" altLang="zh-CN" sz="2400">
                <a:solidFill>
                  <a:schemeClr val="bg1"/>
                </a:solidFill>
              </a:rPr>
              <a:t>N</a:t>
            </a:r>
            <a:r>
              <a:rPr lang="zh-CN" altLang="en-US" sz="2400">
                <a:solidFill>
                  <a:schemeClr val="bg1"/>
                </a:solidFill>
              </a:rPr>
              <a:t>个数字，问你其中有多少个逆序对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演示</Application>
  <PresentationFormat>自定义</PresentationFormat>
  <Paragraphs>73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新蒂小丸子小学版</vt:lpstr>
      <vt:lpstr>微软雅黑</vt:lpstr>
      <vt:lpstr>新蒂小丸子小学版</vt:lpstr>
      <vt:lpstr>Segoe Script</vt:lpstr>
      <vt:lpstr>Segoe Print</vt:lpstr>
      <vt:lpstr>Calibri</vt:lpstr>
      <vt:lpstr>Calibri Light</vt:lpstr>
      <vt:lpstr>第一PPT模板网：www.1ppt.com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第一PPT模板网：www.1ppt.com</dc:description>
  <cp:lastModifiedBy>hasee</cp:lastModifiedBy>
  <cp:revision>47</cp:revision>
  <dcterms:created xsi:type="dcterms:W3CDTF">2015-08-19T07:17:00Z</dcterms:created>
  <dcterms:modified xsi:type="dcterms:W3CDTF">2016-08-09T13:42:16Z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