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75"/>
  </p:notesMasterIdLst>
  <p:sldIdLst>
    <p:sldId id="256" r:id="rId2"/>
    <p:sldId id="257" r:id="rId3"/>
    <p:sldId id="258" r:id="rId4"/>
    <p:sldId id="260" r:id="rId5"/>
    <p:sldId id="261" r:id="rId6"/>
    <p:sldId id="262" r:id="rId7"/>
    <p:sldId id="263" r:id="rId8"/>
    <p:sldId id="264" r:id="rId9"/>
    <p:sldId id="265" r:id="rId10"/>
    <p:sldId id="267" r:id="rId11"/>
    <p:sldId id="266" r:id="rId12"/>
    <p:sldId id="268" r:id="rId13"/>
    <p:sldId id="269" r:id="rId14"/>
    <p:sldId id="270" r:id="rId15"/>
    <p:sldId id="271" r:id="rId16"/>
    <p:sldId id="282" r:id="rId17"/>
    <p:sldId id="283" r:id="rId18"/>
    <p:sldId id="284" r:id="rId19"/>
    <p:sldId id="324"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25" r:id="rId33"/>
    <p:sldId id="326" r:id="rId34"/>
    <p:sldId id="327" r:id="rId35"/>
    <p:sldId id="329" r:id="rId36"/>
    <p:sldId id="306" r:id="rId37"/>
    <p:sldId id="307" r:id="rId38"/>
    <p:sldId id="308" r:id="rId39"/>
    <p:sldId id="309" r:id="rId40"/>
    <p:sldId id="310" r:id="rId41"/>
    <p:sldId id="330" r:id="rId42"/>
    <p:sldId id="331" r:id="rId43"/>
    <p:sldId id="312" r:id="rId44"/>
    <p:sldId id="332" r:id="rId45"/>
    <p:sldId id="333" r:id="rId46"/>
    <p:sldId id="334" r:id="rId47"/>
    <p:sldId id="317" r:id="rId48"/>
    <p:sldId id="335" r:id="rId49"/>
    <p:sldId id="336" r:id="rId50"/>
    <p:sldId id="321" r:id="rId51"/>
    <p:sldId id="337" r:id="rId52"/>
    <p:sldId id="323" r:id="rId53"/>
    <p:sldId id="361" r:id="rId54"/>
    <p:sldId id="285" r:id="rId55"/>
    <p:sldId id="338" r:id="rId56"/>
    <p:sldId id="339" r:id="rId57"/>
    <p:sldId id="340" r:id="rId58"/>
    <p:sldId id="357" r:id="rId59"/>
    <p:sldId id="358" r:id="rId60"/>
    <p:sldId id="359" r:id="rId61"/>
    <p:sldId id="345" r:id="rId62"/>
    <p:sldId id="346" r:id="rId63"/>
    <p:sldId id="347" r:id="rId64"/>
    <p:sldId id="348" r:id="rId65"/>
    <p:sldId id="349" r:id="rId66"/>
    <p:sldId id="350" r:id="rId67"/>
    <p:sldId id="351" r:id="rId68"/>
    <p:sldId id="352" r:id="rId69"/>
    <p:sldId id="353" r:id="rId70"/>
    <p:sldId id="360" r:id="rId71"/>
    <p:sldId id="355" r:id="rId72"/>
    <p:sldId id="362" r:id="rId73"/>
    <p:sldId id="363"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3" autoAdjust="0"/>
    <p:restoredTop sz="94660"/>
  </p:normalViewPr>
  <p:slideViewPr>
    <p:cSldViewPr snapToGrid="0">
      <p:cViewPr varScale="1">
        <p:scale>
          <a:sx n="74" d="100"/>
          <a:sy n="7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5FEDF-DCC4-4515-BB16-EE640D1FBCD8}" type="datetimeFigureOut">
              <a:rPr lang="zh-CN" altLang="en-US" smtClean="0"/>
              <a:t>2017/8/6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235A6-3E36-4A78-A04B-1AD6A893608D}" type="slidenum">
              <a:rPr lang="zh-CN" altLang="en-US" smtClean="0"/>
              <a:t>‹#›</a:t>
            </a:fld>
            <a:endParaRPr lang="zh-CN" altLang="en-US"/>
          </a:p>
        </p:txBody>
      </p:sp>
    </p:spTree>
    <p:extLst>
      <p:ext uri="{BB962C8B-B14F-4D97-AF65-F5344CB8AC3E}">
        <p14:creationId xmlns:p14="http://schemas.microsoft.com/office/powerpoint/2010/main" val="221529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2235A6-3E36-4A78-A04B-1AD6A893608D}" type="slidenum">
              <a:rPr lang="zh-CN" altLang="en-US" smtClean="0"/>
              <a:t>1</a:t>
            </a:fld>
            <a:endParaRPr lang="zh-CN" altLang="en-US"/>
          </a:p>
        </p:txBody>
      </p:sp>
    </p:spTree>
    <p:extLst>
      <p:ext uri="{BB962C8B-B14F-4D97-AF65-F5344CB8AC3E}">
        <p14:creationId xmlns:p14="http://schemas.microsoft.com/office/powerpoint/2010/main" val="2549380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tx1"/>
                </a:solidFill>
                <a:latin typeface="Arial" charset="0"/>
                <a:ea typeface="微软雅黑" pitchFamily="34" charset="-122"/>
              </a:defRPr>
            </a:lvl1pPr>
            <a:lvl2pPr marL="742950" indent="-285750" eaLnBrk="0" hangingPunct="0">
              <a:defRPr sz="2400" b="1">
                <a:solidFill>
                  <a:schemeClr val="tx1"/>
                </a:solidFill>
                <a:latin typeface="Arial" charset="0"/>
                <a:ea typeface="微软雅黑" pitchFamily="34" charset="-122"/>
              </a:defRPr>
            </a:lvl2pPr>
            <a:lvl3pPr marL="1143000" indent="-228600" eaLnBrk="0" hangingPunct="0">
              <a:defRPr sz="2400" b="1">
                <a:solidFill>
                  <a:schemeClr val="tx1"/>
                </a:solidFill>
                <a:latin typeface="Arial" charset="0"/>
                <a:ea typeface="微软雅黑" pitchFamily="34" charset="-122"/>
              </a:defRPr>
            </a:lvl3pPr>
            <a:lvl4pPr marL="1600200" indent="-228600" eaLnBrk="0" hangingPunct="0">
              <a:defRPr sz="2400" b="1">
                <a:solidFill>
                  <a:schemeClr val="tx1"/>
                </a:solidFill>
                <a:latin typeface="Arial" charset="0"/>
                <a:ea typeface="微软雅黑" pitchFamily="34" charset="-122"/>
              </a:defRPr>
            </a:lvl4pPr>
            <a:lvl5pPr marL="2057400" indent="-228600" eaLnBrk="0" hangingPunct="0">
              <a:defRPr sz="2400" b="1">
                <a:solidFill>
                  <a:schemeClr val="tx1"/>
                </a:solidFill>
                <a:latin typeface="Arial" charset="0"/>
                <a:ea typeface="微软雅黑" pitchFamily="34" charset="-122"/>
              </a:defRPr>
            </a:lvl5pPr>
            <a:lvl6pPr marL="2514600" indent="-228600" eaLnBrk="0" fontAlgn="base" hangingPunct="0">
              <a:lnSpc>
                <a:spcPct val="90000"/>
              </a:lnSpc>
              <a:spcBef>
                <a:spcPct val="20000"/>
              </a:spcBef>
              <a:spcAft>
                <a:spcPct val="0"/>
              </a:spcAft>
              <a:defRPr sz="2400" b="1">
                <a:solidFill>
                  <a:schemeClr val="tx1"/>
                </a:solidFill>
                <a:latin typeface="Arial" charset="0"/>
                <a:ea typeface="微软雅黑" pitchFamily="34" charset="-122"/>
              </a:defRPr>
            </a:lvl6pPr>
            <a:lvl7pPr marL="2971800" indent="-228600" eaLnBrk="0" fontAlgn="base" hangingPunct="0">
              <a:lnSpc>
                <a:spcPct val="90000"/>
              </a:lnSpc>
              <a:spcBef>
                <a:spcPct val="20000"/>
              </a:spcBef>
              <a:spcAft>
                <a:spcPct val="0"/>
              </a:spcAft>
              <a:defRPr sz="2400" b="1">
                <a:solidFill>
                  <a:schemeClr val="tx1"/>
                </a:solidFill>
                <a:latin typeface="Arial" charset="0"/>
                <a:ea typeface="微软雅黑" pitchFamily="34" charset="-122"/>
              </a:defRPr>
            </a:lvl7pPr>
            <a:lvl8pPr marL="3429000" indent="-228600" eaLnBrk="0" fontAlgn="base" hangingPunct="0">
              <a:lnSpc>
                <a:spcPct val="90000"/>
              </a:lnSpc>
              <a:spcBef>
                <a:spcPct val="20000"/>
              </a:spcBef>
              <a:spcAft>
                <a:spcPct val="0"/>
              </a:spcAft>
              <a:defRPr sz="2400" b="1">
                <a:solidFill>
                  <a:schemeClr val="tx1"/>
                </a:solidFill>
                <a:latin typeface="Arial" charset="0"/>
                <a:ea typeface="微软雅黑" pitchFamily="34" charset="-122"/>
              </a:defRPr>
            </a:lvl8pPr>
            <a:lvl9pPr marL="3886200" indent="-228600" eaLnBrk="0" fontAlgn="base" hangingPunct="0">
              <a:lnSpc>
                <a:spcPct val="90000"/>
              </a:lnSpc>
              <a:spcBef>
                <a:spcPct val="20000"/>
              </a:spcBef>
              <a:spcAft>
                <a:spcPct val="0"/>
              </a:spcAft>
              <a:defRPr sz="2400" b="1">
                <a:solidFill>
                  <a:schemeClr val="tx1"/>
                </a:solidFill>
                <a:latin typeface="Arial" charset="0"/>
                <a:ea typeface="微软雅黑" pitchFamily="34" charset="-122"/>
              </a:defRPr>
            </a:lvl9pPr>
          </a:lstStyle>
          <a:p>
            <a:pPr algn="r" eaLnBrk="1" hangingPunct="1">
              <a:lnSpc>
                <a:spcPct val="100000"/>
              </a:lnSpc>
              <a:spcBef>
                <a:spcPct val="0"/>
              </a:spcBef>
            </a:pPr>
            <a:fld id="{F4F88834-5CE1-4922-B18E-01F2BB907223}" type="slidenum">
              <a:rPr lang="en-US" altLang="zh-CN" sz="1200" b="0">
                <a:ea typeface="宋体" pitchFamily="2" charset="-122"/>
              </a:rPr>
              <a:pPr algn="r" eaLnBrk="1" hangingPunct="1">
                <a:lnSpc>
                  <a:spcPct val="100000"/>
                </a:lnSpc>
                <a:spcBef>
                  <a:spcPct val="0"/>
                </a:spcBef>
              </a:pPr>
              <a:t>56</a:t>
            </a:fld>
            <a:endParaRPr lang="en-US" altLang="zh-CN" sz="1200" b="0">
              <a:ea typeface="宋体" pitchFamily="2"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66136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lnSpc>
                <a:spcPct val="100000"/>
              </a:lnSpc>
              <a:spcBef>
                <a:spcPct val="0"/>
              </a:spcBef>
            </a:pPr>
            <a:fld id="{BC314732-B31D-4FBE-B1C3-9B5703CE27FC}" type="slidenum">
              <a:rPr lang="en-US" altLang="zh-CN" sz="1200" b="0">
                <a:ea typeface="宋体" pitchFamily="2" charset="-122"/>
              </a:rPr>
              <a:pPr algn="r">
                <a:lnSpc>
                  <a:spcPct val="100000"/>
                </a:lnSpc>
                <a:spcBef>
                  <a:spcPct val="0"/>
                </a:spcBef>
              </a:pPr>
              <a:t>57</a:t>
            </a:fld>
            <a:endParaRPr lang="en-US" altLang="zh-CN" sz="1200" b="0">
              <a:ea typeface="宋体" pitchFamily="2"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153348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chemeClr val="tx1"/>
                </a:solidFill>
                <a:latin typeface="Arial" charset="0"/>
                <a:ea typeface="微软雅黑" pitchFamily="34" charset="-122"/>
              </a:defRPr>
            </a:lvl1pPr>
            <a:lvl2pPr marL="742950" indent="-285750" eaLnBrk="0" hangingPunct="0">
              <a:defRPr sz="2400" b="1">
                <a:solidFill>
                  <a:schemeClr val="tx1"/>
                </a:solidFill>
                <a:latin typeface="Arial" charset="0"/>
                <a:ea typeface="微软雅黑" pitchFamily="34" charset="-122"/>
              </a:defRPr>
            </a:lvl2pPr>
            <a:lvl3pPr marL="1143000" indent="-228600" eaLnBrk="0" hangingPunct="0">
              <a:defRPr sz="2400" b="1">
                <a:solidFill>
                  <a:schemeClr val="tx1"/>
                </a:solidFill>
                <a:latin typeface="Arial" charset="0"/>
                <a:ea typeface="微软雅黑" pitchFamily="34" charset="-122"/>
              </a:defRPr>
            </a:lvl3pPr>
            <a:lvl4pPr marL="1600200" indent="-228600" eaLnBrk="0" hangingPunct="0">
              <a:defRPr sz="2400" b="1">
                <a:solidFill>
                  <a:schemeClr val="tx1"/>
                </a:solidFill>
                <a:latin typeface="Arial" charset="0"/>
                <a:ea typeface="微软雅黑" pitchFamily="34" charset="-122"/>
              </a:defRPr>
            </a:lvl4pPr>
            <a:lvl5pPr marL="2057400" indent="-228600" eaLnBrk="0" hangingPunct="0">
              <a:defRPr sz="2400" b="1">
                <a:solidFill>
                  <a:schemeClr val="tx1"/>
                </a:solidFill>
                <a:latin typeface="Arial" charset="0"/>
                <a:ea typeface="微软雅黑" pitchFamily="34" charset="-122"/>
              </a:defRPr>
            </a:lvl5pPr>
            <a:lvl6pPr marL="2514600" indent="-228600" eaLnBrk="0" fontAlgn="base" hangingPunct="0">
              <a:lnSpc>
                <a:spcPct val="90000"/>
              </a:lnSpc>
              <a:spcBef>
                <a:spcPct val="20000"/>
              </a:spcBef>
              <a:spcAft>
                <a:spcPct val="0"/>
              </a:spcAft>
              <a:defRPr sz="2400" b="1">
                <a:solidFill>
                  <a:schemeClr val="tx1"/>
                </a:solidFill>
                <a:latin typeface="Arial" charset="0"/>
                <a:ea typeface="微软雅黑" pitchFamily="34" charset="-122"/>
              </a:defRPr>
            </a:lvl6pPr>
            <a:lvl7pPr marL="2971800" indent="-228600" eaLnBrk="0" fontAlgn="base" hangingPunct="0">
              <a:lnSpc>
                <a:spcPct val="90000"/>
              </a:lnSpc>
              <a:spcBef>
                <a:spcPct val="20000"/>
              </a:spcBef>
              <a:spcAft>
                <a:spcPct val="0"/>
              </a:spcAft>
              <a:defRPr sz="2400" b="1">
                <a:solidFill>
                  <a:schemeClr val="tx1"/>
                </a:solidFill>
                <a:latin typeface="Arial" charset="0"/>
                <a:ea typeface="微软雅黑" pitchFamily="34" charset="-122"/>
              </a:defRPr>
            </a:lvl7pPr>
            <a:lvl8pPr marL="3429000" indent="-228600" eaLnBrk="0" fontAlgn="base" hangingPunct="0">
              <a:lnSpc>
                <a:spcPct val="90000"/>
              </a:lnSpc>
              <a:spcBef>
                <a:spcPct val="20000"/>
              </a:spcBef>
              <a:spcAft>
                <a:spcPct val="0"/>
              </a:spcAft>
              <a:defRPr sz="2400" b="1">
                <a:solidFill>
                  <a:schemeClr val="tx1"/>
                </a:solidFill>
                <a:latin typeface="Arial" charset="0"/>
                <a:ea typeface="微软雅黑" pitchFamily="34" charset="-122"/>
              </a:defRPr>
            </a:lvl8pPr>
            <a:lvl9pPr marL="3886200" indent="-228600" eaLnBrk="0" fontAlgn="base" hangingPunct="0">
              <a:lnSpc>
                <a:spcPct val="90000"/>
              </a:lnSpc>
              <a:spcBef>
                <a:spcPct val="20000"/>
              </a:spcBef>
              <a:spcAft>
                <a:spcPct val="0"/>
              </a:spcAft>
              <a:defRPr sz="2400" b="1">
                <a:solidFill>
                  <a:schemeClr val="tx1"/>
                </a:solidFill>
                <a:latin typeface="Arial" charset="0"/>
                <a:ea typeface="微软雅黑" pitchFamily="34" charset="-122"/>
              </a:defRPr>
            </a:lvl9pPr>
          </a:lstStyle>
          <a:p>
            <a:pPr algn="r" eaLnBrk="1" hangingPunct="1">
              <a:lnSpc>
                <a:spcPct val="100000"/>
              </a:lnSpc>
              <a:spcBef>
                <a:spcPct val="0"/>
              </a:spcBef>
            </a:pPr>
            <a:fld id="{F948EF5E-8DB5-4087-B907-C27F87F76CC0}" type="slidenum">
              <a:rPr lang="en-US" altLang="zh-CN" sz="1200" b="0">
                <a:ea typeface="宋体" pitchFamily="2" charset="-122"/>
              </a:rPr>
              <a:pPr algn="r" eaLnBrk="1" hangingPunct="1">
                <a:lnSpc>
                  <a:spcPct val="100000"/>
                </a:lnSpc>
                <a:spcBef>
                  <a:spcPct val="0"/>
                </a:spcBef>
              </a:pPr>
              <a:t>71</a:t>
            </a:fld>
            <a:endParaRPr lang="en-US" altLang="zh-CN" sz="1200" b="0">
              <a:ea typeface="宋体" pitchFamily="2" charset="-122"/>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8122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2800" cap="all">
                <a:solidFill>
                  <a:schemeClr val="tx1"/>
                </a:solidFill>
                <a:latin typeface="隶书" panose="02010509060101010101" pitchFamily="49" charset="-122"/>
                <a:ea typeface="隶书" panose="020105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019C519-6893-49A5-92B0-8C066AD9A8D3}" type="datetimeFigureOut">
              <a:rPr lang="zh-CN" altLang="en-US" smtClean="0"/>
              <a:t>2017/8/6</a:t>
            </a:fld>
            <a:endParaRPr lang="zh-CN" altLang="en-US"/>
          </a:p>
        </p:txBody>
      </p:sp>
      <p:sp>
        <p:nvSpPr>
          <p:cNvPr id="5" name="Footer Placeholder 4"/>
          <p:cNvSpPr>
            <a:spLocks noGrp="1"/>
          </p:cNvSpPr>
          <p:nvPr>
            <p:ph type="ftr" sz="quarter" idx="11"/>
          </p:nvPr>
        </p:nvSpPr>
        <p:spPr>
          <a:xfrm>
            <a:off x="3962399" y="5870575"/>
            <a:ext cx="4893958" cy="377825"/>
          </a:xfr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9188572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19C519-6893-49A5-92B0-8C066AD9A8D3}" type="datetimeFigureOut">
              <a:rPr lang="zh-CN" altLang="en-US" smtClean="0"/>
              <a:t>2017/8/6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09299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50215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054131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3887362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3587032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991333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9867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613343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51575"/>
            <a:ext cx="2844800" cy="47625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248400"/>
            <a:ext cx="2844800" cy="476250"/>
          </a:xfrm>
        </p:spPr>
        <p:txBody>
          <a:bodyPr/>
          <a:lstStyle>
            <a:lvl1pPr>
              <a:defRPr/>
            </a:lvl1pPr>
          </a:lstStyle>
          <a:p>
            <a:fld id="{21D87265-687E-4E24-ACF5-5F243E1D0CE9}" type="slidenum">
              <a:rPr lang="en-US" altLang="zh-CN"/>
              <a:pPr/>
              <a:t>‹#›</a:t>
            </a:fld>
            <a:endParaRPr lang="en-US" altLang="zh-CN"/>
          </a:p>
        </p:txBody>
      </p:sp>
      <p:sp>
        <p:nvSpPr>
          <p:cNvPr id="7" name="页脚占位符 6"/>
          <p:cNvSpPr>
            <a:spLocks noGrp="1"/>
          </p:cNvSpPr>
          <p:nvPr>
            <p:ph type="ftr" sz="quarter" idx="12"/>
          </p:nvPr>
        </p:nvSpPr>
        <p:spPr>
          <a:xfrm>
            <a:off x="4165600" y="6248400"/>
            <a:ext cx="3860800" cy="476250"/>
          </a:xfrm>
        </p:spPr>
        <p:txBody>
          <a:bodyPr/>
          <a:lstStyle>
            <a:lvl1pPr>
              <a:defRPr/>
            </a:lvl1pPr>
          </a:lstStyle>
          <a:p>
            <a:endParaRPr lang="en-US" altLang="zh-CN"/>
          </a:p>
        </p:txBody>
      </p:sp>
    </p:spTree>
    <p:extLst>
      <p:ext uri="{BB962C8B-B14F-4D97-AF65-F5344CB8AC3E}">
        <p14:creationId xmlns:p14="http://schemas.microsoft.com/office/powerpoint/2010/main" val="178104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nchor="ctr">
            <a:normAutofit/>
          </a:bodyPr>
          <a:lstStyle>
            <a:lvl1pPr>
              <a:defRPr sz="3200"/>
            </a:lvl1pPr>
            <a:lvl2pPr>
              <a:defRPr sz="2800"/>
            </a:lvl2pPr>
            <a:lvl3pPr>
              <a:defRPr sz="24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08614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019C519-6893-49A5-92B0-8C066AD9A8D3}" type="datetimeFigureOut">
              <a:rPr lang="zh-CN" altLang="en-US" smtClean="0"/>
              <a:t>2017/8/6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7983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019C519-6893-49A5-92B0-8C066AD9A8D3}" type="datetimeFigureOut">
              <a:rPr lang="zh-CN" altLang="en-US" smtClean="0"/>
              <a:t>2017/8/6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08331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019C519-6893-49A5-92B0-8C066AD9A8D3}" type="datetimeFigureOut">
              <a:rPr lang="zh-CN" altLang="en-US" smtClean="0"/>
              <a:t>2017/8/6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6741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7019C519-6893-49A5-92B0-8C066AD9A8D3}" type="datetimeFigureOut">
              <a:rPr lang="zh-CN" altLang="en-US" smtClean="0"/>
              <a:t>2017/8/6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54482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019C519-6893-49A5-92B0-8C066AD9A8D3}" type="datetimeFigureOut">
              <a:rPr lang="zh-CN" altLang="en-US" smtClean="0"/>
              <a:t>2017/8/6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166199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19C519-6893-49A5-92B0-8C066AD9A8D3}" type="datetimeFigureOut">
              <a:rPr lang="zh-CN" altLang="en-US" smtClean="0"/>
              <a:t>2017/8/6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47063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dirty="0"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19C519-6893-49A5-92B0-8C066AD9A8D3}" type="datetimeFigureOut">
              <a:rPr lang="zh-CN" altLang="en-US" smtClean="0"/>
              <a:t>2017/8/6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E6CC4E-FAA8-4474-B2D9-114DE653CC1D}" type="slidenum">
              <a:rPr lang="zh-CN" altLang="en-US" smtClean="0"/>
              <a:t>‹#›</a:t>
            </a:fld>
            <a:endParaRPr lang="zh-CN" altLang="en-US"/>
          </a:p>
        </p:txBody>
      </p:sp>
    </p:spTree>
    <p:extLst>
      <p:ext uri="{BB962C8B-B14F-4D97-AF65-F5344CB8AC3E}">
        <p14:creationId xmlns:p14="http://schemas.microsoft.com/office/powerpoint/2010/main" val="249227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19C519-6893-49A5-92B0-8C066AD9A8D3}" type="datetimeFigureOut">
              <a:rPr lang="zh-CN" altLang="en-US" smtClean="0"/>
              <a:t>2017/8/6</a:t>
            </a:fld>
            <a:endParaRPr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E6CC4E-FAA8-4474-B2D9-114DE653CC1D}" type="slidenum">
              <a:rPr lang="zh-CN" altLang="en-US" smtClean="0"/>
              <a:t>‹#›</a:t>
            </a:fld>
            <a:endParaRPr lang="zh-CN" altLang="en-US"/>
          </a:p>
        </p:txBody>
      </p:sp>
      <p:sp>
        <p:nvSpPr>
          <p:cNvPr id="7" name="文本框 6"/>
          <p:cNvSpPr txBox="1"/>
          <p:nvPr userDrawn="1"/>
        </p:nvSpPr>
        <p:spPr>
          <a:xfrm>
            <a:off x="8118426" y="0"/>
            <a:ext cx="4073574"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CN" sz="3200" dirty="0" smtClean="0">
                <a:solidFill>
                  <a:srgbClr val="7030A0"/>
                </a:solidFill>
              </a:rPr>
              <a:t>2017</a:t>
            </a:r>
            <a:r>
              <a:rPr lang="en-US" altLang="zh-CN" sz="3200" baseline="0" dirty="0" smtClean="0">
                <a:solidFill>
                  <a:srgbClr val="7030A0"/>
                </a:solidFill>
              </a:rPr>
              <a:t> Summer Training</a:t>
            </a:r>
            <a:endParaRPr lang="zh-CN" altLang="en-US" sz="3200" dirty="0">
              <a:solidFill>
                <a:srgbClr val="7030A0"/>
              </a:solidFill>
            </a:endParaRPr>
          </a:p>
        </p:txBody>
      </p:sp>
    </p:spTree>
    <p:extLst>
      <p:ext uri="{BB962C8B-B14F-4D97-AF65-F5344CB8AC3E}">
        <p14:creationId xmlns:p14="http://schemas.microsoft.com/office/powerpoint/2010/main" val="1384402547"/>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Lst>
  <p:txStyles>
    <p:titleStyle>
      <a:lvl1pPr algn="l" defTabSz="457200" rtl="0" eaLnBrk="1" latinLnBrk="0" hangingPunct="1">
        <a:spcBef>
          <a:spcPct val="0"/>
        </a:spcBef>
        <a:buNone/>
        <a:defRPr sz="6000" kern="1200" cap="all">
          <a:ln w="3175" cmpd="sng">
            <a:noFill/>
          </a:ln>
          <a:solidFill>
            <a:schemeClr val="tx1"/>
          </a:solidFill>
          <a:effectLst/>
          <a:latin typeface="华文新魏" panose="02010800040101010101" pitchFamily="2" charset="-122"/>
          <a:ea typeface="华文新魏" panose="02010800040101010101" pitchFamily="2"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3335" y="1448972"/>
            <a:ext cx="10876791" cy="2936759"/>
          </a:xfrm>
        </p:spPr>
        <p:txBody>
          <a:bodyPr>
            <a:normAutofit/>
          </a:bodyPr>
          <a:lstStyle/>
          <a:p>
            <a:r>
              <a:rPr lang="zh-CN" altLang="en-US" sz="6000" dirty="0"/>
              <a:t>加</a:t>
            </a:r>
            <a:r>
              <a:rPr lang="zh-CN" altLang="en-US" sz="6000" dirty="0" smtClean="0"/>
              <a:t>课：图论基础</a:t>
            </a:r>
            <a:r>
              <a:rPr lang="en-US" altLang="zh-CN" sz="6000" dirty="0" smtClean="0"/>
              <a:t/>
            </a:r>
            <a:br>
              <a:rPr lang="en-US" altLang="zh-CN" sz="6000" dirty="0" smtClean="0"/>
            </a:br>
            <a:r>
              <a:rPr lang="en-US" altLang="zh-CN" sz="6000" dirty="0" smtClean="0"/>
              <a:t>——</a:t>
            </a:r>
            <a:r>
              <a:rPr lang="zh-CN" altLang="en-US" sz="6000" dirty="0" smtClean="0"/>
              <a:t>最短路和最小生成树</a:t>
            </a:r>
            <a:endParaRPr lang="zh-CN" altLang="en-US" sz="6000" dirty="0"/>
          </a:p>
        </p:txBody>
      </p:sp>
      <p:sp>
        <p:nvSpPr>
          <p:cNvPr id="3" name="副标题 2"/>
          <p:cNvSpPr>
            <a:spLocks noGrp="1"/>
          </p:cNvSpPr>
          <p:nvPr>
            <p:ph type="subTitle" idx="1"/>
          </p:nvPr>
        </p:nvSpPr>
        <p:spPr/>
        <p:txBody>
          <a:bodyPr/>
          <a:lstStyle/>
          <a:p>
            <a:r>
              <a:rPr lang="en-US" altLang="zh-CN" dirty="0" smtClean="0"/>
              <a:t>—— </a:t>
            </a:r>
            <a:r>
              <a:rPr lang="zh-CN" altLang="en-US" dirty="0" smtClean="0"/>
              <a:t>邓丝雨</a:t>
            </a:r>
            <a:endParaRPr lang="en-US" altLang="zh-CN" dirty="0" smtClean="0"/>
          </a:p>
          <a:p>
            <a:r>
              <a:rPr lang="en-US" altLang="zh-CN" dirty="0" err="1" smtClean="0"/>
              <a:t>Ppt</a:t>
            </a:r>
            <a:r>
              <a:rPr lang="zh-CN" altLang="en-US" dirty="0" smtClean="0"/>
              <a:t>制作时间紧张，粗糙之处还请见谅</a:t>
            </a:r>
            <a:endParaRPr lang="zh-CN" altLang="en-US" dirty="0"/>
          </a:p>
        </p:txBody>
      </p:sp>
    </p:spTree>
    <p:extLst>
      <p:ext uri="{BB962C8B-B14F-4D97-AF65-F5344CB8AC3E}">
        <p14:creationId xmlns:p14="http://schemas.microsoft.com/office/powerpoint/2010/main" val="3009569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381000"/>
            <a:ext cx="4279900" cy="990600"/>
          </a:xfrm>
        </p:spPr>
        <p:txBody>
          <a:bodyPr>
            <a:normAutofit/>
          </a:bodyPr>
          <a:lstStyle/>
          <a:p>
            <a:pPr eaLnBrk="1" hangingPunct="1"/>
            <a:r>
              <a:rPr lang="zh-CN" altLang="en-US" sz="4000" b="1" dirty="0">
                <a:solidFill>
                  <a:srgbClr val="6699FF"/>
                </a:solidFill>
              </a:rPr>
              <a:t>图的</a:t>
            </a:r>
            <a:r>
              <a:rPr lang="en-US" altLang="zh-CN" sz="4000" b="1" dirty="0">
                <a:solidFill>
                  <a:srgbClr val="6699FF"/>
                </a:solidFill>
              </a:rPr>
              <a:t>DFS</a:t>
            </a:r>
            <a:r>
              <a:rPr lang="zh-CN" altLang="en-US" sz="4000" b="1" dirty="0">
                <a:solidFill>
                  <a:srgbClr val="6699FF"/>
                </a:solidFill>
              </a:rPr>
              <a:t>遍历</a:t>
            </a:r>
          </a:p>
        </p:txBody>
      </p:sp>
      <p:sp>
        <p:nvSpPr>
          <p:cNvPr id="11267" name="Text Box 3"/>
          <p:cNvSpPr txBox="1">
            <a:spLocks noChangeArrowheads="1"/>
          </p:cNvSpPr>
          <p:nvPr/>
        </p:nvSpPr>
        <p:spPr bwMode="auto">
          <a:xfrm>
            <a:off x="2095472" y="1428737"/>
            <a:ext cx="4076728" cy="5078313"/>
          </a:xfrm>
          <a:prstGeom prst="rect">
            <a:avLst/>
          </a:prstGeom>
          <a:noFill/>
          <a:ln w="9525">
            <a:noFill/>
            <a:miter lim="800000"/>
            <a:headEnd/>
            <a:tailEnd/>
          </a:ln>
          <a:effectLst/>
        </p:spPr>
        <p:txBody>
          <a:bodyPr wrap="square">
            <a:spAutoFit/>
          </a:bodyPr>
          <a:lstStyle/>
          <a:p>
            <a:pPr>
              <a:lnSpc>
                <a:spcPct val="100000"/>
              </a:lnSpc>
              <a:spcBef>
                <a:spcPct val="50000"/>
              </a:spcBef>
            </a:pPr>
            <a:r>
              <a:rPr lang="zh-CN" altLang="en-US" sz="2800" dirty="0">
                <a:latin typeface="华文新魏" pitchFamily="2" charset="-122"/>
                <a:ea typeface="华文新魏" pitchFamily="2" charset="-122"/>
              </a:rPr>
              <a:t>算法步骤：</a:t>
            </a:r>
          </a:p>
          <a:p>
            <a:pPr>
              <a:lnSpc>
                <a:spcPct val="100000"/>
              </a:lnSpc>
              <a:spcBef>
                <a:spcPct val="50000"/>
              </a:spcBef>
            </a:pPr>
            <a:r>
              <a:rPr lang="en-US" altLang="zh-CN" sz="2800" dirty="0">
                <a:latin typeface="华文新魏" pitchFamily="2" charset="-122"/>
                <a:ea typeface="华文新魏" pitchFamily="2" charset="-122"/>
              </a:rPr>
              <a:t>1</a:t>
            </a:r>
            <a:r>
              <a:rPr lang="zh-CN" altLang="en-US" sz="2800" dirty="0">
                <a:latin typeface="华文新魏" pitchFamily="2" charset="-122"/>
                <a:ea typeface="华文新魏" pitchFamily="2" charset="-122"/>
              </a:rPr>
              <a:t>、从某个节点开始，每次任选一个与它相邻的未访问节点访问下去</a:t>
            </a:r>
          </a:p>
          <a:p>
            <a:pPr>
              <a:lnSpc>
                <a:spcPct val="100000"/>
              </a:lnSpc>
              <a:spcBef>
                <a:spcPct val="50000"/>
              </a:spcBef>
            </a:pPr>
            <a:r>
              <a:rPr lang="en-US" altLang="zh-CN" sz="2800" dirty="0">
                <a:latin typeface="华文新魏" pitchFamily="2" charset="-122"/>
                <a:ea typeface="华文新魏" pitchFamily="2" charset="-122"/>
              </a:rPr>
              <a:t>2</a:t>
            </a:r>
            <a:r>
              <a:rPr lang="zh-CN" altLang="en-US" sz="2800" dirty="0">
                <a:latin typeface="华文新魏" pitchFamily="2" charset="-122"/>
                <a:ea typeface="华文新魏" pitchFamily="2" charset="-122"/>
              </a:rPr>
              <a:t>、直到当前节点的所有相邻节点都已经被访问过。</a:t>
            </a:r>
          </a:p>
          <a:p>
            <a:pPr>
              <a:lnSpc>
                <a:spcPct val="100000"/>
              </a:lnSpc>
              <a:spcBef>
                <a:spcPct val="50000"/>
              </a:spcBef>
            </a:pPr>
            <a:r>
              <a:rPr lang="en-US" altLang="zh-CN" sz="2800" dirty="0">
                <a:latin typeface="华文新魏" pitchFamily="2" charset="-122"/>
                <a:ea typeface="华文新魏" pitchFamily="2" charset="-122"/>
              </a:rPr>
              <a:t>3</a:t>
            </a:r>
            <a:r>
              <a:rPr lang="zh-CN" altLang="en-US" sz="2800" dirty="0">
                <a:latin typeface="华文新魏" pitchFamily="2" charset="-122"/>
                <a:ea typeface="华文新魏" pitchFamily="2" charset="-122"/>
              </a:rPr>
              <a:t>、回溯到第一个未被访问过的节点</a:t>
            </a:r>
          </a:p>
          <a:p>
            <a:pPr>
              <a:lnSpc>
                <a:spcPct val="100000"/>
              </a:lnSpc>
              <a:spcBef>
                <a:spcPct val="50000"/>
              </a:spcBef>
            </a:pPr>
            <a:endParaRPr lang="zh-CN" altLang="en-US" sz="2000" dirty="0">
              <a:latin typeface="华文新魏" pitchFamily="2" charset="-122"/>
              <a:ea typeface="华文新魏" pitchFamily="2" charset="-122"/>
            </a:endParaRPr>
          </a:p>
        </p:txBody>
      </p:sp>
      <p:pic>
        <p:nvPicPr>
          <p:cNvPr id="11268" name="Picture 4"/>
          <p:cNvPicPr>
            <a:picLocks noChangeAspect="1" noChangeArrowheads="1"/>
          </p:cNvPicPr>
          <p:nvPr/>
        </p:nvPicPr>
        <p:blipFill>
          <a:blip r:embed="rId2"/>
          <a:srcRect/>
          <a:stretch>
            <a:fillRect/>
          </a:stretch>
        </p:blipFill>
        <p:spPr bwMode="auto">
          <a:xfrm>
            <a:off x="6477001" y="1752601"/>
            <a:ext cx="3248025" cy="4829175"/>
          </a:xfrm>
          <a:prstGeom prst="rect">
            <a:avLst/>
          </a:prstGeom>
          <a:noFill/>
          <a:ln w="9525">
            <a:noFill/>
            <a:miter lim="800000"/>
            <a:headEnd/>
            <a:tailEnd/>
          </a:ln>
        </p:spPr>
      </p:pic>
    </p:spTree>
    <p:extLst>
      <p:ext uri="{BB962C8B-B14F-4D97-AF65-F5344CB8AC3E}">
        <p14:creationId xmlns:p14="http://schemas.microsoft.com/office/powerpoint/2010/main" val="2532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81200" y="381000"/>
            <a:ext cx="4279900" cy="762000"/>
          </a:xfrm>
        </p:spPr>
        <p:txBody>
          <a:bodyPr/>
          <a:lstStyle/>
          <a:p>
            <a:pPr eaLnBrk="1" hangingPunct="1"/>
            <a:r>
              <a:rPr lang="zh-CN" altLang="en-US" sz="4000" b="1" dirty="0">
                <a:solidFill>
                  <a:srgbClr val="6699FF"/>
                </a:solidFill>
              </a:rPr>
              <a:t>图的</a:t>
            </a:r>
            <a:r>
              <a:rPr lang="en-US" altLang="zh-CN" sz="4000" b="1" dirty="0">
                <a:solidFill>
                  <a:srgbClr val="6699FF"/>
                </a:solidFill>
              </a:rPr>
              <a:t>BFS</a:t>
            </a:r>
            <a:r>
              <a:rPr lang="zh-CN" altLang="en-US" sz="4000" b="1" dirty="0">
                <a:solidFill>
                  <a:srgbClr val="6699FF"/>
                </a:solidFill>
              </a:rPr>
              <a:t>遍历</a:t>
            </a:r>
          </a:p>
        </p:txBody>
      </p:sp>
      <p:sp>
        <p:nvSpPr>
          <p:cNvPr id="8195" name="Text Box 4"/>
          <p:cNvSpPr txBox="1">
            <a:spLocks noChangeArrowheads="1"/>
          </p:cNvSpPr>
          <p:nvPr/>
        </p:nvSpPr>
        <p:spPr bwMode="auto">
          <a:xfrm>
            <a:off x="1738282" y="1127125"/>
            <a:ext cx="8715436" cy="6278642"/>
          </a:xfrm>
          <a:prstGeom prst="rect">
            <a:avLst/>
          </a:prstGeom>
          <a:noFill/>
          <a:ln w="9525">
            <a:noFill/>
            <a:miter lim="800000"/>
            <a:headEnd/>
            <a:tailEnd/>
          </a:ln>
          <a:effectLst/>
        </p:spPr>
        <p:txBody>
          <a:bodyPr wrap="square">
            <a:spAutoFit/>
          </a:bodyPr>
          <a:lstStyle/>
          <a:p>
            <a:pPr>
              <a:lnSpc>
                <a:spcPct val="100000"/>
              </a:lnSpc>
              <a:spcBef>
                <a:spcPct val="50000"/>
              </a:spcBef>
            </a:pPr>
            <a:r>
              <a:rPr lang="en-US" altLang="zh-CN" sz="2400" dirty="0">
                <a:latin typeface="华文新魏" pitchFamily="2" charset="-122"/>
                <a:ea typeface="华文新魏" pitchFamily="2" charset="-122"/>
              </a:rPr>
              <a:t>1</a:t>
            </a:r>
            <a:r>
              <a:rPr lang="zh-CN" altLang="en-US" sz="2400" dirty="0">
                <a:latin typeface="华文新魏" pitchFamily="2" charset="-122"/>
                <a:ea typeface="华文新魏" pitchFamily="2" charset="-122"/>
              </a:rPr>
              <a:t>、用</a:t>
            </a:r>
            <a:r>
              <a:rPr lang="en-US" altLang="zh-CN" sz="2400" dirty="0" err="1">
                <a:latin typeface="华文新魏" pitchFamily="2" charset="-122"/>
                <a:ea typeface="华文新魏" pitchFamily="2" charset="-122"/>
              </a:rPr>
              <a:t>dis</a:t>
            </a:r>
            <a:r>
              <a:rPr lang="en-US" altLang="zh-CN" sz="2400" dirty="0">
                <a:latin typeface="华文新魏" pitchFamily="2" charset="-122"/>
                <a:ea typeface="华文新魏" pitchFamily="2" charset="-122"/>
              </a:rPr>
              <a:t>[]</a:t>
            </a:r>
            <a:r>
              <a:rPr lang="zh-CN" altLang="en-US" sz="2400" dirty="0">
                <a:latin typeface="华文新魏" pitchFamily="2" charset="-122"/>
                <a:ea typeface="华文新魏" pitchFamily="2" charset="-122"/>
              </a:rPr>
              <a:t>数组表示各点距离起点</a:t>
            </a:r>
            <a:r>
              <a:rPr lang="en-US" altLang="zh-CN" sz="2400" dirty="0">
                <a:latin typeface="华文新魏" pitchFamily="2" charset="-122"/>
                <a:ea typeface="华文新魏" pitchFamily="2" charset="-122"/>
              </a:rPr>
              <a:t>S</a:t>
            </a:r>
            <a:r>
              <a:rPr lang="zh-CN" altLang="en-US" sz="2400" dirty="0">
                <a:latin typeface="华文新魏" pitchFamily="2" charset="-122"/>
                <a:ea typeface="华文新魏" pitchFamily="2" charset="-122"/>
              </a:rPr>
              <a:t>的距离。</a:t>
            </a:r>
            <a:r>
              <a:rPr lang="en-US" altLang="zh-CN" sz="2400" dirty="0" err="1">
                <a:latin typeface="华文新魏" pitchFamily="2" charset="-122"/>
                <a:ea typeface="华文新魏" pitchFamily="2" charset="-122"/>
              </a:rPr>
              <a:t>dis</a:t>
            </a:r>
            <a:r>
              <a:rPr lang="en-US" altLang="zh-CN" sz="2400" dirty="0">
                <a:latin typeface="华文新魏" pitchFamily="2" charset="-122"/>
                <a:ea typeface="华文新魏" pitchFamily="2" charset="-122"/>
              </a:rPr>
              <a:t>[</a:t>
            </a:r>
            <a:r>
              <a:rPr lang="en-US" altLang="zh-CN" sz="2400" dirty="0" err="1">
                <a:latin typeface="华文新魏" pitchFamily="2" charset="-122"/>
                <a:ea typeface="华文新魏" pitchFamily="2" charset="-122"/>
              </a:rPr>
              <a:t>i</a:t>
            </a:r>
            <a:r>
              <a:rPr lang="en-US" altLang="zh-CN" sz="2400" dirty="0">
                <a:latin typeface="华文新魏" pitchFamily="2" charset="-122"/>
                <a:ea typeface="华文新魏" pitchFamily="2" charset="-122"/>
              </a:rPr>
              <a:t>]=-1</a:t>
            </a:r>
            <a:r>
              <a:rPr lang="zh-CN" altLang="en-US" sz="2400" dirty="0">
                <a:latin typeface="华文新魏" pitchFamily="2" charset="-122"/>
                <a:ea typeface="华文新魏" pitchFamily="2" charset="-122"/>
              </a:rPr>
              <a:t>表示</a:t>
            </a:r>
            <a:r>
              <a:rPr lang="en-US" altLang="zh-CN" sz="2400" dirty="0" err="1">
                <a:latin typeface="华文新魏" pitchFamily="2" charset="-122"/>
                <a:ea typeface="华文新魏" pitchFamily="2" charset="-122"/>
              </a:rPr>
              <a:t>i</a:t>
            </a:r>
            <a:r>
              <a:rPr lang="zh-CN" altLang="en-US" sz="2400" dirty="0">
                <a:latin typeface="华文新魏" pitchFamily="2" charset="-122"/>
                <a:ea typeface="华文新魏" pitchFamily="2" charset="-122"/>
              </a:rPr>
              <a:t>点还未被访问。用</a:t>
            </a:r>
            <a:r>
              <a:rPr lang="en-US" altLang="zh-CN" sz="2400" dirty="0">
                <a:latin typeface="华文新魏" pitchFamily="2" charset="-122"/>
                <a:ea typeface="华文新魏" pitchFamily="2" charset="-122"/>
              </a:rPr>
              <a:t>map[</a:t>
            </a:r>
            <a:r>
              <a:rPr lang="en-US" altLang="zh-CN" sz="2400" dirty="0" err="1">
                <a:latin typeface="华文新魏" pitchFamily="2" charset="-122"/>
                <a:ea typeface="华文新魏" pitchFamily="2" charset="-122"/>
              </a:rPr>
              <a:t>i</a:t>
            </a:r>
            <a:r>
              <a:rPr lang="en-US" altLang="zh-CN" sz="2400" dirty="0">
                <a:latin typeface="华文新魏" pitchFamily="2" charset="-122"/>
                <a:ea typeface="华文新魏" pitchFamily="2" charset="-122"/>
              </a:rPr>
              <a:t>][j]</a:t>
            </a:r>
            <a:r>
              <a:rPr lang="zh-CN" altLang="en-US" sz="2400" dirty="0">
                <a:latin typeface="华文新魏" pitchFamily="2" charset="-122"/>
                <a:ea typeface="华文新魏" pitchFamily="2" charset="-122"/>
              </a:rPr>
              <a:t>表示</a:t>
            </a:r>
            <a:r>
              <a:rPr lang="en-US" altLang="zh-CN" sz="2400" dirty="0" err="1">
                <a:latin typeface="华文新魏" pitchFamily="2" charset="-122"/>
                <a:ea typeface="华文新魏" pitchFamily="2" charset="-122"/>
              </a:rPr>
              <a:t>i</a:t>
            </a:r>
            <a:r>
              <a:rPr lang="zh-CN" altLang="en-US" sz="2400" dirty="0">
                <a:latin typeface="华文新魏" pitchFamily="2" charset="-122"/>
                <a:ea typeface="华文新魏" pitchFamily="2" charset="-122"/>
              </a:rPr>
              <a:t>点和</a:t>
            </a:r>
            <a:r>
              <a:rPr lang="en-US" altLang="zh-CN" sz="2400" dirty="0">
                <a:latin typeface="华文新魏" pitchFamily="2" charset="-122"/>
                <a:ea typeface="华文新魏" pitchFamily="2" charset="-122"/>
              </a:rPr>
              <a:t>j</a:t>
            </a:r>
            <a:r>
              <a:rPr lang="zh-CN" altLang="en-US" sz="2400" dirty="0">
                <a:latin typeface="华文新魏" pitchFamily="2" charset="-122"/>
                <a:ea typeface="华文新魏" pitchFamily="2" charset="-122"/>
              </a:rPr>
              <a:t>点之间是否有边。</a:t>
            </a:r>
          </a:p>
          <a:p>
            <a:pPr>
              <a:lnSpc>
                <a:spcPct val="100000"/>
              </a:lnSpc>
              <a:spcBef>
                <a:spcPct val="50000"/>
              </a:spcBef>
            </a:pPr>
            <a:r>
              <a:rPr lang="en-US" altLang="zh-CN" sz="2400" dirty="0">
                <a:latin typeface="华文新魏" pitchFamily="2" charset="-122"/>
                <a:ea typeface="华文新魏" pitchFamily="2" charset="-122"/>
              </a:rPr>
              <a:t>2</a:t>
            </a:r>
            <a:r>
              <a:rPr lang="zh-CN" altLang="en-US" sz="2400" dirty="0">
                <a:latin typeface="华文新魏" pitchFamily="2" charset="-122"/>
                <a:ea typeface="华文新魏" pitchFamily="2" charset="-122"/>
              </a:rPr>
              <a:t>、将</a:t>
            </a:r>
            <a:r>
              <a:rPr lang="en-US" altLang="zh-CN" sz="2400" dirty="0" err="1">
                <a:latin typeface="华文新魏" pitchFamily="2" charset="-122"/>
                <a:ea typeface="华文新魏" pitchFamily="2" charset="-122"/>
              </a:rPr>
              <a:t>dis</a:t>
            </a:r>
            <a:r>
              <a:rPr lang="en-US" altLang="zh-CN" sz="2400" dirty="0">
                <a:latin typeface="华文新魏" pitchFamily="2" charset="-122"/>
                <a:ea typeface="华文新魏" pitchFamily="2" charset="-122"/>
              </a:rPr>
              <a:t>[s]</a:t>
            </a:r>
            <a:r>
              <a:rPr lang="zh-CN" altLang="en-US" sz="2400" dirty="0">
                <a:latin typeface="华文新魏" pitchFamily="2" charset="-122"/>
                <a:ea typeface="华文新魏" pitchFamily="2" charset="-122"/>
              </a:rPr>
              <a:t>初始化为</a:t>
            </a:r>
            <a:r>
              <a:rPr lang="en-US" altLang="zh-CN" sz="2400" dirty="0">
                <a:latin typeface="华文新魏" pitchFamily="2" charset="-122"/>
                <a:ea typeface="华文新魏" pitchFamily="2" charset="-122"/>
              </a:rPr>
              <a:t>0</a:t>
            </a:r>
            <a:r>
              <a:rPr lang="zh-CN" altLang="en-US" sz="2400" dirty="0">
                <a:latin typeface="华文新魏" pitchFamily="2" charset="-122"/>
                <a:ea typeface="华文新魏" pitchFamily="2" charset="-122"/>
              </a:rPr>
              <a:t>，将其它点的</a:t>
            </a:r>
            <a:r>
              <a:rPr lang="en-US" altLang="zh-CN" sz="2400" dirty="0" err="1">
                <a:latin typeface="华文新魏" pitchFamily="2" charset="-122"/>
                <a:ea typeface="华文新魏" pitchFamily="2" charset="-122"/>
              </a:rPr>
              <a:t>dis</a:t>
            </a:r>
            <a:r>
              <a:rPr lang="zh-CN" altLang="en-US" sz="2400" dirty="0">
                <a:latin typeface="华文新魏" pitchFamily="2" charset="-122"/>
                <a:ea typeface="华文新魏" pitchFamily="2" charset="-122"/>
              </a:rPr>
              <a:t>初始化为</a:t>
            </a:r>
            <a:r>
              <a:rPr lang="en-US" altLang="zh-CN" sz="2400" dirty="0">
                <a:latin typeface="华文新魏" pitchFamily="2" charset="-122"/>
                <a:ea typeface="华文新魏" pitchFamily="2" charset="-122"/>
              </a:rPr>
              <a:t>-1</a:t>
            </a:r>
            <a:r>
              <a:rPr lang="zh-CN" altLang="en-US" sz="2400" dirty="0">
                <a:latin typeface="华文新魏" pitchFamily="2" charset="-122"/>
                <a:ea typeface="华文新魏" pitchFamily="2" charset="-122"/>
              </a:rPr>
              <a:t>。将</a:t>
            </a:r>
            <a:r>
              <a:rPr lang="en-US" altLang="zh-CN" sz="2400" dirty="0">
                <a:latin typeface="华文新魏" pitchFamily="2" charset="-122"/>
                <a:ea typeface="华文新魏" pitchFamily="2" charset="-122"/>
              </a:rPr>
              <a:t>S</a:t>
            </a:r>
            <a:r>
              <a:rPr lang="zh-CN" altLang="en-US" sz="2400" dirty="0">
                <a:latin typeface="华文新魏" pitchFamily="2" charset="-122"/>
                <a:ea typeface="华文新魏" pitchFamily="2" charset="-122"/>
              </a:rPr>
              <a:t>点入队</a:t>
            </a:r>
          </a:p>
          <a:p>
            <a:pPr>
              <a:lnSpc>
                <a:spcPct val="100000"/>
              </a:lnSpc>
              <a:spcBef>
                <a:spcPct val="0"/>
              </a:spcBef>
            </a:pPr>
            <a:r>
              <a:rPr lang="en-US" altLang="zh-CN" sz="2400" dirty="0">
                <a:latin typeface="华文新魏" pitchFamily="2" charset="-122"/>
                <a:ea typeface="华文新魏" pitchFamily="2" charset="-122"/>
              </a:rPr>
              <a:t>3</a:t>
            </a:r>
            <a:r>
              <a:rPr lang="zh-CN" altLang="en-US" sz="2400" dirty="0">
                <a:latin typeface="华文新魏" pitchFamily="2" charset="-122"/>
                <a:ea typeface="华文新魏" pitchFamily="2" charset="-122"/>
              </a:rPr>
              <a:t>、</a:t>
            </a:r>
            <a:r>
              <a:rPr lang="en-US" altLang="zh-CN" sz="2400" dirty="0">
                <a:latin typeface="华文新魏" pitchFamily="2" charset="-122"/>
                <a:ea typeface="华文新魏" pitchFamily="2" charset="-122"/>
              </a:rPr>
              <a:t>while</a:t>
            </a:r>
            <a:r>
              <a:rPr lang="zh-CN" altLang="en-US" sz="2400" dirty="0">
                <a:latin typeface="华文新魏" pitchFamily="2" charset="-122"/>
                <a:ea typeface="华文新魏" pitchFamily="2" charset="-122"/>
              </a:rPr>
              <a:t>（队列非空）</a:t>
            </a:r>
          </a:p>
          <a:p>
            <a:pPr>
              <a:lnSpc>
                <a:spcPct val="100000"/>
              </a:lnSpc>
              <a:spcBef>
                <a:spcPct val="0"/>
              </a:spcBef>
            </a:pPr>
            <a:r>
              <a:rPr lang="en-US" altLang="zh-CN" sz="2400" dirty="0">
                <a:latin typeface="华文新魏" pitchFamily="2" charset="-122"/>
                <a:ea typeface="华文新魏" pitchFamily="2" charset="-122"/>
              </a:rPr>
              <a:t>{</a:t>
            </a:r>
          </a:p>
          <a:p>
            <a:pPr>
              <a:lnSpc>
                <a:spcPct val="100000"/>
              </a:lnSpc>
              <a:spcBef>
                <a:spcPct val="0"/>
              </a:spcBef>
            </a:pPr>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从队首出队一个元素</a:t>
            </a:r>
            <a:r>
              <a:rPr lang="en-US" altLang="zh-CN" sz="2400" dirty="0">
                <a:latin typeface="华文新魏" pitchFamily="2" charset="-122"/>
                <a:ea typeface="华文新魏" pitchFamily="2" charset="-122"/>
              </a:rPr>
              <a:t>u</a:t>
            </a:r>
          </a:p>
          <a:p>
            <a:pPr>
              <a:lnSpc>
                <a:spcPct val="100000"/>
              </a:lnSpc>
              <a:spcBef>
                <a:spcPct val="0"/>
              </a:spcBef>
            </a:pPr>
            <a:r>
              <a:rPr lang="en-US" altLang="zh-CN" sz="2400" dirty="0">
                <a:latin typeface="华文新魏" pitchFamily="2" charset="-122"/>
                <a:ea typeface="华文新魏" pitchFamily="2" charset="-122"/>
              </a:rPr>
              <a:t>    {</a:t>
            </a:r>
          </a:p>
          <a:p>
            <a:pPr>
              <a:lnSpc>
                <a:spcPct val="100000"/>
              </a:lnSpc>
              <a:spcBef>
                <a:spcPct val="0"/>
              </a:spcBef>
            </a:pPr>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对于所有跟</a:t>
            </a:r>
            <a:r>
              <a:rPr lang="en-US" altLang="zh-CN" sz="2400" dirty="0">
                <a:latin typeface="华文新魏" pitchFamily="2" charset="-122"/>
                <a:ea typeface="华文新魏" pitchFamily="2" charset="-122"/>
              </a:rPr>
              <a:t>u</a:t>
            </a:r>
            <a:r>
              <a:rPr lang="zh-CN" altLang="en-US" sz="2400" dirty="0">
                <a:latin typeface="华文新魏" pitchFamily="2" charset="-122"/>
                <a:ea typeface="华文新魏" pitchFamily="2" charset="-122"/>
              </a:rPr>
              <a:t>有边相连的点</a:t>
            </a:r>
            <a:r>
              <a:rPr lang="en-US" altLang="zh-CN" sz="2400" dirty="0">
                <a:latin typeface="华文新魏" pitchFamily="2" charset="-122"/>
                <a:ea typeface="华文新魏" pitchFamily="2" charset="-122"/>
              </a:rPr>
              <a:t>v:</a:t>
            </a:r>
          </a:p>
          <a:p>
            <a:pPr>
              <a:lnSpc>
                <a:spcPct val="100000"/>
              </a:lnSpc>
              <a:spcBef>
                <a:spcPct val="0"/>
              </a:spcBef>
            </a:pPr>
            <a:r>
              <a:rPr lang="en-US" altLang="zh-CN" sz="2400" dirty="0">
                <a:latin typeface="华文新魏" pitchFamily="2" charset="-122"/>
                <a:ea typeface="华文新魏" pitchFamily="2" charset="-122"/>
              </a:rPr>
              <a:t>        if(</a:t>
            </a:r>
            <a:r>
              <a:rPr lang="en-US" altLang="zh-CN" sz="2400" dirty="0" err="1">
                <a:latin typeface="华文新魏" pitchFamily="2" charset="-122"/>
                <a:ea typeface="华文新魏" pitchFamily="2" charset="-122"/>
              </a:rPr>
              <a:t>dis</a:t>
            </a:r>
            <a:r>
              <a:rPr lang="en-US" altLang="zh-CN" sz="2400" dirty="0">
                <a:latin typeface="华文新魏" pitchFamily="2" charset="-122"/>
                <a:ea typeface="华文新魏" pitchFamily="2" charset="-122"/>
              </a:rPr>
              <a:t>[v]==-1)</a:t>
            </a:r>
          </a:p>
          <a:p>
            <a:pPr>
              <a:lnSpc>
                <a:spcPct val="100000"/>
              </a:lnSpc>
              <a:spcBef>
                <a:spcPct val="0"/>
              </a:spcBef>
            </a:pPr>
            <a:r>
              <a:rPr lang="en-US" altLang="zh-CN" sz="2400" dirty="0">
                <a:latin typeface="华文新魏" pitchFamily="2" charset="-122"/>
                <a:ea typeface="华文新魏" pitchFamily="2" charset="-122"/>
              </a:rPr>
              <a:t>        {</a:t>
            </a:r>
          </a:p>
          <a:p>
            <a:pPr>
              <a:lnSpc>
                <a:spcPct val="100000"/>
              </a:lnSpc>
              <a:spcBef>
                <a:spcPct val="0"/>
              </a:spcBef>
            </a:pPr>
            <a:r>
              <a:rPr lang="en-US" altLang="zh-CN" sz="2400" dirty="0">
                <a:latin typeface="华文新魏" pitchFamily="2" charset="-122"/>
                <a:ea typeface="华文新魏" pitchFamily="2" charset="-122"/>
              </a:rPr>
              <a:t>            </a:t>
            </a:r>
            <a:r>
              <a:rPr lang="en-US" altLang="zh-CN" sz="2400" dirty="0" err="1">
                <a:latin typeface="华文新魏" pitchFamily="2" charset="-122"/>
                <a:ea typeface="华文新魏" pitchFamily="2" charset="-122"/>
              </a:rPr>
              <a:t>dis</a:t>
            </a:r>
            <a:r>
              <a:rPr lang="en-US" altLang="zh-CN" sz="2400" dirty="0">
                <a:latin typeface="华文新魏" pitchFamily="2" charset="-122"/>
                <a:ea typeface="华文新魏" pitchFamily="2" charset="-122"/>
              </a:rPr>
              <a:t>[v]=</a:t>
            </a:r>
            <a:r>
              <a:rPr lang="en-US" altLang="zh-CN" sz="2400" dirty="0" err="1">
                <a:latin typeface="华文新魏" pitchFamily="2" charset="-122"/>
                <a:ea typeface="华文新魏" pitchFamily="2" charset="-122"/>
              </a:rPr>
              <a:t>dis</a:t>
            </a:r>
            <a:r>
              <a:rPr lang="en-US" altLang="zh-CN" sz="2400" dirty="0">
                <a:latin typeface="华文新魏" pitchFamily="2" charset="-122"/>
                <a:ea typeface="华文新魏" pitchFamily="2" charset="-122"/>
              </a:rPr>
              <a:t>[u]+1;</a:t>
            </a:r>
          </a:p>
          <a:p>
            <a:pPr>
              <a:lnSpc>
                <a:spcPct val="100000"/>
              </a:lnSpc>
              <a:spcBef>
                <a:spcPct val="0"/>
              </a:spcBef>
            </a:pPr>
            <a:r>
              <a:rPr lang="en-US" altLang="zh-CN" sz="2400" dirty="0">
                <a:latin typeface="华文新魏" pitchFamily="2" charset="-122"/>
                <a:ea typeface="华文新魏" pitchFamily="2" charset="-122"/>
              </a:rPr>
              <a:t>            v</a:t>
            </a:r>
            <a:r>
              <a:rPr lang="zh-CN" altLang="en-US" sz="2400" dirty="0">
                <a:latin typeface="华文新魏" pitchFamily="2" charset="-122"/>
                <a:ea typeface="华文新魏" pitchFamily="2" charset="-122"/>
              </a:rPr>
              <a:t>入队</a:t>
            </a:r>
          </a:p>
          <a:p>
            <a:pPr>
              <a:lnSpc>
                <a:spcPct val="100000"/>
              </a:lnSpc>
              <a:spcBef>
                <a:spcPct val="0"/>
              </a:spcBef>
            </a:pPr>
            <a:r>
              <a:rPr lang="zh-CN" altLang="en-US" sz="2400" dirty="0">
                <a:latin typeface="华文新魏" pitchFamily="2" charset="-122"/>
                <a:ea typeface="华文新魏" pitchFamily="2" charset="-122"/>
              </a:rPr>
              <a:t>        </a:t>
            </a:r>
            <a:r>
              <a:rPr lang="en-US" altLang="zh-CN" sz="2400" dirty="0">
                <a:latin typeface="华文新魏" pitchFamily="2" charset="-122"/>
                <a:ea typeface="华文新魏" pitchFamily="2" charset="-122"/>
              </a:rPr>
              <a:t>}</a:t>
            </a:r>
          </a:p>
          <a:p>
            <a:pPr>
              <a:lnSpc>
                <a:spcPct val="100000"/>
              </a:lnSpc>
              <a:spcBef>
                <a:spcPct val="0"/>
              </a:spcBef>
            </a:pPr>
            <a:r>
              <a:rPr lang="en-US" altLang="zh-CN" sz="2400" dirty="0">
                <a:latin typeface="华文新魏" pitchFamily="2" charset="-122"/>
                <a:ea typeface="华文新魏" pitchFamily="2" charset="-122"/>
              </a:rPr>
              <a:t>    }</a:t>
            </a:r>
          </a:p>
          <a:p>
            <a:pPr>
              <a:lnSpc>
                <a:spcPct val="100000"/>
              </a:lnSpc>
              <a:spcBef>
                <a:spcPct val="0"/>
              </a:spcBef>
            </a:pPr>
            <a:r>
              <a:rPr lang="en-US" altLang="zh-CN" sz="2400" dirty="0">
                <a:latin typeface="华文新魏" pitchFamily="2" charset="-122"/>
                <a:ea typeface="华文新魏" pitchFamily="2" charset="-122"/>
              </a:rPr>
              <a:t>}</a:t>
            </a:r>
          </a:p>
          <a:p>
            <a:pPr>
              <a:lnSpc>
                <a:spcPct val="100000"/>
              </a:lnSpc>
              <a:spcBef>
                <a:spcPct val="50000"/>
              </a:spcBef>
            </a:pPr>
            <a:endParaRPr lang="zh-CN" altLang="en-US" sz="2000" dirty="0">
              <a:latin typeface="华文新魏" pitchFamily="2" charset="-122"/>
              <a:ea typeface="华文新魏" pitchFamily="2" charset="-122"/>
            </a:endParaRPr>
          </a:p>
        </p:txBody>
      </p:sp>
      <p:pic>
        <p:nvPicPr>
          <p:cNvPr id="8196" name="Picture 5" descr="`I67Y%O)D$1ZMIS@%Y266_6"/>
          <p:cNvPicPr>
            <a:picLocks noChangeAspect="1" noChangeArrowheads="1"/>
          </p:cNvPicPr>
          <p:nvPr/>
        </p:nvPicPr>
        <p:blipFill>
          <a:blip r:embed="rId2"/>
          <a:srcRect/>
          <a:stretch>
            <a:fillRect/>
          </a:stretch>
        </p:blipFill>
        <p:spPr bwMode="auto">
          <a:xfrm>
            <a:off x="7870900" y="3714752"/>
            <a:ext cx="2797101" cy="2538410"/>
          </a:xfrm>
          <a:prstGeom prst="rect">
            <a:avLst/>
          </a:prstGeom>
          <a:noFill/>
          <a:ln w="9525">
            <a:noFill/>
            <a:miter lim="800000"/>
            <a:headEnd/>
            <a:tailEnd/>
          </a:ln>
        </p:spPr>
      </p:pic>
    </p:spTree>
    <p:extLst>
      <p:ext uri="{BB962C8B-B14F-4D97-AF65-F5344CB8AC3E}">
        <p14:creationId xmlns:p14="http://schemas.microsoft.com/office/powerpoint/2010/main" val="3190207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拓扑排序</a:t>
            </a:r>
            <a:endParaRPr lang="zh-CN" altLang="en-US" dirty="0"/>
          </a:p>
        </p:txBody>
      </p:sp>
      <p:sp>
        <p:nvSpPr>
          <p:cNvPr id="6" name="内容占位符 5"/>
          <p:cNvSpPr>
            <a:spLocks noGrp="1"/>
          </p:cNvSpPr>
          <p:nvPr>
            <p:ph idx="1"/>
          </p:nvPr>
        </p:nvSpPr>
        <p:spPr/>
        <p:txBody>
          <a:bodyPr/>
          <a:lstStyle/>
          <a:p>
            <a:r>
              <a:rPr lang="zh-CN" altLang="en-US" dirty="0" smtClean="0"/>
              <a:t>概念引入：</a:t>
            </a:r>
          </a:p>
          <a:p>
            <a:pPr>
              <a:buNone/>
            </a:pPr>
            <a:r>
              <a:rPr lang="zh-CN" altLang="en-US" dirty="0" smtClean="0"/>
              <a:t>	一个工程常被分为多个小的子工程，这些子工程被称为活动（</a:t>
            </a:r>
            <a:r>
              <a:rPr lang="en-US" altLang="zh-CN" dirty="0" smtClean="0"/>
              <a:t>Activity)</a:t>
            </a:r>
            <a:r>
              <a:rPr lang="zh-CN" altLang="en-US" dirty="0" smtClean="0"/>
              <a:t>，在有向图中若以顶点表示活动，有向边表示活动之间的先后关系，这样的图简称为</a:t>
            </a:r>
            <a:r>
              <a:rPr lang="en-US" altLang="zh-CN" dirty="0" smtClean="0"/>
              <a:t>AOV</a:t>
            </a:r>
            <a:r>
              <a:rPr lang="zh-CN" altLang="en-US" dirty="0" smtClean="0"/>
              <a:t>网。在</a:t>
            </a:r>
            <a:r>
              <a:rPr lang="en-US" altLang="zh-CN" dirty="0" smtClean="0"/>
              <a:t>AOV</a:t>
            </a:r>
            <a:r>
              <a:rPr lang="zh-CN" altLang="en-US" dirty="0" smtClean="0"/>
              <a:t>网中为了更好地完成工程，必须满足活动之间先后关系，需要将各活动排一个先后次序即为拓扑排序</a:t>
            </a:r>
            <a:endParaRPr lang="zh-CN" altLang="en-US" dirty="0"/>
          </a:p>
        </p:txBody>
      </p:sp>
    </p:spTree>
    <p:extLst>
      <p:ext uri="{BB962C8B-B14F-4D97-AF65-F5344CB8AC3E}">
        <p14:creationId xmlns:p14="http://schemas.microsoft.com/office/powerpoint/2010/main" val="1144562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拓扑排序</a:t>
            </a:r>
            <a:endParaRPr lang="zh-CN" altLang="en-US" dirty="0"/>
          </a:p>
        </p:txBody>
      </p:sp>
      <p:sp>
        <p:nvSpPr>
          <p:cNvPr id="3" name="内容占位符 2"/>
          <p:cNvSpPr>
            <a:spLocks noGrp="1"/>
          </p:cNvSpPr>
          <p:nvPr>
            <p:ph idx="1"/>
          </p:nvPr>
        </p:nvSpPr>
        <p:spPr/>
        <p:txBody>
          <a:bodyPr/>
          <a:lstStyle/>
          <a:p>
            <a:r>
              <a:rPr lang="en-US" altLang="zh-CN" dirty="0" smtClean="0"/>
              <a:t> 1.</a:t>
            </a:r>
            <a:r>
              <a:rPr lang="zh-CN" altLang="en-US" dirty="0" smtClean="0"/>
              <a:t>从有向图中选取一个没有前驱的顶点，并输出之；</a:t>
            </a:r>
            <a:endParaRPr lang="en-US" altLang="zh-CN" dirty="0"/>
          </a:p>
          <a:p>
            <a:r>
              <a:rPr lang="en-US" altLang="zh-CN" dirty="0" smtClean="0"/>
              <a:t>2.</a:t>
            </a:r>
            <a:r>
              <a:rPr lang="zh-CN" altLang="en-US" dirty="0" smtClean="0"/>
              <a:t>从有向图中删去此顶点以及所有以它为尾的弧；</a:t>
            </a:r>
            <a:endParaRPr lang="en-US" altLang="zh-CN" dirty="0"/>
          </a:p>
          <a:p>
            <a:r>
              <a:rPr lang="zh-CN" altLang="en-US" dirty="0" smtClean="0"/>
              <a:t>重复上述两步，直至图空，或者图不空但找不到无前驱的顶点为止。没有前驱 </a:t>
            </a:r>
            <a:r>
              <a:rPr lang="en-US" altLang="zh-CN" dirty="0" smtClean="0"/>
              <a:t>-- </a:t>
            </a:r>
            <a:r>
              <a:rPr lang="zh-CN" altLang="en-US" dirty="0" smtClean="0"/>
              <a:t>入度为零，删除顶点及以它为尾的弧</a:t>
            </a:r>
            <a:r>
              <a:rPr lang="en-US" altLang="zh-CN" dirty="0" smtClean="0"/>
              <a:t>-- </a:t>
            </a:r>
            <a:r>
              <a:rPr lang="zh-CN" altLang="en-US" dirty="0" smtClean="0"/>
              <a:t>弧头顶点的入度减</a:t>
            </a:r>
            <a:r>
              <a:rPr lang="en-US" altLang="zh-CN" dirty="0" smtClean="0"/>
              <a:t>1</a:t>
            </a:r>
            <a:r>
              <a:rPr lang="zh-CN" altLang="en-US" dirty="0" smtClean="0"/>
              <a:t>。</a:t>
            </a:r>
            <a:endParaRPr lang="zh-CN" altLang="en-US" dirty="0"/>
          </a:p>
        </p:txBody>
      </p:sp>
    </p:spTree>
    <p:extLst>
      <p:ext uri="{BB962C8B-B14F-4D97-AF65-F5344CB8AC3E}">
        <p14:creationId xmlns:p14="http://schemas.microsoft.com/office/powerpoint/2010/main" val="1574908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6" descr="ToplogicalSort.gif"/>
          <p:cNvPicPr>
            <a:picLocks noChangeAspect="1" noChangeArrowheads="1"/>
          </p:cNvPicPr>
          <p:nvPr/>
        </p:nvPicPr>
        <p:blipFill>
          <a:blip r:embed="rId2"/>
          <a:srcRect/>
          <a:stretch>
            <a:fillRect/>
          </a:stretch>
        </p:blipFill>
        <p:spPr bwMode="auto">
          <a:xfrm>
            <a:off x="1143643" y="1785926"/>
            <a:ext cx="7827120" cy="2000264"/>
          </a:xfrm>
          <a:prstGeom prst="rect">
            <a:avLst/>
          </a:prstGeom>
          <a:solidFill>
            <a:schemeClr val="tx1"/>
          </a:solidFill>
          <a:ln w="9525">
            <a:noFill/>
            <a:miter lim="800000"/>
            <a:headEnd/>
            <a:tailEnd/>
          </a:ln>
        </p:spPr>
      </p:pic>
      <p:sp>
        <p:nvSpPr>
          <p:cNvPr id="13315" name="Text Box 18"/>
          <p:cNvSpPr txBox="1">
            <a:spLocks noChangeArrowheads="1"/>
          </p:cNvSpPr>
          <p:nvPr/>
        </p:nvSpPr>
        <p:spPr bwMode="auto">
          <a:xfrm>
            <a:off x="963338" y="3824628"/>
            <a:ext cx="9739005" cy="2857520"/>
          </a:xfrm>
          <a:prstGeom prst="rect">
            <a:avLst/>
          </a:prstGeom>
          <a:noFill/>
          <a:ln w="9525">
            <a:noFill/>
            <a:miter lim="800000"/>
            <a:headEnd/>
            <a:tailEnd/>
          </a:ln>
        </p:spPr>
        <p:txBody>
          <a:bodyPr wrap="square">
            <a:spAutoFit/>
          </a:bodyPr>
          <a:lstStyle/>
          <a:p>
            <a:pPr>
              <a:spcBef>
                <a:spcPct val="50000"/>
              </a:spcBef>
            </a:pPr>
            <a:r>
              <a:rPr lang="zh-CN" altLang="en-US" sz="2400" dirty="0">
                <a:latin typeface="Arial" pitchFamily="34" charset="0"/>
              </a:rPr>
              <a:t>根据算法思想：</a:t>
            </a:r>
          </a:p>
          <a:p>
            <a:pPr>
              <a:spcBef>
                <a:spcPct val="50000"/>
              </a:spcBef>
            </a:pPr>
            <a:r>
              <a:rPr lang="zh-CN" altLang="en-US" sz="2400" dirty="0">
                <a:latin typeface="Arial" pitchFamily="34" charset="0"/>
              </a:rPr>
              <a:t>找到的点的顺序依次为</a:t>
            </a:r>
            <a:r>
              <a:rPr lang="en-US" altLang="zh-CN" sz="2400" dirty="0">
                <a:latin typeface="Arial" pitchFamily="34" charset="0"/>
              </a:rPr>
              <a:t>v6 , v1 , v4 , v3 , v2 , v5</a:t>
            </a:r>
          </a:p>
          <a:p>
            <a:pPr>
              <a:spcBef>
                <a:spcPct val="50000"/>
              </a:spcBef>
            </a:pPr>
            <a:r>
              <a:rPr lang="zh-CN" altLang="en-US" sz="2400" dirty="0">
                <a:latin typeface="Arial" pitchFamily="34" charset="0"/>
              </a:rPr>
              <a:t>（注意一边输出当前点，一边更新其他点的入度）</a:t>
            </a:r>
            <a:endParaRPr lang="en-US" altLang="zh-CN" sz="2400" dirty="0">
              <a:latin typeface="Arial" pitchFamily="34" charset="0"/>
            </a:endParaRPr>
          </a:p>
          <a:p>
            <a:pPr>
              <a:spcBef>
                <a:spcPct val="50000"/>
              </a:spcBef>
            </a:pPr>
            <a:r>
              <a:rPr lang="zh-CN" altLang="en-US" sz="2400" dirty="0">
                <a:latin typeface="Arial" pitchFamily="34" charset="0"/>
              </a:rPr>
              <a:t>动画演示：</a:t>
            </a:r>
            <a:r>
              <a:rPr lang="en-US" altLang="zh-CN" sz="2400" dirty="0">
                <a:latin typeface="Arial" pitchFamily="34" charset="0"/>
              </a:rPr>
              <a:t> http://www.tyut.edu.cn/kecheng1/site01/suanfayanshi/topological_sort.asp</a:t>
            </a:r>
            <a:endParaRPr lang="zh-CN" altLang="en-US" sz="2400" dirty="0">
              <a:latin typeface="Arial" pitchFamily="34" charset="0"/>
            </a:endParaRPr>
          </a:p>
        </p:txBody>
      </p:sp>
      <p:sp>
        <p:nvSpPr>
          <p:cNvPr id="4" name="标题 1"/>
          <p:cNvSpPr>
            <a:spLocks noGrp="1"/>
          </p:cNvSpPr>
          <p:nvPr>
            <p:ph type="title"/>
          </p:nvPr>
        </p:nvSpPr>
        <p:spPr/>
        <p:txBody>
          <a:bodyPr/>
          <a:lstStyle/>
          <a:p>
            <a:r>
              <a:rPr lang="zh-CN" altLang="en-US" dirty="0" smtClean="0"/>
              <a:t>拓扑排序</a:t>
            </a:r>
            <a:endParaRPr lang="zh-CN" altLang="en-US" dirty="0"/>
          </a:p>
        </p:txBody>
      </p:sp>
    </p:spTree>
    <p:extLst>
      <p:ext uri="{BB962C8B-B14F-4D97-AF65-F5344CB8AC3E}">
        <p14:creationId xmlns:p14="http://schemas.microsoft.com/office/powerpoint/2010/main" val="2583276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拓扑排序的使用</a:t>
            </a:r>
          </a:p>
        </p:txBody>
      </p:sp>
      <p:sp>
        <p:nvSpPr>
          <p:cNvPr id="14339" name="Rectangle 3"/>
          <p:cNvSpPr>
            <a:spLocks noGrp="1" noChangeArrowheads="1"/>
          </p:cNvSpPr>
          <p:nvPr>
            <p:ph idx="1"/>
          </p:nvPr>
        </p:nvSpPr>
        <p:spPr/>
        <p:txBody>
          <a:bodyPr/>
          <a:lstStyle/>
          <a:p>
            <a:pPr eaLnBrk="1" hangingPunct="1"/>
            <a:r>
              <a:rPr lang="zh-CN" altLang="en-US" dirty="0" smtClean="0"/>
              <a:t>判断一个有向图中是否有环。无环的图所有点都能进行拓扑排序。</a:t>
            </a:r>
          </a:p>
          <a:p>
            <a:pPr eaLnBrk="1" hangingPunct="1"/>
            <a:r>
              <a:rPr lang="zh-CN" altLang="en-US" dirty="0" smtClean="0"/>
              <a:t>类似于课程安排问题的题目</a:t>
            </a:r>
          </a:p>
          <a:p>
            <a:pPr eaLnBrk="1" hangingPunct="1"/>
            <a:endParaRPr lang="zh-CN" altLang="en-US" dirty="0" smtClean="0"/>
          </a:p>
          <a:p>
            <a:pPr eaLnBrk="1" hangingPunct="1">
              <a:buFont typeface="Wingdings" pitchFamily="2" charset="2"/>
              <a:buNone/>
            </a:pPr>
            <a:endParaRPr lang="en-US" altLang="zh-CN" dirty="0" smtClean="0"/>
          </a:p>
        </p:txBody>
      </p:sp>
    </p:spTree>
    <p:extLst>
      <p:ext uri="{BB962C8B-B14F-4D97-AF65-F5344CB8AC3E}">
        <p14:creationId xmlns:p14="http://schemas.microsoft.com/office/powerpoint/2010/main" val="786989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bwMode="auto">
          <a:xfrm>
            <a:off x="231820" y="1412875"/>
            <a:ext cx="8133255" cy="2736850"/>
          </a:xfrm>
          <a:noFill/>
          <a:ln>
            <a:miter lim="800000"/>
            <a:headEnd/>
            <a:tailEnd/>
          </a:ln>
        </p:spPr>
        <p:txBody>
          <a:bodyPr vert="horz" wrap="square" lIns="91440" tIns="45720" rIns="91440" bIns="45720" numCol="1" rtlCol="0" anchor="t" anchorCtr="0" compatLnSpc="1">
            <a:prstTxWarp prst="textNoShape">
              <a:avLst/>
            </a:prstTxWarp>
            <a:normAutofit/>
          </a:bodyPr>
          <a:lstStyle/>
          <a:p>
            <a:pPr>
              <a:lnSpc>
                <a:spcPct val="110000"/>
              </a:lnSpc>
              <a:spcBef>
                <a:spcPct val="0"/>
              </a:spcBef>
            </a:pPr>
            <a:r>
              <a:rPr lang="en-US" altLang="zh-CN" sz="2400" dirty="0">
                <a:latin typeface="幼圆" pitchFamily="49" charset="-122"/>
                <a:ea typeface="幼圆" pitchFamily="49" charset="-122"/>
              </a:rPr>
              <a:t>AOE</a:t>
            </a:r>
            <a:r>
              <a:rPr lang="zh-CN" altLang="en-US" sz="2400" dirty="0">
                <a:latin typeface="幼圆" pitchFamily="49" charset="-122"/>
                <a:ea typeface="幼圆" pitchFamily="49" charset="-122"/>
              </a:rPr>
              <a:t>网</a:t>
            </a:r>
            <a:r>
              <a:rPr lang="en-US" altLang="zh-CN" sz="2400" dirty="0">
                <a:latin typeface="幼圆" pitchFamily="49" charset="-122"/>
                <a:ea typeface="幼圆" pitchFamily="49" charset="-122"/>
              </a:rPr>
              <a:t>(Activity On Edge network)</a:t>
            </a:r>
            <a:r>
              <a:rPr lang="zh-CN" altLang="en-US" sz="2400" dirty="0">
                <a:latin typeface="幼圆" pitchFamily="49" charset="-122"/>
                <a:ea typeface="幼圆" pitchFamily="49" charset="-122"/>
              </a:rPr>
              <a:t>，即</a:t>
            </a:r>
            <a:r>
              <a:rPr lang="zh-CN" altLang="en-US" sz="2400" b="1" dirty="0">
                <a:solidFill>
                  <a:srgbClr val="CC3300"/>
                </a:solidFill>
                <a:latin typeface="幼圆" pitchFamily="49" charset="-122"/>
                <a:ea typeface="幼圆" pitchFamily="49" charset="-122"/>
              </a:rPr>
              <a:t>边表示活动的网络</a:t>
            </a:r>
            <a:r>
              <a:rPr lang="zh-CN" altLang="en-US" sz="2400" dirty="0">
                <a:latin typeface="幼圆" pitchFamily="49" charset="-122"/>
                <a:ea typeface="幼圆" pitchFamily="49" charset="-122"/>
              </a:rPr>
              <a:t>，与</a:t>
            </a:r>
            <a:r>
              <a:rPr lang="en-US" altLang="zh-CN" sz="2400" dirty="0">
                <a:latin typeface="幼圆" pitchFamily="49" charset="-122"/>
                <a:ea typeface="幼圆" pitchFamily="49" charset="-122"/>
              </a:rPr>
              <a:t>AOV</a:t>
            </a:r>
            <a:r>
              <a:rPr lang="zh-CN" altLang="en-US" sz="2400" dirty="0">
                <a:latin typeface="幼圆" pitchFamily="49" charset="-122"/>
                <a:ea typeface="幼圆" pitchFamily="49" charset="-122"/>
              </a:rPr>
              <a:t>网相对应，它通常表示一个工程的计划或进度。</a:t>
            </a:r>
          </a:p>
          <a:p>
            <a:pPr>
              <a:lnSpc>
                <a:spcPct val="110000"/>
              </a:lnSpc>
              <a:spcBef>
                <a:spcPct val="0"/>
              </a:spcBef>
            </a:pPr>
            <a:r>
              <a:rPr lang="en-US" altLang="zh-CN" sz="2400" dirty="0">
                <a:latin typeface="幼圆" pitchFamily="49" charset="-122"/>
                <a:ea typeface="幼圆" pitchFamily="49" charset="-122"/>
              </a:rPr>
              <a:t>AOE</a:t>
            </a:r>
            <a:r>
              <a:rPr lang="zh-CN" altLang="en-US" sz="2400" dirty="0">
                <a:latin typeface="幼圆" pitchFamily="49" charset="-122"/>
                <a:ea typeface="幼圆" pitchFamily="49" charset="-122"/>
              </a:rPr>
              <a:t>网是一个带权的有向无环图，图中的：</a:t>
            </a:r>
            <a:br>
              <a:rPr lang="zh-CN" altLang="en-US" sz="2400" dirty="0">
                <a:latin typeface="幼圆" pitchFamily="49" charset="-122"/>
                <a:ea typeface="幼圆" pitchFamily="49" charset="-122"/>
              </a:rPr>
            </a:br>
            <a:r>
              <a:rPr lang="zh-CN" altLang="en-US" sz="2400" dirty="0">
                <a:latin typeface="Arial"/>
                <a:ea typeface="幼圆" pitchFamily="49" charset="-122"/>
              </a:rPr>
              <a:t> </a:t>
            </a:r>
            <a:r>
              <a:rPr lang="zh-CN" altLang="en-US" sz="2400" b="1" dirty="0">
                <a:solidFill>
                  <a:srgbClr val="CC3300"/>
                </a:solidFill>
                <a:latin typeface="幼圆" pitchFamily="49" charset="-122"/>
                <a:ea typeface="幼圆" pitchFamily="49" charset="-122"/>
              </a:rPr>
              <a:t>边</a:t>
            </a:r>
            <a:r>
              <a:rPr lang="zh-CN" altLang="en-US" sz="2400" dirty="0">
                <a:latin typeface="幼圆" pitchFamily="49" charset="-122"/>
                <a:ea typeface="幼圆" pitchFamily="49" charset="-122"/>
              </a:rPr>
              <a:t>：表示活动</a:t>
            </a:r>
            <a:r>
              <a:rPr lang="en-US" altLang="zh-CN" sz="2400" dirty="0">
                <a:latin typeface="幼圆" pitchFamily="49" charset="-122"/>
                <a:ea typeface="幼圆" pitchFamily="49" charset="-122"/>
              </a:rPr>
              <a:t>(</a:t>
            </a:r>
            <a:r>
              <a:rPr lang="zh-CN" altLang="en-US" sz="2400" dirty="0">
                <a:latin typeface="幼圆" pitchFamily="49" charset="-122"/>
                <a:ea typeface="幼圆" pitchFamily="49" charset="-122"/>
              </a:rPr>
              <a:t>子工程</a:t>
            </a:r>
            <a:r>
              <a:rPr lang="en-US" altLang="zh-CN" sz="2400" dirty="0">
                <a:latin typeface="幼圆" pitchFamily="49" charset="-122"/>
                <a:ea typeface="幼圆" pitchFamily="49" charset="-122"/>
              </a:rPr>
              <a:t>)</a:t>
            </a:r>
            <a:r>
              <a:rPr lang="zh-CN" altLang="en-US" sz="2400" dirty="0">
                <a:latin typeface="幼圆" pitchFamily="49" charset="-122"/>
                <a:ea typeface="幼圆" pitchFamily="49" charset="-122"/>
              </a:rPr>
              <a:t>，</a:t>
            </a:r>
            <a:br>
              <a:rPr lang="zh-CN" altLang="en-US" sz="2400" dirty="0">
                <a:latin typeface="幼圆" pitchFamily="49" charset="-122"/>
                <a:ea typeface="幼圆" pitchFamily="49" charset="-122"/>
              </a:rPr>
            </a:br>
            <a:r>
              <a:rPr lang="zh-CN" altLang="en-US" sz="2400" b="1" dirty="0">
                <a:solidFill>
                  <a:srgbClr val="CC3300"/>
                </a:solidFill>
                <a:latin typeface="Arial"/>
                <a:ea typeface="幼圆" pitchFamily="49" charset="-122"/>
              </a:rPr>
              <a:t> </a:t>
            </a:r>
            <a:r>
              <a:rPr lang="zh-CN" altLang="en-US" sz="2400" b="1" dirty="0">
                <a:solidFill>
                  <a:srgbClr val="CC3300"/>
                </a:solidFill>
                <a:latin typeface="幼圆" pitchFamily="49" charset="-122"/>
                <a:ea typeface="幼圆" pitchFamily="49" charset="-122"/>
              </a:rPr>
              <a:t>边上的权</a:t>
            </a:r>
            <a:r>
              <a:rPr lang="zh-CN" altLang="en-US" sz="2400" dirty="0">
                <a:latin typeface="幼圆" pitchFamily="49" charset="-122"/>
                <a:ea typeface="幼圆" pitchFamily="49" charset="-122"/>
              </a:rPr>
              <a:t>：表示该活动的持续时间，即完成该活动所需要的时间；</a:t>
            </a:r>
          </a:p>
        </p:txBody>
      </p:sp>
      <p:sp>
        <p:nvSpPr>
          <p:cNvPr id="124967" name="Text Box 39"/>
          <p:cNvSpPr txBox="1">
            <a:spLocks noChangeArrowheads="1"/>
          </p:cNvSpPr>
          <p:nvPr/>
        </p:nvSpPr>
        <p:spPr bwMode="auto">
          <a:xfrm>
            <a:off x="307919" y="4149725"/>
            <a:ext cx="11659449" cy="3083921"/>
          </a:xfrm>
          <a:prstGeom prst="rect">
            <a:avLst/>
          </a:prstGeom>
          <a:noFill/>
          <a:ln w="9525">
            <a:noFill/>
            <a:miter lim="800000"/>
            <a:headEnd/>
            <a:tailEnd/>
          </a:ln>
          <a:effectLst/>
        </p:spPr>
        <p:txBody>
          <a:bodyPr wrap="square">
            <a:spAutoFit/>
          </a:bodyPr>
          <a:lstStyle/>
          <a:p>
            <a:pPr>
              <a:lnSpc>
                <a:spcPct val="110000"/>
              </a:lnSpc>
              <a:buFontTx/>
              <a:buChar char="•"/>
            </a:pPr>
            <a:r>
              <a:rPr lang="zh-CN" altLang="en-US" sz="2400" b="1" dirty="0">
                <a:solidFill>
                  <a:srgbClr val="CC3300"/>
                </a:solidFill>
                <a:latin typeface="幼圆" pitchFamily="49" charset="-122"/>
                <a:ea typeface="幼圆" pitchFamily="49" charset="-122"/>
              </a:rPr>
              <a:t>顶点</a:t>
            </a:r>
            <a:r>
              <a:rPr lang="zh-CN" altLang="en-US" sz="2400" dirty="0">
                <a:latin typeface="幼圆" pitchFamily="49" charset="-122"/>
                <a:ea typeface="幼圆" pitchFamily="49" charset="-122"/>
              </a:rPr>
              <a:t>：表示事件，每个事件是活动之间的转接点，即表示它的所有入边活动到此完成，所有出边活动从此开始。</a:t>
            </a:r>
            <a:br>
              <a:rPr lang="zh-CN" altLang="en-US" sz="2400" dirty="0">
                <a:latin typeface="幼圆" pitchFamily="49" charset="-122"/>
                <a:ea typeface="幼圆" pitchFamily="49" charset="-122"/>
              </a:rPr>
            </a:br>
            <a:r>
              <a:rPr lang="zh-CN" altLang="en-US" sz="2400" dirty="0">
                <a:latin typeface="幼圆" pitchFamily="49" charset="-122"/>
                <a:ea typeface="幼圆" pitchFamily="49" charset="-122"/>
              </a:rPr>
              <a:t>其中有两个特殊的顶点</a:t>
            </a:r>
            <a:r>
              <a:rPr lang="en-US" altLang="zh-CN" sz="2400" dirty="0">
                <a:latin typeface="幼圆" pitchFamily="49" charset="-122"/>
                <a:ea typeface="幼圆" pitchFamily="49" charset="-122"/>
              </a:rPr>
              <a:t>(</a:t>
            </a:r>
            <a:r>
              <a:rPr lang="zh-CN" altLang="en-US" sz="2400" dirty="0">
                <a:latin typeface="幼圆" pitchFamily="49" charset="-122"/>
                <a:ea typeface="幼圆" pitchFamily="49" charset="-122"/>
              </a:rPr>
              <a:t>事件</a:t>
            </a:r>
            <a:r>
              <a:rPr lang="en-US" altLang="zh-CN" sz="2400" dirty="0">
                <a:latin typeface="幼圆" pitchFamily="49" charset="-122"/>
                <a:ea typeface="幼圆" pitchFamily="49" charset="-122"/>
              </a:rPr>
              <a:t>)</a:t>
            </a:r>
            <a:r>
              <a:rPr lang="zh-CN" altLang="en-US" sz="2400" dirty="0">
                <a:latin typeface="幼圆" pitchFamily="49" charset="-122"/>
                <a:ea typeface="幼圆" pitchFamily="49" charset="-122"/>
              </a:rPr>
              <a:t>，一个称做</a:t>
            </a:r>
            <a:r>
              <a:rPr lang="zh-CN" altLang="en-US" sz="2400" b="1" dirty="0">
                <a:solidFill>
                  <a:srgbClr val="CC3300"/>
                </a:solidFill>
                <a:latin typeface="幼圆" pitchFamily="49" charset="-122"/>
                <a:ea typeface="幼圆" pitchFamily="49" charset="-122"/>
              </a:rPr>
              <a:t>源点</a:t>
            </a:r>
            <a:r>
              <a:rPr lang="zh-CN" altLang="en-US" sz="2400" dirty="0">
                <a:latin typeface="幼圆" pitchFamily="49" charset="-122"/>
                <a:ea typeface="幼圆" pitchFamily="49" charset="-122"/>
              </a:rPr>
              <a:t>，它表示整个工程的开始，亦即最早活动的起点，显然它只有出边，没有入边；另一个称做</a:t>
            </a:r>
            <a:r>
              <a:rPr lang="zh-CN" altLang="en-US" sz="2400" b="1" dirty="0">
                <a:solidFill>
                  <a:srgbClr val="CC3300"/>
                </a:solidFill>
                <a:latin typeface="幼圆" pitchFamily="49" charset="-122"/>
                <a:ea typeface="幼圆" pitchFamily="49" charset="-122"/>
              </a:rPr>
              <a:t>汇点</a:t>
            </a:r>
            <a:r>
              <a:rPr lang="zh-CN" altLang="en-US" sz="2400" dirty="0">
                <a:latin typeface="幼圆" pitchFamily="49" charset="-122"/>
                <a:ea typeface="幼圆" pitchFamily="49" charset="-122"/>
              </a:rPr>
              <a:t>，它表示整个工程的结束，亦即最后活动的终点，显然它只有人边，没有出边。除这两个顶点外，其余顶点都既有人边，也有出边，是入边活动和出边活动的转接点。</a:t>
            </a:r>
          </a:p>
          <a:p>
            <a:pPr>
              <a:spcBef>
                <a:spcPct val="50000"/>
              </a:spcBef>
            </a:pPr>
            <a:endParaRPr lang="en-US" altLang="zh-CN" sz="2400" dirty="0">
              <a:latin typeface="幼圆" pitchFamily="49" charset="-122"/>
              <a:ea typeface="幼圆" pitchFamily="49" charset="-122"/>
            </a:endParaRPr>
          </a:p>
        </p:txBody>
      </p:sp>
      <p:pic>
        <p:nvPicPr>
          <p:cNvPr id="124968" name="Picture 40"/>
          <p:cNvPicPr>
            <a:picLocks noChangeAspect="1" noChangeArrowheads="1"/>
          </p:cNvPicPr>
          <p:nvPr/>
        </p:nvPicPr>
        <p:blipFill>
          <a:blip r:embed="rId2"/>
          <a:srcRect/>
          <a:stretch>
            <a:fillRect/>
          </a:stretch>
        </p:blipFill>
        <p:spPr bwMode="auto">
          <a:xfrm>
            <a:off x="8525814" y="1030278"/>
            <a:ext cx="3441554" cy="2357453"/>
          </a:xfrm>
          <a:prstGeom prst="rect">
            <a:avLst/>
          </a:prstGeom>
          <a:noFill/>
        </p:spPr>
      </p:pic>
      <p:sp>
        <p:nvSpPr>
          <p:cNvPr id="6" name="标题 1"/>
          <p:cNvSpPr txBox="1">
            <a:spLocks/>
          </p:cNvSpPr>
          <p:nvPr/>
        </p:nvSpPr>
        <p:spPr>
          <a:xfrm>
            <a:off x="4881554" y="642918"/>
            <a:ext cx="4875646" cy="774720"/>
          </a:xfrm>
          <a:prstGeom prst="rect">
            <a:avLst/>
          </a:prstGeom>
        </p:spPr>
        <p:txBody>
          <a:bodyPr vert="horz" rtlCol="0" anchor="ctr">
            <a:normAutofit/>
            <a:scene3d>
              <a:camera prst="orthographicFront"/>
              <a:lightRig rig="soft" dir="t"/>
            </a:scene3d>
            <a:sp3d prstMaterial="matte">
              <a:bevelT w="12700" h="12700"/>
            </a:sp3d>
          </a:bodyPr>
          <a:lstStyle/>
          <a:p>
            <a:pPr>
              <a:spcBef>
                <a:spcPct val="0"/>
              </a:spcBef>
              <a:defRPr/>
            </a:pPr>
            <a:endParaRPr lang="zh-CN" altLang="en-US" sz="44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endParaRPr>
          </a:p>
        </p:txBody>
      </p:sp>
      <p:sp>
        <p:nvSpPr>
          <p:cNvPr id="7" name="标题 6"/>
          <p:cNvSpPr>
            <a:spLocks noGrp="1"/>
          </p:cNvSpPr>
          <p:nvPr>
            <p:ph type="title"/>
          </p:nvPr>
        </p:nvSpPr>
        <p:spPr>
          <a:xfrm>
            <a:off x="231820" y="269875"/>
            <a:ext cx="7615262" cy="1143000"/>
          </a:xfrm>
        </p:spPr>
        <p:txBody>
          <a:bodyPr/>
          <a:lstStyle/>
          <a:p>
            <a:pPr lvl="0">
              <a:defRPr/>
            </a:pPr>
            <a:r>
              <a:rPr dirty="0" smtClean="0"/>
              <a:t>关键路径</a:t>
            </a:r>
            <a:endParaRPr dirty="0"/>
          </a:p>
        </p:txBody>
      </p:sp>
    </p:spTree>
    <p:extLst>
      <p:ext uri="{BB962C8B-B14F-4D97-AF65-F5344CB8AC3E}">
        <p14:creationId xmlns:p14="http://schemas.microsoft.com/office/powerpoint/2010/main" val="1080980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bwMode="auto">
          <a:xfrm>
            <a:off x="231820" y="1314451"/>
            <a:ext cx="11346287" cy="3097212"/>
          </a:xfrm>
          <a:noFill/>
          <a:ln>
            <a:miter lim="800000"/>
            <a:headEnd/>
            <a:tailEnd/>
          </a:ln>
        </p:spPr>
        <p:txBody>
          <a:bodyPr vert="horz" wrap="square" lIns="91440" tIns="45720" rIns="91440" bIns="45720" numCol="1" rtlCol="0" anchor="t" anchorCtr="0" compatLnSpc="1">
            <a:prstTxWarp prst="textNoShape">
              <a:avLst/>
            </a:prstTxWarp>
            <a:normAutofit/>
          </a:bodyPr>
          <a:lstStyle/>
          <a:p>
            <a:r>
              <a:rPr lang="en-US" altLang="zh-CN" sz="2800" dirty="0">
                <a:latin typeface="幼圆" pitchFamily="49" charset="-122"/>
                <a:ea typeface="幼圆" pitchFamily="49" charset="-122"/>
              </a:rPr>
              <a:t>AOE</a:t>
            </a:r>
            <a:r>
              <a:rPr lang="zh-CN" altLang="en-US" sz="2800" dirty="0">
                <a:latin typeface="幼圆" pitchFamily="49" charset="-122"/>
                <a:ea typeface="幼圆" pitchFamily="49" charset="-122"/>
              </a:rPr>
              <a:t>网中有些活动可以并行进行，所以完成整个工程的最短时间是从源点到汇点的最长路径长度，路径长度为路径上各边的权值之和。</a:t>
            </a:r>
            <a:r>
              <a:rPr lang="zh-CN" altLang="en-US" sz="2800" b="1" dirty="0">
                <a:solidFill>
                  <a:srgbClr val="CC3300"/>
                </a:solidFill>
                <a:latin typeface="幼圆" pitchFamily="49" charset="-122"/>
                <a:ea typeface="幼圆" pitchFamily="49" charset="-122"/>
              </a:rPr>
              <a:t>把从源点到汇点的最长路径长度称为关键路径。</a:t>
            </a:r>
          </a:p>
          <a:p>
            <a:r>
              <a:rPr lang="zh-CN" altLang="en-US" sz="2800" dirty="0">
                <a:latin typeface="幼圆" pitchFamily="49" charset="-122"/>
                <a:ea typeface="幼圆" pitchFamily="49" charset="-122"/>
              </a:rPr>
              <a:t>对于一个</a:t>
            </a:r>
            <a:r>
              <a:rPr lang="en-US" altLang="zh-CN" sz="2800" dirty="0">
                <a:latin typeface="幼圆" pitchFamily="49" charset="-122"/>
                <a:ea typeface="幼圆" pitchFamily="49" charset="-122"/>
              </a:rPr>
              <a:t>AOE</a:t>
            </a:r>
            <a:r>
              <a:rPr lang="zh-CN" altLang="en-US" sz="2800" dirty="0">
                <a:latin typeface="幼圆" pitchFamily="49" charset="-122"/>
                <a:ea typeface="幼圆" pitchFamily="49" charset="-122"/>
              </a:rPr>
              <a:t>网，待研究的问题是：</a:t>
            </a:r>
            <a:r>
              <a:rPr lang="zh-CN" altLang="en-US" sz="2800" dirty="0">
                <a:latin typeface="Arial"/>
                <a:ea typeface="幼圆" pitchFamily="49" charset="-122"/>
              </a:rPr>
              <a:t> </a:t>
            </a:r>
            <a:r>
              <a:rPr lang="en-US" altLang="zh-CN" sz="2800" dirty="0">
                <a:latin typeface="幼圆" pitchFamily="49" charset="-122"/>
                <a:ea typeface="幼圆" pitchFamily="49" charset="-122"/>
              </a:rPr>
              <a:t>(1)</a:t>
            </a:r>
            <a:r>
              <a:rPr lang="zh-CN" altLang="en-US" sz="2800" dirty="0">
                <a:latin typeface="幼圆" pitchFamily="49" charset="-122"/>
                <a:ea typeface="幼圆" pitchFamily="49" charset="-122"/>
              </a:rPr>
              <a:t>整个工程至少需要多长时间完成</a:t>
            </a:r>
            <a:r>
              <a:rPr lang="en-US" altLang="zh-CN" sz="2800" dirty="0">
                <a:latin typeface="幼圆" pitchFamily="49" charset="-122"/>
                <a:ea typeface="幼圆" pitchFamily="49" charset="-122"/>
              </a:rPr>
              <a:t>? (2)</a:t>
            </a:r>
            <a:r>
              <a:rPr lang="zh-CN" altLang="en-US" sz="2800" dirty="0">
                <a:latin typeface="幼圆" pitchFamily="49" charset="-122"/>
                <a:ea typeface="幼圆" pitchFamily="49" charset="-122"/>
              </a:rPr>
              <a:t>哪些活动是影响工程进度的关键</a:t>
            </a:r>
            <a:r>
              <a:rPr lang="en-US" altLang="zh-CN" sz="2800" dirty="0">
                <a:latin typeface="幼圆" pitchFamily="49" charset="-122"/>
                <a:ea typeface="幼圆" pitchFamily="49" charset="-122"/>
              </a:rPr>
              <a:t>?</a:t>
            </a:r>
            <a:r>
              <a:rPr lang="en-US" altLang="zh-CN" sz="3600" dirty="0"/>
              <a:t> </a:t>
            </a:r>
          </a:p>
        </p:txBody>
      </p:sp>
      <p:pic>
        <p:nvPicPr>
          <p:cNvPr id="125989" name="Picture 37"/>
          <p:cNvPicPr>
            <a:picLocks noChangeAspect="1" noChangeArrowheads="1"/>
          </p:cNvPicPr>
          <p:nvPr/>
        </p:nvPicPr>
        <p:blipFill>
          <a:blip r:embed="rId2"/>
          <a:srcRect/>
          <a:stretch>
            <a:fillRect/>
          </a:stretch>
        </p:blipFill>
        <p:spPr bwMode="auto">
          <a:xfrm>
            <a:off x="2217994" y="3800475"/>
            <a:ext cx="7373937" cy="3057525"/>
          </a:xfrm>
          <a:prstGeom prst="rect">
            <a:avLst/>
          </a:prstGeom>
          <a:noFill/>
        </p:spPr>
      </p:pic>
      <p:sp>
        <p:nvSpPr>
          <p:cNvPr id="5" name="标题 6"/>
          <p:cNvSpPr txBox="1">
            <a:spLocks/>
          </p:cNvSpPr>
          <p:nvPr/>
        </p:nvSpPr>
        <p:spPr>
          <a:xfrm>
            <a:off x="231820" y="269875"/>
            <a:ext cx="7615262"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6000" kern="1200" cap="all">
                <a:ln w="3175" cmpd="sng">
                  <a:noFill/>
                </a:ln>
                <a:solidFill>
                  <a:schemeClr val="tx1"/>
                </a:solidFill>
                <a:effectLst/>
                <a:latin typeface="华文新魏" panose="02010800040101010101" pitchFamily="2" charset="-122"/>
                <a:ea typeface="华文新魏" panose="02010800040101010101" pitchFamily="2"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zh-CN" altLang="en-US" dirty="0" smtClean="0"/>
              <a:t>关键路径</a:t>
            </a:r>
            <a:endParaRPr lang="zh-CN" altLang="en-US" dirty="0"/>
          </a:p>
        </p:txBody>
      </p:sp>
    </p:spTree>
    <p:extLst>
      <p:ext uri="{BB962C8B-B14F-4D97-AF65-F5344CB8AC3E}">
        <p14:creationId xmlns:p14="http://schemas.microsoft.com/office/powerpoint/2010/main" val="3650680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bwMode="auto">
          <a:xfrm>
            <a:off x="482689" y="1229777"/>
            <a:ext cx="11159811" cy="5113337"/>
          </a:xfrm>
          <a:noFill/>
          <a:ln>
            <a:miter lim="800000"/>
            <a:headEnd/>
            <a:tailEnd/>
          </a:ln>
        </p:spPr>
        <p:txBody>
          <a:bodyPr vert="horz" wrap="square" lIns="91440" tIns="45720" rIns="91440" bIns="45720" numCol="1" rtlCol="0" anchor="t" anchorCtr="0" compatLnSpc="1">
            <a:prstTxWarp prst="textNoShape">
              <a:avLst/>
            </a:prstTxWarp>
            <a:normAutofit/>
          </a:bodyPr>
          <a:lstStyle/>
          <a:p>
            <a:pPr>
              <a:lnSpc>
                <a:spcPct val="120000"/>
              </a:lnSpc>
              <a:spcBef>
                <a:spcPct val="0"/>
              </a:spcBef>
            </a:pPr>
            <a:r>
              <a:rPr lang="zh-CN" altLang="en-US" sz="2800" dirty="0">
                <a:ea typeface="幼圆" pitchFamily="49" charset="-122"/>
              </a:rPr>
              <a:t>假设开始点是</a:t>
            </a:r>
            <a:r>
              <a:rPr lang="en-US" altLang="zh-CN" sz="2800" dirty="0">
                <a:ea typeface="幼圆" pitchFamily="49" charset="-122"/>
              </a:rPr>
              <a:t>v</a:t>
            </a:r>
            <a:r>
              <a:rPr lang="en-US" altLang="zh-CN" sz="2800" baseline="-10000" dirty="0">
                <a:ea typeface="幼圆" pitchFamily="49" charset="-122"/>
              </a:rPr>
              <a:t>1</a:t>
            </a:r>
            <a:r>
              <a:rPr lang="zh-CN" altLang="en-US" sz="2800" dirty="0">
                <a:ea typeface="幼圆" pitchFamily="49" charset="-122"/>
              </a:rPr>
              <a:t>，从</a:t>
            </a:r>
            <a:r>
              <a:rPr lang="en-US" altLang="zh-CN" sz="2800" dirty="0">
                <a:ea typeface="幼圆" pitchFamily="49" charset="-122"/>
              </a:rPr>
              <a:t>v</a:t>
            </a:r>
            <a:r>
              <a:rPr lang="en-US" altLang="zh-CN" sz="2800" baseline="-10000" dirty="0">
                <a:ea typeface="幼圆" pitchFamily="49" charset="-122"/>
              </a:rPr>
              <a:t>1</a:t>
            </a:r>
            <a:r>
              <a:rPr lang="zh-CN" altLang="en-US" sz="2800" dirty="0">
                <a:ea typeface="幼圆" pitchFamily="49" charset="-122"/>
              </a:rPr>
              <a:t>到</a:t>
            </a:r>
            <a:r>
              <a:rPr lang="en-US" altLang="zh-CN" sz="2800" dirty="0">
                <a:ea typeface="幼圆" pitchFamily="49" charset="-122"/>
              </a:rPr>
              <a:t>v</a:t>
            </a:r>
            <a:r>
              <a:rPr lang="en-US" altLang="zh-CN" sz="2800" baseline="-10000" dirty="0">
                <a:ea typeface="幼圆" pitchFamily="49" charset="-122"/>
              </a:rPr>
              <a:t>i</a:t>
            </a:r>
            <a:r>
              <a:rPr lang="zh-CN" altLang="en-US" sz="2800" dirty="0">
                <a:ea typeface="幼圆" pitchFamily="49" charset="-122"/>
              </a:rPr>
              <a:t>的最长路径长度叫做事件</a:t>
            </a:r>
            <a:r>
              <a:rPr lang="en-US" altLang="zh-CN" sz="2800" dirty="0">
                <a:ea typeface="幼圆" pitchFamily="49" charset="-122"/>
              </a:rPr>
              <a:t>v</a:t>
            </a:r>
            <a:r>
              <a:rPr lang="en-US" altLang="zh-CN" sz="2800" baseline="-10000" dirty="0">
                <a:ea typeface="幼圆" pitchFamily="49" charset="-122"/>
              </a:rPr>
              <a:t>i</a:t>
            </a:r>
            <a:r>
              <a:rPr lang="zh-CN" altLang="en-US" sz="2800" dirty="0">
                <a:ea typeface="幼圆" pitchFamily="49" charset="-122"/>
              </a:rPr>
              <a:t>的最早发生时间。这个时间决定了所有以</a:t>
            </a:r>
            <a:r>
              <a:rPr lang="en-US" altLang="zh-CN" sz="2800" dirty="0">
                <a:ea typeface="幼圆" pitchFamily="49" charset="-122"/>
              </a:rPr>
              <a:t>v</a:t>
            </a:r>
            <a:r>
              <a:rPr lang="en-US" altLang="zh-CN" sz="2800" baseline="-10000" dirty="0">
                <a:ea typeface="幼圆" pitchFamily="49" charset="-122"/>
              </a:rPr>
              <a:t>i</a:t>
            </a:r>
            <a:r>
              <a:rPr lang="zh-CN" altLang="en-US" sz="2800" dirty="0">
                <a:ea typeface="幼圆" pitchFamily="49" charset="-122"/>
              </a:rPr>
              <a:t>为尾的弧所表示的活动的最早开始时间。我们用</a:t>
            </a:r>
            <a:r>
              <a:rPr lang="en-US" altLang="zh-CN" sz="2800" dirty="0">
                <a:ea typeface="幼圆" pitchFamily="49" charset="-122"/>
              </a:rPr>
              <a:t>e(i)</a:t>
            </a:r>
            <a:r>
              <a:rPr lang="zh-CN" altLang="en-US" sz="2800" dirty="0">
                <a:ea typeface="幼圆" pitchFamily="49" charset="-122"/>
              </a:rPr>
              <a:t>表示活动</a:t>
            </a:r>
            <a:r>
              <a:rPr lang="en-US" altLang="zh-CN" sz="2800" dirty="0" err="1">
                <a:ea typeface="幼圆" pitchFamily="49" charset="-122"/>
              </a:rPr>
              <a:t>ai</a:t>
            </a:r>
            <a:r>
              <a:rPr lang="zh-CN" altLang="en-US" sz="2800" dirty="0">
                <a:ea typeface="幼圆" pitchFamily="49" charset="-122"/>
              </a:rPr>
              <a:t>的最早开始时间。还可以定义一个活动的最迟开始时间</a:t>
            </a:r>
            <a:r>
              <a:rPr lang="en-US" altLang="zh-CN" sz="2800" dirty="0">
                <a:latin typeface="Verdana" pitchFamily="34" charset="0"/>
                <a:ea typeface="幼圆" pitchFamily="49" charset="-122"/>
              </a:rPr>
              <a:t>l(i)</a:t>
            </a:r>
            <a:r>
              <a:rPr lang="zh-CN" altLang="en-US" sz="2800" dirty="0">
                <a:latin typeface="Verdana" pitchFamily="34" charset="0"/>
                <a:ea typeface="幼圆" pitchFamily="49" charset="-122"/>
              </a:rPr>
              <a:t>，这是在不推迟整个工程的前提下，活动</a:t>
            </a:r>
            <a:r>
              <a:rPr lang="en-US" altLang="zh-CN" sz="2800" dirty="0" err="1">
                <a:latin typeface="Verdana" pitchFamily="34" charset="0"/>
                <a:ea typeface="幼圆" pitchFamily="49" charset="-122"/>
              </a:rPr>
              <a:t>ai</a:t>
            </a:r>
            <a:r>
              <a:rPr lang="zh-CN" altLang="en-US" sz="2800" dirty="0">
                <a:latin typeface="Verdana" pitchFamily="34" charset="0"/>
                <a:ea typeface="幼圆" pitchFamily="49" charset="-122"/>
              </a:rPr>
              <a:t>最迟必须开始进行的时间。两者之差</a:t>
            </a:r>
            <a:r>
              <a:rPr lang="en-US" altLang="zh-CN" sz="2800" dirty="0">
                <a:latin typeface="Verdana" pitchFamily="34" charset="0"/>
                <a:ea typeface="幼圆" pitchFamily="49" charset="-122"/>
              </a:rPr>
              <a:t>l(i)-e(i)</a:t>
            </a:r>
            <a:r>
              <a:rPr lang="zh-CN" altLang="en-US" sz="2800" dirty="0">
                <a:latin typeface="Verdana" pitchFamily="34" charset="0"/>
                <a:ea typeface="幼圆" pitchFamily="49" charset="-122"/>
              </a:rPr>
              <a:t>意味着完成活动</a:t>
            </a:r>
            <a:r>
              <a:rPr lang="en-US" altLang="zh-CN" sz="2800" dirty="0" err="1">
                <a:latin typeface="Verdana" pitchFamily="34" charset="0"/>
                <a:ea typeface="幼圆" pitchFamily="49" charset="-122"/>
              </a:rPr>
              <a:t>ai</a:t>
            </a:r>
            <a:r>
              <a:rPr lang="zh-CN" altLang="en-US" sz="2800" dirty="0">
                <a:latin typeface="Verdana" pitchFamily="34" charset="0"/>
                <a:ea typeface="幼圆" pitchFamily="49" charset="-122"/>
              </a:rPr>
              <a:t>的时间余量。我们把</a:t>
            </a:r>
            <a:r>
              <a:rPr lang="en-US" altLang="zh-CN" sz="2800" dirty="0">
                <a:latin typeface="Verdana" pitchFamily="34" charset="0"/>
                <a:ea typeface="幼圆" pitchFamily="49" charset="-122"/>
              </a:rPr>
              <a:t>l(i)=e(i) </a:t>
            </a:r>
            <a:r>
              <a:rPr lang="zh-CN" altLang="en-US" sz="2800" dirty="0">
                <a:latin typeface="Verdana" pitchFamily="34" charset="0"/>
                <a:ea typeface="幼圆" pitchFamily="49" charset="-122"/>
              </a:rPr>
              <a:t>的活动叫做</a:t>
            </a:r>
            <a:r>
              <a:rPr lang="zh-CN" altLang="en-US" sz="2800" b="1" dirty="0">
                <a:solidFill>
                  <a:srgbClr val="CC3300"/>
                </a:solidFill>
                <a:latin typeface="Verdana" pitchFamily="34" charset="0"/>
                <a:ea typeface="幼圆" pitchFamily="49" charset="-122"/>
              </a:rPr>
              <a:t>关键活动</a:t>
            </a:r>
            <a:r>
              <a:rPr lang="zh-CN" altLang="en-US" sz="2800" dirty="0">
                <a:solidFill>
                  <a:srgbClr val="A50021"/>
                </a:solidFill>
                <a:latin typeface="Verdana" pitchFamily="34" charset="0"/>
                <a:ea typeface="幼圆" pitchFamily="49" charset="-122"/>
              </a:rPr>
              <a:t>。</a:t>
            </a:r>
          </a:p>
          <a:p>
            <a:pPr>
              <a:lnSpc>
                <a:spcPct val="120000"/>
              </a:lnSpc>
              <a:spcBef>
                <a:spcPct val="0"/>
              </a:spcBef>
            </a:pPr>
            <a:r>
              <a:rPr lang="zh-CN" altLang="en-US" sz="2800" dirty="0">
                <a:latin typeface="Verdana" pitchFamily="34" charset="0"/>
                <a:ea typeface="幼圆" pitchFamily="49" charset="-122"/>
              </a:rPr>
              <a:t>关键路径上的所有活动都是关键活动，因此提前完成非关键活动并不能加快工程的进度。</a:t>
            </a:r>
          </a:p>
        </p:txBody>
      </p:sp>
      <p:pic>
        <p:nvPicPr>
          <p:cNvPr id="126980" name="Picture 4"/>
          <p:cNvPicPr>
            <a:picLocks noChangeAspect="1" noChangeArrowheads="1"/>
          </p:cNvPicPr>
          <p:nvPr/>
        </p:nvPicPr>
        <p:blipFill>
          <a:blip r:embed="rId2"/>
          <a:srcRect/>
          <a:stretch>
            <a:fillRect/>
          </a:stretch>
        </p:blipFill>
        <p:spPr bwMode="auto">
          <a:xfrm>
            <a:off x="7126065" y="5070676"/>
            <a:ext cx="3671887" cy="1522412"/>
          </a:xfrm>
          <a:prstGeom prst="rect">
            <a:avLst/>
          </a:prstGeom>
          <a:noFill/>
        </p:spPr>
      </p:pic>
      <p:sp>
        <p:nvSpPr>
          <p:cNvPr id="5" name="标题 6"/>
          <p:cNvSpPr txBox="1">
            <a:spLocks/>
          </p:cNvSpPr>
          <p:nvPr/>
        </p:nvSpPr>
        <p:spPr>
          <a:xfrm>
            <a:off x="231820" y="269875"/>
            <a:ext cx="7615262"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6000" kern="1200" cap="all">
                <a:ln w="3175" cmpd="sng">
                  <a:noFill/>
                </a:ln>
                <a:solidFill>
                  <a:schemeClr val="tx1"/>
                </a:solidFill>
                <a:effectLst/>
                <a:latin typeface="华文新魏" panose="02010800040101010101" pitchFamily="2" charset="-122"/>
                <a:ea typeface="华文新魏" panose="02010800040101010101" pitchFamily="2"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zh-CN" altLang="en-US" dirty="0" smtClean="0"/>
              <a:t>关键路径</a:t>
            </a:r>
            <a:endParaRPr lang="zh-CN" altLang="en-US" dirty="0"/>
          </a:p>
        </p:txBody>
      </p:sp>
    </p:spTree>
    <p:extLst>
      <p:ext uri="{BB962C8B-B14F-4D97-AF65-F5344CB8AC3E}">
        <p14:creationId xmlns:p14="http://schemas.microsoft.com/office/powerpoint/2010/main" val="2588967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最短路</a:t>
            </a:r>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1316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预备知识</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88184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11143" y="437651"/>
            <a:ext cx="10131425" cy="1456267"/>
          </a:xfrm>
        </p:spPr>
        <p:txBody>
          <a:bodyPr/>
          <a:lstStyle/>
          <a:p>
            <a:pPr eaLnBrk="1" hangingPunct="1"/>
            <a:r>
              <a:rPr lang="zh-CN" altLang="en-US" dirty="0" smtClean="0"/>
              <a:t>单源最短路</a:t>
            </a:r>
          </a:p>
        </p:txBody>
      </p:sp>
      <p:sp>
        <p:nvSpPr>
          <p:cNvPr id="24579" name="Rectangle 3"/>
          <p:cNvSpPr>
            <a:spLocks noGrp="1" noChangeArrowheads="1"/>
          </p:cNvSpPr>
          <p:nvPr>
            <p:ph idx="1"/>
          </p:nvPr>
        </p:nvSpPr>
        <p:spPr>
          <a:xfrm>
            <a:off x="311143" y="1517679"/>
            <a:ext cx="9219223" cy="5572140"/>
          </a:xfrm>
        </p:spPr>
        <p:txBody>
          <a:bodyPr>
            <a:normAutofit/>
          </a:bodyPr>
          <a:lstStyle/>
          <a:p>
            <a:pPr eaLnBrk="1" hangingPunct="1"/>
            <a:r>
              <a:rPr lang="zh-CN" altLang="en-US" dirty="0" smtClean="0"/>
              <a:t>从一个点出发，到达其他顶点的最短路径的长度。</a:t>
            </a:r>
            <a:endParaRPr lang="en-US" altLang="zh-CN" dirty="0" smtClean="0"/>
          </a:p>
          <a:p>
            <a:r>
              <a:rPr lang="zh-CN" altLang="en-US" dirty="0" smtClean="0"/>
              <a:t>基本操作：松弛</a:t>
            </a:r>
            <a:endParaRPr lang="en-US" altLang="zh-CN" dirty="0" smtClean="0"/>
          </a:p>
          <a:p>
            <a:r>
              <a:rPr lang="zh-CN" altLang="zh-CN" dirty="0"/>
              <a:t>d[u]+</a:t>
            </a:r>
            <a:r>
              <a:rPr lang="en-US" altLang="zh-CN" dirty="0"/>
              <a:t>map[u, v]</a:t>
            </a:r>
            <a:r>
              <a:rPr lang="zh-CN" altLang="zh-CN" dirty="0"/>
              <a:t>&lt; d[v]</a:t>
            </a:r>
            <a:r>
              <a:rPr lang="zh-CN" altLang="en-US" dirty="0"/>
              <a:t>这样的边</a:t>
            </a:r>
            <a:r>
              <a:rPr lang="zh-CN" altLang="zh-CN" dirty="0"/>
              <a:t>(u,v)</a:t>
            </a:r>
            <a:r>
              <a:rPr lang="zh-CN" altLang="en-US" dirty="0"/>
              <a:t>称为紧的</a:t>
            </a:r>
            <a:r>
              <a:rPr lang="zh-CN" altLang="zh-CN" dirty="0"/>
              <a:t>(tense),</a:t>
            </a:r>
            <a:r>
              <a:rPr lang="zh-CN" altLang="en-US" dirty="0"/>
              <a:t>可以对它进行松弛</a:t>
            </a:r>
            <a:r>
              <a:rPr lang="zh-CN" altLang="zh-CN" dirty="0"/>
              <a:t>(relax): </a:t>
            </a:r>
            <a:endParaRPr lang="en-US" altLang="zh-CN" dirty="0" smtClean="0"/>
          </a:p>
          <a:p>
            <a:r>
              <a:rPr lang="zh-CN" altLang="zh-CN" dirty="0" smtClean="0"/>
              <a:t>d</a:t>
            </a:r>
            <a:r>
              <a:rPr lang="zh-CN" altLang="zh-CN" dirty="0"/>
              <a:t>[v] = d[u]+w, pred[v] = </a:t>
            </a:r>
            <a:r>
              <a:rPr lang="zh-CN" altLang="zh-CN" dirty="0" smtClean="0"/>
              <a:t>u</a:t>
            </a:r>
            <a:endParaRPr lang="en-US" altLang="zh-CN" dirty="0" smtClean="0"/>
          </a:p>
          <a:p>
            <a:r>
              <a:rPr lang="zh-CN" altLang="en-US" dirty="0"/>
              <a:t>最开始给每一个点一个很大的</a:t>
            </a:r>
            <a:r>
              <a:rPr lang="en-US" altLang="zh-CN" dirty="0"/>
              <a:t>d</a:t>
            </a:r>
            <a:r>
              <a:rPr lang="zh-CN" altLang="en-US" dirty="0"/>
              <a:t>值从</a:t>
            </a:r>
            <a:r>
              <a:rPr lang="en-US" altLang="zh-CN" dirty="0"/>
              <a:t>d[s]=0</a:t>
            </a:r>
            <a:r>
              <a:rPr lang="zh-CN" altLang="en-US" dirty="0"/>
              <a:t>开始，不断的对可以松弛的点进行松弛，不能松弛的时候就已经求出了最短路</a:t>
            </a:r>
            <a:r>
              <a:rPr lang="zh-CN" altLang="en-US" dirty="0" smtClean="0"/>
              <a:t>了</a:t>
            </a:r>
            <a:endParaRPr lang="en-US" altLang="zh-CN" dirty="0"/>
          </a:p>
        </p:txBody>
      </p:sp>
      <p:pic>
        <p:nvPicPr>
          <p:cNvPr id="4" name="Picture 4"/>
          <p:cNvPicPr>
            <a:picLocks noChangeAspect="1" noChangeArrowheads="1"/>
          </p:cNvPicPr>
          <p:nvPr/>
        </p:nvPicPr>
        <p:blipFill>
          <a:blip r:embed="rId2"/>
          <a:srcRect/>
          <a:stretch>
            <a:fillRect/>
          </a:stretch>
        </p:blipFill>
        <p:spPr>
          <a:xfrm>
            <a:off x="9530366" y="2961579"/>
            <a:ext cx="2567189" cy="3690359"/>
          </a:xfrm>
          <a:prstGeom prst="rect">
            <a:avLst/>
          </a:prstGeom>
          <a:ln/>
        </p:spPr>
      </p:pic>
    </p:spTree>
    <p:extLst>
      <p:ext uri="{BB962C8B-B14F-4D97-AF65-F5344CB8AC3E}">
        <p14:creationId xmlns:p14="http://schemas.microsoft.com/office/powerpoint/2010/main" val="3150144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marL="838200" indent="-838200"/>
            <a:r>
              <a:rPr lang="en-US" altLang="zh-CN" smtClean="0"/>
              <a:t>Dijkstra</a:t>
            </a:r>
            <a:r>
              <a:rPr lang="zh-CN" altLang="en-US" smtClean="0"/>
              <a:t>算法</a:t>
            </a:r>
          </a:p>
        </p:txBody>
      </p:sp>
      <p:sp>
        <p:nvSpPr>
          <p:cNvPr id="25603" name="Rectangle 3"/>
          <p:cNvSpPr>
            <a:spLocks noGrp="1" noChangeArrowheads="1"/>
          </p:cNvSpPr>
          <p:nvPr>
            <p:ph idx="1"/>
          </p:nvPr>
        </p:nvSpPr>
        <p:spPr/>
        <p:txBody>
          <a:bodyPr>
            <a:normAutofit fontScale="92500" lnSpcReduction="10000"/>
          </a:bodyPr>
          <a:lstStyle/>
          <a:p>
            <a:pPr eaLnBrk="1" hangingPunct="1"/>
            <a:r>
              <a:rPr lang="en-US" altLang="zh-CN" dirty="0" err="1" smtClean="0"/>
              <a:t>Dijkstra</a:t>
            </a:r>
            <a:r>
              <a:rPr lang="en-US" altLang="zh-CN" dirty="0" smtClean="0"/>
              <a:t>(</a:t>
            </a:r>
            <a:r>
              <a:rPr lang="zh-CN" altLang="en-US" dirty="0" smtClean="0"/>
              <a:t>迪杰斯特拉</a:t>
            </a:r>
            <a:r>
              <a:rPr lang="en-US" altLang="zh-CN" dirty="0" smtClean="0"/>
              <a:t>)</a:t>
            </a:r>
            <a:r>
              <a:rPr lang="zh-CN" altLang="en-US" dirty="0" smtClean="0"/>
              <a:t>算法是典型的单源最短路径算法，用于计算一个节点到其他所有节点的最短路径。主要特点是以起始点为中心向外层层扩展，直到扩展到终点为止</a:t>
            </a:r>
            <a:endParaRPr lang="en-US" altLang="zh-CN" dirty="0" smtClean="0"/>
          </a:p>
          <a:p>
            <a:pPr eaLnBrk="1" hangingPunct="1"/>
            <a:r>
              <a:rPr lang="zh-CN" altLang="en-US" dirty="0" smtClean="0"/>
              <a:t>注意该算法要求图中不存在负权边。</a:t>
            </a:r>
            <a:endParaRPr lang="en-US" altLang="zh-CN" dirty="0" smtClean="0"/>
          </a:p>
          <a:p>
            <a:pPr eaLnBrk="1" hangingPunct="1"/>
            <a:r>
              <a:rPr lang="zh-CN" altLang="en-US" dirty="0" smtClean="0"/>
              <a:t>可以证明，具有最小的</a:t>
            </a:r>
            <a:r>
              <a:rPr lang="en-US" altLang="zh-CN" dirty="0" smtClean="0"/>
              <a:t>d[</a:t>
            </a:r>
            <a:r>
              <a:rPr lang="en-US" altLang="zh-CN" dirty="0" err="1" smtClean="0"/>
              <a:t>i</a:t>
            </a:r>
            <a:r>
              <a:rPr lang="en-US" altLang="zh-CN" dirty="0" smtClean="0"/>
              <a:t>]</a:t>
            </a:r>
            <a:r>
              <a:rPr lang="zh-CN" altLang="en-US" dirty="0" smtClean="0"/>
              <a:t>（临时最短路）值的（还没加入最短路）点在此以后无法松弛</a:t>
            </a:r>
            <a:endParaRPr lang="en-US" altLang="zh-CN" dirty="0" smtClean="0"/>
          </a:p>
          <a:p>
            <a:pPr eaLnBrk="1" hangingPunct="1"/>
            <a:r>
              <a:rPr lang="zh-CN" altLang="en-US" dirty="0" smtClean="0"/>
              <a:t>所以每次找最近的点进行松弛操作</a:t>
            </a:r>
            <a:endParaRPr lang="en-US" altLang="zh-CN" dirty="0" smtClean="0"/>
          </a:p>
        </p:txBody>
      </p:sp>
    </p:spTree>
    <p:extLst>
      <p:ext uri="{BB962C8B-B14F-4D97-AF65-F5344CB8AC3E}">
        <p14:creationId xmlns:p14="http://schemas.microsoft.com/office/powerpoint/2010/main" val="3910608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754859" y="756821"/>
            <a:ext cx="5953452" cy="838200"/>
          </a:xfrm>
        </p:spPr>
        <p:txBody>
          <a:bodyPr>
            <a:normAutofit fontScale="90000"/>
          </a:bodyPr>
          <a:lstStyle/>
          <a:p>
            <a:pPr eaLnBrk="1" hangingPunct="1"/>
            <a:r>
              <a:rPr lang="en-US" altLang="zh-CN" dirty="0" err="1" smtClean="0"/>
              <a:t>dijstra</a:t>
            </a:r>
            <a:r>
              <a:rPr lang="zh-CN" altLang="en-US" dirty="0" smtClean="0"/>
              <a:t>算法</a:t>
            </a:r>
          </a:p>
        </p:txBody>
      </p:sp>
      <p:sp>
        <p:nvSpPr>
          <p:cNvPr id="179208" name="Rectangle 8"/>
          <p:cNvSpPr>
            <a:spLocks noChangeArrowheads="1"/>
          </p:cNvSpPr>
          <p:nvPr/>
        </p:nvSpPr>
        <p:spPr bwMode="auto">
          <a:xfrm>
            <a:off x="754859" y="1749568"/>
            <a:ext cx="10320971" cy="4524315"/>
          </a:xfrm>
          <a:prstGeom prst="rect">
            <a:avLst/>
          </a:prstGeom>
          <a:noFill/>
          <a:ln w="9525" algn="ctr">
            <a:noFill/>
            <a:miter lim="800000"/>
            <a:headEnd/>
            <a:tailEnd/>
          </a:ln>
          <a:effectLst/>
        </p:spPr>
        <p:txBody>
          <a:bodyPr wrap="square">
            <a:spAutoFit/>
          </a:bodyPr>
          <a:lstStyle/>
          <a:p>
            <a:pPr marL="342900" indent="-342900"/>
            <a:r>
              <a:rPr lang="en-US" altLang="zh-CN" sz="3200" dirty="0"/>
              <a:t>1</a:t>
            </a:r>
            <a:r>
              <a:rPr lang="zh-CN" altLang="en-US" sz="3200" dirty="0"/>
              <a:t>、在开始之前，认为所有的点都没有进行过计算，</a:t>
            </a:r>
            <a:r>
              <a:rPr lang="en-US" altLang="zh-CN" sz="3200" dirty="0" err="1"/>
              <a:t>dis</a:t>
            </a:r>
            <a:r>
              <a:rPr lang="en-US" altLang="zh-CN" sz="3200" dirty="0"/>
              <a:t>[]</a:t>
            </a:r>
            <a:r>
              <a:rPr lang="zh-CN" altLang="en-US" sz="3200" dirty="0"/>
              <a:t>全部赋值为极大值</a:t>
            </a:r>
            <a:r>
              <a:rPr lang="en-US" altLang="zh-CN" sz="3200" dirty="0"/>
              <a:t>(</a:t>
            </a:r>
            <a:r>
              <a:rPr lang="en-US" altLang="zh-CN" sz="3200" dirty="0" err="1"/>
              <a:t>dis</a:t>
            </a:r>
            <a:r>
              <a:rPr lang="en-US" altLang="zh-CN" sz="3200" dirty="0"/>
              <a:t>[]</a:t>
            </a:r>
            <a:r>
              <a:rPr lang="zh-CN" altLang="en-US" sz="3200" dirty="0"/>
              <a:t>表示各点当前到源点的最短距离）</a:t>
            </a:r>
          </a:p>
          <a:p>
            <a:pPr marL="342900" indent="-342900"/>
            <a:r>
              <a:rPr lang="en-US" altLang="zh-CN" sz="3200" dirty="0"/>
              <a:t>2</a:t>
            </a:r>
            <a:r>
              <a:rPr lang="zh-CN" altLang="en-US" sz="3200" dirty="0"/>
              <a:t>、源点的</a:t>
            </a:r>
            <a:r>
              <a:rPr lang="en-US" altLang="zh-CN" sz="3200" dirty="0" err="1"/>
              <a:t>dis</a:t>
            </a:r>
            <a:r>
              <a:rPr lang="zh-CN" altLang="en-US" sz="3200" dirty="0"/>
              <a:t>值明显为</a:t>
            </a:r>
            <a:r>
              <a:rPr lang="en-US" altLang="zh-CN" sz="3200" dirty="0"/>
              <a:t>0</a:t>
            </a:r>
          </a:p>
          <a:p>
            <a:pPr marL="342900" indent="-342900"/>
            <a:r>
              <a:rPr lang="en-US" altLang="zh-CN" sz="3200" dirty="0"/>
              <a:t>3</a:t>
            </a:r>
            <a:r>
              <a:rPr lang="zh-CN" altLang="en-US" sz="3200" dirty="0"/>
              <a:t>、计算与</a:t>
            </a:r>
            <a:r>
              <a:rPr lang="en-US" altLang="zh-CN" sz="3200" dirty="0"/>
              <a:t>s</a:t>
            </a:r>
            <a:r>
              <a:rPr lang="zh-CN" altLang="en-US" sz="3200" dirty="0"/>
              <a:t>相邻的所有点的</a:t>
            </a:r>
            <a:r>
              <a:rPr lang="en-US" altLang="zh-CN" sz="3200" dirty="0" err="1"/>
              <a:t>dis</a:t>
            </a:r>
            <a:r>
              <a:rPr lang="zh-CN" altLang="en-US" sz="3200" dirty="0"/>
              <a:t>值 </a:t>
            </a:r>
            <a:r>
              <a:rPr lang="en-US" altLang="zh-CN" sz="3200" dirty="0"/>
              <a:t>—— </a:t>
            </a:r>
            <a:r>
              <a:rPr lang="en-US" altLang="zh-CN" sz="3200" dirty="0" err="1"/>
              <a:t>dis</a:t>
            </a:r>
            <a:r>
              <a:rPr lang="en-US" altLang="zh-CN" sz="3200" dirty="0"/>
              <a:t>[v] = map[s][v]</a:t>
            </a:r>
          </a:p>
          <a:p>
            <a:pPr marL="342900" indent="-342900"/>
            <a:r>
              <a:rPr lang="en-US" altLang="zh-CN" sz="3200" dirty="0"/>
              <a:t>4</a:t>
            </a:r>
            <a:r>
              <a:rPr lang="zh-CN" altLang="en-US" sz="3200" dirty="0"/>
              <a:t>、还没算出最短路的点中</a:t>
            </a:r>
            <a:r>
              <a:rPr lang="en-US" altLang="zh-CN" sz="3200" dirty="0" err="1"/>
              <a:t>dis</a:t>
            </a:r>
            <a:r>
              <a:rPr lang="en-US" altLang="zh-CN" sz="3200" dirty="0"/>
              <a:t>[]</a:t>
            </a:r>
            <a:r>
              <a:rPr lang="zh-CN" altLang="en-US" sz="3200" dirty="0"/>
              <a:t>最小的一个点</a:t>
            </a:r>
            <a:r>
              <a:rPr lang="en-US" altLang="zh-CN" sz="3200" dirty="0"/>
              <a:t>u</a:t>
            </a:r>
            <a:r>
              <a:rPr lang="zh-CN" altLang="en-US" sz="3200" dirty="0"/>
              <a:t>， 其最短路就是当前的</a:t>
            </a:r>
            <a:r>
              <a:rPr lang="en-US" altLang="zh-CN" sz="3200" dirty="0" err="1"/>
              <a:t>dis</a:t>
            </a:r>
            <a:r>
              <a:rPr lang="en-US" altLang="zh-CN" sz="3200" dirty="0"/>
              <a:t>[u]</a:t>
            </a:r>
          </a:p>
          <a:p>
            <a:pPr marL="342900" indent="-342900"/>
            <a:r>
              <a:rPr lang="en-US" altLang="zh-CN" sz="3200" dirty="0"/>
              <a:t>5</a:t>
            </a:r>
            <a:r>
              <a:rPr lang="zh-CN" altLang="en-US" sz="3200" dirty="0"/>
              <a:t>、对于与</a:t>
            </a:r>
            <a:r>
              <a:rPr lang="en-US" altLang="zh-CN" sz="3200" dirty="0"/>
              <a:t>u</a:t>
            </a:r>
            <a:r>
              <a:rPr lang="zh-CN" altLang="en-US" sz="3200" dirty="0"/>
              <a:t>相连的所有点</a:t>
            </a:r>
            <a:r>
              <a:rPr lang="en-US" altLang="zh-CN" sz="3200" dirty="0"/>
              <a:t>v</a:t>
            </a:r>
            <a:r>
              <a:rPr lang="zh-CN" altLang="en-US" sz="3200" dirty="0"/>
              <a:t>，若</a:t>
            </a:r>
            <a:r>
              <a:rPr lang="en-US" altLang="zh-CN" sz="3200" dirty="0" err="1"/>
              <a:t>dis</a:t>
            </a:r>
            <a:r>
              <a:rPr lang="en-US" altLang="zh-CN" sz="3200" dirty="0"/>
              <a:t>[u]+map[u][v] </a:t>
            </a:r>
            <a:r>
              <a:rPr lang="zh-CN" altLang="en-US" sz="3200" dirty="0"/>
              <a:t>比当前的</a:t>
            </a:r>
            <a:r>
              <a:rPr lang="en-US" altLang="zh-CN" sz="3200" dirty="0" err="1"/>
              <a:t>dis</a:t>
            </a:r>
            <a:r>
              <a:rPr lang="en-US" altLang="zh-CN" sz="3200" dirty="0"/>
              <a:t>[v]</a:t>
            </a:r>
            <a:r>
              <a:rPr lang="zh-CN" altLang="en-US" sz="3200" dirty="0"/>
              <a:t>小</a:t>
            </a:r>
            <a:r>
              <a:rPr lang="en-US" altLang="zh-CN" sz="3200" dirty="0"/>
              <a:t>, </a:t>
            </a:r>
            <a:r>
              <a:rPr lang="zh-CN" altLang="en-US" sz="3200" dirty="0"/>
              <a:t>更新</a:t>
            </a:r>
            <a:r>
              <a:rPr lang="en-US" altLang="zh-CN" sz="3200" dirty="0" err="1"/>
              <a:t>dis</a:t>
            </a:r>
            <a:r>
              <a:rPr lang="en-US" altLang="zh-CN" sz="3200" dirty="0"/>
              <a:t>[v]</a:t>
            </a:r>
          </a:p>
          <a:p>
            <a:pPr marL="342900" indent="-342900"/>
            <a:r>
              <a:rPr lang="en-US" altLang="zh-CN" sz="3200" dirty="0"/>
              <a:t>6</a:t>
            </a:r>
            <a:r>
              <a:rPr lang="zh-CN" altLang="en-US" sz="3200" dirty="0"/>
              <a:t>、重复</a:t>
            </a:r>
            <a:r>
              <a:rPr lang="en-US" altLang="zh-CN" sz="3200" dirty="0"/>
              <a:t>4,5</a:t>
            </a:r>
            <a:r>
              <a:rPr lang="zh-CN" altLang="en-US" sz="3200" dirty="0"/>
              <a:t>直到源点到所有点的最短路都已求</a:t>
            </a:r>
            <a:r>
              <a:rPr lang="zh-CN" altLang="en-US" sz="3200" dirty="0" smtClean="0"/>
              <a:t>出</a:t>
            </a:r>
            <a:endParaRPr lang="zh-CN" altLang="en-US" sz="3200" dirty="0"/>
          </a:p>
        </p:txBody>
      </p:sp>
    </p:spTree>
    <p:extLst>
      <p:ext uri="{BB962C8B-B14F-4D97-AF65-F5344CB8AC3E}">
        <p14:creationId xmlns:p14="http://schemas.microsoft.com/office/powerpoint/2010/main" val="1592677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9208"/>
                                        </p:tgtEl>
                                        <p:attrNameLst>
                                          <p:attrName>style.visibility</p:attrName>
                                        </p:attrNameLst>
                                      </p:cBhvr>
                                      <p:to>
                                        <p:strVal val="visible"/>
                                      </p:to>
                                    </p:set>
                                    <p:anim calcmode="lin" valueType="num">
                                      <p:cBhvr additive="base">
                                        <p:cTn id="7" dur="1000" fill="hold"/>
                                        <p:tgtEl>
                                          <p:spTgt spid="179208"/>
                                        </p:tgtEl>
                                        <p:attrNameLst>
                                          <p:attrName>ppt_x</p:attrName>
                                        </p:attrNameLst>
                                      </p:cBhvr>
                                      <p:tavLst>
                                        <p:tav tm="0">
                                          <p:val>
                                            <p:strVal val="1+#ppt_w/2"/>
                                          </p:val>
                                        </p:tav>
                                        <p:tav tm="100000">
                                          <p:val>
                                            <p:strVal val="#ppt_x"/>
                                          </p:val>
                                        </p:tav>
                                      </p:tavLst>
                                    </p:anim>
                                    <p:anim calcmode="lin" valueType="num">
                                      <p:cBhvr additive="base">
                                        <p:cTn id="8" dur="1000" fill="hold"/>
                                        <p:tgtEl>
                                          <p:spTgt spid="1792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2"/>
          <p:cNvSpPr>
            <a:spLocks noChangeArrowheads="1"/>
          </p:cNvSpPr>
          <p:nvPr/>
        </p:nvSpPr>
        <p:spPr bwMode="auto">
          <a:xfrm>
            <a:off x="5829300" y="21161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2</a:t>
            </a:r>
          </a:p>
        </p:txBody>
      </p:sp>
      <p:sp>
        <p:nvSpPr>
          <p:cNvPr id="30723" name="Oval 3"/>
          <p:cNvSpPr>
            <a:spLocks noChangeArrowheads="1"/>
          </p:cNvSpPr>
          <p:nvPr/>
        </p:nvSpPr>
        <p:spPr bwMode="auto">
          <a:xfrm>
            <a:off x="8229600" y="21161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3</a:t>
            </a:r>
          </a:p>
        </p:txBody>
      </p:sp>
      <p:sp>
        <p:nvSpPr>
          <p:cNvPr id="30724" name="Oval 4"/>
          <p:cNvSpPr>
            <a:spLocks noChangeArrowheads="1"/>
          </p:cNvSpPr>
          <p:nvPr/>
        </p:nvSpPr>
        <p:spPr bwMode="auto">
          <a:xfrm>
            <a:off x="5832475"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7</a:t>
            </a:r>
          </a:p>
        </p:txBody>
      </p:sp>
      <p:sp>
        <p:nvSpPr>
          <p:cNvPr id="30725" name="Oval 5"/>
          <p:cNvSpPr>
            <a:spLocks noChangeArrowheads="1"/>
          </p:cNvSpPr>
          <p:nvPr/>
        </p:nvSpPr>
        <p:spPr bwMode="auto">
          <a:xfrm>
            <a:off x="3446463" y="21161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1</a:t>
            </a:r>
          </a:p>
        </p:txBody>
      </p:sp>
      <p:sp>
        <p:nvSpPr>
          <p:cNvPr id="30726" name="Oval 6"/>
          <p:cNvSpPr>
            <a:spLocks noChangeArrowheads="1"/>
          </p:cNvSpPr>
          <p:nvPr/>
        </p:nvSpPr>
        <p:spPr bwMode="auto">
          <a:xfrm>
            <a:off x="8218488"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8</a:t>
            </a:r>
          </a:p>
        </p:txBody>
      </p:sp>
      <p:sp>
        <p:nvSpPr>
          <p:cNvPr id="30727" name="Oval 7"/>
          <p:cNvSpPr>
            <a:spLocks noChangeArrowheads="1"/>
          </p:cNvSpPr>
          <p:nvPr/>
        </p:nvSpPr>
        <p:spPr bwMode="auto">
          <a:xfrm>
            <a:off x="4648200" y="33353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4</a:t>
            </a:r>
          </a:p>
        </p:txBody>
      </p:sp>
      <p:sp>
        <p:nvSpPr>
          <p:cNvPr id="30728" name="Oval 8"/>
          <p:cNvSpPr>
            <a:spLocks noChangeArrowheads="1"/>
          </p:cNvSpPr>
          <p:nvPr/>
        </p:nvSpPr>
        <p:spPr bwMode="auto">
          <a:xfrm>
            <a:off x="7027863" y="3357563"/>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5</a:t>
            </a:r>
          </a:p>
        </p:txBody>
      </p:sp>
      <p:sp>
        <p:nvSpPr>
          <p:cNvPr id="30729" name="Oval 9"/>
          <p:cNvSpPr>
            <a:spLocks noChangeArrowheads="1"/>
          </p:cNvSpPr>
          <p:nvPr/>
        </p:nvSpPr>
        <p:spPr bwMode="auto">
          <a:xfrm>
            <a:off x="3446463"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6</a:t>
            </a:r>
          </a:p>
        </p:txBody>
      </p:sp>
      <p:cxnSp>
        <p:nvCxnSpPr>
          <p:cNvPr id="30730" name="AutoShape 10"/>
          <p:cNvCxnSpPr>
            <a:cxnSpLocks noChangeShapeType="1"/>
            <a:stCxn id="30725" idx="6"/>
            <a:endCxn id="30722" idx="2"/>
          </p:cNvCxnSpPr>
          <p:nvPr/>
        </p:nvCxnSpPr>
        <p:spPr bwMode="auto">
          <a:xfrm>
            <a:off x="3917951" y="2344738"/>
            <a:ext cx="1897063" cy="0"/>
          </a:xfrm>
          <a:prstGeom prst="straightConnector1">
            <a:avLst/>
          </a:prstGeom>
          <a:noFill/>
          <a:ln w="28575">
            <a:solidFill>
              <a:schemeClr val="tx1"/>
            </a:solidFill>
            <a:round/>
            <a:headEnd/>
            <a:tailEnd type="stealth" w="med" len="lg"/>
          </a:ln>
          <a:effectLst/>
        </p:spPr>
      </p:cxnSp>
      <p:cxnSp>
        <p:nvCxnSpPr>
          <p:cNvPr id="30731" name="AutoShape 11"/>
          <p:cNvCxnSpPr>
            <a:cxnSpLocks noChangeShapeType="1"/>
            <a:stCxn id="30722" idx="6"/>
            <a:endCxn id="30723" idx="2"/>
          </p:cNvCxnSpPr>
          <p:nvPr/>
        </p:nvCxnSpPr>
        <p:spPr bwMode="auto">
          <a:xfrm>
            <a:off x="6300789" y="2344738"/>
            <a:ext cx="1914525" cy="0"/>
          </a:xfrm>
          <a:prstGeom prst="straightConnector1">
            <a:avLst/>
          </a:prstGeom>
          <a:noFill/>
          <a:ln w="28575">
            <a:solidFill>
              <a:schemeClr val="tx1"/>
            </a:solidFill>
            <a:round/>
            <a:headEnd/>
            <a:tailEnd type="stealth" w="med" len="lg"/>
          </a:ln>
          <a:effectLst/>
        </p:spPr>
      </p:cxnSp>
      <p:cxnSp>
        <p:nvCxnSpPr>
          <p:cNvPr id="30732" name="AutoShape 12"/>
          <p:cNvCxnSpPr>
            <a:cxnSpLocks noChangeShapeType="1"/>
            <a:stCxn id="30725" idx="4"/>
            <a:endCxn id="30729" idx="0"/>
          </p:cNvCxnSpPr>
          <p:nvPr/>
        </p:nvCxnSpPr>
        <p:spPr bwMode="auto">
          <a:xfrm>
            <a:off x="3675063" y="2587625"/>
            <a:ext cx="0" cy="1944688"/>
          </a:xfrm>
          <a:prstGeom prst="straightConnector1">
            <a:avLst/>
          </a:prstGeom>
          <a:noFill/>
          <a:ln w="28575">
            <a:solidFill>
              <a:schemeClr val="tx1"/>
            </a:solidFill>
            <a:round/>
            <a:headEnd/>
            <a:tailEnd type="stealth" w="med" len="lg"/>
          </a:ln>
          <a:effectLst/>
        </p:spPr>
      </p:cxnSp>
      <p:cxnSp>
        <p:nvCxnSpPr>
          <p:cNvPr id="30733" name="AutoShape 13"/>
          <p:cNvCxnSpPr>
            <a:cxnSpLocks noChangeShapeType="1"/>
            <a:stCxn id="30729" idx="6"/>
            <a:endCxn id="30724" idx="2"/>
          </p:cNvCxnSpPr>
          <p:nvPr/>
        </p:nvCxnSpPr>
        <p:spPr bwMode="auto">
          <a:xfrm>
            <a:off x="3917950" y="4775200"/>
            <a:ext cx="1900238" cy="0"/>
          </a:xfrm>
          <a:prstGeom prst="straightConnector1">
            <a:avLst/>
          </a:prstGeom>
          <a:noFill/>
          <a:ln w="28575">
            <a:solidFill>
              <a:schemeClr val="tx1"/>
            </a:solidFill>
            <a:round/>
            <a:headEnd/>
            <a:tailEnd type="stealth" w="med" len="lg"/>
          </a:ln>
          <a:effectLst/>
        </p:spPr>
      </p:cxnSp>
      <p:cxnSp>
        <p:nvCxnSpPr>
          <p:cNvPr id="30734" name="AutoShape 14"/>
          <p:cNvCxnSpPr>
            <a:cxnSpLocks noChangeShapeType="1"/>
            <a:stCxn id="30724" idx="6"/>
            <a:endCxn id="30726" idx="2"/>
          </p:cNvCxnSpPr>
          <p:nvPr/>
        </p:nvCxnSpPr>
        <p:spPr bwMode="auto">
          <a:xfrm>
            <a:off x="6303964" y="4775200"/>
            <a:ext cx="1900237" cy="0"/>
          </a:xfrm>
          <a:prstGeom prst="straightConnector1">
            <a:avLst/>
          </a:prstGeom>
          <a:noFill/>
          <a:ln w="28575">
            <a:solidFill>
              <a:schemeClr val="tx1"/>
            </a:solidFill>
            <a:round/>
            <a:headEnd/>
            <a:tailEnd type="stealth" w="med" len="lg"/>
          </a:ln>
          <a:effectLst/>
        </p:spPr>
      </p:cxnSp>
      <p:cxnSp>
        <p:nvCxnSpPr>
          <p:cNvPr id="30735" name="AutoShape 15"/>
          <p:cNvCxnSpPr>
            <a:cxnSpLocks noChangeShapeType="1"/>
            <a:stCxn id="30723" idx="4"/>
            <a:endCxn id="30726" idx="0"/>
          </p:cNvCxnSpPr>
          <p:nvPr/>
        </p:nvCxnSpPr>
        <p:spPr bwMode="auto">
          <a:xfrm flipH="1">
            <a:off x="8447088" y="2587625"/>
            <a:ext cx="11112" cy="1944688"/>
          </a:xfrm>
          <a:prstGeom prst="straightConnector1">
            <a:avLst/>
          </a:prstGeom>
          <a:noFill/>
          <a:ln w="28575">
            <a:solidFill>
              <a:schemeClr val="tx1"/>
            </a:solidFill>
            <a:round/>
            <a:headEnd/>
            <a:tailEnd type="stealth" w="med" len="lg"/>
          </a:ln>
          <a:effectLst/>
        </p:spPr>
      </p:cxnSp>
      <p:cxnSp>
        <p:nvCxnSpPr>
          <p:cNvPr id="30736" name="AutoShape 16"/>
          <p:cNvCxnSpPr>
            <a:cxnSpLocks noChangeShapeType="1"/>
            <a:stCxn id="30725" idx="5"/>
            <a:endCxn id="30727" idx="1"/>
          </p:cNvCxnSpPr>
          <p:nvPr/>
        </p:nvCxnSpPr>
        <p:spPr bwMode="auto">
          <a:xfrm>
            <a:off x="3836989" y="2520951"/>
            <a:ext cx="877887" cy="866775"/>
          </a:xfrm>
          <a:prstGeom prst="straightConnector1">
            <a:avLst/>
          </a:prstGeom>
          <a:noFill/>
          <a:ln w="28575">
            <a:solidFill>
              <a:schemeClr val="tx1"/>
            </a:solidFill>
            <a:round/>
            <a:headEnd/>
            <a:tailEnd type="stealth" w="med" len="lg"/>
          </a:ln>
          <a:effectLst/>
        </p:spPr>
      </p:cxnSp>
      <p:cxnSp>
        <p:nvCxnSpPr>
          <p:cNvPr id="30737" name="AutoShape 17"/>
          <p:cNvCxnSpPr>
            <a:cxnSpLocks noChangeShapeType="1"/>
            <a:stCxn id="30727" idx="5"/>
            <a:endCxn id="30724" idx="1"/>
          </p:cNvCxnSpPr>
          <p:nvPr/>
        </p:nvCxnSpPr>
        <p:spPr bwMode="auto">
          <a:xfrm>
            <a:off x="5038726" y="3740150"/>
            <a:ext cx="860425" cy="858838"/>
          </a:xfrm>
          <a:prstGeom prst="straightConnector1">
            <a:avLst/>
          </a:prstGeom>
          <a:noFill/>
          <a:ln w="28575">
            <a:solidFill>
              <a:schemeClr val="tx1"/>
            </a:solidFill>
            <a:round/>
            <a:headEnd/>
            <a:tailEnd type="stealth" w="med" len="lg"/>
          </a:ln>
          <a:effectLst/>
        </p:spPr>
      </p:cxnSp>
      <p:cxnSp>
        <p:nvCxnSpPr>
          <p:cNvPr id="30738" name="AutoShape 18"/>
          <p:cNvCxnSpPr>
            <a:cxnSpLocks noChangeShapeType="1"/>
            <a:stCxn id="30729" idx="7"/>
            <a:endCxn id="30727" idx="3"/>
          </p:cNvCxnSpPr>
          <p:nvPr/>
        </p:nvCxnSpPr>
        <p:spPr bwMode="auto">
          <a:xfrm flipV="1">
            <a:off x="3836989" y="3740150"/>
            <a:ext cx="877887" cy="858838"/>
          </a:xfrm>
          <a:prstGeom prst="straightConnector1">
            <a:avLst/>
          </a:prstGeom>
          <a:noFill/>
          <a:ln w="28575">
            <a:solidFill>
              <a:schemeClr val="tx1"/>
            </a:solidFill>
            <a:round/>
            <a:headEnd/>
            <a:tailEnd type="stealth" w="med" len="lg"/>
          </a:ln>
          <a:effectLst/>
        </p:spPr>
      </p:cxnSp>
      <p:cxnSp>
        <p:nvCxnSpPr>
          <p:cNvPr id="30739" name="AutoShape 19"/>
          <p:cNvCxnSpPr>
            <a:cxnSpLocks noChangeShapeType="1"/>
            <a:stCxn id="30727" idx="7"/>
            <a:endCxn id="30722" idx="3"/>
          </p:cNvCxnSpPr>
          <p:nvPr/>
        </p:nvCxnSpPr>
        <p:spPr bwMode="auto">
          <a:xfrm flipV="1">
            <a:off x="5038725" y="2520951"/>
            <a:ext cx="857250" cy="866775"/>
          </a:xfrm>
          <a:prstGeom prst="straightConnector1">
            <a:avLst/>
          </a:prstGeom>
          <a:noFill/>
          <a:ln w="28575">
            <a:solidFill>
              <a:schemeClr val="tx1"/>
            </a:solidFill>
            <a:round/>
            <a:headEnd/>
            <a:tailEnd type="stealth" w="med" len="lg"/>
          </a:ln>
          <a:effectLst/>
        </p:spPr>
      </p:cxnSp>
      <p:cxnSp>
        <p:nvCxnSpPr>
          <p:cNvPr id="30740" name="AutoShape 20"/>
          <p:cNvCxnSpPr>
            <a:cxnSpLocks noChangeShapeType="1"/>
            <a:stCxn id="30724" idx="0"/>
            <a:endCxn id="30722" idx="4"/>
          </p:cNvCxnSpPr>
          <p:nvPr/>
        </p:nvCxnSpPr>
        <p:spPr bwMode="auto">
          <a:xfrm flipH="1" flipV="1">
            <a:off x="6057901" y="2587625"/>
            <a:ext cx="3175" cy="1944688"/>
          </a:xfrm>
          <a:prstGeom prst="straightConnector1">
            <a:avLst/>
          </a:prstGeom>
          <a:noFill/>
          <a:ln w="28575">
            <a:solidFill>
              <a:schemeClr val="tx1"/>
            </a:solidFill>
            <a:round/>
            <a:headEnd/>
            <a:tailEnd type="stealth" w="med" len="lg"/>
          </a:ln>
          <a:effectLst/>
        </p:spPr>
      </p:cxnSp>
      <p:cxnSp>
        <p:nvCxnSpPr>
          <p:cNvPr id="30741" name="AutoShape 21"/>
          <p:cNvCxnSpPr>
            <a:cxnSpLocks noChangeShapeType="1"/>
            <a:stCxn id="30722" idx="5"/>
            <a:endCxn id="30728" idx="1"/>
          </p:cNvCxnSpPr>
          <p:nvPr/>
        </p:nvCxnSpPr>
        <p:spPr bwMode="auto">
          <a:xfrm>
            <a:off x="6219826" y="2520950"/>
            <a:ext cx="874713" cy="889000"/>
          </a:xfrm>
          <a:prstGeom prst="straightConnector1">
            <a:avLst/>
          </a:prstGeom>
          <a:noFill/>
          <a:ln w="28575">
            <a:solidFill>
              <a:schemeClr val="tx1"/>
            </a:solidFill>
            <a:round/>
            <a:headEnd/>
            <a:tailEnd type="stealth" w="med" len="lg"/>
          </a:ln>
          <a:effectLst/>
        </p:spPr>
      </p:cxnSp>
      <p:cxnSp>
        <p:nvCxnSpPr>
          <p:cNvPr id="30742" name="AutoShape 22"/>
          <p:cNvCxnSpPr>
            <a:cxnSpLocks noChangeShapeType="1"/>
            <a:stCxn id="30728" idx="7"/>
            <a:endCxn id="30723" idx="3"/>
          </p:cNvCxnSpPr>
          <p:nvPr/>
        </p:nvCxnSpPr>
        <p:spPr bwMode="auto">
          <a:xfrm flipV="1">
            <a:off x="7418389" y="2520950"/>
            <a:ext cx="877887" cy="889000"/>
          </a:xfrm>
          <a:prstGeom prst="straightConnector1">
            <a:avLst/>
          </a:prstGeom>
          <a:noFill/>
          <a:ln w="28575">
            <a:solidFill>
              <a:schemeClr val="tx1"/>
            </a:solidFill>
            <a:round/>
            <a:headEnd/>
            <a:tailEnd type="stealth" w="med" len="lg"/>
          </a:ln>
          <a:effectLst/>
        </p:spPr>
      </p:cxnSp>
      <p:cxnSp>
        <p:nvCxnSpPr>
          <p:cNvPr id="30743" name="AutoShape 23"/>
          <p:cNvCxnSpPr>
            <a:cxnSpLocks noChangeShapeType="1"/>
            <a:stCxn id="30728" idx="5"/>
            <a:endCxn id="30726" idx="1"/>
          </p:cNvCxnSpPr>
          <p:nvPr/>
        </p:nvCxnSpPr>
        <p:spPr bwMode="auto">
          <a:xfrm>
            <a:off x="7418389" y="3762376"/>
            <a:ext cx="866775" cy="836613"/>
          </a:xfrm>
          <a:prstGeom prst="straightConnector1">
            <a:avLst/>
          </a:prstGeom>
          <a:noFill/>
          <a:ln w="28575">
            <a:solidFill>
              <a:schemeClr val="tx1"/>
            </a:solidFill>
            <a:round/>
            <a:headEnd/>
            <a:tailEnd type="stealth" w="med" len="lg"/>
          </a:ln>
          <a:effectLst/>
        </p:spPr>
      </p:cxnSp>
      <p:sp>
        <p:nvSpPr>
          <p:cNvPr id="30744" name="Text Box 24"/>
          <p:cNvSpPr txBox="1">
            <a:spLocks noChangeArrowheads="1"/>
          </p:cNvSpPr>
          <p:nvPr/>
        </p:nvSpPr>
        <p:spPr bwMode="auto">
          <a:xfrm>
            <a:off x="6934200" y="1951039"/>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0745" name="Text Box 25"/>
          <p:cNvSpPr txBox="1">
            <a:spLocks noChangeArrowheads="1"/>
          </p:cNvSpPr>
          <p:nvPr/>
        </p:nvSpPr>
        <p:spPr bwMode="auto">
          <a:xfrm>
            <a:off x="42672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a:t>
            </a:r>
          </a:p>
        </p:txBody>
      </p:sp>
      <p:sp>
        <p:nvSpPr>
          <p:cNvPr id="30746" name="Text Box 26"/>
          <p:cNvSpPr txBox="1">
            <a:spLocks noChangeArrowheads="1"/>
          </p:cNvSpPr>
          <p:nvPr/>
        </p:nvSpPr>
        <p:spPr bwMode="auto">
          <a:xfrm>
            <a:off x="33528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0747" name="Text Box 27"/>
          <p:cNvSpPr txBox="1">
            <a:spLocks noChangeArrowheads="1"/>
          </p:cNvSpPr>
          <p:nvPr/>
        </p:nvSpPr>
        <p:spPr bwMode="auto">
          <a:xfrm>
            <a:off x="4724400" y="4784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0748" name="Text Box 28"/>
          <p:cNvSpPr txBox="1">
            <a:spLocks noChangeArrowheads="1"/>
          </p:cNvSpPr>
          <p:nvPr/>
        </p:nvSpPr>
        <p:spPr bwMode="auto">
          <a:xfrm>
            <a:off x="5105400" y="2651126"/>
            <a:ext cx="4572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10</a:t>
            </a:r>
          </a:p>
        </p:txBody>
      </p:sp>
      <p:sp>
        <p:nvSpPr>
          <p:cNvPr id="30749" name="Text Box 29"/>
          <p:cNvSpPr txBox="1">
            <a:spLocks noChangeArrowheads="1"/>
          </p:cNvSpPr>
          <p:nvPr/>
        </p:nvSpPr>
        <p:spPr bwMode="auto">
          <a:xfrm>
            <a:off x="42672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0750" name="Text Box 30"/>
          <p:cNvSpPr txBox="1">
            <a:spLocks noChangeArrowheads="1"/>
          </p:cNvSpPr>
          <p:nvPr/>
        </p:nvSpPr>
        <p:spPr bwMode="auto">
          <a:xfrm>
            <a:off x="51816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sp>
        <p:nvSpPr>
          <p:cNvPr id="30751" name="Text Box 31"/>
          <p:cNvSpPr txBox="1">
            <a:spLocks noChangeArrowheads="1"/>
          </p:cNvSpPr>
          <p:nvPr/>
        </p:nvSpPr>
        <p:spPr bwMode="auto">
          <a:xfrm>
            <a:off x="57912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7</a:t>
            </a:r>
          </a:p>
        </p:txBody>
      </p:sp>
      <p:sp>
        <p:nvSpPr>
          <p:cNvPr id="30752" name="Text Box 32"/>
          <p:cNvSpPr txBox="1">
            <a:spLocks noChangeArrowheads="1"/>
          </p:cNvSpPr>
          <p:nvPr/>
        </p:nvSpPr>
        <p:spPr bwMode="auto">
          <a:xfrm>
            <a:off x="66294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0753" name="Text Box 33"/>
          <p:cNvSpPr txBox="1">
            <a:spLocks noChangeArrowheads="1"/>
          </p:cNvSpPr>
          <p:nvPr/>
        </p:nvSpPr>
        <p:spPr bwMode="auto">
          <a:xfrm>
            <a:off x="75438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9</a:t>
            </a:r>
          </a:p>
        </p:txBody>
      </p:sp>
      <p:sp>
        <p:nvSpPr>
          <p:cNvPr id="30754" name="Text Box 34"/>
          <p:cNvSpPr txBox="1">
            <a:spLocks noChangeArrowheads="1"/>
          </p:cNvSpPr>
          <p:nvPr/>
        </p:nvSpPr>
        <p:spPr bwMode="auto">
          <a:xfrm>
            <a:off x="67056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0755" name="Text Box 35"/>
          <p:cNvSpPr txBox="1">
            <a:spLocks noChangeArrowheads="1"/>
          </p:cNvSpPr>
          <p:nvPr/>
        </p:nvSpPr>
        <p:spPr bwMode="auto">
          <a:xfrm>
            <a:off x="7526338"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0756" name="Text Box 36"/>
          <p:cNvSpPr txBox="1">
            <a:spLocks noChangeArrowheads="1"/>
          </p:cNvSpPr>
          <p:nvPr/>
        </p:nvSpPr>
        <p:spPr bwMode="auto">
          <a:xfrm>
            <a:off x="84582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0757" name="Text Box 37"/>
          <p:cNvSpPr txBox="1">
            <a:spLocks noChangeArrowheads="1"/>
          </p:cNvSpPr>
          <p:nvPr/>
        </p:nvSpPr>
        <p:spPr bwMode="auto">
          <a:xfrm>
            <a:off x="7162800" y="4784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8</a:t>
            </a:r>
          </a:p>
        </p:txBody>
      </p:sp>
      <p:sp>
        <p:nvSpPr>
          <p:cNvPr id="30758" name="Text Box 38"/>
          <p:cNvSpPr txBox="1">
            <a:spLocks noChangeArrowheads="1"/>
          </p:cNvSpPr>
          <p:nvPr/>
        </p:nvSpPr>
        <p:spPr bwMode="auto">
          <a:xfrm>
            <a:off x="4724400" y="194627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cxnSp>
        <p:nvCxnSpPr>
          <p:cNvPr id="30759" name="AutoShape 39"/>
          <p:cNvCxnSpPr>
            <a:cxnSpLocks noChangeShapeType="1"/>
            <a:stCxn id="30724" idx="7"/>
            <a:endCxn id="30728" idx="3"/>
          </p:cNvCxnSpPr>
          <p:nvPr/>
        </p:nvCxnSpPr>
        <p:spPr bwMode="auto">
          <a:xfrm flipV="1">
            <a:off x="6223000" y="3762376"/>
            <a:ext cx="871538" cy="836613"/>
          </a:xfrm>
          <a:prstGeom prst="straightConnector1">
            <a:avLst/>
          </a:prstGeom>
          <a:noFill/>
          <a:ln w="28575">
            <a:solidFill>
              <a:schemeClr val="tx1"/>
            </a:solidFill>
            <a:round/>
            <a:headEnd/>
            <a:tailEnd type="stealth" w="med" len="lg"/>
          </a:ln>
          <a:effectLst/>
        </p:spPr>
      </p:cxnSp>
      <p:sp>
        <p:nvSpPr>
          <p:cNvPr id="30760" name="Text Box 40"/>
          <p:cNvSpPr txBox="1">
            <a:spLocks noChangeArrowheads="1"/>
          </p:cNvSpPr>
          <p:nvPr/>
        </p:nvSpPr>
        <p:spPr bwMode="auto">
          <a:xfrm>
            <a:off x="1562100" y="293688"/>
            <a:ext cx="7620000" cy="1465263"/>
          </a:xfrm>
          <a:prstGeom prst="rect">
            <a:avLst/>
          </a:prstGeom>
          <a:noFill/>
          <a:ln w="9525">
            <a:noFill/>
            <a:miter lim="800000"/>
            <a:headEnd/>
            <a:tailEnd/>
          </a:ln>
          <a:effectLst/>
        </p:spPr>
        <p:txBody>
          <a:bodyPr>
            <a:spAutoFit/>
          </a:bodyPr>
          <a:lstStyle/>
          <a:p>
            <a:pPr>
              <a:lnSpc>
                <a:spcPct val="100000"/>
              </a:lnSpc>
              <a:spcBef>
                <a:spcPct val="50000"/>
              </a:spcBef>
            </a:pPr>
            <a:r>
              <a:rPr kumimoji="1" lang="zh-CN" altLang="en-US" sz="3600" dirty="0">
                <a:latin typeface="楷体_GB2312" pitchFamily="49" charset="-122"/>
                <a:ea typeface="楷体_GB2312" pitchFamily="49" charset="-122"/>
              </a:rPr>
              <a:t>演示：</a:t>
            </a:r>
          </a:p>
          <a:p>
            <a:pPr>
              <a:lnSpc>
                <a:spcPct val="100000"/>
              </a:lnSpc>
              <a:spcBef>
                <a:spcPct val="50000"/>
              </a:spcBef>
            </a:pPr>
            <a:r>
              <a:rPr kumimoji="1" lang="zh-CN" altLang="en-US" sz="3600" dirty="0">
                <a:latin typeface="楷体_GB2312" pitchFamily="49" charset="-122"/>
                <a:ea typeface="楷体_GB2312" pitchFamily="49" charset="-122"/>
              </a:rPr>
              <a:t>求从</a:t>
            </a:r>
            <a:r>
              <a:rPr kumimoji="1" lang="en-US" altLang="zh-CN" sz="3600" dirty="0">
                <a:latin typeface="Times New Roman" pitchFamily="18" charset="0"/>
                <a:ea typeface="楷体_GB2312" pitchFamily="49" charset="-122"/>
              </a:rPr>
              <a:t>1</a:t>
            </a:r>
            <a:r>
              <a:rPr kumimoji="1" lang="zh-CN" altLang="en-US" sz="3600" dirty="0">
                <a:latin typeface="楷体_GB2312" pitchFamily="49" charset="-122"/>
                <a:ea typeface="楷体_GB2312" pitchFamily="49" charset="-122"/>
              </a:rPr>
              <a:t>到</a:t>
            </a:r>
            <a:r>
              <a:rPr kumimoji="1" lang="en-US" altLang="zh-CN" sz="3600" dirty="0">
                <a:latin typeface="Times New Roman" pitchFamily="18" charset="0"/>
                <a:ea typeface="楷体_GB2312" pitchFamily="49" charset="-122"/>
              </a:rPr>
              <a:t>8</a:t>
            </a:r>
            <a:r>
              <a:rPr kumimoji="1" lang="zh-CN" altLang="en-US" sz="3600" dirty="0">
                <a:latin typeface="楷体_GB2312" pitchFamily="49" charset="-122"/>
                <a:ea typeface="楷体_GB2312" pitchFamily="49" charset="-122"/>
              </a:rPr>
              <a:t>的最短路径</a:t>
            </a:r>
          </a:p>
        </p:txBody>
      </p:sp>
    </p:spTree>
    <p:extLst>
      <p:ext uri="{BB962C8B-B14F-4D97-AF65-F5344CB8AC3E}">
        <p14:creationId xmlns:p14="http://schemas.microsoft.com/office/powerpoint/2010/main" val="365539964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Oval 2"/>
          <p:cNvSpPr>
            <a:spLocks noChangeArrowheads="1"/>
          </p:cNvSpPr>
          <p:nvPr/>
        </p:nvSpPr>
        <p:spPr bwMode="auto">
          <a:xfrm>
            <a:off x="3235325" y="1928813"/>
            <a:ext cx="838200" cy="838200"/>
          </a:xfrm>
          <a:prstGeom prst="ellipse">
            <a:avLst/>
          </a:prstGeom>
          <a:solidFill>
            <a:srgbClr val="33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1747" name="Oval 3"/>
          <p:cNvSpPr>
            <a:spLocks noChangeArrowheads="1"/>
          </p:cNvSpPr>
          <p:nvPr/>
        </p:nvSpPr>
        <p:spPr bwMode="auto">
          <a:xfrm>
            <a:off x="5829300" y="2116138"/>
            <a:ext cx="457200" cy="457200"/>
          </a:xfrm>
          <a:prstGeom prst="ellipse">
            <a:avLst/>
          </a:prstGeom>
          <a:solidFill>
            <a:srgbClr val="66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2</a:t>
            </a:r>
          </a:p>
        </p:txBody>
      </p:sp>
      <p:sp>
        <p:nvSpPr>
          <p:cNvPr id="31748" name="Oval 4"/>
          <p:cNvSpPr>
            <a:spLocks noChangeArrowheads="1"/>
          </p:cNvSpPr>
          <p:nvPr/>
        </p:nvSpPr>
        <p:spPr bwMode="auto">
          <a:xfrm>
            <a:off x="8229600" y="2116138"/>
            <a:ext cx="457200" cy="457200"/>
          </a:xfrm>
          <a:prstGeom prst="ellipse">
            <a:avLst/>
          </a:prstGeom>
          <a:solidFill>
            <a:srgbClr val="66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3</a:t>
            </a:r>
          </a:p>
        </p:txBody>
      </p:sp>
      <p:sp>
        <p:nvSpPr>
          <p:cNvPr id="31749" name="Oval 5"/>
          <p:cNvSpPr>
            <a:spLocks noChangeArrowheads="1"/>
          </p:cNvSpPr>
          <p:nvPr/>
        </p:nvSpPr>
        <p:spPr bwMode="auto">
          <a:xfrm>
            <a:off x="5832475" y="4546600"/>
            <a:ext cx="457200" cy="457200"/>
          </a:xfrm>
          <a:prstGeom prst="ellipse">
            <a:avLst/>
          </a:prstGeom>
          <a:solidFill>
            <a:srgbClr val="66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7</a:t>
            </a:r>
          </a:p>
        </p:txBody>
      </p:sp>
      <p:sp>
        <p:nvSpPr>
          <p:cNvPr id="31750" name="Oval 6"/>
          <p:cNvSpPr>
            <a:spLocks noChangeArrowheads="1"/>
          </p:cNvSpPr>
          <p:nvPr/>
        </p:nvSpPr>
        <p:spPr bwMode="auto">
          <a:xfrm>
            <a:off x="3446463" y="2116138"/>
            <a:ext cx="457200" cy="457200"/>
          </a:xfrm>
          <a:prstGeom prst="ellipse">
            <a:avLst/>
          </a:prstGeom>
          <a:solidFill>
            <a:srgbClr val="66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1</a:t>
            </a:r>
          </a:p>
        </p:txBody>
      </p:sp>
      <p:sp>
        <p:nvSpPr>
          <p:cNvPr id="31751" name="Oval 7"/>
          <p:cNvSpPr>
            <a:spLocks noChangeArrowheads="1"/>
          </p:cNvSpPr>
          <p:nvPr/>
        </p:nvSpPr>
        <p:spPr bwMode="auto">
          <a:xfrm>
            <a:off x="8218488" y="4546600"/>
            <a:ext cx="457200" cy="457200"/>
          </a:xfrm>
          <a:prstGeom prst="ellipse">
            <a:avLst/>
          </a:prstGeom>
          <a:solidFill>
            <a:srgbClr val="66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8</a:t>
            </a:r>
          </a:p>
        </p:txBody>
      </p:sp>
      <p:sp>
        <p:nvSpPr>
          <p:cNvPr id="31752" name="Oval 8"/>
          <p:cNvSpPr>
            <a:spLocks noChangeArrowheads="1"/>
          </p:cNvSpPr>
          <p:nvPr/>
        </p:nvSpPr>
        <p:spPr bwMode="auto">
          <a:xfrm>
            <a:off x="4648200" y="3335338"/>
            <a:ext cx="457200" cy="457200"/>
          </a:xfrm>
          <a:prstGeom prst="ellipse">
            <a:avLst/>
          </a:prstGeom>
          <a:solidFill>
            <a:srgbClr val="66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4</a:t>
            </a:r>
          </a:p>
        </p:txBody>
      </p:sp>
      <p:sp>
        <p:nvSpPr>
          <p:cNvPr id="31753" name="Oval 9"/>
          <p:cNvSpPr>
            <a:spLocks noChangeArrowheads="1"/>
          </p:cNvSpPr>
          <p:nvPr/>
        </p:nvSpPr>
        <p:spPr bwMode="auto">
          <a:xfrm>
            <a:off x="7027863" y="3357563"/>
            <a:ext cx="457200" cy="457200"/>
          </a:xfrm>
          <a:prstGeom prst="ellipse">
            <a:avLst/>
          </a:prstGeom>
          <a:solidFill>
            <a:srgbClr val="66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5</a:t>
            </a:r>
          </a:p>
        </p:txBody>
      </p:sp>
      <p:sp>
        <p:nvSpPr>
          <p:cNvPr id="31754" name="Oval 10"/>
          <p:cNvSpPr>
            <a:spLocks noChangeArrowheads="1"/>
          </p:cNvSpPr>
          <p:nvPr/>
        </p:nvSpPr>
        <p:spPr bwMode="auto">
          <a:xfrm>
            <a:off x="3446463" y="4546600"/>
            <a:ext cx="457200" cy="457200"/>
          </a:xfrm>
          <a:prstGeom prst="ellipse">
            <a:avLst/>
          </a:prstGeom>
          <a:solidFill>
            <a:srgbClr val="66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6</a:t>
            </a:r>
          </a:p>
        </p:txBody>
      </p:sp>
      <p:cxnSp>
        <p:nvCxnSpPr>
          <p:cNvPr id="31755" name="AutoShape 11"/>
          <p:cNvCxnSpPr>
            <a:cxnSpLocks noChangeShapeType="1"/>
            <a:stCxn id="31750" idx="6"/>
            <a:endCxn id="31747" idx="2"/>
          </p:cNvCxnSpPr>
          <p:nvPr/>
        </p:nvCxnSpPr>
        <p:spPr bwMode="auto">
          <a:xfrm>
            <a:off x="3917951" y="2344738"/>
            <a:ext cx="1897063" cy="0"/>
          </a:xfrm>
          <a:prstGeom prst="straightConnector1">
            <a:avLst/>
          </a:prstGeom>
          <a:noFill/>
          <a:ln w="28575">
            <a:solidFill>
              <a:schemeClr val="tx1"/>
            </a:solidFill>
            <a:round/>
            <a:headEnd/>
            <a:tailEnd type="stealth" w="med" len="lg"/>
          </a:ln>
          <a:effectLst/>
        </p:spPr>
      </p:cxnSp>
      <p:cxnSp>
        <p:nvCxnSpPr>
          <p:cNvPr id="31756" name="AutoShape 12"/>
          <p:cNvCxnSpPr>
            <a:cxnSpLocks noChangeShapeType="1"/>
            <a:stCxn id="31747" idx="6"/>
            <a:endCxn id="31748" idx="2"/>
          </p:cNvCxnSpPr>
          <p:nvPr/>
        </p:nvCxnSpPr>
        <p:spPr bwMode="auto">
          <a:xfrm>
            <a:off x="6300789" y="2344738"/>
            <a:ext cx="1914525" cy="0"/>
          </a:xfrm>
          <a:prstGeom prst="straightConnector1">
            <a:avLst/>
          </a:prstGeom>
          <a:noFill/>
          <a:ln w="28575">
            <a:solidFill>
              <a:schemeClr val="tx1"/>
            </a:solidFill>
            <a:round/>
            <a:headEnd/>
            <a:tailEnd type="stealth" w="med" len="lg"/>
          </a:ln>
          <a:effectLst/>
        </p:spPr>
      </p:cxnSp>
      <p:cxnSp>
        <p:nvCxnSpPr>
          <p:cNvPr id="31757" name="AutoShape 13"/>
          <p:cNvCxnSpPr>
            <a:cxnSpLocks noChangeShapeType="1"/>
            <a:stCxn id="31750" idx="4"/>
            <a:endCxn id="31754" idx="0"/>
          </p:cNvCxnSpPr>
          <p:nvPr/>
        </p:nvCxnSpPr>
        <p:spPr bwMode="auto">
          <a:xfrm>
            <a:off x="3675063" y="2587625"/>
            <a:ext cx="0" cy="1944688"/>
          </a:xfrm>
          <a:prstGeom prst="straightConnector1">
            <a:avLst/>
          </a:prstGeom>
          <a:noFill/>
          <a:ln w="28575">
            <a:solidFill>
              <a:schemeClr val="tx1"/>
            </a:solidFill>
            <a:round/>
            <a:headEnd/>
            <a:tailEnd type="stealth" w="med" len="lg"/>
          </a:ln>
          <a:effectLst/>
        </p:spPr>
      </p:cxnSp>
      <p:cxnSp>
        <p:nvCxnSpPr>
          <p:cNvPr id="31758" name="AutoShape 14"/>
          <p:cNvCxnSpPr>
            <a:cxnSpLocks noChangeShapeType="1"/>
            <a:stCxn id="31754" idx="6"/>
            <a:endCxn id="31749" idx="2"/>
          </p:cNvCxnSpPr>
          <p:nvPr/>
        </p:nvCxnSpPr>
        <p:spPr bwMode="auto">
          <a:xfrm>
            <a:off x="3917950" y="4775200"/>
            <a:ext cx="1900238" cy="0"/>
          </a:xfrm>
          <a:prstGeom prst="straightConnector1">
            <a:avLst/>
          </a:prstGeom>
          <a:noFill/>
          <a:ln w="28575">
            <a:solidFill>
              <a:schemeClr val="tx1"/>
            </a:solidFill>
            <a:round/>
            <a:headEnd/>
            <a:tailEnd type="stealth" w="med" len="lg"/>
          </a:ln>
          <a:effectLst/>
        </p:spPr>
      </p:cxnSp>
      <p:cxnSp>
        <p:nvCxnSpPr>
          <p:cNvPr id="31759" name="AutoShape 15"/>
          <p:cNvCxnSpPr>
            <a:cxnSpLocks noChangeShapeType="1"/>
            <a:stCxn id="31749" idx="6"/>
            <a:endCxn id="31751" idx="2"/>
          </p:cNvCxnSpPr>
          <p:nvPr/>
        </p:nvCxnSpPr>
        <p:spPr bwMode="auto">
          <a:xfrm>
            <a:off x="6303964" y="4775200"/>
            <a:ext cx="1900237" cy="0"/>
          </a:xfrm>
          <a:prstGeom prst="straightConnector1">
            <a:avLst/>
          </a:prstGeom>
          <a:noFill/>
          <a:ln w="28575">
            <a:solidFill>
              <a:schemeClr val="tx1"/>
            </a:solidFill>
            <a:round/>
            <a:headEnd/>
            <a:tailEnd type="stealth" w="med" len="lg"/>
          </a:ln>
          <a:effectLst/>
        </p:spPr>
      </p:cxnSp>
      <p:cxnSp>
        <p:nvCxnSpPr>
          <p:cNvPr id="31760" name="AutoShape 16"/>
          <p:cNvCxnSpPr>
            <a:cxnSpLocks noChangeShapeType="1"/>
            <a:stCxn id="31748" idx="4"/>
            <a:endCxn id="31751" idx="0"/>
          </p:cNvCxnSpPr>
          <p:nvPr/>
        </p:nvCxnSpPr>
        <p:spPr bwMode="auto">
          <a:xfrm flipH="1">
            <a:off x="8447088" y="2587625"/>
            <a:ext cx="11112" cy="1944688"/>
          </a:xfrm>
          <a:prstGeom prst="straightConnector1">
            <a:avLst/>
          </a:prstGeom>
          <a:noFill/>
          <a:ln w="28575">
            <a:solidFill>
              <a:schemeClr val="tx1"/>
            </a:solidFill>
            <a:round/>
            <a:headEnd/>
            <a:tailEnd type="stealth" w="med" len="lg"/>
          </a:ln>
          <a:effectLst/>
        </p:spPr>
      </p:cxnSp>
      <p:cxnSp>
        <p:nvCxnSpPr>
          <p:cNvPr id="31761" name="AutoShape 17"/>
          <p:cNvCxnSpPr>
            <a:cxnSpLocks noChangeShapeType="1"/>
            <a:stCxn id="31750" idx="5"/>
            <a:endCxn id="31752" idx="1"/>
          </p:cNvCxnSpPr>
          <p:nvPr/>
        </p:nvCxnSpPr>
        <p:spPr bwMode="auto">
          <a:xfrm>
            <a:off x="3836989" y="2520951"/>
            <a:ext cx="877887" cy="866775"/>
          </a:xfrm>
          <a:prstGeom prst="straightConnector1">
            <a:avLst/>
          </a:prstGeom>
          <a:noFill/>
          <a:ln w="28575">
            <a:solidFill>
              <a:schemeClr val="tx1"/>
            </a:solidFill>
            <a:round/>
            <a:headEnd/>
            <a:tailEnd type="stealth" w="med" len="lg"/>
          </a:ln>
          <a:effectLst/>
        </p:spPr>
      </p:cxnSp>
      <p:cxnSp>
        <p:nvCxnSpPr>
          <p:cNvPr id="31762" name="AutoShape 18"/>
          <p:cNvCxnSpPr>
            <a:cxnSpLocks noChangeShapeType="1"/>
            <a:stCxn id="31752" idx="5"/>
            <a:endCxn id="31749" idx="1"/>
          </p:cNvCxnSpPr>
          <p:nvPr/>
        </p:nvCxnSpPr>
        <p:spPr bwMode="auto">
          <a:xfrm>
            <a:off x="5038726" y="3740150"/>
            <a:ext cx="860425" cy="858838"/>
          </a:xfrm>
          <a:prstGeom prst="straightConnector1">
            <a:avLst/>
          </a:prstGeom>
          <a:noFill/>
          <a:ln w="28575">
            <a:solidFill>
              <a:schemeClr val="tx1"/>
            </a:solidFill>
            <a:round/>
            <a:headEnd/>
            <a:tailEnd type="stealth" w="med" len="lg"/>
          </a:ln>
          <a:effectLst/>
        </p:spPr>
      </p:cxnSp>
      <p:cxnSp>
        <p:nvCxnSpPr>
          <p:cNvPr id="31763" name="AutoShape 19"/>
          <p:cNvCxnSpPr>
            <a:cxnSpLocks noChangeShapeType="1"/>
            <a:stCxn id="31754" idx="7"/>
            <a:endCxn id="31752" idx="3"/>
          </p:cNvCxnSpPr>
          <p:nvPr/>
        </p:nvCxnSpPr>
        <p:spPr bwMode="auto">
          <a:xfrm flipV="1">
            <a:off x="3836989" y="3740150"/>
            <a:ext cx="877887" cy="858838"/>
          </a:xfrm>
          <a:prstGeom prst="straightConnector1">
            <a:avLst/>
          </a:prstGeom>
          <a:noFill/>
          <a:ln w="28575">
            <a:solidFill>
              <a:schemeClr val="tx1"/>
            </a:solidFill>
            <a:round/>
            <a:headEnd/>
            <a:tailEnd type="stealth" w="med" len="lg"/>
          </a:ln>
          <a:effectLst/>
        </p:spPr>
      </p:cxnSp>
      <p:cxnSp>
        <p:nvCxnSpPr>
          <p:cNvPr id="31764" name="AutoShape 20"/>
          <p:cNvCxnSpPr>
            <a:cxnSpLocks noChangeShapeType="1"/>
            <a:stCxn id="31752" idx="7"/>
            <a:endCxn id="31747" idx="3"/>
          </p:cNvCxnSpPr>
          <p:nvPr/>
        </p:nvCxnSpPr>
        <p:spPr bwMode="auto">
          <a:xfrm flipV="1">
            <a:off x="5038725" y="2520951"/>
            <a:ext cx="857250" cy="866775"/>
          </a:xfrm>
          <a:prstGeom prst="straightConnector1">
            <a:avLst/>
          </a:prstGeom>
          <a:noFill/>
          <a:ln w="28575">
            <a:solidFill>
              <a:schemeClr val="tx1"/>
            </a:solidFill>
            <a:round/>
            <a:headEnd/>
            <a:tailEnd type="stealth" w="med" len="lg"/>
          </a:ln>
          <a:effectLst/>
        </p:spPr>
      </p:cxnSp>
      <p:cxnSp>
        <p:nvCxnSpPr>
          <p:cNvPr id="31765" name="AutoShape 21"/>
          <p:cNvCxnSpPr>
            <a:cxnSpLocks noChangeShapeType="1"/>
            <a:stCxn id="31749" idx="0"/>
            <a:endCxn id="31747" idx="4"/>
          </p:cNvCxnSpPr>
          <p:nvPr/>
        </p:nvCxnSpPr>
        <p:spPr bwMode="auto">
          <a:xfrm flipH="1" flipV="1">
            <a:off x="6057901" y="2587625"/>
            <a:ext cx="3175" cy="1944688"/>
          </a:xfrm>
          <a:prstGeom prst="straightConnector1">
            <a:avLst/>
          </a:prstGeom>
          <a:noFill/>
          <a:ln w="28575">
            <a:solidFill>
              <a:schemeClr val="tx1"/>
            </a:solidFill>
            <a:round/>
            <a:headEnd/>
            <a:tailEnd type="stealth" w="med" len="lg"/>
          </a:ln>
          <a:effectLst/>
        </p:spPr>
      </p:cxnSp>
      <p:cxnSp>
        <p:nvCxnSpPr>
          <p:cNvPr id="31766" name="AutoShape 22"/>
          <p:cNvCxnSpPr>
            <a:cxnSpLocks noChangeShapeType="1"/>
            <a:stCxn id="31747" idx="5"/>
            <a:endCxn id="31753" idx="1"/>
          </p:cNvCxnSpPr>
          <p:nvPr/>
        </p:nvCxnSpPr>
        <p:spPr bwMode="auto">
          <a:xfrm>
            <a:off x="6219826" y="2520950"/>
            <a:ext cx="874713" cy="889000"/>
          </a:xfrm>
          <a:prstGeom prst="straightConnector1">
            <a:avLst/>
          </a:prstGeom>
          <a:noFill/>
          <a:ln w="28575">
            <a:solidFill>
              <a:schemeClr val="tx1"/>
            </a:solidFill>
            <a:round/>
            <a:headEnd/>
            <a:tailEnd type="stealth" w="med" len="lg"/>
          </a:ln>
          <a:effectLst/>
        </p:spPr>
      </p:cxnSp>
      <p:cxnSp>
        <p:nvCxnSpPr>
          <p:cNvPr id="31767" name="AutoShape 23"/>
          <p:cNvCxnSpPr>
            <a:cxnSpLocks noChangeShapeType="1"/>
            <a:stCxn id="31753" idx="7"/>
            <a:endCxn id="31748" idx="3"/>
          </p:cNvCxnSpPr>
          <p:nvPr/>
        </p:nvCxnSpPr>
        <p:spPr bwMode="auto">
          <a:xfrm flipV="1">
            <a:off x="7418389" y="2520950"/>
            <a:ext cx="877887" cy="889000"/>
          </a:xfrm>
          <a:prstGeom prst="straightConnector1">
            <a:avLst/>
          </a:prstGeom>
          <a:noFill/>
          <a:ln w="28575">
            <a:solidFill>
              <a:schemeClr val="tx1"/>
            </a:solidFill>
            <a:round/>
            <a:headEnd/>
            <a:tailEnd type="stealth" w="med" len="lg"/>
          </a:ln>
          <a:effectLst/>
        </p:spPr>
      </p:cxnSp>
      <p:cxnSp>
        <p:nvCxnSpPr>
          <p:cNvPr id="31768" name="AutoShape 24"/>
          <p:cNvCxnSpPr>
            <a:cxnSpLocks noChangeShapeType="1"/>
            <a:stCxn id="31753" idx="5"/>
            <a:endCxn id="31751" idx="1"/>
          </p:cNvCxnSpPr>
          <p:nvPr/>
        </p:nvCxnSpPr>
        <p:spPr bwMode="auto">
          <a:xfrm>
            <a:off x="7418389" y="3762376"/>
            <a:ext cx="866775" cy="836613"/>
          </a:xfrm>
          <a:prstGeom prst="straightConnector1">
            <a:avLst/>
          </a:prstGeom>
          <a:noFill/>
          <a:ln w="28575">
            <a:solidFill>
              <a:schemeClr val="tx1"/>
            </a:solidFill>
            <a:round/>
            <a:headEnd/>
            <a:tailEnd type="stealth" w="med" len="lg"/>
          </a:ln>
          <a:effectLst/>
        </p:spPr>
      </p:cxnSp>
      <p:sp>
        <p:nvSpPr>
          <p:cNvPr id="31769" name="Text Box 25"/>
          <p:cNvSpPr txBox="1">
            <a:spLocks noChangeArrowheads="1"/>
          </p:cNvSpPr>
          <p:nvPr/>
        </p:nvSpPr>
        <p:spPr bwMode="auto">
          <a:xfrm>
            <a:off x="6934200" y="1951039"/>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1770" name="Text Box 26"/>
          <p:cNvSpPr txBox="1">
            <a:spLocks noChangeArrowheads="1"/>
          </p:cNvSpPr>
          <p:nvPr/>
        </p:nvSpPr>
        <p:spPr bwMode="auto">
          <a:xfrm>
            <a:off x="42672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a:t>
            </a:r>
          </a:p>
        </p:txBody>
      </p:sp>
      <p:sp>
        <p:nvSpPr>
          <p:cNvPr id="31771" name="Text Box 27"/>
          <p:cNvSpPr txBox="1">
            <a:spLocks noChangeArrowheads="1"/>
          </p:cNvSpPr>
          <p:nvPr/>
        </p:nvSpPr>
        <p:spPr bwMode="auto">
          <a:xfrm>
            <a:off x="33528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1772" name="Text Box 28"/>
          <p:cNvSpPr txBox="1">
            <a:spLocks noChangeArrowheads="1"/>
          </p:cNvSpPr>
          <p:nvPr/>
        </p:nvSpPr>
        <p:spPr bwMode="auto">
          <a:xfrm>
            <a:off x="4724400" y="4784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1773" name="Text Box 29"/>
          <p:cNvSpPr txBox="1">
            <a:spLocks noChangeArrowheads="1"/>
          </p:cNvSpPr>
          <p:nvPr/>
        </p:nvSpPr>
        <p:spPr bwMode="auto">
          <a:xfrm>
            <a:off x="5105400" y="2651126"/>
            <a:ext cx="4572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10</a:t>
            </a:r>
          </a:p>
        </p:txBody>
      </p:sp>
      <p:sp>
        <p:nvSpPr>
          <p:cNvPr id="31774" name="Text Box 30"/>
          <p:cNvSpPr txBox="1">
            <a:spLocks noChangeArrowheads="1"/>
          </p:cNvSpPr>
          <p:nvPr/>
        </p:nvSpPr>
        <p:spPr bwMode="auto">
          <a:xfrm>
            <a:off x="42672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1775" name="Text Box 31"/>
          <p:cNvSpPr txBox="1">
            <a:spLocks noChangeArrowheads="1"/>
          </p:cNvSpPr>
          <p:nvPr/>
        </p:nvSpPr>
        <p:spPr bwMode="auto">
          <a:xfrm>
            <a:off x="51816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sp>
        <p:nvSpPr>
          <p:cNvPr id="31776" name="Text Box 32"/>
          <p:cNvSpPr txBox="1">
            <a:spLocks noChangeArrowheads="1"/>
          </p:cNvSpPr>
          <p:nvPr/>
        </p:nvSpPr>
        <p:spPr bwMode="auto">
          <a:xfrm>
            <a:off x="57912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7</a:t>
            </a:r>
          </a:p>
        </p:txBody>
      </p:sp>
      <p:sp>
        <p:nvSpPr>
          <p:cNvPr id="31777" name="Text Box 33"/>
          <p:cNvSpPr txBox="1">
            <a:spLocks noChangeArrowheads="1"/>
          </p:cNvSpPr>
          <p:nvPr/>
        </p:nvSpPr>
        <p:spPr bwMode="auto">
          <a:xfrm>
            <a:off x="66294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1778" name="Text Box 34"/>
          <p:cNvSpPr txBox="1">
            <a:spLocks noChangeArrowheads="1"/>
          </p:cNvSpPr>
          <p:nvPr/>
        </p:nvSpPr>
        <p:spPr bwMode="auto">
          <a:xfrm>
            <a:off x="75438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9</a:t>
            </a:r>
          </a:p>
        </p:txBody>
      </p:sp>
      <p:sp>
        <p:nvSpPr>
          <p:cNvPr id="31779" name="Text Box 35"/>
          <p:cNvSpPr txBox="1">
            <a:spLocks noChangeArrowheads="1"/>
          </p:cNvSpPr>
          <p:nvPr/>
        </p:nvSpPr>
        <p:spPr bwMode="auto">
          <a:xfrm>
            <a:off x="67056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1780" name="Text Box 36"/>
          <p:cNvSpPr txBox="1">
            <a:spLocks noChangeArrowheads="1"/>
          </p:cNvSpPr>
          <p:nvPr/>
        </p:nvSpPr>
        <p:spPr bwMode="auto">
          <a:xfrm>
            <a:off x="7526338"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1781" name="Text Box 37"/>
          <p:cNvSpPr txBox="1">
            <a:spLocks noChangeArrowheads="1"/>
          </p:cNvSpPr>
          <p:nvPr/>
        </p:nvSpPr>
        <p:spPr bwMode="auto">
          <a:xfrm>
            <a:off x="84582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1782" name="Text Box 38"/>
          <p:cNvSpPr txBox="1">
            <a:spLocks noChangeArrowheads="1"/>
          </p:cNvSpPr>
          <p:nvPr/>
        </p:nvSpPr>
        <p:spPr bwMode="auto">
          <a:xfrm>
            <a:off x="7162800" y="4784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8</a:t>
            </a:r>
          </a:p>
        </p:txBody>
      </p:sp>
      <p:sp>
        <p:nvSpPr>
          <p:cNvPr id="31783" name="Text Box 39"/>
          <p:cNvSpPr txBox="1">
            <a:spLocks noChangeArrowheads="1"/>
          </p:cNvSpPr>
          <p:nvPr/>
        </p:nvSpPr>
        <p:spPr bwMode="auto">
          <a:xfrm>
            <a:off x="4724400" y="194627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cxnSp>
        <p:nvCxnSpPr>
          <p:cNvPr id="31784" name="AutoShape 40"/>
          <p:cNvCxnSpPr>
            <a:cxnSpLocks noChangeShapeType="1"/>
            <a:stCxn id="31749" idx="7"/>
            <a:endCxn id="31753" idx="3"/>
          </p:cNvCxnSpPr>
          <p:nvPr/>
        </p:nvCxnSpPr>
        <p:spPr bwMode="auto">
          <a:xfrm flipV="1">
            <a:off x="6223000" y="3762376"/>
            <a:ext cx="871538" cy="836613"/>
          </a:xfrm>
          <a:prstGeom prst="straightConnector1">
            <a:avLst/>
          </a:prstGeom>
          <a:noFill/>
          <a:ln w="28575">
            <a:solidFill>
              <a:schemeClr val="tx1"/>
            </a:solidFill>
            <a:round/>
            <a:headEnd/>
            <a:tailEnd type="stealth" w="med" len="lg"/>
          </a:ln>
          <a:effectLst/>
        </p:spPr>
      </p:cxnSp>
      <p:sp>
        <p:nvSpPr>
          <p:cNvPr id="31785" name="Text Box 41"/>
          <p:cNvSpPr txBox="1">
            <a:spLocks noChangeArrowheads="1"/>
          </p:cNvSpPr>
          <p:nvPr/>
        </p:nvSpPr>
        <p:spPr bwMode="auto">
          <a:xfrm>
            <a:off x="2362200" y="838201"/>
            <a:ext cx="7315200" cy="519113"/>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en-US" sz="2800">
                <a:latin typeface="Times New Roman" pitchFamily="18" charset="0"/>
                <a:ea typeface="宋体" pitchFamily="2" charset="-122"/>
              </a:rPr>
              <a:t>X</a:t>
            </a:r>
            <a:r>
              <a:rPr kumimoji="1" lang="en-US" altLang="zh-CN" sz="2800">
                <a:latin typeface="Times New Roman" pitchFamily="18" charset="0"/>
                <a:ea typeface="宋体" pitchFamily="2" charset="-122"/>
              </a:rPr>
              <a:t>={1}</a:t>
            </a:r>
          </a:p>
        </p:txBody>
      </p:sp>
      <p:sp>
        <p:nvSpPr>
          <p:cNvPr id="31786" name="Text Box 42"/>
          <p:cNvSpPr txBox="1">
            <a:spLocks noChangeArrowheads="1"/>
          </p:cNvSpPr>
          <p:nvPr/>
        </p:nvSpPr>
        <p:spPr bwMode="auto">
          <a:xfrm>
            <a:off x="3657600" y="5410200"/>
            <a:ext cx="5867400" cy="784830"/>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en-US">
                <a:latin typeface="Times New Roman" pitchFamily="18" charset="0"/>
                <a:ea typeface="宋体" pitchFamily="2" charset="-122"/>
              </a:rPr>
              <a:t>min {</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12</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14</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16</a:t>
            </a:r>
            <a:r>
              <a:rPr kumimoji="1" lang="en-US" altLang="en-US">
                <a:latin typeface="Times New Roman" pitchFamily="18" charset="0"/>
                <a:ea typeface="宋体" pitchFamily="2" charset="-122"/>
              </a:rPr>
              <a:t>}=min {0+2,0+1,0+3}=min {2,1,3}=1</a:t>
            </a:r>
          </a:p>
          <a:p>
            <a:pPr>
              <a:lnSpc>
                <a:spcPct val="100000"/>
              </a:lnSpc>
              <a:spcBef>
                <a:spcPct val="50000"/>
              </a:spcBef>
            </a:pPr>
            <a:r>
              <a:rPr kumimoji="1" lang="en-US" altLang="en-US">
                <a:latin typeface="Times New Roman" pitchFamily="18" charset="0"/>
                <a:ea typeface="宋体" pitchFamily="2" charset="-122"/>
              </a:rPr>
              <a:t>X={1,4}, p</a:t>
            </a:r>
            <a:r>
              <a:rPr kumimoji="1" lang="en-US" altLang="en-US" baseline="-25000">
                <a:latin typeface="Times New Roman" pitchFamily="18" charset="0"/>
                <a:ea typeface="宋体" pitchFamily="2" charset="-122"/>
              </a:rPr>
              <a:t>4</a:t>
            </a:r>
            <a:r>
              <a:rPr kumimoji="1" lang="en-US" altLang="en-US">
                <a:latin typeface="Times New Roman" pitchFamily="18" charset="0"/>
                <a:ea typeface="宋体" pitchFamily="2" charset="-122"/>
              </a:rPr>
              <a:t>=1</a:t>
            </a:r>
            <a:endParaRPr kumimoji="1" lang="en-US" altLang="zh-CN">
              <a:latin typeface="Times New Roman" pitchFamily="18" charset="0"/>
              <a:ea typeface="宋体" pitchFamily="2" charset="-122"/>
            </a:endParaRPr>
          </a:p>
        </p:txBody>
      </p:sp>
      <p:sp>
        <p:nvSpPr>
          <p:cNvPr id="197675" name="Text Box 43"/>
          <p:cNvSpPr txBox="1">
            <a:spLocks noChangeArrowheads="1"/>
          </p:cNvSpPr>
          <p:nvPr/>
        </p:nvSpPr>
        <p:spPr bwMode="auto">
          <a:xfrm>
            <a:off x="4572000" y="2819401"/>
            <a:ext cx="8382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4</a:t>
            </a:r>
            <a:r>
              <a:rPr kumimoji="1" lang="en-US" altLang="zh-CN" sz="2000">
                <a:solidFill>
                  <a:srgbClr val="FF0000"/>
                </a:solidFill>
                <a:latin typeface="Times New Roman" pitchFamily="18" charset="0"/>
                <a:ea typeface="宋体" pitchFamily="2" charset="-122"/>
              </a:rPr>
              <a:t>=1</a:t>
            </a:r>
          </a:p>
        </p:txBody>
      </p:sp>
      <p:sp>
        <p:nvSpPr>
          <p:cNvPr id="197676" name="Line 44"/>
          <p:cNvSpPr>
            <a:spLocks noChangeShapeType="1"/>
          </p:cNvSpPr>
          <p:nvPr/>
        </p:nvSpPr>
        <p:spPr bwMode="auto">
          <a:xfrm>
            <a:off x="3886200" y="2244725"/>
            <a:ext cx="1905000"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197677" name="Line 45"/>
          <p:cNvSpPr>
            <a:spLocks noChangeShapeType="1"/>
          </p:cNvSpPr>
          <p:nvPr/>
        </p:nvSpPr>
        <p:spPr bwMode="auto">
          <a:xfrm>
            <a:off x="3886200" y="2420938"/>
            <a:ext cx="914400" cy="931862"/>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197678" name="Line 46"/>
          <p:cNvSpPr>
            <a:spLocks noChangeShapeType="1"/>
          </p:cNvSpPr>
          <p:nvPr/>
        </p:nvSpPr>
        <p:spPr bwMode="auto">
          <a:xfrm>
            <a:off x="3733800" y="2573338"/>
            <a:ext cx="0" cy="1905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197679" name="Text Box 47"/>
          <p:cNvSpPr txBox="1">
            <a:spLocks noChangeArrowheads="1"/>
          </p:cNvSpPr>
          <p:nvPr/>
        </p:nvSpPr>
        <p:spPr bwMode="auto">
          <a:xfrm>
            <a:off x="3276600" y="1600201"/>
            <a:ext cx="8382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1</a:t>
            </a:r>
            <a:r>
              <a:rPr kumimoji="1" lang="en-US" altLang="zh-CN" sz="2000">
                <a:solidFill>
                  <a:srgbClr val="FF0000"/>
                </a:solidFill>
                <a:latin typeface="Times New Roman" pitchFamily="18" charset="0"/>
                <a:ea typeface="宋体" pitchFamily="2" charset="-122"/>
              </a:rPr>
              <a:t>=0</a:t>
            </a:r>
          </a:p>
        </p:txBody>
      </p:sp>
    </p:spTree>
    <p:extLst>
      <p:ext uri="{BB962C8B-B14F-4D97-AF65-F5344CB8AC3E}">
        <p14:creationId xmlns:p14="http://schemas.microsoft.com/office/powerpoint/2010/main" val="14231481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197676"/>
                                        </p:tgtEl>
                                        <p:attrNameLst>
                                          <p:attrName>style.visibility</p:attrName>
                                        </p:attrNameLst>
                                      </p:cBhvr>
                                      <p:to>
                                        <p:strVal val="visible"/>
                                      </p:to>
                                    </p:set>
                                    <p:anim calcmode="lin" valueType="num">
                                      <p:cBhvr>
                                        <p:cTn id="15" dur="500" fill="hold"/>
                                        <p:tgtEl>
                                          <p:spTgt spid="197676"/>
                                        </p:tgtEl>
                                        <p:attrNameLst>
                                          <p:attrName>ppt_x</p:attrName>
                                        </p:attrNameLst>
                                      </p:cBhvr>
                                      <p:tavLst>
                                        <p:tav tm="0">
                                          <p:val>
                                            <p:strVal val="#ppt_x-#ppt_w/2"/>
                                          </p:val>
                                        </p:tav>
                                        <p:tav tm="100000">
                                          <p:val>
                                            <p:strVal val="#ppt_x"/>
                                          </p:val>
                                        </p:tav>
                                      </p:tavLst>
                                    </p:anim>
                                    <p:anim calcmode="lin" valueType="num">
                                      <p:cBhvr>
                                        <p:cTn id="16" dur="500" fill="hold"/>
                                        <p:tgtEl>
                                          <p:spTgt spid="197676"/>
                                        </p:tgtEl>
                                        <p:attrNameLst>
                                          <p:attrName>ppt_y</p:attrName>
                                        </p:attrNameLst>
                                      </p:cBhvr>
                                      <p:tavLst>
                                        <p:tav tm="0">
                                          <p:val>
                                            <p:strVal val="#ppt_y"/>
                                          </p:val>
                                        </p:tav>
                                        <p:tav tm="100000">
                                          <p:val>
                                            <p:strVal val="#ppt_y"/>
                                          </p:val>
                                        </p:tav>
                                      </p:tavLst>
                                    </p:anim>
                                    <p:anim calcmode="lin" valueType="num">
                                      <p:cBhvr>
                                        <p:cTn id="17" dur="500" fill="hold"/>
                                        <p:tgtEl>
                                          <p:spTgt spid="197676"/>
                                        </p:tgtEl>
                                        <p:attrNameLst>
                                          <p:attrName>ppt_w</p:attrName>
                                        </p:attrNameLst>
                                      </p:cBhvr>
                                      <p:tavLst>
                                        <p:tav tm="0">
                                          <p:val>
                                            <p:fltVal val="0"/>
                                          </p:val>
                                        </p:tav>
                                        <p:tav tm="100000">
                                          <p:val>
                                            <p:strVal val="#ppt_w"/>
                                          </p:val>
                                        </p:tav>
                                      </p:tavLst>
                                    </p:anim>
                                    <p:anim calcmode="lin" valueType="num">
                                      <p:cBhvr>
                                        <p:cTn id="18" dur="500" fill="hold"/>
                                        <p:tgtEl>
                                          <p:spTgt spid="197676"/>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197677"/>
                                        </p:tgtEl>
                                        <p:attrNameLst>
                                          <p:attrName>style.visibility</p:attrName>
                                        </p:attrNameLst>
                                      </p:cBhvr>
                                      <p:to>
                                        <p:strVal val="visible"/>
                                      </p:to>
                                    </p:set>
                                    <p:animEffect transition="in" filter="strips(downRight)">
                                      <p:cBhvr>
                                        <p:cTn id="23" dur="500"/>
                                        <p:tgtEl>
                                          <p:spTgt spid="19767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197678"/>
                                        </p:tgtEl>
                                        <p:attrNameLst>
                                          <p:attrName>style.visibility</p:attrName>
                                        </p:attrNameLst>
                                      </p:cBhvr>
                                      <p:to>
                                        <p:strVal val="visible"/>
                                      </p:to>
                                    </p:set>
                                    <p:anim calcmode="lin" valueType="num">
                                      <p:cBhvr>
                                        <p:cTn id="28" dur="500" fill="hold"/>
                                        <p:tgtEl>
                                          <p:spTgt spid="197678"/>
                                        </p:tgtEl>
                                        <p:attrNameLst>
                                          <p:attrName>ppt_x</p:attrName>
                                        </p:attrNameLst>
                                      </p:cBhvr>
                                      <p:tavLst>
                                        <p:tav tm="0">
                                          <p:val>
                                            <p:strVal val="#ppt_x"/>
                                          </p:val>
                                        </p:tav>
                                        <p:tav tm="100000">
                                          <p:val>
                                            <p:strVal val="#ppt_x"/>
                                          </p:val>
                                        </p:tav>
                                      </p:tavLst>
                                    </p:anim>
                                    <p:anim calcmode="lin" valueType="num">
                                      <p:cBhvr>
                                        <p:cTn id="29" dur="500" fill="hold"/>
                                        <p:tgtEl>
                                          <p:spTgt spid="197678"/>
                                        </p:tgtEl>
                                        <p:attrNameLst>
                                          <p:attrName>ppt_y</p:attrName>
                                        </p:attrNameLst>
                                      </p:cBhvr>
                                      <p:tavLst>
                                        <p:tav tm="0">
                                          <p:val>
                                            <p:strVal val="#ppt_y-#ppt_h/2"/>
                                          </p:val>
                                        </p:tav>
                                        <p:tav tm="100000">
                                          <p:val>
                                            <p:strVal val="#ppt_y"/>
                                          </p:val>
                                        </p:tav>
                                      </p:tavLst>
                                    </p:anim>
                                    <p:anim calcmode="lin" valueType="num">
                                      <p:cBhvr>
                                        <p:cTn id="30" dur="500" fill="hold"/>
                                        <p:tgtEl>
                                          <p:spTgt spid="197678"/>
                                        </p:tgtEl>
                                        <p:attrNameLst>
                                          <p:attrName>ppt_w</p:attrName>
                                        </p:attrNameLst>
                                      </p:cBhvr>
                                      <p:tavLst>
                                        <p:tav tm="0">
                                          <p:val>
                                            <p:strVal val="#ppt_w"/>
                                          </p:val>
                                        </p:tav>
                                        <p:tav tm="100000">
                                          <p:val>
                                            <p:strVal val="#ppt_w"/>
                                          </p:val>
                                        </p:tav>
                                      </p:tavLst>
                                    </p:anim>
                                    <p:anim calcmode="lin" valueType="num">
                                      <p:cBhvr>
                                        <p:cTn id="31" dur="500" fill="hold"/>
                                        <p:tgtEl>
                                          <p:spTgt spid="197678"/>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97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animBg="1"/>
      <p:bldP spid="197675" grpId="0" autoUpdateAnimBg="0"/>
      <p:bldP spid="19767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AutoShape 2"/>
          <p:cNvSpPr>
            <a:spLocks noChangeArrowheads="1"/>
          </p:cNvSpPr>
          <p:nvPr/>
        </p:nvSpPr>
        <p:spPr bwMode="auto">
          <a:xfrm rot="2658490">
            <a:off x="2928938" y="2516189"/>
            <a:ext cx="2667000" cy="827087"/>
          </a:xfrm>
          <a:prstGeom prst="roundRect">
            <a:avLst>
              <a:gd name="adj" fmla="val 50000"/>
            </a:avLst>
          </a:prstGeom>
          <a:solidFill>
            <a:srgbClr val="33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2771" name="Oval 3"/>
          <p:cNvSpPr>
            <a:spLocks noChangeArrowheads="1"/>
          </p:cNvSpPr>
          <p:nvPr/>
        </p:nvSpPr>
        <p:spPr bwMode="auto">
          <a:xfrm>
            <a:off x="5829300"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2</a:t>
            </a:r>
          </a:p>
        </p:txBody>
      </p:sp>
      <p:sp>
        <p:nvSpPr>
          <p:cNvPr id="32772" name="Oval 4"/>
          <p:cNvSpPr>
            <a:spLocks noChangeArrowheads="1"/>
          </p:cNvSpPr>
          <p:nvPr/>
        </p:nvSpPr>
        <p:spPr bwMode="auto">
          <a:xfrm>
            <a:off x="8229600"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3</a:t>
            </a:r>
          </a:p>
        </p:txBody>
      </p:sp>
      <p:sp>
        <p:nvSpPr>
          <p:cNvPr id="32773" name="Oval 5"/>
          <p:cNvSpPr>
            <a:spLocks noChangeArrowheads="1"/>
          </p:cNvSpPr>
          <p:nvPr/>
        </p:nvSpPr>
        <p:spPr bwMode="auto">
          <a:xfrm>
            <a:off x="5832475"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7</a:t>
            </a:r>
          </a:p>
        </p:txBody>
      </p:sp>
      <p:sp>
        <p:nvSpPr>
          <p:cNvPr id="32774" name="Oval 6"/>
          <p:cNvSpPr>
            <a:spLocks noChangeArrowheads="1"/>
          </p:cNvSpPr>
          <p:nvPr/>
        </p:nvSpPr>
        <p:spPr bwMode="auto">
          <a:xfrm>
            <a:off x="3446463"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1</a:t>
            </a:r>
          </a:p>
        </p:txBody>
      </p:sp>
      <p:sp>
        <p:nvSpPr>
          <p:cNvPr id="32775" name="Oval 7"/>
          <p:cNvSpPr>
            <a:spLocks noChangeArrowheads="1"/>
          </p:cNvSpPr>
          <p:nvPr/>
        </p:nvSpPr>
        <p:spPr bwMode="auto">
          <a:xfrm>
            <a:off x="8218488"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8</a:t>
            </a:r>
          </a:p>
        </p:txBody>
      </p:sp>
      <p:sp>
        <p:nvSpPr>
          <p:cNvPr id="32776" name="Oval 8"/>
          <p:cNvSpPr>
            <a:spLocks noChangeArrowheads="1"/>
          </p:cNvSpPr>
          <p:nvPr/>
        </p:nvSpPr>
        <p:spPr bwMode="auto">
          <a:xfrm>
            <a:off x="4648200" y="33353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4</a:t>
            </a:r>
          </a:p>
        </p:txBody>
      </p:sp>
      <p:sp>
        <p:nvSpPr>
          <p:cNvPr id="32777" name="Oval 9"/>
          <p:cNvSpPr>
            <a:spLocks noChangeArrowheads="1"/>
          </p:cNvSpPr>
          <p:nvPr/>
        </p:nvSpPr>
        <p:spPr bwMode="auto">
          <a:xfrm>
            <a:off x="7027863" y="3357563"/>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5</a:t>
            </a:r>
          </a:p>
        </p:txBody>
      </p:sp>
      <p:sp>
        <p:nvSpPr>
          <p:cNvPr id="32778" name="Oval 10"/>
          <p:cNvSpPr>
            <a:spLocks noChangeArrowheads="1"/>
          </p:cNvSpPr>
          <p:nvPr/>
        </p:nvSpPr>
        <p:spPr bwMode="auto">
          <a:xfrm>
            <a:off x="3446463"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6</a:t>
            </a:r>
          </a:p>
        </p:txBody>
      </p:sp>
      <p:cxnSp>
        <p:nvCxnSpPr>
          <p:cNvPr id="32779" name="AutoShape 11"/>
          <p:cNvCxnSpPr>
            <a:cxnSpLocks noChangeShapeType="1"/>
            <a:stCxn id="32774" idx="6"/>
            <a:endCxn id="32771" idx="2"/>
          </p:cNvCxnSpPr>
          <p:nvPr/>
        </p:nvCxnSpPr>
        <p:spPr bwMode="auto">
          <a:xfrm>
            <a:off x="3919539" y="2344738"/>
            <a:ext cx="1893887" cy="0"/>
          </a:xfrm>
          <a:prstGeom prst="straightConnector1">
            <a:avLst/>
          </a:prstGeom>
          <a:noFill/>
          <a:ln w="28575">
            <a:solidFill>
              <a:schemeClr val="tx1"/>
            </a:solidFill>
            <a:round/>
            <a:headEnd/>
            <a:tailEnd type="stealth" w="med" len="lg"/>
          </a:ln>
          <a:effectLst/>
        </p:spPr>
      </p:cxnSp>
      <p:cxnSp>
        <p:nvCxnSpPr>
          <p:cNvPr id="32780" name="AutoShape 12"/>
          <p:cNvCxnSpPr>
            <a:cxnSpLocks noChangeShapeType="1"/>
            <a:stCxn id="32771" idx="6"/>
            <a:endCxn id="32772" idx="2"/>
          </p:cNvCxnSpPr>
          <p:nvPr/>
        </p:nvCxnSpPr>
        <p:spPr bwMode="auto">
          <a:xfrm>
            <a:off x="6302375" y="2344738"/>
            <a:ext cx="1911350" cy="0"/>
          </a:xfrm>
          <a:prstGeom prst="straightConnector1">
            <a:avLst/>
          </a:prstGeom>
          <a:noFill/>
          <a:ln w="28575">
            <a:solidFill>
              <a:schemeClr val="tx1"/>
            </a:solidFill>
            <a:round/>
            <a:headEnd/>
            <a:tailEnd type="stealth" w="med" len="lg"/>
          </a:ln>
          <a:effectLst/>
        </p:spPr>
      </p:cxnSp>
      <p:cxnSp>
        <p:nvCxnSpPr>
          <p:cNvPr id="32781" name="AutoShape 13"/>
          <p:cNvCxnSpPr>
            <a:cxnSpLocks noChangeShapeType="1"/>
            <a:stCxn id="32774" idx="4"/>
            <a:endCxn id="32778" idx="0"/>
          </p:cNvCxnSpPr>
          <p:nvPr/>
        </p:nvCxnSpPr>
        <p:spPr bwMode="auto">
          <a:xfrm>
            <a:off x="3675063" y="2589213"/>
            <a:ext cx="0" cy="1941512"/>
          </a:xfrm>
          <a:prstGeom prst="straightConnector1">
            <a:avLst/>
          </a:prstGeom>
          <a:noFill/>
          <a:ln w="28575">
            <a:solidFill>
              <a:schemeClr val="tx1"/>
            </a:solidFill>
            <a:round/>
            <a:headEnd/>
            <a:tailEnd type="stealth" w="med" len="lg"/>
          </a:ln>
          <a:effectLst/>
        </p:spPr>
      </p:cxnSp>
      <p:cxnSp>
        <p:nvCxnSpPr>
          <p:cNvPr id="32782" name="AutoShape 14"/>
          <p:cNvCxnSpPr>
            <a:cxnSpLocks noChangeShapeType="1"/>
            <a:stCxn id="32778" idx="6"/>
            <a:endCxn id="32773" idx="2"/>
          </p:cNvCxnSpPr>
          <p:nvPr/>
        </p:nvCxnSpPr>
        <p:spPr bwMode="auto">
          <a:xfrm>
            <a:off x="3919538" y="4775200"/>
            <a:ext cx="1897062" cy="0"/>
          </a:xfrm>
          <a:prstGeom prst="straightConnector1">
            <a:avLst/>
          </a:prstGeom>
          <a:noFill/>
          <a:ln w="28575">
            <a:solidFill>
              <a:schemeClr val="tx1"/>
            </a:solidFill>
            <a:round/>
            <a:headEnd/>
            <a:tailEnd type="stealth" w="med" len="lg"/>
          </a:ln>
          <a:effectLst/>
        </p:spPr>
      </p:cxnSp>
      <p:cxnSp>
        <p:nvCxnSpPr>
          <p:cNvPr id="32783" name="AutoShape 15"/>
          <p:cNvCxnSpPr>
            <a:cxnSpLocks noChangeShapeType="1"/>
            <a:stCxn id="32773" idx="6"/>
            <a:endCxn id="32775" idx="2"/>
          </p:cNvCxnSpPr>
          <p:nvPr/>
        </p:nvCxnSpPr>
        <p:spPr bwMode="auto">
          <a:xfrm>
            <a:off x="6305551" y="4775200"/>
            <a:ext cx="1897063" cy="0"/>
          </a:xfrm>
          <a:prstGeom prst="straightConnector1">
            <a:avLst/>
          </a:prstGeom>
          <a:noFill/>
          <a:ln w="28575">
            <a:solidFill>
              <a:schemeClr val="tx1"/>
            </a:solidFill>
            <a:round/>
            <a:headEnd/>
            <a:tailEnd type="stealth" w="med" len="lg"/>
          </a:ln>
          <a:effectLst/>
        </p:spPr>
      </p:cxnSp>
      <p:cxnSp>
        <p:nvCxnSpPr>
          <p:cNvPr id="32784" name="AutoShape 16"/>
          <p:cNvCxnSpPr>
            <a:cxnSpLocks noChangeShapeType="1"/>
            <a:stCxn id="32772" idx="4"/>
            <a:endCxn id="32775" idx="0"/>
          </p:cNvCxnSpPr>
          <p:nvPr/>
        </p:nvCxnSpPr>
        <p:spPr bwMode="auto">
          <a:xfrm flipH="1">
            <a:off x="8447088" y="2589213"/>
            <a:ext cx="11112" cy="1941512"/>
          </a:xfrm>
          <a:prstGeom prst="straightConnector1">
            <a:avLst/>
          </a:prstGeom>
          <a:noFill/>
          <a:ln w="28575">
            <a:solidFill>
              <a:schemeClr val="tx1"/>
            </a:solidFill>
            <a:round/>
            <a:headEnd/>
            <a:tailEnd type="stealth" w="med" len="lg"/>
          </a:ln>
          <a:effectLst/>
        </p:spPr>
      </p:cxnSp>
      <p:cxnSp>
        <p:nvCxnSpPr>
          <p:cNvPr id="32785" name="AutoShape 17"/>
          <p:cNvCxnSpPr>
            <a:cxnSpLocks noChangeShapeType="1"/>
            <a:stCxn id="32774" idx="5"/>
            <a:endCxn id="32776" idx="1"/>
          </p:cNvCxnSpPr>
          <p:nvPr/>
        </p:nvCxnSpPr>
        <p:spPr bwMode="auto">
          <a:xfrm>
            <a:off x="3836989" y="2522538"/>
            <a:ext cx="877887" cy="863600"/>
          </a:xfrm>
          <a:prstGeom prst="straightConnector1">
            <a:avLst/>
          </a:prstGeom>
          <a:noFill/>
          <a:ln w="28575">
            <a:solidFill>
              <a:srgbClr val="FF0000"/>
            </a:solidFill>
            <a:round/>
            <a:headEnd/>
            <a:tailEnd type="stealth" w="med" len="lg"/>
          </a:ln>
          <a:effectLst/>
        </p:spPr>
      </p:cxnSp>
      <p:cxnSp>
        <p:nvCxnSpPr>
          <p:cNvPr id="32786" name="AutoShape 18"/>
          <p:cNvCxnSpPr>
            <a:cxnSpLocks noChangeShapeType="1"/>
            <a:stCxn id="32776" idx="5"/>
            <a:endCxn id="32773" idx="1"/>
          </p:cNvCxnSpPr>
          <p:nvPr/>
        </p:nvCxnSpPr>
        <p:spPr bwMode="auto">
          <a:xfrm>
            <a:off x="5038726" y="3741738"/>
            <a:ext cx="860425" cy="855662"/>
          </a:xfrm>
          <a:prstGeom prst="straightConnector1">
            <a:avLst/>
          </a:prstGeom>
          <a:noFill/>
          <a:ln w="28575">
            <a:solidFill>
              <a:schemeClr val="tx1"/>
            </a:solidFill>
            <a:round/>
            <a:headEnd/>
            <a:tailEnd type="stealth" w="med" len="lg"/>
          </a:ln>
          <a:effectLst/>
        </p:spPr>
      </p:cxnSp>
      <p:cxnSp>
        <p:nvCxnSpPr>
          <p:cNvPr id="32787" name="AutoShape 19"/>
          <p:cNvCxnSpPr>
            <a:cxnSpLocks noChangeShapeType="1"/>
            <a:stCxn id="32778" idx="7"/>
            <a:endCxn id="32776" idx="3"/>
          </p:cNvCxnSpPr>
          <p:nvPr/>
        </p:nvCxnSpPr>
        <p:spPr bwMode="auto">
          <a:xfrm flipV="1">
            <a:off x="3836989" y="3741738"/>
            <a:ext cx="877887" cy="855662"/>
          </a:xfrm>
          <a:prstGeom prst="straightConnector1">
            <a:avLst/>
          </a:prstGeom>
          <a:noFill/>
          <a:ln w="28575">
            <a:solidFill>
              <a:schemeClr val="tx1"/>
            </a:solidFill>
            <a:round/>
            <a:headEnd/>
            <a:tailEnd type="stealth" w="med" len="lg"/>
          </a:ln>
          <a:effectLst/>
        </p:spPr>
      </p:cxnSp>
      <p:cxnSp>
        <p:nvCxnSpPr>
          <p:cNvPr id="32788" name="AutoShape 20"/>
          <p:cNvCxnSpPr>
            <a:cxnSpLocks noChangeShapeType="1"/>
            <a:stCxn id="32776" idx="7"/>
            <a:endCxn id="32771" idx="3"/>
          </p:cNvCxnSpPr>
          <p:nvPr/>
        </p:nvCxnSpPr>
        <p:spPr bwMode="auto">
          <a:xfrm flipV="1">
            <a:off x="5038725" y="2522538"/>
            <a:ext cx="857250" cy="863600"/>
          </a:xfrm>
          <a:prstGeom prst="straightConnector1">
            <a:avLst/>
          </a:prstGeom>
          <a:noFill/>
          <a:ln w="28575">
            <a:solidFill>
              <a:schemeClr val="tx1"/>
            </a:solidFill>
            <a:round/>
            <a:headEnd/>
            <a:tailEnd type="stealth" w="med" len="lg"/>
          </a:ln>
          <a:effectLst/>
        </p:spPr>
      </p:cxnSp>
      <p:cxnSp>
        <p:nvCxnSpPr>
          <p:cNvPr id="32789" name="AutoShape 21"/>
          <p:cNvCxnSpPr>
            <a:cxnSpLocks noChangeShapeType="1"/>
            <a:stCxn id="32773" idx="0"/>
            <a:endCxn id="32771" idx="4"/>
          </p:cNvCxnSpPr>
          <p:nvPr/>
        </p:nvCxnSpPr>
        <p:spPr bwMode="auto">
          <a:xfrm flipH="1" flipV="1">
            <a:off x="6057901" y="2589213"/>
            <a:ext cx="3175" cy="1941512"/>
          </a:xfrm>
          <a:prstGeom prst="straightConnector1">
            <a:avLst/>
          </a:prstGeom>
          <a:noFill/>
          <a:ln w="28575">
            <a:solidFill>
              <a:schemeClr val="tx1"/>
            </a:solidFill>
            <a:round/>
            <a:headEnd/>
            <a:tailEnd type="stealth" w="med" len="lg"/>
          </a:ln>
          <a:effectLst/>
        </p:spPr>
      </p:cxnSp>
      <p:cxnSp>
        <p:nvCxnSpPr>
          <p:cNvPr id="32790" name="AutoShape 22"/>
          <p:cNvCxnSpPr>
            <a:cxnSpLocks noChangeShapeType="1"/>
            <a:stCxn id="32771" idx="5"/>
            <a:endCxn id="32777" idx="1"/>
          </p:cNvCxnSpPr>
          <p:nvPr/>
        </p:nvCxnSpPr>
        <p:spPr bwMode="auto">
          <a:xfrm>
            <a:off x="6219826" y="2522539"/>
            <a:ext cx="874713" cy="885825"/>
          </a:xfrm>
          <a:prstGeom prst="straightConnector1">
            <a:avLst/>
          </a:prstGeom>
          <a:noFill/>
          <a:ln w="28575">
            <a:solidFill>
              <a:schemeClr val="tx1"/>
            </a:solidFill>
            <a:round/>
            <a:headEnd/>
            <a:tailEnd type="stealth" w="med" len="lg"/>
          </a:ln>
          <a:effectLst/>
        </p:spPr>
      </p:cxnSp>
      <p:cxnSp>
        <p:nvCxnSpPr>
          <p:cNvPr id="32791" name="AutoShape 23"/>
          <p:cNvCxnSpPr>
            <a:cxnSpLocks noChangeShapeType="1"/>
            <a:stCxn id="32777" idx="7"/>
            <a:endCxn id="32772" idx="3"/>
          </p:cNvCxnSpPr>
          <p:nvPr/>
        </p:nvCxnSpPr>
        <p:spPr bwMode="auto">
          <a:xfrm flipV="1">
            <a:off x="7418389" y="2522539"/>
            <a:ext cx="877887" cy="885825"/>
          </a:xfrm>
          <a:prstGeom prst="straightConnector1">
            <a:avLst/>
          </a:prstGeom>
          <a:noFill/>
          <a:ln w="28575">
            <a:solidFill>
              <a:schemeClr val="tx1"/>
            </a:solidFill>
            <a:round/>
            <a:headEnd/>
            <a:tailEnd type="stealth" w="med" len="lg"/>
          </a:ln>
          <a:effectLst/>
        </p:spPr>
      </p:cxnSp>
      <p:cxnSp>
        <p:nvCxnSpPr>
          <p:cNvPr id="32792" name="AutoShape 24"/>
          <p:cNvCxnSpPr>
            <a:cxnSpLocks noChangeShapeType="1"/>
            <a:stCxn id="32777" idx="5"/>
            <a:endCxn id="32775" idx="1"/>
          </p:cNvCxnSpPr>
          <p:nvPr/>
        </p:nvCxnSpPr>
        <p:spPr bwMode="auto">
          <a:xfrm>
            <a:off x="7418389" y="3763964"/>
            <a:ext cx="866775" cy="833437"/>
          </a:xfrm>
          <a:prstGeom prst="straightConnector1">
            <a:avLst/>
          </a:prstGeom>
          <a:noFill/>
          <a:ln w="28575">
            <a:solidFill>
              <a:schemeClr val="tx1"/>
            </a:solidFill>
            <a:round/>
            <a:headEnd/>
            <a:tailEnd type="stealth" w="med" len="lg"/>
          </a:ln>
          <a:effectLst/>
        </p:spPr>
      </p:cxnSp>
      <p:sp>
        <p:nvSpPr>
          <p:cNvPr id="32793" name="Text Box 25"/>
          <p:cNvSpPr txBox="1">
            <a:spLocks noChangeArrowheads="1"/>
          </p:cNvSpPr>
          <p:nvPr/>
        </p:nvSpPr>
        <p:spPr bwMode="auto">
          <a:xfrm>
            <a:off x="6934200" y="1951039"/>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2794" name="Text Box 26"/>
          <p:cNvSpPr txBox="1">
            <a:spLocks noChangeArrowheads="1"/>
          </p:cNvSpPr>
          <p:nvPr/>
        </p:nvSpPr>
        <p:spPr bwMode="auto">
          <a:xfrm>
            <a:off x="42672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a:t>
            </a:r>
          </a:p>
        </p:txBody>
      </p:sp>
      <p:sp>
        <p:nvSpPr>
          <p:cNvPr id="32795" name="Text Box 27"/>
          <p:cNvSpPr txBox="1">
            <a:spLocks noChangeArrowheads="1"/>
          </p:cNvSpPr>
          <p:nvPr/>
        </p:nvSpPr>
        <p:spPr bwMode="auto">
          <a:xfrm>
            <a:off x="33528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2796" name="Text Box 28"/>
          <p:cNvSpPr txBox="1">
            <a:spLocks noChangeArrowheads="1"/>
          </p:cNvSpPr>
          <p:nvPr/>
        </p:nvSpPr>
        <p:spPr bwMode="auto">
          <a:xfrm>
            <a:off x="4724400" y="4784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2797" name="Text Box 29"/>
          <p:cNvSpPr txBox="1">
            <a:spLocks noChangeArrowheads="1"/>
          </p:cNvSpPr>
          <p:nvPr/>
        </p:nvSpPr>
        <p:spPr bwMode="auto">
          <a:xfrm>
            <a:off x="5105400" y="2651126"/>
            <a:ext cx="4572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10</a:t>
            </a:r>
          </a:p>
        </p:txBody>
      </p:sp>
      <p:sp>
        <p:nvSpPr>
          <p:cNvPr id="32798" name="Text Box 30"/>
          <p:cNvSpPr txBox="1">
            <a:spLocks noChangeArrowheads="1"/>
          </p:cNvSpPr>
          <p:nvPr/>
        </p:nvSpPr>
        <p:spPr bwMode="auto">
          <a:xfrm>
            <a:off x="42672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2799" name="Text Box 31"/>
          <p:cNvSpPr txBox="1">
            <a:spLocks noChangeArrowheads="1"/>
          </p:cNvSpPr>
          <p:nvPr/>
        </p:nvSpPr>
        <p:spPr bwMode="auto">
          <a:xfrm>
            <a:off x="51816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sp>
        <p:nvSpPr>
          <p:cNvPr id="32800" name="Text Box 32"/>
          <p:cNvSpPr txBox="1">
            <a:spLocks noChangeArrowheads="1"/>
          </p:cNvSpPr>
          <p:nvPr/>
        </p:nvSpPr>
        <p:spPr bwMode="auto">
          <a:xfrm>
            <a:off x="57912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7</a:t>
            </a:r>
          </a:p>
        </p:txBody>
      </p:sp>
      <p:sp>
        <p:nvSpPr>
          <p:cNvPr id="32801" name="Text Box 33"/>
          <p:cNvSpPr txBox="1">
            <a:spLocks noChangeArrowheads="1"/>
          </p:cNvSpPr>
          <p:nvPr/>
        </p:nvSpPr>
        <p:spPr bwMode="auto">
          <a:xfrm>
            <a:off x="66294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2802" name="Text Box 34"/>
          <p:cNvSpPr txBox="1">
            <a:spLocks noChangeArrowheads="1"/>
          </p:cNvSpPr>
          <p:nvPr/>
        </p:nvSpPr>
        <p:spPr bwMode="auto">
          <a:xfrm>
            <a:off x="75438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9</a:t>
            </a:r>
          </a:p>
        </p:txBody>
      </p:sp>
      <p:sp>
        <p:nvSpPr>
          <p:cNvPr id="32803" name="Text Box 35"/>
          <p:cNvSpPr txBox="1">
            <a:spLocks noChangeArrowheads="1"/>
          </p:cNvSpPr>
          <p:nvPr/>
        </p:nvSpPr>
        <p:spPr bwMode="auto">
          <a:xfrm>
            <a:off x="67056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2804" name="Text Box 36"/>
          <p:cNvSpPr txBox="1">
            <a:spLocks noChangeArrowheads="1"/>
          </p:cNvSpPr>
          <p:nvPr/>
        </p:nvSpPr>
        <p:spPr bwMode="auto">
          <a:xfrm>
            <a:off x="7526338"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2805" name="Text Box 37"/>
          <p:cNvSpPr txBox="1">
            <a:spLocks noChangeArrowheads="1"/>
          </p:cNvSpPr>
          <p:nvPr/>
        </p:nvSpPr>
        <p:spPr bwMode="auto">
          <a:xfrm>
            <a:off x="84582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2806" name="Text Box 38"/>
          <p:cNvSpPr txBox="1">
            <a:spLocks noChangeArrowheads="1"/>
          </p:cNvSpPr>
          <p:nvPr/>
        </p:nvSpPr>
        <p:spPr bwMode="auto">
          <a:xfrm>
            <a:off x="7162800" y="4784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8</a:t>
            </a:r>
          </a:p>
        </p:txBody>
      </p:sp>
      <p:sp>
        <p:nvSpPr>
          <p:cNvPr id="32807" name="Text Box 39"/>
          <p:cNvSpPr txBox="1">
            <a:spLocks noChangeArrowheads="1"/>
          </p:cNvSpPr>
          <p:nvPr/>
        </p:nvSpPr>
        <p:spPr bwMode="auto">
          <a:xfrm>
            <a:off x="4724400" y="194627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cxnSp>
        <p:nvCxnSpPr>
          <p:cNvPr id="32808" name="AutoShape 40"/>
          <p:cNvCxnSpPr>
            <a:cxnSpLocks noChangeShapeType="1"/>
            <a:stCxn id="32773" idx="7"/>
            <a:endCxn id="32777" idx="3"/>
          </p:cNvCxnSpPr>
          <p:nvPr/>
        </p:nvCxnSpPr>
        <p:spPr bwMode="auto">
          <a:xfrm flipV="1">
            <a:off x="6223000" y="3763964"/>
            <a:ext cx="871538" cy="833437"/>
          </a:xfrm>
          <a:prstGeom prst="straightConnector1">
            <a:avLst/>
          </a:prstGeom>
          <a:noFill/>
          <a:ln w="28575">
            <a:solidFill>
              <a:schemeClr val="tx1"/>
            </a:solidFill>
            <a:round/>
            <a:headEnd/>
            <a:tailEnd type="stealth" w="med" len="lg"/>
          </a:ln>
          <a:effectLst/>
        </p:spPr>
      </p:cxnSp>
      <p:sp>
        <p:nvSpPr>
          <p:cNvPr id="32809" name="Text Box 41"/>
          <p:cNvSpPr txBox="1">
            <a:spLocks noChangeArrowheads="1"/>
          </p:cNvSpPr>
          <p:nvPr/>
        </p:nvSpPr>
        <p:spPr bwMode="auto">
          <a:xfrm>
            <a:off x="2362200" y="838201"/>
            <a:ext cx="7315200" cy="519113"/>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en-US" sz="2800">
                <a:solidFill>
                  <a:schemeClr val="tx2"/>
                </a:solidFill>
                <a:latin typeface="Times New Roman" pitchFamily="18" charset="0"/>
                <a:ea typeface="宋体" pitchFamily="2" charset="-122"/>
              </a:rPr>
              <a:t>X</a:t>
            </a:r>
            <a:r>
              <a:rPr kumimoji="1" lang="en-US" altLang="zh-CN" sz="2800">
                <a:solidFill>
                  <a:schemeClr val="tx2"/>
                </a:solidFill>
                <a:latin typeface="Times New Roman" pitchFamily="18" charset="0"/>
                <a:ea typeface="宋体" pitchFamily="2" charset="-122"/>
              </a:rPr>
              <a:t>={1,4}</a:t>
            </a:r>
          </a:p>
        </p:txBody>
      </p:sp>
      <p:sp>
        <p:nvSpPr>
          <p:cNvPr id="32810" name="Text Box 42"/>
          <p:cNvSpPr txBox="1">
            <a:spLocks noChangeArrowheads="1"/>
          </p:cNvSpPr>
          <p:nvPr/>
        </p:nvSpPr>
        <p:spPr bwMode="auto">
          <a:xfrm>
            <a:off x="3733800" y="5487988"/>
            <a:ext cx="6934200" cy="784830"/>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en-US">
                <a:latin typeface="Times New Roman" pitchFamily="18" charset="0"/>
                <a:ea typeface="宋体" pitchFamily="2" charset="-122"/>
              </a:rPr>
              <a:t>min {</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12</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16</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42</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47</a:t>
            </a:r>
            <a:r>
              <a:rPr kumimoji="1" lang="en-US" altLang="en-US">
                <a:latin typeface="Times New Roman" pitchFamily="18" charset="0"/>
                <a:ea typeface="宋体" pitchFamily="2" charset="-122"/>
              </a:rPr>
              <a:t>}=min {0+2,0+3,1+10,1+2}=min {2,3,11,3}=2</a:t>
            </a:r>
          </a:p>
          <a:p>
            <a:pPr>
              <a:lnSpc>
                <a:spcPct val="100000"/>
              </a:lnSpc>
              <a:spcBef>
                <a:spcPct val="50000"/>
              </a:spcBef>
            </a:pPr>
            <a:r>
              <a:rPr kumimoji="1" lang="en-US" altLang="en-US">
                <a:latin typeface="Times New Roman" pitchFamily="18" charset="0"/>
                <a:ea typeface="宋体" pitchFamily="2" charset="-122"/>
              </a:rPr>
              <a:t>X={1,2,4}, p</a:t>
            </a:r>
            <a:r>
              <a:rPr kumimoji="1" lang="en-US" altLang="en-US" baseline="-25000">
                <a:latin typeface="Times New Roman" pitchFamily="18" charset="0"/>
                <a:ea typeface="宋体" pitchFamily="2" charset="-122"/>
              </a:rPr>
              <a:t>2</a:t>
            </a:r>
            <a:r>
              <a:rPr kumimoji="1" lang="en-US" altLang="en-US">
                <a:latin typeface="Times New Roman" pitchFamily="18" charset="0"/>
                <a:ea typeface="宋体" pitchFamily="2" charset="-122"/>
              </a:rPr>
              <a:t>=2</a:t>
            </a:r>
            <a:endParaRPr kumimoji="1" lang="en-US" altLang="zh-CN">
              <a:latin typeface="Times New Roman" pitchFamily="18" charset="0"/>
              <a:ea typeface="宋体" pitchFamily="2" charset="-122"/>
            </a:endParaRPr>
          </a:p>
        </p:txBody>
      </p:sp>
      <p:sp>
        <p:nvSpPr>
          <p:cNvPr id="32811" name="Text Box 43"/>
          <p:cNvSpPr txBox="1">
            <a:spLocks noChangeArrowheads="1"/>
          </p:cNvSpPr>
          <p:nvPr/>
        </p:nvSpPr>
        <p:spPr bwMode="auto">
          <a:xfrm>
            <a:off x="3276600" y="16002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1</a:t>
            </a:r>
            <a:r>
              <a:rPr kumimoji="1" lang="en-US" altLang="zh-CN" sz="2000">
                <a:solidFill>
                  <a:srgbClr val="FF0000"/>
                </a:solidFill>
                <a:latin typeface="Times New Roman" pitchFamily="18" charset="0"/>
                <a:ea typeface="宋体" pitchFamily="2" charset="-122"/>
              </a:rPr>
              <a:t>=0</a:t>
            </a:r>
          </a:p>
        </p:txBody>
      </p:sp>
      <p:sp>
        <p:nvSpPr>
          <p:cNvPr id="32812" name="Text Box 44"/>
          <p:cNvSpPr txBox="1">
            <a:spLocks noChangeArrowheads="1"/>
          </p:cNvSpPr>
          <p:nvPr/>
        </p:nvSpPr>
        <p:spPr bwMode="auto">
          <a:xfrm>
            <a:off x="4495800" y="28194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4</a:t>
            </a:r>
            <a:r>
              <a:rPr kumimoji="1" lang="en-US" altLang="zh-CN" sz="2000">
                <a:solidFill>
                  <a:srgbClr val="FF0000"/>
                </a:solidFill>
                <a:latin typeface="Times New Roman" pitchFamily="18" charset="0"/>
                <a:ea typeface="宋体" pitchFamily="2" charset="-122"/>
              </a:rPr>
              <a:t>=1</a:t>
            </a:r>
          </a:p>
        </p:txBody>
      </p:sp>
      <p:sp>
        <p:nvSpPr>
          <p:cNvPr id="198701" name="Line 45"/>
          <p:cNvSpPr>
            <a:spLocks noChangeShapeType="1"/>
          </p:cNvSpPr>
          <p:nvPr/>
        </p:nvSpPr>
        <p:spPr bwMode="auto">
          <a:xfrm>
            <a:off x="3886200" y="2251075"/>
            <a:ext cx="1905000"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198702" name="Line 46"/>
          <p:cNvSpPr>
            <a:spLocks noChangeShapeType="1"/>
          </p:cNvSpPr>
          <p:nvPr/>
        </p:nvSpPr>
        <p:spPr bwMode="auto">
          <a:xfrm>
            <a:off x="3733800" y="2590800"/>
            <a:ext cx="0" cy="19812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198703" name="Line 47"/>
          <p:cNvSpPr>
            <a:spLocks noChangeShapeType="1"/>
          </p:cNvSpPr>
          <p:nvPr/>
        </p:nvSpPr>
        <p:spPr bwMode="auto">
          <a:xfrm>
            <a:off x="5105400" y="3657600"/>
            <a:ext cx="914400" cy="9144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198704" name="Text Box 48"/>
          <p:cNvSpPr txBox="1">
            <a:spLocks noChangeArrowheads="1"/>
          </p:cNvSpPr>
          <p:nvPr/>
        </p:nvSpPr>
        <p:spPr bwMode="auto">
          <a:xfrm>
            <a:off x="5638800" y="16002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2</a:t>
            </a:r>
            <a:r>
              <a:rPr kumimoji="1" lang="en-US" altLang="zh-CN" sz="2000">
                <a:solidFill>
                  <a:srgbClr val="FF0000"/>
                </a:solidFill>
                <a:latin typeface="Times New Roman" pitchFamily="18" charset="0"/>
                <a:ea typeface="宋体" pitchFamily="2" charset="-122"/>
              </a:rPr>
              <a:t>=2</a:t>
            </a:r>
          </a:p>
        </p:txBody>
      </p:sp>
      <p:sp>
        <p:nvSpPr>
          <p:cNvPr id="198705" name="Line 49"/>
          <p:cNvSpPr>
            <a:spLocks noChangeShapeType="1"/>
          </p:cNvSpPr>
          <p:nvPr/>
        </p:nvSpPr>
        <p:spPr bwMode="auto">
          <a:xfrm flipV="1">
            <a:off x="5105400" y="2590800"/>
            <a:ext cx="838200" cy="8382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3623590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198701"/>
                                        </p:tgtEl>
                                        <p:attrNameLst>
                                          <p:attrName>style.visibility</p:attrName>
                                        </p:attrNameLst>
                                      </p:cBhvr>
                                      <p:to>
                                        <p:strVal val="visible"/>
                                      </p:to>
                                    </p:set>
                                    <p:anim calcmode="lin" valueType="num">
                                      <p:cBhvr>
                                        <p:cTn id="7" dur="500" fill="hold"/>
                                        <p:tgtEl>
                                          <p:spTgt spid="198701"/>
                                        </p:tgtEl>
                                        <p:attrNameLst>
                                          <p:attrName>ppt_x</p:attrName>
                                        </p:attrNameLst>
                                      </p:cBhvr>
                                      <p:tavLst>
                                        <p:tav tm="0">
                                          <p:val>
                                            <p:strVal val="#ppt_x-#ppt_w/2"/>
                                          </p:val>
                                        </p:tav>
                                        <p:tav tm="100000">
                                          <p:val>
                                            <p:strVal val="#ppt_x"/>
                                          </p:val>
                                        </p:tav>
                                      </p:tavLst>
                                    </p:anim>
                                    <p:anim calcmode="lin" valueType="num">
                                      <p:cBhvr>
                                        <p:cTn id="8" dur="500" fill="hold"/>
                                        <p:tgtEl>
                                          <p:spTgt spid="198701"/>
                                        </p:tgtEl>
                                        <p:attrNameLst>
                                          <p:attrName>ppt_y</p:attrName>
                                        </p:attrNameLst>
                                      </p:cBhvr>
                                      <p:tavLst>
                                        <p:tav tm="0">
                                          <p:val>
                                            <p:strVal val="#ppt_y"/>
                                          </p:val>
                                        </p:tav>
                                        <p:tav tm="100000">
                                          <p:val>
                                            <p:strVal val="#ppt_y"/>
                                          </p:val>
                                        </p:tav>
                                      </p:tavLst>
                                    </p:anim>
                                    <p:anim calcmode="lin" valueType="num">
                                      <p:cBhvr>
                                        <p:cTn id="9" dur="500" fill="hold"/>
                                        <p:tgtEl>
                                          <p:spTgt spid="198701"/>
                                        </p:tgtEl>
                                        <p:attrNameLst>
                                          <p:attrName>ppt_w</p:attrName>
                                        </p:attrNameLst>
                                      </p:cBhvr>
                                      <p:tavLst>
                                        <p:tav tm="0">
                                          <p:val>
                                            <p:fltVal val="0"/>
                                          </p:val>
                                        </p:tav>
                                        <p:tav tm="100000">
                                          <p:val>
                                            <p:strVal val="#ppt_w"/>
                                          </p:val>
                                        </p:tav>
                                      </p:tavLst>
                                    </p:anim>
                                    <p:anim calcmode="lin" valueType="num">
                                      <p:cBhvr>
                                        <p:cTn id="10" dur="500" fill="hold"/>
                                        <p:tgtEl>
                                          <p:spTgt spid="198701"/>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198702"/>
                                        </p:tgtEl>
                                        <p:attrNameLst>
                                          <p:attrName>style.visibility</p:attrName>
                                        </p:attrNameLst>
                                      </p:cBhvr>
                                      <p:to>
                                        <p:strVal val="visible"/>
                                      </p:to>
                                    </p:set>
                                    <p:anim calcmode="lin" valueType="num">
                                      <p:cBhvr>
                                        <p:cTn id="15" dur="500" fill="hold"/>
                                        <p:tgtEl>
                                          <p:spTgt spid="198702"/>
                                        </p:tgtEl>
                                        <p:attrNameLst>
                                          <p:attrName>ppt_x</p:attrName>
                                        </p:attrNameLst>
                                      </p:cBhvr>
                                      <p:tavLst>
                                        <p:tav tm="0">
                                          <p:val>
                                            <p:strVal val="#ppt_x"/>
                                          </p:val>
                                        </p:tav>
                                        <p:tav tm="100000">
                                          <p:val>
                                            <p:strVal val="#ppt_x"/>
                                          </p:val>
                                        </p:tav>
                                      </p:tavLst>
                                    </p:anim>
                                    <p:anim calcmode="lin" valueType="num">
                                      <p:cBhvr>
                                        <p:cTn id="16" dur="500" fill="hold"/>
                                        <p:tgtEl>
                                          <p:spTgt spid="198702"/>
                                        </p:tgtEl>
                                        <p:attrNameLst>
                                          <p:attrName>ppt_y</p:attrName>
                                        </p:attrNameLst>
                                      </p:cBhvr>
                                      <p:tavLst>
                                        <p:tav tm="0">
                                          <p:val>
                                            <p:strVal val="#ppt_y-#ppt_h/2"/>
                                          </p:val>
                                        </p:tav>
                                        <p:tav tm="100000">
                                          <p:val>
                                            <p:strVal val="#ppt_y"/>
                                          </p:val>
                                        </p:tav>
                                      </p:tavLst>
                                    </p:anim>
                                    <p:anim calcmode="lin" valueType="num">
                                      <p:cBhvr>
                                        <p:cTn id="17" dur="500" fill="hold"/>
                                        <p:tgtEl>
                                          <p:spTgt spid="198702"/>
                                        </p:tgtEl>
                                        <p:attrNameLst>
                                          <p:attrName>ppt_w</p:attrName>
                                        </p:attrNameLst>
                                      </p:cBhvr>
                                      <p:tavLst>
                                        <p:tav tm="0">
                                          <p:val>
                                            <p:strVal val="#ppt_w"/>
                                          </p:val>
                                        </p:tav>
                                        <p:tav tm="100000">
                                          <p:val>
                                            <p:strVal val="#ppt_w"/>
                                          </p:val>
                                        </p:tav>
                                      </p:tavLst>
                                    </p:anim>
                                    <p:anim calcmode="lin" valueType="num">
                                      <p:cBhvr>
                                        <p:cTn id="18" dur="500" fill="hold"/>
                                        <p:tgtEl>
                                          <p:spTgt spid="19870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198705"/>
                                        </p:tgtEl>
                                        <p:attrNameLst>
                                          <p:attrName>style.visibility</p:attrName>
                                        </p:attrNameLst>
                                      </p:cBhvr>
                                      <p:to>
                                        <p:strVal val="visible"/>
                                      </p:to>
                                    </p:set>
                                    <p:animEffect transition="in" filter="strips(upRight)">
                                      <p:cBhvr>
                                        <p:cTn id="23" dur="500"/>
                                        <p:tgtEl>
                                          <p:spTgt spid="19870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198703"/>
                                        </p:tgtEl>
                                        <p:attrNameLst>
                                          <p:attrName>style.visibility</p:attrName>
                                        </p:attrNameLst>
                                      </p:cBhvr>
                                      <p:to>
                                        <p:strVal val="visible"/>
                                      </p:to>
                                    </p:set>
                                    <p:animEffect transition="in" filter="strips(downRight)">
                                      <p:cBhvr>
                                        <p:cTn id="28" dur="500"/>
                                        <p:tgtEl>
                                          <p:spTgt spid="19870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98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0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Freeform 2"/>
          <p:cNvSpPr>
            <a:spLocks/>
          </p:cNvSpPr>
          <p:nvPr/>
        </p:nvSpPr>
        <p:spPr bwMode="auto">
          <a:xfrm>
            <a:off x="3221039" y="1905000"/>
            <a:ext cx="3267075" cy="2078038"/>
          </a:xfrm>
          <a:custGeom>
            <a:avLst/>
            <a:gdLst>
              <a:gd name="T0" fmla="*/ 275 w 2058"/>
              <a:gd name="T1" fmla="*/ 0 h 1309"/>
              <a:gd name="T2" fmla="*/ 1763 w 2058"/>
              <a:gd name="T3" fmla="*/ 0 h 1309"/>
              <a:gd name="T4" fmla="*/ 2008 w 2058"/>
              <a:gd name="T5" fmla="*/ 76 h 1309"/>
              <a:gd name="T6" fmla="*/ 2051 w 2058"/>
              <a:gd name="T7" fmla="*/ 327 h 1309"/>
              <a:gd name="T8" fmla="*/ 1955 w 2058"/>
              <a:gd name="T9" fmla="*/ 528 h 1309"/>
              <a:gd name="T10" fmla="*/ 1235 w 2058"/>
              <a:gd name="T11" fmla="*/ 1248 h 1309"/>
              <a:gd name="T12" fmla="*/ 1015 w 2058"/>
              <a:gd name="T13" fmla="*/ 1309 h 1309"/>
              <a:gd name="T14" fmla="*/ 803 w 2058"/>
              <a:gd name="T15" fmla="*/ 1200 h 1309"/>
              <a:gd name="T16" fmla="*/ 35 w 2058"/>
              <a:gd name="T17" fmla="*/ 384 h 1309"/>
              <a:gd name="T18" fmla="*/ 0 w 2058"/>
              <a:gd name="T19" fmla="*/ 196 h 1309"/>
              <a:gd name="T20" fmla="*/ 83 w 2058"/>
              <a:gd name="T21" fmla="*/ 48 h 1309"/>
              <a:gd name="T22" fmla="*/ 275 w 2058"/>
              <a:gd name="T23" fmla="*/ 0 h 1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58" h="1309">
                <a:moveTo>
                  <a:pt x="275" y="0"/>
                </a:moveTo>
                <a:lnTo>
                  <a:pt x="1763" y="0"/>
                </a:lnTo>
                <a:cubicBezTo>
                  <a:pt x="2052" y="13"/>
                  <a:pt x="1960" y="22"/>
                  <a:pt x="2008" y="76"/>
                </a:cubicBezTo>
                <a:cubicBezTo>
                  <a:pt x="2056" y="130"/>
                  <a:pt x="2058" y="250"/>
                  <a:pt x="2051" y="327"/>
                </a:cubicBezTo>
                <a:lnTo>
                  <a:pt x="1955" y="528"/>
                </a:lnTo>
                <a:lnTo>
                  <a:pt x="1235" y="1248"/>
                </a:lnTo>
                <a:lnTo>
                  <a:pt x="1015" y="1309"/>
                </a:lnTo>
                <a:lnTo>
                  <a:pt x="803" y="1200"/>
                </a:lnTo>
                <a:lnTo>
                  <a:pt x="35" y="384"/>
                </a:lnTo>
                <a:lnTo>
                  <a:pt x="0" y="196"/>
                </a:lnTo>
                <a:lnTo>
                  <a:pt x="83" y="48"/>
                </a:lnTo>
                <a:lnTo>
                  <a:pt x="275" y="0"/>
                </a:lnTo>
                <a:close/>
              </a:path>
            </a:pathLst>
          </a:custGeom>
          <a:solidFill>
            <a:srgbClr val="33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3795" name="Oval 3"/>
          <p:cNvSpPr>
            <a:spLocks noChangeArrowheads="1"/>
          </p:cNvSpPr>
          <p:nvPr/>
        </p:nvSpPr>
        <p:spPr bwMode="auto">
          <a:xfrm>
            <a:off x="5829300"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2</a:t>
            </a:r>
          </a:p>
        </p:txBody>
      </p:sp>
      <p:sp>
        <p:nvSpPr>
          <p:cNvPr id="33796" name="Oval 4"/>
          <p:cNvSpPr>
            <a:spLocks noChangeArrowheads="1"/>
          </p:cNvSpPr>
          <p:nvPr/>
        </p:nvSpPr>
        <p:spPr bwMode="auto">
          <a:xfrm>
            <a:off x="8229600"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3</a:t>
            </a:r>
          </a:p>
        </p:txBody>
      </p:sp>
      <p:sp>
        <p:nvSpPr>
          <p:cNvPr id="33797" name="Oval 5"/>
          <p:cNvSpPr>
            <a:spLocks noChangeArrowheads="1"/>
          </p:cNvSpPr>
          <p:nvPr/>
        </p:nvSpPr>
        <p:spPr bwMode="auto">
          <a:xfrm>
            <a:off x="5832475"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7</a:t>
            </a:r>
          </a:p>
        </p:txBody>
      </p:sp>
      <p:sp>
        <p:nvSpPr>
          <p:cNvPr id="33798" name="Oval 6"/>
          <p:cNvSpPr>
            <a:spLocks noChangeArrowheads="1"/>
          </p:cNvSpPr>
          <p:nvPr/>
        </p:nvSpPr>
        <p:spPr bwMode="auto">
          <a:xfrm>
            <a:off x="3446463"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1</a:t>
            </a:r>
          </a:p>
        </p:txBody>
      </p:sp>
      <p:sp>
        <p:nvSpPr>
          <p:cNvPr id="33799" name="Oval 7"/>
          <p:cNvSpPr>
            <a:spLocks noChangeArrowheads="1"/>
          </p:cNvSpPr>
          <p:nvPr/>
        </p:nvSpPr>
        <p:spPr bwMode="auto">
          <a:xfrm>
            <a:off x="8218488"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8</a:t>
            </a:r>
          </a:p>
        </p:txBody>
      </p:sp>
      <p:sp>
        <p:nvSpPr>
          <p:cNvPr id="33800" name="Oval 8"/>
          <p:cNvSpPr>
            <a:spLocks noChangeArrowheads="1"/>
          </p:cNvSpPr>
          <p:nvPr/>
        </p:nvSpPr>
        <p:spPr bwMode="auto">
          <a:xfrm>
            <a:off x="4648200" y="33353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4</a:t>
            </a:r>
          </a:p>
        </p:txBody>
      </p:sp>
      <p:sp>
        <p:nvSpPr>
          <p:cNvPr id="33801" name="Oval 9"/>
          <p:cNvSpPr>
            <a:spLocks noChangeArrowheads="1"/>
          </p:cNvSpPr>
          <p:nvPr/>
        </p:nvSpPr>
        <p:spPr bwMode="auto">
          <a:xfrm>
            <a:off x="7027863" y="3357563"/>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5</a:t>
            </a:r>
          </a:p>
        </p:txBody>
      </p:sp>
      <p:sp>
        <p:nvSpPr>
          <p:cNvPr id="33802" name="Oval 10"/>
          <p:cNvSpPr>
            <a:spLocks noChangeArrowheads="1"/>
          </p:cNvSpPr>
          <p:nvPr/>
        </p:nvSpPr>
        <p:spPr bwMode="auto">
          <a:xfrm>
            <a:off x="3446463"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6</a:t>
            </a:r>
          </a:p>
        </p:txBody>
      </p:sp>
      <p:cxnSp>
        <p:nvCxnSpPr>
          <p:cNvPr id="33803" name="AutoShape 11"/>
          <p:cNvCxnSpPr>
            <a:cxnSpLocks noChangeShapeType="1"/>
            <a:stCxn id="33798" idx="6"/>
            <a:endCxn id="33795" idx="2"/>
          </p:cNvCxnSpPr>
          <p:nvPr/>
        </p:nvCxnSpPr>
        <p:spPr bwMode="auto">
          <a:xfrm>
            <a:off x="3919539" y="2344738"/>
            <a:ext cx="1893887" cy="0"/>
          </a:xfrm>
          <a:prstGeom prst="straightConnector1">
            <a:avLst/>
          </a:prstGeom>
          <a:noFill/>
          <a:ln w="28575">
            <a:solidFill>
              <a:srgbClr val="FF0000"/>
            </a:solidFill>
            <a:round/>
            <a:headEnd/>
            <a:tailEnd type="stealth" w="med" len="lg"/>
          </a:ln>
          <a:effectLst/>
        </p:spPr>
      </p:cxnSp>
      <p:cxnSp>
        <p:nvCxnSpPr>
          <p:cNvPr id="33804" name="AutoShape 12"/>
          <p:cNvCxnSpPr>
            <a:cxnSpLocks noChangeShapeType="1"/>
            <a:stCxn id="33795" idx="6"/>
            <a:endCxn id="33796" idx="2"/>
          </p:cNvCxnSpPr>
          <p:nvPr/>
        </p:nvCxnSpPr>
        <p:spPr bwMode="auto">
          <a:xfrm>
            <a:off x="6302375" y="2344738"/>
            <a:ext cx="1911350" cy="0"/>
          </a:xfrm>
          <a:prstGeom prst="straightConnector1">
            <a:avLst/>
          </a:prstGeom>
          <a:noFill/>
          <a:ln w="28575">
            <a:solidFill>
              <a:schemeClr val="tx1"/>
            </a:solidFill>
            <a:round/>
            <a:headEnd/>
            <a:tailEnd type="stealth" w="med" len="lg"/>
          </a:ln>
          <a:effectLst/>
        </p:spPr>
      </p:cxnSp>
      <p:cxnSp>
        <p:nvCxnSpPr>
          <p:cNvPr id="33805" name="AutoShape 13"/>
          <p:cNvCxnSpPr>
            <a:cxnSpLocks noChangeShapeType="1"/>
            <a:stCxn id="33798" idx="4"/>
            <a:endCxn id="33802" idx="0"/>
          </p:cNvCxnSpPr>
          <p:nvPr/>
        </p:nvCxnSpPr>
        <p:spPr bwMode="auto">
          <a:xfrm>
            <a:off x="3675063" y="2589213"/>
            <a:ext cx="0" cy="1941512"/>
          </a:xfrm>
          <a:prstGeom prst="straightConnector1">
            <a:avLst/>
          </a:prstGeom>
          <a:noFill/>
          <a:ln w="28575">
            <a:solidFill>
              <a:schemeClr val="tx1"/>
            </a:solidFill>
            <a:round/>
            <a:headEnd/>
            <a:tailEnd type="stealth" w="med" len="lg"/>
          </a:ln>
          <a:effectLst/>
        </p:spPr>
      </p:cxnSp>
      <p:cxnSp>
        <p:nvCxnSpPr>
          <p:cNvPr id="33806" name="AutoShape 14"/>
          <p:cNvCxnSpPr>
            <a:cxnSpLocks noChangeShapeType="1"/>
            <a:stCxn id="33802" idx="6"/>
            <a:endCxn id="33797" idx="2"/>
          </p:cNvCxnSpPr>
          <p:nvPr/>
        </p:nvCxnSpPr>
        <p:spPr bwMode="auto">
          <a:xfrm>
            <a:off x="3919538" y="4775200"/>
            <a:ext cx="1897062" cy="0"/>
          </a:xfrm>
          <a:prstGeom prst="straightConnector1">
            <a:avLst/>
          </a:prstGeom>
          <a:noFill/>
          <a:ln w="28575">
            <a:solidFill>
              <a:schemeClr val="tx1"/>
            </a:solidFill>
            <a:round/>
            <a:headEnd/>
            <a:tailEnd type="stealth" w="med" len="lg"/>
          </a:ln>
          <a:effectLst/>
        </p:spPr>
      </p:cxnSp>
      <p:cxnSp>
        <p:nvCxnSpPr>
          <p:cNvPr id="33807" name="AutoShape 15"/>
          <p:cNvCxnSpPr>
            <a:cxnSpLocks noChangeShapeType="1"/>
            <a:stCxn id="33797" idx="6"/>
            <a:endCxn id="33799" idx="2"/>
          </p:cNvCxnSpPr>
          <p:nvPr/>
        </p:nvCxnSpPr>
        <p:spPr bwMode="auto">
          <a:xfrm>
            <a:off x="6305551" y="4775200"/>
            <a:ext cx="1897063" cy="0"/>
          </a:xfrm>
          <a:prstGeom prst="straightConnector1">
            <a:avLst/>
          </a:prstGeom>
          <a:noFill/>
          <a:ln w="28575">
            <a:solidFill>
              <a:schemeClr val="tx1"/>
            </a:solidFill>
            <a:round/>
            <a:headEnd/>
            <a:tailEnd type="stealth" w="med" len="lg"/>
          </a:ln>
          <a:effectLst/>
        </p:spPr>
      </p:cxnSp>
      <p:cxnSp>
        <p:nvCxnSpPr>
          <p:cNvPr id="33808" name="AutoShape 16"/>
          <p:cNvCxnSpPr>
            <a:cxnSpLocks noChangeShapeType="1"/>
            <a:stCxn id="33796" idx="4"/>
            <a:endCxn id="33799" idx="0"/>
          </p:cNvCxnSpPr>
          <p:nvPr/>
        </p:nvCxnSpPr>
        <p:spPr bwMode="auto">
          <a:xfrm flipH="1">
            <a:off x="8447088" y="2589213"/>
            <a:ext cx="11112" cy="1941512"/>
          </a:xfrm>
          <a:prstGeom prst="straightConnector1">
            <a:avLst/>
          </a:prstGeom>
          <a:noFill/>
          <a:ln w="28575">
            <a:solidFill>
              <a:schemeClr val="tx1"/>
            </a:solidFill>
            <a:round/>
            <a:headEnd/>
            <a:tailEnd type="stealth" w="med" len="lg"/>
          </a:ln>
          <a:effectLst/>
        </p:spPr>
      </p:cxnSp>
      <p:cxnSp>
        <p:nvCxnSpPr>
          <p:cNvPr id="33809" name="AutoShape 17"/>
          <p:cNvCxnSpPr>
            <a:cxnSpLocks noChangeShapeType="1"/>
            <a:stCxn id="33798" idx="5"/>
            <a:endCxn id="33800" idx="1"/>
          </p:cNvCxnSpPr>
          <p:nvPr/>
        </p:nvCxnSpPr>
        <p:spPr bwMode="auto">
          <a:xfrm>
            <a:off x="3836989" y="2522538"/>
            <a:ext cx="877887" cy="863600"/>
          </a:xfrm>
          <a:prstGeom prst="straightConnector1">
            <a:avLst/>
          </a:prstGeom>
          <a:noFill/>
          <a:ln w="28575">
            <a:solidFill>
              <a:srgbClr val="FF0000"/>
            </a:solidFill>
            <a:round/>
            <a:headEnd/>
            <a:tailEnd type="stealth" w="med" len="lg"/>
          </a:ln>
          <a:effectLst/>
        </p:spPr>
      </p:cxnSp>
      <p:cxnSp>
        <p:nvCxnSpPr>
          <p:cNvPr id="33810" name="AutoShape 18"/>
          <p:cNvCxnSpPr>
            <a:cxnSpLocks noChangeShapeType="1"/>
            <a:stCxn id="33800" idx="5"/>
            <a:endCxn id="33797" idx="1"/>
          </p:cNvCxnSpPr>
          <p:nvPr/>
        </p:nvCxnSpPr>
        <p:spPr bwMode="auto">
          <a:xfrm>
            <a:off x="5038726" y="3741738"/>
            <a:ext cx="860425" cy="855662"/>
          </a:xfrm>
          <a:prstGeom prst="straightConnector1">
            <a:avLst/>
          </a:prstGeom>
          <a:noFill/>
          <a:ln w="28575">
            <a:solidFill>
              <a:schemeClr val="tx1"/>
            </a:solidFill>
            <a:round/>
            <a:headEnd/>
            <a:tailEnd type="stealth" w="med" len="lg"/>
          </a:ln>
          <a:effectLst/>
        </p:spPr>
      </p:cxnSp>
      <p:cxnSp>
        <p:nvCxnSpPr>
          <p:cNvPr id="33811" name="AutoShape 19"/>
          <p:cNvCxnSpPr>
            <a:cxnSpLocks noChangeShapeType="1"/>
            <a:stCxn id="33802" idx="7"/>
            <a:endCxn id="33800" idx="3"/>
          </p:cNvCxnSpPr>
          <p:nvPr/>
        </p:nvCxnSpPr>
        <p:spPr bwMode="auto">
          <a:xfrm flipV="1">
            <a:off x="3836989" y="3741738"/>
            <a:ext cx="877887" cy="855662"/>
          </a:xfrm>
          <a:prstGeom prst="straightConnector1">
            <a:avLst/>
          </a:prstGeom>
          <a:noFill/>
          <a:ln w="28575">
            <a:solidFill>
              <a:schemeClr val="tx1"/>
            </a:solidFill>
            <a:round/>
            <a:headEnd/>
            <a:tailEnd type="stealth" w="med" len="lg"/>
          </a:ln>
          <a:effectLst/>
        </p:spPr>
      </p:cxnSp>
      <p:cxnSp>
        <p:nvCxnSpPr>
          <p:cNvPr id="33812" name="AutoShape 20"/>
          <p:cNvCxnSpPr>
            <a:cxnSpLocks noChangeShapeType="1"/>
            <a:stCxn id="33800" idx="7"/>
            <a:endCxn id="33795" idx="3"/>
          </p:cNvCxnSpPr>
          <p:nvPr/>
        </p:nvCxnSpPr>
        <p:spPr bwMode="auto">
          <a:xfrm flipV="1">
            <a:off x="5038725" y="2522538"/>
            <a:ext cx="857250" cy="863600"/>
          </a:xfrm>
          <a:prstGeom prst="straightConnector1">
            <a:avLst/>
          </a:prstGeom>
          <a:noFill/>
          <a:ln w="28575">
            <a:solidFill>
              <a:schemeClr val="tx1"/>
            </a:solidFill>
            <a:round/>
            <a:headEnd/>
            <a:tailEnd type="stealth" w="med" len="lg"/>
          </a:ln>
          <a:effectLst/>
        </p:spPr>
      </p:cxnSp>
      <p:cxnSp>
        <p:nvCxnSpPr>
          <p:cNvPr id="33813" name="AutoShape 21"/>
          <p:cNvCxnSpPr>
            <a:cxnSpLocks noChangeShapeType="1"/>
            <a:stCxn id="33797" idx="0"/>
            <a:endCxn id="33795" idx="4"/>
          </p:cNvCxnSpPr>
          <p:nvPr/>
        </p:nvCxnSpPr>
        <p:spPr bwMode="auto">
          <a:xfrm flipH="1" flipV="1">
            <a:off x="6057901" y="2589213"/>
            <a:ext cx="3175" cy="1941512"/>
          </a:xfrm>
          <a:prstGeom prst="straightConnector1">
            <a:avLst/>
          </a:prstGeom>
          <a:noFill/>
          <a:ln w="28575">
            <a:solidFill>
              <a:schemeClr val="tx1"/>
            </a:solidFill>
            <a:round/>
            <a:headEnd/>
            <a:tailEnd type="stealth" w="med" len="lg"/>
          </a:ln>
          <a:effectLst/>
        </p:spPr>
      </p:cxnSp>
      <p:cxnSp>
        <p:nvCxnSpPr>
          <p:cNvPr id="33814" name="AutoShape 22"/>
          <p:cNvCxnSpPr>
            <a:cxnSpLocks noChangeShapeType="1"/>
            <a:stCxn id="33795" idx="5"/>
            <a:endCxn id="33801" idx="1"/>
          </p:cNvCxnSpPr>
          <p:nvPr/>
        </p:nvCxnSpPr>
        <p:spPr bwMode="auto">
          <a:xfrm>
            <a:off x="6219826" y="2522539"/>
            <a:ext cx="874713" cy="885825"/>
          </a:xfrm>
          <a:prstGeom prst="straightConnector1">
            <a:avLst/>
          </a:prstGeom>
          <a:noFill/>
          <a:ln w="28575">
            <a:solidFill>
              <a:schemeClr val="tx1"/>
            </a:solidFill>
            <a:round/>
            <a:headEnd/>
            <a:tailEnd type="stealth" w="med" len="lg"/>
          </a:ln>
          <a:effectLst/>
        </p:spPr>
      </p:cxnSp>
      <p:cxnSp>
        <p:nvCxnSpPr>
          <p:cNvPr id="33815" name="AutoShape 23"/>
          <p:cNvCxnSpPr>
            <a:cxnSpLocks noChangeShapeType="1"/>
            <a:stCxn id="33801" idx="7"/>
            <a:endCxn id="33796" idx="3"/>
          </p:cNvCxnSpPr>
          <p:nvPr/>
        </p:nvCxnSpPr>
        <p:spPr bwMode="auto">
          <a:xfrm flipV="1">
            <a:off x="7418389" y="2522539"/>
            <a:ext cx="877887" cy="885825"/>
          </a:xfrm>
          <a:prstGeom prst="straightConnector1">
            <a:avLst/>
          </a:prstGeom>
          <a:noFill/>
          <a:ln w="28575">
            <a:solidFill>
              <a:schemeClr val="tx1"/>
            </a:solidFill>
            <a:round/>
            <a:headEnd/>
            <a:tailEnd type="stealth" w="med" len="lg"/>
          </a:ln>
          <a:effectLst/>
        </p:spPr>
      </p:cxnSp>
      <p:cxnSp>
        <p:nvCxnSpPr>
          <p:cNvPr id="33816" name="AutoShape 24"/>
          <p:cNvCxnSpPr>
            <a:cxnSpLocks noChangeShapeType="1"/>
            <a:stCxn id="33801" idx="5"/>
            <a:endCxn id="33799" idx="1"/>
          </p:cNvCxnSpPr>
          <p:nvPr/>
        </p:nvCxnSpPr>
        <p:spPr bwMode="auto">
          <a:xfrm>
            <a:off x="7418389" y="3763964"/>
            <a:ext cx="866775" cy="833437"/>
          </a:xfrm>
          <a:prstGeom prst="straightConnector1">
            <a:avLst/>
          </a:prstGeom>
          <a:noFill/>
          <a:ln w="28575">
            <a:solidFill>
              <a:schemeClr val="tx1"/>
            </a:solidFill>
            <a:round/>
            <a:headEnd/>
            <a:tailEnd type="stealth" w="med" len="lg"/>
          </a:ln>
          <a:effectLst/>
        </p:spPr>
      </p:cxnSp>
      <p:sp>
        <p:nvSpPr>
          <p:cNvPr id="33817" name="Text Box 25"/>
          <p:cNvSpPr txBox="1">
            <a:spLocks noChangeArrowheads="1"/>
          </p:cNvSpPr>
          <p:nvPr/>
        </p:nvSpPr>
        <p:spPr bwMode="auto">
          <a:xfrm>
            <a:off x="6934200" y="1951039"/>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3818" name="Text Box 26"/>
          <p:cNvSpPr txBox="1">
            <a:spLocks noChangeArrowheads="1"/>
          </p:cNvSpPr>
          <p:nvPr/>
        </p:nvSpPr>
        <p:spPr bwMode="auto">
          <a:xfrm>
            <a:off x="42672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a:t>
            </a:r>
          </a:p>
        </p:txBody>
      </p:sp>
      <p:sp>
        <p:nvSpPr>
          <p:cNvPr id="33819" name="Text Box 27"/>
          <p:cNvSpPr txBox="1">
            <a:spLocks noChangeArrowheads="1"/>
          </p:cNvSpPr>
          <p:nvPr/>
        </p:nvSpPr>
        <p:spPr bwMode="auto">
          <a:xfrm>
            <a:off x="33528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3820" name="Text Box 28"/>
          <p:cNvSpPr txBox="1">
            <a:spLocks noChangeArrowheads="1"/>
          </p:cNvSpPr>
          <p:nvPr/>
        </p:nvSpPr>
        <p:spPr bwMode="auto">
          <a:xfrm>
            <a:off x="4724400" y="4784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3821" name="Text Box 29"/>
          <p:cNvSpPr txBox="1">
            <a:spLocks noChangeArrowheads="1"/>
          </p:cNvSpPr>
          <p:nvPr/>
        </p:nvSpPr>
        <p:spPr bwMode="auto">
          <a:xfrm>
            <a:off x="5105400" y="2651126"/>
            <a:ext cx="4572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10</a:t>
            </a:r>
          </a:p>
        </p:txBody>
      </p:sp>
      <p:sp>
        <p:nvSpPr>
          <p:cNvPr id="33822" name="Text Box 30"/>
          <p:cNvSpPr txBox="1">
            <a:spLocks noChangeArrowheads="1"/>
          </p:cNvSpPr>
          <p:nvPr/>
        </p:nvSpPr>
        <p:spPr bwMode="auto">
          <a:xfrm>
            <a:off x="42672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3823" name="Text Box 31"/>
          <p:cNvSpPr txBox="1">
            <a:spLocks noChangeArrowheads="1"/>
          </p:cNvSpPr>
          <p:nvPr/>
        </p:nvSpPr>
        <p:spPr bwMode="auto">
          <a:xfrm>
            <a:off x="51816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sp>
        <p:nvSpPr>
          <p:cNvPr id="33824" name="Text Box 32"/>
          <p:cNvSpPr txBox="1">
            <a:spLocks noChangeArrowheads="1"/>
          </p:cNvSpPr>
          <p:nvPr/>
        </p:nvSpPr>
        <p:spPr bwMode="auto">
          <a:xfrm>
            <a:off x="57912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7</a:t>
            </a:r>
          </a:p>
        </p:txBody>
      </p:sp>
      <p:sp>
        <p:nvSpPr>
          <p:cNvPr id="33825" name="Text Box 33"/>
          <p:cNvSpPr txBox="1">
            <a:spLocks noChangeArrowheads="1"/>
          </p:cNvSpPr>
          <p:nvPr/>
        </p:nvSpPr>
        <p:spPr bwMode="auto">
          <a:xfrm>
            <a:off x="66294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3826" name="Text Box 34"/>
          <p:cNvSpPr txBox="1">
            <a:spLocks noChangeArrowheads="1"/>
          </p:cNvSpPr>
          <p:nvPr/>
        </p:nvSpPr>
        <p:spPr bwMode="auto">
          <a:xfrm>
            <a:off x="75438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9</a:t>
            </a:r>
          </a:p>
        </p:txBody>
      </p:sp>
      <p:sp>
        <p:nvSpPr>
          <p:cNvPr id="33827" name="Text Box 35"/>
          <p:cNvSpPr txBox="1">
            <a:spLocks noChangeArrowheads="1"/>
          </p:cNvSpPr>
          <p:nvPr/>
        </p:nvSpPr>
        <p:spPr bwMode="auto">
          <a:xfrm>
            <a:off x="67056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3828" name="Text Box 36"/>
          <p:cNvSpPr txBox="1">
            <a:spLocks noChangeArrowheads="1"/>
          </p:cNvSpPr>
          <p:nvPr/>
        </p:nvSpPr>
        <p:spPr bwMode="auto">
          <a:xfrm>
            <a:off x="7526338"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3829" name="Text Box 37"/>
          <p:cNvSpPr txBox="1">
            <a:spLocks noChangeArrowheads="1"/>
          </p:cNvSpPr>
          <p:nvPr/>
        </p:nvSpPr>
        <p:spPr bwMode="auto">
          <a:xfrm>
            <a:off x="84582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3830" name="Text Box 38"/>
          <p:cNvSpPr txBox="1">
            <a:spLocks noChangeArrowheads="1"/>
          </p:cNvSpPr>
          <p:nvPr/>
        </p:nvSpPr>
        <p:spPr bwMode="auto">
          <a:xfrm>
            <a:off x="7162800" y="4784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8</a:t>
            </a:r>
          </a:p>
        </p:txBody>
      </p:sp>
      <p:sp>
        <p:nvSpPr>
          <p:cNvPr id="33831" name="Text Box 39"/>
          <p:cNvSpPr txBox="1">
            <a:spLocks noChangeArrowheads="1"/>
          </p:cNvSpPr>
          <p:nvPr/>
        </p:nvSpPr>
        <p:spPr bwMode="auto">
          <a:xfrm>
            <a:off x="4724400" y="194627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cxnSp>
        <p:nvCxnSpPr>
          <p:cNvPr id="33832" name="AutoShape 40"/>
          <p:cNvCxnSpPr>
            <a:cxnSpLocks noChangeShapeType="1"/>
            <a:stCxn id="33797" idx="7"/>
            <a:endCxn id="33801" idx="3"/>
          </p:cNvCxnSpPr>
          <p:nvPr/>
        </p:nvCxnSpPr>
        <p:spPr bwMode="auto">
          <a:xfrm flipV="1">
            <a:off x="6223000" y="3763964"/>
            <a:ext cx="871538" cy="833437"/>
          </a:xfrm>
          <a:prstGeom prst="straightConnector1">
            <a:avLst/>
          </a:prstGeom>
          <a:noFill/>
          <a:ln w="28575">
            <a:solidFill>
              <a:schemeClr val="tx1"/>
            </a:solidFill>
            <a:round/>
            <a:headEnd/>
            <a:tailEnd type="stealth" w="med" len="lg"/>
          </a:ln>
          <a:effectLst/>
        </p:spPr>
      </p:cxnSp>
      <p:sp>
        <p:nvSpPr>
          <p:cNvPr id="33833" name="Text Box 41"/>
          <p:cNvSpPr txBox="1">
            <a:spLocks noChangeArrowheads="1"/>
          </p:cNvSpPr>
          <p:nvPr/>
        </p:nvSpPr>
        <p:spPr bwMode="auto">
          <a:xfrm>
            <a:off x="2362200" y="838201"/>
            <a:ext cx="7315200" cy="519113"/>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en-US" sz="2800">
                <a:latin typeface="Times New Roman" pitchFamily="18" charset="0"/>
                <a:ea typeface="宋体" pitchFamily="2" charset="-122"/>
              </a:rPr>
              <a:t>X</a:t>
            </a:r>
            <a:r>
              <a:rPr kumimoji="1" lang="en-US" altLang="zh-CN" sz="2800">
                <a:latin typeface="Times New Roman" pitchFamily="18" charset="0"/>
                <a:ea typeface="宋体" pitchFamily="2" charset="-122"/>
              </a:rPr>
              <a:t>={1,2,4}</a:t>
            </a:r>
          </a:p>
        </p:txBody>
      </p:sp>
      <p:sp>
        <p:nvSpPr>
          <p:cNvPr id="33834" name="Text Box 42"/>
          <p:cNvSpPr txBox="1">
            <a:spLocks noChangeArrowheads="1"/>
          </p:cNvSpPr>
          <p:nvPr/>
        </p:nvSpPr>
        <p:spPr bwMode="auto">
          <a:xfrm>
            <a:off x="3657600" y="5410200"/>
            <a:ext cx="7010400" cy="784830"/>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en-US">
                <a:latin typeface="Times New Roman" pitchFamily="18" charset="0"/>
                <a:ea typeface="宋体" pitchFamily="2" charset="-122"/>
              </a:rPr>
              <a:t>min {</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1</a:t>
            </a:r>
            <a:r>
              <a:rPr kumimoji="1" lang="en-US" altLang="zh-CN" baseline="-25000">
                <a:latin typeface="Times New Roman" pitchFamily="18" charset="0"/>
                <a:ea typeface="宋体" pitchFamily="2" charset="-122"/>
              </a:rPr>
              <a:t>6</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23</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25</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47</a:t>
            </a:r>
            <a:r>
              <a:rPr kumimoji="1" lang="en-US" altLang="en-US">
                <a:latin typeface="Times New Roman" pitchFamily="18" charset="0"/>
                <a:ea typeface="宋体" pitchFamily="2" charset="-122"/>
              </a:rPr>
              <a:t>}=min {0+3,2+6,2+5,1+2}=min {3,8,7,3}=3</a:t>
            </a:r>
          </a:p>
          <a:p>
            <a:pPr>
              <a:lnSpc>
                <a:spcPct val="100000"/>
              </a:lnSpc>
              <a:spcBef>
                <a:spcPct val="50000"/>
              </a:spcBef>
            </a:pPr>
            <a:r>
              <a:rPr kumimoji="1" lang="en-US" altLang="en-US">
                <a:latin typeface="Times New Roman" pitchFamily="18" charset="0"/>
                <a:ea typeface="宋体" pitchFamily="2" charset="-122"/>
              </a:rPr>
              <a:t>X={1,2,4,6}, p</a:t>
            </a:r>
            <a:r>
              <a:rPr kumimoji="1" lang="en-US" altLang="en-US" baseline="-25000">
                <a:latin typeface="Times New Roman" pitchFamily="18" charset="0"/>
                <a:ea typeface="宋体" pitchFamily="2" charset="-122"/>
              </a:rPr>
              <a:t>6</a:t>
            </a:r>
            <a:r>
              <a:rPr kumimoji="1" lang="en-US" altLang="en-US">
                <a:latin typeface="Times New Roman" pitchFamily="18" charset="0"/>
                <a:ea typeface="宋体" pitchFamily="2" charset="-122"/>
              </a:rPr>
              <a:t>=3</a:t>
            </a:r>
            <a:endParaRPr kumimoji="1" lang="en-US" altLang="zh-CN">
              <a:latin typeface="Times New Roman" pitchFamily="18" charset="0"/>
              <a:ea typeface="宋体" pitchFamily="2" charset="-122"/>
            </a:endParaRPr>
          </a:p>
        </p:txBody>
      </p:sp>
      <p:sp>
        <p:nvSpPr>
          <p:cNvPr id="33835" name="Text Box 43"/>
          <p:cNvSpPr txBox="1">
            <a:spLocks noChangeArrowheads="1"/>
          </p:cNvSpPr>
          <p:nvPr/>
        </p:nvSpPr>
        <p:spPr bwMode="auto">
          <a:xfrm>
            <a:off x="5638800" y="16002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2</a:t>
            </a:r>
            <a:r>
              <a:rPr kumimoji="1" lang="en-US" altLang="zh-CN" sz="2000">
                <a:solidFill>
                  <a:srgbClr val="FF0000"/>
                </a:solidFill>
                <a:latin typeface="Times New Roman" pitchFamily="18" charset="0"/>
                <a:ea typeface="宋体" pitchFamily="2" charset="-122"/>
              </a:rPr>
              <a:t>=2</a:t>
            </a:r>
          </a:p>
        </p:txBody>
      </p:sp>
      <p:sp>
        <p:nvSpPr>
          <p:cNvPr id="33836" name="Text Box 44"/>
          <p:cNvSpPr txBox="1">
            <a:spLocks noChangeArrowheads="1"/>
          </p:cNvSpPr>
          <p:nvPr/>
        </p:nvSpPr>
        <p:spPr bwMode="auto">
          <a:xfrm>
            <a:off x="4495800" y="28194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4</a:t>
            </a:r>
            <a:r>
              <a:rPr kumimoji="1" lang="en-US" altLang="zh-CN" sz="2000">
                <a:solidFill>
                  <a:srgbClr val="FF0000"/>
                </a:solidFill>
                <a:latin typeface="Times New Roman" pitchFamily="18" charset="0"/>
                <a:ea typeface="宋体" pitchFamily="2" charset="-122"/>
              </a:rPr>
              <a:t>=1</a:t>
            </a:r>
          </a:p>
        </p:txBody>
      </p:sp>
      <p:sp>
        <p:nvSpPr>
          <p:cNvPr id="33837" name="Text Box 45"/>
          <p:cNvSpPr txBox="1">
            <a:spLocks noChangeArrowheads="1"/>
          </p:cNvSpPr>
          <p:nvPr/>
        </p:nvSpPr>
        <p:spPr bwMode="auto">
          <a:xfrm>
            <a:off x="3276600" y="16002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1</a:t>
            </a:r>
            <a:r>
              <a:rPr kumimoji="1" lang="en-US" altLang="zh-CN" sz="2000">
                <a:solidFill>
                  <a:srgbClr val="FF0000"/>
                </a:solidFill>
                <a:latin typeface="Times New Roman" pitchFamily="18" charset="0"/>
                <a:ea typeface="宋体" pitchFamily="2" charset="-122"/>
              </a:rPr>
              <a:t>=0</a:t>
            </a:r>
          </a:p>
        </p:txBody>
      </p:sp>
      <p:sp>
        <p:nvSpPr>
          <p:cNvPr id="199726" name="Line 46"/>
          <p:cNvSpPr>
            <a:spLocks noChangeShapeType="1"/>
          </p:cNvSpPr>
          <p:nvPr/>
        </p:nvSpPr>
        <p:spPr bwMode="auto">
          <a:xfrm>
            <a:off x="3733800" y="2590800"/>
            <a:ext cx="0" cy="1905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199727" name="Line 47"/>
          <p:cNvSpPr>
            <a:spLocks noChangeShapeType="1"/>
          </p:cNvSpPr>
          <p:nvPr/>
        </p:nvSpPr>
        <p:spPr bwMode="auto">
          <a:xfrm>
            <a:off x="5105400" y="3657600"/>
            <a:ext cx="914400" cy="9144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199728" name="Line 48"/>
          <p:cNvSpPr>
            <a:spLocks noChangeShapeType="1"/>
          </p:cNvSpPr>
          <p:nvPr/>
        </p:nvSpPr>
        <p:spPr bwMode="auto">
          <a:xfrm>
            <a:off x="6248400" y="2251075"/>
            <a:ext cx="1981200"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199729" name="Line 49"/>
          <p:cNvSpPr>
            <a:spLocks noChangeShapeType="1"/>
          </p:cNvSpPr>
          <p:nvPr/>
        </p:nvSpPr>
        <p:spPr bwMode="auto">
          <a:xfrm>
            <a:off x="6172200" y="2590800"/>
            <a:ext cx="838200" cy="8382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199730" name="Text Box 50"/>
          <p:cNvSpPr txBox="1">
            <a:spLocks noChangeArrowheads="1"/>
          </p:cNvSpPr>
          <p:nvPr/>
        </p:nvSpPr>
        <p:spPr bwMode="auto">
          <a:xfrm>
            <a:off x="3276600" y="5029201"/>
            <a:ext cx="8382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6</a:t>
            </a:r>
            <a:r>
              <a:rPr kumimoji="1" lang="en-US" altLang="zh-CN" sz="2000">
                <a:solidFill>
                  <a:srgbClr val="FF0000"/>
                </a:solidFill>
                <a:latin typeface="Times New Roman" pitchFamily="18" charset="0"/>
                <a:ea typeface="宋体" pitchFamily="2" charset="-122"/>
              </a:rPr>
              <a:t>=3</a:t>
            </a:r>
          </a:p>
        </p:txBody>
      </p:sp>
    </p:spTree>
    <p:extLst>
      <p:ext uri="{BB962C8B-B14F-4D97-AF65-F5344CB8AC3E}">
        <p14:creationId xmlns:p14="http://schemas.microsoft.com/office/powerpoint/2010/main" val="36747827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199726"/>
                                        </p:tgtEl>
                                        <p:attrNameLst>
                                          <p:attrName>style.visibility</p:attrName>
                                        </p:attrNameLst>
                                      </p:cBhvr>
                                      <p:to>
                                        <p:strVal val="visible"/>
                                      </p:to>
                                    </p:set>
                                    <p:anim calcmode="lin" valueType="num">
                                      <p:cBhvr>
                                        <p:cTn id="7" dur="500" fill="hold"/>
                                        <p:tgtEl>
                                          <p:spTgt spid="199726"/>
                                        </p:tgtEl>
                                        <p:attrNameLst>
                                          <p:attrName>ppt_x</p:attrName>
                                        </p:attrNameLst>
                                      </p:cBhvr>
                                      <p:tavLst>
                                        <p:tav tm="0">
                                          <p:val>
                                            <p:strVal val="#ppt_x"/>
                                          </p:val>
                                        </p:tav>
                                        <p:tav tm="100000">
                                          <p:val>
                                            <p:strVal val="#ppt_x"/>
                                          </p:val>
                                        </p:tav>
                                      </p:tavLst>
                                    </p:anim>
                                    <p:anim calcmode="lin" valueType="num">
                                      <p:cBhvr>
                                        <p:cTn id="8" dur="500" fill="hold"/>
                                        <p:tgtEl>
                                          <p:spTgt spid="199726"/>
                                        </p:tgtEl>
                                        <p:attrNameLst>
                                          <p:attrName>ppt_y</p:attrName>
                                        </p:attrNameLst>
                                      </p:cBhvr>
                                      <p:tavLst>
                                        <p:tav tm="0">
                                          <p:val>
                                            <p:strVal val="#ppt_y-#ppt_h/2"/>
                                          </p:val>
                                        </p:tav>
                                        <p:tav tm="100000">
                                          <p:val>
                                            <p:strVal val="#ppt_y"/>
                                          </p:val>
                                        </p:tav>
                                      </p:tavLst>
                                    </p:anim>
                                    <p:anim calcmode="lin" valueType="num">
                                      <p:cBhvr>
                                        <p:cTn id="9" dur="500" fill="hold"/>
                                        <p:tgtEl>
                                          <p:spTgt spid="199726"/>
                                        </p:tgtEl>
                                        <p:attrNameLst>
                                          <p:attrName>ppt_w</p:attrName>
                                        </p:attrNameLst>
                                      </p:cBhvr>
                                      <p:tavLst>
                                        <p:tav tm="0">
                                          <p:val>
                                            <p:strVal val="#ppt_w"/>
                                          </p:val>
                                        </p:tav>
                                        <p:tav tm="100000">
                                          <p:val>
                                            <p:strVal val="#ppt_w"/>
                                          </p:val>
                                        </p:tav>
                                      </p:tavLst>
                                    </p:anim>
                                    <p:anim calcmode="lin" valueType="num">
                                      <p:cBhvr>
                                        <p:cTn id="10" dur="500" fill="hold"/>
                                        <p:tgtEl>
                                          <p:spTgt spid="199726"/>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199728"/>
                                        </p:tgtEl>
                                        <p:attrNameLst>
                                          <p:attrName>style.visibility</p:attrName>
                                        </p:attrNameLst>
                                      </p:cBhvr>
                                      <p:to>
                                        <p:strVal val="visible"/>
                                      </p:to>
                                    </p:set>
                                    <p:anim calcmode="lin" valueType="num">
                                      <p:cBhvr>
                                        <p:cTn id="15" dur="500" fill="hold"/>
                                        <p:tgtEl>
                                          <p:spTgt spid="199728"/>
                                        </p:tgtEl>
                                        <p:attrNameLst>
                                          <p:attrName>ppt_x</p:attrName>
                                        </p:attrNameLst>
                                      </p:cBhvr>
                                      <p:tavLst>
                                        <p:tav tm="0">
                                          <p:val>
                                            <p:strVal val="#ppt_x-#ppt_w/2"/>
                                          </p:val>
                                        </p:tav>
                                        <p:tav tm="100000">
                                          <p:val>
                                            <p:strVal val="#ppt_x"/>
                                          </p:val>
                                        </p:tav>
                                      </p:tavLst>
                                    </p:anim>
                                    <p:anim calcmode="lin" valueType="num">
                                      <p:cBhvr>
                                        <p:cTn id="16" dur="500" fill="hold"/>
                                        <p:tgtEl>
                                          <p:spTgt spid="199728"/>
                                        </p:tgtEl>
                                        <p:attrNameLst>
                                          <p:attrName>ppt_y</p:attrName>
                                        </p:attrNameLst>
                                      </p:cBhvr>
                                      <p:tavLst>
                                        <p:tav tm="0">
                                          <p:val>
                                            <p:strVal val="#ppt_y"/>
                                          </p:val>
                                        </p:tav>
                                        <p:tav tm="100000">
                                          <p:val>
                                            <p:strVal val="#ppt_y"/>
                                          </p:val>
                                        </p:tav>
                                      </p:tavLst>
                                    </p:anim>
                                    <p:anim calcmode="lin" valueType="num">
                                      <p:cBhvr>
                                        <p:cTn id="17" dur="500" fill="hold"/>
                                        <p:tgtEl>
                                          <p:spTgt spid="199728"/>
                                        </p:tgtEl>
                                        <p:attrNameLst>
                                          <p:attrName>ppt_w</p:attrName>
                                        </p:attrNameLst>
                                      </p:cBhvr>
                                      <p:tavLst>
                                        <p:tav tm="0">
                                          <p:val>
                                            <p:fltVal val="0"/>
                                          </p:val>
                                        </p:tav>
                                        <p:tav tm="100000">
                                          <p:val>
                                            <p:strVal val="#ppt_w"/>
                                          </p:val>
                                        </p:tav>
                                      </p:tavLst>
                                    </p:anim>
                                    <p:anim calcmode="lin" valueType="num">
                                      <p:cBhvr>
                                        <p:cTn id="18" dur="500" fill="hold"/>
                                        <p:tgtEl>
                                          <p:spTgt spid="199728"/>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199729"/>
                                        </p:tgtEl>
                                        <p:attrNameLst>
                                          <p:attrName>style.visibility</p:attrName>
                                        </p:attrNameLst>
                                      </p:cBhvr>
                                      <p:to>
                                        <p:strVal val="visible"/>
                                      </p:to>
                                    </p:set>
                                    <p:animEffect transition="in" filter="strips(downRight)">
                                      <p:cBhvr>
                                        <p:cTn id="23" dur="500"/>
                                        <p:tgtEl>
                                          <p:spTgt spid="19972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199727"/>
                                        </p:tgtEl>
                                        <p:attrNameLst>
                                          <p:attrName>style.visibility</p:attrName>
                                        </p:attrNameLst>
                                      </p:cBhvr>
                                      <p:to>
                                        <p:strVal val="visible"/>
                                      </p:to>
                                    </p:set>
                                    <p:animEffect transition="in" filter="strips(downRight)">
                                      <p:cBhvr>
                                        <p:cTn id="28" dur="500"/>
                                        <p:tgtEl>
                                          <p:spTgt spid="19972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99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3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Freeform 2"/>
          <p:cNvSpPr>
            <a:spLocks/>
          </p:cNvSpPr>
          <p:nvPr/>
        </p:nvSpPr>
        <p:spPr bwMode="auto">
          <a:xfrm>
            <a:off x="3221038" y="1905000"/>
            <a:ext cx="3187700" cy="3221038"/>
          </a:xfrm>
          <a:custGeom>
            <a:avLst/>
            <a:gdLst>
              <a:gd name="T0" fmla="*/ 275 w 2008"/>
              <a:gd name="T1" fmla="*/ 0 h 2029"/>
              <a:gd name="T2" fmla="*/ 1763 w 2008"/>
              <a:gd name="T3" fmla="*/ 0 h 2029"/>
              <a:gd name="T4" fmla="*/ 2008 w 2008"/>
              <a:gd name="T5" fmla="*/ 131 h 2029"/>
              <a:gd name="T6" fmla="*/ 2008 w 2008"/>
              <a:gd name="T7" fmla="*/ 403 h 2029"/>
              <a:gd name="T8" fmla="*/ 426 w 2008"/>
              <a:gd name="T9" fmla="*/ 2029 h 2029"/>
              <a:gd name="T10" fmla="*/ 131 w 2008"/>
              <a:gd name="T11" fmla="*/ 2029 h 2029"/>
              <a:gd name="T12" fmla="*/ 11 w 2008"/>
              <a:gd name="T13" fmla="*/ 1843 h 2029"/>
              <a:gd name="T14" fmla="*/ 0 w 2008"/>
              <a:gd name="T15" fmla="*/ 196 h 2029"/>
              <a:gd name="T16" fmla="*/ 83 w 2008"/>
              <a:gd name="T17" fmla="*/ 48 h 2029"/>
              <a:gd name="T18" fmla="*/ 275 w 2008"/>
              <a:gd name="T19" fmla="*/ 0 h 2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8" h="2029">
                <a:moveTo>
                  <a:pt x="275" y="0"/>
                </a:moveTo>
                <a:lnTo>
                  <a:pt x="1763" y="0"/>
                </a:lnTo>
                <a:lnTo>
                  <a:pt x="2008" y="131"/>
                </a:lnTo>
                <a:lnTo>
                  <a:pt x="2008" y="403"/>
                </a:lnTo>
                <a:lnTo>
                  <a:pt x="426" y="2029"/>
                </a:lnTo>
                <a:lnTo>
                  <a:pt x="131" y="2029"/>
                </a:lnTo>
                <a:lnTo>
                  <a:pt x="11" y="1843"/>
                </a:lnTo>
                <a:lnTo>
                  <a:pt x="0" y="196"/>
                </a:lnTo>
                <a:lnTo>
                  <a:pt x="83" y="48"/>
                </a:lnTo>
                <a:lnTo>
                  <a:pt x="275" y="0"/>
                </a:lnTo>
                <a:close/>
              </a:path>
            </a:pathLst>
          </a:custGeom>
          <a:solidFill>
            <a:srgbClr val="33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4819" name="Oval 3"/>
          <p:cNvSpPr>
            <a:spLocks noChangeArrowheads="1"/>
          </p:cNvSpPr>
          <p:nvPr/>
        </p:nvSpPr>
        <p:spPr bwMode="auto">
          <a:xfrm>
            <a:off x="5829300"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2</a:t>
            </a:r>
          </a:p>
        </p:txBody>
      </p:sp>
      <p:sp>
        <p:nvSpPr>
          <p:cNvPr id="34820" name="Oval 4"/>
          <p:cNvSpPr>
            <a:spLocks noChangeArrowheads="1"/>
          </p:cNvSpPr>
          <p:nvPr/>
        </p:nvSpPr>
        <p:spPr bwMode="auto">
          <a:xfrm>
            <a:off x="8229600"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3</a:t>
            </a:r>
          </a:p>
        </p:txBody>
      </p:sp>
      <p:sp>
        <p:nvSpPr>
          <p:cNvPr id="34821" name="Oval 5"/>
          <p:cNvSpPr>
            <a:spLocks noChangeArrowheads="1"/>
          </p:cNvSpPr>
          <p:nvPr/>
        </p:nvSpPr>
        <p:spPr bwMode="auto">
          <a:xfrm>
            <a:off x="5832475"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7</a:t>
            </a:r>
          </a:p>
        </p:txBody>
      </p:sp>
      <p:sp>
        <p:nvSpPr>
          <p:cNvPr id="34822" name="Oval 6"/>
          <p:cNvSpPr>
            <a:spLocks noChangeArrowheads="1"/>
          </p:cNvSpPr>
          <p:nvPr/>
        </p:nvSpPr>
        <p:spPr bwMode="auto">
          <a:xfrm>
            <a:off x="3446463"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1</a:t>
            </a:r>
          </a:p>
        </p:txBody>
      </p:sp>
      <p:sp>
        <p:nvSpPr>
          <p:cNvPr id="34823" name="Oval 7"/>
          <p:cNvSpPr>
            <a:spLocks noChangeArrowheads="1"/>
          </p:cNvSpPr>
          <p:nvPr/>
        </p:nvSpPr>
        <p:spPr bwMode="auto">
          <a:xfrm>
            <a:off x="8218488"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8</a:t>
            </a:r>
          </a:p>
        </p:txBody>
      </p:sp>
      <p:sp>
        <p:nvSpPr>
          <p:cNvPr id="34824" name="Oval 8"/>
          <p:cNvSpPr>
            <a:spLocks noChangeArrowheads="1"/>
          </p:cNvSpPr>
          <p:nvPr/>
        </p:nvSpPr>
        <p:spPr bwMode="auto">
          <a:xfrm>
            <a:off x="4648200" y="33353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4</a:t>
            </a:r>
          </a:p>
        </p:txBody>
      </p:sp>
      <p:sp>
        <p:nvSpPr>
          <p:cNvPr id="34825" name="Oval 9"/>
          <p:cNvSpPr>
            <a:spLocks noChangeArrowheads="1"/>
          </p:cNvSpPr>
          <p:nvPr/>
        </p:nvSpPr>
        <p:spPr bwMode="auto">
          <a:xfrm>
            <a:off x="7027863" y="3357563"/>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5</a:t>
            </a:r>
          </a:p>
        </p:txBody>
      </p:sp>
      <p:sp>
        <p:nvSpPr>
          <p:cNvPr id="34826" name="Oval 10"/>
          <p:cNvSpPr>
            <a:spLocks noChangeArrowheads="1"/>
          </p:cNvSpPr>
          <p:nvPr/>
        </p:nvSpPr>
        <p:spPr bwMode="auto">
          <a:xfrm>
            <a:off x="3446463"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6</a:t>
            </a:r>
          </a:p>
        </p:txBody>
      </p:sp>
      <p:cxnSp>
        <p:nvCxnSpPr>
          <p:cNvPr id="34827" name="AutoShape 11"/>
          <p:cNvCxnSpPr>
            <a:cxnSpLocks noChangeShapeType="1"/>
            <a:stCxn id="34822" idx="6"/>
            <a:endCxn id="34819" idx="2"/>
          </p:cNvCxnSpPr>
          <p:nvPr/>
        </p:nvCxnSpPr>
        <p:spPr bwMode="auto">
          <a:xfrm>
            <a:off x="3919539" y="2344738"/>
            <a:ext cx="1893887" cy="0"/>
          </a:xfrm>
          <a:prstGeom prst="straightConnector1">
            <a:avLst/>
          </a:prstGeom>
          <a:noFill/>
          <a:ln w="28575">
            <a:solidFill>
              <a:srgbClr val="FF0000"/>
            </a:solidFill>
            <a:round/>
            <a:headEnd/>
            <a:tailEnd type="stealth" w="med" len="lg"/>
          </a:ln>
          <a:effectLst/>
        </p:spPr>
      </p:cxnSp>
      <p:cxnSp>
        <p:nvCxnSpPr>
          <p:cNvPr id="34828" name="AutoShape 12"/>
          <p:cNvCxnSpPr>
            <a:cxnSpLocks noChangeShapeType="1"/>
            <a:stCxn id="34819" idx="6"/>
            <a:endCxn id="34820" idx="2"/>
          </p:cNvCxnSpPr>
          <p:nvPr/>
        </p:nvCxnSpPr>
        <p:spPr bwMode="auto">
          <a:xfrm>
            <a:off x="6302375" y="2344738"/>
            <a:ext cx="1911350" cy="0"/>
          </a:xfrm>
          <a:prstGeom prst="straightConnector1">
            <a:avLst/>
          </a:prstGeom>
          <a:noFill/>
          <a:ln w="28575">
            <a:solidFill>
              <a:schemeClr val="tx1"/>
            </a:solidFill>
            <a:round/>
            <a:headEnd/>
            <a:tailEnd type="stealth" w="med" len="lg"/>
          </a:ln>
          <a:effectLst/>
        </p:spPr>
      </p:cxnSp>
      <p:cxnSp>
        <p:nvCxnSpPr>
          <p:cNvPr id="34829" name="AutoShape 13"/>
          <p:cNvCxnSpPr>
            <a:cxnSpLocks noChangeShapeType="1"/>
            <a:stCxn id="34822" idx="4"/>
            <a:endCxn id="34826" idx="0"/>
          </p:cNvCxnSpPr>
          <p:nvPr/>
        </p:nvCxnSpPr>
        <p:spPr bwMode="auto">
          <a:xfrm>
            <a:off x="3675063" y="2589213"/>
            <a:ext cx="0" cy="1941512"/>
          </a:xfrm>
          <a:prstGeom prst="straightConnector1">
            <a:avLst/>
          </a:prstGeom>
          <a:noFill/>
          <a:ln w="28575">
            <a:solidFill>
              <a:srgbClr val="FF0000"/>
            </a:solidFill>
            <a:round/>
            <a:headEnd/>
            <a:tailEnd type="stealth" w="med" len="lg"/>
          </a:ln>
          <a:effectLst/>
        </p:spPr>
      </p:cxnSp>
      <p:cxnSp>
        <p:nvCxnSpPr>
          <p:cNvPr id="34830" name="AutoShape 14"/>
          <p:cNvCxnSpPr>
            <a:cxnSpLocks noChangeShapeType="1"/>
            <a:stCxn id="34826" idx="6"/>
            <a:endCxn id="34821" idx="2"/>
          </p:cNvCxnSpPr>
          <p:nvPr/>
        </p:nvCxnSpPr>
        <p:spPr bwMode="auto">
          <a:xfrm>
            <a:off x="3919538" y="4775200"/>
            <a:ext cx="1897062" cy="0"/>
          </a:xfrm>
          <a:prstGeom prst="straightConnector1">
            <a:avLst/>
          </a:prstGeom>
          <a:noFill/>
          <a:ln w="28575">
            <a:solidFill>
              <a:schemeClr val="tx1"/>
            </a:solidFill>
            <a:round/>
            <a:headEnd/>
            <a:tailEnd type="stealth" w="med" len="lg"/>
          </a:ln>
          <a:effectLst/>
        </p:spPr>
      </p:cxnSp>
      <p:cxnSp>
        <p:nvCxnSpPr>
          <p:cNvPr id="34831" name="AutoShape 15"/>
          <p:cNvCxnSpPr>
            <a:cxnSpLocks noChangeShapeType="1"/>
            <a:stCxn id="34821" idx="6"/>
            <a:endCxn id="34823" idx="2"/>
          </p:cNvCxnSpPr>
          <p:nvPr/>
        </p:nvCxnSpPr>
        <p:spPr bwMode="auto">
          <a:xfrm>
            <a:off x="6305551" y="4775200"/>
            <a:ext cx="1897063" cy="0"/>
          </a:xfrm>
          <a:prstGeom prst="straightConnector1">
            <a:avLst/>
          </a:prstGeom>
          <a:noFill/>
          <a:ln w="28575">
            <a:solidFill>
              <a:schemeClr val="tx1"/>
            </a:solidFill>
            <a:round/>
            <a:headEnd/>
            <a:tailEnd type="stealth" w="med" len="lg"/>
          </a:ln>
          <a:effectLst/>
        </p:spPr>
      </p:cxnSp>
      <p:cxnSp>
        <p:nvCxnSpPr>
          <p:cNvPr id="34832" name="AutoShape 16"/>
          <p:cNvCxnSpPr>
            <a:cxnSpLocks noChangeShapeType="1"/>
            <a:stCxn id="34820" idx="4"/>
            <a:endCxn id="34823" idx="0"/>
          </p:cNvCxnSpPr>
          <p:nvPr/>
        </p:nvCxnSpPr>
        <p:spPr bwMode="auto">
          <a:xfrm flipH="1">
            <a:off x="8447088" y="2589213"/>
            <a:ext cx="11112" cy="1941512"/>
          </a:xfrm>
          <a:prstGeom prst="straightConnector1">
            <a:avLst/>
          </a:prstGeom>
          <a:noFill/>
          <a:ln w="28575">
            <a:solidFill>
              <a:schemeClr val="tx1"/>
            </a:solidFill>
            <a:round/>
            <a:headEnd/>
            <a:tailEnd type="stealth" w="med" len="lg"/>
          </a:ln>
          <a:effectLst/>
        </p:spPr>
      </p:cxnSp>
      <p:cxnSp>
        <p:nvCxnSpPr>
          <p:cNvPr id="34833" name="AutoShape 17"/>
          <p:cNvCxnSpPr>
            <a:cxnSpLocks noChangeShapeType="1"/>
            <a:stCxn id="34822" idx="5"/>
            <a:endCxn id="34824" idx="1"/>
          </p:cNvCxnSpPr>
          <p:nvPr/>
        </p:nvCxnSpPr>
        <p:spPr bwMode="auto">
          <a:xfrm>
            <a:off x="3836989" y="2522538"/>
            <a:ext cx="877887" cy="863600"/>
          </a:xfrm>
          <a:prstGeom prst="straightConnector1">
            <a:avLst/>
          </a:prstGeom>
          <a:noFill/>
          <a:ln w="28575">
            <a:solidFill>
              <a:srgbClr val="FF0000"/>
            </a:solidFill>
            <a:round/>
            <a:headEnd/>
            <a:tailEnd type="stealth" w="med" len="lg"/>
          </a:ln>
          <a:effectLst/>
        </p:spPr>
      </p:cxnSp>
      <p:cxnSp>
        <p:nvCxnSpPr>
          <p:cNvPr id="34834" name="AutoShape 18"/>
          <p:cNvCxnSpPr>
            <a:cxnSpLocks noChangeShapeType="1"/>
            <a:stCxn id="34824" idx="5"/>
            <a:endCxn id="34821" idx="1"/>
          </p:cNvCxnSpPr>
          <p:nvPr/>
        </p:nvCxnSpPr>
        <p:spPr bwMode="auto">
          <a:xfrm>
            <a:off x="5038726" y="3741738"/>
            <a:ext cx="860425" cy="855662"/>
          </a:xfrm>
          <a:prstGeom prst="straightConnector1">
            <a:avLst/>
          </a:prstGeom>
          <a:noFill/>
          <a:ln w="28575">
            <a:solidFill>
              <a:schemeClr val="tx1"/>
            </a:solidFill>
            <a:round/>
            <a:headEnd/>
            <a:tailEnd type="stealth" w="med" len="lg"/>
          </a:ln>
          <a:effectLst/>
        </p:spPr>
      </p:cxnSp>
      <p:cxnSp>
        <p:nvCxnSpPr>
          <p:cNvPr id="34835" name="AutoShape 19"/>
          <p:cNvCxnSpPr>
            <a:cxnSpLocks noChangeShapeType="1"/>
            <a:stCxn id="34826" idx="7"/>
            <a:endCxn id="34824" idx="3"/>
          </p:cNvCxnSpPr>
          <p:nvPr/>
        </p:nvCxnSpPr>
        <p:spPr bwMode="auto">
          <a:xfrm flipV="1">
            <a:off x="3836989" y="3741738"/>
            <a:ext cx="877887" cy="855662"/>
          </a:xfrm>
          <a:prstGeom prst="straightConnector1">
            <a:avLst/>
          </a:prstGeom>
          <a:noFill/>
          <a:ln w="28575">
            <a:solidFill>
              <a:schemeClr val="tx1"/>
            </a:solidFill>
            <a:round/>
            <a:headEnd/>
            <a:tailEnd type="stealth" w="med" len="lg"/>
          </a:ln>
          <a:effectLst/>
        </p:spPr>
      </p:cxnSp>
      <p:cxnSp>
        <p:nvCxnSpPr>
          <p:cNvPr id="34836" name="AutoShape 20"/>
          <p:cNvCxnSpPr>
            <a:cxnSpLocks noChangeShapeType="1"/>
            <a:stCxn id="34824" idx="7"/>
            <a:endCxn id="34819" idx="3"/>
          </p:cNvCxnSpPr>
          <p:nvPr/>
        </p:nvCxnSpPr>
        <p:spPr bwMode="auto">
          <a:xfrm flipV="1">
            <a:off x="5038725" y="2522538"/>
            <a:ext cx="857250" cy="863600"/>
          </a:xfrm>
          <a:prstGeom prst="straightConnector1">
            <a:avLst/>
          </a:prstGeom>
          <a:noFill/>
          <a:ln w="28575">
            <a:solidFill>
              <a:schemeClr val="tx1"/>
            </a:solidFill>
            <a:round/>
            <a:headEnd/>
            <a:tailEnd type="stealth" w="med" len="lg"/>
          </a:ln>
          <a:effectLst/>
        </p:spPr>
      </p:cxnSp>
      <p:cxnSp>
        <p:nvCxnSpPr>
          <p:cNvPr id="34837" name="AutoShape 21"/>
          <p:cNvCxnSpPr>
            <a:cxnSpLocks noChangeShapeType="1"/>
            <a:stCxn id="34821" idx="0"/>
            <a:endCxn id="34819" idx="4"/>
          </p:cNvCxnSpPr>
          <p:nvPr/>
        </p:nvCxnSpPr>
        <p:spPr bwMode="auto">
          <a:xfrm flipH="1" flipV="1">
            <a:off x="6057901" y="2589213"/>
            <a:ext cx="3175" cy="1941512"/>
          </a:xfrm>
          <a:prstGeom prst="straightConnector1">
            <a:avLst/>
          </a:prstGeom>
          <a:noFill/>
          <a:ln w="28575">
            <a:solidFill>
              <a:schemeClr val="tx1"/>
            </a:solidFill>
            <a:round/>
            <a:headEnd/>
            <a:tailEnd type="stealth" w="med" len="lg"/>
          </a:ln>
          <a:effectLst/>
        </p:spPr>
      </p:cxnSp>
      <p:cxnSp>
        <p:nvCxnSpPr>
          <p:cNvPr id="34838" name="AutoShape 22"/>
          <p:cNvCxnSpPr>
            <a:cxnSpLocks noChangeShapeType="1"/>
            <a:stCxn id="34819" idx="5"/>
            <a:endCxn id="34825" idx="1"/>
          </p:cNvCxnSpPr>
          <p:nvPr/>
        </p:nvCxnSpPr>
        <p:spPr bwMode="auto">
          <a:xfrm>
            <a:off x="6219826" y="2522539"/>
            <a:ext cx="874713" cy="885825"/>
          </a:xfrm>
          <a:prstGeom prst="straightConnector1">
            <a:avLst/>
          </a:prstGeom>
          <a:noFill/>
          <a:ln w="28575">
            <a:solidFill>
              <a:schemeClr val="tx1"/>
            </a:solidFill>
            <a:round/>
            <a:headEnd/>
            <a:tailEnd type="stealth" w="med" len="lg"/>
          </a:ln>
          <a:effectLst/>
        </p:spPr>
      </p:cxnSp>
      <p:cxnSp>
        <p:nvCxnSpPr>
          <p:cNvPr id="34839" name="AutoShape 23"/>
          <p:cNvCxnSpPr>
            <a:cxnSpLocks noChangeShapeType="1"/>
            <a:stCxn id="34825" idx="7"/>
            <a:endCxn id="34820" idx="3"/>
          </p:cNvCxnSpPr>
          <p:nvPr/>
        </p:nvCxnSpPr>
        <p:spPr bwMode="auto">
          <a:xfrm flipV="1">
            <a:off x="7418389" y="2522539"/>
            <a:ext cx="877887" cy="885825"/>
          </a:xfrm>
          <a:prstGeom prst="straightConnector1">
            <a:avLst/>
          </a:prstGeom>
          <a:noFill/>
          <a:ln w="28575">
            <a:solidFill>
              <a:schemeClr val="tx1"/>
            </a:solidFill>
            <a:round/>
            <a:headEnd/>
            <a:tailEnd type="stealth" w="med" len="lg"/>
          </a:ln>
          <a:effectLst/>
        </p:spPr>
      </p:cxnSp>
      <p:cxnSp>
        <p:nvCxnSpPr>
          <p:cNvPr id="34840" name="AutoShape 24"/>
          <p:cNvCxnSpPr>
            <a:cxnSpLocks noChangeShapeType="1"/>
            <a:stCxn id="34825" idx="5"/>
            <a:endCxn id="34823" idx="1"/>
          </p:cNvCxnSpPr>
          <p:nvPr/>
        </p:nvCxnSpPr>
        <p:spPr bwMode="auto">
          <a:xfrm>
            <a:off x="7418389" y="3763964"/>
            <a:ext cx="866775" cy="833437"/>
          </a:xfrm>
          <a:prstGeom prst="straightConnector1">
            <a:avLst/>
          </a:prstGeom>
          <a:noFill/>
          <a:ln w="28575">
            <a:solidFill>
              <a:schemeClr val="tx1"/>
            </a:solidFill>
            <a:round/>
            <a:headEnd/>
            <a:tailEnd type="stealth" w="med" len="lg"/>
          </a:ln>
          <a:effectLst/>
        </p:spPr>
      </p:cxnSp>
      <p:sp>
        <p:nvSpPr>
          <p:cNvPr id="34841" name="Text Box 25"/>
          <p:cNvSpPr txBox="1">
            <a:spLocks noChangeArrowheads="1"/>
          </p:cNvSpPr>
          <p:nvPr/>
        </p:nvSpPr>
        <p:spPr bwMode="auto">
          <a:xfrm>
            <a:off x="6934200" y="1951039"/>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4842" name="Text Box 26"/>
          <p:cNvSpPr txBox="1">
            <a:spLocks noChangeArrowheads="1"/>
          </p:cNvSpPr>
          <p:nvPr/>
        </p:nvSpPr>
        <p:spPr bwMode="auto">
          <a:xfrm>
            <a:off x="42672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a:t>
            </a:r>
          </a:p>
        </p:txBody>
      </p:sp>
      <p:sp>
        <p:nvSpPr>
          <p:cNvPr id="34843" name="Text Box 27"/>
          <p:cNvSpPr txBox="1">
            <a:spLocks noChangeArrowheads="1"/>
          </p:cNvSpPr>
          <p:nvPr/>
        </p:nvSpPr>
        <p:spPr bwMode="auto">
          <a:xfrm>
            <a:off x="33528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4844" name="Text Box 28"/>
          <p:cNvSpPr txBox="1">
            <a:spLocks noChangeArrowheads="1"/>
          </p:cNvSpPr>
          <p:nvPr/>
        </p:nvSpPr>
        <p:spPr bwMode="auto">
          <a:xfrm>
            <a:off x="4724400" y="4784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4845" name="Text Box 29"/>
          <p:cNvSpPr txBox="1">
            <a:spLocks noChangeArrowheads="1"/>
          </p:cNvSpPr>
          <p:nvPr/>
        </p:nvSpPr>
        <p:spPr bwMode="auto">
          <a:xfrm>
            <a:off x="5105400" y="2651126"/>
            <a:ext cx="4572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10</a:t>
            </a:r>
          </a:p>
        </p:txBody>
      </p:sp>
      <p:sp>
        <p:nvSpPr>
          <p:cNvPr id="34846" name="Text Box 30"/>
          <p:cNvSpPr txBox="1">
            <a:spLocks noChangeArrowheads="1"/>
          </p:cNvSpPr>
          <p:nvPr/>
        </p:nvSpPr>
        <p:spPr bwMode="auto">
          <a:xfrm>
            <a:off x="42672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4847" name="Text Box 31"/>
          <p:cNvSpPr txBox="1">
            <a:spLocks noChangeArrowheads="1"/>
          </p:cNvSpPr>
          <p:nvPr/>
        </p:nvSpPr>
        <p:spPr bwMode="auto">
          <a:xfrm>
            <a:off x="51816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sp>
        <p:nvSpPr>
          <p:cNvPr id="34848" name="Text Box 32"/>
          <p:cNvSpPr txBox="1">
            <a:spLocks noChangeArrowheads="1"/>
          </p:cNvSpPr>
          <p:nvPr/>
        </p:nvSpPr>
        <p:spPr bwMode="auto">
          <a:xfrm>
            <a:off x="57912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7</a:t>
            </a:r>
          </a:p>
        </p:txBody>
      </p:sp>
      <p:sp>
        <p:nvSpPr>
          <p:cNvPr id="34849" name="Text Box 33"/>
          <p:cNvSpPr txBox="1">
            <a:spLocks noChangeArrowheads="1"/>
          </p:cNvSpPr>
          <p:nvPr/>
        </p:nvSpPr>
        <p:spPr bwMode="auto">
          <a:xfrm>
            <a:off x="66294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4850" name="Text Box 34"/>
          <p:cNvSpPr txBox="1">
            <a:spLocks noChangeArrowheads="1"/>
          </p:cNvSpPr>
          <p:nvPr/>
        </p:nvSpPr>
        <p:spPr bwMode="auto">
          <a:xfrm>
            <a:off x="75438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9</a:t>
            </a:r>
          </a:p>
        </p:txBody>
      </p:sp>
      <p:sp>
        <p:nvSpPr>
          <p:cNvPr id="34851" name="Text Box 35"/>
          <p:cNvSpPr txBox="1">
            <a:spLocks noChangeArrowheads="1"/>
          </p:cNvSpPr>
          <p:nvPr/>
        </p:nvSpPr>
        <p:spPr bwMode="auto">
          <a:xfrm>
            <a:off x="67056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4852" name="Text Box 36"/>
          <p:cNvSpPr txBox="1">
            <a:spLocks noChangeArrowheads="1"/>
          </p:cNvSpPr>
          <p:nvPr/>
        </p:nvSpPr>
        <p:spPr bwMode="auto">
          <a:xfrm>
            <a:off x="7526338"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4853" name="Text Box 37"/>
          <p:cNvSpPr txBox="1">
            <a:spLocks noChangeArrowheads="1"/>
          </p:cNvSpPr>
          <p:nvPr/>
        </p:nvSpPr>
        <p:spPr bwMode="auto">
          <a:xfrm>
            <a:off x="84582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4854" name="Text Box 38"/>
          <p:cNvSpPr txBox="1">
            <a:spLocks noChangeArrowheads="1"/>
          </p:cNvSpPr>
          <p:nvPr/>
        </p:nvSpPr>
        <p:spPr bwMode="auto">
          <a:xfrm>
            <a:off x="7162800" y="4784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8</a:t>
            </a:r>
          </a:p>
        </p:txBody>
      </p:sp>
      <p:sp>
        <p:nvSpPr>
          <p:cNvPr id="34855" name="Text Box 39"/>
          <p:cNvSpPr txBox="1">
            <a:spLocks noChangeArrowheads="1"/>
          </p:cNvSpPr>
          <p:nvPr/>
        </p:nvSpPr>
        <p:spPr bwMode="auto">
          <a:xfrm>
            <a:off x="4724400" y="194627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cxnSp>
        <p:nvCxnSpPr>
          <p:cNvPr id="34856" name="AutoShape 40"/>
          <p:cNvCxnSpPr>
            <a:cxnSpLocks noChangeShapeType="1"/>
            <a:stCxn id="34821" idx="7"/>
            <a:endCxn id="34825" idx="3"/>
          </p:cNvCxnSpPr>
          <p:nvPr/>
        </p:nvCxnSpPr>
        <p:spPr bwMode="auto">
          <a:xfrm flipV="1">
            <a:off x="6223000" y="3763964"/>
            <a:ext cx="871538" cy="833437"/>
          </a:xfrm>
          <a:prstGeom prst="straightConnector1">
            <a:avLst/>
          </a:prstGeom>
          <a:noFill/>
          <a:ln w="28575">
            <a:solidFill>
              <a:schemeClr val="tx1"/>
            </a:solidFill>
            <a:round/>
            <a:headEnd/>
            <a:tailEnd type="stealth" w="med" len="lg"/>
          </a:ln>
          <a:effectLst/>
        </p:spPr>
      </p:cxnSp>
      <p:sp>
        <p:nvSpPr>
          <p:cNvPr id="34857" name="Text Box 41"/>
          <p:cNvSpPr txBox="1">
            <a:spLocks noChangeArrowheads="1"/>
          </p:cNvSpPr>
          <p:nvPr/>
        </p:nvSpPr>
        <p:spPr bwMode="auto">
          <a:xfrm>
            <a:off x="2362200" y="838201"/>
            <a:ext cx="7315200" cy="519113"/>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en-US" sz="2800">
                <a:latin typeface="Times New Roman" pitchFamily="18" charset="0"/>
                <a:ea typeface="宋体" pitchFamily="2" charset="-122"/>
              </a:rPr>
              <a:t>X</a:t>
            </a:r>
            <a:r>
              <a:rPr kumimoji="1" lang="en-US" altLang="zh-CN" sz="2800">
                <a:latin typeface="Times New Roman" pitchFamily="18" charset="0"/>
                <a:ea typeface="宋体" pitchFamily="2" charset="-122"/>
              </a:rPr>
              <a:t>={1,2,4,6}</a:t>
            </a:r>
          </a:p>
        </p:txBody>
      </p:sp>
      <p:sp>
        <p:nvSpPr>
          <p:cNvPr id="34858" name="Text Box 42"/>
          <p:cNvSpPr txBox="1">
            <a:spLocks noChangeArrowheads="1"/>
          </p:cNvSpPr>
          <p:nvPr/>
        </p:nvSpPr>
        <p:spPr bwMode="auto">
          <a:xfrm>
            <a:off x="3657600" y="5410200"/>
            <a:ext cx="7010400" cy="784830"/>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en-US">
                <a:latin typeface="Times New Roman" pitchFamily="18" charset="0"/>
                <a:ea typeface="宋体" pitchFamily="2" charset="-122"/>
              </a:rPr>
              <a:t>min {</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23</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25</a:t>
            </a:r>
            <a:r>
              <a:rPr kumimoji="1" lang="en-US" altLang="en-US">
                <a:latin typeface="Times New Roman" pitchFamily="18" charset="0"/>
                <a:ea typeface="宋体" pitchFamily="2" charset="-122"/>
              </a:rPr>
              <a:t>,c</a:t>
            </a:r>
            <a:r>
              <a:rPr kumimoji="1" lang="en-US" altLang="en-US" baseline="-25000">
                <a:latin typeface="Times New Roman" pitchFamily="18" charset="0"/>
                <a:ea typeface="宋体" pitchFamily="2" charset="-122"/>
              </a:rPr>
              <a:t>47</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67</a:t>
            </a:r>
            <a:r>
              <a:rPr kumimoji="1" lang="en-US" altLang="en-US">
                <a:latin typeface="Times New Roman" pitchFamily="18" charset="0"/>
                <a:ea typeface="宋体" pitchFamily="2" charset="-122"/>
              </a:rPr>
              <a:t>}=min {2+6,2+5,1+2,3+4}=min {8,7,3,7}=3</a:t>
            </a:r>
          </a:p>
          <a:p>
            <a:pPr>
              <a:lnSpc>
                <a:spcPct val="100000"/>
              </a:lnSpc>
              <a:spcBef>
                <a:spcPct val="50000"/>
              </a:spcBef>
            </a:pPr>
            <a:r>
              <a:rPr kumimoji="1" lang="en-US" altLang="en-US">
                <a:latin typeface="Times New Roman" pitchFamily="18" charset="0"/>
                <a:ea typeface="宋体" pitchFamily="2" charset="-122"/>
              </a:rPr>
              <a:t>X={1,2,4,6,7}, p</a:t>
            </a:r>
            <a:r>
              <a:rPr kumimoji="1" lang="en-US" altLang="en-US" baseline="-25000">
                <a:latin typeface="Times New Roman" pitchFamily="18" charset="0"/>
                <a:ea typeface="宋体" pitchFamily="2" charset="-122"/>
              </a:rPr>
              <a:t>7</a:t>
            </a:r>
            <a:r>
              <a:rPr kumimoji="1" lang="en-US" altLang="en-US">
                <a:latin typeface="Times New Roman" pitchFamily="18" charset="0"/>
                <a:ea typeface="宋体" pitchFamily="2" charset="-122"/>
              </a:rPr>
              <a:t>=3</a:t>
            </a:r>
            <a:endParaRPr kumimoji="1" lang="en-US" altLang="zh-CN">
              <a:latin typeface="Times New Roman" pitchFamily="18" charset="0"/>
              <a:ea typeface="宋体" pitchFamily="2" charset="-122"/>
            </a:endParaRPr>
          </a:p>
        </p:txBody>
      </p:sp>
      <p:sp>
        <p:nvSpPr>
          <p:cNvPr id="34859" name="Text Box 43"/>
          <p:cNvSpPr txBox="1">
            <a:spLocks noChangeArrowheads="1"/>
          </p:cNvSpPr>
          <p:nvPr/>
        </p:nvSpPr>
        <p:spPr bwMode="auto">
          <a:xfrm>
            <a:off x="5638800" y="16002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2</a:t>
            </a:r>
            <a:r>
              <a:rPr kumimoji="1" lang="en-US" altLang="zh-CN" sz="2000">
                <a:solidFill>
                  <a:srgbClr val="FF0000"/>
                </a:solidFill>
                <a:latin typeface="Times New Roman" pitchFamily="18" charset="0"/>
                <a:ea typeface="宋体" pitchFamily="2" charset="-122"/>
              </a:rPr>
              <a:t>=2</a:t>
            </a:r>
          </a:p>
        </p:txBody>
      </p:sp>
      <p:sp>
        <p:nvSpPr>
          <p:cNvPr id="34860" name="Text Box 44"/>
          <p:cNvSpPr txBox="1">
            <a:spLocks noChangeArrowheads="1"/>
          </p:cNvSpPr>
          <p:nvPr/>
        </p:nvSpPr>
        <p:spPr bwMode="auto">
          <a:xfrm>
            <a:off x="4495800" y="28194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4</a:t>
            </a:r>
            <a:r>
              <a:rPr kumimoji="1" lang="en-US" altLang="zh-CN" sz="2000">
                <a:solidFill>
                  <a:srgbClr val="FF0000"/>
                </a:solidFill>
                <a:latin typeface="Times New Roman" pitchFamily="18" charset="0"/>
                <a:ea typeface="宋体" pitchFamily="2" charset="-122"/>
              </a:rPr>
              <a:t>=1</a:t>
            </a:r>
          </a:p>
        </p:txBody>
      </p:sp>
      <p:sp>
        <p:nvSpPr>
          <p:cNvPr id="34861" name="Text Box 45"/>
          <p:cNvSpPr txBox="1">
            <a:spLocks noChangeArrowheads="1"/>
          </p:cNvSpPr>
          <p:nvPr/>
        </p:nvSpPr>
        <p:spPr bwMode="auto">
          <a:xfrm>
            <a:off x="3276600" y="16002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1</a:t>
            </a:r>
            <a:r>
              <a:rPr kumimoji="1" lang="en-US" altLang="zh-CN" sz="2000">
                <a:solidFill>
                  <a:srgbClr val="FF0000"/>
                </a:solidFill>
                <a:latin typeface="Times New Roman" pitchFamily="18" charset="0"/>
                <a:ea typeface="宋体" pitchFamily="2" charset="-122"/>
              </a:rPr>
              <a:t>=0</a:t>
            </a:r>
          </a:p>
        </p:txBody>
      </p:sp>
      <p:sp>
        <p:nvSpPr>
          <p:cNvPr id="200750" name="Line 46"/>
          <p:cNvSpPr>
            <a:spLocks noChangeShapeType="1"/>
          </p:cNvSpPr>
          <p:nvPr/>
        </p:nvSpPr>
        <p:spPr bwMode="auto">
          <a:xfrm>
            <a:off x="5105400" y="3657600"/>
            <a:ext cx="914400" cy="9144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200751" name="Line 47"/>
          <p:cNvSpPr>
            <a:spLocks noChangeShapeType="1"/>
          </p:cNvSpPr>
          <p:nvPr/>
        </p:nvSpPr>
        <p:spPr bwMode="auto">
          <a:xfrm>
            <a:off x="6248400" y="2251075"/>
            <a:ext cx="1981200"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200752" name="Line 48"/>
          <p:cNvSpPr>
            <a:spLocks noChangeShapeType="1"/>
          </p:cNvSpPr>
          <p:nvPr/>
        </p:nvSpPr>
        <p:spPr bwMode="auto">
          <a:xfrm>
            <a:off x="6172200" y="2590800"/>
            <a:ext cx="838200" cy="8382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200753" name="Line 49"/>
          <p:cNvSpPr>
            <a:spLocks noChangeShapeType="1"/>
          </p:cNvSpPr>
          <p:nvPr/>
        </p:nvSpPr>
        <p:spPr bwMode="auto">
          <a:xfrm>
            <a:off x="3886200" y="4876800"/>
            <a:ext cx="1905000"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4866" name="Text Box 50"/>
          <p:cNvSpPr txBox="1">
            <a:spLocks noChangeArrowheads="1"/>
          </p:cNvSpPr>
          <p:nvPr/>
        </p:nvSpPr>
        <p:spPr bwMode="auto">
          <a:xfrm>
            <a:off x="3276600" y="5029201"/>
            <a:ext cx="8382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6</a:t>
            </a:r>
            <a:r>
              <a:rPr kumimoji="1" lang="en-US" altLang="zh-CN" sz="2000">
                <a:solidFill>
                  <a:srgbClr val="FF0000"/>
                </a:solidFill>
                <a:latin typeface="Times New Roman" pitchFamily="18" charset="0"/>
                <a:ea typeface="宋体" pitchFamily="2" charset="-122"/>
              </a:rPr>
              <a:t>=3</a:t>
            </a:r>
          </a:p>
        </p:txBody>
      </p:sp>
      <p:sp>
        <p:nvSpPr>
          <p:cNvPr id="34867" name="Text Box 51"/>
          <p:cNvSpPr txBox="1">
            <a:spLocks noChangeArrowheads="1"/>
          </p:cNvSpPr>
          <p:nvPr/>
        </p:nvSpPr>
        <p:spPr bwMode="auto">
          <a:xfrm>
            <a:off x="5715000" y="5018089"/>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7</a:t>
            </a:r>
            <a:r>
              <a:rPr kumimoji="1" lang="en-US" altLang="zh-CN" sz="2000">
                <a:solidFill>
                  <a:srgbClr val="FF0000"/>
                </a:solidFill>
                <a:latin typeface="Times New Roman" pitchFamily="18" charset="0"/>
                <a:ea typeface="宋体" pitchFamily="2" charset="-122"/>
              </a:rPr>
              <a:t>=3</a:t>
            </a:r>
          </a:p>
        </p:txBody>
      </p:sp>
    </p:spTree>
    <p:extLst>
      <p:ext uri="{BB962C8B-B14F-4D97-AF65-F5344CB8AC3E}">
        <p14:creationId xmlns:p14="http://schemas.microsoft.com/office/powerpoint/2010/main" val="370429310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Freeform 2"/>
          <p:cNvSpPr>
            <a:spLocks/>
          </p:cNvSpPr>
          <p:nvPr/>
        </p:nvSpPr>
        <p:spPr bwMode="auto">
          <a:xfrm>
            <a:off x="3221038" y="1905000"/>
            <a:ext cx="3205162" cy="3221038"/>
          </a:xfrm>
          <a:custGeom>
            <a:avLst/>
            <a:gdLst>
              <a:gd name="T0" fmla="*/ 275 w 2019"/>
              <a:gd name="T1" fmla="*/ 0 h 2029"/>
              <a:gd name="T2" fmla="*/ 1790 w 2019"/>
              <a:gd name="T3" fmla="*/ 11 h 2029"/>
              <a:gd name="T4" fmla="*/ 2008 w 2019"/>
              <a:gd name="T5" fmla="*/ 131 h 2029"/>
              <a:gd name="T6" fmla="*/ 2019 w 2019"/>
              <a:gd name="T7" fmla="*/ 1909 h 2029"/>
              <a:gd name="T8" fmla="*/ 1866 w 2019"/>
              <a:gd name="T9" fmla="*/ 2007 h 2029"/>
              <a:gd name="T10" fmla="*/ 131 w 2019"/>
              <a:gd name="T11" fmla="*/ 2029 h 2029"/>
              <a:gd name="T12" fmla="*/ 11 w 2019"/>
              <a:gd name="T13" fmla="*/ 1843 h 2029"/>
              <a:gd name="T14" fmla="*/ 0 w 2019"/>
              <a:gd name="T15" fmla="*/ 196 h 2029"/>
              <a:gd name="T16" fmla="*/ 83 w 2019"/>
              <a:gd name="T17" fmla="*/ 48 h 2029"/>
              <a:gd name="T18" fmla="*/ 275 w 2019"/>
              <a:gd name="T19" fmla="*/ 0 h 2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9" h="2029">
                <a:moveTo>
                  <a:pt x="275" y="0"/>
                </a:moveTo>
                <a:lnTo>
                  <a:pt x="1790" y="11"/>
                </a:lnTo>
                <a:lnTo>
                  <a:pt x="2008" y="131"/>
                </a:lnTo>
                <a:lnTo>
                  <a:pt x="2019" y="1909"/>
                </a:lnTo>
                <a:lnTo>
                  <a:pt x="1866" y="2007"/>
                </a:lnTo>
                <a:lnTo>
                  <a:pt x="131" y="2029"/>
                </a:lnTo>
                <a:lnTo>
                  <a:pt x="11" y="1843"/>
                </a:lnTo>
                <a:lnTo>
                  <a:pt x="0" y="196"/>
                </a:lnTo>
                <a:lnTo>
                  <a:pt x="83" y="48"/>
                </a:lnTo>
                <a:lnTo>
                  <a:pt x="275" y="0"/>
                </a:lnTo>
                <a:close/>
              </a:path>
            </a:pathLst>
          </a:custGeom>
          <a:solidFill>
            <a:srgbClr val="33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5843" name="Oval 3"/>
          <p:cNvSpPr>
            <a:spLocks noChangeArrowheads="1"/>
          </p:cNvSpPr>
          <p:nvPr/>
        </p:nvSpPr>
        <p:spPr bwMode="auto">
          <a:xfrm>
            <a:off x="5829300"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2</a:t>
            </a:r>
          </a:p>
        </p:txBody>
      </p:sp>
      <p:sp>
        <p:nvSpPr>
          <p:cNvPr id="35844" name="Oval 4"/>
          <p:cNvSpPr>
            <a:spLocks noChangeArrowheads="1"/>
          </p:cNvSpPr>
          <p:nvPr/>
        </p:nvSpPr>
        <p:spPr bwMode="auto">
          <a:xfrm>
            <a:off x="8229600"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3</a:t>
            </a:r>
          </a:p>
        </p:txBody>
      </p:sp>
      <p:sp>
        <p:nvSpPr>
          <p:cNvPr id="35845" name="Oval 5"/>
          <p:cNvSpPr>
            <a:spLocks noChangeArrowheads="1"/>
          </p:cNvSpPr>
          <p:nvPr/>
        </p:nvSpPr>
        <p:spPr bwMode="auto">
          <a:xfrm>
            <a:off x="5832475"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7</a:t>
            </a:r>
          </a:p>
        </p:txBody>
      </p:sp>
      <p:sp>
        <p:nvSpPr>
          <p:cNvPr id="35846" name="Oval 6"/>
          <p:cNvSpPr>
            <a:spLocks noChangeArrowheads="1"/>
          </p:cNvSpPr>
          <p:nvPr/>
        </p:nvSpPr>
        <p:spPr bwMode="auto">
          <a:xfrm>
            <a:off x="3446463"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1</a:t>
            </a:r>
          </a:p>
        </p:txBody>
      </p:sp>
      <p:sp>
        <p:nvSpPr>
          <p:cNvPr id="35847" name="Oval 7"/>
          <p:cNvSpPr>
            <a:spLocks noChangeArrowheads="1"/>
          </p:cNvSpPr>
          <p:nvPr/>
        </p:nvSpPr>
        <p:spPr bwMode="auto">
          <a:xfrm>
            <a:off x="8218488"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8</a:t>
            </a:r>
          </a:p>
        </p:txBody>
      </p:sp>
      <p:sp>
        <p:nvSpPr>
          <p:cNvPr id="35848" name="Oval 8"/>
          <p:cNvSpPr>
            <a:spLocks noChangeArrowheads="1"/>
          </p:cNvSpPr>
          <p:nvPr/>
        </p:nvSpPr>
        <p:spPr bwMode="auto">
          <a:xfrm>
            <a:off x="4648200" y="33353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4</a:t>
            </a:r>
          </a:p>
        </p:txBody>
      </p:sp>
      <p:sp>
        <p:nvSpPr>
          <p:cNvPr id="35849" name="Oval 9"/>
          <p:cNvSpPr>
            <a:spLocks noChangeArrowheads="1"/>
          </p:cNvSpPr>
          <p:nvPr/>
        </p:nvSpPr>
        <p:spPr bwMode="auto">
          <a:xfrm>
            <a:off x="7027863" y="3357563"/>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5</a:t>
            </a:r>
          </a:p>
        </p:txBody>
      </p:sp>
      <p:sp>
        <p:nvSpPr>
          <p:cNvPr id="35850" name="Oval 10"/>
          <p:cNvSpPr>
            <a:spLocks noChangeArrowheads="1"/>
          </p:cNvSpPr>
          <p:nvPr/>
        </p:nvSpPr>
        <p:spPr bwMode="auto">
          <a:xfrm>
            <a:off x="3446463"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6</a:t>
            </a:r>
          </a:p>
        </p:txBody>
      </p:sp>
      <p:cxnSp>
        <p:nvCxnSpPr>
          <p:cNvPr id="35851" name="AutoShape 11"/>
          <p:cNvCxnSpPr>
            <a:cxnSpLocks noChangeShapeType="1"/>
            <a:stCxn id="35846" idx="6"/>
            <a:endCxn id="35843" idx="2"/>
          </p:cNvCxnSpPr>
          <p:nvPr/>
        </p:nvCxnSpPr>
        <p:spPr bwMode="auto">
          <a:xfrm>
            <a:off x="3919539" y="2344738"/>
            <a:ext cx="1893887" cy="0"/>
          </a:xfrm>
          <a:prstGeom prst="straightConnector1">
            <a:avLst/>
          </a:prstGeom>
          <a:noFill/>
          <a:ln w="28575">
            <a:solidFill>
              <a:srgbClr val="FF0000"/>
            </a:solidFill>
            <a:round/>
            <a:headEnd/>
            <a:tailEnd type="stealth" w="med" len="lg"/>
          </a:ln>
          <a:effectLst/>
        </p:spPr>
      </p:cxnSp>
      <p:cxnSp>
        <p:nvCxnSpPr>
          <p:cNvPr id="35852" name="AutoShape 12"/>
          <p:cNvCxnSpPr>
            <a:cxnSpLocks noChangeShapeType="1"/>
            <a:stCxn id="35843" idx="6"/>
            <a:endCxn id="35844" idx="2"/>
          </p:cNvCxnSpPr>
          <p:nvPr/>
        </p:nvCxnSpPr>
        <p:spPr bwMode="auto">
          <a:xfrm>
            <a:off x="6302375" y="2344738"/>
            <a:ext cx="1911350" cy="0"/>
          </a:xfrm>
          <a:prstGeom prst="straightConnector1">
            <a:avLst/>
          </a:prstGeom>
          <a:noFill/>
          <a:ln w="28575">
            <a:solidFill>
              <a:schemeClr val="tx1"/>
            </a:solidFill>
            <a:round/>
            <a:headEnd/>
            <a:tailEnd type="stealth" w="med" len="lg"/>
          </a:ln>
          <a:effectLst/>
        </p:spPr>
      </p:cxnSp>
      <p:cxnSp>
        <p:nvCxnSpPr>
          <p:cNvPr id="35853" name="AutoShape 13"/>
          <p:cNvCxnSpPr>
            <a:cxnSpLocks noChangeShapeType="1"/>
            <a:stCxn id="35846" idx="4"/>
            <a:endCxn id="35850" idx="0"/>
          </p:cNvCxnSpPr>
          <p:nvPr/>
        </p:nvCxnSpPr>
        <p:spPr bwMode="auto">
          <a:xfrm>
            <a:off x="3675063" y="2589213"/>
            <a:ext cx="0" cy="1941512"/>
          </a:xfrm>
          <a:prstGeom prst="straightConnector1">
            <a:avLst/>
          </a:prstGeom>
          <a:noFill/>
          <a:ln w="28575">
            <a:solidFill>
              <a:srgbClr val="FF0000"/>
            </a:solidFill>
            <a:round/>
            <a:headEnd/>
            <a:tailEnd type="stealth" w="med" len="lg"/>
          </a:ln>
          <a:effectLst/>
        </p:spPr>
      </p:cxnSp>
      <p:cxnSp>
        <p:nvCxnSpPr>
          <p:cNvPr id="35854" name="AutoShape 14"/>
          <p:cNvCxnSpPr>
            <a:cxnSpLocks noChangeShapeType="1"/>
            <a:stCxn id="35850" idx="6"/>
            <a:endCxn id="35845" idx="2"/>
          </p:cNvCxnSpPr>
          <p:nvPr/>
        </p:nvCxnSpPr>
        <p:spPr bwMode="auto">
          <a:xfrm>
            <a:off x="3919538" y="4775200"/>
            <a:ext cx="1897062" cy="0"/>
          </a:xfrm>
          <a:prstGeom prst="straightConnector1">
            <a:avLst/>
          </a:prstGeom>
          <a:noFill/>
          <a:ln w="28575">
            <a:solidFill>
              <a:schemeClr val="tx1"/>
            </a:solidFill>
            <a:round/>
            <a:headEnd/>
            <a:tailEnd type="stealth" w="med" len="lg"/>
          </a:ln>
          <a:effectLst/>
        </p:spPr>
      </p:cxnSp>
      <p:cxnSp>
        <p:nvCxnSpPr>
          <p:cNvPr id="35855" name="AutoShape 15"/>
          <p:cNvCxnSpPr>
            <a:cxnSpLocks noChangeShapeType="1"/>
            <a:stCxn id="35845" idx="6"/>
            <a:endCxn id="35847" idx="2"/>
          </p:cNvCxnSpPr>
          <p:nvPr/>
        </p:nvCxnSpPr>
        <p:spPr bwMode="auto">
          <a:xfrm>
            <a:off x="6305551" y="4775200"/>
            <a:ext cx="1897063" cy="0"/>
          </a:xfrm>
          <a:prstGeom prst="straightConnector1">
            <a:avLst/>
          </a:prstGeom>
          <a:noFill/>
          <a:ln w="28575">
            <a:solidFill>
              <a:schemeClr val="tx1"/>
            </a:solidFill>
            <a:round/>
            <a:headEnd/>
            <a:tailEnd type="stealth" w="med" len="lg"/>
          </a:ln>
          <a:effectLst/>
        </p:spPr>
      </p:cxnSp>
      <p:cxnSp>
        <p:nvCxnSpPr>
          <p:cNvPr id="35856" name="AutoShape 16"/>
          <p:cNvCxnSpPr>
            <a:cxnSpLocks noChangeShapeType="1"/>
            <a:stCxn id="35844" idx="4"/>
            <a:endCxn id="35847" idx="0"/>
          </p:cNvCxnSpPr>
          <p:nvPr/>
        </p:nvCxnSpPr>
        <p:spPr bwMode="auto">
          <a:xfrm flipH="1">
            <a:off x="8447088" y="2589213"/>
            <a:ext cx="11112" cy="1941512"/>
          </a:xfrm>
          <a:prstGeom prst="straightConnector1">
            <a:avLst/>
          </a:prstGeom>
          <a:noFill/>
          <a:ln w="28575">
            <a:solidFill>
              <a:schemeClr val="tx1"/>
            </a:solidFill>
            <a:round/>
            <a:headEnd/>
            <a:tailEnd type="stealth" w="med" len="lg"/>
          </a:ln>
          <a:effectLst/>
        </p:spPr>
      </p:cxnSp>
      <p:cxnSp>
        <p:nvCxnSpPr>
          <p:cNvPr id="35857" name="AutoShape 17"/>
          <p:cNvCxnSpPr>
            <a:cxnSpLocks noChangeShapeType="1"/>
            <a:stCxn id="35846" idx="5"/>
            <a:endCxn id="35848" idx="1"/>
          </p:cNvCxnSpPr>
          <p:nvPr/>
        </p:nvCxnSpPr>
        <p:spPr bwMode="auto">
          <a:xfrm>
            <a:off x="3836989" y="2522538"/>
            <a:ext cx="877887" cy="863600"/>
          </a:xfrm>
          <a:prstGeom prst="straightConnector1">
            <a:avLst/>
          </a:prstGeom>
          <a:noFill/>
          <a:ln w="28575">
            <a:solidFill>
              <a:srgbClr val="FF0000"/>
            </a:solidFill>
            <a:round/>
            <a:headEnd/>
            <a:tailEnd type="stealth" w="med" len="lg"/>
          </a:ln>
          <a:effectLst/>
        </p:spPr>
      </p:cxnSp>
      <p:cxnSp>
        <p:nvCxnSpPr>
          <p:cNvPr id="35858" name="AutoShape 18"/>
          <p:cNvCxnSpPr>
            <a:cxnSpLocks noChangeShapeType="1"/>
            <a:stCxn id="35848" idx="5"/>
            <a:endCxn id="35845" idx="1"/>
          </p:cNvCxnSpPr>
          <p:nvPr/>
        </p:nvCxnSpPr>
        <p:spPr bwMode="auto">
          <a:xfrm>
            <a:off x="5038726" y="3741738"/>
            <a:ext cx="860425" cy="855662"/>
          </a:xfrm>
          <a:prstGeom prst="straightConnector1">
            <a:avLst/>
          </a:prstGeom>
          <a:noFill/>
          <a:ln w="28575">
            <a:solidFill>
              <a:srgbClr val="FF0000"/>
            </a:solidFill>
            <a:round/>
            <a:headEnd/>
            <a:tailEnd type="stealth" w="med" len="lg"/>
          </a:ln>
          <a:effectLst/>
        </p:spPr>
      </p:cxnSp>
      <p:cxnSp>
        <p:nvCxnSpPr>
          <p:cNvPr id="35859" name="AutoShape 19"/>
          <p:cNvCxnSpPr>
            <a:cxnSpLocks noChangeShapeType="1"/>
            <a:stCxn id="35850" idx="7"/>
            <a:endCxn id="35848" idx="3"/>
          </p:cNvCxnSpPr>
          <p:nvPr/>
        </p:nvCxnSpPr>
        <p:spPr bwMode="auto">
          <a:xfrm flipV="1">
            <a:off x="3836989" y="3741738"/>
            <a:ext cx="877887" cy="855662"/>
          </a:xfrm>
          <a:prstGeom prst="straightConnector1">
            <a:avLst/>
          </a:prstGeom>
          <a:noFill/>
          <a:ln w="28575">
            <a:solidFill>
              <a:schemeClr val="tx1"/>
            </a:solidFill>
            <a:round/>
            <a:headEnd/>
            <a:tailEnd type="stealth" w="med" len="lg"/>
          </a:ln>
          <a:effectLst/>
        </p:spPr>
      </p:cxnSp>
      <p:cxnSp>
        <p:nvCxnSpPr>
          <p:cNvPr id="35860" name="AutoShape 20"/>
          <p:cNvCxnSpPr>
            <a:cxnSpLocks noChangeShapeType="1"/>
            <a:stCxn id="35848" idx="7"/>
            <a:endCxn id="35843" idx="3"/>
          </p:cNvCxnSpPr>
          <p:nvPr/>
        </p:nvCxnSpPr>
        <p:spPr bwMode="auto">
          <a:xfrm flipV="1">
            <a:off x="5038725" y="2522538"/>
            <a:ext cx="857250" cy="863600"/>
          </a:xfrm>
          <a:prstGeom prst="straightConnector1">
            <a:avLst/>
          </a:prstGeom>
          <a:noFill/>
          <a:ln w="28575">
            <a:solidFill>
              <a:schemeClr val="tx1"/>
            </a:solidFill>
            <a:round/>
            <a:headEnd/>
            <a:tailEnd type="stealth" w="med" len="lg"/>
          </a:ln>
          <a:effectLst/>
        </p:spPr>
      </p:cxnSp>
      <p:cxnSp>
        <p:nvCxnSpPr>
          <p:cNvPr id="35861" name="AutoShape 21"/>
          <p:cNvCxnSpPr>
            <a:cxnSpLocks noChangeShapeType="1"/>
            <a:stCxn id="35845" idx="0"/>
            <a:endCxn id="35843" idx="4"/>
          </p:cNvCxnSpPr>
          <p:nvPr/>
        </p:nvCxnSpPr>
        <p:spPr bwMode="auto">
          <a:xfrm flipH="1" flipV="1">
            <a:off x="6057901" y="2589213"/>
            <a:ext cx="3175" cy="1941512"/>
          </a:xfrm>
          <a:prstGeom prst="straightConnector1">
            <a:avLst/>
          </a:prstGeom>
          <a:noFill/>
          <a:ln w="28575">
            <a:solidFill>
              <a:schemeClr val="tx1"/>
            </a:solidFill>
            <a:round/>
            <a:headEnd/>
            <a:tailEnd type="stealth" w="med" len="lg"/>
          </a:ln>
          <a:effectLst/>
        </p:spPr>
      </p:cxnSp>
      <p:cxnSp>
        <p:nvCxnSpPr>
          <p:cNvPr id="35862" name="AutoShape 22"/>
          <p:cNvCxnSpPr>
            <a:cxnSpLocks noChangeShapeType="1"/>
            <a:stCxn id="35843" idx="5"/>
            <a:endCxn id="35849" idx="1"/>
          </p:cNvCxnSpPr>
          <p:nvPr/>
        </p:nvCxnSpPr>
        <p:spPr bwMode="auto">
          <a:xfrm>
            <a:off x="6219826" y="2522539"/>
            <a:ext cx="874713" cy="885825"/>
          </a:xfrm>
          <a:prstGeom prst="straightConnector1">
            <a:avLst/>
          </a:prstGeom>
          <a:noFill/>
          <a:ln w="28575">
            <a:solidFill>
              <a:schemeClr val="tx1"/>
            </a:solidFill>
            <a:round/>
            <a:headEnd/>
            <a:tailEnd type="stealth" w="med" len="lg"/>
          </a:ln>
          <a:effectLst/>
        </p:spPr>
      </p:cxnSp>
      <p:cxnSp>
        <p:nvCxnSpPr>
          <p:cNvPr id="35863" name="AutoShape 23"/>
          <p:cNvCxnSpPr>
            <a:cxnSpLocks noChangeShapeType="1"/>
            <a:stCxn id="35849" idx="7"/>
            <a:endCxn id="35844" idx="3"/>
          </p:cNvCxnSpPr>
          <p:nvPr/>
        </p:nvCxnSpPr>
        <p:spPr bwMode="auto">
          <a:xfrm flipV="1">
            <a:off x="7418389" y="2522539"/>
            <a:ext cx="877887" cy="885825"/>
          </a:xfrm>
          <a:prstGeom prst="straightConnector1">
            <a:avLst/>
          </a:prstGeom>
          <a:noFill/>
          <a:ln w="28575">
            <a:solidFill>
              <a:schemeClr val="tx1"/>
            </a:solidFill>
            <a:round/>
            <a:headEnd/>
            <a:tailEnd type="stealth" w="med" len="lg"/>
          </a:ln>
          <a:effectLst/>
        </p:spPr>
      </p:cxnSp>
      <p:cxnSp>
        <p:nvCxnSpPr>
          <p:cNvPr id="35864" name="AutoShape 24"/>
          <p:cNvCxnSpPr>
            <a:cxnSpLocks noChangeShapeType="1"/>
            <a:stCxn id="35849" idx="5"/>
            <a:endCxn id="35847" idx="1"/>
          </p:cNvCxnSpPr>
          <p:nvPr/>
        </p:nvCxnSpPr>
        <p:spPr bwMode="auto">
          <a:xfrm>
            <a:off x="7418389" y="3763964"/>
            <a:ext cx="866775" cy="833437"/>
          </a:xfrm>
          <a:prstGeom prst="straightConnector1">
            <a:avLst/>
          </a:prstGeom>
          <a:noFill/>
          <a:ln w="28575">
            <a:solidFill>
              <a:schemeClr val="tx1"/>
            </a:solidFill>
            <a:round/>
            <a:headEnd/>
            <a:tailEnd type="stealth" w="med" len="lg"/>
          </a:ln>
          <a:effectLst/>
        </p:spPr>
      </p:cxnSp>
      <p:sp>
        <p:nvSpPr>
          <p:cNvPr id="35865" name="Text Box 25"/>
          <p:cNvSpPr txBox="1">
            <a:spLocks noChangeArrowheads="1"/>
          </p:cNvSpPr>
          <p:nvPr/>
        </p:nvSpPr>
        <p:spPr bwMode="auto">
          <a:xfrm>
            <a:off x="6934200" y="1951039"/>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5866" name="Text Box 26"/>
          <p:cNvSpPr txBox="1">
            <a:spLocks noChangeArrowheads="1"/>
          </p:cNvSpPr>
          <p:nvPr/>
        </p:nvSpPr>
        <p:spPr bwMode="auto">
          <a:xfrm>
            <a:off x="42672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a:t>
            </a:r>
          </a:p>
        </p:txBody>
      </p:sp>
      <p:sp>
        <p:nvSpPr>
          <p:cNvPr id="35867" name="Text Box 27"/>
          <p:cNvSpPr txBox="1">
            <a:spLocks noChangeArrowheads="1"/>
          </p:cNvSpPr>
          <p:nvPr/>
        </p:nvSpPr>
        <p:spPr bwMode="auto">
          <a:xfrm>
            <a:off x="33528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5868" name="Text Box 28"/>
          <p:cNvSpPr txBox="1">
            <a:spLocks noChangeArrowheads="1"/>
          </p:cNvSpPr>
          <p:nvPr/>
        </p:nvSpPr>
        <p:spPr bwMode="auto">
          <a:xfrm>
            <a:off x="4724400" y="4784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5869" name="Text Box 29"/>
          <p:cNvSpPr txBox="1">
            <a:spLocks noChangeArrowheads="1"/>
          </p:cNvSpPr>
          <p:nvPr/>
        </p:nvSpPr>
        <p:spPr bwMode="auto">
          <a:xfrm>
            <a:off x="5105400" y="2651126"/>
            <a:ext cx="4572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10</a:t>
            </a:r>
          </a:p>
        </p:txBody>
      </p:sp>
      <p:sp>
        <p:nvSpPr>
          <p:cNvPr id="35870" name="Text Box 30"/>
          <p:cNvSpPr txBox="1">
            <a:spLocks noChangeArrowheads="1"/>
          </p:cNvSpPr>
          <p:nvPr/>
        </p:nvSpPr>
        <p:spPr bwMode="auto">
          <a:xfrm>
            <a:off x="42672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5871" name="Text Box 31"/>
          <p:cNvSpPr txBox="1">
            <a:spLocks noChangeArrowheads="1"/>
          </p:cNvSpPr>
          <p:nvPr/>
        </p:nvSpPr>
        <p:spPr bwMode="auto">
          <a:xfrm>
            <a:off x="51816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sp>
        <p:nvSpPr>
          <p:cNvPr id="35872" name="Text Box 32"/>
          <p:cNvSpPr txBox="1">
            <a:spLocks noChangeArrowheads="1"/>
          </p:cNvSpPr>
          <p:nvPr/>
        </p:nvSpPr>
        <p:spPr bwMode="auto">
          <a:xfrm>
            <a:off x="57912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7</a:t>
            </a:r>
          </a:p>
        </p:txBody>
      </p:sp>
      <p:sp>
        <p:nvSpPr>
          <p:cNvPr id="35873" name="Text Box 33"/>
          <p:cNvSpPr txBox="1">
            <a:spLocks noChangeArrowheads="1"/>
          </p:cNvSpPr>
          <p:nvPr/>
        </p:nvSpPr>
        <p:spPr bwMode="auto">
          <a:xfrm>
            <a:off x="66294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5874" name="Text Box 34"/>
          <p:cNvSpPr txBox="1">
            <a:spLocks noChangeArrowheads="1"/>
          </p:cNvSpPr>
          <p:nvPr/>
        </p:nvSpPr>
        <p:spPr bwMode="auto">
          <a:xfrm>
            <a:off x="75438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9</a:t>
            </a:r>
          </a:p>
        </p:txBody>
      </p:sp>
      <p:sp>
        <p:nvSpPr>
          <p:cNvPr id="35875" name="Text Box 35"/>
          <p:cNvSpPr txBox="1">
            <a:spLocks noChangeArrowheads="1"/>
          </p:cNvSpPr>
          <p:nvPr/>
        </p:nvSpPr>
        <p:spPr bwMode="auto">
          <a:xfrm>
            <a:off x="67056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5876" name="Text Box 36"/>
          <p:cNvSpPr txBox="1">
            <a:spLocks noChangeArrowheads="1"/>
          </p:cNvSpPr>
          <p:nvPr/>
        </p:nvSpPr>
        <p:spPr bwMode="auto">
          <a:xfrm>
            <a:off x="7526338"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5877" name="Text Box 37"/>
          <p:cNvSpPr txBox="1">
            <a:spLocks noChangeArrowheads="1"/>
          </p:cNvSpPr>
          <p:nvPr/>
        </p:nvSpPr>
        <p:spPr bwMode="auto">
          <a:xfrm>
            <a:off x="84582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5878" name="Text Box 38"/>
          <p:cNvSpPr txBox="1">
            <a:spLocks noChangeArrowheads="1"/>
          </p:cNvSpPr>
          <p:nvPr/>
        </p:nvSpPr>
        <p:spPr bwMode="auto">
          <a:xfrm>
            <a:off x="7162800" y="4784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8</a:t>
            </a:r>
          </a:p>
        </p:txBody>
      </p:sp>
      <p:sp>
        <p:nvSpPr>
          <p:cNvPr id="35879" name="Text Box 39"/>
          <p:cNvSpPr txBox="1">
            <a:spLocks noChangeArrowheads="1"/>
          </p:cNvSpPr>
          <p:nvPr/>
        </p:nvSpPr>
        <p:spPr bwMode="auto">
          <a:xfrm>
            <a:off x="4724400" y="194627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cxnSp>
        <p:nvCxnSpPr>
          <p:cNvPr id="35880" name="AutoShape 40"/>
          <p:cNvCxnSpPr>
            <a:cxnSpLocks noChangeShapeType="1"/>
            <a:stCxn id="35845" idx="7"/>
            <a:endCxn id="35849" idx="3"/>
          </p:cNvCxnSpPr>
          <p:nvPr/>
        </p:nvCxnSpPr>
        <p:spPr bwMode="auto">
          <a:xfrm flipV="1">
            <a:off x="6223000" y="3763964"/>
            <a:ext cx="871538" cy="833437"/>
          </a:xfrm>
          <a:prstGeom prst="straightConnector1">
            <a:avLst/>
          </a:prstGeom>
          <a:noFill/>
          <a:ln w="28575">
            <a:solidFill>
              <a:schemeClr val="tx1"/>
            </a:solidFill>
            <a:round/>
            <a:headEnd/>
            <a:tailEnd type="stealth" w="med" len="lg"/>
          </a:ln>
          <a:effectLst/>
        </p:spPr>
      </p:cxnSp>
      <p:sp>
        <p:nvSpPr>
          <p:cNvPr id="35881" name="Text Box 41"/>
          <p:cNvSpPr txBox="1">
            <a:spLocks noChangeArrowheads="1"/>
          </p:cNvSpPr>
          <p:nvPr/>
        </p:nvSpPr>
        <p:spPr bwMode="auto">
          <a:xfrm>
            <a:off x="2362200" y="838201"/>
            <a:ext cx="7315200" cy="519113"/>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en-US" sz="2800">
                <a:latin typeface="Times New Roman" pitchFamily="18" charset="0"/>
                <a:ea typeface="宋体" pitchFamily="2" charset="-122"/>
              </a:rPr>
              <a:t>X</a:t>
            </a:r>
            <a:r>
              <a:rPr kumimoji="1" lang="en-US" altLang="zh-CN" sz="2800">
                <a:latin typeface="Times New Roman" pitchFamily="18" charset="0"/>
                <a:ea typeface="宋体" pitchFamily="2" charset="-122"/>
              </a:rPr>
              <a:t>={1,2,4,6,7}</a:t>
            </a:r>
          </a:p>
        </p:txBody>
      </p:sp>
      <p:sp>
        <p:nvSpPr>
          <p:cNvPr id="35882" name="Text Box 42"/>
          <p:cNvSpPr txBox="1">
            <a:spLocks noChangeArrowheads="1"/>
          </p:cNvSpPr>
          <p:nvPr/>
        </p:nvSpPr>
        <p:spPr bwMode="auto">
          <a:xfrm>
            <a:off x="3810000" y="5487989"/>
            <a:ext cx="5943600" cy="1061829"/>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en-US">
                <a:latin typeface="Times New Roman" pitchFamily="18" charset="0"/>
                <a:ea typeface="宋体" pitchFamily="2" charset="-122"/>
              </a:rPr>
              <a:t>min {</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23</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25</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75</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78</a:t>
            </a:r>
            <a:r>
              <a:rPr kumimoji="1" lang="en-US" altLang="en-US">
                <a:latin typeface="Times New Roman" pitchFamily="18" charset="0"/>
                <a:ea typeface="宋体" pitchFamily="2" charset="-122"/>
              </a:rPr>
              <a:t>}=min {2+6,2+5,3+3,3+8}=min {8,7,6,11}=6</a:t>
            </a:r>
          </a:p>
          <a:p>
            <a:pPr>
              <a:lnSpc>
                <a:spcPct val="100000"/>
              </a:lnSpc>
              <a:spcBef>
                <a:spcPct val="50000"/>
              </a:spcBef>
            </a:pPr>
            <a:r>
              <a:rPr kumimoji="1" lang="en-US" altLang="en-US">
                <a:latin typeface="Times New Roman" pitchFamily="18" charset="0"/>
                <a:ea typeface="宋体" pitchFamily="2" charset="-122"/>
              </a:rPr>
              <a:t>X={1,2,4,5,6,7}, p</a:t>
            </a:r>
            <a:r>
              <a:rPr kumimoji="1" lang="en-US" altLang="en-US" baseline="-25000">
                <a:latin typeface="Times New Roman" pitchFamily="18" charset="0"/>
                <a:ea typeface="宋体" pitchFamily="2" charset="-122"/>
              </a:rPr>
              <a:t>5</a:t>
            </a:r>
            <a:r>
              <a:rPr kumimoji="1" lang="en-US" altLang="en-US">
                <a:latin typeface="Times New Roman" pitchFamily="18" charset="0"/>
                <a:ea typeface="宋体" pitchFamily="2" charset="-122"/>
              </a:rPr>
              <a:t>=6</a:t>
            </a:r>
            <a:endParaRPr kumimoji="1" lang="en-US" altLang="zh-CN">
              <a:latin typeface="Times New Roman" pitchFamily="18" charset="0"/>
              <a:ea typeface="宋体" pitchFamily="2" charset="-122"/>
            </a:endParaRPr>
          </a:p>
        </p:txBody>
      </p:sp>
      <p:sp>
        <p:nvSpPr>
          <p:cNvPr id="35883" name="Text Box 43"/>
          <p:cNvSpPr txBox="1">
            <a:spLocks noChangeArrowheads="1"/>
          </p:cNvSpPr>
          <p:nvPr/>
        </p:nvSpPr>
        <p:spPr bwMode="auto">
          <a:xfrm>
            <a:off x="5638800" y="16002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2</a:t>
            </a:r>
            <a:r>
              <a:rPr kumimoji="1" lang="en-US" altLang="zh-CN" sz="2000">
                <a:solidFill>
                  <a:srgbClr val="FF0000"/>
                </a:solidFill>
                <a:latin typeface="Times New Roman" pitchFamily="18" charset="0"/>
                <a:ea typeface="宋体" pitchFamily="2" charset="-122"/>
              </a:rPr>
              <a:t>=2</a:t>
            </a:r>
          </a:p>
        </p:txBody>
      </p:sp>
      <p:sp>
        <p:nvSpPr>
          <p:cNvPr id="35884" name="Text Box 44"/>
          <p:cNvSpPr txBox="1">
            <a:spLocks noChangeArrowheads="1"/>
          </p:cNvSpPr>
          <p:nvPr/>
        </p:nvSpPr>
        <p:spPr bwMode="auto">
          <a:xfrm>
            <a:off x="4495800" y="28194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4</a:t>
            </a:r>
            <a:r>
              <a:rPr kumimoji="1" lang="en-US" altLang="zh-CN" sz="2000">
                <a:solidFill>
                  <a:srgbClr val="FF0000"/>
                </a:solidFill>
                <a:latin typeface="Times New Roman" pitchFamily="18" charset="0"/>
                <a:ea typeface="宋体" pitchFamily="2" charset="-122"/>
              </a:rPr>
              <a:t>=1</a:t>
            </a:r>
          </a:p>
        </p:txBody>
      </p:sp>
      <p:sp>
        <p:nvSpPr>
          <p:cNvPr id="35885" name="Text Box 45"/>
          <p:cNvSpPr txBox="1">
            <a:spLocks noChangeArrowheads="1"/>
          </p:cNvSpPr>
          <p:nvPr/>
        </p:nvSpPr>
        <p:spPr bwMode="auto">
          <a:xfrm>
            <a:off x="3276600" y="16002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1</a:t>
            </a:r>
            <a:r>
              <a:rPr kumimoji="1" lang="en-US" altLang="zh-CN" sz="2000">
                <a:solidFill>
                  <a:srgbClr val="FF0000"/>
                </a:solidFill>
                <a:latin typeface="Times New Roman" pitchFamily="18" charset="0"/>
                <a:ea typeface="宋体" pitchFamily="2" charset="-122"/>
              </a:rPr>
              <a:t>=0</a:t>
            </a:r>
          </a:p>
        </p:txBody>
      </p:sp>
      <p:sp>
        <p:nvSpPr>
          <p:cNvPr id="201774" name="Line 46"/>
          <p:cNvSpPr>
            <a:spLocks noChangeShapeType="1"/>
          </p:cNvSpPr>
          <p:nvPr/>
        </p:nvSpPr>
        <p:spPr bwMode="auto">
          <a:xfrm>
            <a:off x="6248400" y="2251075"/>
            <a:ext cx="1981200"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201775" name="Line 47"/>
          <p:cNvSpPr>
            <a:spLocks noChangeShapeType="1"/>
          </p:cNvSpPr>
          <p:nvPr/>
        </p:nvSpPr>
        <p:spPr bwMode="auto">
          <a:xfrm>
            <a:off x="6172200" y="2590800"/>
            <a:ext cx="838200" cy="8382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5888" name="Text Box 48"/>
          <p:cNvSpPr txBox="1">
            <a:spLocks noChangeArrowheads="1"/>
          </p:cNvSpPr>
          <p:nvPr/>
        </p:nvSpPr>
        <p:spPr bwMode="auto">
          <a:xfrm>
            <a:off x="3276600" y="5029201"/>
            <a:ext cx="8382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6</a:t>
            </a:r>
            <a:r>
              <a:rPr kumimoji="1" lang="en-US" altLang="zh-CN" sz="2000">
                <a:solidFill>
                  <a:srgbClr val="FF0000"/>
                </a:solidFill>
                <a:latin typeface="Times New Roman" pitchFamily="18" charset="0"/>
                <a:ea typeface="宋体" pitchFamily="2" charset="-122"/>
              </a:rPr>
              <a:t>=3</a:t>
            </a:r>
          </a:p>
        </p:txBody>
      </p:sp>
      <p:sp>
        <p:nvSpPr>
          <p:cNvPr id="35889" name="Text Box 49"/>
          <p:cNvSpPr txBox="1">
            <a:spLocks noChangeArrowheads="1"/>
          </p:cNvSpPr>
          <p:nvPr/>
        </p:nvSpPr>
        <p:spPr bwMode="auto">
          <a:xfrm>
            <a:off x="5715000" y="50292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7</a:t>
            </a:r>
            <a:r>
              <a:rPr kumimoji="1" lang="en-US" altLang="zh-CN" sz="2000">
                <a:solidFill>
                  <a:srgbClr val="FF0000"/>
                </a:solidFill>
                <a:latin typeface="Times New Roman" pitchFamily="18" charset="0"/>
                <a:ea typeface="宋体" pitchFamily="2" charset="-122"/>
              </a:rPr>
              <a:t>=3</a:t>
            </a:r>
          </a:p>
        </p:txBody>
      </p:sp>
      <p:sp>
        <p:nvSpPr>
          <p:cNvPr id="201778" name="Line 50"/>
          <p:cNvSpPr>
            <a:spLocks noChangeShapeType="1"/>
          </p:cNvSpPr>
          <p:nvPr/>
        </p:nvSpPr>
        <p:spPr bwMode="auto">
          <a:xfrm>
            <a:off x="6248400" y="4876800"/>
            <a:ext cx="1981200"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201779" name="Line 51"/>
          <p:cNvSpPr>
            <a:spLocks noChangeShapeType="1"/>
          </p:cNvSpPr>
          <p:nvPr/>
        </p:nvSpPr>
        <p:spPr bwMode="auto">
          <a:xfrm flipV="1">
            <a:off x="6283325" y="3810000"/>
            <a:ext cx="838200" cy="8382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201780" name="Text Box 52"/>
          <p:cNvSpPr txBox="1">
            <a:spLocks noChangeArrowheads="1"/>
          </p:cNvSpPr>
          <p:nvPr/>
        </p:nvSpPr>
        <p:spPr bwMode="auto">
          <a:xfrm>
            <a:off x="6858000" y="28194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5</a:t>
            </a:r>
            <a:r>
              <a:rPr kumimoji="1" lang="en-US" altLang="zh-CN" sz="2000">
                <a:solidFill>
                  <a:srgbClr val="FF0000"/>
                </a:solidFill>
                <a:latin typeface="Times New Roman" pitchFamily="18" charset="0"/>
                <a:ea typeface="宋体" pitchFamily="2" charset="-122"/>
              </a:rPr>
              <a:t>=6</a:t>
            </a:r>
          </a:p>
        </p:txBody>
      </p:sp>
    </p:spTree>
    <p:extLst>
      <p:ext uri="{BB962C8B-B14F-4D97-AF65-F5344CB8AC3E}">
        <p14:creationId xmlns:p14="http://schemas.microsoft.com/office/powerpoint/2010/main" val="9843815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01774"/>
                                        </p:tgtEl>
                                        <p:attrNameLst>
                                          <p:attrName>style.visibility</p:attrName>
                                        </p:attrNameLst>
                                      </p:cBhvr>
                                      <p:to>
                                        <p:strVal val="visible"/>
                                      </p:to>
                                    </p:set>
                                    <p:anim calcmode="lin" valueType="num">
                                      <p:cBhvr>
                                        <p:cTn id="7" dur="500" fill="hold"/>
                                        <p:tgtEl>
                                          <p:spTgt spid="201774"/>
                                        </p:tgtEl>
                                        <p:attrNameLst>
                                          <p:attrName>ppt_x</p:attrName>
                                        </p:attrNameLst>
                                      </p:cBhvr>
                                      <p:tavLst>
                                        <p:tav tm="0">
                                          <p:val>
                                            <p:strVal val="#ppt_x-#ppt_w/2"/>
                                          </p:val>
                                        </p:tav>
                                        <p:tav tm="100000">
                                          <p:val>
                                            <p:strVal val="#ppt_x"/>
                                          </p:val>
                                        </p:tav>
                                      </p:tavLst>
                                    </p:anim>
                                    <p:anim calcmode="lin" valueType="num">
                                      <p:cBhvr>
                                        <p:cTn id="8" dur="500" fill="hold"/>
                                        <p:tgtEl>
                                          <p:spTgt spid="201774"/>
                                        </p:tgtEl>
                                        <p:attrNameLst>
                                          <p:attrName>ppt_y</p:attrName>
                                        </p:attrNameLst>
                                      </p:cBhvr>
                                      <p:tavLst>
                                        <p:tav tm="0">
                                          <p:val>
                                            <p:strVal val="#ppt_y"/>
                                          </p:val>
                                        </p:tav>
                                        <p:tav tm="100000">
                                          <p:val>
                                            <p:strVal val="#ppt_y"/>
                                          </p:val>
                                        </p:tav>
                                      </p:tavLst>
                                    </p:anim>
                                    <p:anim calcmode="lin" valueType="num">
                                      <p:cBhvr>
                                        <p:cTn id="9" dur="500" fill="hold"/>
                                        <p:tgtEl>
                                          <p:spTgt spid="201774"/>
                                        </p:tgtEl>
                                        <p:attrNameLst>
                                          <p:attrName>ppt_w</p:attrName>
                                        </p:attrNameLst>
                                      </p:cBhvr>
                                      <p:tavLst>
                                        <p:tav tm="0">
                                          <p:val>
                                            <p:fltVal val="0"/>
                                          </p:val>
                                        </p:tav>
                                        <p:tav tm="100000">
                                          <p:val>
                                            <p:strVal val="#ppt_w"/>
                                          </p:val>
                                        </p:tav>
                                      </p:tavLst>
                                    </p:anim>
                                    <p:anim calcmode="lin" valueType="num">
                                      <p:cBhvr>
                                        <p:cTn id="10" dur="500" fill="hold"/>
                                        <p:tgtEl>
                                          <p:spTgt spid="201774"/>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201775"/>
                                        </p:tgtEl>
                                        <p:attrNameLst>
                                          <p:attrName>style.visibility</p:attrName>
                                        </p:attrNameLst>
                                      </p:cBhvr>
                                      <p:to>
                                        <p:strVal val="visible"/>
                                      </p:to>
                                    </p:set>
                                    <p:animEffect transition="in" filter="strips(downRight)">
                                      <p:cBhvr>
                                        <p:cTn id="15" dur="500"/>
                                        <p:tgtEl>
                                          <p:spTgt spid="2017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9" fill="hold" nodeType="clickEffect">
                                  <p:stCondLst>
                                    <p:cond delay="0"/>
                                  </p:stCondLst>
                                  <p:childTnLst>
                                    <p:set>
                                      <p:cBhvr>
                                        <p:cTn id="19" dur="1" fill="hold">
                                          <p:stCondLst>
                                            <p:cond delay="0"/>
                                          </p:stCondLst>
                                        </p:cTn>
                                        <p:tgtEl>
                                          <p:spTgt spid="201779"/>
                                        </p:tgtEl>
                                        <p:attrNameLst>
                                          <p:attrName>style.visibility</p:attrName>
                                        </p:attrNameLst>
                                      </p:cBhvr>
                                      <p:to>
                                        <p:strVal val="visible"/>
                                      </p:to>
                                    </p:set>
                                    <p:animEffect transition="in" filter="strips(upLeft)">
                                      <p:cBhvr>
                                        <p:cTn id="20" dur="500"/>
                                        <p:tgtEl>
                                          <p:spTgt spid="20177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nodeType="clickEffect">
                                  <p:stCondLst>
                                    <p:cond delay="0"/>
                                  </p:stCondLst>
                                  <p:childTnLst>
                                    <p:set>
                                      <p:cBhvr>
                                        <p:cTn id="24" dur="1" fill="hold">
                                          <p:stCondLst>
                                            <p:cond delay="0"/>
                                          </p:stCondLst>
                                        </p:cTn>
                                        <p:tgtEl>
                                          <p:spTgt spid="201778"/>
                                        </p:tgtEl>
                                        <p:attrNameLst>
                                          <p:attrName>style.visibility</p:attrName>
                                        </p:attrNameLst>
                                      </p:cBhvr>
                                      <p:to>
                                        <p:strVal val="visible"/>
                                      </p:to>
                                    </p:set>
                                    <p:anim calcmode="lin" valueType="num">
                                      <p:cBhvr>
                                        <p:cTn id="25" dur="500" fill="hold"/>
                                        <p:tgtEl>
                                          <p:spTgt spid="201778"/>
                                        </p:tgtEl>
                                        <p:attrNameLst>
                                          <p:attrName>ppt_x</p:attrName>
                                        </p:attrNameLst>
                                      </p:cBhvr>
                                      <p:tavLst>
                                        <p:tav tm="0">
                                          <p:val>
                                            <p:strVal val="#ppt_x-#ppt_w/2"/>
                                          </p:val>
                                        </p:tav>
                                        <p:tav tm="100000">
                                          <p:val>
                                            <p:strVal val="#ppt_x"/>
                                          </p:val>
                                        </p:tav>
                                      </p:tavLst>
                                    </p:anim>
                                    <p:anim calcmode="lin" valueType="num">
                                      <p:cBhvr>
                                        <p:cTn id="26" dur="500" fill="hold"/>
                                        <p:tgtEl>
                                          <p:spTgt spid="201778"/>
                                        </p:tgtEl>
                                        <p:attrNameLst>
                                          <p:attrName>ppt_y</p:attrName>
                                        </p:attrNameLst>
                                      </p:cBhvr>
                                      <p:tavLst>
                                        <p:tav tm="0">
                                          <p:val>
                                            <p:strVal val="#ppt_y"/>
                                          </p:val>
                                        </p:tav>
                                        <p:tav tm="100000">
                                          <p:val>
                                            <p:strVal val="#ppt_y"/>
                                          </p:val>
                                        </p:tav>
                                      </p:tavLst>
                                    </p:anim>
                                    <p:anim calcmode="lin" valueType="num">
                                      <p:cBhvr>
                                        <p:cTn id="27" dur="500" fill="hold"/>
                                        <p:tgtEl>
                                          <p:spTgt spid="201778"/>
                                        </p:tgtEl>
                                        <p:attrNameLst>
                                          <p:attrName>ppt_w</p:attrName>
                                        </p:attrNameLst>
                                      </p:cBhvr>
                                      <p:tavLst>
                                        <p:tav tm="0">
                                          <p:val>
                                            <p:fltVal val="0"/>
                                          </p:val>
                                        </p:tav>
                                        <p:tav tm="100000">
                                          <p:val>
                                            <p:strVal val="#ppt_w"/>
                                          </p:val>
                                        </p:tav>
                                      </p:tavLst>
                                    </p:anim>
                                    <p:anim calcmode="lin" valueType="num">
                                      <p:cBhvr>
                                        <p:cTn id="28" dur="500" fill="hold"/>
                                        <p:tgtEl>
                                          <p:spTgt spid="201778"/>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01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8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Freeform 2"/>
          <p:cNvSpPr>
            <a:spLocks/>
          </p:cNvSpPr>
          <p:nvPr/>
        </p:nvSpPr>
        <p:spPr bwMode="auto">
          <a:xfrm>
            <a:off x="3221038" y="1905000"/>
            <a:ext cx="4400550" cy="3221038"/>
          </a:xfrm>
          <a:custGeom>
            <a:avLst/>
            <a:gdLst>
              <a:gd name="T0" fmla="*/ 275 w 2772"/>
              <a:gd name="T1" fmla="*/ 0 h 2029"/>
              <a:gd name="T2" fmla="*/ 1790 w 2772"/>
              <a:gd name="T3" fmla="*/ 11 h 2029"/>
              <a:gd name="T4" fmla="*/ 1975 w 2772"/>
              <a:gd name="T5" fmla="*/ 76 h 2029"/>
              <a:gd name="T6" fmla="*/ 2772 w 2772"/>
              <a:gd name="T7" fmla="*/ 916 h 2029"/>
              <a:gd name="T8" fmla="*/ 2772 w 2772"/>
              <a:gd name="T9" fmla="*/ 1123 h 2029"/>
              <a:gd name="T10" fmla="*/ 2019 w 2772"/>
              <a:gd name="T11" fmla="*/ 1909 h 2029"/>
              <a:gd name="T12" fmla="*/ 1866 w 2772"/>
              <a:gd name="T13" fmla="*/ 2007 h 2029"/>
              <a:gd name="T14" fmla="*/ 131 w 2772"/>
              <a:gd name="T15" fmla="*/ 2029 h 2029"/>
              <a:gd name="T16" fmla="*/ 11 w 2772"/>
              <a:gd name="T17" fmla="*/ 1843 h 2029"/>
              <a:gd name="T18" fmla="*/ 0 w 2772"/>
              <a:gd name="T19" fmla="*/ 196 h 2029"/>
              <a:gd name="T20" fmla="*/ 83 w 2772"/>
              <a:gd name="T21" fmla="*/ 48 h 2029"/>
              <a:gd name="T22" fmla="*/ 275 w 2772"/>
              <a:gd name="T23" fmla="*/ 0 h 2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2" h="2029">
                <a:moveTo>
                  <a:pt x="275" y="0"/>
                </a:moveTo>
                <a:lnTo>
                  <a:pt x="1790" y="11"/>
                </a:lnTo>
                <a:lnTo>
                  <a:pt x="1975" y="76"/>
                </a:lnTo>
                <a:lnTo>
                  <a:pt x="2772" y="916"/>
                </a:lnTo>
                <a:lnTo>
                  <a:pt x="2772" y="1123"/>
                </a:lnTo>
                <a:lnTo>
                  <a:pt x="2019" y="1909"/>
                </a:lnTo>
                <a:lnTo>
                  <a:pt x="1866" y="2007"/>
                </a:lnTo>
                <a:lnTo>
                  <a:pt x="131" y="2029"/>
                </a:lnTo>
                <a:lnTo>
                  <a:pt x="11" y="1843"/>
                </a:lnTo>
                <a:lnTo>
                  <a:pt x="0" y="196"/>
                </a:lnTo>
                <a:lnTo>
                  <a:pt x="83" y="48"/>
                </a:lnTo>
                <a:lnTo>
                  <a:pt x="275" y="0"/>
                </a:lnTo>
                <a:close/>
              </a:path>
            </a:pathLst>
          </a:custGeom>
          <a:solidFill>
            <a:srgbClr val="33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6867" name="Oval 3"/>
          <p:cNvSpPr>
            <a:spLocks noChangeArrowheads="1"/>
          </p:cNvSpPr>
          <p:nvPr/>
        </p:nvSpPr>
        <p:spPr bwMode="auto">
          <a:xfrm>
            <a:off x="5829300"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2</a:t>
            </a:r>
          </a:p>
        </p:txBody>
      </p:sp>
      <p:sp>
        <p:nvSpPr>
          <p:cNvPr id="36868" name="Oval 4"/>
          <p:cNvSpPr>
            <a:spLocks noChangeArrowheads="1"/>
          </p:cNvSpPr>
          <p:nvPr/>
        </p:nvSpPr>
        <p:spPr bwMode="auto">
          <a:xfrm>
            <a:off x="8229600"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3</a:t>
            </a:r>
          </a:p>
        </p:txBody>
      </p:sp>
      <p:sp>
        <p:nvSpPr>
          <p:cNvPr id="36869" name="Oval 5"/>
          <p:cNvSpPr>
            <a:spLocks noChangeArrowheads="1"/>
          </p:cNvSpPr>
          <p:nvPr/>
        </p:nvSpPr>
        <p:spPr bwMode="auto">
          <a:xfrm>
            <a:off x="5832475"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7</a:t>
            </a:r>
          </a:p>
        </p:txBody>
      </p:sp>
      <p:sp>
        <p:nvSpPr>
          <p:cNvPr id="36870" name="Oval 6"/>
          <p:cNvSpPr>
            <a:spLocks noChangeArrowheads="1"/>
          </p:cNvSpPr>
          <p:nvPr/>
        </p:nvSpPr>
        <p:spPr bwMode="auto">
          <a:xfrm>
            <a:off x="3446463"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1</a:t>
            </a:r>
          </a:p>
        </p:txBody>
      </p:sp>
      <p:sp>
        <p:nvSpPr>
          <p:cNvPr id="36871" name="Oval 7"/>
          <p:cNvSpPr>
            <a:spLocks noChangeArrowheads="1"/>
          </p:cNvSpPr>
          <p:nvPr/>
        </p:nvSpPr>
        <p:spPr bwMode="auto">
          <a:xfrm>
            <a:off x="8218488"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8</a:t>
            </a:r>
          </a:p>
        </p:txBody>
      </p:sp>
      <p:sp>
        <p:nvSpPr>
          <p:cNvPr id="36872" name="Oval 8"/>
          <p:cNvSpPr>
            <a:spLocks noChangeArrowheads="1"/>
          </p:cNvSpPr>
          <p:nvPr/>
        </p:nvSpPr>
        <p:spPr bwMode="auto">
          <a:xfrm>
            <a:off x="4648200" y="33353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4</a:t>
            </a:r>
          </a:p>
        </p:txBody>
      </p:sp>
      <p:sp>
        <p:nvSpPr>
          <p:cNvPr id="36873" name="Oval 9"/>
          <p:cNvSpPr>
            <a:spLocks noChangeArrowheads="1"/>
          </p:cNvSpPr>
          <p:nvPr/>
        </p:nvSpPr>
        <p:spPr bwMode="auto">
          <a:xfrm>
            <a:off x="7027863" y="3357563"/>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5</a:t>
            </a:r>
          </a:p>
        </p:txBody>
      </p:sp>
      <p:sp>
        <p:nvSpPr>
          <p:cNvPr id="36874" name="Oval 10"/>
          <p:cNvSpPr>
            <a:spLocks noChangeArrowheads="1"/>
          </p:cNvSpPr>
          <p:nvPr/>
        </p:nvSpPr>
        <p:spPr bwMode="auto">
          <a:xfrm>
            <a:off x="3446463"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6</a:t>
            </a:r>
          </a:p>
        </p:txBody>
      </p:sp>
      <p:cxnSp>
        <p:nvCxnSpPr>
          <p:cNvPr id="36875" name="AutoShape 11"/>
          <p:cNvCxnSpPr>
            <a:cxnSpLocks noChangeShapeType="1"/>
            <a:stCxn id="36870" idx="6"/>
            <a:endCxn id="36867" idx="2"/>
          </p:cNvCxnSpPr>
          <p:nvPr/>
        </p:nvCxnSpPr>
        <p:spPr bwMode="auto">
          <a:xfrm>
            <a:off x="3919539" y="2344738"/>
            <a:ext cx="1893887" cy="0"/>
          </a:xfrm>
          <a:prstGeom prst="straightConnector1">
            <a:avLst/>
          </a:prstGeom>
          <a:noFill/>
          <a:ln w="28575">
            <a:solidFill>
              <a:srgbClr val="FF0000"/>
            </a:solidFill>
            <a:round/>
            <a:headEnd/>
            <a:tailEnd type="stealth" w="med" len="lg"/>
          </a:ln>
          <a:effectLst/>
        </p:spPr>
      </p:cxnSp>
      <p:cxnSp>
        <p:nvCxnSpPr>
          <p:cNvPr id="36876" name="AutoShape 12"/>
          <p:cNvCxnSpPr>
            <a:cxnSpLocks noChangeShapeType="1"/>
            <a:stCxn id="36867" idx="6"/>
            <a:endCxn id="36868" idx="2"/>
          </p:cNvCxnSpPr>
          <p:nvPr/>
        </p:nvCxnSpPr>
        <p:spPr bwMode="auto">
          <a:xfrm>
            <a:off x="6302375" y="2344738"/>
            <a:ext cx="1911350" cy="0"/>
          </a:xfrm>
          <a:prstGeom prst="straightConnector1">
            <a:avLst/>
          </a:prstGeom>
          <a:noFill/>
          <a:ln w="28575">
            <a:solidFill>
              <a:schemeClr val="tx1"/>
            </a:solidFill>
            <a:round/>
            <a:headEnd/>
            <a:tailEnd type="stealth" w="med" len="lg"/>
          </a:ln>
          <a:effectLst/>
        </p:spPr>
      </p:cxnSp>
      <p:cxnSp>
        <p:nvCxnSpPr>
          <p:cNvPr id="36877" name="AutoShape 13"/>
          <p:cNvCxnSpPr>
            <a:cxnSpLocks noChangeShapeType="1"/>
            <a:stCxn id="36870" idx="4"/>
            <a:endCxn id="36874" idx="0"/>
          </p:cNvCxnSpPr>
          <p:nvPr/>
        </p:nvCxnSpPr>
        <p:spPr bwMode="auto">
          <a:xfrm>
            <a:off x="3675063" y="2589213"/>
            <a:ext cx="0" cy="1941512"/>
          </a:xfrm>
          <a:prstGeom prst="straightConnector1">
            <a:avLst/>
          </a:prstGeom>
          <a:noFill/>
          <a:ln w="28575">
            <a:solidFill>
              <a:srgbClr val="FF0000"/>
            </a:solidFill>
            <a:round/>
            <a:headEnd/>
            <a:tailEnd type="stealth" w="med" len="lg"/>
          </a:ln>
          <a:effectLst/>
        </p:spPr>
      </p:cxnSp>
      <p:cxnSp>
        <p:nvCxnSpPr>
          <p:cNvPr id="36878" name="AutoShape 14"/>
          <p:cNvCxnSpPr>
            <a:cxnSpLocks noChangeShapeType="1"/>
            <a:stCxn id="36874" idx="6"/>
            <a:endCxn id="36869" idx="2"/>
          </p:cNvCxnSpPr>
          <p:nvPr/>
        </p:nvCxnSpPr>
        <p:spPr bwMode="auto">
          <a:xfrm>
            <a:off x="3919538" y="4775200"/>
            <a:ext cx="1897062" cy="0"/>
          </a:xfrm>
          <a:prstGeom prst="straightConnector1">
            <a:avLst/>
          </a:prstGeom>
          <a:noFill/>
          <a:ln w="28575">
            <a:solidFill>
              <a:schemeClr val="tx1"/>
            </a:solidFill>
            <a:round/>
            <a:headEnd/>
            <a:tailEnd type="stealth" w="med" len="lg"/>
          </a:ln>
          <a:effectLst/>
        </p:spPr>
      </p:cxnSp>
      <p:cxnSp>
        <p:nvCxnSpPr>
          <p:cNvPr id="36879" name="AutoShape 15"/>
          <p:cNvCxnSpPr>
            <a:cxnSpLocks noChangeShapeType="1"/>
            <a:stCxn id="36869" idx="6"/>
            <a:endCxn id="36871" idx="2"/>
          </p:cNvCxnSpPr>
          <p:nvPr/>
        </p:nvCxnSpPr>
        <p:spPr bwMode="auto">
          <a:xfrm>
            <a:off x="6305551" y="4775200"/>
            <a:ext cx="1897063" cy="0"/>
          </a:xfrm>
          <a:prstGeom prst="straightConnector1">
            <a:avLst/>
          </a:prstGeom>
          <a:noFill/>
          <a:ln w="28575">
            <a:solidFill>
              <a:schemeClr val="tx1"/>
            </a:solidFill>
            <a:round/>
            <a:headEnd/>
            <a:tailEnd type="stealth" w="med" len="lg"/>
          </a:ln>
          <a:effectLst/>
        </p:spPr>
      </p:cxnSp>
      <p:cxnSp>
        <p:nvCxnSpPr>
          <p:cNvPr id="36880" name="AutoShape 16"/>
          <p:cNvCxnSpPr>
            <a:cxnSpLocks noChangeShapeType="1"/>
            <a:stCxn id="36868" idx="4"/>
            <a:endCxn id="36871" idx="0"/>
          </p:cNvCxnSpPr>
          <p:nvPr/>
        </p:nvCxnSpPr>
        <p:spPr bwMode="auto">
          <a:xfrm flipH="1">
            <a:off x="8447088" y="2589213"/>
            <a:ext cx="11112" cy="1941512"/>
          </a:xfrm>
          <a:prstGeom prst="straightConnector1">
            <a:avLst/>
          </a:prstGeom>
          <a:noFill/>
          <a:ln w="28575">
            <a:solidFill>
              <a:schemeClr val="tx1"/>
            </a:solidFill>
            <a:round/>
            <a:headEnd/>
            <a:tailEnd type="stealth" w="med" len="lg"/>
          </a:ln>
          <a:effectLst/>
        </p:spPr>
      </p:cxnSp>
      <p:cxnSp>
        <p:nvCxnSpPr>
          <p:cNvPr id="36881" name="AutoShape 17"/>
          <p:cNvCxnSpPr>
            <a:cxnSpLocks noChangeShapeType="1"/>
            <a:stCxn id="36870" idx="5"/>
            <a:endCxn id="36872" idx="1"/>
          </p:cNvCxnSpPr>
          <p:nvPr/>
        </p:nvCxnSpPr>
        <p:spPr bwMode="auto">
          <a:xfrm>
            <a:off x="3836989" y="2522538"/>
            <a:ext cx="877887" cy="863600"/>
          </a:xfrm>
          <a:prstGeom prst="straightConnector1">
            <a:avLst/>
          </a:prstGeom>
          <a:noFill/>
          <a:ln w="28575">
            <a:solidFill>
              <a:srgbClr val="FF0000"/>
            </a:solidFill>
            <a:round/>
            <a:headEnd/>
            <a:tailEnd type="stealth" w="med" len="lg"/>
          </a:ln>
          <a:effectLst/>
        </p:spPr>
      </p:cxnSp>
      <p:cxnSp>
        <p:nvCxnSpPr>
          <p:cNvPr id="36882" name="AutoShape 18"/>
          <p:cNvCxnSpPr>
            <a:cxnSpLocks noChangeShapeType="1"/>
            <a:stCxn id="36872" idx="5"/>
            <a:endCxn id="36869" idx="1"/>
          </p:cNvCxnSpPr>
          <p:nvPr/>
        </p:nvCxnSpPr>
        <p:spPr bwMode="auto">
          <a:xfrm>
            <a:off x="5038726" y="3741738"/>
            <a:ext cx="860425" cy="855662"/>
          </a:xfrm>
          <a:prstGeom prst="straightConnector1">
            <a:avLst/>
          </a:prstGeom>
          <a:noFill/>
          <a:ln w="28575">
            <a:solidFill>
              <a:srgbClr val="FF0000"/>
            </a:solidFill>
            <a:round/>
            <a:headEnd/>
            <a:tailEnd type="stealth" w="med" len="lg"/>
          </a:ln>
          <a:effectLst/>
        </p:spPr>
      </p:cxnSp>
      <p:cxnSp>
        <p:nvCxnSpPr>
          <p:cNvPr id="36883" name="AutoShape 19"/>
          <p:cNvCxnSpPr>
            <a:cxnSpLocks noChangeShapeType="1"/>
            <a:stCxn id="36874" idx="7"/>
            <a:endCxn id="36872" idx="3"/>
          </p:cNvCxnSpPr>
          <p:nvPr/>
        </p:nvCxnSpPr>
        <p:spPr bwMode="auto">
          <a:xfrm flipV="1">
            <a:off x="3836989" y="3741738"/>
            <a:ext cx="877887" cy="855662"/>
          </a:xfrm>
          <a:prstGeom prst="straightConnector1">
            <a:avLst/>
          </a:prstGeom>
          <a:noFill/>
          <a:ln w="28575">
            <a:solidFill>
              <a:schemeClr val="tx1"/>
            </a:solidFill>
            <a:round/>
            <a:headEnd/>
            <a:tailEnd type="stealth" w="med" len="lg"/>
          </a:ln>
          <a:effectLst/>
        </p:spPr>
      </p:cxnSp>
      <p:cxnSp>
        <p:nvCxnSpPr>
          <p:cNvPr id="36884" name="AutoShape 20"/>
          <p:cNvCxnSpPr>
            <a:cxnSpLocks noChangeShapeType="1"/>
            <a:stCxn id="36872" idx="7"/>
            <a:endCxn id="36867" idx="3"/>
          </p:cNvCxnSpPr>
          <p:nvPr/>
        </p:nvCxnSpPr>
        <p:spPr bwMode="auto">
          <a:xfrm flipV="1">
            <a:off x="5038725" y="2522538"/>
            <a:ext cx="857250" cy="863600"/>
          </a:xfrm>
          <a:prstGeom prst="straightConnector1">
            <a:avLst/>
          </a:prstGeom>
          <a:noFill/>
          <a:ln w="28575">
            <a:solidFill>
              <a:schemeClr val="tx1"/>
            </a:solidFill>
            <a:round/>
            <a:headEnd/>
            <a:tailEnd type="stealth" w="med" len="lg"/>
          </a:ln>
          <a:effectLst/>
        </p:spPr>
      </p:cxnSp>
      <p:cxnSp>
        <p:nvCxnSpPr>
          <p:cNvPr id="36885" name="AutoShape 21"/>
          <p:cNvCxnSpPr>
            <a:cxnSpLocks noChangeShapeType="1"/>
            <a:stCxn id="36869" idx="0"/>
            <a:endCxn id="36867" idx="4"/>
          </p:cNvCxnSpPr>
          <p:nvPr/>
        </p:nvCxnSpPr>
        <p:spPr bwMode="auto">
          <a:xfrm flipH="1" flipV="1">
            <a:off x="6057901" y="2589213"/>
            <a:ext cx="3175" cy="1941512"/>
          </a:xfrm>
          <a:prstGeom prst="straightConnector1">
            <a:avLst/>
          </a:prstGeom>
          <a:noFill/>
          <a:ln w="28575">
            <a:solidFill>
              <a:schemeClr val="tx1"/>
            </a:solidFill>
            <a:round/>
            <a:headEnd/>
            <a:tailEnd type="stealth" w="med" len="lg"/>
          </a:ln>
          <a:effectLst/>
        </p:spPr>
      </p:cxnSp>
      <p:cxnSp>
        <p:nvCxnSpPr>
          <p:cNvPr id="36886" name="AutoShape 22"/>
          <p:cNvCxnSpPr>
            <a:cxnSpLocks noChangeShapeType="1"/>
            <a:stCxn id="36867" idx="5"/>
            <a:endCxn id="36873" idx="1"/>
          </p:cNvCxnSpPr>
          <p:nvPr/>
        </p:nvCxnSpPr>
        <p:spPr bwMode="auto">
          <a:xfrm>
            <a:off x="6219826" y="2522539"/>
            <a:ext cx="874713" cy="885825"/>
          </a:xfrm>
          <a:prstGeom prst="straightConnector1">
            <a:avLst/>
          </a:prstGeom>
          <a:noFill/>
          <a:ln w="28575">
            <a:solidFill>
              <a:schemeClr val="tx1"/>
            </a:solidFill>
            <a:round/>
            <a:headEnd/>
            <a:tailEnd type="stealth" w="med" len="lg"/>
          </a:ln>
          <a:effectLst/>
        </p:spPr>
      </p:cxnSp>
      <p:cxnSp>
        <p:nvCxnSpPr>
          <p:cNvPr id="36887" name="AutoShape 23"/>
          <p:cNvCxnSpPr>
            <a:cxnSpLocks noChangeShapeType="1"/>
            <a:stCxn id="36873" idx="7"/>
            <a:endCxn id="36868" idx="3"/>
          </p:cNvCxnSpPr>
          <p:nvPr/>
        </p:nvCxnSpPr>
        <p:spPr bwMode="auto">
          <a:xfrm flipV="1">
            <a:off x="7418389" y="2522539"/>
            <a:ext cx="877887" cy="885825"/>
          </a:xfrm>
          <a:prstGeom prst="straightConnector1">
            <a:avLst/>
          </a:prstGeom>
          <a:noFill/>
          <a:ln w="28575">
            <a:solidFill>
              <a:schemeClr val="tx1"/>
            </a:solidFill>
            <a:round/>
            <a:headEnd/>
            <a:tailEnd type="stealth" w="med" len="lg"/>
          </a:ln>
          <a:effectLst/>
        </p:spPr>
      </p:cxnSp>
      <p:cxnSp>
        <p:nvCxnSpPr>
          <p:cNvPr id="36888" name="AutoShape 24"/>
          <p:cNvCxnSpPr>
            <a:cxnSpLocks noChangeShapeType="1"/>
            <a:stCxn id="36873" idx="5"/>
            <a:endCxn id="36871" idx="1"/>
          </p:cNvCxnSpPr>
          <p:nvPr/>
        </p:nvCxnSpPr>
        <p:spPr bwMode="auto">
          <a:xfrm>
            <a:off x="7418389" y="3763964"/>
            <a:ext cx="866775" cy="833437"/>
          </a:xfrm>
          <a:prstGeom prst="straightConnector1">
            <a:avLst/>
          </a:prstGeom>
          <a:noFill/>
          <a:ln w="28575">
            <a:solidFill>
              <a:schemeClr val="tx1"/>
            </a:solidFill>
            <a:round/>
            <a:headEnd/>
            <a:tailEnd type="stealth" w="med" len="lg"/>
          </a:ln>
          <a:effectLst/>
        </p:spPr>
      </p:cxnSp>
      <p:sp>
        <p:nvSpPr>
          <p:cNvPr id="36889" name="Text Box 25"/>
          <p:cNvSpPr txBox="1">
            <a:spLocks noChangeArrowheads="1"/>
          </p:cNvSpPr>
          <p:nvPr/>
        </p:nvSpPr>
        <p:spPr bwMode="auto">
          <a:xfrm>
            <a:off x="6934200" y="1951039"/>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6890" name="Text Box 26"/>
          <p:cNvSpPr txBox="1">
            <a:spLocks noChangeArrowheads="1"/>
          </p:cNvSpPr>
          <p:nvPr/>
        </p:nvSpPr>
        <p:spPr bwMode="auto">
          <a:xfrm>
            <a:off x="42672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a:t>
            </a:r>
          </a:p>
        </p:txBody>
      </p:sp>
      <p:sp>
        <p:nvSpPr>
          <p:cNvPr id="36891" name="Text Box 27"/>
          <p:cNvSpPr txBox="1">
            <a:spLocks noChangeArrowheads="1"/>
          </p:cNvSpPr>
          <p:nvPr/>
        </p:nvSpPr>
        <p:spPr bwMode="auto">
          <a:xfrm>
            <a:off x="33528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6892" name="Text Box 28"/>
          <p:cNvSpPr txBox="1">
            <a:spLocks noChangeArrowheads="1"/>
          </p:cNvSpPr>
          <p:nvPr/>
        </p:nvSpPr>
        <p:spPr bwMode="auto">
          <a:xfrm>
            <a:off x="4724400" y="4784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6893" name="Text Box 29"/>
          <p:cNvSpPr txBox="1">
            <a:spLocks noChangeArrowheads="1"/>
          </p:cNvSpPr>
          <p:nvPr/>
        </p:nvSpPr>
        <p:spPr bwMode="auto">
          <a:xfrm>
            <a:off x="5105400" y="2651126"/>
            <a:ext cx="4572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10</a:t>
            </a:r>
          </a:p>
        </p:txBody>
      </p:sp>
      <p:sp>
        <p:nvSpPr>
          <p:cNvPr id="36894" name="Text Box 30"/>
          <p:cNvSpPr txBox="1">
            <a:spLocks noChangeArrowheads="1"/>
          </p:cNvSpPr>
          <p:nvPr/>
        </p:nvSpPr>
        <p:spPr bwMode="auto">
          <a:xfrm>
            <a:off x="42672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6895" name="Text Box 31"/>
          <p:cNvSpPr txBox="1">
            <a:spLocks noChangeArrowheads="1"/>
          </p:cNvSpPr>
          <p:nvPr/>
        </p:nvSpPr>
        <p:spPr bwMode="auto">
          <a:xfrm>
            <a:off x="51816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sp>
        <p:nvSpPr>
          <p:cNvPr id="36896" name="Text Box 32"/>
          <p:cNvSpPr txBox="1">
            <a:spLocks noChangeArrowheads="1"/>
          </p:cNvSpPr>
          <p:nvPr/>
        </p:nvSpPr>
        <p:spPr bwMode="auto">
          <a:xfrm>
            <a:off x="57912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7</a:t>
            </a:r>
          </a:p>
        </p:txBody>
      </p:sp>
      <p:sp>
        <p:nvSpPr>
          <p:cNvPr id="36897" name="Text Box 33"/>
          <p:cNvSpPr txBox="1">
            <a:spLocks noChangeArrowheads="1"/>
          </p:cNvSpPr>
          <p:nvPr/>
        </p:nvSpPr>
        <p:spPr bwMode="auto">
          <a:xfrm>
            <a:off x="66294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6898" name="Text Box 34"/>
          <p:cNvSpPr txBox="1">
            <a:spLocks noChangeArrowheads="1"/>
          </p:cNvSpPr>
          <p:nvPr/>
        </p:nvSpPr>
        <p:spPr bwMode="auto">
          <a:xfrm>
            <a:off x="75438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9</a:t>
            </a:r>
          </a:p>
        </p:txBody>
      </p:sp>
      <p:sp>
        <p:nvSpPr>
          <p:cNvPr id="36899" name="Text Box 35"/>
          <p:cNvSpPr txBox="1">
            <a:spLocks noChangeArrowheads="1"/>
          </p:cNvSpPr>
          <p:nvPr/>
        </p:nvSpPr>
        <p:spPr bwMode="auto">
          <a:xfrm>
            <a:off x="67056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6900" name="Text Box 36"/>
          <p:cNvSpPr txBox="1">
            <a:spLocks noChangeArrowheads="1"/>
          </p:cNvSpPr>
          <p:nvPr/>
        </p:nvSpPr>
        <p:spPr bwMode="auto">
          <a:xfrm>
            <a:off x="7526338"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6901" name="Text Box 37"/>
          <p:cNvSpPr txBox="1">
            <a:spLocks noChangeArrowheads="1"/>
          </p:cNvSpPr>
          <p:nvPr/>
        </p:nvSpPr>
        <p:spPr bwMode="auto">
          <a:xfrm>
            <a:off x="84582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6902" name="Text Box 38"/>
          <p:cNvSpPr txBox="1">
            <a:spLocks noChangeArrowheads="1"/>
          </p:cNvSpPr>
          <p:nvPr/>
        </p:nvSpPr>
        <p:spPr bwMode="auto">
          <a:xfrm>
            <a:off x="7162800" y="4784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8</a:t>
            </a:r>
          </a:p>
        </p:txBody>
      </p:sp>
      <p:sp>
        <p:nvSpPr>
          <p:cNvPr id="36903" name="Text Box 39"/>
          <p:cNvSpPr txBox="1">
            <a:spLocks noChangeArrowheads="1"/>
          </p:cNvSpPr>
          <p:nvPr/>
        </p:nvSpPr>
        <p:spPr bwMode="auto">
          <a:xfrm>
            <a:off x="4724400" y="194627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cxnSp>
        <p:nvCxnSpPr>
          <p:cNvPr id="36904" name="AutoShape 40"/>
          <p:cNvCxnSpPr>
            <a:cxnSpLocks noChangeShapeType="1"/>
            <a:stCxn id="36869" idx="7"/>
            <a:endCxn id="36873" idx="3"/>
          </p:cNvCxnSpPr>
          <p:nvPr/>
        </p:nvCxnSpPr>
        <p:spPr bwMode="auto">
          <a:xfrm flipV="1">
            <a:off x="6223000" y="3763964"/>
            <a:ext cx="871538" cy="833437"/>
          </a:xfrm>
          <a:prstGeom prst="straightConnector1">
            <a:avLst/>
          </a:prstGeom>
          <a:noFill/>
          <a:ln w="28575">
            <a:solidFill>
              <a:srgbClr val="FF0000"/>
            </a:solidFill>
            <a:round/>
            <a:headEnd/>
            <a:tailEnd type="stealth" w="med" len="lg"/>
          </a:ln>
          <a:effectLst/>
        </p:spPr>
      </p:cxnSp>
      <p:sp>
        <p:nvSpPr>
          <p:cNvPr id="36905" name="Text Box 41"/>
          <p:cNvSpPr txBox="1">
            <a:spLocks noChangeArrowheads="1"/>
          </p:cNvSpPr>
          <p:nvPr/>
        </p:nvSpPr>
        <p:spPr bwMode="auto">
          <a:xfrm>
            <a:off x="2362200" y="838201"/>
            <a:ext cx="7315200" cy="519113"/>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en-US" sz="2800">
                <a:latin typeface="Times New Roman" pitchFamily="18" charset="0"/>
                <a:ea typeface="宋体" pitchFamily="2" charset="-122"/>
              </a:rPr>
              <a:t>X</a:t>
            </a:r>
            <a:r>
              <a:rPr kumimoji="1" lang="en-US" altLang="zh-CN" sz="2800">
                <a:latin typeface="Times New Roman" pitchFamily="18" charset="0"/>
                <a:ea typeface="宋体" pitchFamily="2" charset="-122"/>
              </a:rPr>
              <a:t>={1,2,4,6,7}</a:t>
            </a:r>
          </a:p>
        </p:txBody>
      </p:sp>
      <p:sp>
        <p:nvSpPr>
          <p:cNvPr id="36906" name="Text Box 42"/>
          <p:cNvSpPr txBox="1">
            <a:spLocks noChangeArrowheads="1"/>
          </p:cNvSpPr>
          <p:nvPr/>
        </p:nvSpPr>
        <p:spPr bwMode="auto">
          <a:xfrm>
            <a:off x="3657600" y="5487988"/>
            <a:ext cx="7010400" cy="784830"/>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en-US">
                <a:latin typeface="Times New Roman" pitchFamily="18" charset="0"/>
                <a:ea typeface="宋体" pitchFamily="2" charset="-122"/>
              </a:rPr>
              <a:t>min {</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23</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53</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58</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78</a:t>
            </a:r>
            <a:r>
              <a:rPr kumimoji="1" lang="en-US" altLang="en-US">
                <a:latin typeface="Times New Roman" pitchFamily="18" charset="0"/>
                <a:ea typeface="宋体" pitchFamily="2" charset="-122"/>
              </a:rPr>
              <a:t>}=min {2+6,6+9,6+4,3+8}=min {8,15,10,11}=8</a:t>
            </a:r>
          </a:p>
          <a:p>
            <a:pPr>
              <a:lnSpc>
                <a:spcPct val="100000"/>
              </a:lnSpc>
              <a:spcBef>
                <a:spcPct val="50000"/>
              </a:spcBef>
            </a:pPr>
            <a:r>
              <a:rPr kumimoji="1" lang="en-US" altLang="en-US">
                <a:latin typeface="Times New Roman" pitchFamily="18" charset="0"/>
                <a:ea typeface="宋体" pitchFamily="2" charset="-122"/>
              </a:rPr>
              <a:t>X={1,2,3,4,5,6,7}, p</a:t>
            </a:r>
            <a:r>
              <a:rPr kumimoji="1" lang="en-US" altLang="en-US" baseline="-25000">
                <a:latin typeface="Times New Roman" pitchFamily="18" charset="0"/>
                <a:ea typeface="宋体" pitchFamily="2" charset="-122"/>
              </a:rPr>
              <a:t>3</a:t>
            </a:r>
            <a:r>
              <a:rPr kumimoji="1" lang="en-US" altLang="en-US">
                <a:latin typeface="Times New Roman" pitchFamily="18" charset="0"/>
                <a:ea typeface="宋体" pitchFamily="2" charset="-122"/>
              </a:rPr>
              <a:t>=8</a:t>
            </a:r>
            <a:endParaRPr kumimoji="1" lang="en-US" altLang="zh-CN">
              <a:latin typeface="Times New Roman" pitchFamily="18" charset="0"/>
              <a:ea typeface="宋体" pitchFamily="2" charset="-122"/>
            </a:endParaRPr>
          </a:p>
        </p:txBody>
      </p:sp>
      <p:sp>
        <p:nvSpPr>
          <p:cNvPr id="36907" name="Text Box 43"/>
          <p:cNvSpPr txBox="1">
            <a:spLocks noChangeArrowheads="1"/>
          </p:cNvSpPr>
          <p:nvPr/>
        </p:nvSpPr>
        <p:spPr bwMode="auto">
          <a:xfrm>
            <a:off x="5638800" y="16002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2</a:t>
            </a:r>
            <a:r>
              <a:rPr kumimoji="1" lang="en-US" altLang="zh-CN" sz="2000">
                <a:solidFill>
                  <a:srgbClr val="FF0000"/>
                </a:solidFill>
                <a:latin typeface="Times New Roman" pitchFamily="18" charset="0"/>
                <a:ea typeface="宋体" pitchFamily="2" charset="-122"/>
              </a:rPr>
              <a:t>=2</a:t>
            </a:r>
          </a:p>
        </p:txBody>
      </p:sp>
      <p:sp>
        <p:nvSpPr>
          <p:cNvPr id="36908" name="Text Box 44"/>
          <p:cNvSpPr txBox="1">
            <a:spLocks noChangeArrowheads="1"/>
          </p:cNvSpPr>
          <p:nvPr/>
        </p:nvSpPr>
        <p:spPr bwMode="auto">
          <a:xfrm>
            <a:off x="4495800" y="28194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4</a:t>
            </a:r>
            <a:r>
              <a:rPr kumimoji="1" lang="en-US" altLang="zh-CN" sz="2000">
                <a:solidFill>
                  <a:srgbClr val="FF0000"/>
                </a:solidFill>
                <a:latin typeface="Times New Roman" pitchFamily="18" charset="0"/>
                <a:ea typeface="宋体" pitchFamily="2" charset="-122"/>
              </a:rPr>
              <a:t>=1</a:t>
            </a:r>
          </a:p>
        </p:txBody>
      </p:sp>
      <p:sp>
        <p:nvSpPr>
          <p:cNvPr id="36909" name="Text Box 45"/>
          <p:cNvSpPr txBox="1">
            <a:spLocks noChangeArrowheads="1"/>
          </p:cNvSpPr>
          <p:nvPr/>
        </p:nvSpPr>
        <p:spPr bwMode="auto">
          <a:xfrm>
            <a:off x="3276600" y="16002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1</a:t>
            </a:r>
            <a:r>
              <a:rPr kumimoji="1" lang="en-US" altLang="zh-CN" sz="2000">
                <a:solidFill>
                  <a:srgbClr val="FF0000"/>
                </a:solidFill>
                <a:latin typeface="Times New Roman" pitchFamily="18" charset="0"/>
                <a:ea typeface="宋体" pitchFamily="2" charset="-122"/>
              </a:rPr>
              <a:t>=0</a:t>
            </a:r>
          </a:p>
        </p:txBody>
      </p:sp>
      <p:sp>
        <p:nvSpPr>
          <p:cNvPr id="202798" name="Line 46"/>
          <p:cNvSpPr>
            <a:spLocks noChangeShapeType="1"/>
          </p:cNvSpPr>
          <p:nvPr/>
        </p:nvSpPr>
        <p:spPr bwMode="auto">
          <a:xfrm>
            <a:off x="6248400" y="2251075"/>
            <a:ext cx="1981200"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6911" name="Text Box 47"/>
          <p:cNvSpPr txBox="1">
            <a:spLocks noChangeArrowheads="1"/>
          </p:cNvSpPr>
          <p:nvPr/>
        </p:nvSpPr>
        <p:spPr bwMode="auto">
          <a:xfrm>
            <a:off x="3276600" y="5029201"/>
            <a:ext cx="8382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6</a:t>
            </a:r>
            <a:r>
              <a:rPr kumimoji="1" lang="en-US" altLang="zh-CN" sz="2000">
                <a:solidFill>
                  <a:srgbClr val="FF0000"/>
                </a:solidFill>
                <a:latin typeface="Times New Roman" pitchFamily="18" charset="0"/>
                <a:ea typeface="宋体" pitchFamily="2" charset="-122"/>
              </a:rPr>
              <a:t>=3</a:t>
            </a:r>
          </a:p>
        </p:txBody>
      </p:sp>
      <p:sp>
        <p:nvSpPr>
          <p:cNvPr id="36912" name="Text Box 48"/>
          <p:cNvSpPr txBox="1">
            <a:spLocks noChangeArrowheads="1"/>
          </p:cNvSpPr>
          <p:nvPr/>
        </p:nvSpPr>
        <p:spPr bwMode="auto">
          <a:xfrm>
            <a:off x="5715000" y="5018089"/>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7</a:t>
            </a:r>
            <a:r>
              <a:rPr kumimoji="1" lang="en-US" altLang="zh-CN" sz="2000">
                <a:solidFill>
                  <a:srgbClr val="FF0000"/>
                </a:solidFill>
                <a:latin typeface="Times New Roman" pitchFamily="18" charset="0"/>
                <a:ea typeface="宋体" pitchFamily="2" charset="-122"/>
              </a:rPr>
              <a:t>=3</a:t>
            </a:r>
          </a:p>
        </p:txBody>
      </p:sp>
      <p:sp>
        <p:nvSpPr>
          <p:cNvPr id="202801" name="Line 49"/>
          <p:cNvSpPr>
            <a:spLocks noChangeShapeType="1"/>
          </p:cNvSpPr>
          <p:nvPr/>
        </p:nvSpPr>
        <p:spPr bwMode="auto">
          <a:xfrm>
            <a:off x="6248400" y="4876800"/>
            <a:ext cx="1981200"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6914" name="Text Box 50"/>
          <p:cNvSpPr txBox="1">
            <a:spLocks noChangeArrowheads="1"/>
          </p:cNvSpPr>
          <p:nvPr/>
        </p:nvSpPr>
        <p:spPr bwMode="auto">
          <a:xfrm>
            <a:off x="6858000" y="28194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5</a:t>
            </a:r>
            <a:r>
              <a:rPr kumimoji="1" lang="en-US" altLang="zh-CN" sz="2000">
                <a:solidFill>
                  <a:srgbClr val="FF0000"/>
                </a:solidFill>
                <a:latin typeface="Times New Roman" pitchFamily="18" charset="0"/>
                <a:ea typeface="宋体" pitchFamily="2" charset="-122"/>
              </a:rPr>
              <a:t>=6</a:t>
            </a:r>
          </a:p>
        </p:txBody>
      </p:sp>
      <p:sp>
        <p:nvSpPr>
          <p:cNvPr id="202803" name="Text Box 51"/>
          <p:cNvSpPr txBox="1">
            <a:spLocks noChangeArrowheads="1"/>
          </p:cNvSpPr>
          <p:nvPr/>
        </p:nvSpPr>
        <p:spPr bwMode="auto">
          <a:xfrm>
            <a:off x="8153400" y="1641476"/>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3</a:t>
            </a:r>
            <a:r>
              <a:rPr kumimoji="1" lang="en-US" altLang="zh-CN" sz="2000">
                <a:solidFill>
                  <a:srgbClr val="FF0000"/>
                </a:solidFill>
                <a:latin typeface="Times New Roman" pitchFamily="18" charset="0"/>
                <a:ea typeface="宋体" pitchFamily="2" charset="-122"/>
              </a:rPr>
              <a:t>=8</a:t>
            </a:r>
          </a:p>
        </p:txBody>
      </p:sp>
      <p:sp>
        <p:nvSpPr>
          <p:cNvPr id="202804" name="Line 52"/>
          <p:cNvSpPr>
            <a:spLocks noChangeShapeType="1"/>
          </p:cNvSpPr>
          <p:nvPr/>
        </p:nvSpPr>
        <p:spPr bwMode="auto">
          <a:xfrm flipV="1">
            <a:off x="7467600" y="2590800"/>
            <a:ext cx="838200" cy="9144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202805" name="Line 53"/>
          <p:cNvSpPr>
            <a:spLocks noChangeShapeType="1"/>
          </p:cNvSpPr>
          <p:nvPr/>
        </p:nvSpPr>
        <p:spPr bwMode="auto">
          <a:xfrm>
            <a:off x="7467600" y="3657600"/>
            <a:ext cx="914400" cy="9144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4287935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02798"/>
                                        </p:tgtEl>
                                        <p:attrNameLst>
                                          <p:attrName>style.visibility</p:attrName>
                                        </p:attrNameLst>
                                      </p:cBhvr>
                                      <p:to>
                                        <p:strVal val="visible"/>
                                      </p:to>
                                    </p:set>
                                    <p:anim calcmode="lin" valueType="num">
                                      <p:cBhvr>
                                        <p:cTn id="7" dur="500" fill="hold"/>
                                        <p:tgtEl>
                                          <p:spTgt spid="202798"/>
                                        </p:tgtEl>
                                        <p:attrNameLst>
                                          <p:attrName>ppt_x</p:attrName>
                                        </p:attrNameLst>
                                      </p:cBhvr>
                                      <p:tavLst>
                                        <p:tav tm="0">
                                          <p:val>
                                            <p:strVal val="#ppt_x-#ppt_w/2"/>
                                          </p:val>
                                        </p:tav>
                                        <p:tav tm="100000">
                                          <p:val>
                                            <p:strVal val="#ppt_x"/>
                                          </p:val>
                                        </p:tav>
                                      </p:tavLst>
                                    </p:anim>
                                    <p:anim calcmode="lin" valueType="num">
                                      <p:cBhvr>
                                        <p:cTn id="8" dur="500" fill="hold"/>
                                        <p:tgtEl>
                                          <p:spTgt spid="202798"/>
                                        </p:tgtEl>
                                        <p:attrNameLst>
                                          <p:attrName>ppt_y</p:attrName>
                                        </p:attrNameLst>
                                      </p:cBhvr>
                                      <p:tavLst>
                                        <p:tav tm="0">
                                          <p:val>
                                            <p:strVal val="#ppt_y"/>
                                          </p:val>
                                        </p:tav>
                                        <p:tav tm="100000">
                                          <p:val>
                                            <p:strVal val="#ppt_y"/>
                                          </p:val>
                                        </p:tav>
                                      </p:tavLst>
                                    </p:anim>
                                    <p:anim calcmode="lin" valueType="num">
                                      <p:cBhvr>
                                        <p:cTn id="9" dur="500" fill="hold"/>
                                        <p:tgtEl>
                                          <p:spTgt spid="202798"/>
                                        </p:tgtEl>
                                        <p:attrNameLst>
                                          <p:attrName>ppt_w</p:attrName>
                                        </p:attrNameLst>
                                      </p:cBhvr>
                                      <p:tavLst>
                                        <p:tav tm="0">
                                          <p:val>
                                            <p:fltVal val="0"/>
                                          </p:val>
                                        </p:tav>
                                        <p:tav tm="100000">
                                          <p:val>
                                            <p:strVal val="#ppt_w"/>
                                          </p:val>
                                        </p:tav>
                                      </p:tavLst>
                                    </p:anim>
                                    <p:anim calcmode="lin" valueType="num">
                                      <p:cBhvr>
                                        <p:cTn id="10" dur="500" fill="hold"/>
                                        <p:tgtEl>
                                          <p:spTgt spid="202798"/>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3" fill="hold" nodeType="clickEffect">
                                  <p:stCondLst>
                                    <p:cond delay="0"/>
                                  </p:stCondLst>
                                  <p:childTnLst>
                                    <p:set>
                                      <p:cBhvr>
                                        <p:cTn id="14" dur="1" fill="hold">
                                          <p:stCondLst>
                                            <p:cond delay="0"/>
                                          </p:stCondLst>
                                        </p:cTn>
                                        <p:tgtEl>
                                          <p:spTgt spid="202804"/>
                                        </p:tgtEl>
                                        <p:attrNameLst>
                                          <p:attrName>style.visibility</p:attrName>
                                        </p:attrNameLst>
                                      </p:cBhvr>
                                      <p:to>
                                        <p:strVal val="visible"/>
                                      </p:to>
                                    </p:set>
                                    <p:animEffect transition="in" filter="strips(upRight)">
                                      <p:cBhvr>
                                        <p:cTn id="15" dur="500"/>
                                        <p:tgtEl>
                                          <p:spTgt spid="2028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202805"/>
                                        </p:tgtEl>
                                        <p:attrNameLst>
                                          <p:attrName>style.visibility</p:attrName>
                                        </p:attrNameLst>
                                      </p:cBhvr>
                                      <p:to>
                                        <p:strVal val="visible"/>
                                      </p:to>
                                    </p:set>
                                    <p:animEffect transition="in" filter="strips(downRight)">
                                      <p:cBhvr>
                                        <p:cTn id="20" dur="500"/>
                                        <p:tgtEl>
                                          <p:spTgt spid="20280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nodeType="clickEffect">
                                  <p:stCondLst>
                                    <p:cond delay="0"/>
                                  </p:stCondLst>
                                  <p:childTnLst>
                                    <p:set>
                                      <p:cBhvr>
                                        <p:cTn id="24" dur="1" fill="hold">
                                          <p:stCondLst>
                                            <p:cond delay="0"/>
                                          </p:stCondLst>
                                        </p:cTn>
                                        <p:tgtEl>
                                          <p:spTgt spid="202801"/>
                                        </p:tgtEl>
                                        <p:attrNameLst>
                                          <p:attrName>style.visibility</p:attrName>
                                        </p:attrNameLst>
                                      </p:cBhvr>
                                      <p:to>
                                        <p:strVal val="visible"/>
                                      </p:to>
                                    </p:set>
                                    <p:anim calcmode="lin" valueType="num">
                                      <p:cBhvr>
                                        <p:cTn id="25" dur="500" fill="hold"/>
                                        <p:tgtEl>
                                          <p:spTgt spid="202801"/>
                                        </p:tgtEl>
                                        <p:attrNameLst>
                                          <p:attrName>ppt_x</p:attrName>
                                        </p:attrNameLst>
                                      </p:cBhvr>
                                      <p:tavLst>
                                        <p:tav tm="0">
                                          <p:val>
                                            <p:strVal val="#ppt_x-#ppt_w/2"/>
                                          </p:val>
                                        </p:tav>
                                        <p:tav tm="100000">
                                          <p:val>
                                            <p:strVal val="#ppt_x"/>
                                          </p:val>
                                        </p:tav>
                                      </p:tavLst>
                                    </p:anim>
                                    <p:anim calcmode="lin" valueType="num">
                                      <p:cBhvr>
                                        <p:cTn id="26" dur="500" fill="hold"/>
                                        <p:tgtEl>
                                          <p:spTgt spid="202801"/>
                                        </p:tgtEl>
                                        <p:attrNameLst>
                                          <p:attrName>ppt_y</p:attrName>
                                        </p:attrNameLst>
                                      </p:cBhvr>
                                      <p:tavLst>
                                        <p:tav tm="0">
                                          <p:val>
                                            <p:strVal val="#ppt_y"/>
                                          </p:val>
                                        </p:tav>
                                        <p:tav tm="100000">
                                          <p:val>
                                            <p:strVal val="#ppt_y"/>
                                          </p:val>
                                        </p:tav>
                                      </p:tavLst>
                                    </p:anim>
                                    <p:anim calcmode="lin" valueType="num">
                                      <p:cBhvr>
                                        <p:cTn id="27" dur="500" fill="hold"/>
                                        <p:tgtEl>
                                          <p:spTgt spid="202801"/>
                                        </p:tgtEl>
                                        <p:attrNameLst>
                                          <p:attrName>ppt_w</p:attrName>
                                        </p:attrNameLst>
                                      </p:cBhvr>
                                      <p:tavLst>
                                        <p:tav tm="0">
                                          <p:val>
                                            <p:fltVal val="0"/>
                                          </p:val>
                                        </p:tav>
                                        <p:tav tm="100000">
                                          <p:val>
                                            <p:strVal val="#ppt_w"/>
                                          </p:val>
                                        </p:tav>
                                      </p:tavLst>
                                    </p:anim>
                                    <p:anim calcmode="lin" valueType="num">
                                      <p:cBhvr>
                                        <p:cTn id="28" dur="500" fill="hold"/>
                                        <p:tgtEl>
                                          <p:spTgt spid="202801"/>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028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0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55000" lnSpcReduction="20000"/>
          </a:bodyPr>
          <a:lstStyle/>
          <a:p>
            <a:pPr>
              <a:spcBef>
                <a:spcPct val="50000"/>
              </a:spcBef>
            </a:pPr>
            <a:r>
              <a:rPr lang="zh-CN" altLang="en-US" sz="4300" dirty="0">
                <a:latin typeface="Tahoma" pitchFamily="34" charset="0"/>
                <a:ea typeface="宋体" pitchFamily="2" charset="-122"/>
              </a:rPr>
              <a:t>图论起源于著名的哥尼斯堡七桥问题。在哥尼斯堡的普莱格尔河上有七座桥将河中的岛及岛与河岸联结起来</a:t>
            </a:r>
          </a:p>
          <a:p>
            <a:pPr>
              <a:spcBef>
                <a:spcPct val="50000"/>
              </a:spcBef>
            </a:pPr>
            <a:r>
              <a:rPr lang="zh-CN" altLang="en-US" sz="4300" dirty="0">
                <a:latin typeface="Tahoma" pitchFamily="34" charset="0"/>
                <a:ea typeface="宋体" pitchFamily="2" charset="-122"/>
              </a:rPr>
              <a:t>问题是要从这四块陆地中任何一块开始，通过每一座桥正好一次，再回到起点。然而无数次的尝试都没有成功。欧拉在</a:t>
            </a:r>
            <a:r>
              <a:rPr lang="zh-CN" altLang="zh-CN" sz="4300" dirty="0">
                <a:latin typeface="Tahoma" pitchFamily="34" charset="0"/>
                <a:ea typeface="宋体" pitchFamily="2" charset="-122"/>
              </a:rPr>
              <a:t>1736</a:t>
            </a:r>
            <a:r>
              <a:rPr lang="zh-CN" altLang="en-US" sz="4300" dirty="0">
                <a:latin typeface="Tahoma" pitchFamily="34" charset="0"/>
                <a:ea typeface="宋体" pitchFamily="2" charset="-122"/>
              </a:rPr>
              <a:t>年解决了这个问题，他用抽像分析法将这个问题化为第一个图论问题：即把每一块陆地用一个点来代替，将每一座桥用联接相应的两个点的一条线来代替，从而相当于得到一个“图”。欧拉证明了这个问题没有解，并且推广了这个问题，给出了对于一个给定的图可以某种方式走遍的判定法则。这就是后来的欧拉路径和欧拉回路。这项工作使欧拉成为图论</a:t>
            </a:r>
            <a:r>
              <a:rPr lang="zh-CN" altLang="zh-CN" sz="4300" dirty="0">
                <a:latin typeface="Tahoma" pitchFamily="34" charset="0"/>
                <a:ea typeface="宋体" pitchFamily="2" charset="-122"/>
              </a:rPr>
              <a:t>〔</a:t>
            </a:r>
            <a:r>
              <a:rPr lang="zh-CN" altLang="en-US" sz="4300" dirty="0">
                <a:latin typeface="Tahoma" pitchFamily="34" charset="0"/>
                <a:ea typeface="宋体" pitchFamily="2" charset="-122"/>
              </a:rPr>
              <a:t>及拓扑学</a:t>
            </a:r>
            <a:r>
              <a:rPr lang="zh-CN" altLang="zh-CN" sz="4300" dirty="0">
                <a:latin typeface="Tahoma" pitchFamily="34" charset="0"/>
                <a:ea typeface="宋体" pitchFamily="2" charset="-122"/>
              </a:rPr>
              <a:t>〕</a:t>
            </a:r>
            <a:r>
              <a:rPr lang="zh-CN" altLang="en-US" sz="4300" dirty="0">
                <a:latin typeface="Tahoma" pitchFamily="34" charset="0"/>
                <a:ea typeface="宋体" pitchFamily="2" charset="-122"/>
              </a:rPr>
              <a:t>的创始人。</a:t>
            </a:r>
          </a:p>
          <a:p>
            <a:endParaRPr lang="zh-CN" altLang="en-US" dirty="0"/>
          </a:p>
        </p:txBody>
      </p:sp>
      <p:sp>
        <p:nvSpPr>
          <p:cNvPr id="5" name="标题 1"/>
          <p:cNvSpPr>
            <a:spLocks noGrp="1"/>
          </p:cNvSpPr>
          <p:nvPr>
            <p:ph type="title"/>
          </p:nvPr>
        </p:nvSpPr>
        <p:spPr/>
        <p:txBody>
          <a:bodyPr/>
          <a:lstStyle/>
          <a:p>
            <a:r>
              <a:rPr altLang="en-US" dirty="0" smtClean="0"/>
              <a:t>简介</a:t>
            </a:r>
            <a:endParaRPr lang="zh-CN" altLang="en-US" dirty="0"/>
          </a:p>
        </p:txBody>
      </p:sp>
    </p:spTree>
    <p:extLst>
      <p:ext uri="{BB962C8B-B14F-4D97-AF65-F5344CB8AC3E}">
        <p14:creationId xmlns:p14="http://schemas.microsoft.com/office/powerpoint/2010/main" val="356052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Freeform 2"/>
          <p:cNvSpPr>
            <a:spLocks/>
          </p:cNvSpPr>
          <p:nvPr/>
        </p:nvSpPr>
        <p:spPr bwMode="auto">
          <a:xfrm>
            <a:off x="3221039" y="1905000"/>
            <a:ext cx="5699125" cy="3221038"/>
          </a:xfrm>
          <a:custGeom>
            <a:avLst/>
            <a:gdLst>
              <a:gd name="T0" fmla="*/ 275 w 3590"/>
              <a:gd name="T1" fmla="*/ 0 h 2029"/>
              <a:gd name="T2" fmla="*/ 1790 w 3590"/>
              <a:gd name="T3" fmla="*/ 11 h 2029"/>
              <a:gd name="T4" fmla="*/ 3470 w 3590"/>
              <a:gd name="T5" fmla="*/ 11 h 2029"/>
              <a:gd name="T6" fmla="*/ 3590 w 3590"/>
              <a:gd name="T7" fmla="*/ 120 h 2029"/>
              <a:gd name="T8" fmla="*/ 3590 w 3590"/>
              <a:gd name="T9" fmla="*/ 316 h 2029"/>
              <a:gd name="T10" fmla="*/ 2019 w 3590"/>
              <a:gd name="T11" fmla="*/ 1909 h 2029"/>
              <a:gd name="T12" fmla="*/ 1866 w 3590"/>
              <a:gd name="T13" fmla="*/ 2007 h 2029"/>
              <a:gd name="T14" fmla="*/ 131 w 3590"/>
              <a:gd name="T15" fmla="*/ 2029 h 2029"/>
              <a:gd name="T16" fmla="*/ 11 w 3590"/>
              <a:gd name="T17" fmla="*/ 1843 h 2029"/>
              <a:gd name="T18" fmla="*/ 0 w 3590"/>
              <a:gd name="T19" fmla="*/ 196 h 2029"/>
              <a:gd name="T20" fmla="*/ 83 w 3590"/>
              <a:gd name="T21" fmla="*/ 48 h 2029"/>
              <a:gd name="T22" fmla="*/ 275 w 3590"/>
              <a:gd name="T23" fmla="*/ 0 h 2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90" h="2029">
                <a:moveTo>
                  <a:pt x="275" y="0"/>
                </a:moveTo>
                <a:lnTo>
                  <a:pt x="1790" y="11"/>
                </a:lnTo>
                <a:lnTo>
                  <a:pt x="3470" y="11"/>
                </a:lnTo>
                <a:lnTo>
                  <a:pt x="3590" y="120"/>
                </a:lnTo>
                <a:lnTo>
                  <a:pt x="3590" y="316"/>
                </a:lnTo>
                <a:lnTo>
                  <a:pt x="2019" y="1909"/>
                </a:lnTo>
                <a:lnTo>
                  <a:pt x="1866" y="2007"/>
                </a:lnTo>
                <a:lnTo>
                  <a:pt x="131" y="2029"/>
                </a:lnTo>
                <a:lnTo>
                  <a:pt x="11" y="1843"/>
                </a:lnTo>
                <a:lnTo>
                  <a:pt x="0" y="196"/>
                </a:lnTo>
                <a:lnTo>
                  <a:pt x="83" y="48"/>
                </a:lnTo>
                <a:lnTo>
                  <a:pt x="275" y="0"/>
                </a:lnTo>
                <a:close/>
              </a:path>
            </a:pathLst>
          </a:custGeom>
          <a:solidFill>
            <a:srgbClr val="33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7891" name="Oval 3"/>
          <p:cNvSpPr>
            <a:spLocks noChangeArrowheads="1"/>
          </p:cNvSpPr>
          <p:nvPr/>
        </p:nvSpPr>
        <p:spPr bwMode="auto">
          <a:xfrm>
            <a:off x="5829300"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2</a:t>
            </a:r>
          </a:p>
        </p:txBody>
      </p:sp>
      <p:sp>
        <p:nvSpPr>
          <p:cNvPr id="37892" name="Oval 4"/>
          <p:cNvSpPr>
            <a:spLocks noChangeArrowheads="1"/>
          </p:cNvSpPr>
          <p:nvPr/>
        </p:nvSpPr>
        <p:spPr bwMode="auto">
          <a:xfrm>
            <a:off x="8229600"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3</a:t>
            </a:r>
          </a:p>
        </p:txBody>
      </p:sp>
      <p:sp>
        <p:nvSpPr>
          <p:cNvPr id="37893" name="Oval 5"/>
          <p:cNvSpPr>
            <a:spLocks noChangeArrowheads="1"/>
          </p:cNvSpPr>
          <p:nvPr/>
        </p:nvSpPr>
        <p:spPr bwMode="auto">
          <a:xfrm>
            <a:off x="5832475"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7</a:t>
            </a:r>
          </a:p>
        </p:txBody>
      </p:sp>
      <p:sp>
        <p:nvSpPr>
          <p:cNvPr id="37894" name="Oval 6"/>
          <p:cNvSpPr>
            <a:spLocks noChangeArrowheads="1"/>
          </p:cNvSpPr>
          <p:nvPr/>
        </p:nvSpPr>
        <p:spPr bwMode="auto">
          <a:xfrm>
            <a:off x="3446463"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1</a:t>
            </a:r>
          </a:p>
        </p:txBody>
      </p:sp>
      <p:sp>
        <p:nvSpPr>
          <p:cNvPr id="37895" name="Oval 7"/>
          <p:cNvSpPr>
            <a:spLocks noChangeArrowheads="1"/>
          </p:cNvSpPr>
          <p:nvPr/>
        </p:nvSpPr>
        <p:spPr bwMode="auto">
          <a:xfrm>
            <a:off x="8218488"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8</a:t>
            </a:r>
          </a:p>
        </p:txBody>
      </p:sp>
      <p:sp>
        <p:nvSpPr>
          <p:cNvPr id="37896" name="Oval 8"/>
          <p:cNvSpPr>
            <a:spLocks noChangeArrowheads="1"/>
          </p:cNvSpPr>
          <p:nvPr/>
        </p:nvSpPr>
        <p:spPr bwMode="auto">
          <a:xfrm>
            <a:off x="4648200" y="33353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4</a:t>
            </a:r>
          </a:p>
        </p:txBody>
      </p:sp>
      <p:sp>
        <p:nvSpPr>
          <p:cNvPr id="37897" name="Oval 9"/>
          <p:cNvSpPr>
            <a:spLocks noChangeArrowheads="1"/>
          </p:cNvSpPr>
          <p:nvPr/>
        </p:nvSpPr>
        <p:spPr bwMode="auto">
          <a:xfrm>
            <a:off x="7027863" y="3357563"/>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5</a:t>
            </a:r>
          </a:p>
        </p:txBody>
      </p:sp>
      <p:sp>
        <p:nvSpPr>
          <p:cNvPr id="37898" name="Oval 10"/>
          <p:cNvSpPr>
            <a:spLocks noChangeArrowheads="1"/>
          </p:cNvSpPr>
          <p:nvPr/>
        </p:nvSpPr>
        <p:spPr bwMode="auto">
          <a:xfrm>
            <a:off x="3446463"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6</a:t>
            </a:r>
          </a:p>
        </p:txBody>
      </p:sp>
      <p:cxnSp>
        <p:nvCxnSpPr>
          <p:cNvPr id="37899" name="AutoShape 11"/>
          <p:cNvCxnSpPr>
            <a:cxnSpLocks noChangeShapeType="1"/>
            <a:stCxn id="37894" idx="6"/>
            <a:endCxn id="37891" idx="2"/>
          </p:cNvCxnSpPr>
          <p:nvPr/>
        </p:nvCxnSpPr>
        <p:spPr bwMode="auto">
          <a:xfrm>
            <a:off x="3919539" y="2344738"/>
            <a:ext cx="1893887" cy="0"/>
          </a:xfrm>
          <a:prstGeom prst="straightConnector1">
            <a:avLst/>
          </a:prstGeom>
          <a:noFill/>
          <a:ln w="28575">
            <a:solidFill>
              <a:srgbClr val="FF0000"/>
            </a:solidFill>
            <a:round/>
            <a:headEnd/>
            <a:tailEnd type="stealth" w="med" len="lg"/>
          </a:ln>
          <a:effectLst/>
        </p:spPr>
      </p:cxnSp>
      <p:cxnSp>
        <p:nvCxnSpPr>
          <p:cNvPr id="37900" name="AutoShape 12"/>
          <p:cNvCxnSpPr>
            <a:cxnSpLocks noChangeShapeType="1"/>
            <a:stCxn id="37891" idx="6"/>
            <a:endCxn id="37892" idx="2"/>
          </p:cNvCxnSpPr>
          <p:nvPr/>
        </p:nvCxnSpPr>
        <p:spPr bwMode="auto">
          <a:xfrm>
            <a:off x="6302375" y="2344738"/>
            <a:ext cx="1911350" cy="0"/>
          </a:xfrm>
          <a:prstGeom prst="straightConnector1">
            <a:avLst/>
          </a:prstGeom>
          <a:noFill/>
          <a:ln w="28575">
            <a:solidFill>
              <a:srgbClr val="FF0000"/>
            </a:solidFill>
            <a:round/>
            <a:headEnd/>
            <a:tailEnd type="stealth" w="med" len="lg"/>
          </a:ln>
          <a:effectLst/>
        </p:spPr>
      </p:cxnSp>
      <p:cxnSp>
        <p:nvCxnSpPr>
          <p:cNvPr id="37901" name="AutoShape 13"/>
          <p:cNvCxnSpPr>
            <a:cxnSpLocks noChangeShapeType="1"/>
            <a:stCxn id="37894" idx="4"/>
            <a:endCxn id="37898" idx="0"/>
          </p:cNvCxnSpPr>
          <p:nvPr/>
        </p:nvCxnSpPr>
        <p:spPr bwMode="auto">
          <a:xfrm>
            <a:off x="3675063" y="2589213"/>
            <a:ext cx="0" cy="1941512"/>
          </a:xfrm>
          <a:prstGeom prst="straightConnector1">
            <a:avLst/>
          </a:prstGeom>
          <a:noFill/>
          <a:ln w="28575">
            <a:solidFill>
              <a:srgbClr val="FF0000"/>
            </a:solidFill>
            <a:round/>
            <a:headEnd/>
            <a:tailEnd type="stealth" w="med" len="lg"/>
          </a:ln>
          <a:effectLst/>
        </p:spPr>
      </p:cxnSp>
      <p:cxnSp>
        <p:nvCxnSpPr>
          <p:cNvPr id="37902" name="AutoShape 14"/>
          <p:cNvCxnSpPr>
            <a:cxnSpLocks noChangeShapeType="1"/>
            <a:stCxn id="37898" idx="6"/>
            <a:endCxn id="37893" idx="2"/>
          </p:cNvCxnSpPr>
          <p:nvPr/>
        </p:nvCxnSpPr>
        <p:spPr bwMode="auto">
          <a:xfrm>
            <a:off x="3919538" y="4775200"/>
            <a:ext cx="1897062" cy="0"/>
          </a:xfrm>
          <a:prstGeom prst="straightConnector1">
            <a:avLst/>
          </a:prstGeom>
          <a:noFill/>
          <a:ln w="28575">
            <a:solidFill>
              <a:schemeClr val="tx1"/>
            </a:solidFill>
            <a:round/>
            <a:headEnd/>
            <a:tailEnd type="stealth" w="med" len="lg"/>
          </a:ln>
          <a:effectLst/>
        </p:spPr>
      </p:cxnSp>
      <p:cxnSp>
        <p:nvCxnSpPr>
          <p:cNvPr id="37903" name="AutoShape 15"/>
          <p:cNvCxnSpPr>
            <a:cxnSpLocks noChangeShapeType="1"/>
            <a:stCxn id="37893" idx="6"/>
            <a:endCxn id="37895" idx="2"/>
          </p:cNvCxnSpPr>
          <p:nvPr/>
        </p:nvCxnSpPr>
        <p:spPr bwMode="auto">
          <a:xfrm>
            <a:off x="6305551" y="4775200"/>
            <a:ext cx="1897063" cy="0"/>
          </a:xfrm>
          <a:prstGeom prst="straightConnector1">
            <a:avLst/>
          </a:prstGeom>
          <a:noFill/>
          <a:ln w="28575">
            <a:solidFill>
              <a:schemeClr val="tx1"/>
            </a:solidFill>
            <a:round/>
            <a:headEnd/>
            <a:tailEnd type="stealth" w="med" len="lg"/>
          </a:ln>
          <a:effectLst/>
        </p:spPr>
      </p:cxnSp>
      <p:cxnSp>
        <p:nvCxnSpPr>
          <p:cNvPr id="37904" name="AutoShape 16"/>
          <p:cNvCxnSpPr>
            <a:cxnSpLocks noChangeShapeType="1"/>
            <a:stCxn id="37892" idx="4"/>
            <a:endCxn id="37895" idx="0"/>
          </p:cNvCxnSpPr>
          <p:nvPr/>
        </p:nvCxnSpPr>
        <p:spPr bwMode="auto">
          <a:xfrm flipH="1">
            <a:off x="8447088" y="2589213"/>
            <a:ext cx="11112" cy="1941512"/>
          </a:xfrm>
          <a:prstGeom prst="straightConnector1">
            <a:avLst/>
          </a:prstGeom>
          <a:noFill/>
          <a:ln w="28575">
            <a:solidFill>
              <a:schemeClr val="tx1"/>
            </a:solidFill>
            <a:round/>
            <a:headEnd/>
            <a:tailEnd type="stealth" w="med" len="lg"/>
          </a:ln>
          <a:effectLst/>
        </p:spPr>
      </p:cxnSp>
      <p:cxnSp>
        <p:nvCxnSpPr>
          <p:cNvPr id="37905" name="AutoShape 17"/>
          <p:cNvCxnSpPr>
            <a:cxnSpLocks noChangeShapeType="1"/>
            <a:stCxn id="37894" idx="5"/>
            <a:endCxn id="37896" idx="1"/>
          </p:cNvCxnSpPr>
          <p:nvPr/>
        </p:nvCxnSpPr>
        <p:spPr bwMode="auto">
          <a:xfrm>
            <a:off x="3836989" y="2522538"/>
            <a:ext cx="877887" cy="863600"/>
          </a:xfrm>
          <a:prstGeom prst="straightConnector1">
            <a:avLst/>
          </a:prstGeom>
          <a:noFill/>
          <a:ln w="28575">
            <a:solidFill>
              <a:srgbClr val="FF0000"/>
            </a:solidFill>
            <a:round/>
            <a:headEnd/>
            <a:tailEnd type="stealth" w="med" len="lg"/>
          </a:ln>
          <a:effectLst/>
        </p:spPr>
      </p:cxnSp>
      <p:cxnSp>
        <p:nvCxnSpPr>
          <p:cNvPr id="37906" name="AutoShape 18"/>
          <p:cNvCxnSpPr>
            <a:cxnSpLocks noChangeShapeType="1"/>
            <a:stCxn id="37896" idx="5"/>
            <a:endCxn id="37893" idx="1"/>
          </p:cNvCxnSpPr>
          <p:nvPr/>
        </p:nvCxnSpPr>
        <p:spPr bwMode="auto">
          <a:xfrm>
            <a:off x="5038726" y="3741738"/>
            <a:ext cx="860425" cy="855662"/>
          </a:xfrm>
          <a:prstGeom prst="straightConnector1">
            <a:avLst/>
          </a:prstGeom>
          <a:noFill/>
          <a:ln w="28575">
            <a:solidFill>
              <a:srgbClr val="FF0000"/>
            </a:solidFill>
            <a:round/>
            <a:headEnd/>
            <a:tailEnd type="stealth" w="med" len="lg"/>
          </a:ln>
          <a:effectLst/>
        </p:spPr>
      </p:cxnSp>
      <p:cxnSp>
        <p:nvCxnSpPr>
          <p:cNvPr id="37907" name="AutoShape 19"/>
          <p:cNvCxnSpPr>
            <a:cxnSpLocks noChangeShapeType="1"/>
            <a:stCxn id="37898" idx="7"/>
            <a:endCxn id="37896" idx="3"/>
          </p:cNvCxnSpPr>
          <p:nvPr/>
        </p:nvCxnSpPr>
        <p:spPr bwMode="auto">
          <a:xfrm flipV="1">
            <a:off x="3836989" y="3741738"/>
            <a:ext cx="877887" cy="855662"/>
          </a:xfrm>
          <a:prstGeom prst="straightConnector1">
            <a:avLst/>
          </a:prstGeom>
          <a:noFill/>
          <a:ln w="28575">
            <a:solidFill>
              <a:schemeClr val="tx1"/>
            </a:solidFill>
            <a:round/>
            <a:headEnd/>
            <a:tailEnd type="stealth" w="med" len="lg"/>
          </a:ln>
          <a:effectLst/>
        </p:spPr>
      </p:cxnSp>
      <p:cxnSp>
        <p:nvCxnSpPr>
          <p:cNvPr id="37908" name="AutoShape 20"/>
          <p:cNvCxnSpPr>
            <a:cxnSpLocks noChangeShapeType="1"/>
            <a:stCxn id="37896" idx="7"/>
            <a:endCxn id="37891" idx="3"/>
          </p:cNvCxnSpPr>
          <p:nvPr/>
        </p:nvCxnSpPr>
        <p:spPr bwMode="auto">
          <a:xfrm flipV="1">
            <a:off x="5038725" y="2522538"/>
            <a:ext cx="857250" cy="863600"/>
          </a:xfrm>
          <a:prstGeom prst="straightConnector1">
            <a:avLst/>
          </a:prstGeom>
          <a:noFill/>
          <a:ln w="28575">
            <a:solidFill>
              <a:schemeClr val="tx1"/>
            </a:solidFill>
            <a:round/>
            <a:headEnd/>
            <a:tailEnd type="stealth" w="med" len="lg"/>
          </a:ln>
          <a:effectLst/>
        </p:spPr>
      </p:cxnSp>
      <p:cxnSp>
        <p:nvCxnSpPr>
          <p:cNvPr id="37909" name="AutoShape 21"/>
          <p:cNvCxnSpPr>
            <a:cxnSpLocks noChangeShapeType="1"/>
            <a:stCxn id="37893" idx="0"/>
            <a:endCxn id="37891" idx="4"/>
          </p:cNvCxnSpPr>
          <p:nvPr/>
        </p:nvCxnSpPr>
        <p:spPr bwMode="auto">
          <a:xfrm flipH="1" flipV="1">
            <a:off x="6057901" y="2589213"/>
            <a:ext cx="3175" cy="1941512"/>
          </a:xfrm>
          <a:prstGeom prst="straightConnector1">
            <a:avLst/>
          </a:prstGeom>
          <a:noFill/>
          <a:ln w="28575">
            <a:solidFill>
              <a:schemeClr val="tx1"/>
            </a:solidFill>
            <a:round/>
            <a:headEnd/>
            <a:tailEnd type="stealth" w="med" len="lg"/>
          </a:ln>
          <a:effectLst/>
        </p:spPr>
      </p:cxnSp>
      <p:cxnSp>
        <p:nvCxnSpPr>
          <p:cNvPr id="37910" name="AutoShape 22"/>
          <p:cNvCxnSpPr>
            <a:cxnSpLocks noChangeShapeType="1"/>
            <a:stCxn id="37891" idx="5"/>
            <a:endCxn id="37897" idx="1"/>
          </p:cNvCxnSpPr>
          <p:nvPr/>
        </p:nvCxnSpPr>
        <p:spPr bwMode="auto">
          <a:xfrm>
            <a:off x="6219826" y="2522539"/>
            <a:ext cx="874713" cy="885825"/>
          </a:xfrm>
          <a:prstGeom prst="straightConnector1">
            <a:avLst/>
          </a:prstGeom>
          <a:noFill/>
          <a:ln w="28575">
            <a:solidFill>
              <a:schemeClr val="tx1"/>
            </a:solidFill>
            <a:round/>
            <a:headEnd/>
            <a:tailEnd type="stealth" w="med" len="lg"/>
          </a:ln>
          <a:effectLst/>
        </p:spPr>
      </p:cxnSp>
      <p:cxnSp>
        <p:nvCxnSpPr>
          <p:cNvPr id="37911" name="AutoShape 23"/>
          <p:cNvCxnSpPr>
            <a:cxnSpLocks noChangeShapeType="1"/>
            <a:stCxn id="37897" idx="7"/>
            <a:endCxn id="37892" idx="3"/>
          </p:cNvCxnSpPr>
          <p:nvPr/>
        </p:nvCxnSpPr>
        <p:spPr bwMode="auto">
          <a:xfrm flipV="1">
            <a:off x="7418389" y="2522539"/>
            <a:ext cx="877887" cy="885825"/>
          </a:xfrm>
          <a:prstGeom prst="straightConnector1">
            <a:avLst/>
          </a:prstGeom>
          <a:noFill/>
          <a:ln w="28575">
            <a:solidFill>
              <a:schemeClr val="tx1"/>
            </a:solidFill>
            <a:round/>
            <a:headEnd/>
            <a:tailEnd type="stealth" w="med" len="lg"/>
          </a:ln>
          <a:effectLst/>
        </p:spPr>
      </p:cxnSp>
      <p:cxnSp>
        <p:nvCxnSpPr>
          <p:cNvPr id="37912" name="AutoShape 24"/>
          <p:cNvCxnSpPr>
            <a:cxnSpLocks noChangeShapeType="1"/>
            <a:stCxn id="37897" idx="5"/>
            <a:endCxn id="37895" idx="1"/>
          </p:cNvCxnSpPr>
          <p:nvPr/>
        </p:nvCxnSpPr>
        <p:spPr bwMode="auto">
          <a:xfrm>
            <a:off x="7418389" y="3763964"/>
            <a:ext cx="866775" cy="833437"/>
          </a:xfrm>
          <a:prstGeom prst="straightConnector1">
            <a:avLst/>
          </a:prstGeom>
          <a:noFill/>
          <a:ln w="28575">
            <a:solidFill>
              <a:schemeClr val="tx1"/>
            </a:solidFill>
            <a:round/>
            <a:headEnd/>
            <a:tailEnd type="stealth" w="med" len="lg"/>
          </a:ln>
          <a:effectLst/>
        </p:spPr>
      </p:cxnSp>
      <p:sp>
        <p:nvSpPr>
          <p:cNvPr id="37913" name="Text Box 25"/>
          <p:cNvSpPr txBox="1">
            <a:spLocks noChangeArrowheads="1"/>
          </p:cNvSpPr>
          <p:nvPr/>
        </p:nvSpPr>
        <p:spPr bwMode="auto">
          <a:xfrm>
            <a:off x="6934200" y="1951039"/>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7914" name="Text Box 26"/>
          <p:cNvSpPr txBox="1">
            <a:spLocks noChangeArrowheads="1"/>
          </p:cNvSpPr>
          <p:nvPr/>
        </p:nvSpPr>
        <p:spPr bwMode="auto">
          <a:xfrm>
            <a:off x="42672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a:t>
            </a:r>
          </a:p>
        </p:txBody>
      </p:sp>
      <p:sp>
        <p:nvSpPr>
          <p:cNvPr id="37915" name="Text Box 27"/>
          <p:cNvSpPr txBox="1">
            <a:spLocks noChangeArrowheads="1"/>
          </p:cNvSpPr>
          <p:nvPr/>
        </p:nvSpPr>
        <p:spPr bwMode="auto">
          <a:xfrm>
            <a:off x="33528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7916" name="Text Box 28"/>
          <p:cNvSpPr txBox="1">
            <a:spLocks noChangeArrowheads="1"/>
          </p:cNvSpPr>
          <p:nvPr/>
        </p:nvSpPr>
        <p:spPr bwMode="auto">
          <a:xfrm>
            <a:off x="4724400" y="4784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7917" name="Text Box 29"/>
          <p:cNvSpPr txBox="1">
            <a:spLocks noChangeArrowheads="1"/>
          </p:cNvSpPr>
          <p:nvPr/>
        </p:nvSpPr>
        <p:spPr bwMode="auto">
          <a:xfrm>
            <a:off x="5105400" y="2651126"/>
            <a:ext cx="4572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10</a:t>
            </a:r>
          </a:p>
        </p:txBody>
      </p:sp>
      <p:sp>
        <p:nvSpPr>
          <p:cNvPr id="37918" name="Text Box 30"/>
          <p:cNvSpPr txBox="1">
            <a:spLocks noChangeArrowheads="1"/>
          </p:cNvSpPr>
          <p:nvPr/>
        </p:nvSpPr>
        <p:spPr bwMode="auto">
          <a:xfrm>
            <a:off x="42672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7919" name="Text Box 31"/>
          <p:cNvSpPr txBox="1">
            <a:spLocks noChangeArrowheads="1"/>
          </p:cNvSpPr>
          <p:nvPr/>
        </p:nvSpPr>
        <p:spPr bwMode="auto">
          <a:xfrm>
            <a:off x="51816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sp>
        <p:nvSpPr>
          <p:cNvPr id="37920" name="Text Box 32"/>
          <p:cNvSpPr txBox="1">
            <a:spLocks noChangeArrowheads="1"/>
          </p:cNvSpPr>
          <p:nvPr/>
        </p:nvSpPr>
        <p:spPr bwMode="auto">
          <a:xfrm>
            <a:off x="57912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7</a:t>
            </a:r>
          </a:p>
        </p:txBody>
      </p:sp>
      <p:sp>
        <p:nvSpPr>
          <p:cNvPr id="37921" name="Text Box 33"/>
          <p:cNvSpPr txBox="1">
            <a:spLocks noChangeArrowheads="1"/>
          </p:cNvSpPr>
          <p:nvPr/>
        </p:nvSpPr>
        <p:spPr bwMode="auto">
          <a:xfrm>
            <a:off x="66294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7922" name="Text Box 34"/>
          <p:cNvSpPr txBox="1">
            <a:spLocks noChangeArrowheads="1"/>
          </p:cNvSpPr>
          <p:nvPr/>
        </p:nvSpPr>
        <p:spPr bwMode="auto">
          <a:xfrm>
            <a:off x="75438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9</a:t>
            </a:r>
          </a:p>
        </p:txBody>
      </p:sp>
      <p:sp>
        <p:nvSpPr>
          <p:cNvPr id="37923" name="Text Box 35"/>
          <p:cNvSpPr txBox="1">
            <a:spLocks noChangeArrowheads="1"/>
          </p:cNvSpPr>
          <p:nvPr/>
        </p:nvSpPr>
        <p:spPr bwMode="auto">
          <a:xfrm>
            <a:off x="67056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7924" name="Text Box 36"/>
          <p:cNvSpPr txBox="1">
            <a:spLocks noChangeArrowheads="1"/>
          </p:cNvSpPr>
          <p:nvPr/>
        </p:nvSpPr>
        <p:spPr bwMode="auto">
          <a:xfrm>
            <a:off x="7526338"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7925" name="Text Box 37"/>
          <p:cNvSpPr txBox="1">
            <a:spLocks noChangeArrowheads="1"/>
          </p:cNvSpPr>
          <p:nvPr/>
        </p:nvSpPr>
        <p:spPr bwMode="auto">
          <a:xfrm>
            <a:off x="84582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7926" name="Text Box 38"/>
          <p:cNvSpPr txBox="1">
            <a:spLocks noChangeArrowheads="1"/>
          </p:cNvSpPr>
          <p:nvPr/>
        </p:nvSpPr>
        <p:spPr bwMode="auto">
          <a:xfrm>
            <a:off x="7162800" y="4784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8</a:t>
            </a:r>
          </a:p>
        </p:txBody>
      </p:sp>
      <p:sp>
        <p:nvSpPr>
          <p:cNvPr id="37927" name="Text Box 39"/>
          <p:cNvSpPr txBox="1">
            <a:spLocks noChangeArrowheads="1"/>
          </p:cNvSpPr>
          <p:nvPr/>
        </p:nvSpPr>
        <p:spPr bwMode="auto">
          <a:xfrm>
            <a:off x="4724400" y="194627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cxnSp>
        <p:nvCxnSpPr>
          <p:cNvPr id="37928" name="AutoShape 40"/>
          <p:cNvCxnSpPr>
            <a:cxnSpLocks noChangeShapeType="1"/>
            <a:stCxn id="37893" idx="7"/>
            <a:endCxn id="37897" idx="3"/>
          </p:cNvCxnSpPr>
          <p:nvPr/>
        </p:nvCxnSpPr>
        <p:spPr bwMode="auto">
          <a:xfrm flipV="1">
            <a:off x="6223000" y="3763964"/>
            <a:ext cx="871538" cy="833437"/>
          </a:xfrm>
          <a:prstGeom prst="straightConnector1">
            <a:avLst/>
          </a:prstGeom>
          <a:noFill/>
          <a:ln w="28575">
            <a:solidFill>
              <a:srgbClr val="FF0000"/>
            </a:solidFill>
            <a:round/>
            <a:headEnd/>
            <a:tailEnd type="stealth" w="med" len="lg"/>
          </a:ln>
          <a:effectLst/>
        </p:spPr>
      </p:cxnSp>
      <p:sp>
        <p:nvSpPr>
          <p:cNvPr id="37929" name="Text Box 41"/>
          <p:cNvSpPr txBox="1">
            <a:spLocks noChangeArrowheads="1"/>
          </p:cNvSpPr>
          <p:nvPr/>
        </p:nvSpPr>
        <p:spPr bwMode="auto">
          <a:xfrm>
            <a:off x="2362200" y="838201"/>
            <a:ext cx="7315200" cy="519113"/>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en-US" sz="2800">
                <a:latin typeface="Times New Roman" pitchFamily="18" charset="0"/>
                <a:ea typeface="宋体" pitchFamily="2" charset="-122"/>
              </a:rPr>
              <a:t>X</a:t>
            </a:r>
            <a:r>
              <a:rPr kumimoji="1" lang="en-US" altLang="zh-CN" sz="2800">
                <a:latin typeface="Times New Roman" pitchFamily="18" charset="0"/>
                <a:ea typeface="宋体" pitchFamily="2" charset="-122"/>
              </a:rPr>
              <a:t>={1,2,3,4,6,7}</a:t>
            </a:r>
          </a:p>
        </p:txBody>
      </p:sp>
      <p:sp>
        <p:nvSpPr>
          <p:cNvPr id="37930" name="Text Box 42"/>
          <p:cNvSpPr txBox="1">
            <a:spLocks noChangeArrowheads="1"/>
          </p:cNvSpPr>
          <p:nvPr/>
        </p:nvSpPr>
        <p:spPr bwMode="auto">
          <a:xfrm>
            <a:off x="3657600" y="5487988"/>
            <a:ext cx="7010400" cy="784830"/>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en-US">
                <a:latin typeface="Times New Roman" pitchFamily="18" charset="0"/>
                <a:ea typeface="宋体" pitchFamily="2" charset="-122"/>
              </a:rPr>
              <a:t>min {</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38</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58</a:t>
            </a:r>
            <a:r>
              <a:rPr kumimoji="1" lang="en-US" altLang="en-US">
                <a:latin typeface="Times New Roman" pitchFamily="18" charset="0"/>
                <a:ea typeface="宋体" pitchFamily="2" charset="-122"/>
              </a:rPr>
              <a:t>,</a:t>
            </a:r>
            <a:r>
              <a:rPr kumimoji="1" lang="en-US" altLang="zh-CN">
                <a:latin typeface="Times New Roman" pitchFamily="18" charset="0"/>
                <a:ea typeface="宋体" pitchFamily="2" charset="-122"/>
              </a:rPr>
              <a:t>d</a:t>
            </a:r>
            <a:r>
              <a:rPr kumimoji="1" lang="en-US" altLang="en-US" baseline="-25000">
                <a:latin typeface="Times New Roman" pitchFamily="18" charset="0"/>
                <a:ea typeface="宋体" pitchFamily="2" charset="-122"/>
              </a:rPr>
              <a:t>78</a:t>
            </a:r>
            <a:r>
              <a:rPr kumimoji="1" lang="en-US" altLang="en-US">
                <a:latin typeface="Times New Roman" pitchFamily="18" charset="0"/>
                <a:ea typeface="宋体" pitchFamily="2" charset="-122"/>
              </a:rPr>
              <a:t>}=min {8+6,6+4,3+7}=min {14,10,11}=10</a:t>
            </a:r>
          </a:p>
          <a:p>
            <a:pPr>
              <a:lnSpc>
                <a:spcPct val="100000"/>
              </a:lnSpc>
              <a:spcBef>
                <a:spcPct val="50000"/>
              </a:spcBef>
            </a:pPr>
            <a:r>
              <a:rPr kumimoji="1" lang="en-US" altLang="en-US">
                <a:latin typeface="Times New Roman" pitchFamily="18" charset="0"/>
                <a:ea typeface="宋体" pitchFamily="2" charset="-122"/>
              </a:rPr>
              <a:t>X={1,2,3,4,5,6,7,8}, p</a:t>
            </a:r>
            <a:r>
              <a:rPr kumimoji="1" lang="en-US" altLang="en-US" baseline="-25000">
                <a:latin typeface="Times New Roman" pitchFamily="18" charset="0"/>
                <a:ea typeface="宋体" pitchFamily="2" charset="-122"/>
              </a:rPr>
              <a:t>8</a:t>
            </a:r>
            <a:r>
              <a:rPr kumimoji="1" lang="en-US" altLang="en-US">
                <a:latin typeface="Times New Roman" pitchFamily="18" charset="0"/>
                <a:ea typeface="宋体" pitchFamily="2" charset="-122"/>
              </a:rPr>
              <a:t>=10</a:t>
            </a:r>
            <a:endParaRPr kumimoji="1" lang="en-US" altLang="zh-CN">
              <a:latin typeface="Times New Roman" pitchFamily="18" charset="0"/>
              <a:ea typeface="宋体" pitchFamily="2" charset="-122"/>
            </a:endParaRPr>
          </a:p>
        </p:txBody>
      </p:sp>
      <p:sp>
        <p:nvSpPr>
          <p:cNvPr id="37931" name="Text Box 43"/>
          <p:cNvSpPr txBox="1">
            <a:spLocks noChangeArrowheads="1"/>
          </p:cNvSpPr>
          <p:nvPr/>
        </p:nvSpPr>
        <p:spPr bwMode="auto">
          <a:xfrm>
            <a:off x="5638800" y="16002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2</a:t>
            </a:r>
            <a:r>
              <a:rPr kumimoji="1" lang="en-US" altLang="zh-CN" sz="2000">
                <a:solidFill>
                  <a:srgbClr val="FF0000"/>
                </a:solidFill>
                <a:latin typeface="Times New Roman" pitchFamily="18" charset="0"/>
                <a:ea typeface="宋体" pitchFamily="2" charset="-122"/>
              </a:rPr>
              <a:t>=2</a:t>
            </a:r>
          </a:p>
        </p:txBody>
      </p:sp>
      <p:sp>
        <p:nvSpPr>
          <p:cNvPr id="37932" name="Text Box 44"/>
          <p:cNvSpPr txBox="1">
            <a:spLocks noChangeArrowheads="1"/>
          </p:cNvSpPr>
          <p:nvPr/>
        </p:nvSpPr>
        <p:spPr bwMode="auto">
          <a:xfrm>
            <a:off x="4495800" y="28194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4</a:t>
            </a:r>
            <a:r>
              <a:rPr kumimoji="1" lang="en-US" altLang="zh-CN" sz="2000">
                <a:solidFill>
                  <a:srgbClr val="FF0000"/>
                </a:solidFill>
                <a:latin typeface="Times New Roman" pitchFamily="18" charset="0"/>
                <a:ea typeface="宋体" pitchFamily="2" charset="-122"/>
              </a:rPr>
              <a:t>=1</a:t>
            </a:r>
          </a:p>
        </p:txBody>
      </p:sp>
      <p:sp>
        <p:nvSpPr>
          <p:cNvPr id="37933" name="Text Box 45"/>
          <p:cNvSpPr txBox="1">
            <a:spLocks noChangeArrowheads="1"/>
          </p:cNvSpPr>
          <p:nvPr/>
        </p:nvSpPr>
        <p:spPr bwMode="auto">
          <a:xfrm>
            <a:off x="3276600" y="16002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1</a:t>
            </a:r>
            <a:r>
              <a:rPr kumimoji="1" lang="en-US" altLang="zh-CN" sz="2000">
                <a:solidFill>
                  <a:srgbClr val="FF0000"/>
                </a:solidFill>
                <a:latin typeface="Times New Roman" pitchFamily="18" charset="0"/>
                <a:ea typeface="宋体" pitchFamily="2" charset="-122"/>
              </a:rPr>
              <a:t>=0</a:t>
            </a:r>
          </a:p>
        </p:txBody>
      </p:sp>
      <p:sp>
        <p:nvSpPr>
          <p:cNvPr id="37934" name="Text Box 46"/>
          <p:cNvSpPr txBox="1">
            <a:spLocks noChangeArrowheads="1"/>
          </p:cNvSpPr>
          <p:nvPr/>
        </p:nvSpPr>
        <p:spPr bwMode="auto">
          <a:xfrm>
            <a:off x="3276600" y="5029201"/>
            <a:ext cx="8382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6</a:t>
            </a:r>
            <a:r>
              <a:rPr kumimoji="1" lang="en-US" altLang="zh-CN" sz="2000">
                <a:solidFill>
                  <a:srgbClr val="FF0000"/>
                </a:solidFill>
                <a:latin typeface="Times New Roman" pitchFamily="18" charset="0"/>
                <a:ea typeface="宋体" pitchFamily="2" charset="-122"/>
              </a:rPr>
              <a:t>=3</a:t>
            </a:r>
          </a:p>
        </p:txBody>
      </p:sp>
      <p:sp>
        <p:nvSpPr>
          <p:cNvPr id="37935" name="Text Box 47"/>
          <p:cNvSpPr txBox="1">
            <a:spLocks noChangeArrowheads="1"/>
          </p:cNvSpPr>
          <p:nvPr/>
        </p:nvSpPr>
        <p:spPr bwMode="auto">
          <a:xfrm>
            <a:off x="5715000" y="5018089"/>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7</a:t>
            </a:r>
            <a:r>
              <a:rPr kumimoji="1" lang="en-US" altLang="zh-CN" sz="2000">
                <a:solidFill>
                  <a:srgbClr val="FF0000"/>
                </a:solidFill>
                <a:latin typeface="Times New Roman" pitchFamily="18" charset="0"/>
                <a:ea typeface="宋体" pitchFamily="2" charset="-122"/>
              </a:rPr>
              <a:t>=3</a:t>
            </a:r>
          </a:p>
        </p:txBody>
      </p:sp>
      <p:sp>
        <p:nvSpPr>
          <p:cNvPr id="203824" name="Line 48"/>
          <p:cNvSpPr>
            <a:spLocks noChangeShapeType="1"/>
          </p:cNvSpPr>
          <p:nvPr/>
        </p:nvSpPr>
        <p:spPr bwMode="auto">
          <a:xfrm>
            <a:off x="6248400" y="4876800"/>
            <a:ext cx="1981200"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7937" name="Text Box 49"/>
          <p:cNvSpPr txBox="1">
            <a:spLocks noChangeArrowheads="1"/>
          </p:cNvSpPr>
          <p:nvPr/>
        </p:nvSpPr>
        <p:spPr bwMode="auto">
          <a:xfrm>
            <a:off x="6858000" y="28194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5</a:t>
            </a:r>
            <a:r>
              <a:rPr kumimoji="1" lang="en-US" altLang="zh-CN" sz="2000">
                <a:solidFill>
                  <a:srgbClr val="FF0000"/>
                </a:solidFill>
                <a:latin typeface="Times New Roman" pitchFamily="18" charset="0"/>
                <a:ea typeface="宋体" pitchFamily="2" charset="-122"/>
              </a:rPr>
              <a:t>=6</a:t>
            </a:r>
          </a:p>
        </p:txBody>
      </p:sp>
      <p:sp>
        <p:nvSpPr>
          <p:cNvPr id="37938" name="Text Box 50"/>
          <p:cNvSpPr txBox="1">
            <a:spLocks noChangeArrowheads="1"/>
          </p:cNvSpPr>
          <p:nvPr/>
        </p:nvSpPr>
        <p:spPr bwMode="auto">
          <a:xfrm>
            <a:off x="8153400" y="1641476"/>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3</a:t>
            </a:r>
            <a:r>
              <a:rPr kumimoji="1" lang="en-US" altLang="zh-CN" sz="2000">
                <a:solidFill>
                  <a:srgbClr val="FF0000"/>
                </a:solidFill>
                <a:latin typeface="Times New Roman" pitchFamily="18" charset="0"/>
                <a:ea typeface="宋体" pitchFamily="2" charset="-122"/>
              </a:rPr>
              <a:t>=8</a:t>
            </a:r>
          </a:p>
        </p:txBody>
      </p:sp>
      <p:sp>
        <p:nvSpPr>
          <p:cNvPr id="203827" name="Line 51"/>
          <p:cNvSpPr>
            <a:spLocks noChangeShapeType="1"/>
          </p:cNvSpPr>
          <p:nvPr/>
        </p:nvSpPr>
        <p:spPr bwMode="auto">
          <a:xfrm>
            <a:off x="7467600" y="3657600"/>
            <a:ext cx="914400" cy="9144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203828" name="Line 52"/>
          <p:cNvSpPr>
            <a:spLocks noChangeShapeType="1"/>
          </p:cNvSpPr>
          <p:nvPr/>
        </p:nvSpPr>
        <p:spPr bwMode="auto">
          <a:xfrm>
            <a:off x="8534400" y="2590800"/>
            <a:ext cx="0" cy="19812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203829" name="Text Box 53"/>
          <p:cNvSpPr txBox="1">
            <a:spLocks noChangeArrowheads="1"/>
          </p:cNvSpPr>
          <p:nvPr/>
        </p:nvSpPr>
        <p:spPr bwMode="auto">
          <a:xfrm>
            <a:off x="8059738" y="4965701"/>
            <a:ext cx="9144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8</a:t>
            </a:r>
            <a:r>
              <a:rPr kumimoji="1" lang="en-US" altLang="zh-CN" sz="2000">
                <a:solidFill>
                  <a:srgbClr val="FF0000"/>
                </a:solidFill>
                <a:latin typeface="Times New Roman" pitchFamily="18" charset="0"/>
                <a:ea typeface="宋体" pitchFamily="2" charset="-122"/>
              </a:rPr>
              <a:t>=10</a:t>
            </a:r>
          </a:p>
        </p:txBody>
      </p:sp>
    </p:spTree>
    <p:extLst>
      <p:ext uri="{BB962C8B-B14F-4D97-AF65-F5344CB8AC3E}">
        <p14:creationId xmlns:p14="http://schemas.microsoft.com/office/powerpoint/2010/main" val="35247143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03828"/>
                                        </p:tgtEl>
                                        <p:attrNameLst>
                                          <p:attrName>style.visibility</p:attrName>
                                        </p:attrNameLst>
                                      </p:cBhvr>
                                      <p:to>
                                        <p:strVal val="visible"/>
                                      </p:to>
                                    </p:set>
                                    <p:anim calcmode="lin" valueType="num">
                                      <p:cBhvr>
                                        <p:cTn id="7" dur="500" fill="hold"/>
                                        <p:tgtEl>
                                          <p:spTgt spid="203828"/>
                                        </p:tgtEl>
                                        <p:attrNameLst>
                                          <p:attrName>ppt_x</p:attrName>
                                        </p:attrNameLst>
                                      </p:cBhvr>
                                      <p:tavLst>
                                        <p:tav tm="0">
                                          <p:val>
                                            <p:strVal val="#ppt_x"/>
                                          </p:val>
                                        </p:tav>
                                        <p:tav tm="100000">
                                          <p:val>
                                            <p:strVal val="#ppt_x"/>
                                          </p:val>
                                        </p:tav>
                                      </p:tavLst>
                                    </p:anim>
                                    <p:anim calcmode="lin" valueType="num">
                                      <p:cBhvr>
                                        <p:cTn id="8" dur="500" fill="hold"/>
                                        <p:tgtEl>
                                          <p:spTgt spid="203828"/>
                                        </p:tgtEl>
                                        <p:attrNameLst>
                                          <p:attrName>ppt_y</p:attrName>
                                        </p:attrNameLst>
                                      </p:cBhvr>
                                      <p:tavLst>
                                        <p:tav tm="0">
                                          <p:val>
                                            <p:strVal val="#ppt_y-#ppt_h/2"/>
                                          </p:val>
                                        </p:tav>
                                        <p:tav tm="100000">
                                          <p:val>
                                            <p:strVal val="#ppt_y"/>
                                          </p:val>
                                        </p:tav>
                                      </p:tavLst>
                                    </p:anim>
                                    <p:anim calcmode="lin" valueType="num">
                                      <p:cBhvr>
                                        <p:cTn id="9" dur="500" fill="hold"/>
                                        <p:tgtEl>
                                          <p:spTgt spid="203828"/>
                                        </p:tgtEl>
                                        <p:attrNameLst>
                                          <p:attrName>ppt_w</p:attrName>
                                        </p:attrNameLst>
                                      </p:cBhvr>
                                      <p:tavLst>
                                        <p:tav tm="0">
                                          <p:val>
                                            <p:strVal val="#ppt_w"/>
                                          </p:val>
                                        </p:tav>
                                        <p:tav tm="100000">
                                          <p:val>
                                            <p:strVal val="#ppt_w"/>
                                          </p:val>
                                        </p:tav>
                                      </p:tavLst>
                                    </p:anim>
                                    <p:anim calcmode="lin" valueType="num">
                                      <p:cBhvr>
                                        <p:cTn id="10" dur="500" fill="hold"/>
                                        <p:tgtEl>
                                          <p:spTgt spid="203828"/>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203827"/>
                                        </p:tgtEl>
                                        <p:attrNameLst>
                                          <p:attrName>style.visibility</p:attrName>
                                        </p:attrNameLst>
                                      </p:cBhvr>
                                      <p:to>
                                        <p:strVal val="visible"/>
                                      </p:to>
                                    </p:set>
                                    <p:animEffect transition="in" filter="strips(downRight)">
                                      <p:cBhvr>
                                        <p:cTn id="15" dur="500"/>
                                        <p:tgtEl>
                                          <p:spTgt spid="2038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nodeType="clickEffect">
                                  <p:stCondLst>
                                    <p:cond delay="0"/>
                                  </p:stCondLst>
                                  <p:childTnLst>
                                    <p:set>
                                      <p:cBhvr>
                                        <p:cTn id="19" dur="1" fill="hold">
                                          <p:stCondLst>
                                            <p:cond delay="0"/>
                                          </p:stCondLst>
                                        </p:cTn>
                                        <p:tgtEl>
                                          <p:spTgt spid="203824"/>
                                        </p:tgtEl>
                                        <p:attrNameLst>
                                          <p:attrName>style.visibility</p:attrName>
                                        </p:attrNameLst>
                                      </p:cBhvr>
                                      <p:to>
                                        <p:strVal val="visible"/>
                                      </p:to>
                                    </p:set>
                                    <p:anim calcmode="lin" valueType="num">
                                      <p:cBhvr>
                                        <p:cTn id="20" dur="500" fill="hold"/>
                                        <p:tgtEl>
                                          <p:spTgt spid="203824"/>
                                        </p:tgtEl>
                                        <p:attrNameLst>
                                          <p:attrName>ppt_x</p:attrName>
                                        </p:attrNameLst>
                                      </p:cBhvr>
                                      <p:tavLst>
                                        <p:tav tm="0">
                                          <p:val>
                                            <p:strVal val="#ppt_x-#ppt_w/2"/>
                                          </p:val>
                                        </p:tav>
                                        <p:tav tm="100000">
                                          <p:val>
                                            <p:strVal val="#ppt_x"/>
                                          </p:val>
                                        </p:tav>
                                      </p:tavLst>
                                    </p:anim>
                                    <p:anim calcmode="lin" valueType="num">
                                      <p:cBhvr>
                                        <p:cTn id="21" dur="500" fill="hold"/>
                                        <p:tgtEl>
                                          <p:spTgt spid="203824"/>
                                        </p:tgtEl>
                                        <p:attrNameLst>
                                          <p:attrName>ppt_y</p:attrName>
                                        </p:attrNameLst>
                                      </p:cBhvr>
                                      <p:tavLst>
                                        <p:tav tm="0">
                                          <p:val>
                                            <p:strVal val="#ppt_y"/>
                                          </p:val>
                                        </p:tav>
                                        <p:tav tm="100000">
                                          <p:val>
                                            <p:strVal val="#ppt_y"/>
                                          </p:val>
                                        </p:tav>
                                      </p:tavLst>
                                    </p:anim>
                                    <p:anim calcmode="lin" valueType="num">
                                      <p:cBhvr>
                                        <p:cTn id="22" dur="500" fill="hold"/>
                                        <p:tgtEl>
                                          <p:spTgt spid="203824"/>
                                        </p:tgtEl>
                                        <p:attrNameLst>
                                          <p:attrName>ppt_w</p:attrName>
                                        </p:attrNameLst>
                                      </p:cBhvr>
                                      <p:tavLst>
                                        <p:tav tm="0">
                                          <p:val>
                                            <p:fltVal val="0"/>
                                          </p:val>
                                        </p:tav>
                                        <p:tav tm="100000">
                                          <p:val>
                                            <p:strVal val="#ppt_w"/>
                                          </p:val>
                                        </p:tav>
                                      </p:tavLst>
                                    </p:anim>
                                    <p:anim calcmode="lin" valueType="num">
                                      <p:cBhvr>
                                        <p:cTn id="23" dur="500" fill="hold"/>
                                        <p:tgtEl>
                                          <p:spTgt spid="203824"/>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03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2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Freeform 2"/>
          <p:cNvSpPr>
            <a:spLocks/>
          </p:cNvSpPr>
          <p:nvPr/>
        </p:nvSpPr>
        <p:spPr bwMode="auto">
          <a:xfrm>
            <a:off x="3221039" y="1905000"/>
            <a:ext cx="5699125" cy="3221038"/>
          </a:xfrm>
          <a:custGeom>
            <a:avLst/>
            <a:gdLst>
              <a:gd name="T0" fmla="*/ 275 w 3590"/>
              <a:gd name="T1" fmla="*/ 0 h 2029"/>
              <a:gd name="T2" fmla="*/ 1790 w 3590"/>
              <a:gd name="T3" fmla="*/ 11 h 2029"/>
              <a:gd name="T4" fmla="*/ 3470 w 3590"/>
              <a:gd name="T5" fmla="*/ 11 h 2029"/>
              <a:gd name="T6" fmla="*/ 3590 w 3590"/>
              <a:gd name="T7" fmla="*/ 120 h 2029"/>
              <a:gd name="T8" fmla="*/ 3590 w 3590"/>
              <a:gd name="T9" fmla="*/ 1767 h 2029"/>
              <a:gd name="T10" fmla="*/ 3568 w 3590"/>
              <a:gd name="T11" fmla="*/ 1963 h 2029"/>
              <a:gd name="T12" fmla="*/ 3448 w 3590"/>
              <a:gd name="T13" fmla="*/ 2007 h 2029"/>
              <a:gd name="T14" fmla="*/ 131 w 3590"/>
              <a:gd name="T15" fmla="*/ 2029 h 2029"/>
              <a:gd name="T16" fmla="*/ 11 w 3590"/>
              <a:gd name="T17" fmla="*/ 1843 h 2029"/>
              <a:gd name="T18" fmla="*/ 0 w 3590"/>
              <a:gd name="T19" fmla="*/ 196 h 2029"/>
              <a:gd name="T20" fmla="*/ 83 w 3590"/>
              <a:gd name="T21" fmla="*/ 48 h 2029"/>
              <a:gd name="T22" fmla="*/ 275 w 3590"/>
              <a:gd name="T23" fmla="*/ 0 h 2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90" h="2029">
                <a:moveTo>
                  <a:pt x="275" y="0"/>
                </a:moveTo>
                <a:lnTo>
                  <a:pt x="1790" y="11"/>
                </a:lnTo>
                <a:lnTo>
                  <a:pt x="3470" y="11"/>
                </a:lnTo>
                <a:lnTo>
                  <a:pt x="3590" y="120"/>
                </a:lnTo>
                <a:lnTo>
                  <a:pt x="3590" y="1767"/>
                </a:lnTo>
                <a:lnTo>
                  <a:pt x="3568" y="1963"/>
                </a:lnTo>
                <a:lnTo>
                  <a:pt x="3448" y="2007"/>
                </a:lnTo>
                <a:lnTo>
                  <a:pt x="131" y="2029"/>
                </a:lnTo>
                <a:lnTo>
                  <a:pt x="11" y="1843"/>
                </a:lnTo>
                <a:lnTo>
                  <a:pt x="0" y="196"/>
                </a:lnTo>
                <a:lnTo>
                  <a:pt x="83" y="48"/>
                </a:lnTo>
                <a:lnTo>
                  <a:pt x="275" y="0"/>
                </a:lnTo>
                <a:close/>
              </a:path>
            </a:pathLst>
          </a:custGeom>
          <a:solidFill>
            <a:srgbClr val="33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8915" name="Oval 3"/>
          <p:cNvSpPr>
            <a:spLocks noChangeArrowheads="1"/>
          </p:cNvSpPr>
          <p:nvPr/>
        </p:nvSpPr>
        <p:spPr bwMode="auto">
          <a:xfrm>
            <a:off x="5829300"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2</a:t>
            </a:r>
          </a:p>
        </p:txBody>
      </p:sp>
      <p:sp>
        <p:nvSpPr>
          <p:cNvPr id="38916" name="Oval 4"/>
          <p:cNvSpPr>
            <a:spLocks noChangeArrowheads="1"/>
          </p:cNvSpPr>
          <p:nvPr/>
        </p:nvSpPr>
        <p:spPr bwMode="auto">
          <a:xfrm>
            <a:off x="8229600"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3</a:t>
            </a:r>
          </a:p>
        </p:txBody>
      </p:sp>
      <p:sp>
        <p:nvSpPr>
          <p:cNvPr id="38917" name="Oval 5"/>
          <p:cNvSpPr>
            <a:spLocks noChangeArrowheads="1"/>
          </p:cNvSpPr>
          <p:nvPr/>
        </p:nvSpPr>
        <p:spPr bwMode="auto">
          <a:xfrm>
            <a:off x="5832475"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7</a:t>
            </a:r>
          </a:p>
        </p:txBody>
      </p:sp>
      <p:sp>
        <p:nvSpPr>
          <p:cNvPr id="38918" name="Oval 6"/>
          <p:cNvSpPr>
            <a:spLocks noChangeArrowheads="1"/>
          </p:cNvSpPr>
          <p:nvPr/>
        </p:nvSpPr>
        <p:spPr bwMode="auto">
          <a:xfrm>
            <a:off x="3446463" y="21161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1</a:t>
            </a:r>
          </a:p>
        </p:txBody>
      </p:sp>
      <p:sp>
        <p:nvSpPr>
          <p:cNvPr id="38919" name="Oval 7"/>
          <p:cNvSpPr>
            <a:spLocks noChangeArrowheads="1"/>
          </p:cNvSpPr>
          <p:nvPr/>
        </p:nvSpPr>
        <p:spPr bwMode="auto">
          <a:xfrm>
            <a:off x="8218488"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8</a:t>
            </a:r>
          </a:p>
        </p:txBody>
      </p:sp>
      <p:sp>
        <p:nvSpPr>
          <p:cNvPr id="38920" name="Oval 8"/>
          <p:cNvSpPr>
            <a:spLocks noChangeArrowheads="1"/>
          </p:cNvSpPr>
          <p:nvPr/>
        </p:nvSpPr>
        <p:spPr bwMode="auto">
          <a:xfrm>
            <a:off x="4648200" y="3335338"/>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4</a:t>
            </a:r>
          </a:p>
        </p:txBody>
      </p:sp>
      <p:sp>
        <p:nvSpPr>
          <p:cNvPr id="38921" name="Oval 9"/>
          <p:cNvSpPr>
            <a:spLocks noChangeArrowheads="1"/>
          </p:cNvSpPr>
          <p:nvPr/>
        </p:nvSpPr>
        <p:spPr bwMode="auto">
          <a:xfrm>
            <a:off x="7027863" y="3357563"/>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5</a:t>
            </a:r>
          </a:p>
        </p:txBody>
      </p:sp>
      <p:sp>
        <p:nvSpPr>
          <p:cNvPr id="38922" name="Oval 10"/>
          <p:cNvSpPr>
            <a:spLocks noChangeArrowheads="1"/>
          </p:cNvSpPr>
          <p:nvPr/>
        </p:nvSpPr>
        <p:spPr bwMode="auto">
          <a:xfrm>
            <a:off x="3446463" y="4546600"/>
            <a:ext cx="457200" cy="457200"/>
          </a:xfrm>
          <a:prstGeom prst="ellipse">
            <a:avLst/>
          </a:prstGeom>
          <a:solidFill>
            <a:srgbClr val="6699FF"/>
          </a:solidFill>
          <a:ln w="31750">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6</a:t>
            </a:r>
          </a:p>
        </p:txBody>
      </p:sp>
      <p:cxnSp>
        <p:nvCxnSpPr>
          <p:cNvPr id="38923" name="AutoShape 11"/>
          <p:cNvCxnSpPr>
            <a:cxnSpLocks noChangeShapeType="1"/>
            <a:stCxn id="38918" idx="6"/>
            <a:endCxn id="38915" idx="2"/>
          </p:cNvCxnSpPr>
          <p:nvPr/>
        </p:nvCxnSpPr>
        <p:spPr bwMode="auto">
          <a:xfrm>
            <a:off x="3919539" y="2344738"/>
            <a:ext cx="1893887" cy="0"/>
          </a:xfrm>
          <a:prstGeom prst="straightConnector1">
            <a:avLst/>
          </a:prstGeom>
          <a:noFill/>
          <a:ln w="28575">
            <a:solidFill>
              <a:srgbClr val="FF0000"/>
            </a:solidFill>
            <a:round/>
            <a:headEnd/>
            <a:tailEnd type="stealth" w="med" len="lg"/>
          </a:ln>
          <a:effectLst/>
        </p:spPr>
      </p:cxnSp>
      <p:cxnSp>
        <p:nvCxnSpPr>
          <p:cNvPr id="38924" name="AutoShape 12"/>
          <p:cNvCxnSpPr>
            <a:cxnSpLocks noChangeShapeType="1"/>
            <a:stCxn id="38915" idx="6"/>
            <a:endCxn id="38916" idx="2"/>
          </p:cNvCxnSpPr>
          <p:nvPr/>
        </p:nvCxnSpPr>
        <p:spPr bwMode="auto">
          <a:xfrm>
            <a:off x="6302375" y="2344738"/>
            <a:ext cx="1911350" cy="0"/>
          </a:xfrm>
          <a:prstGeom prst="straightConnector1">
            <a:avLst/>
          </a:prstGeom>
          <a:noFill/>
          <a:ln w="28575">
            <a:solidFill>
              <a:srgbClr val="FF0000"/>
            </a:solidFill>
            <a:round/>
            <a:headEnd/>
            <a:tailEnd type="stealth" w="med" len="lg"/>
          </a:ln>
          <a:effectLst/>
        </p:spPr>
      </p:cxnSp>
      <p:cxnSp>
        <p:nvCxnSpPr>
          <p:cNvPr id="38925" name="AutoShape 13"/>
          <p:cNvCxnSpPr>
            <a:cxnSpLocks noChangeShapeType="1"/>
            <a:stCxn id="38918" idx="4"/>
            <a:endCxn id="38922" idx="0"/>
          </p:cNvCxnSpPr>
          <p:nvPr/>
        </p:nvCxnSpPr>
        <p:spPr bwMode="auto">
          <a:xfrm>
            <a:off x="3675063" y="2589213"/>
            <a:ext cx="0" cy="1941512"/>
          </a:xfrm>
          <a:prstGeom prst="straightConnector1">
            <a:avLst/>
          </a:prstGeom>
          <a:noFill/>
          <a:ln w="28575">
            <a:solidFill>
              <a:srgbClr val="FF0000"/>
            </a:solidFill>
            <a:round/>
            <a:headEnd/>
            <a:tailEnd type="stealth" w="med" len="lg"/>
          </a:ln>
          <a:effectLst/>
        </p:spPr>
      </p:cxnSp>
      <p:cxnSp>
        <p:nvCxnSpPr>
          <p:cNvPr id="38926" name="AutoShape 14"/>
          <p:cNvCxnSpPr>
            <a:cxnSpLocks noChangeShapeType="1"/>
            <a:stCxn id="38922" idx="6"/>
            <a:endCxn id="38917" idx="2"/>
          </p:cNvCxnSpPr>
          <p:nvPr/>
        </p:nvCxnSpPr>
        <p:spPr bwMode="auto">
          <a:xfrm>
            <a:off x="3919538" y="4775200"/>
            <a:ext cx="1897062" cy="0"/>
          </a:xfrm>
          <a:prstGeom prst="straightConnector1">
            <a:avLst/>
          </a:prstGeom>
          <a:noFill/>
          <a:ln w="28575">
            <a:solidFill>
              <a:schemeClr val="tx1"/>
            </a:solidFill>
            <a:round/>
            <a:headEnd/>
            <a:tailEnd type="stealth" w="med" len="lg"/>
          </a:ln>
          <a:effectLst/>
        </p:spPr>
      </p:cxnSp>
      <p:cxnSp>
        <p:nvCxnSpPr>
          <p:cNvPr id="38927" name="AutoShape 15"/>
          <p:cNvCxnSpPr>
            <a:cxnSpLocks noChangeShapeType="1"/>
            <a:stCxn id="38917" idx="6"/>
            <a:endCxn id="38919" idx="2"/>
          </p:cNvCxnSpPr>
          <p:nvPr/>
        </p:nvCxnSpPr>
        <p:spPr bwMode="auto">
          <a:xfrm>
            <a:off x="6305551" y="4775200"/>
            <a:ext cx="1897063" cy="0"/>
          </a:xfrm>
          <a:prstGeom prst="straightConnector1">
            <a:avLst/>
          </a:prstGeom>
          <a:noFill/>
          <a:ln w="28575">
            <a:solidFill>
              <a:schemeClr val="tx1"/>
            </a:solidFill>
            <a:round/>
            <a:headEnd/>
            <a:tailEnd type="stealth" w="med" len="lg"/>
          </a:ln>
          <a:effectLst/>
        </p:spPr>
      </p:cxnSp>
      <p:cxnSp>
        <p:nvCxnSpPr>
          <p:cNvPr id="38928" name="AutoShape 16"/>
          <p:cNvCxnSpPr>
            <a:cxnSpLocks noChangeShapeType="1"/>
            <a:stCxn id="38916" idx="4"/>
            <a:endCxn id="38919" idx="0"/>
          </p:cNvCxnSpPr>
          <p:nvPr/>
        </p:nvCxnSpPr>
        <p:spPr bwMode="auto">
          <a:xfrm flipH="1">
            <a:off x="8447088" y="2589213"/>
            <a:ext cx="11112" cy="1941512"/>
          </a:xfrm>
          <a:prstGeom prst="straightConnector1">
            <a:avLst/>
          </a:prstGeom>
          <a:noFill/>
          <a:ln w="28575">
            <a:solidFill>
              <a:schemeClr val="tx1"/>
            </a:solidFill>
            <a:round/>
            <a:headEnd/>
            <a:tailEnd type="stealth" w="med" len="lg"/>
          </a:ln>
          <a:effectLst/>
        </p:spPr>
      </p:cxnSp>
      <p:cxnSp>
        <p:nvCxnSpPr>
          <p:cNvPr id="38929" name="AutoShape 17"/>
          <p:cNvCxnSpPr>
            <a:cxnSpLocks noChangeShapeType="1"/>
            <a:stCxn id="38918" idx="5"/>
            <a:endCxn id="38920" idx="1"/>
          </p:cNvCxnSpPr>
          <p:nvPr/>
        </p:nvCxnSpPr>
        <p:spPr bwMode="auto">
          <a:xfrm>
            <a:off x="3836989" y="2522538"/>
            <a:ext cx="877887" cy="863600"/>
          </a:xfrm>
          <a:prstGeom prst="straightConnector1">
            <a:avLst/>
          </a:prstGeom>
          <a:noFill/>
          <a:ln w="28575">
            <a:solidFill>
              <a:srgbClr val="FF0000"/>
            </a:solidFill>
            <a:round/>
            <a:headEnd/>
            <a:tailEnd type="stealth" w="med" len="lg"/>
          </a:ln>
          <a:effectLst/>
        </p:spPr>
      </p:cxnSp>
      <p:cxnSp>
        <p:nvCxnSpPr>
          <p:cNvPr id="38930" name="AutoShape 18"/>
          <p:cNvCxnSpPr>
            <a:cxnSpLocks noChangeShapeType="1"/>
            <a:stCxn id="38920" idx="5"/>
            <a:endCxn id="38917" idx="1"/>
          </p:cNvCxnSpPr>
          <p:nvPr/>
        </p:nvCxnSpPr>
        <p:spPr bwMode="auto">
          <a:xfrm>
            <a:off x="5038726" y="3741738"/>
            <a:ext cx="860425" cy="855662"/>
          </a:xfrm>
          <a:prstGeom prst="straightConnector1">
            <a:avLst/>
          </a:prstGeom>
          <a:noFill/>
          <a:ln w="28575">
            <a:solidFill>
              <a:srgbClr val="FF0000"/>
            </a:solidFill>
            <a:round/>
            <a:headEnd/>
            <a:tailEnd type="stealth" w="med" len="lg"/>
          </a:ln>
          <a:effectLst/>
        </p:spPr>
      </p:cxnSp>
      <p:cxnSp>
        <p:nvCxnSpPr>
          <p:cNvPr id="38931" name="AutoShape 19"/>
          <p:cNvCxnSpPr>
            <a:cxnSpLocks noChangeShapeType="1"/>
            <a:stCxn id="38922" idx="7"/>
            <a:endCxn id="38920" idx="3"/>
          </p:cNvCxnSpPr>
          <p:nvPr/>
        </p:nvCxnSpPr>
        <p:spPr bwMode="auto">
          <a:xfrm flipV="1">
            <a:off x="3836989" y="3741738"/>
            <a:ext cx="877887" cy="855662"/>
          </a:xfrm>
          <a:prstGeom prst="straightConnector1">
            <a:avLst/>
          </a:prstGeom>
          <a:noFill/>
          <a:ln w="28575">
            <a:solidFill>
              <a:schemeClr val="tx1"/>
            </a:solidFill>
            <a:round/>
            <a:headEnd/>
            <a:tailEnd type="stealth" w="med" len="lg"/>
          </a:ln>
          <a:effectLst/>
        </p:spPr>
      </p:cxnSp>
      <p:cxnSp>
        <p:nvCxnSpPr>
          <p:cNvPr id="38932" name="AutoShape 20"/>
          <p:cNvCxnSpPr>
            <a:cxnSpLocks noChangeShapeType="1"/>
            <a:stCxn id="38920" idx="7"/>
            <a:endCxn id="38915" idx="3"/>
          </p:cNvCxnSpPr>
          <p:nvPr/>
        </p:nvCxnSpPr>
        <p:spPr bwMode="auto">
          <a:xfrm flipV="1">
            <a:off x="5038725" y="2522538"/>
            <a:ext cx="857250" cy="863600"/>
          </a:xfrm>
          <a:prstGeom prst="straightConnector1">
            <a:avLst/>
          </a:prstGeom>
          <a:noFill/>
          <a:ln w="28575">
            <a:solidFill>
              <a:schemeClr val="tx1"/>
            </a:solidFill>
            <a:round/>
            <a:headEnd/>
            <a:tailEnd type="stealth" w="med" len="lg"/>
          </a:ln>
          <a:effectLst/>
        </p:spPr>
      </p:cxnSp>
      <p:cxnSp>
        <p:nvCxnSpPr>
          <p:cNvPr id="38933" name="AutoShape 21"/>
          <p:cNvCxnSpPr>
            <a:cxnSpLocks noChangeShapeType="1"/>
            <a:stCxn id="38917" idx="0"/>
            <a:endCxn id="38915" idx="4"/>
          </p:cNvCxnSpPr>
          <p:nvPr/>
        </p:nvCxnSpPr>
        <p:spPr bwMode="auto">
          <a:xfrm flipH="1" flipV="1">
            <a:off x="6057901" y="2589213"/>
            <a:ext cx="3175" cy="1941512"/>
          </a:xfrm>
          <a:prstGeom prst="straightConnector1">
            <a:avLst/>
          </a:prstGeom>
          <a:noFill/>
          <a:ln w="28575">
            <a:solidFill>
              <a:schemeClr val="tx1"/>
            </a:solidFill>
            <a:round/>
            <a:headEnd/>
            <a:tailEnd type="stealth" w="med" len="lg"/>
          </a:ln>
          <a:effectLst/>
        </p:spPr>
      </p:cxnSp>
      <p:cxnSp>
        <p:nvCxnSpPr>
          <p:cNvPr id="38934" name="AutoShape 22"/>
          <p:cNvCxnSpPr>
            <a:cxnSpLocks noChangeShapeType="1"/>
            <a:stCxn id="38915" idx="5"/>
            <a:endCxn id="38921" idx="1"/>
          </p:cNvCxnSpPr>
          <p:nvPr/>
        </p:nvCxnSpPr>
        <p:spPr bwMode="auto">
          <a:xfrm>
            <a:off x="6219826" y="2522539"/>
            <a:ext cx="874713" cy="885825"/>
          </a:xfrm>
          <a:prstGeom prst="straightConnector1">
            <a:avLst/>
          </a:prstGeom>
          <a:noFill/>
          <a:ln w="28575">
            <a:solidFill>
              <a:schemeClr val="tx1"/>
            </a:solidFill>
            <a:round/>
            <a:headEnd/>
            <a:tailEnd type="stealth" w="med" len="lg"/>
          </a:ln>
          <a:effectLst/>
        </p:spPr>
      </p:cxnSp>
      <p:cxnSp>
        <p:nvCxnSpPr>
          <p:cNvPr id="38935" name="AutoShape 23"/>
          <p:cNvCxnSpPr>
            <a:cxnSpLocks noChangeShapeType="1"/>
            <a:stCxn id="38921" idx="7"/>
            <a:endCxn id="38916" idx="3"/>
          </p:cNvCxnSpPr>
          <p:nvPr/>
        </p:nvCxnSpPr>
        <p:spPr bwMode="auto">
          <a:xfrm flipV="1">
            <a:off x="7418389" y="2522539"/>
            <a:ext cx="877887" cy="885825"/>
          </a:xfrm>
          <a:prstGeom prst="straightConnector1">
            <a:avLst/>
          </a:prstGeom>
          <a:noFill/>
          <a:ln w="28575">
            <a:solidFill>
              <a:schemeClr val="tx1"/>
            </a:solidFill>
            <a:round/>
            <a:headEnd/>
            <a:tailEnd type="stealth" w="med" len="lg"/>
          </a:ln>
          <a:effectLst/>
        </p:spPr>
      </p:cxnSp>
      <p:cxnSp>
        <p:nvCxnSpPr>
          <p:cNvPr id="38936" name="AutoShape 24"/>
          <p:cNvCxnSpPr>
            <a:cxnSpLocks noChangeShapeType="1"/>
            <a:stCxn id="38921" idx="5"/>
            <a:endCxn id="38919" idx="1"/>
          </p:cNvCxnSpPr>
          <p:nvPr/>
        </p:nvCxnSpPr>
        <p:spPr bwMode="auto">
          <a:xfrm>
            <a:off x="7418389" y="3763964"/>
            <a:ext cx="866775" cy="833437"/>
          </a:xfrm>
          <a:prstGeom prst="straightConnector1">
            <a:avLst/>
          </a:prstGeom>
          <a:noFill/>
          <a:ln w="28575">
            <a:solidFill>
              <a:srgbClr val="FF0000"/>
            </a:solidFill>
            <a:round/>
            <a:headEnd/>
            <a:tailEnd type="stealth" w="med" len="lg"/>
          </a:ln>
          <a:effectLst/>
        </p:spPr>
      </p:cxnSp>
      <p:sp>
        <p:nvSpPr>
          <p:cNvPr id="38937" name="Text Box 25"/>
          <p:cNvSpPr txBox="1">
            <a:spLocks noChangeArrowheads="1"/>
          </p:cNvSpPr>
          <p:nvPr/>
        </p:nvSpPr>
        <p:spPr bwMode="auto">
          <a:xfrm>
            <a:off x="6934200" y="1951039"/>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8938" name="Text Box 26"/>
          <p:cNvSpPr txBox="1">
            <a:spLocks noChangeArrowheads="1"/>
          </p:cNvSpPr>
          <p:nvPr/>
        </p:nvSpPr>
        <p:spPr bwMode="auto">
          <a:xfrm>
            <a:off x="42672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a:t>
            </a:r>
          </a:p>
        </p:txBody>
      </p:sp>
      <p:sp>
        <p:nvSpPr>
          <p:cNvPr id="38939" name="Text Box 27"/>
          <p:cNvSpPr txBox="1">
            <a:spLocks noChangeArrowheads="1"/>
          </p:cNvSpPr>
          <p:nvPr/>
        </p:nvSpPr>
        <p:spPr bwMode="auto">
          <a:xfrm>
            <a:off x="33528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8940" name="Text Box 28"/>
          <p:cNvSpPr txBox="1">
            <a:spLocks noChangeArrowheads="1"/>
          </p:cNvSpPr>
          <p:nvPr/>
        </p:nvSpPr>
        <p:spPr bwMode="auto">
          <a:xfrm>
            <a:off x="4724400" y="4784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8941" name="Text Box 29"/>
          <p:cNvSpPr txBox="1">
            <a:spLocks noChangeArrowheads="1"/>
          </p:cNvSpPr>
          <p:nvPr/>
        </p:nvSpPr>
        <p:spPr bwMode="auto">
          <a:xfrm>
            <a:off x="5105400" y="2651126"/>
            <a:ext cx="4572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10</a:t>
            </a:r>
          </a:p>
        </p:txBody>
      </p:sp>
      <p:sp>
        <p:nvSpPr>
          <p:cNvPr id="38942" name="Text Box 30"/>
          <p:cNvSpPr txBox="1">
            <a:spLocks noChangeArrowheads="1"/>
          </p:cNvSpPr>
          <p:nvPr/>
        </p:nvSpPr>
        <p:spPr bwMode="auto">
          <a:xfrm>
            <a:off x="42672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8943" name="Text Box 31"/>
          <p:cNvSpPr txBox="1">
            <a:spLocks noChangeArrowheads="1"/>
          </p:cNvSpPr>
          <p:nvPr/>
        </p:nvSpPr>
        <p:spPr bwMode="auto">
          <a:xfrm>
            <a:off x="51816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sp>
        <p:nvSpPr>
          <p:cNvPr id="38944" name="Text Box 32"/>
          <p:cNvSpPr txBox="1">
            <a:spLocks noChangeArrowheads="1"/>
          </p:cNvSpPr>
          <p:nvPr/>
        </p:nvSpPr>
        <p:spPr bwMode="auto">
          <a:xfrm>
            <a:off x="57912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7</a:t>
            </a:r>
          </a:p>
        </p:txBody>
      </p:sp>
      <p:sp>
        <p:nvSpPr>
          <p:cNvPr id="38945" name="Text Box 33"/>
          <p:cNvSpPr txBox="1">
            <a:spLocks noChangeArrowheads="1"/>
          </p:cNvSpPr>
          <p:nvPr/>
        </p:nvSpPr>
        <p:spPr bwMode="auto">
          <a:xfrm>
            <a:off x="66294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8946" name="Text Box 34"/>
          <p:cNvSpPr txBox="1">
            <a:spLocks noChangeArrowheads="1"/>
          </p:cNvSpPr>
          <p:nvPr/>
        </p:nvSpPr>
        <p:spPr bwMode="auto">
          <a:xfrm>
            <a:off x="7543800" y="26511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9</a:t>
            </a:r>
          </a:p>
        </p:txBody>
      </p:sp>
      <p:sp>
        <p:nvSpPr>
          <p:cNvPr id="38947" name="Text Box 35"/>
          <p:cNvSpPr txBox="1">
            <a:spLocks noChangeArrowheads="1"/>
          </p:cNvSpPr>
          <p:nvPr/>
        </p:nvSpPr>
        <p:spPr bwMode="auto">
          <a:xfrm>
            <a:off x="6705600"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8948" name="Text Box 36"/>
          <p:cNvSpPr txBox="1">
            <a:spLocks noChangeArrowheads="1"/>
          </p:cNvSpPr>
          <p:nvPr/>
        </p:nvSpPr>
        <p:spPr bwMode="auto">
          <a:xfrm>
            <a:off x="7526338" y="4022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8949" name="Text Box 37"/>
          <p:cNvSpPr txBox="1">
            <a:spLocks noChangeArrowheads="1"/>
          </p:cNvSpPr>
          <p:nvPr/>
        </p:nvSpPr>
        <p:spPr bwMode="auto">
          <a:xfrm>
            <a:off x="8458200" y="33369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8950" name="Text Box 38"/>
          <p:cNvSpPr txBox="1">
            <a:spLocks noChangeArrowheads="1"/>
          </p:cNvSpPr>
          <p:nvPr/>
        </p:nvSpPr>
        <p:spPr bwMode="auto">
          <a:xfrm>
            <a:off x="7162800" y="478472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8</a:t>
            </a:r>
          </a:p>
        </p:txBody>
      </p:sp>
      <p:sp>
        <p:nvSpPr>
          <p:cNvPr id="38951" name="Text Box 39"/>
          <p:cNvSpPr txBox="1">
            <a:spLocks noChangeArrowheads="1"/>
          </p:cNvSpPr>
          <p:nvPr/>
        </p:nvSpPr>
        <p:spPr bwMode="auto">
          <a:xfrm>
            <a:off x="4724400" y="1946276"/>
            <a:ext cx="381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cxnSp>
        <p:nvCxnSpPr>
          <p:cNvPr id="38952" name="AutoShape 40"/>
          <p:cNvCxnSpPr>
            <a:cxnSpLocks noChangeShapeType="1"/>
            <a:stCxn id="38917" idx="7"/>
            <a:endCxn id="38921" idx="3"/>
          </p:cNvCxnSpPr>
          <p:nvPr/>
        </p:nvCxnSpPr>
        <p:spPr bwMode="auto">
          <a:xfrm flipV="1">
            <a:off x="6223000" y="3763964"/>
            <a:ext cx="871538" cy="833437"/>
          </a:xfrm>
          <a:prstGeom prst="straightConnector1">
            <a:avLst/>
          </a:prstGeom>
          <a:noFill/>
          <a:ln w="28575">
            <a:solidFill>
              <a:srgbClr val="FF0000"/>
            </a:solidFill>
            <a:round/>
            <a:headEnd/>
            <a:tailEnd type="stealth" w="med" len="lg"/>
          </a:ln>
          <a:effectLst/>
        </p:spPr>
      </p:cxnSp>
      <p:sp>
        <p:nvSpPr>
          <p:cNvPr id="38953" name="Text Box 41"/>
          <p:cNvSpPr txBox="1">
            <a:spLocks noChangeArrowheads="1"/>
          </p:cNvSpPr>
          <p:nvPr/>
        </p:nvSpPr>
        <p:spPr bwMode="auto">
          <a:xfrm>
            <a:off x="2362200" y="838201"/>
            <a:ext cx="7315200" cy="519113"/>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en-US" sz="2800">
                <a:latin typeface="Times New Roman" pitchFamily="18" charset="0"/>
                <a:ea typeface="宋体" pitchFamily="2" charset="-122"/>
              </a:rPr>
              <a:t>X</a:t>
            </a:r>
            <a:r>
              <a:rPr kumimoji="1" lang="en-US" altLang="zh-CN" sz="2800">
                <a:latin typeface="Times New Roman" pitchFamily="18" charset="0"/>
                <a:ea typeface="宋体" pitchFamily="2" charset="-122"/>
              </a:rPr>
              <a:t>={1,2,3,4,6,7,8}</a:t>
            </a:r>
          </a:p>
        </p:txBody>
      </p:sp>
      <p:sp>
        <p:nvSpPr>
          <p:cNvPr id="38954" name="Text Box 42"/>
          <p:cNvSpPr txBox="1">
            <a:spLocks noChangeArrowheads="1"/>
          </p:cNvSpPr>
          <p:nvPr/>
        </p:nvSpPr>
        <p:spPr bwMode="auto">
          <a:xfrm>
            <a:off x="3505200" y="5791200"/>
            <a:ext cx="6705600" cy="369332"/>
          </a:xfrm>
          <a:prstGeom prst="rect">
            <a:avLst/>
          </a:prstGeom>
          <a:noFill/>
          <a:ln w="9525">
            <a:noFill/>
            <a:miter lim="800000"/>
            <a:headEnd/>
            <a:tailEnd/>
          </a:ln>
          <a:effectLst/>
        </p:spPr>
        <p:txBody>
          <a:bodyPr>
            <a:spAutoFit/>
          </a:bodyPr>
          <a:lstStyle/>
          <a:p>
            <a:pPr>
              <a:lnSpc>
                <a:spcPct val="100000"/>
              </a:lnSpc>
              <a:spcBef>
                <a:spcPct val="50000"/>
              </a:spcBef>
            </a:pPr>
            <a:r>
              <a:rPr kumimoji="1" lang="zh-CN" altLang="zh-CN">
                <a:latin typeface="Times New Roman" pitchFamily="18" charset="0"/>
                <a:ea typeface="宋体" pitchFamily="2" charset="-122"/>
              </a:rPr>
              <a:t>1</a:t>
            </a:r>
            <a:r>
              <a:rPr kumimoji="1" lang="zh-CN" altLang="en-US">
                <a:latin typeface="Times New Roman" pitchFamily="18" charset="0"/>
                <a:ea typeface="宋体" pitchFamily="2" charset="-122"/>
              </a:rPr>
              <a:t>到</a:t>
            </a:r>
            <a:r>
              <a:rPr kumimoji="1" lang="en-US" altLang="zh-CN">
                <a:latin typeface="Times New Roman" pitchFamily="18" charset="0"/>
                <a:ea typeface="宋体" pitchFamily="2" charset="-122"/>
              </a:rPr>
              <a:t>8</a:t>
            </a:r>
            <a:r>
              <a:rPr kumimoji="1" lang="zh-CN" altLang="en-US">
                <a:latin typeface="Times New Roman" pitchFamily="18" charset="0"/>
                <a:ea typeface="宋体" pitchFamily="2" charset="-122"/>
              </a:rPr>
              <a:t>的最短路径为</a:t>
            </a:r>
            <a:r>
              <a:rPr kumimoji="1" lang="en-US" altLang="zh-CN">
                <a:latin typeface="Times New Roman" pitchFamily="18" charset="0"/>
                <a:ea typeface="宋体" pitchFamily="2" charset="-122"/>
              </a:rPr>
              <a:t>{1</a:t>
            </a:r>
            <a:r>
              <a:rPr kumimoji="1" lang="zh-CN" altLang="en-US">
                <a:latin typeface="Times New Roman" pitchFamily="18" charset="0"/>
                <a:ea typeface="宋体" pitchFamily="2" charset="-122"/>
              </a:rPr>
              <a:t>，</a:t>
            </a:r>
            <a:r>
              <a:rPr kumimoji="1" lang="en-US" altLang="zh-CN">
                <a:latin typeface="Times New Roman" pitchFamily="18" charset="0"/>
                <a:ea typeface="宋体" pitchFamily="2" charset="-122"/>
              </a:rPr>
              <a:t>4</a:t>
            </a:r>
            <a:r>
              <a:rPr kumimoji="1" lang="zh-CN" altLang="en-US">
                <a:latin typeface="Times New Roman" pitchFamily="18" charset="0"/>
                <a:ea typeface="宋体" pitchFamily="2" charset="-122"/>
              </a:rPr>
              <a:t>，</a:t>
            </a:r>
            <a:r>
              <a:rPr kumimoji="1" lang="en-US" altLang="zh-CN">
                <a:latin typeface="Times New Roman" pitchFamily="18" charset="0"/>
                <a:ea typeface="宋体" pitchFamily="2" charset="-122"/>
              </a:rPr>
              <a:t>7</a:t>
            </a:r>
            <a:r>
              <a:rPr kumimoji="1" lang="zh-CN" altLang="en-US">
                <a:latin typeface="Times New Roman" pitchFamily="18" charset="0"/>
                <a:ea typeface="宋体" pitchFamily="2" charset="-122"/>
              </a:rPr>
              <a:t>，</a:t>
            </a:r>
            <a:r>
              <a:rPr kumimoji="1" lang="en-US" altLang="zh-CN">
                <a:latin typeface="Times New Roman" pitchFamily="18" charset="0"/>
                <a:ea typeface="宋体" pitchFamily="2" charset="-122"/>
              </a:rPr>
              <a:t>5</a:t>
            </a:r>
            <a:r>
              <a:rPr kumimoji="1" lang="zh-CN" altLang="en-US">
                <a:latin typeface="Times New Roman" pitchFamily="18" charset="0"/>
                <a:ea typeface="宋体" pitchFamily="2" charset="-122"/>
              </a:rPr>
              <a:t>，</a:t>
            </a:r>
            <a:r>
              <a:rPr kumimoji="1" lang="en-US" altLang="zh-CN">
                <a:latin typeface="Times New Roman" pitchFamily="18" charset="0"/>
                <a:ea typeface="宋体" pitchFamily="2" charset="-122"/>
              </a:rPr>
              <a:t>8}</a:t>
            </a:r>
            <a:r>
              <a:rPr kumimoji="1" lang="zh-CN" altLang="en-US">
                <a:latin typeface="Times New Roman" pitchFamily="18" charset="0"/>
                <a:ea typeface="宋体" pitchFamily="2" charset="-122"/>
              </a:rPr>
              <a:t>，长度为</a:t>
            </a:r>
            <a:r>
              <a:rPr kumimoji="1" lang="en-US" altLang="zh-CN">
                <a:latin typeface="Times New Roman" pitchFamily="18" charset="0"/>
                <a:ea typeface="宋体" pitchFamily="2" charset="-122"/>
              </a:rPr>
              <a:t>10</a:t>
            </a:r>
            <a:r>
              <a:rPr kumimoji="1" lang="zh-CN" altLang="en-US">
                <a:latin typeface="Times New Roman" pitchFamily="18" charset="0"/>
                <a:ea typeface="宋体" pitchFamily="2" charset="-122"/>
              </a:rPr>
              <a:t>。</a:t>
            </a:r>
          </a:p>
        </p:txBody>
      </p:sp>
      <p:sp>
        <p:nvSpPr>
          <p:cNvPr id="38955" name="Text Box 43"/>
          <p:cNvSpPr txBox="1">
            <a:spLocks noChangeArrowheads="1"/>
          </p:cNvSpPr>
          <p:nvPr/>
        </p:nvSpPr>
        <p:spPr bwMode="auto">
          <a:xfrm>
            <a:off x="5638800" y="16002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2</a:t>
            </a:r>
            <a:r>
              <a:rPr kumimoji="1" lang="en-US" altLang="zh-CN" sz="2000">
                <a:solidFill>
                  <a:srgbClr val="FF0000"/>
                </a:solidFill>
                <a:latin typeface="Times New Roman" pitchFamily="18" charset="0"/>
                <a:ea typeface="宋体" pitchFamily="2" charset="-122"/>
              </a:rPr>
              <a:t>=2</a:t>
            </a:r>
          </a:p>
        </p:txBody>
      </p:sp>
      <p:sp>
        <p:nvSpPr>
          <p:cNvPr id="38956" name="Text Box 44"/>
          <p:cNvSpPr txBox="1">
            <a:spLocks noChangeArrowheads="1"/>
          </p:cNvSpPr>
          <p:nvPr/>
        </p:nvSpPr>
        <p:spPr bwMode="auto">
          <a:xfrm>
            <a:off x="4495800" y="28194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4</a:t>
            </a:r>
            <a:r>
              <a:rPr kumimoji="1" lang="en-US" altLang="zh-CN" sz="2000">
                <a:solidFill>
                  <a:srgbClr val="FF0000"/>
                </a:solidFill>
                <a:latin typeface="Times New Roman" pitchFamily="18" charset="0"/>
                <a:ea typeface="宋体" pitchFamily="2" charset="-122"/>
              </a:rPr>
              <a:t>=1</a:t>
            </a:r>
          </a:p>
        </p:txBody>
      </p:sp>
      <p:sp>
        <p:nvSpPr>
          <p:cNvPr id="38957" name="Text Box 45"/>
          <p:cNvSpPr txBox="1">
            <a:spLocks noChangeArrowheads="1"/>
          </p:cNvSpPr>
          <p:nvPr/>
        </p:nvSpPr>
        <p:spPr bwMode="auto">
          <a:xfrm>
            <a:off x="3276600" y="16002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1</a:t>
            </a:r>
            <a:r>
              <a:rPr kumimoji="1" lang="en-US" altLang="zh-CN" sz="2000">
                <a:solidFill>
                  <a:srgbClr val="FF0000"/>
                </a:solidFill>
                <a:latin typeface="Times New Roman" pitchFamily="18" charset="0"/>
                <a:ea typeface="宋体" pitchFamily="2" charset="-122"/>
              </a:rPr>
              <a:t>=0</a:t>
            </a:r>
          </a:p>
        </p:txBody>
      </p:sp>
      <p:sp>
        <p:nvSpPr>
          <p:cNvPr id="38958" name="Text Box 46"/>
          <p:cNvSpPr txBox="1">
            <a:spLocks noChangeArrowheads="1"/>
          </p:cNvSpPr>
          <p:nvPr/>
        </p:nvSpPr>
        <p:spPr bwMode="auto">
          <a:xfrm>
            <a:off x="3276600" y="5029201"/>
            <a:ext cx="8382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6</a:t>
            </a:r>
            <a:r>
              <a:rPr kumimoji="1" lang="en-US" altLang="zh-CN" sz="2000">
                <a:solidFill>
                  <a:srgbClr val="FF0000"/>
                </a:solidFill>
                <a:latin typeface="Times New Roman" pitchFamily="18" charset="0"/>
                <a:ea typeface="宋体" pitchFamily="2" charset="-122"/>
              </a:rPr>
              <a:t>=3</a:t>
            </a:r>
          </a:p>
        </p:txBody>
      </p:sp>
      <p:sp>
        <p:nvSpPr>
          <p:cNvPr id="38959" name="Text Box 47"/>
          <p:cNvSpPr txBox="1">
            <a:spLocks noChangeArrowheads="1"/>
          </p:cNvSpPr>
          <p:nvPr/>
        </p:nvSpPr>
        <p:spPr bwMode="auto">
          <a:xfrm>
            <a:off x="5715000" y="5018089"/>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7</a:t>
            </a:r>
            <a:r>
              <a:rPr kumimoji="1" lang="en-US" altLang="zh-CN" sz="2000">
                <a:solidFill>
                  <a:srgbClr val="FF0000"/>
                </a:solidFill>
                <a:latin typeface="Times New Roman" pitchFamily="18" charset="0"/>
                <a:ea typeface="宋体" pitchFamily="2" charset="-122"/>
              </a:rPr>
              <a:t>=3</a:t>
            </a:r>
          </a:p>
        </p:txBody>
      </p:sp>
      <p:sp>
        <p:nvSpPr>
          <p:cNvPr id="38960" name="Text Box 48"/>
          <p:cNvSpPr txBox="1">
            <a:spLocks noChangeArrowheads="1"/>
          </p:cNvSpPr>
          <p:nvPr/>
        </p:nvSpPr>
        <p:spPr bwMode="auto">
          <a:xfrm>
            <a:off x="6858000" y="2819401"/>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5</a:t>
            </a:r>
            <a:r>
              <a:rPr kumimoji="1" lang="en-US" altLang="zh-CN" sz="2000">
                <a:solidFill>
                  <a:srgbClr val="FF0000"/>
                </a:solidFill>
                <a:latin typeface="Times New Roman" pitchFamily="18" charset="0"/>
                <a:ea typeface="宋体" pitchFamily="2" charset="-122"/>
              </a:rPr>
              <a:t>=6</a:t>
            </a:r>
          </a:p>
        </p:txBody>
      </p:sp>
      <p:sp>
        <p:nvSpPr>
          <p:cNvPr id="38961" name="Text Box 49"/>
          <p:cNvSpPr txBox="1">
            <a:spLocks noChangeArrowheads="1"/>
          </p:cNvSpPr>
          <p:nvPr/>
        </p:nvSpPr>
        <p:spPr bwMode="auto">
          <a:xfrm>
            <a:off x="8153400" y="1641476"/>
            <a:ext cx="7620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3</a:t>
            </a:r>
            <a:r>
              <a:rPr kumimoji="1" lang="en-US" altLang="zh-CN" sz="2000">
                <a:solidFill>
                  <a:srgbClr val="FF0000"/>
                </a:solidFill>
                <a:latin typeface="Times New Roman" pitchFamily="18" charset="0"/>
                <a:ea typeface="宋体" pitchFamily="2" charset="-122"/>
              </a:rPr>
              <a:t>=8</a:t>
            </a:r>
          </a:p>
        </p:txBody>
      </p:sp>
      <p:sp>
        <p:nvSpPr>
          <p:cNvPr id="38962" name="Text Box 50"/>
          <p:cNvSpPr txBox="1">
            <a:spLocks noChangeArrowheads="1"/>
          </p:cNvSpPr>
          <p:nvPr/>
        </p:nvSpPr>
        <p:spPr bwMode="auto">
          <a:xfrm>
            <a:off x="8059738" y="4965701"/>
            <a:ext cx="914400" cy="396875"/>
          </a:xfrm>
          <a:prstGeom prst="rect">
            <a:avLst/>
          </a:prstGeom>
          <a:noFill/>
          <a:ln w="9525">
            <a:noFill/>
            <a:miter lim="800000"/>
            <a:headEnd/>
            <a:tailEnd/>
          </a:ln>
          <a:effectLst/>
        </p:spPr>
        <p:txBody>
          <a:bodyPr>
            <a:spAutoFit/>
          </a:bodyPr>
          <a:lstStyle/>
          <a:p>
            <a:pPr>
              <a:lnSpc>
                <a:spcPct val="100000"/>
              </a:lnSpc>
              <a:spcBef>
                <a:spcPct val="50000"/>
              </a:spcBef>
            </a:pPr>
            <a:r>
              <a:rPr kumimoji="1" lang="en-US" altLang="zh-CN" sz="2000">
                <a:solidFill>
                  <a:srgbClr val="FF0000"/>
                </a:solidFill>
                <a:latin typeface="Times New Roman" pitchFamily="18" charset="0"/>
                <a:ea typeface="宋体" pitchFamily="2" charset="-122"/>
              </a:rPr>
              <a:t>p</a:t>
            </a:r>
            <a:r>
              <a:rPr kumimoji="1" lang="en-US" altLang="zh-CN" sz="2000" baseline="-25000">
                <a:solidFill>
                  <a:srgbClr val="FF0000"/>
                </a:solidFill>
                <a:latin typeface="Times New Roman" pitchFamily="18" charset="0"/>
                <a:ea typeface="宋体" pitchFamily="2" charset="-122"/>
              </a:rPr>
              <a:t>8</a:t>
            </a:r>
            <a:r>
              <a:rPr kumimoji="1" lang="en-US" altLang="zh-CN" sz="2000">
                <a:solidFill>
                  <a:srgbClr val="FF0000"/>
                </a:solidFill>
                <a:latin typeface="Times New Roman" pitchFamily="18" charset="0"/>
                <a:ea typeface="宋体" pitchFamily="2" charset="-122"/>
              </a:rPr>
              <a:t>=10</a:t>
            </a:r>
          </a:p>
        </p:txBody>
      </p:sp>
    </p:spTree>
    <p:extLst>
      <p:ext uri="{BB962C8B-B14F-4D97-AF65-F5344CB8AC3E}">
        <p14:creationId xmlns:p14="http://schemas.microsoft.com/office/powerpoint/2010/main" val="114618707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Dijkstra</a:t>
            </a:r>
            <a:endParaRPr lang="zh-CN" altLang="en-US" dirty="0"/>
          </a:p>
        </p:txBody>
      </p:sp>
      <p:sp>
        <p:nvSpPr>
          <p:cNvPr id="3" name="内容占位符 2"/>
          <p:cNvSpPr>
            <a:spLocks noGrp="1"/>
          </p:cNvSpPr>
          <p:nvPr>
            <p:ph idx="1"/>
          </p:nvPr>
        </p:nvSpPr>
        <p:spPr/>
        <p:txBody>
          <a:bodyPr/>
          <a:lstStyle/>
          <a:p>
            <a:r>
              <a:rPr lang="en-US" altLang="zh-CN" dirty="0"/>
              <a:t>Dijkstra</a:t>
            </a:r>
            <a:r>
              <a:rPr lang="zh-CN" altLang="en-US" dirty="0"/>
              <a:t>算法也适用于无向图。但不适用于有负权边的图</a:t>
            </a:r>
            <a:r>
              <a:rPr lang="zh-CN" altLang="en-US" dirty="0" smtClean="0"/>
              <a:t>。</a:t>
            </a:r>
            <a:endParaRPr lang="en-US" altLang="zh-CN" dirty="0" smtClean="0"/>
          </a:p>
          <a:p>
            <a:r>
              <a:rPr lang="en-US" altLang="zh-CN" dirty="0"/>
              <a:t>d[1,2] = 2 </a:t>
            </a:r>
          </a:p>
          <a:p>
            <a:r>
              <a:rPr lang="zh-CN" altLang="en-US" dirty="0"/>
              <a:t>但用</a:t>
            </a:r>
            <a:r>
              <a:rPr lang="en-US" altLang="zh-CN" dirty="0"/>
              <a:t>Dijkstra</a:t>
            </a:r>
            <a:r>
              <a:rPr lang="zh-CN" altLang="en-US" dirty="0"/>
              <a:t>算法求得 </a:t>
            </a:r>
            <a:r>
              <a:rPr lang="en-US" altLang="zh-CN" dirty="0"/>
              <a:t>d[1,2] = 3</a:t>
            </a:r>
            <a:endParaRPr lang="zh-CN" altLang="en-US" dirty="0"/>
          </a:p>
          <a:p>
            <a:endParaRPr lang="en-US" altLang="zh-CN" dirty="0"/>
          </a:p>
          <a:p>
            <a:endParaRPr lang="zh-CN" altLang="en-US" dirty="0"/>
          </a:p>
        </p:txBody>
      </p:sp>
      <p:sp>
        <p:nvSpPr>
          <p:cNvPr id="4" name="Oval 6"/>
          <p:cNvSpPr>
            <a:spLocks noChangeArrowheads="1"/>
          </p:cNvSpPr>
          <p:nvPr/>
        </p:nvSpPr>
        <p:spPr bwMode="auto">
          <a:xfrm>
            <a:off x="8329284" y="2891901"/>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CN" sz="2800" dirty="0">
                <a:solidFill>
                  <a:srgbClr val="FF0000"/>
                </a:solidFill>
              </a:rPr>
              <a:t>2</a:t>
            </a:r>
          </a:p>
        </p:txBody>
      </p:sp>
      <p:sp>
        <p:nvSpPr>
          <p:cNvPr id="5" name="Oval 7"/>
          <p:cNvSpPr>
            <a:spLocks noChangeArrowheads="1"/>
          </p:cNvSpPr>
          <p:nvPr/>
        </p:nvSpPr>
        <p:spPr bwMode="auto">
          <a:xfrm>
            <a:off x="8515393" y="5380816"/>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CN" sz="2800" dirty="0">
                <a:solidFill>
                  <a:srgbClr val="FF0000"/>
                </a:solidFill>
              </a:rPr>
              <a:t>3</a:t>
            </a:r>
          </a:p>
        </p:txBody>
      </p:sp>
      <p:sp>
        <p:nvSpPr>
          <p:cNvPr id="6" name="Oval 8"/>
          <p:cNvSpPr>
            <a:spLocks noChangeArrowheads="1"/>
          </p:cNvSpPr>
          <p:nvPr/>
        </p:nvSpPr>
        <p:spPr bwMode="auto">
          <a:xfrm>
            <a:off x="9659394" y="4204733"/>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CN" sz="2800" dirty="0">
                <a:solidFill>
                  <a:srgbClr val="FF0000"/>
                </a:solidFill>
              </a:rPr>
              <a:t>1</a:t>
            </a:r>
          </a:p>
        </p:txBody>
      </p:sp>
      <p:sp>
        <p:nvSpPr>
          <p:cNvPr id="7" name="Text Box 22"/>
          <p:cNvSpPr txBox="1">
            <a:spLocks noChangeArrowheads="1"/>
          </p:cNvSpPr>
          <p:nvPr/>
        </p:nvSpPr>
        <p:spPr bwMode="auto">
          <a:xfrm>
            <a:off x="8143175" y="4204733"/>
            <a:ext cx="710118" cy="646331"/>
          </a:xfrm>
          <a:prstGeom prst="rect">
            <a:avLst/>
          </a:prstGeom>
          <a:noFill/>
          <a:ln w="9525">
            <a:noFill/>
            <a:miter lim="800000"/>
            <a:headEnd/>
            <a:tailEnd/>
          </a:ln>
          <a:effectLst/>
        </p:spPr>
        <p:txBody>
          <a:bodyPr wrap="square">
            <a:spAutoFit/>
          </a:bodyPr>
          <a:lstStyle/>
          <a:p>
            <a:r>
              <a:rPr lang="en-US" altLang="zh-CN" sz="3600" dirty="0"/>
              <a:t>-2</a:t>
            </a:r>
          </a:p>
        </p:txBody>
      </p:sp>
      <p:sp>
        <p:nvSpPr>
          <p:cNvPr id="8" name="Text Box 23"/>
          <p:cNvSpPr txBox="1">
            <a:spLocks noChangeArrowheads="1"/>
          </p:cNvSpPr>
          <p:nvPr/>
        </p:nvSpPr>
        <p:spPr bwMode="auto">
          <a:xfrm>
            <a:off x="9237378" y="3401013"/>
            <a:ext cx="393056" cy="584775"/>
          </a:xfrm>
          <a:prstGeom prst="rect">
            <a:avLst/>
          </a:prstGeom>
          <a:noFill/>
          <a:ln w="9525">
            <a:noFill/>
            <a:miter lim="800000"/>
            <a:headEnd/>
            <a:tailEnd/>
          </a:ln>
          <a:effectLst/>
        </p:spPr>
        <p:txBody>
          <a:bodyPr wrap="none">
            <a:spAutoFit/>
          </a:bodyPr>
          <a:lstStyle/>
          <a:p>
            <a:r>
              <a:rPr lang="en-US" altLang="zh-CN" sz="3200" dirty="0"/>
              <a:t>3</a:t>
            </a:r>
          </a:p>
        </p:txBody>
      </p:sp>
      <p:sp>
        <p:nvSpPr>
          <p:cNvPr id="9" name="Text Box 24"/>
          <p:cNvSpPr txBox="1">
            <a:spLocks noChangeArrowheads="1"/>
          </p:cNvSpPr>
          <p:nvPr/>
        </p:nvSpPr>
        <p:spPr bwMode="auto">
          <a:xfrm>
            <a:off x="9286508" y="5021883"/>
            <a:ext cx="646501" cy="646331"/>
          </a:xfrm>
          <a:prstGeom prst="rect">
            <a:avLst/>
          </a:prstGeom>
          <a:noFill/>
          <a:ln w="9525">
            <a:noFill/>
            <a:miter lim="800000"/>
            <a:headEnd/>
            <a:tailEnd/>
          </a:ln>
          <a:effectLst/>
        </p:spPr>
        <p:txBody>
          <a:bodyPr wrap="square">
            <a:spAutoFit/>
          </a:bodyPr>
          <a:lstStyle/>
          <a:p>
            <a:r>
              <a:rPr lang="en-US" altLang="zh-CN" sz="3600" dirty="0"/>
              <a:t>4</a:t>
            </a:r>
          </a:p>
        </p:txBody>
      </p:sp>
      <p:cxnSp>
        <p:nvCxnSpPr>
          <p:cNvPr id="14" name="直接连接符 13"/>
          <p:cNvCxnSpPr>
            <a:stCxn id="4" idx="4"/>
            <a:endCxn id="5" idx="0"/>
          </p:cNvCxnSpPr>
          <p:nvPr/>
        </p:nvCxnSpPr>
        <p:spPr>
          <a:xfrm>
            <a:off x="8595984" y="3425301"/>
            <a:ext cx="186109" cy="1955515"/>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4" idx="5"/>
            <a:endCxn id="6" idx="1"/>
          </p:cNvCxnSpPr>
          <p:nvPr/>
        </p:nvCxnSpPr>
        <p:spPr>
          <a:xfrm>
            <a:off x="8784569" y="3347186"/>
            <a:ext cx="952940" cy="93566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3"/>
            <a:endCxn id="5" idx="6"/>
          </p:cNvCxnSpPr>
          <p:nvPr/>
        </p:nvCxnSpPr>
        <p:spPr>
          <a:xfrm flipH="1">
            <a:off x="9048793" y="4660018"/>
            <a:ext cx="688716" cy="987498"/>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18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4"/>
                                        </p:tgtEl>
                                        <p:attrNameLst>
                                          <p:attrName>fillcolor</p:attrName>
                                        </p:attrNameLst>
                                      </p:cBhvr>
                                      <p:to>
                                        <a:srgbClr val="FF0000"/>
                                      </p:to>
                                    </p:animClr>
                                    <p:set>
                                      <p:cBhvr>
                                        <p:cTn id="7" dur="500" fill="hold"/>
                                        <p:tgtEl>
                                          <p:spTgt spid="4"/>
                                        </p:tgtEl>
                                        <p:attrNameLst>
                                          <p:attrName>fill.type</p:attrName>
                                        </p:attrNameLst>
                                      </p:cBhvr>
                                      <p:to>
                                        <p:strVal val="solid"/>
                                      </p:to>
                                    </p:set>
                                    <p:set>
                                      <p:cBhvr>
                                        <p:cTn id="8" dur="500" fill="hold"/>
                                        <p:tgtEl>
                                          <p:spTgt spid="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5"/>
                                        </p:tgtEl>
                                        <p:attrNameLst>
                                          <p:attrName>fillcolor</p:attrName>
                                        </p:attrNameLst>
                                      </p:cBhvr>
                                      <p:to>
                                        <a:srgbClr val="FF0000"/>
                                      </p:to>
                                    </p:animClr>
                                    <p:set>
                                      <p:cBhvr>
                                        <p:cTn id="13" dur="500" fill="hold"/>
                                        <p:tgtEl>
                                          <p:spTgt spid="5"/>
                                        </p:tgtEl>
                                        <p:attrNameLst>
                                          <p:attrName>fill.type</p:attrName>
                                        </p:attrNameLst>
                                      </p:cBhvr>
                                      <p:to>
                                        <p:strVal val="solid"/>
                                      </p:to>
                                    </p:set>
                                    <p:set>
                                      <p:cBhvr>
                                        <p:cTn id="14" dur="5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500" fill="hold"/>
                                        <p:tgtEl>
                                          <p:spTgt spid="6"/>
                                        </p:tgtEl>
                                        <p:attrNameLst>
                                          <p:attrName>fillcolor</p:attrName>
                                        </p:attrNameLst>
                                      </p:cBhvr>
                                      <p:to>
                                        <a:srgbClr val="FF0000"/>
                                      </p:to>
                                    </p:animClr>
                                    <p:set>
                                      <p:cBhvr>
                                        <p:cTn id="19" dur="500" fill="hold"/>
                                        <p:tgtEl>
                                          <p:spTgt spid="6"/>
                                        </p:tgtEl>
                                        <p:attrNameLst>
                                          <p:attrName>fill.type</p:attrName>
                                        </p:attrNameLst>
                                      </p:cBhvr>
                                      <p:to>
                                        <p:strVal val="solid"/>
                                      </p:to>
                                    </p:set>
                                    <p:set>
                                      <p:cBhvr>
                                        <p:cTn id="20" dur="5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486356"/>
            <a:ext cx="10587103" cy="6371644"/>
          </a:xfrm>
          <a:prstGeom prst="rect">
            <a:avLst/>
          </a:prstGeom>
        </p:spPr>
      </p:pic>
    </p:spTree>
    <p:extLst>
      <p:ext uri="{BB962C8B-B14F-4D97-AF65-F5344CB8AC3E}">
        <p14:creationId xmlns:p14="http://schemas.microsoft.com/office/powerpoint/2010/main" val="3676665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68" y="0"/>
            <a:ext cx="8075922" cy="7514351"/>
          </a:xfrm>
          <a:prstGeom prst="rect">
            <a:avLst/>
          </a:prstGeom>
        </p:spPr>
      </p:pic>
    </p:spTree>
    <p:extLst>
      <p:ext uri="{BB962C8B-B14F-4D97-AF65-F5344CB8AC3E}">
        <p14:creationId xmlns:p14="http://schemas.microsoft.com/office/powerpoint/2010/main" val="2417576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Bellman-Ford</a:t>
            </a:r>
            <a:r>
              <a:rPr lang="zh-CN" altLang="en-US" dirty="0"/>
              <a:t>算法</a:t>
            </a:r>
          </a:p>
        </p:txBody>
      </p:sp>
      <p:sp>
        <p:nvSpPr>
          <p:cNvPr id="3" name="内容占位符 2"/>
          <p:cNvSpPr>
            <a:spLocks noGrp="1"/>
          </p:cNvSpPr>
          <p:nvPr>
            <p:ph idx="1"/>
          </p:nvPr>
        </p:nvSpPr>
        <p:spPr/>
        <p:txBody>
          <a:bodyPr/>
          <a:lstStyle/>
          <a:p>
            <a:r>
              <a:rPr lang="zh-CN" altLang="zh-CN" b="1" dirty="0">
                <a:effectLst>
                  <a:outerShdw blurRad="38100" dist="38100" dir="2700000" algn="tl">
                    <a:srgbClr val="C0C0C0"/>
                  </a:outerShdw>
                </a:effectLst>
              </a:rPr>
              <a:t>Bellman-Ford</a:t>
            </a:r>
            <a:r>
              <a:rPr lang="zh-CN" altLang="en-US" b="1" dirty="0">
                <a:effectLst>
                  <a:outerShdw blurRad="38100" dist="38100" dir="2700000" algn="tl">
                    <a:srgbClr val="C0C0C0"/>
                  </a:outerShdw>
                </a:effectLst>
              </a:rPr>
              <a:t>算法</a:t>
            </a:r>
            <a:r>
              <a:rPr lang="zh-CN" altLang="en-US" b="1" dirty="0"/>
              <a:t>：为了能够求解含负权边的带权有向图的单源最短路径问题，</a:t>
            </a:r>
            <a:r>
              <a:rPr lang="zh-CN" altLang="zh-CN" b="1" dirty="0"/>
              <a:t>Bellman(</a:t>
            </a:r>
            <a:r>
              <a:rPr lang="zh-CN" altLang="en-US" b="1" dirty="0"/>
              <a:t>贝尔曼</a:t>
            </a:r>
            <a:r>
              <a:rPr lang="zh-CN" altLang="zh-CN" b="1" dirty="0"/>
              <a:t>)</a:t>
            </a:r>
            <a:r>
              <a:rPr lang="zh-CN" altLang="en-US" b="1" dirty="0"/>
              <a:t>和</a:t>
            </a:r>
            <a:r>
              <a:rPr lang="zh-CN" altLang="zh-CN" b="1" dirty="0"/>
              <a:t>Ford(</a:t>
            </a:r>
            <a:r>
              <a:rPr lang="zh-CN" altLang="en-US" b="1" dirty="0"/>
              <a:t>福特</a:t>
            </a:r>
            <a:r>
              <a:rPr lang="zh-CN" altLang="zh-CN" b="1" dirty="0"/>
              <a:t>)</a:t>
            </a:r>
            <a:r>
              <a:rPr lang="zh-CN" altLang="en-US" b="1" dirty="0"/>
              <a:t>提出了从源点逐次绕过其他顶点，以缩短到达终点的最短路径长度的方法</a:t>
            </a:r>
            <a:r>
              <a:rPr lang="zh-CN" altLang="en-US" b="1" dirty="0" smtClean="0"/>
              <a:t>。</a:t>
            </a:r>
            <a:endParaRPr lang="en-US" altLang="zh-CN" b="1" dirty="0" smtClean="0"/>
          </a:p>
          <a:p>
            <a:r>
              <a:rPr lang="zh-CN" altLang="en-US" dirty="0"/>
              <a:t>枚举所有的点，能松弛就进行松弛操作，直到所有点都不能松弛</a:t>
            </a:r>
            <a:r>
              <a:rPr lang="zh-CN" altLang="en-US" dirty="0" smtClean="0"/>
              <a:t>了</a:t>
            </a:r>
            <a:endParaRPr lang="en-US" altLang="zh-CN" b="1" dirty="0"/>
          </a:p>
        </p:txBody>
      </p:sp>
    </p:spTree>
    <p:extLst>
      <p:ext uri="{BB962C8B-B14F-4D97-AF65-F5344CB8AC3E}">
        <p14:creationId xmlns:p14="http://schemas.microsoft.com/office/powerpoint/2010/main" val="4154625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2"/>
          <p:cNvSpPr>
            <a:spLocks/>
          </p:cNvSpPr>
          <p:nvPr/>
        </p:nvSpPr>
        <p:spPr bwMode="auto">
          <a:xfrm>
            <a:off x="3238480" y="1857364"/>
            <a:ext cx="874698" cy="1000132"/>
          </a:xfrm>
          <a:prstGeom prst="ellipse">
            <a:avLst/>
          </a:prstGeom>
          <a:solidFill>
            <a:srgbClr val="33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0722" name="Oval 2"/>
          <p:cNvSpPr>
            <a:spLocks noChangeArrowheads="1"/>
          </p:cNvSpPr>
          <p:nvPr/>
        </p:nvSpPr>
        <p:spPr bwMode="auto">
          <a:xfrm>
            <a:off x="5829300" y="21161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2</a:t>
            </a:r>
          </a:p>
        </p:txBody>
      </p:sp>
      <p:sp>
        <p:nvSpPr>
          <p:cNvPr id="30723" name="Oval 3"/>
          <p:cNvSpPr>
            <a:spLocks noChangeArrowheads="1"/>
          </p:cNvSpPr>
          <p:nvPr/>
        </p:nvSpPr>
        <p:spPr bwMode="auto">
          <a:xfrm>
            <a:off x="8229600" y="21161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3</a:t>
            </a:r>
          </a:p>
        </p:txBody>
      </p:sp>
      <p:sp>
        <p:nvSpPr>
          <p:cNvPr id="30724" name="Oval 4"/>
          <p:cNvSpPr>
            <a:spLocks noChangeArrowheads="1"/>
          </p:cNvSpPr>
          <p:nvPr/>
        </p:nvSpPr>
        <p:spPr bwMode="auto">
          <a:xfrm>
            <a:off x="5832475"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7</a:t>
            </a:r>
          </a:p>
        </p:txBody>
      </p:sp>
      <p:sp>
        <p:nvSpPr>
          <p:cNvPr id="30725" name="Oval 5"/>
          <p:cNvSpPr>
            <a:spLocks noChangeArrowheads="1"/>
          </p:cNvSpPr>
          <p:nvPr/>
        </p:nvSpPr>
        <p:spPr bwMode="auto">
          <a:xfrm>
            <a:off x="3452794" y="2143116"/>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dirty="0">
                <a:latin typeface="Times New Roman" pitchFamily="18" charset="0"/>
                <a:ea typeface="宋体" pitchFamily="2" charset="-122"/>
              </a:rPr>
              <a:t>1</a:t>
            </a:r>
          </a:p>
        </p:txBody>
      </p:sp>
      <p:sp>
        <p:nvSpPr>
          <p:cNvPr id="30726" name="Oval 6"/>
          <p:cNvSpPr>
            <a:spLocks noChangeArrowheads="1"/>
          </p:cNvSpPr>
          <p:nvPr/>
        </p:nvSpPr>
        <p:spPr bwMode="auto">
          <a:xfrm>
            <a:off x="8218488"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8</a:t>
            </a:r>
          </a:p>
        </p:txBody>
      </p:sp>
      <p:sp>
        <p:nvSpPr>
          <p:cNvPr id="30727" name="Oval 7"/>
          <p:cNvSpPr>
            <a:spLocks noChangeArrowheads="1"/>
          </p:cNvSpPr>
          <p:nvPr/>
        </p:nvSpPr>
        <p:spPr bwMode="auto">
          <a:xfrm>
            <a:off x="4648200" y="33353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4</a:t>
            </a:r>
          </a:p>
        </p:txBody>
      </p:sp>
      <p:sp>
        <p:nvSpPr>
          <p:cNvPr id="30728" name="Oval 8"/>
          <p:cNvSpPr>
            <a:spLocks noChangeArrowheads="1"/>
          </p:cNvSpPr>
          <p:nvPr/>
        </p:nvSpPr>
        <p:spPr bwMode="auto">
          <a:xfrm>
            <a:off x="7027863" y="3357563"/>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5</a:t>
            </a:r>
          </a:p>
        </p:txBody>
      </p:sp>
      <p:sp>
        <p:nvSpPr>
          <p:cNvPr id="30729" name="Oval 9"/>
          <p:cNvSpPr>
            <a:spLocks noChangeArrowheads="1"/>
          </p:cNvSpPr>
          <p:nvPr/>
        </p:nvSpPr>
        <p:spPr bwMode="auto">
          <a:xfrm>
            <a:off x="3446463"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6</a:t>
            </a:r>
          </a:p>
        </p:txBody>
      </p:sp>
      <p:cxnSp>
        <p:nvCxnSpPr>
          <p:cNvPr id="30730" name="AutoShape 10"/>
          <p:cNvCxnSpPr>
            <a:cxnSpLocks noChangeShapeType="1"/>
          </p:cNvCxnSpPr>
          <p:nvPr/>
        </p:nvCxnSpPr>
        <p:spPr bwMode="auto">
          <a:xfrm flipV="1">
            <a:off x="3809984" y="2357430"/>
            <a:ext cx="1919306" cy="26978"/>
          </a:xfrm>
          <a:prstGeom prst="straightConnector1">
            <a:avLst/>
          </a:prstGeom>
          <a:noFill/>
          <a:ln w="28575">
            <a:solidFill>
              <a:schemeClr val="tx1"/>
            </a:solidFill>
            <a:round/>
            <a:headEnd/>
            <a:tailEnd type="stealth" w="med" len="lg"/>
          </a:ln>
          <a:effectLst/>
        </p:spPr>
      </p:cxnSp>
      <p:cxnSp>
        <p:nvCxnSpPr>
          <p:cNvPr id="30731" name="AutoShape 11"/>
          <p:cNvCxnSpPr>
            <a:cxnSpLocks noChangeShapeType="1"/>
            <a:stCxn id="30722" idx="6"/>
            <a:endCxn id="30723" idx="2"/>
          </p:cNvCxnSpPr>
          <p:nvPr/>
        </p:nvCxnSpPr>
        <p:spPr bwMode="auto">
          <a:xfrm>
            <a:off x="6300789" y="2344738"/>
            <a:ext cx="1914525" cy="0"/>
          </a:xfrm>
          <a:prstGeom prst="straightConnector1">
            <a:avLst/>
          </a:prstGeom>
          <a:noFill/>
          <a:ln w="28575">
            <a:solidFill>
              <a:schemeClr val="tx1"/>
            </a:solidFill>
            <a:round/>
            <a:headEnd/>
            <a:tailEnd type="stealth" w="med" len="lg"/>
          </a:ln>
          <a:effectLst/>
        </p:spPr>
      </p:cxnSp>
      <p:cxnSp>
        <p:nvCxnSpPr>
          <p:cNvPr id="30732" name="AutoShape 12"/>
          <p:cNvCxnSpPr>
            <a:cxnSpLocks noChangeShapeType="1"/>
          </p:cNvCxnSpPr>
          <p:nvPr/>
        </p:nvCxnSpPr>
        <p:spPr bwMode="auto">
          <a:xfrm rot="5400000">
            <a:off x="2697131" y="3613160"/>
            <a:ext cx="1946284" cy="6331"/>
          </a:xfrm>
          <a:prstGeom prst="straightConnector1">
            <a:avLst/>
          </a:prstGeom>
          <a:noFill/>
          <a:ln w="28575">
            <a:solidFill>
              <a:schemeClr val="tx1"/>
            </a:solidFill>
            <a:round/>
            <a:headEnd/>
            <a:tailEnd type="stealth" w="med" len="lg"/>
          </a:ln>
          <a:effectLst/>
        </p:spPr>
      </p:cxnSp>
      <p:cxnSp>
        <p:nvCxnSpPr>
          <p:cNvPr id="30733" name="AutoShape 13"/>
          <p:cNvCxnSpPr>
            <a:cxnSpLocks noChangeShapeType="1"/>
            <a:stCxn id="30729" idx="6"/>
            <a:endCxn id="30724" idx="2"/>
          </p:cNvCxnSpPr>
          <p:nvPr/>
        </p:nvCxnSpPr>
        <p:spPr bwMode="auto">
          <a:xfrm>
            <a:off x="3917950" y="4775200"/>
            <a:ext cx="1900238" cy="0"/>
          </a:xfrm>
          <a:prstGeom prst="straightConnector1">
            <a:avLst/>
          </a:prstGeom>
          <a:noFill/>
          <a:ln w="28575">
            <a:solidFill>
              <a:schemeClr val="tx1"/>
            </a:solidFill>
            <a:round/>
            <a:headEnd/>
            <a:tailEnd type="stealth" w="med" len="lg"/>
          </a:ln>
          <a:effectLst/>
        </p:spPr>
      </p:cxnSp>
      <p:cxnSp>
        <p:nvCxnSpPr>
          <p:cNvPr id="30734" name="AutoShape 14"/>
          <p:cNvCxnSpPr>
            <a:cxnSpLocks noChangeShapeType="1"/>
            <a:stCxn id="30724" idx="6"/>
            <a:endCxn id="30726" idx="2"/>
          </p:cNvCxnSpPr>
          <p:nvPr/>
        </p:nvCxnSpPr>
        <p:spPr bwMode="auto">
          <a:xfrm>
            <a:off x="6303964" y="4775200"/>
            <a:ext cx="1900237" cy="0"/>
          </a:xfrm>
          <a:prstGeom prst="straightConnector1">
            <a:avLst/>
          </a:prstGeom>
          <a:noFill/>
          <a:ln w="28575">
            <a:solidFill>
              <a:schemeClr val="tx1"/>
            </a:solidFill>
            <a:round/>
            <a:headEnd/>
            <a:tailEnd type="stealth" w="med" len="lg"/>
          </a:ln>
          <a:effectLst/>
        </p:spPr>
      </p:cxnSp>
      <p:cxnSp>
        <p:nvCxnSpPr>
          <p:cNvPr id="30735" name="AutoShape 15"/>
          <p:cNvCxnSpPr>
            <a:cxnSpLocks noChangeShapeType="1"/>
            <a:stCxn id="30723" idx="4"/>
            <a:endCxn id="30726" idx="0"/>
          </p:cNvCxnSpPr>
          <p:nvPr/>
        </p:nvCxnSpPr>
        <p:spPr bwMode="auto">
          <a:xfrm flipH="1">
            <a:off x="8447088" y="2587625"/>
            <a:ext cx="11112" cy="1944688"/>
          </a:xfrm>
          <a:prstGeom prst="straightConnector1">
            <a:avLst/>
          </a:prstGeom>
          <a:noFill/>
          <a:ln w="28575">
            <a:solidFill>
              <a:schemeClr val="tx1"/>
            </a:solidFill>
            <a:round/>
            <a:headEnd/>
            <a:tailEnd type="stealth" w="med" len="lg"/>
          </a:ln>
          <a:effectLst/>
        </p:spPr>
      </p:cxnSp>
      <p:cxnSp>
        <p:nvCxnSpPr>
          <p:cNvPr id="30736" name="AutoShape 16"/>
          <p:cNvCxnSpPr>
            <a:cxnSpLocks noChangeShapeType="1"/>
            <a:stCxn id="30725" idx="5"/>
            <a:endCxn id="30727" idx="1"/>
          </p:cNvCxnSpPr>
          <p:nvPr/>
        </p:nvCxnSpPr>
        <p:spPr bwMode="auto">
          <a:xfrm rot="16200000" flipH="1">
            <a:off x="3844631" y="2531769"/>
            <a:ext cx="868932" cy="872116"/>
          </a:xfrm>
          <a:prstGeom prst="straightConnector1">
            <a:avLst/>
          </a:prstGeom>
          <a:noFill/>
          <a:ln w="28575">
            <a:solidFill>
              <a:schemeClr val="tx1"/>
            </a:solidFill>
            <a:round/>
            <a:headEnd/>
            <a:tailEnd type="stealth" w="med" len="lg"/>
          </a:ln>
          <a:effectLst/>
        </p:spPr>
      </p:cxnSp>
      <p:cxnSp>
        <p:nvCxnSpPr>
          <p:cNvPr id="30737" name="AutoShape 17"/>
          <p:cNvCxnSpPr>
            <a:cxnSpLocks noChangeShapeType="1"/>
            <a:stCxn id="30727" idx="5"/>
            <a:endCxn id="30724" idx="1"/>
          </p:cNvCxnSpPr>
          <p:nvPr/>
        </p:nvCxnSpPr>
        <p:spPr bwMode="auto">
          <a:xfrm>
            <a:off x="5038726" y="3740150"/>
            <a:ext cx="860425" cy="858838"/>
          </a:xfrm>
          <a:prstGeom prst="straightConnector1">
            <a:avLst/>
          </a:prstGeom>
          <a:noFill/>
          <a:ln w="28575">
            <a:solidFill>
              <a:schemeClr val="tx1"/>
            </a:solidFill>
            <a:round/>
            <a:headEnd/>
            <a:tailEnd type="stealth" w="med" len="lg"/>
          </a:ln>
          <a:effectLst/>
        </p:spPr>
      </p:cxnSp>
      <p:cxnSp>
        <p:nvCxnSpPr>
          <p:cNvPr id="30738" name="AutoShape 18"/>
          <p:cNvCxnSpPr>
            <a:cxnSpLocks noChangeShapeType="1"/>
            <a:stCxn id="30729" idx="7"/>
            <a:endCxn id="30727" idx="3"/>
          </p:cNvCxnSpPr>
          <p:nvPr/>
        </p:nvCxnSpPr>
        <p:spPr bwMode="auto">
          <a:xfrm flipV="1">
            <a:off x="3836989" y="3740150"/>
            <a:ext cx="877887" cy="858838"/>
          </a:xfrm>
          <a:prstGeom prst="straightConnector1">
            <a:avLst/>
          </a:prstGeom>
          <a:noFill/>
          <a:ln w="28575">
            <a:solidFill>
              <a:schemeClr val="tx1"/>
            </a:solidFill>
            <a:round/>
            <a:headEnd/>
            <a:tailEnd type="stealth" w="med" len="lg"/>
          </a:ln>
          <a:effectLst/>
        </p:spPr>
      </p:cxnSp>
      <p:cxnSp>
        <p:nvCxnSpPr>
          <p:cNvPr id="30739" name="AutoShape 19"/>
          <p:cNvCxnSpPr>
            <a:cxnSpLocks noChangeShapeType="1"/>
            <a:stCxn id="30727" idx="7"/>
            <a:endCxn id="30722" idx="3"/>
          </p:cNvCxnSpPr>
          <p:nvPr/>
        </p:nvCxnSpPr>
        <p:spPr bwMode="auto">
          <a:xfrm flipV="1">
            <a:off x="5038725" y="2520951"/>
            <a:ext cx="857250" cy="866775"/>
          </a:xfrm>
          <a:prstGeom prst="straightConnector1">
            <a:avLst/>
          </a:prstGeom>
          <a:noFill/>
          <a:ln w="28575">
            <a:solidFill>
              <a:schemeClr val="tx1"/>
            </a:solidFill>
            <a:round/>
            <a:headEnd/>
            <a:tailEnd type="stealth" w="med" len="lg"/>
          </a:ln>
          <a:effectLst/>
        </p:spPr>
      </p:cxnSp>
      <p:cxnSp>
        <p:nvCxnSpPr>
          <p:cNvPr id="30740" name="AutoShape 20"/>
          <p:cNvCxnSpPr>
            <a:cxnSpLocks noChangeShapeType="1"/>
            <a:stCxn id="30724" idx="0"/>
            <a:endCxn id="30722" idx="4"/>
          </p:cNvCxnSpPr>
          <p:nvPr/>
        </p:nvCxnSpPr>
        <p:spPr bwMode="auto">
          <a:xfrm flipH="1" flipV="1">
            <a:off x="6057901" y="2587625"/>
            <a:ext cx="3175" cy="1944688"/>
          </a:xfrm>
          <a:prstGeom prst="straightConnector1">
            <a:avLst/>
          </a:prstGeom>
          <a:noFill/>
          <a:ln w="28575">
            <a:solidFill>
              <a:schemeClr val="tx1"/>
            </a:solidFill>
            <a:round/>
            <a:headEnd/>
            <a:tailEnd type="stealth" w="med" len="lg"/>
          </a:ln>
          <a:effectLst/>
        </p:spPr>
      </p:cxnSp>
      <p:cxnSp>
        <p:nvCxnSpPr>
          <p:cNvPr id="30741" name="AutoShape 21"/>
          <p:cNvCxnSpPr>
            <a:cxnSpLocks noChangeShapeType="1"/>
            <a:stCxn id="30722" idx="5"/>
            <a:endCxn id="30728" idx="1"/>
          </p:cNvCxnSpPr>
          <p:nvPr/>
        </p:nvCxnSpPr>
        <p:spPr bwMode="auto">
          <a:xfrm>
            <a:off x="6219826" y="2520950"/>
            <a:ext cx="874713" cy="889000"/>
          </a:xfrm>
          <a:prstGeom prst="straightConnector1">
            <a:avLst/>
          </a:prstGeom>
          <a:noFill/>
          <a:ln w="28575">
            <a:solidFill>
              <a:schemeClr val="tx1"/>
            </a:solidFill>
            <a:round/>
            <a:headEnd/>
            <a:tailEnd type="stealth" w="med" len="lg"/>
          </a:ln>
          <a:effectLst/>
        </p:spPr>
      </p:cxnSp>
      <p:cxnSp>
        <p:nvCxnSpPr>
          <p:cNvPr id="30742" name="AutoShape 22"/>
          <p:cNvCxnSpPr>
            <a:cxnSpLocks noChangeShapeType="1"/>
            <a:stCxn id="30728" idx="7"/>
            <a:endCxn id="30723" idx="3"/>
          </p:cNvCxnSpPr>
          <p:nvPr/>
        </p:nvCxnSpPr>
        <p:spPr bwMode="auto">
          <a:xfrm flipV="1">
            <a:off x="7418389" y="2520950"/>
            <a:ext cx="877887" cy="889000"/>
          </a:xfrm>
          <a:prstGeom prst="straightConnector1">
            <a:avLst/>
          </a:prstGeom>
          <a:noFill/>
          <a:ln w="28575">
            <a:solidFill>
              <a:schemeClr val="tx1"/>
            </a:solidFill>
            <a:round/>
            <a:headEnd/>
            <a:tailEnd type="stealth" w="med" len="lg"/>
          </a:ln>
          <a:effectLst/>
        </p:spPr>
      </p:cxnSp>
      <p:cxnSp>
        <p:nvCxnSpPr>
          <p:cNvPr id="30743" name="AutoShape 23"/>
          <p:cNvCxnSpPr>
            <a:cxnSpLocks noChangeShapeType="1"/>
            <a:stCxn id="30728" idx="5"/>
            <a:endCxn id="30726" idx="1"/>
          </p:cNvCxnSpPr>
          <p:nvPr/>
        </p:nvCxnSpPr>
        <p:spPr bwMode="auto">
          <a:xfrm>
            <a:off x="7418389" y="3762376"/>
            <a:ext cx="866775" cy="836613"/>
          </a:xfrm>
          <a:prstGeom prst="straightConnector1">
            <a:avLst/>
          </a:prstGeom>
          <a:noFill/>
          <a:ln w="28575">
            <a:solidFill>
              <a:schemeClr val="tx1"/>
            </a:solidFill>
            <a:round/>
            <a:headEnd/>
            <a:tailEnd type="stealth" w="med" len="lg"/>
          </a:ln>
          <a:effectLst/>
        </p:spPr>
      </p:cxnSp>
      <p:sp>
        <p:nvSpPr>
          <p:cNvPr id="30744" name="Text Box 24"/>
          <p:cNvSpPr txBox="1">
            <a:spLocks noChangeArrowheads="1"/>
          </p:cNvSpPr>
          <p:nvPr/>
        </p:nvSpPr>
        <p:spPr bwMode="auto">
          <a:xfrm>
            <a:off x="6934200" y="1951039"/>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0745" name="Text Box 25"/>
          <p:cNvSpPr txBox="1">
            <a:spLocks noChangeArrowheads="1"/>
          </p:cNvSpPr>
          <p:nvPr/>
        </p:nvSpPr>
        <p:spPr bwMode="auto">
          <a:xfrm>
            <a:off x="42672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a:t>
            </a:r>
          </a:p>
        </p:txBody>
      </p:sp>
      <p:sp>
        <p:nvSpPr>
          <p:cNvPr id="30746" name="Text Box 26"/>
          <p:cNvSpPr txBox="1">
            <a:spLocks noChangeArrowheads="1"/>
          </p:cNvSpPr>
          <p:nvPr/>
        </p:nvSpPr>
        <p:spPr bwMode="auto">
          <a:xfrm>
            <a:off x="33528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0747" name="Text Box 27"/>
          <p:cNvSpPr txBox="1">
            <a:spLocks noChangeArrowheads="1"/>
          </p:cNvSpPr>
          <p:nvPr/>
        </p:nvSpPr>
        <p:spPr bwMode="auto">
          <a:xfrm>
            <a:off x="4724400" y="4784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0748" name="Text Box 28"/>
          <p:cNvSpPr txBox="1">
            <a:spLocks noChangeArrowheads="1"/>
          </p:cNvSpPr>
          <p:nvPr/>
        </p:nvSpPr>
        <p:spPr bwMode="auto">
          <a:xfrm>
            <a:off x="5105400" y="2651126"/>
            <a:ext cx="4572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10</a:t>
            </a:r>
          </a:p>
        </p:txBody>
      </p:sp>
      <p:sp>
        <p:nvSpPr>
          <p:cNvPr id="30749" name="Text Box 29"/>
          <p:cNvSpPr txBox="1">
            <a:spLocks noChangeArrowheads="1"/>
          </p:cNvSpPr>
          <p:nvPr/>
        </p:nvSpPr>
        <p:spPr bwMode="auto">
          <a:xfrm>
            <a:off x="42672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0750" name="Text Box 30"/>
          <p:cNvSpPr txBox="1">
            <a:spLocks noChangeArrowheads="1"/>
          </p:cNvSpPr>
          <p:nvPr/>
        </p:nvSpPr>
        <p:spPr bwMode="auto">
          <a:xfrm>
            <a:off x="51816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sp>
        <p:nvSpPr>
          <p:cNvPr id="30751" name="Text Box 31"/>
          <p:cNvSpPr txBox="1">
            <a:spLocks noChangeArrowheads="1"/>
          </p:cNvSpPr>
          <p:nvPr/>
        </p:nvSpPr>
        <p:spPr bwMode="auto">
          <a:xfrm>
            <a:off x="57912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7</a:t>
            </a:r>
          </a:p>
        </p:txBody>
      </p:sp>
      <p:sp>
        <p:nvSpPr>
          <p:cNvPr id="30752" name="Text Box 32"/>
          <p:cNvSpPr txBox="1">
            <a:spLocks noChangeArrowheads="1"/>
          </p:cNvSpPr>
          <p:nvPr/>
        </p:nvSpPr>
        <p:spPr bwMode="auto">
          <a:xfrm>
            <a:off x="66294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0753" name="Text Box 33"/>
          <p:cNvSpPr txBox="1">
            <a:spLocks noChangeArrowheads="1"/>
          </p:cNvSpPr>
          <p:nvPr/>
        </p:nvSpPr>
        <p:spPr bwMode="auto">
          <a:xfrm>
            <a:off x="75438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9</a:t>
            </a:r>
          </a:p>
        </p:txBody>
      </p:sp>
      <p:sp>
        <p:nvSpPr>
          <p:cNvPr id="30754" name="Text Box 34"/>
          <p:cNvSpPr txBox="1">
            <a:spLocks noChangeArrowheads="1"/>
          </p:cNvSpPr>
          <p:nvPr/>
        </p:nvSpPr>
        <p:spPr bwMode="auto">
          <a:xfrm>
            <a:off x="67056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0755" name="Text Box 35"/>
          <p:cNvSpPr txBox="1">
            <a:spLocks noChangeArrowheads="1"/>
          </p:cNvSpPr>
          <p:nvPr/>
        </p:nvSpPr>
        <p:spPr bwMode="auto">
          <a:xfrm>
            <a:off x="7526338"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0756" name="Text Box 36"/>
          <p:cNvSpPr txBox="1">
            <a:spLocks noChangeArrowheads="1"/>
          </p:cNvSpPr>
          <p:nvPr/>
        </p:nvSpPr>
        <p:spPr bwMode="auto">
          <a:xfrm>
            <a:off x="84582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0757" name="Text Box 37"/>
          <p:cNvSpPr txBox="1">
            <a:spLocks noChangeArrowheads="1"/>
          </p:cNvSpPr>
          <p:nvPr/>
        </p:nvSpPr>
        <p:spPr bwMode="auto">
          <a:xfrm>
            <a:off x="7162800" y="4784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8</a:t>
            </a:r>
          </a:p>
        </p:txBody>
      </p:sp>
      <p:sp>
        <p:nvSpPr>
          <p:cNvPr id="30758" name="Text Box 38"/>
          <p:cNvSpPr txBox="1">
            <a:spLocks noChangeArrowheads="1"/>
          </p:cNvSpPr>
          <p:nvPr/>
        </p:nvSpPr>
        <p:spPr bwMode="auto">
          <a:xfrm>
            <a:off x="4724400" y="194627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dirty="0">
                <a:latin typeface="Times New Roman" pitchFamily="18" charset="0"/>
                <a:ea typeface="宋体" pitchFamily="2" charset="-122"/>
              </a:rPr>
              <a:t>2</a:t>
            </a:r>
          </a:p>
        </p:txBody>
      </p:sp>
      <p:cxnSp>
        <p:nvCxnSpPr>
          <p:cNvPr id="30759" name="AutoShape 39"/>
          <p:cNvCxnSpPr>
            <a:cxnSpLocks noChangeShapeType="1"/>
            <a:stCxn id="30724" idx="7"/>
            <a:endCxn id="30728" idx="3"/>
          </p:cNvCxnSpPr>
          <p:nvPr/>
        </p:nvCxnSpPr>
        <p:spPr bwMode="auto">
          <a:xfrm flipV="1">
            <a:off x="6223000" y="3762376"/>
            <a:ext cx="871538" cy="836613"/>
          </a:xfrm>
          <a:prstGeom prst="straightConnector1">
            <a:avLst/>
          </a:prstGeom>
          <a:noFill/>
          <a:ln w="28575">
            <a:solidFill>
              <a:schemeClr val="tx1"/>
            </a:solidFill>
            <a:round/>
            <a:headEnd/>
            <a:tailEnd type="stealth" w="med" len="lg"/>
          </a:ln>
          <a:effectLst/>
        </p:spPr>
      </p:cxnSp>
      <p:sp>
        <p:nvSpPr>
          <p:cNvPr id="30760" name="Text Box 40"/>
          <p:cNvSpPr txBox="1">
            <a:spLocks noChangeArrowheads="1"/>
          </p:cNvSpPr>
          <p:nvPr/>
        </p:nvSpPr>
        <p:spPr bwMode="auto">
          <a:xfrm>
            <a:off x="2133600" y="304801"/>
            <a:ext cx="7620000" cy="1465263"/>
          </a:xfrm>
          <a:prstGeom prst="rect">
            <a:avLst/>
          </a:prstGeom>
          <a:noFill/>
          <a:ln w="9525">
            <a:noFill/>
            <a:miter lim="800000"/>
            <a:headEnd/>
            <a:tailEnd/>
          </a:ln>
          <a:effectLst/>
        </p:spPr>
        <p:txBody>
          <a:bodyPr>
            <a:spAutoFit/>
          </a:bodyPr>
          <a:lstStyle/>
          <a:p>
            <a:pPr>
              <a:lnSpc>
                <a:spcPct val="100000"/>
              </a:lnSpc>
              <a:spcBef>
                <a:spcPct val="50000"/>
              </a:spcBef>
            </a:pPr>
            <a:r>
              <a:rPr kumimoji="1" lang="zh-CN" altLang="en-US" sz="3600" dirty="0">
                <a:latin typeface="楷体_GB2312" pitchFamily="49" charset="-122"/>
                <a:ea typeface="楷体_GB2312" pitchFamily="49" charset="-122"/>
              </a:rPr>
              <a:t>演示：</a:t>
            </a:r>
          </a:p>
          <a:p>
            <a:pPr>
              <a:lnSpc>
                <a:spcPct val="100000"/>
              </a:lnSpc>
              <a:spcBef>
                <a:spcPct val="50000"/>
              </a:spcBef>
            </a:pPr>
            <a:r>
              <a:rPr kumimoji="1" lang="zh-CN" altLang="en-US" sz="3600" dirty="0">
                <a:latin typeface="楷体_GB2312" pitchFamily="49" charset="-122"/>
                <a:ea typeface="楷体_GB2312" pitchFamily="49" charset="-122"/>
              </a:rPr>
              <a:t>求从</a:t>
            </a:r>
            <a:r>
              <a:rPr kumimoji="1" lang="en-US" altLang="zh-CN" sz="3600" dirty="0">
                <a:latin typeface="Times New Roman" pitchFamily="18" charset="0"/>
                <a:ea typeface="楷体_GB2312" pitchFamily="49" charset="-122"/>
              </a:rPr>
              <a:t>1</a:t>
            </a:r>
            <a:r>
              <a:rPr kumimoji="1" lang="zh-CN" altLang="en-US" sz="3600" dirty="0">
                <a:latin typeface="楷体_GB2312" pitchFamily="49" charset="-122"/>
                <a:ea typeface="楷体_GB2312" pitchFamily="49" charset="-122"/>
              </a:rPr>
              <a:t>到</a:t>
            </a:r>
            <a:r>
              <a:rPr kumimoji="1" lang="en-US" altLang="zh-CN" sz="3600" dirty="0">
                <a:latin typeface="Times New Roman" pitchFamily="18" charset="0"/>
                <a:ea typeface="楷体_GB2312" pitchFamily="49" charset="-122"/>
              </a:rPr>
              <a:t>8</a:t>
            </a:r>
            <a:r>
              <a:rPr kumimoji="1" lang="zh-CN" altLang="en-US" sz="3600" dirty="0">
                <a:latin typeface="楷体_GB2312" pitchFamily="49" charset="-122"/>
                <a:ea typeface="楷体_GB2312" pitchFamily="49" charset="-122"/>
              </a:rPr>
              <a:t>的最短路径</a:t>
            </a:r>
          </a:p>
        </p:txBody>
      </p:sp>
      <p:sp>
        <p:nvSpPr>
          <p:cNvPr id="45" name="TextBox 44"/>
          <p:cNvSpPr txBox="1"/>
          <p:nvPr/>
        </p:nvSpPr>
        <p:spPr>
          <a:xfrm>
            <a:off x="2881290" y="1928803"/>
            <a:ext cx="500066" cy="646331"/>
          </a:xfrm>
          <a:prstGeom prst="rect">
            <a:avLst/>
          </a:prstGeom>
          <a:noFill/>
        </p:spPr>
        <p:txBody>
          <a:bodyPr wrap="square" rtlCol="0">
            <a:spAutoFit/>
          </a:bodyPr>
          <a:lstStyle/>
          <a:p>
            <a:r>
              <a:rPr lang="en-US" altLang="zh-CN" sz="3600" b="1" dirty="0">
                <a:solidFill>
                  <a:srgbClr val="FFFF00"/>
                </a:solidFill>
                <a:effectLst>
                  <a:outerShdw blurRad="38100" dist="38100" dir="2700000" algn="tl">
                    <a:srgbClr val="000000">
                      <a:alpha val="43137"/>
                    </a:srgbClr>
                  </a:outerShdw>
                </a:effectLst>
              </a:rPr>
              <a:t>0</a:t>
            </a:r>
            <a:endParaRPr lang="zh-CN" altLang="en-US" sz="3600" b="1" dirty="0">
              <a:solidFill>
                <a:srgbClr val="FFFF00"/>
              </a:solidFill>
              <a:effectLst>
                <a:outerShdw blurRad="38100" dist="38100" dir="2700000" algn="tl">
                  <a:srgbClr val="000000">
                    <a:alpha val="43137"/>
                  </a:srgbClr>
                </a:outerShdw>
              </a:effectLst>
            </a:endParaRPr>
          </a:p>
        </p:txBody>
      </p:sp>
      <p:sp>
        <p:nvSpPr>
          <p:cNvPr id="47" name="TextBox 46"/>
          <p:cNvSpPr txBox="1"/>
          <p:nvPr/>
        </p:nvSpPr>
        <p:spPr>
          <a:xfrm>
            <a:off x="3024166" y="5000637"/>
            <a:ext cx="928694" cy="584775"/>
          </a:xfrm>
          <a:prstGeom prst="rect">
            <a:avLst/>
          </a:prstGeom>
          <a:noFill/>
        </p:spPr>
        <p:txBody>
          <a:bodyPr wrap="square" rtlCol="0">
            <a:spAutoFit/>
          </a:bodyPr>
          <a:lstStyle/>
          <a:p>
            <a:r>
              <a:rPr lang="en-US" altLang="zh-CN" sz="3200" b="1" dirty="0" err="1">
                <a:solidFill>
                  <a:srgbClr val="FF0000"/>
                </a:solidFill>
                <a:effectLst>
                  <a:outerShdw blurRad="38100" dist="38100" dir="2700000" algn="tl">
                    <a:srgbClr val="000000">
                      <a:alpha val="43137"/>
                    </a:srgbClr>
                  </a:outerShdw>
                </a:effectLst>
              </a:rPr>
              <a:t>oo</a:t>
            </a:r>
            <a:endParaRPr lang="zh-CN" altLang="en-US" sz="3200" b="1" dirty="0">
              <a:solidFill>
                <a:srgbClr val="FF0000"/>
              </a:solidFill>
              <a:effectLst>
                <a:outerShdw blurRad="38100" dist="38100" dir="2700000" algn="tl">
                  <a:srgbClr val="000000">
                    <a:alpha val="43137"/>
                  </a:srgbClr>
                </a:outerShdw>
              </a:effectLst>
            </a:endParaRPr>
          </a:p>
        </p:txBody>
      </p:sp>
      <p:sp>
        <p:nvSpPr>
          <p:cNvPr id="48" name="TextBox 47"/>
          <p:cNvSpPr txBox="1"/>
          <p:nvPr/>
        </p:nvSpPr>
        <p:spPr>
          <a:xfrm>
            <a:off x="6096000" y="1714489"/>
            <a:ext cx="1214446" cy="584775"/>
          </a:xfrm>
          <a:prstGeom prst="rect">
            <a:avLst/>
          </a:prstGeom>
          <a:noFill/>
        </p:spPr>
        <p:txBody>
          <a:bodyPr wrap="square" rtlCol="0">
            <a:spAutoFit/>
          </a:bodyPr>
          <a:lstStyle/>
          <a:p>
            <a:r>
              <a:rPr lang="en-US" altLang="zh-CN" sz="3200" b="1" dirty="0" err="1">
                <a:solidFill>
                  <a:srgbClr val="FF0000"/>
                </a:solidFill>
                <a:effectLst>
                  <a:outerShdw blurRad="38100" dist="38100" dir="2700000" algn="tl">
                    <a:srgbClr val="000000">
                      <a:alpha val="43137"/>
                    </a:srgbClr>
                  </a:outerShdw>
                </a:effectLst>
              </a:rPr>
              <a:t>oo</a:t>
            </a:r>
            <a:endParaRPr lang="zh-CN" altLang="en-US" sz="3200" b="1" dirty="0">
              <a:solidFill>
                <a:srgbClr val="FF0000"/>
              </a:solidFill>
              <a:effectLst>
                <a:outerShdw blurRad="38100" dist="38100" dir="2700000" algn="tl">
                  <a:srgbClr val="000000">
                    <a:alpha val="43137"/>
                  </a:srgbClr>
                </a:outerShdw>
              </a:effectLst>
            </a:endParaRPr>
          </a:p>
        </p:txBody>
      </p:sp>
      <p:sp>
        <p:nvSpPr>
          <p:cNvPr id="53" name="TextBox 52"/>
          <p:cNvSpPr txBox="1"/>
          <p:nvPr/>
        </p:nvSpPr>
        <p:spPr>
          <a:xfrm>
            <a:off x="8953520" y="2000241"/>
            <a:ext cx="785818"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oo</a:t>
            </a:r>
            <a:endParaRPr lang="zh-CN" altLang="en-US" sz="3200" b="1" dirty="0">
              <a:solidFill>
                <a:srgbClr val="FF0000"/>
              </a:solidFill>
              <a:effectLst>
                <a:outerShdw blurRad="38100" dist="38100" dir="2700000" algn="tl">
                  <a:srgbClr val="000000">
                    <a:alpha val="43137"/>
                  </a:srgbClr>
                </a:outerShdw>
              </a:effectLst>
            </a:endParaRPr>
          </a:p>
        </p:txBody>
      </p:sp>
      <p:sp>
        <p:nvSpPr>
          <p:cNvPr id="56" name="TextBox 55"/>
          <p:cNvSpPr txBox="1"/>
          <p:nvPr/>
        </p:nvSpPr>
        <p:spPr>
          <a:xfrm>
            <a:off x="6953256" y="3786191"/>
            <a:ext cx="928694"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oo</a:t>
            </a:r>
            <a:endParaRPr lang="zh-CN" altLang="en-US" sz="3200" b="1" dirty="0">
              <a:solidFill>
                <a:srgbClr val="FF0000"/>
              </a:solidFill>
              <a:effectLst>
                <a:outerShdw blurRad="38100" dist="38100" dir="2700000" algn="tl">
                  <a:srgbClr val="000000">
                    <a:alpha val="43137"/>
                  </a:srgbClr>
                </a:outerShdw>
              </a:effectLst>
            </a:endParaRPr>
          </a:p>
        </p:txBody>
      </p:sp>
      <p:sp>
        <p:nvSpPr>
          <p:cNvPr id="57" name="TextBox 56"/>
          <p:cNvSpPr txBox="1"/>
          <p:nvPr/>
        </p:nvSpPr>
        <p:spPr>
          <a:xfrm>
            <a:off x="4667240" y="3786191"/>
            <a:ext cx="928694" cy="584775"/>
          </a:xfrm>
          <a:prstGeom prst="rect">
            <a:avLst/>
          </a:prstGeom>
          <a:noFill/>
        </p:spPr>
        <p:txBody>
          <a:bodyPr wrap="square" rtlCol="0">
            <a:spAutoFit/>
          </a:bodyPr>
          <a:lstStyle/>
          <a:p>
            <a:r>
              <a:rPr lang="en-US" altLang="zh-CN" sz="3200" b="1" dirty="0" err="1">
                <a:solidFill>
                  <a:srgbClr val="FF0000"/>
                </a:solidFill>
                <a:effectLst>
                  <a:outerShdw blurRad="38100" dist="38100" dir="2700000" algn="tl">
                    <a:srgbClr val="000000">
                      <a:alpha val="43137"/>
                    </a:srgbClr>
                  </a:outerShdw>
                </a:effectLst>
              </a:rPr>
              <a:t>oo</a:t>
            </a:r>
            <a:endParaRPr lang="zh-CN" altLang="en-US" sz="3200" b="1" dirty="0">
              <a:solidFill>
                <a:srgbClr val="FF0000"/>
              </a:solidFill>
              <a:effectLst>
                <a:outerShdw blurRad="38100" dist="38100" dir="2700000" algn="tl">
                  <a:srgbClr val="000000">
                    <a:alpha val="43137"/>
                  </a:srgbClr>
                </a:outerShdw>
              </a:effectLst>
            </a:endParaRPr>
          </a:p>
        </p:txBody>
      </p:sp>
      <p:sp>
        <p:nvSpPr>
          <p:cNvPr id="58" name="TextBox 57"/>
          <p:cNvSpPr txBox="1"/>
          <p:nvPr/>
        </p:nvSpPr>
        <p:spPr>
          <a:xfrm>
            <a:off x="5667372" y="5072075"/>
            <a:ext cx="928694"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oo</a:t>
            </a:r>
            <a:endParaRPr lang="zh-CN" altLang="en-US" sz="3200" b="1" dirty="0">
              <a:solidFill>
                <a:srgbClr val="FF0000"/>
              </a:solidFill>
              <a:effectLst>
                <a:outerShdw blurRad="38100" dist="38100" dir="2700000" algn="tl">
                  <a:srgbClr val="000000">
                    <a:alpha val="43137"/>
                  </a:srgbClr>
                </a:outerShdw>
              </a:effectLst>
            </a:endParaRPr>
          </a:p>
        </p:txBody>
      </p:sp>
      <p:sp>
        <p:nvSpPr>
          <p:cNvPr id="59" name="TextBox 58"/>
          <p:cNvSpPr txBox="1"/>
          <p:nvPr/>
        </p:nvSpPr>
        <p:spPr>
          <a:xfrm>
            <a:off x="8167702" y="5072075"/>
            <a:ext cx="928694"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oo</a:t>
            </a:r>
            <a:endParaRPr lang="zh-CN" altLang="en-US" sz="32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429914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2"/>
          <p:cNvSpPr>
            <a:spLocks/>
          </p:cNvSpPr>
          <p:nvPr/>
        </p:nvSpPr>
        <p:spPr bwMode="auto">
          <a:xfrm>
            <a:off x="3238480" y="1928802"/>
            <a:ext cx="874698" cy="1000132"/>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68" name="Freeform 2"/>
          <p:cNvSpPr>
            <a:spLocks/>
          </p:cNvSpPr>
          <p:nvPr/>
        </p:nvSpPr>
        <p:spPr bwMode="auto">
          <a:xfrm>
            <a:off x="4524364" y="3000372"/>
            <a:ext cx="874698" cy="1000132"/>
          </a:xfrm>
          <a:prstGeom prst="ellipse">
            <a:avLst/>
          </a:prstGeom>
          <a:solidFill>
            <a:srgbClr val="33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69" name="Freeform 2"/>
          <p:cNvSpPr>
            <a:spLocks/>
          </p:cNvSpPr>
          <p:nvPr/>
        </p:nvSpPr>
        <p:spPr bwMode="auto">
          <a:xfrm>
            <a:off x="3238480" y="4286256"/>
            <a:ext cx="874698" cy="1000132"/>
          </a:xfrm>
          <a:prstGeom prst="ellipse">
            <a:avLst/>
          </a:prstGeom>
          <a:solidFill>
            <a:srgbClr val="33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70" name="Freeform 2"/>
          <p:cNvSpPr>
            <a:spLocks/>
          </p:cNvSpPr>
          <p:nvPr/>
        </p:nvSpPr>
        <p:spPr bwMode="auto">
          <a:xfrm>
            <a:off x="5595934" y="1857364"/>
            <a:ext cx="874698" cy="1000132"/>
          </a:xfrm>
          <a:prstGeom prst="ellipse">
            <a:avLst/>
          </a:prstGeom>
          <a:solidFill>
            <a:srgbClr val="33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0722" name="Oval 2"/>
          <p:cNvSpPr>
            <a:spLocks noChangeArrowheads="1"/>
          </p:cNvSpPr>
          <p:nvPr/>
        </p:nvSpPr>
        <p:spPr bwMode="auto">
          <a:xfrm>
            <a:off x="5829300" y="21161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2</a:t>
            </a:r>
          </a:p>
        </p:txBody>
      </p:sp>
      <p:sp>
        <p:nvSpPr>
          <p:cNvPr id="30723" name="Oval 3"/>
          <p:cNvSpPr>
            <a:spLocks noChangeArrowheads="1"/>
          </p:cNvSpPr>
          <p:nvPr/>
        </p:nvSpPr>
        <p:spPr bwMode="auto">
          <a:xfrm>
            <a:off x="8229600" y="21161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3</a:t>
            </a:r>
          </a:p>
        </p:txBody>
      </p:sp>
      <p:sp>
        <p:nvSpPr>
          <p:cNvPr id="30724" name="Oval 4"/>
          <p:cNvSpPr>
            <a:spLocks noChangeArrowheads="1"/>
          </p:cNvSpPr>
          <p:nvPr/>
        </p:nvSpPr>
        <p:spPr bwMode="auto">
          <a:xfrm>
            <a:off x="5832475"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7</a:t>
            </a:r>
          </a:p>
        </p:txBody>
      </p:sp>
      <p:sp>
        <p:nvSpPr>
          <p:cNvPr id="30725" name="Oval 5"/>
          <p:cNvSpPr>
            <a:spLocks noChangeArrowheads="1"/>
          </p:cNvSpPr>
          <p:nvPr/>
        </p:nvSpPr>
        <p:spPr bwMode="auto">
          <a:xfrm>
            <a:off x="3452794" y="2143116"/>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dirty="0">
                <a:latin typeface="Times New Roman" pitchFamily="18" charset="0"/>
                <a:ea typeface="宋体" pitchFamily="2" charset="-122"/>
              </a:rPr>
              <a:t>1</a:t>
            </a:r>
          </a:p>
        </p:txBody>
      </p:sp>
      <p:sp>
        <p:nvSpPr>
          <p:cNvPr id="30726" name="Oval 6"/>
          <p:cNvSpPr>
            <a:spLocks noChangeArrowheads="1"/>
          </p:cNvSpPr>
          <p:nvPr/>
        </p:nvSpPr>
        <p:spPr bwMode="auto">
          <a:xfrm>
            <a:off x="8218488"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8</a:t>
            </a:r>
          </a:p>
        </p:txBody>
      </p:sp>
      <p:sp>
        <p:nvSpPr>
          <p:cNvPr id="30727" name="Oval 7"/>
          <p:cNvSpPr>
            <a:spLocks noChangeArrowheads="1"/>
          </p:cNvSpPr>
          <p:nvPr/>
        </p:nvSpPr>
        <p:spPr bwMode="auto">
          <a:xfrm>
            <a:off x="4648200" y="33353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4</a:t>
            </a:r>
          </a:p>
        </p:txBody>
      </p:sp>
      <p:sp>
        <p:nvSpPr>
          <p:cNvPr id="30728" name="Oval 8"/>
          <p:cNvSpPr>
            <a:spLocks noChangeArrowheads="1"/>
          </p:cNvSpPr>
          <p:nvPr/>
        </p:nvSpPr>
        <p:spPr bwMode="auto">
          <a:xfrm>
            <a:off x="7027863" y="3357563"/>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5</a:t>
            </a:r>
          </a:p>
        </p:txBody>
      </p:sp>
      <p:sp>
        <p:nvSpPr>
          <p:cNvPr id="30729" name="Oval 9"/>
          <p:cNvSpPr>
            <a:spLocks noChangeArrowheads="1"/>
          </p:cNvSpPr>
          <p:nvPr/>
        </p:nvSpPr>
        <p:spPr bwMode="auto">
          <a:xfrm>
            <a:off x="3446463"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6</a:t>
            </a:r>
          </a:p>
        </p:txBody>
      </p:sp>
      <p:cxnSp>
        <p:nvCxnSpPr>
          <p:cNvPr id="30730" name="AutoShape 10"/>
          <p:cNvCxnSpPr>
            <a:cxnSpLocks noChangeShapeType="1"/>
          </p:cNvCxnSpPr>
          <p:nvPr/>
        </p:nvCxnSpPr>
        <p:spPr bwMode="auto">
          <a:xfrm flipV="1">
            <a:off x="3809984" y="2357430"/>
            <a:ext cx="1919306" cy="26978"/>
          </a:xfrm>
          <a:prstGeom prst="straightConnector1">
            <a:avLst/>
          </a:prstGeom>
          <a:noFill/>
          <a:ln w="28575">
            <a:solidFill>
              <a:schemeClr val="tx1"/>
            </a:solidFill>
            <a:round/>
            <a:headEnd/>
            <a:tailEnd type="stealth" w="med" len="lg"/>
          </a:ln>
          <a:effectLst/>
        </p:spPr>
      </p:cxnSp>
      <p:cxnSp>
        <p:nvCxnSpPr>
          <p:cNvPr id="30731" name="AutoShape 11"/>
          <p:cNvCxnSpPr>
            <a:cxnSpLocks noChangeShapeType="1"/>
            <a:stCxn id="30722" idx="6"/>
            <a:endCxn id="30723" idx="2"/>
          </p:cNvCxnSpPr>
          <p:nvPr/>
        </p:nvCxnSpPr>
        <p:spPr bwMode="auto">
          <a:xfrm>
            <a:off x="6300789" y="2344738"/>
            <a:ext cx="1914525" cy="0"/>
          </a:xfrm>
          <a:prstGeom prst="straightConnector1">
            <a:avLst/>
          </a:prstGeom>
          <a:noFill/>
          <a:ln w="28575">
            <a:solidFill>
              <a:schemeClr val="tx1"/>
            </a:solidFill>
            <a:round/>
            <a:headEnd/>
            <a:tailEnd type="stealth" w="med" len="lg"/>
          </a:ln>
          <a:effectLst/>
        </p:spPr>
      </p:cxnSp>
      <p:cxnSp>
        <p:nvCxnSpPr>
          <p:cNvPr id="30732" name="AutoShape 12"/>
          <p:cNvCxnSpPr>
            <a:cxnSpLocks noChangeShapeType="1"/>
          </p:cNvCxnSpPr>
          <p:nvPr/>
        </p:nvCxnSpPr>
        <p:spPr bwMode="auto">
          <a:xfrm rot="5400000">
            <a:off x="2697131" y="3613160"/>
            <a:ext cx="1946284" cy="6331"/>
          </a:xfrm>
          <a:prstGeom prst="straightConnector1">
            <a:avLst/>
          </a:prstGeom>
          <a:noFill/>
          <a:ln w="28575">
            <a:solidFill>
              <a:schemeClr val="tx1"/>
            </a:solidFill>
            <a:round/>
            <a:headEnd/>
            <a:tailEnd type="stealth" w="med" len="lg"/>
          </a:ln>
          <a:effectLst/>
        </p:spPr>
      </p:cxnSp>
      <p:cxnSp>
        <p:nvCxnSpPr>
          <p:cNvPr id="30733" name="AutoShape 13"/>
          <p:cNvCxnSpPr>
            <a:cxnSpLocks noChangeShapeType="1"/>
            <a:stCxn id="30729" idx="6"/>
            <a:endCxn id="30724" idx="2"/>
          </p:cNvCxnSpPr>
          <p:nvPr/>
        </p:nvCxnSpPr>
        <p:spPr bwMode="auto">
          <a:xfrm>
            <a:off x="3917950" y="4775200"/>
            <a:ext cx="1900238" cy="0"/>
          </a:xfrm>
          <a:prstGeom prst="straightConnector1">
            <a:avLst/>
          </a:prstGeom>
          <a:noFill/>
          <a:ln w="28575">
            <a:solidFill>
              <a:schemeClr val="tx1"/>
            </a:solidFill>
            <a:round/>
            <a:headEnd/>
            <a:tailEnd type="stealth" w="med" len="lg"/>
          </a:ln>
          <a:effectLst/>
        </p:spPr>
      </p:cxnSp>
      <p:cxnSp>
        <p:nvCxnSpPr>
          <p:cNvPr id="30734" name="AutoShape 14"/>
          <p:cNvCxnSpPr>
            <a:cxnSpLocks noChangeShapeType="1"/>
            <a:stCxn id="30724" idx="6"/>
            <a:endCxn id="30726" idx="2"/>
          </p:cNvCxnSpPr>
          <p:nvPr/>
        </p:nvCxnSpPr>
        <p:spPr bwMode="auto">
          <a:xfrm>
            <a:off x="6303964" y="4775200"/>
            <a:ext cx="1900237" cy="0"/>
          </a:xfrm>
          <a:prstGeom prst="straightConnector1">
            <a:avLst/>
          </a:prstGeom>
          <a:noFill/>
          <a:ln w="28575">
            <a:solidFill>
              <a:schemeClr val="tx1"/>
            </a:solidFill>
            <a:round/>
            <a:headEnd/>
            <a:tailEnd type="stealth" w="med" len="lg"/>
          </a:ln>
          <a:effectLst/>
        </p:spPr>
      </p:cxnSp>
      <p:cxnSp>
        <p:nvCxnSpPr>
          <p:cNvPr id="30735" name="AutoShape 15"/>
          <p:cNvCxnSpPr>
            <a:cxnSpLocks noChangeShapeType="1"/>
            <a:stCxn id="30723" idx="4"/>
            <a:endCxn id="30726" idx="0"/>
          </p:cNvCxnSpPr>
          <p:nvPr/>
        </p:nvCxnSpPr>
        <p:spPr bwMode="auto">
          <a:xfrm flipH="1">
            <a:off x="8447088" y="2587625"/>
            <a:ext cx="11112" cy="1944688"/>
          </a:xfrm>
          <a:prstGeom prst="straightConnector1">
            <a:avLst/>
          </a:prstGeom>
          <a:noFill/>
          <a:ln w="28575">
            <a:solidFill>
              <a:schemeClr val="tx1"/>
            </a:solidFill>
            <a:round/>
            <a:headEnd/>
            <a:tailEnd type="stealth" w="med" len="lg"/>
          </a:ln>
          <a:effectLst/>
        </p:spPr>
      </p:cxnSp>
      <p:cxnSp>
        <p:nvCxnSpPr>
          <p:cNvPr id="30736" name="AutoShape 16"/>
          <p:cNvCxnSpPr>
            <a:cxnSpLocks noChangeShapeType="1"/>
            <a:stCxn id="30725" idx="5"/>
            <a:endCxn id="30727" idx="1"/>
          </p:cNvCxnSpPr>
          <p:nvPr/>
        </p:nvCxnSpPr>
        <p:spPr bwMode="auto">
          <a:xfrm rot="16200000" flipH="1">
            <a:off x="3844631" y="2531769"/>
            <a:ext cx="868932" cy="872116"/>
          </a:xfrm>
          <a:prstGeom prst="straightConnector1">
            <a:avLst/>
          </a:prstGeom>
          <a:noFill/>
          <a:ln w="28575">
            <a:solidFill>
              <a:schemeClr val="tx1"/>
            </a:solidFill>
            <a:round/>
            <a:headEnd/>
            <a:tailEnd type="stealth" w="med" len="lg"/>
          </a:ln>
          <a:effectLst/>
        </p:spPr>
      </p:cxnSp>
      <p:cxnSp>
        <p:nvCxnSpPr>
          <p:cNvPr id="30737" name="AutoShape 17"/>
          <p:cNvCxnSpPr>
            <a:cxnSpLocks noChangeShapeType="1"/>
            <a:stCxn id="30727" idx="5"/>
            <a:endCxn id="30724" idx="1"/>
          </p:cNvCxnSpPr>
          <p:nvPr/>
        </p:nvCxnSpPr>
        <p:spPr bwMode="auto">
          <a:xfrm>
            <a:off x="5038726" y="3740150"/>
            <a:ext cx="860425" cy="858838"/>
          </a:xfrm>
          <a:prstGeom prst="straightConnector1">
            <a:avLst/>
          </a:prstGeom>
          <a:noFill/>
          <a:ln w="28575">
            <a:solidFill>
              <a:schemeClr val="tx1"/>
            </a:solidFill>
            <a:round/>
            <a:headEnd/>
            <a:tailEnd type="stealth" w="med" len="lg"/>
          </a:ln>
          <a:effectLst/>
        </p:spPr>
      </p:cxnSp>
      <p:cxnSp>
        <p:nvCxnSpPr>
          <p:cNvPr id="30738" name="AutoShape 18"/>
          <p:cNvCxnSpPr>
            <a:cxnSpLocks noChangeShapeType="1"/>
            <a:stCxn id="30729" idx="7"/>
            <a:endCxn id="30727" idx="3"/>
          </p:cNvCxnSpPr>
          <p:nvPr/>
        </p:nvCxnSpPr>
        <p:spPr bwMode="auto">
          <a:xfrm flipV="1">
            <a:off x="3836989" y="3740150"/>
            <a:ext cx="877887" cy="858838"/>
          </a:xfrm>
          <a:prstGeom prst="straightConnector1">
            <a:avLst/>
          </a:prstGeom>
          <a:noFill/>
          <a:ln w="28575">
            <a:solidFill>
              <a:schemeClr val="tx1"/>
            </a:solidFill>
            <a:round/>
            <a:headEnd/>
            <a:tailEnd type="stealth" w="med" len="lg"/>
          </a:ln>
          <a:effectLst/>
        </p:spPr>
      </p:cxnSp>
      <p:cxnSp>
        <p:nvCxnSpPr>
          <p:cNvPr id="30739" name="AutoShape 19"/>
          <p:cNvCxnSpPr>
            <a:cxnSpLocks noChangeShapeType="1"/>
            <a:stCxn id="30727" idx="7"/>
            <a:endCxn id="30722" idx="3"/>
          </p:cNvCxnSpPr>
          <p:nvPr/>
        </p:nvCxnSpPr>
        <p:spPr bwMode="auto">
          <a:xfrm flipV="1">
            <a:off x="5038725" y="2520951"/>
            <a:ext cx="857250" cy="866775"/>
          </a:xfrm>
          <a:prstGeom prst="straightConnector1">
            <a:avLst/>
          </a:prstGeom>
          <a:noFill/>
          <a:ln w="28575">
            <a:solidFill>
              <a:schemeClr val="tx1"/>
            </a:solidFill>
            <a:round/>
            <a:headEnd/>
            <a:tailEnd type="stealth" w="med" len="lg"/>
          </a:ln>
          <a:effectLst/>
        </p:spPr>
      </p:cxnSp>
      <p:cxnSp>
        <p:nvCxnSpPr>
          <p:cNvPr id="30740" name="AutoShape 20"/>
          <p:cNvCxnSpPr>
            <a:cxnSpLocks noChangeShapeType="1"/>
            <a:stCxn id="30724" idx="0"/>
            <a:endCxn id="30722" idx="4"/>
          </p:cNvCxnSpPr>
          <p:nvPr/>
        </p:nvCxnSpPr>
        <p:spPr bwMode="auto">
          <a:xfrm flipH="1" flipV="1">
            <a:off x="6057901" y="2587625"/>
            <a:ext cx="3175" cy="1944688"/>
          </a:xfrm>
          <a:prstGeom prst="straightConnector1">
            <a:avLst/>
          </a:prstGeom>
          <a:noFill/>
          <a:ln w="28575">
            <a:solidFill>
              <a:schemeClr val="tx1"/>
            </a:solidFill>
            <a:round/>
            <a:headEnd/>
            <a:tailEnd type="stealth" w="med" len="lg"/>
          </a:ln>
          <a:effectLst/>
        </p:spPr>
      </p:cxnSp>
      <p:cxnSp>
        <p:nvCxnSpPr>
          <p:cNvPr id="30741" name="AutoShape 21"/>
          <p:cNvCxnSpPr>
            <a:cxnSpLocks noChangeShapeType="1"/>
            <a:stCxn id="30722" idx="5"/>
            <a:endCxn id="30728" idx="1"/>
          </p:cNvCxnSpPr>
          <p:nvPr/>
        </p:nvCxnSpPr>
        <p:spPr bwMode="auto">
          <a:xfrm>
            <a:off x="6219826" y="2520950"/>
            <a:ext cx="874713" cy="889000"/>
          </a:xfrm>
          <a:prstGeom prst="straightConnector1">
            <a:avLst/>
          </a:prstGeom>
          <a:noFill/>
          <a:ln w="28575">
            <a:solidFill>
              <a:schemeClr val="tx1"/>
            </a:solidFill>
            <a:round/>
            <a:headEnd/>
            <a:tailEnd type="stealth" w="med" len="lg"/>
          </a:ln>
          <a:effectLst/>
        </p:spPr>
      </p:cxnSp>
      <p:cxnSp>
        <p:nvCxnSpPr>
          <p:cNvPr id="30742" name="AutoShape 22"/>
          <p:cNvCxnSpPr>
            <a:cxnSpLocks noChangeShapeType="1"/>
            <a:stCxn id="30728" idx="7"/>
            <a:endCxn id="30723" idx="3"/>
          </p:cNvCxnSpPr>
          <p:nvPr/>
        </p:nvCxnSpPr>
        <p:spPr bwMode="auto">
          <a:xfrm flipV="1">
            <a:off x="7418389" y="2520950"/>
            <a:ext cx="877887" cy="889000"/>
          </a:xfrm>
          <a:prstGeom prst="straightConnector1">
            <a:avLst/>
          </a:prstGeom>
          <a:noFill/>
          <a:ln w="28575">
            <a:solidFill>
              <a:schemeClr val="tx1"/>
            </a:solidFill>
            <a:round/>
            <a:headEnd/>
            <a:tailEnd type="stealth" w="med" len="lg"/>
          </a:ln>
          <a:effectLst/>
        </p:spPr>
      </p:cxnSp>
      <p:cxnSp>
        <p:nvCxnSpPr>
          <p:cNvPr id="30743" name="AutoShape 23"/>
          <p:cNvCxnSpPr>
            <a:cxnSpLocks noChangeShapeType="1"/>
            <a:stCxn id="30728" idx="5"/>
            <a:endCxn id="30726" idx="1"/>
          </p:cNvCxnSpPr>
          <p:nvPr/>
        </p:nvCxnSpPr>
        <p:spPr bwMode="auto">
          <a:xfrm>
            <a:off x="7418389" y="3762376"/>
            <a:ext cx="866775" cy="836613"/>
          </a:xfrm>
          <a:prstGeom prst="straightConnector1">
            <a:avLst/>
          </a:prstGeom>
          <a:noFill/>
          <a:ln w="28575">
            <a:solidFill>
              <a:schemeClr val="tx1"/>
            </a:solidFill>
            <a:round/>
            <a:headEnd/>
            <a:tailEnd type="stealth" w="med" len="lg"/>
          </a:ln>
          <a:effectLst/>
        </p:spPr>
      </p:cxnSp>
      <p:sp>
        <p:nvSpPr>
          <p:cNvPr id="30744" name="Text Box 24"/>
          <p:cNvSpPr txBox="1">
            <a:spLocks noChangeArrowheads="1"/>
          </p:cNvSpPr>
          <p:nvPr/>
        </p:nvSpPr>
        <p:spPr bwMode="auto">
          <a:xfrm>
            <a:off x="6934200" y="1951039"/>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0745" name="Text Box 25"/>
          <p:cNvSpPr txBox="1">
            <a:spLocks noChangeArrowheads="1"/>
          </p:cNvSpPr>
          <p:nvPr/>
        </p:nvSpPr>
        <p:spPr bwMode="auto">
          <a:xfrm>
            <a:off x="42672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a:t>
            </a:r>
          </a:p>
        </p:txBody>
      </p:sp>
      <p:sp>
        <p:nvSpPr>
          <p:cNvPr id="30746" name="Text Box 26"/>
          <p:cNvSpPr txBox="1">
            <a:spLocks noChangeArrowheads="1"/>
          </p:cNvSpPr>
          <p:nvPr/>
        </p:nvSpPr>
        <p:spPr bwMode="auto">
          <a:xfrm>
            <a:off x="33528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0747" name="Text Box 27"/>
          <p:cNvSpPr txBox="1">
            <a:spLocks noChangeArrowheads="1"/>
          </p:cNvSpPr>
          <p:nvPr/>
        </p:nvSpPr>
        <p:spPr bwMode="auto">
          <a:xfrm>
            <a:off x="4724400" y="4784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0748" name="Text Box 28"/>
          <p:cNvSpPr txBox="1">
            <a:spLocks noChangeArrowheads="1"/>
          </p:cNvSpPr>
          <p:nvPr/>
        </p:nvSpPr>
        <p:spPr bwMode="auto">
          <a:xfrm>
            <a:off x="5105400" y="2651126"/>
            <a:ext cx="4572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10</a:t>
            </a:r>
          </a:p>
        </p:txBody>
      </p:sp>
      <p:sp>
        <p:nvSpPr>
          <p:cNvPr id="30749" name="Text Box 29"/>
          <p:cNvSpPr txBox="1">
            <a:spLocks noChangeArrowheads="1"/>
          </p:cNvSpPr>
          <p:nvPr/>
        </p:nvSpPr>
        <p:spPr bwMode="auto">
          <a:xfrm>
            <a:off x="42672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0750" name="Text Box 30"/>
          <p:cNvSpPr txBox="1">
            <a:spLocks noChangeArrowheads="1"/>
          </p:cNvSpPr>
          <p:nvPr/>
        </p:nvSpPr>
        <p:spPr bwMode="auto">
          <a:xfrm>
            <a:off x="51816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sp>
        <p:nvSpPr>
          <p:cNvPr id="30751" name="Text Box 31"/>
          <p:cNvSpPr txBox="1">
            <a:spLocks noChangeArrowheads="1"/>
          </p:cNvSpPr>
          <p:nvPr/>
        </p:nvSpPr>
        <p:spPr bwMode="auto">
          <a:xfrm>
            <a:off x="57912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7</a:t>
            </a:r>
          </a:p>
        </p:txBody>
      </p:sp>
      <p:sp>
        <p:nvSpPr>
          <p:cNvPr id="30752" name="Text Box 32"/>
          <p:cNvSpPr txBox="1">
            <a:spLocks noChangeArrowheads="1"/>
          </p:cNvSpPr>
          <p:nvPr/>
        </p:nvSpPr>
        <p:spPr bwMode="auto">
          <a:xfrm>
            <a:off x="66294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0753" name="Text Box 33"/>
          <p:cNvSpPr txBox="1">
            <a:spLocks noChangeArrowheads="1"/>
          </p:cNvSpPr>
          <p:nvPr/>
        </p:nvSpPr>
        <p:spPr bwMode="auto">
          <a:xfrm>
            <a:off x="75438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9</a:t>
            </a:r>
          </a:p>
        </p:txBody>
      </p:sp>
      <p:sp>
        <p:nvSpPr>
          <p:cNvPr id="30754" name="Text Box 34"/>
          <p:cNvSpPr txBox="1">
            <a:spLocks noChangeArrowheads="1"/>
          </p:cNvSpPr>
          <p:nvPr/>
        </p:nvSpPr>
        <p:spPr bwMode="auto">
          <a:xfrm>
            <a:off x="67056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0755" name="Text Box 35"/>
          <p:cNvSpPr txBox="1">
            <a:spLocks noChangeArrowheads="1"/>
          </p:cNvSpPr>
          <p:nvPr/>
        </p:nvSpPr>
        <p:spPr bwMode="auto">
          <a:xfrm>
            <a:off x="7526338"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0756" name="Text Box 36"/>
          <p:cNvSpPr txBox="1">
            <a:spLocks noChangeArrowheads="1"/>
          </p:cNvSpPr>
          <p:nvPr/>
        </p:nvSpPr>
        <p:spPr bwMode="auto">
          <a:xfrm>
            <a:off x="84582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0757" name="Text Box 37"/>
          <p:cNvSpPr txBox="1">
            <a:spLocks noChangeArrowheads="1"/>
          </p:cNvSpPr>
          <p:nvPr/>
        </p:nvSpPr>
        <p:spPr bwMode="auto">
          <a:xfrm>
            <a:off x="7162800" y="4784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8</a:t>
            </a:r>
          </a:p>
        </p:txBody>
      </p:sp>
      <p:sp>
        <p:nvSpPr>
          <p:cNvPr id="30758" name="Text Box 38"/>
          <p:cNvSpPr txBox="1">
            <a:spLocks noChangeArrowheads="1"/>
          </p:cNvSpPr>
          <p:nvPr/>
        </p:nvSpPr>
        <p:spPr bwMode="auto">
          <a:xfrm>
            <a:off x="4724400" y="194627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dirty="0">
                <a:latin typeface="Times New Roman" pitchFamily="18" charset="0"/>
                <a:ea typeface="宋体" pitchFamily="2" charset="-122"/>
              </a:rPr>
              <a:t>2</a:t>
            </a:r>
          </a:p>
        </p:txBody>
      </p:sp>
      <p:cxnSp>
        <p:nvCxnSpPr>
          <p:cNvPr id="30759" name="AutoShape 39"/>
          <p:cNvCxnSpPr>
            <a:cxnSpLocks noChangeShapeType="1"/>
            <a:stCxn id="30724" idx="7"/>
            <a:endCxn id="30728" idx="3"/>
          </p:cNvCxnSpPr>
          <p:nvPr/>
        </p:nvCxnSpPr>
        <p:spPr bwMode="auto">
          <a:xfrm flipV="1">
            <a:off x="6223000" y="3762376"/>
            <a:ext cx="871538" cy="836613"/>
          </a:xfrm>
          <a:prstGeom prst="straightConnector1">
            <a:avLst/>
          </a:prstGeom>
          <a:noFill/>
          <a:ln w="28575">
            <a:solidFill>
              <a:schemeClr val="tx1"/>
            </a:solidFill>
            <a:round/>
            <a:headEnd/>
            <a:tailEnd type="stealth" w="med" len="lg"/>
          </a:ln>
          <a:effectLst/>
        </p:spPr>
      </p:cxnSp>
      <p:sp>
        <p:nvSpPr>
          <p:cNvPr id="30760" name="Text Box 40"/>
          <p:cNvSpPr txBox="1">
            <a:spLocks noChangeArrowheads="1"/>
          </p:cNvSpPr>
          <p:nvPr/>
        </p:nvSpPr>
        <p:spPr bwMode="auto">
          <a:xfrm>
            <a:off x="2133600" y="304801"/>
            <a:ext cx="7620000" cy="1465263"/>
          </a:xfrm>
          <a:prstGeom prst="rect">
            <a:avLst/>
          </a:prstGeom>
          <a:noFill/>
          <a:ln w="9525">
            <a:noFill/>
            <a:miter lim="800000"/>
            <a:headEnd/>
            <a:tailEnd/>
          </a:ln>
          <a:effectLst/>
        </p:spPr>
        <p:txBody>
          <a:bodyPr>
            <a:spAutoFit/>
          </a:bodyPr>
          <a:lstStyle/>
          <a:p>
            <a:pPr>
              <a:lnSpc>
                <a:spcPct val="100000"/>
              </a:lnSpc>
              <a:spcBef>
                <a:spcPct val="50000"/>
              </a:spcBef>
            </a:pPr>
            <a:r>
              <a:rPr kumimoji="1" lang="zh-CN" altLang="en-US" sz="3600" dirty="0">
                <a:latin typeface="楷体_GB2312" pitchFamily="49" charset="-122"/>
                <a:ea typeface="楷体_GB2312" pitchFamily="49" charset="-122"/>
              </a:rPr>
              <a:t>演示：</a:t>
            </a:r>
          </a:p>
          <a:p>
            <a:pPr>
              <a:lnSpc>
                <a:spcPct val="100000"/>
              </a:lnSpc>
              <a:spcBef>
                <a:spcPct val="50000"/>
              </a:spcBef>
            </a:pPr>
            <a:r>
              <a:rPr kumimoji="1" lang="zh-CN" altLang="en-US" sz="3600" dirty="0">
                <a:latin typeface="楷体_GB2312" pitchFamily="49" charset="-122"/>
                <a:ea typeface="楷体_GB2312" pitchFamily="49" charset="-122"/>
              </a:rPr>
              <a:t>求从</a:t>
            </a:r>
            <a:r>
              <a:rPr kumimoji="1" lang="en-US" altLang="zh-CN" sz="3600" dirty="0">
                <a:latin typeface="Times New Roman" pitchFamily="18" charset="0"/>
                <a:ea typeface="楷体_GB2312" pitchFamily="49" charset="-122"/>
              </a:rPr>
              <a:t>1</a:t>
            </a:r>
            <a:r>
              <a:rPr kumimoji="1" lang="zh-CN" altLang="en-US" sz="3600" dirty="0">
                <a:latin typeface="楷体_GB2312" pitchFamily="49" charset="-122"/>
                <a:ea typeface="楷体_GB2312" pitchFamily="49" charset="-122"/>
              </a:rPr>
              <a:t>到</a:t>
            </a:r>
            <a:r>
              <a:rPr kumimoji="1" lang="en-US" altLang="zh-CN" sz="3600" dirty="0">
                <a:latin typeface="Times New Roman" pitchFamily="18" charset="0"/>
                <a:ea typeface="楷体_GB2312" pitchFamily="49" charset="-122"/>
              </a:rPr>
              <a:t>8</a:t>
            </a:r>
            <a:r>
              <a:rPr kumimoji="1" lang="zh-CN" altLang="en-US" sz="3600" dirty="0">
                <a:latin typeface="楷体_GB2312" pitchFamily="49" charset="-122"/>
                <a:ea typeface="楷体_GB2312" pitchFamily="49" charset="-122"/>
              </a:rPr>
              <a:t>的最短路径</a:t>
            </a:r>
          </a:p>
        </p:txBody>
      </p:sp>
      <p:sp>
        <p:nvSpPr>
          <p:cNvPr id="45" name="TextBox 44"/>
          <p:cNvSpPr txBox="1"/>
          <p:nvPr/>
        </p:nvSpPr>
        <p:spPr>
          <a:xfrm>
            <a:off x="2881290" y="1928803"/>
            <a:ext cx="500066" cy="646331"/>
          </a:xfrm>
          <a:prstGeom prst="rect">
            <a:avLst/>
          </a:prstGeom>
          <a:noFill/>
        </p:spPr>
        <p:txBody>
          <a:bodyPr wrap="square" rtlCol="0">
            <a:spAutoFit/>
          </a:bodyPr>
          <a:lstStyle/>
          <a:p>
            <a:r>
              <a:rPr lang="en-US" altLang="zh-CN" sz="3600" b="1" dirty="0">
                <a:solidFill>
                  <a:srgbClr val="FF0000"/>
                </a:solidFill>
                <a:effectLst>
                  <a:outerShdw blurRad="38100" dist="38100" dir="2700000" algn="tl">
                    <a:srgbClr val="000000">
                      <a:alpha val="43137"/>
                    </a:srgbClr>
                  </a:outerShdw>
                </a:effectLst>
              </a:rPr>
              <a:t>0</a:t>
            </a:r>
            <a:endParaRPr lang="zh-CN" altLang="en-US" sz="3600" b="1" dirty="0">
              <a:solidFill>
                <a:srgbClr val="FF0000"/>
              </a:solidFill>
              <a:effectLst>
                <a:outerShdw blurRad="38100" dist="38100" dir="2700000" algn="tl">
                  <a:srgbClr val="000000">
                    <a:alpha val="43137"/>
                  </a:srgbClr>
                </a:outerShdw>
              </a:effectLst>
            </a:endParaRPr>
          </a:p>
        </p:txBody>
      </p:sp>
      <p:sp>
        <p:nvSpPr>
          <p:cNvPr id="47" name="TextBox 46"/>
          <p:cNvSpPr txBox="1"/>
          <p:nvPr/>
        </p:nvSpPr>
        <p:spPr>
          <a:xfrm>
            <a:off x="3024166" y="5000637"/>
            <a:ext cx="928694" cy="584775"/>
          </a:xfrm>
          <a:prstGeom prst="rect">
            <a:avLst/>
          </a:prstGeom>
          <a:noFill/>
        </p:spPr>
        <p:txBody>
          <a:bodyPr wrap="square" rtlCol="0">
            <a:spAutoFit/>
          </a:bodyPr>
          <a:lstStyle/>
          <a:p>
            <a:r>
              <a:rPr lang="en-US" altLang="zh-CN" sz="3200" b="1" dirty="0">
                <a:solidFill>
                  <a:srgbClr val="FFFF00"/>
                </a:solidFill>
                <a:effectLst>
                  <a:outerShdw blurRad="38100" dist="38100" dir="2700000" algn="tl">
                    <a:srgbClr val="000000">
                      <a:alpha val="43137"/>
                    </a:srgbClr>
                  </a:outerShdw>
                </a:effectLst>
              </a:rPr>
              <a:t>3</a:t>
            </a:r>
            <a:endParaRPr lang="zh-CN" altLang="en-US" sz="3200" b="1" dirty="0">
              <a:solidFill>
                <a:srgbClr val="FFFF00"/>
              </a:solidFill>
              <a:effectLst>
                <a:outerShdw blurRad="38100" dist="38100" dir="2700000" algn="tl">
                  <a:srgbClr val="000000">
                    <a:alpha val="43137"/>
                  </a:srgbClr>
                </a:outerShdw>
              </a:effectLst>
            </a:endParaRPr>
          </a:p>
        </p:txBody>
      </p:sp>
      <p:sp>
        <p:nvSpPr>
          <p:cNvPr id="48" name="TextBox 47"/>
          <p:cNvSpPr txBox="1"/>
          <p:nvPr/>
        </p:nvSpPr>
        <p:spPr>
          <a:xfrm>
            <a:off x="6381752" y="1643051"/>
            <a:ext cx="1214446" cy="584775"/>
          </a:xfrm>
          <a:prstGeom prst="rect">
            <a:avLst/>
          </a:prstGeom>
          <a:noFill/>
        </p:spPr>
        <p:txBody>
          <a:bodyPr wrap="square" rtlCol="0">
            <a:spAutoFit/>
          </a:bodyPr>
          <a:lstStyle/>
          <a:p>
            <a:r>
              <a:rPr lang="en-US" altLang="zh-CN" sz="3200" b="1" dirty="0">
                <a:solidFill>
                  <a:srgbClr val="FFFF00"/>
                </a:solidFill>
                <a:effectLst>
                  <a:outerShdw blurRad="38100" dist="38100" dir="2700000" algn="tl">
                    <a:srgbClr val="000000">
                      <a:alpha val="43137"/>
                    </a:srgbClr>
                  </a:outerShdw>
                </a:effectLst>
              </a:rPr>
              <a:t>2</a:t>
            </a:r>
            <a:endParaRPr lang="zh-CN" altLang="en-US" sz="3200" b="1" dirty="0">
              <a:solidFill>
                <a:srgbClr val="FFFF00"/>
              </a:solidFill>
              <a:effectLst>
                <a:outerShdw blurRad="38100" dist="38100" dir="2700000" algn="tl">
                  <a:srgbClr val="000000">
                    <a:alpha val="43137"/>
                  </a:srgbClr>
                </a:outerShdw>
              </a:effectLst>
            </a:endParaRPr>
          </a:p>
        </p:txBody>
      </p:sp>
      <p:sp>
        <p:nvSpPr>
          <p:cNvPr id="53" name="TextBox 52"/>
          <p:cNvSpPr txBox="1"/>
          <p:nvPr/>
        </p:nvSpPr>
        <p:spPr>
          <a:xfrm>
            <a:off x="8953520" y="2000241"/>
            <a:ext cx="785818"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oo</a:t>
            </a:r>
            <a:endParaRPr lang="zh-CN" altLang="en-US" sz="3200" b="1" dirty="0">
              <a:solidFill>
                <a:srgbClr val="FF0000"/>
              </a:solidFill>
              <a:effectLst>
                <a:outerShdw blurRad="38100" dist="38100" dir="2700000" algn="tl">
                  <a:srgbClr val="000000">
                    <a:alpha val="43137"/>
                  </a:srgbClr>
                </a:outerShdw>
              </a:effectLst>
            </a:endParaRPr>
          </a:p>
        </p:txBody>
      </p:sp>
      <p:sp>
        <p:nvSpPr>
          <p:cNvPr id="56" name="TextBox 55"/>
          <p:cNvSpPr txBox="1"/>
          <p:nvPr/>
        </p:nvSpPr>
        <p:spPr>
          <a:xfrm>
            <a:off x="6953256" y="3786191"/>
            <a:ext cx="928694"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oo</a:t>
            </a:r>
            <a:endParaRPr lang="zh-CN" altLang="en-US" sz="3200" b="1" dirty="0">
              <a:solidFill>
                <a:srgbClr val="FF0000"/>
              </a:solidFill>
              <a:effectLst>
                <a:outerShdw blurRad="38100" dist="38100" dir="2700000" algn="tl">
                  <a:srgbClr val="000000">
                    <a:alpha val="43137"/>
                  </a:srgbClr>
                </a:outerShdw>
              </a:effectLst>
            </a:endParaRPr>
          </a:p>
        </p:txBody>
      </p:sp>
      <p:sp>
        <p:nvSpPr>
          <p:cNvPr id="57" name="TextBox 56"/>
          <p:cNvSpPr txBox="1"/>
          <p:nvPr/>
        </p:nvSpPr>
        <p:spPr>
          <a:xfrm>
            <a:off x="4595802" y="4000505"/>
            <a:ext cx="928694" cy="584775"/>
          </a:xfrm>
          <a:prstGeom prst="rect">
            <a:avLst/>
          </a:prstGeom>
          <a:noFill/>
        </p:spPr>
        <p:txBody>
          <a:bodyPr wrap="square" rtlCol="0">
            <a:spAutoFit/>
          </a:bodyPr>
          <a:lstStyle/>
          <a:p>
            <a:r>
              <a:rPr lang="en-US" altLang="zh-CN" sz="3200" b="1" dirty="0">
                <a:solidFill>
                  <a:srgbClr val="FFFF00"/>
                </a:solidFill>
                <a:effectLst>
                  <a:outerShdw blurRad="38100" dist="38100" dir="2700000" algn="tl">
                    <a:srgbClr val="000000">
                      <a:alpha val="43137"/>
                    </a:srgbClr>
                  </a:outerShdw>
                </a:effectLst>
              </a:rPr>
              <a:t>1</a:t>
            </a:r>
            <a:endParaRPr lang="zh-CN" altLang="en-US" sz="3200" b="1" dirty="0">
              <a:solidFill>
                <a:srgbClr val="FFFF00"/>
              </a:solidFill>
              <a:effectLst>
                <a:outerShdw blurRad="38100" dist="38100" dir="2700000" algn="tl">
                  <a:srgbClr val="000000">
                    <a:alpha val="43137"/>
                  </a:srgbClr>
                </a:outerShdw>
              </a:effectLst>
            </a:endParaRPr>
          </a:p>
        </p:txBody>
      </p:sp>
      <p:sp>
        <p:nvSpPr>
          <p:cNvPr id="58" name="TextBox 57"/>
          <p:cNvSpPr txBox="1"/>
          <p:nvPr/>
        </p:nvSpPr>
        <p:spPr>
          <a:xfrm>
            <a:off x="5667372" y="5072075"/>
            <a:ext cx="928694"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oo</a:t>
            </a:r>
            <a:endParaRPr lang="zh-CN" altLang="en-US" sz="3200" b="1" dirty="0">
              <a:solidFill>
                <a:srgbClr val="FF0000"/>
              </a:solidFill>
              <a:effectLst>
                <a:outerShdw blurRad="38100" dist="38100" dir="2700000" algn="tl">
                  <a:srgbClr val="000000">
                    <a:alpha val="43137"/>
                  </a:srgbClr>
                </a:outerShdw>
              </a:effectLst>
            </a:endParaRPr>
          </a:p>
        </p:txBody>
      </p:sp>
      <p:sp>
        <p:nvSpPr>
          <p:cNvPr id="59" name="TextBox 58"/>
          <p:cNvSpPr txBox="1"/>
          <p:nvPr/>
        </p:nvSpPr>
        <p:spPr>
          <a:xfrm>
            <a:off x="8167702" y="5072075"/>
            <a:ext cx="928694"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oo</a:t>
            </a:r>
            <a:endParaRPr lang="zh-CN" altLang="en-US" sz="3200" b="1" dirty="0">
              <a:solidFill>
                <a:srgbClr val="FF0000"/>
              </a:solidFill>
              <a:effectLst>
                <a:outerShdw blurRad="38100" dist="38100" dir="2700000" algn="tl">
                  <a:srgbClr val="000000">
                    <a:alpha val="43137"/>
                  </a:srgbClr>
                </a:outerShdw>
              </a:effectLst>
            </a:endParaRPr>
          </a:p>
        </p:txBody>
      </p:sp>
      <p:cxnSp>
        <p:nvCxnSpPr>
          <p:cNvPr id="61" name="AutoShape 17"/>
          <p:cNvCxnSpPr>
            <a:cxnSpLocks noChangeShapeType="1"/>
          </p:cNvCxnSpPr>
          <p:nvPr/>
        </p:nvCxnSpPr>
        <p:spPr bwMode="auto">
          <a:xfrm>
            <a:off x="3836989" y="2522538"/>
            <a:ext cx="877887" cy="863600"/>
          </a:xfrm>
          <a:prstGeom prst="straightConnector1">
            <a:avLst/>
          </a:prstGeom>
          <a:noFill/>
          <a:ln w="28575">
            <a:solidFill>
              <a:srgbClr val="FF0000"/>
            </a:solidFill>
            <a:round/>
            <a:headEnd/>
            <a:tailEnd type="stealth" w="med" len="lg"/>
          </a:ln>
          <a:effectLst/>
        </p:spPr>
      </p:cxnSp>
      <p:cxnSp>
        <p:nvCxnSpPr>
          <p:cNvPr id="62" name="AutoShape 17"/>
          <p:cNvCxnSpPr>
            <a:cxnSpLocks noChangeShapeType="1"/>
            <a:stCxn id="30725" idx="4"/>
          </p:cNvCxnSpPr>
          <p:nvPr/>
        </p:nvCxnSpPr>
        <p:spPr bwMode="auto">
          <a:xfrm rot="5400000">
            <a:off x="2724124" y="3543300"/>
            <a:ext cx="1900254" cy="14286"/>
          </a:xfrm>
          <a:prstGeom prst="straightConnector1">
            <a:avLst/>
          </a:prstGeom>
          <a:noFill/>
          <a:ln w="28575">
            <a:solidFill>
              <a:srgbClr val="FF0000"/>
            </a:solidFill>
            <a:round/>
            <a:headEnd/>
            <a:tailEnd type="stealth" w="med" len="lg"/>
          </a:ln>
          <a:effectLst/>
        </p:spPr>
      </p:cxnSp>
      <p:cxnSp>
        <p:nvCxnSpPr>
          <p:cNvPr id="63" name="AutoShape 17"/>
          <p:cNvCxnSpPr>
            <a:cxnSpLocks noChangeShapeType="1"/>
            <a:stCxn id="30725" idx="6"/>
            <a:endCxn id="30722" idx="2"/>
          </p:cNvCxnSpPr>
          <p:nvPr/>
        </p:nvCxnSpPr>
        <p:spPr bwMode="auto">
          <a:xfrm flipV="1">
            <a:off x="3909994" y="2344738"/>
            <a:ext cx="1919306" cy="26978"/>
          </a:xfrm>
          <a:prstGeom prst="straightConnector1">
            <a:avLst/>
          </a:prstGeom>
          <a:noFill/>
          <a:ln w="28575">
            <a:solidFill>
              <a:srgbClr val="FF0000"/>
            </a:solidFill>
            <a:round/>
            <a:headEnd/>
            <a:tailEnd type="stealth" w="med" len="lg"/>
          </a:ln>
          <a:effectLst/>
        </p:spPr>
      </p:cxnSp>
    </p:spTree>
    <p:extLst>
      <p:ext uri="{BB962C8B-B14F-4D97-AF65-F5344CB8AC3E}">
        <p14:creationId xmlns:p14="http://schemas.microsoft.com/office/powerpoint/2010/main" val="370070175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reeform 2"/>
          <p:cNvSpPr>
            <a:spLocks/>
          </p:cNvSpPr>
          <p:nvPr/>
        </p:nvSpPr>
        <p:spPr bwMode="auto">
          <a:xfrm>
            <a:off x="3238480" y="4286256"/>
            <a:ext cx="874698" cy="1000132"/>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71" name="Freeform 2"/>
          <p:cNvSpPr>
            <a:spLocks/>
          </p:cNvSpPr>
          <p:nvPr/>
        </p:nvSpPr>
        <p:spPr bwMode="auto">
          <a:xfrm>
            <a:off x="4524364" y="3000372"/>
            <a:ext cx="874698" cy="1000132"/>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72" name="Freeform 2"/>
          <p:cNvSpPr>
            <a:spLocks/>
          </p:cNvSpPr>
          <p:nvPr/>
        </p:nvSpPr>
        <p:spPr bwMode="auto">
          <a:xfrm>
            <a:off x="5595934" y="1857364"/>
            <a:ext cx="874698" cy="1000132"/>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69" name="Freeform 2"/>
          <p:cNvSpPr>
            <a:spLocks/>
          </p:cNvSpPr>
          <p:nvPr/>
        </p:nvSpPr>
        <p:spPr bwMode="auto">
          <a:xfrm>
            <a:off x="8024826" y="1857364"/>
            <a:ext cx="874698" cy="1000132"/>
          </a:xfrm>
          <a:prstGeom prst="ellipse">
            <a:avLst/>
          </a:prstGeom>
          <a:solidFill>
            <a:srgbClr val="33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68" name="Freeform 2"/>
          <p:cNvSpPr>
            <a:spLocks/>
          </p:cNvSpPr>
          <p:nvPr/>
        </p:nvSpPr>
        <p:spPr bwMode="auto">
          <a:xfrm>
            <a:off x="6810380" y="3071810"/>
            <a:ext cx="874698" cy="1000132"/>
          </a:xfrm>
          <a:prstGeom prst="ellipse">
            <a:avLst/>
          </a:prstGeom>
          <a:solidFill>
            <a:srgbClr val="33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67" name="Freeform 2"/>
          <p:cNvSpPr>
            <a:spLocks/>
          </p:cNvSpPr>
          <p:nvPr/>
        </p:nvSpPr>
        <p:spPr bwMode="auto">
          <a:xfrm>
            <a:off x="5595934" y="4214818"/>
            <a:ext cx="874698" cy="1000132"/>
          </a:xfrm>
          <a:prstGeom prst="ellipse">
            <a:avLst/>
          </a:prstGeom>
          <a:solidFill>
            <a:srgbClr val="33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0722" name="Oval 2"/>
          <p:cNvSpPr>
            <a:spLocks noChangeArrowheads="1"/>
          </p:cNvSpPr>
          <p:nvPr/>
        </p:nvSpPr>
        <p:spPr bwMode="auto">
          <a:xfrm>
            <a:off x="5829300" y="21161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2</a:t>
            </a:r>
          </a:p>
        </p:txBody>
      </p:sp>
      <p:sp>
        <p:nvSpPr>
          <p:cNvPr id="30723" name="Oval 3"/>
          <p:cNvSpPr>
            <a:spLocks noChangeArrowheads="1"/>
          </p:cNvSpPr>
          <p:nvPr/>
        </p:nvSpPr>
        <p:spPr bwMode="auto">
          <a:xfrm>
            <a:off x="8229600" y="21161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3</a:t>
            </a:r>
          </a:p>
        </p:txBody>
      </p:sp>
      <p:sp>
        <p:nvSpPr>
          <p:cNvPr id="30724" name="Oval 4"/>
          <p:cNvSpPr>
            <a:spLocks noChangeArrowheads="1"/>
          </p:cNvSpPr>
          <p:nvPr/>
        </p:nvSpPr>
        <p:spPr bwMode="auto">
          <a:xfrm>
            <a:off x="5832475"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7</a:t>
            </a:r>
          </a:p>
        </p:txBody>
      </p:sp>
      <p:sp>
        <p:nvSpPr>
          <p:cNvPr id="30725" name="Oval 5"/>
          <p:cNvSpPr>
            <a:spLocks noChangeArrowheads="1"/>
          </p:cNvSpPr>
          <p:nvPr/>
        </p:nvSpPr>
        <p:spPr bwMode="auto">
          <a:xfrm>
            <a:off x="3452794" y="2143116"/>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dirty="0">
                <a:latin typeface="Times New Roman" pitchFamily="18" charset="0"/>
                <a:ea typeface="宋体" pitchFamily="2" charset="-122"/>
              </a:rPr>
              <a:t>1</a:t>
            </a:r>
          </a:p>
        </p:txBody>
      </p:sp>
      <p:sp>
        <p:nvSpPr>
          <p:cNvPr id="30726" name="Oval 6"/>
          <p:cNvSpPr>
            <a:spLocks noChangeArrowheads="1"/>
          </p:cNvSpPr>
          <p:nvPr/>
        </p:nvSpPr>
        <p:spPr bwMode="auto">
          <a:xfrm>
            <a:off x="8218488"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8</a:t>
            </a:r>
          </a:p>
        </p:txBody>
      </p:sp>
      <p:sp>
        <p:nvSpPr>
          <p:cNvPr id="30727" name="Oval 7"/>
          <p:cNvSpPr>
            <a:spLocks noChangeArrowheads="1"/>
          </p:cNvSpPr>
          <p:nvPr/>
        </p:nvSpPr>
        <p:spPr bwMode="auto">
          <a:xfrm>
            <a:off x="4648200" y="33353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4</a:t>
            </a:r>
          </a:p>
        </p:txBody>
      </p:sp>
      <p:sp>
        <p:nvSpPr>
          <p:cNvPr id="30728" name="Oval 8"/>
          <p:cNvSpPr>
            <a:spLocks noChangeArrowheads="1"/>
          </p:cNvSpPr>
          <p:nvPr/>
        </p:nvSpPr>
        <p:spPr bwMode="auto">
          <a:xfrm>
            <a:off x="7027863" y="3357563"/>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5</a:t>
            </a:r>
          </a:p>
        </p:txBody>
      </p:sp>
      <p:sp>
        <p:nvSpPr>
          <p:cNvPr id="30729" name="Oval 9"/>
          <p:cNvSpPr>
            <a:spLocks noChangeArrowheads="1"/>
          </p:cNvSpPr>
          <p:nvPr/>
        </p:nvSpPr>
        <p:spPr bwMode="auto">
          <a:xfrm>
            <a:off x="3446463"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6</a:t>
            </a:r>
          </a:p>
        </p:txBody>
      </p:sp>
      <p:cxnSp>
        <p:nvCxnSpPr>
          <p:cNvPr id="30730" name="AutoShape 10"/>
          <p:cNvCxnSpPr>
            <a:cxnSpLocks noChangeShapeType="1"/>
          </p:cNvCxnSpPr>
          <p:nvPr/>
        </p:nvCxnSpPr>
        <p:spPr bwMode="auto">
          <a:xfrm flipV="1">
            <a:off x="3809984" y="2357430"/>
            <a:ext cx="1919306" cy="26978"/>
          </a:xfrm>
          <a:prstGeom prst="straightConnector1">
            <a:avLst/>
          </a:prstGeom>
          <a:noFill/>
          <a:ln w="28575">
            <a:solidFill>
              <a:schemeClr val="tx1"/>
            </a:solidFill>
            <a:round/>
            <a:headEnd/>
            <a:tailEnd type="stealth" w="med" len="lg"/>
          </a:ln>
          <a:effectLst/>
        </p:spPr>
      </p:cxnSp>
      <p:cxnSp>
        <p:nvCxnSpPr>
          <p:cNvPr id="30731" name="AutoShape 11"/>
          <p:cNvCxnSpPr>
            <a:cxnSpLocks noChangeShapeType="1"/>
            <a:stCxn id="30722" idx="6"/>
            <a:endCxn id="30723" idx="2"/>
          </p:cNvCxnSpPr>
          <p:nvPr/>
        </p:nvCxnSpPr>
        <p:spPr bwMode="auto">
          <a:xfrm>
            <a:off x="6300789" y="2344738"/>
            <a:ext cx="1914525" cy="0"/>
          </a:xfrm>
          <a:prstGeom prst="straightConnector1">
            <a:avLst/>
          </a:prstGeom>
          <a:noFill/>
          <a:ln w="28575">
            <a:solidFill>
              <a:schemeClr val="tx1"/>
            </a:solidFill>
            <a:round/>
            <a:headEnd/>
            <a:tailEnd type="stealth" w="med" len="lg"/>
          </a:ln>
          <a:effectLst/>
        </p:spPr>
      </p:cxnSp>
      <p:cxnSp>
        <p:nvCxnSpPr>
          <p:cNvPr id="30732" name="AutoShape 12"/>
          <p:cNvCxnSpPr>
            <a:cxnSpLocks noChangeShapeType="1"/>
          </p:cNvCxnSpPr>
          <p:nvPr/>
        </p:nvCxnSpPr>
        <p:spPr bwMode="auto">
          <a:xfrm rot="5400000">
            <a:off x="2697131" y="3613160"/>
            <a:ext cx="1946284" cy="6331"/>
          </a:xfrm>
          <a:prstGeom prst="straightConnector1">
            <a:avLst/>
          </a:prstGeom>
          <a:noFill/>
          <a:ln w="28575">
            <a:solidFill>
              <a:schemeClr val="tx1"/>
            </a:solidFill>
            <a:round/>
            <a:headEnd/>
            <a:tailEnd type="stealth" w="med" len="lg"/>
          </a:ln>
          <a:effectLst/>
        </p:spPr>
      </p:cxnSp>
      <p:cxnSp>
        <p:nvCxnSpPr>
          <p:cNvPr id="30733" name="AutoShape 13"/>
          <p:cNvCxnSpPr>
            <a:cxnSpLocks noChangeShapeType="1"/>
            <a:stCxn id="30729" idx="6"/>
            <a:endCxn id="30724" idx="2"/>
          </p:cNvCxnSpPr>
          <p:nvPr/>
        </p:nvCxnSpPr>
        <p:spPr bwMode="auto">
          <a:xfrm>
            <a:off x="3917950" y="4775200"/>
            <a:ext cx="1900238" cy="0"/>
          </a:xfrm>
          <a:prstGeom prst="straightConnector1">
            <a:avLst/>
          </a:prstGeom>
          <a:noFill/>
          <a:ln w="28575">
            <a:solidFill>
              <a:schemeClr val="tx1"/>
            </a:solidFill>
            <a:round/>
            <a:headEnd/>
            <a:tailEnd type="stealth" w="med" len="lg"/>
          </a:ln>
          <a:effectLst/>
        </p:spPr>
      </p:cxnSp>
      <p:cxnSp>
        <p:nvCxnSpPr>
          <p:cNvPr id="30734" name="AutoShape 14"/>
          <p:cNvCxnSpPr>
            <a:cxnSpLocks noChangeShapeType="1"/>
            <a:stCxn id="30724" idx="6"/>
            <a:endCxn id="30726" idx="2"/>
          </p:cNvCxnSpPr>
          <p:nvPr/>
        </p:nvCxnSpPr>
        <p:spPr bwMode="auto">
          <a:xfrm>
            <a:off x="6303964" y="4775200"/>
            <a:ext cx="1900237" cy="0"/>
          </a:xfrm>
          <a:prstGeom prst="straightConnector1">
            <a:avLst/>
          </a:prstGeom>
          <a:noFill/>
          <a:ln w="28575">
            <a:solidFill>
              <a:schemeClr val="tx1"/>
            </a:solidFill>
            <a:round/>
            <a:headEnd/>
            <a:tailEnd type="stealth" w="med" len="lg"/>
          </a:ln>
          <a:effectLst/>
        </p:spPr>
      </p:cxnSp>
      <p:cxnSp>
        <p:nvCxnSpPr>
          <p:cNvPr id="30735" name="AutoShape 15"/>
          <p:cNvCxnSpPr>
            <a:cxnSpLocks noChangeShapeType="1"/>
            <a:stCxn id="30723" idx="4"/>
            <a:endCxn id="30726" idx="0"/>
          </p:cNvCxnSpPr>
          <p:nvPr/>
        </p:nvCxnSpPr>
        <p:spPr bwMode="auto">
          <a:xfrm flipH="1">
            <a:off x="8447088" y="2587625"/>
            <a:ext cx="11112" cy="1944688"/>
          </a:xfrm>
          <a:prstGeom prst="straightConnector1">
            <a:avLst/>
          </a:prstGeom>
          <a:noFill/>
          <a:ln w="28575">
            <a:solidFill>
              <a:schemeClr val="tx1"/>
            </a:solidFill>
            <a:round/>
            <a:headEnd/>
            <a:tailEnd type="stealth" w="med" len="lg"/>
          </a:ln>
          <a:effectLst/>
        </p:spPr>
      </p:cxnSp>
      <p:cxnSp>
        <p:nvCxnSpPr>
          <p:cNvPr id="30736" name="AutoShape 16"/>
          <p:cNvCxnSpPr>
            <a:cxnSpLocks noChangeShapeType="1"/>
            <a:stCxn id="30725" idx="5"/>
            <a:endCxn id="30727" idx="1"/>
          </p:cNvCxnSpPr>
          <p:nvPr/>
        </p:nvCxnSpPr>
        <p:spPr bwMode="auto">
          <a:xfrm rot="16200000" flipH="1">
            <a:off x="3844631" y="2531769"/>
            <a:ext cx="868932" cy="872116"/>
          </a:xfrm>
          <a:prstGeom prst="straightConnector1">
            <a:avLst/>
          </a:prstGeom>
          <a:noFill/>
          <a:ln w="28575">
            <a:solidFill>
              <a:schemeClr val="tx1"/>
            </a:solidFill>
            <a:round/>
            <a:headEnd/>
            <a:tailEnd type="stealth" w="med" len="lg"/>
          </a:ln>
          <a:effectLst/>
        </p:spPr>
      </p:cxnSp>
      <p:cxnSp>
        <p:nvCxnSpPr>
          <p:cNvPr id="30737" name="AutoShape 17"/>
          <p:cNvCxnSpPr>
            <a:cxnSpLocks noChangeShapeType="1"/>
            <a:stCxn id="30727" idx="5"/>
            <a:endCxn id="30724" idx="1"/>
          </p:cNvCxnSpPr>
          <p:nvPr/>
        </p:nvCxnSpPr>
        <p:spPr bwMode="auto">
          <a:xfrm>
            <a:off x="5038726" y="3740150"/>
            <a:ext cx="860425" cy="858838"/>
          </a:xfrm>
          <a:prstGeom prst="straightConnector1">
            <a:avLst/>
          </a:prstGeom>
          <a:noFill/>
          <a:ln w="28575">
            <a:solidFill>
              <a:schemeClr val="tx1"/>
            </a:solidFill>
            <a:round/>
            <a:headEnd/>
            <a:tailEnd type="stealth" w="med" len="lg"/>
          </a:ln>
          <a:effectLst/>
        </p:spPr>
      </p:cxnSp>
      <p:cxnSp>
        <p:nvCxnSpPr>
          <p:cNvPr id="30738" name="AutoShape 18"/>
          <p:cNvCxnSpPr>
            <a:cxnSpLocks noChangeShapeType="1"/>
            <a:stCxn id="30729" idx="7"/>
            <a:endCxn id="30727" idx="3"/>
          </p:cNvCxnSpPr>
          <p:nvPr/>
        </p:nvCxnSpPr>
        <p:spPr bwMode="auto">
          <a:xfrm flipV="1">
            <a:off x="3836989" y="3740150"/>
            <a:ext cx="877887" cy="858838"/>
          </a:xfrm>
          <a:prstGeom prst="straightConnector1">
            <a:avLst/>
          </a:prstGeom>
          <a:noFill/>
          <a:ln w="28575">
            <a:solidFill>
              <a:schemeClr val="tx1"/>
            </a:solidFill>
            <a:round/>
            <a:headEnd/>
            <a:tailEnd type="stealth" w="med" len="lg"/>
          </a:ln>
          <a:effectLst/>
        </p:spPr>
      </p:cxnSp>
      <p:cxnSp>
        <p:nvCxnSpPr>
          <p:cNvPr id="30739" name="AutoShape 19"/>
          <p:cNvCxnSpPr>
            <a:cxnSpLocks noChangeShapeType="1"/>
            <a:stCxn id="30727" idx="7"/>
            <a:endCxn id="30722" idx="3"/>
          </p:cNvCxnSpPr>
          <p:nvPr/>
        </p:nvCxnSpPr>
        <p:spPr bwMode="auto">
          <a:xfrm flipV="1">
            <a:off x="5038725" y="2520951"/>
            <a:ext cx="857250" cy="866775"/>
          </a:xfrm>
          <a:prstGeom prst="straightConnector1">
            <a:avLst/>
          </a:prstGeom>
          <a:noFill/>
          <a:ln w="28575">
            <a:solidFill>
              <a:schemeClr val="tx1"/>
            </a:solidFill>
            <a:round/>
            <a:headEnd/>
            <a:tailEnd type="stealth" w="med" len="lg"/>
          </a:ln>
          <a:effectLst/>
        </p:spPr>
      </p:cxnSp>
      <p:cxnSp>
        <p:nvCxnSpPr>
          <p:cNvPr id="30740" name="AutoShape 20"/>
          <p:cNvCxnSpPr>
            <a:cxnSpLocks noChangeShapeType="1"/>
            <a:stCxn id="30724" idx="0"/>
            <a:endCxn id="30722" idx="4"/>
          </p:cNvCxnSpPr>
          <p:nvPr/>
        </p:nvCxnSpPr>
        <p:spPr bwMode="auto">
          <a:xfrm flipH="1" flipV="1">
            <a:off x="6057901" y="2587625"/>
            <a:ext cx="3175" cy="1944688"/>
          </a:xfrm>
          <a:prstGeom prst="straightConnector1">
            <a:avLst/>
          </a:prstGeom>
          <a:noFill/>
          <a:ln w="28575">
            <a:solidFill>
              <a:schemeClr val="tx1"/>
            </a:solidFill>
            <a:round/>
            <a:headEnd/>
            <a:tailEnd type="stealth" w="med" len="lg"/>
          </a:ln>
          <a:effectLst/>
        </p:spPr>
      </p:cxnSp>
      <p:cxnSp>
        <p:nvCxnSpPr>
          <p:cNvPr id="30741" name="AutoShape 21"/>
          <p:cNvCxnSpPr>
            <a:cxnSpLocks noChangeShapeType="1"/>
            <a:stCxn id="30722" idx="5"/>
            <a:endCxn id="30728" idx="1"/>
          </p:cNvCxnSpPr>
          <p:nvPr/>
        </p:nvCxnSpPr>
        <p:spPr bwMode="auto">
          <a:xfrm>
            <a:off x="6219826" y="2520950"/>
            <a:ext cx="874713" cy="889000"/>
          </a:xfrm>
          <a:prstGeom prst="straightConnector1">
            <a:avLst/>
          </a:prstGeom>
          <a:noFill/>
          <a:ln w="28575">
            <a:solidFill>
              <a:schemeClr val="tx1"/>
            </a:solidFill>
            <a:round/>
            <a:headEnd/>
            <a:tailEnd type="stealth" w="med" len="lg"/>
          </a:ln>
          <a:effectLst/>
        </p:spPr>
      </p:cxnSp>
      <p:cxnSp>
        <p:nvCxnSpPr>
          <p:cNvPr id="30742" name="AutoShape 22"/>
          <p:cNvCxnSpPr>
            <a:cxnSpLocks noChangeShapeType="1"/>
            <a:stCxn id="30728" idx="7"/>
            <a:endCxn id="30723" idx="3"/>
          </p:cNvCxnSpPr>
          <p:nvPr/>
        </p:nvCxnSpPr>
        <p:spPr bwMode="auto">
          <a:xfrm flipV="1">
            <a:off x="7418389" y="2520950"/>
            <a:ext cx="877887" cy="889000"/>
          </a:xfrm>
          <a:prstGeom prst="straightConnector1">
            <a:avLst/>
          </a:prstGeom>
          <a:noFill/>
          <a:ln w="28575">
            <a:solidFill>
              <a:schemeClr val="tx1"/>
            </a:solidFill>
            <a:round/>
            <a:headEnd/>
            <a:tailEnd type="stealth" w="med" len="lg"/>
          </a:ln>
          <a:effectLst/>
        </p:spPr>
      </p:cxnSp>
      <p:cxnSp>
        <p:nvCxnSpPr>
          <p:cNvPr id="30743" name="AutoShape 23"/>
          <p:cNvCxnSpPr>
            <a:cxnSpLocks noChangeShapeType="1"/>
            <a:stCxn id="30728" idx="5"/>
            <a:endCxn id="30726" idx="1"/>
          </p:cNvCxnSpPr>
          <p:nvPr/>
        </p:nvCxnSpPr>
        <p:spPr bwMode="auto">
          <a:xfrm>
            <a:off x="7418389" y="3762376"/>
            <a:ext cx="866775" cy="836613"/>
          </a:xfrm>
          <a:prstGeom prst="straightConnector1">
            <a:avLst/>
          </a:prstGeom>
          <a:noFill/>
          <a:ln w="28575">
            <a:solidFill>
              <a:schemeClr val="tx1"/>
            </a:solidFill>
            <a:round/>
            <a:headEnd/>
            <a:tailEnd type="stealth" w="med" len="lg"/>
          </a:ln>
          <a:effectLst/>
        </p:spPr>
      </p:cxnSp>
      <p:sp>
        <p:nvSpPr>
          <p:cNvPr id="30744" name="Text Box 24"/>
          <p:cNvSpPr txBox="1">
            <a:spLocks noChangeArrowheads="1"/>
          </p:cNvSpPr>
          <p:nvPr/>
        </p:nvSpPr>
        <p:spPr bwMode="auto">
          <a:xfrm>
            <a:off x="6934200" y="1951039"/>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0745" name="Text Box 25"/>
          <p:cNvSpPr txBox="1">
            <a:spLocks noChangeArrowheads="1"/>
          </p:cNvSpPr>
          <p:nvPr/>
        </p:nvSpPr>
        <p:spPr bwMode="auto">
          <a:xfrm>
            <a:off x="42672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a:t>
            </a:r>
          </a:p>
        </p:txBody>
      </p:sp>
      <p:sp>
        <p:nvSpPr>
          <p:cNvPr id="30746" name="Text Box 26"/>
          <p:cNvSpPr txBox="1">
            <a:spLocks noChangeArrowheads="1"/>
          </p:cNvSpPr>
          <p:nvPr/>
        </p:nvSpPr>
        <p:spPr bwMode="auto">
          <a:xfrm>
            <a:off x="33528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0747" name="Text Box 27"/>
          <p:cNvSpPr txBox="1">
            <a:spLocks noChangeArrowheads="1"/>
          </p:cNvSpPr>
          <p:nvPr/>
        </p:nvSpPr>
        <p:spPr bwMode="auto">
          <a:xfrm>
            <a:off x="4724400" y="4784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0748" name="Text Box 28"/>
          <p:cNvSpPr txBox="1">
            <a:spLocks noChangeArrowheads="1"/>
          </p:cNvSpPr>
          <p:nvPr/>
        </p:nvSpPr>
        <p:spPr bwMode="auto">
          <a:xfrm>
            <a:off x="5105400" y="2651126"/>
            <a:ext cx="4572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10</a:t>
            </a:r>
          </a:p>
        </p:txBody>
      </p:sp>
      <p:sp>
        <p:nvSpPr>
          <p:cNvPr id="30749" name="Text Box 29"/>
          <p:cNvSpPr txBox="1">
            <a:spLocks noChangeArrowheads="1"/>
          </p:cNvSpPr>
          <p:nvPr/>
        </p:nvSpPr>
        <p:spPr bwMode="auto">
          <a:xfrm>
            <a:off x="42672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0750" name="Text Box 30"/>
          <p:cNvSpPr txBox="1">
            <a:spLocks noChangeArrowheads="1"/>
          </p:cNvSpPr>
          <p:nvPr/>
        </p:nvSpPr>
        <p:spPr bwMode="auto">
          <a:xfrm>
            <a:off x="51816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sp>
        <p:nvSpPr>
          <p:cNvPr id="30751" name="Text Box 31"/>
          <p:cNvSpPr txBox="1">
            <a:spLocks noChangeArrowheads="1"/>
          </p:cNvSpPr>
          <p:nvPr/>
        </p:nvSpPr>
        <p:spPr bwMode="auto">
          <a:xfrm>
            <a:off x="57912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7</a:t>
            </a:r>
          </a:p>
        </p:txBody>
      </p:sp>
      <p:sp>
        <p:nvSpPr>
          <p:cNvPr id="30752" name="Text Box 32"/>
          <p:cNvSpPr txBox="1">
            <a:spLocks noChangeArrowheads="1"/>
          </p:cNvSpPr>
          <p:nvPr/>
        </p:nvSpPr>
        <p:spPr bwMode="auto">
          <a:xfrm>
            <a:off x="66294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0753" name="Text Box 33"/>
          <p:cNvSpPr txBox="1">
            <a:spLocks noChangeArrowheads="1"/>
          </p:cNvSpPr>
          <p:nvPr/>
        </p:nvSpPr>
        <p:spPr bwMode="auto">
          <a:xfrm>
            <a:off x="75438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9</a:t>
            </a:r>
          </a:p>
        </p:txBody>
      </p:sp>
      <p:sp>
        <p:nvSpPr>
          <p:cNvPr id="30754" name="Text Box 34"/>
          <p:cNvSpPr txBox="1">
            <a:spLocks noChangeArrowheads="1"/>
          </p:cNvSpPr>
          <p:nvPr/>
        </p:nvSpPr>
        <p:spPr bwMode="auto">
          <a:xfrm>
            <a:off x="67056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0755" name="Text Box 35"/>
          <p:cNvSpPr txBox="1">
            <a:spLocks noChangeArrowheads="1"/>
          </p:cNvSpPr>
          <p:nvPr/>
        </p:nvSpPr>
        <p:spPr bwMode="auto">
          <a:xfrm>
            <a:off x="7526338"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0756" name="Text Box 36"/>
          <p:cNvSpPr txBox="1">
            <a:spLocks noChangeArrowheads="1"/>
          </p:cNvSpPr>
          <p:nvPr/>
        </p:nvSpPr>
        <p:spPr bwMode="auto">
          <a:xfrm>
            <a:off x="84582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0757" name="Text Box 37"/>
          <p:cNvSpPr txBox="1">
            <a:spLocks noChangeArrowheads="1"/>
          </p:cNvSpPr>
          <p:nvPr/>
        </p:nvSpPr>
        <p:spPr bwMode="auto">
          <a:xfrm>
            <a:off x="7162800" y="4784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8</a:t>
            </a:r>
          </a:p>
        </p:txBody>
      </p:sp>
      <p:sp>
        <p:nvSpPr>
          <p:cNvPr id="30758" name="Text Box 38"/>
          <p:cNvSpPr txBox="1">
            <a:spLocks noChangeArrowheads="1"/>
          </p:cNvSpPr>
          <p:nvPr/>
        </p:nvSpPr>
        <p:spPr bwMode="auto">
          <a:xfrm>
            <a:off x="4724400" y="194627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dirty="0">
                <a:latin typeface="Times New Roman" pitchFamily="18" charset="0"/>
                <a:ea typeface="宋体" pitchFamily="2" charset="-122"/>
              </a:rPr>
              <a:t>2</a:t>
            </a:r>
          </a:p>
        </p:txBody>
      </p:sp>
      <p:cxnSp>
        <p:nvCxnSpPr>
          <p:cNvPr id="30759" name="AutoShape 39"/>
          <p:cNvCxnSpPr>
            <a:cxnSpLocks noChangeShapeType="1"/>
            <a:stCxn id="30724" idx="7"/>
            <a:endCxn id="30728" idx="3"/>
          </p:cNvCxnSpPr>
          <p:nvPr/>
        </p:nvCxnSpPr>
        <p:spPr bwMode="auto">
          <a:xfrm flipV="1">
            <a:off x="6223000" y="3762376"/>
            <a:ext cx="871538" cy="836613"/>
          </a:xfrm>
          <a:prstGeom prst="straightConnector1">
            <a:avLst/>
          </a:prstGeom>
          <a:noFill/>
          <a:ln w="28575">
            <a:solidFill>
              <a:schemeClr val="tx1"/>
            </a:solidFill>
            <a:round/>
            <a:headEnd/>
            <a:tailEnd type="stealth" w="med" len="lg"/>
          </a:ln>
          <a:effectLst/>
        </p:spPr>
      </p:cxnSp>
      <p:sp>
        <p:nvSpPr>
          <p:cNvPr id="30760" name="Text Box 40"/>
          <p:cNvSpPr txBox="1">
            <a:spLocks noChangeArrowheads="1"/>
          </p:cNvSpPr>
          <p:nvPr/>
        </p:nvSpPr>
        <p:spPr bwMode="auto">
          <a:xfrm>
            <a:off x="2133600" y="304801"/>
            <a:ext cx="7620000" cy="1465263"/>
          </a:xfrm>
          <a:prstGeom prst="rect">
            <a:avLst/>
          </a:prstGeom>
          <a:noFill/>
          <a:ln w="9525">
            <a:noFill/>
            <a:miter lim="800000"/>
            <a:headEnd/>
            <a:tailEnd/>
          </a:ln>
          <a:effectLst/>
        </p:spPr>
        <p:txBody>
          <a:bodyPr>
            <a:spAutoFit/>
          </a:bodyPr>
          <a:lstStyle/>
          <a:p>
            <a:pPr>
              <a:lnSpc>
                <a:spcPct val="100000"/>
              </a:lnSpc>
              <a:spcBef>
                <a:spcPct val="50000"/>
              </a:spcBef>
            </a:pPr>
            <a:r>
              <a:rPr kumimoji="1" lang="zh-CN" altLang="en-US" sz="3600" dirty="0">
                <a:latin typeface="楷体_GB2312" pitchFamily="49" charset="-122"/>
                <a:ea typeface="楷体_GB2312" pitchFamily="49" charset="-122"/>
              </a:rPr>
              <a:t>演示：</a:t>
            </a:r>
          </a:p>
          <a:p>
            <a:pPr>
              <a:lnSpc>
                <a:spcPct val="100000"/>
              </a:lnSpc>
              <a:spcBef>
                <a:spcPct val="50000"/>
              </a:spcBef>
            </a:pPr>
            <a:r>
              <a:rPr kumimoji="1" lang="zh-CN" altLang="en-US" sz="3600" dirty="0">
                <a:latin typeface="楷体_GB2312" pitchFamily="49" charset="-122"/>
                <a:ea typeface="楷体_GB2312" pitchFamily="49" charset="-122"/>
              </a:rPr>
              <a:t>求从</a:t>
            </a:r>
            <a:r>
              <a:rPr kumimoji="1" lang="en-US" altLang="zh-CN" sz="3600" dirty="0">
                <a:latin typeface="Times New Roman" pitchFamily="18" charset="0"/>
                <a:ea typeface="楷体_GB2312" pitchFamily="49" charset="-122"/>
              </a:rPr>
              <a:t>1</a:t>
            </a:r>
            <a:r>
              <a:rPr kumimoji="1" lang="zh-CN" altLang="en-US" sz="3600" dirty="0">
                <a:latin typeface="楷体_GB2312" pitchFamily="49" charset="-122"/>
                <a:ea typeface="楷体_GB2312" pitchFamily="49" charset="-122"/>
              </a:rPr>
              <a:t>到</a:t>
            </a:r>
            <a:r>
              <a:rPr kumimoji="1" lang="en-US" altLang="zh-CN" sz="3600" dirty="0">
                <a:latin typeface="Times New Roman" pitchFamily="18" charset="0"/>
                <a:ea typeface="楷体_GB2312" pitchFamily="49" charset="-122"/>
              </a:rPr>
              <a:t>8</a:t>
            </a:r>
            <a:r>
              <a:rPr kumimoji="1" lang="zh-CN" altLang="en-US" sz="3600" dirty="0">
                <a:latin typeface="楷体_GB2312" pitchFamily="49" charset="-122"/>
                <a:ea typeface="楷体_GB2312" pitchFamily="49" charset="-122"/>
              </a:rPr>
              <a:t>的最短路径</a:t>
            </a:r>
          </a:p>
        </p:txBody>
      </p:sp>
      <p:sp>
        <p:nvSpPr>
          <p:cNvPr id="45" name="TextBox 44"/>
          <p:cNvSpPr txBox="1"/>
          <p:nvPr/>
        </p:nvSpPr>
        <p:spPr>
          <a:xfrm>
            <a:off x="2881290" y="1928803"/>
            <a:ext cx="500066" cy="646331"/>
          </a:xfrm>
          <a:prstGeom prst="rect">
            <a:avLst/>
          </a:prstGeom>
          <a:noFill/>
        </p:spPr>
        <p:txBody>
          <a:bodyPr wrap="square" rtlCol="0">
            <a:spAutoFit/>
          </a:bodyPr>
          <a:lstStyle/>
          <a:p>
            <a:r>
              <a:rPr lang="en-US" altLang="zh-CN" sz="3600" b="1" dirty="0">
                <a:solidFill>
                  <a:srgbClr val="FF0000"/>
                </a:solidFill>
                <a:effectLst>
                  <a:outerShdw blurRad="38100" dist="38100" dir="2700000" algn="tl">
                    <a:srgbClr val="000000">
                      <a:alpha val="43137"/>
                    </a:srgbClr>
                  </a:outerShdw>
                </a:effectLst>
              </a:rPr>
              <a:t>0</a:t>
            </a:r>
            <a:endParaRPr lang="zh-CN" altLang="en-US" sz="3600" b="1" dirty="0">
              <a:solidFill>
                <a:srgbClr val="FF0000"/>
              </a:solidFill>
              <a:effectLst>
                <a:outerShdw blurRad="38100" dist="38100" dir="2700000" algn="tl">
                  <a:srgbClr val="000000">
                    <a:alpha val="43137"/>
                  </a:srgbClr>
                </a:outerShdw>
              </a:effectLst>
            </a:endParaRPr>
          </a:p>
        </p:txBody>
      </p:sp>
      <p:sp>
        <p:nvSpPr>
          <p:cNvPr id="47" name="TextBox 46"/>
          <p:cNvSpPr txBox="1"/>
          <p:nvPr/>
        </p:nvSpPr>
        <p:spPr>
          <a:xfrm>
            <a:off x="3024166" y="5000637"/>
            <a:ext cx="928694"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3</a:t>
            </a:r>
            <a:endParaRPr lang="zh-CN" altLang="en-US" sz="3200" b="1" dirty="0">
              <a:solidFill>
                <a:srgbClr val="FF0000"/>
              </a:solidFill>
              <a:effectLst>
                <a:outerShdw blurRad="38100" dist="38100" dir="2700000" algn="tl">
                  <a:srgbClr val="000000">
                    <a:alpha val="43137"/>
                  </a:srgbClr>
                </a:outerShdw>
              </a:effectLst>
            </a:endParaRPr>
          </a:p>
        </p:txBody>
      </p:sp>
      <p:sp>
        <p:nvSpPr>
          <p:cNvPr id="48" name="TextBox 47"/>
          <p:cNvSpPr txBox="1"/>
          <p:nvPr/>
        </p:nvSpPr>
        <p:spPr>
          <a:xfrm>
            <a:off x="6096000" y="1714489"/>
            <a:ext cx="1214446"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2</a:t>
            </a:r>
            <a:endParaRPr lang="zh-CN" altLang="en-US" sz="3200" b="1" dirty="0">
              <a:solidFill>
                <a:srgbClr val="FF0000"/>
              </a:solidFill>
              <a:effectLst>
                <a:outerShdw blurRad="38100" dist="38100" dir="2700000" algn="tl">
                  <a:srgbClr val="000000">
                    <a:alpha val="43137"/>
                  </a:srgbClr>
                </a:outerShdw>
              </a:effectLst>
            </a:endParaRPr>
          </a:p>
        </p:txBody>
      </p:sp>
      <p:sp>
        <p:nvSpPr>
          <p:cNvPr id="53" name="TextBox 52"/>
          <p:cNvSpPr txBox="1"/>
          <p:nvPr/>
        </p:nvSpPr>
        <p:spPr>
          <a:xfrm>
            <a:off x="8810644" y="2000241"/>
            <a:ext cx="785818" cy="584775"/>
          </a:xfrm>
          <a:prstGeom prst="rect">
            <a:avLst/>
          </a:prstGeom>
          <a:noFill/>
        </p:spPr>
        <p:txBody>
          <a:bodyPr wrap="square" rtlCol="0">
            <a:spAutoFit/>
          </a:bodyPr>
          <a:lstStyle/>
          <a:p>
            <a:r>
              <a:rPr lang="en-US" altLang="zh-CN" sz="3200" b="1" dirty="0">
                <a:solidFill>
                  <a:srgbClr val="FFFF00"/>
                </a:solidFill>
                <a:effectLst>
                  <a:outerShdw blurRad="38100" dist="38100" dir="2700000" algn="tl">
                    <a:srgbClr val="000000">
                      <a:alpha val="43137"/>
                    </a:srgbClr>
                  </a:outerShdw>
                </a:effectLst>
              </a:rPr>
              <a:t>8</a:t>
            </a:r>
            <a:endParaRPr lang="zh-CN" altLang="en-US" sz="3200" b="1" dirty="0">
              <a:solidFill>
                <a:srgbClr val="FFFF00"/>
              </a:solidFill>
              <a:effectLst>
                <a:outerShdw blurRad="38100" dist="38100" dir="2700000" algn="tl">
                  <a:srgbClr val="000000">
                    <a:alpha val="43137"/>
                  </a:srgbClr>
                </a:outerShdw>
              </a:effectLst>
            </a:endParaRPr>
          </a:p>
        </p:txBody>
      </p:sp>
      <p:sp>
        <p:nvSpPr>
          <p:cNvPr id="56" name="TextBox 55"/>
          <p:cNvSpPr txBox="1"/>
          <p:nvPr/>
        </p:nvSpPr>
        <p:spPr>
          <a:xfrm>
            <a:off x="7024694" y="4000505"/>
            <a:ext cx="928694" cy="584775"/>
          </a:xfrm>
          <a:prstGeom prst="rect">
            <a:avLst/>
          </a:prstGeom>
          <a:noFill/>
        </p:spPr>
        <p:txBody>
          <a:bodyPr wrap="square" rtlCol="0">
            <a:spAutoFit/>
          </a:bodyPr>
          <a:lstStyle/>
          <a:p>
            <a:r>
              <a:rPr lang="en-US" altLang="zh-CN" sz="3200" b="1" dirty="0">
                <a:solidFill>
                  <a:srgbClr val="FFFF00"/>
                </a:solidFill>
                <a:effectLst>
                  <a:outerShdw blurRad="38100" dist="38100" dir="2700000" algn="tl">
                    <a:srgbClr val="000000">
                      <a:alpha val="43137"/>
                    </a:srgbClr>
                  </a:outerShdw>
                </a:effectLst>
              </a:rPr>
              <a:t>7</a:t>
            </a:r>
            <a:endParaRPr lang="zh-CN" altLang="en-US" sz="3200" b="1" dirty="0">
              <a:solidFill>
                <a:srgbClr val="FFFF00"/>
              </a:solidFill>
              <a:effectLst>
                <a:outerShdw blurRad="38100" dist="38100" dir="2700000" algn="tl">
                  <a:srgbClr val="000000">
                    <a:alpha val="43137"/>
                  </a:srgbClr>
                </a:outerShdw>
              </a:effectLst>
            </a:endParaRPr>
          </a:p>
        </p:txBody>
      </p:sp>
      <p:sp>
        <p:nvSpPr>
          <p:cNvPr id="57" name="TextBox 56"/>
          <p:cNvSpPr txBox="1"/>
          <p:nvPr/>
        </p:nvSpPr>
        <p:spPr>
          <a:xfrm>
            <a:off x="4667240" y="3786191"/>
            <a:ext cx="928694"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1</a:t>
            </a:r>
            <a:endParaRPr lang="zh-CN" altLang="en-US" sz="3200" b="1" dirty="0">
              <a:solidFill>
                <a:srgbClr val="FF0000"/>
              </a:solidFill>
              <a:effectLst>
                <a:outerShdw blurRad="38100" dist="38100" dir="2700000" algn="tl">
                  <a:srgbClr val="000000">
                    <a:alpha val="43137"/>
                  </a:srgbClr>
                </a:outerShdw>
              </a:effectLst>
            </a:endParaRPr>
          </a:p>
        </p:txBody>
      </p:sp>
      <p:sp>
        <p:nvSpPr>
          <p:cNvPr id="58" name="TextBox 57"/>
          <p:cNvSpPr txBox="1"/>
          <p:nvPr/>
        </p:nvSpPr>
        <p:spPr>
          <a:xfrm>
            <a:off x="5562600" y="5043194"/>
            <a:ext cx="928694" cy="584775"/>
          </a:xfrm>
          <a:prstGeom prst="rect">
            <a:avLst/>
          </a:prstGeom>
          <a:noFill/>
        </p:spPr>
        <p:txBody>
          <a:bodyPr wrap="square" rtlCol="0">
            <a:spAutoFit/>
          </a:bodyPr>
          <a:lstStyle/>
          <a:p>
            <a:r>
              <a:rPr lang="en-US" altLang="zh-CN" sz="3200" b="1" dirty="0">
                <a:solidFill>
                  <a:srgbClr val="FFFF00"/>
                </a:solidFill>
                <a:effectLst>
                  <a:outerShdw blurRad="38100" dist="38100" dir="2700000" algn="tl">
                    <a:srgbClr val="000000">
                      <a:alpha val="43137"/>
                    </a:srgbClr>
                  </a:outerShdw>
                </a:effectLst>
              </a:rPr>
              <a:t>3</a:t>
            </a:r>
            <a:endParaRPr lang="zh-CN" altLang="en-US" sz="3200" b="1" dirty="0">
              <a:solidFill>
                <a:srgbClr val="FFFF00"/>
              </a:solidFill>
              <a:effectLst>
                <a:outerShdw blurRad="38100" dist="38100" dir="2700000" algn="tl">
                  <a:srgbClr val="000000">
                    <a:alpha val="43137"/>
                  </a:srgbClr>
                </a:outerShdw>
              </a:effectLst>
            </a:endParaRPr>
          </a:p>
        </p:txBody>
      </p:sp>
      <p:sp>
        <p:nvSpPr>
          <p:cNvPr id="59" name="TextBox 58"/>
          <p:cNvSpPr txBox="1"/>
          <p:nvPr/>
        </p:nvSpPr>
        <p:spPr>
          <a:xfrm>
            <a:off x="8167702" y="5072075"/>
            <a:ext cx="928694"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oo</a:t>
            </a:r>
            <a:endParaRPr lang="zh-CN" altLang="en-US" sz="3200" b="1" dirty="0">
              <a:solidFill>
                <a:srgbClr val="FF0000"/>
              </a:solidFill>
              <a:effectLst>
                <a:outerShdw blurRad="38100" dist="38100" dir="2700000" algn="tl">
                  <a:srgbClr val="000000">
                    <a:alpha val="43137"/>
                  </a:srgbClr>
                </a:outerShdw>
              </a:effectLst>
            </a:endParaRPr>
          </a:p>
        </p:txBody>
      </p:sp>
      <p:cxnSp>
        <p:nvCxnSpPr>
          <p:cNvPr id="50" name="AutoShape 17"/>
          <p:cNvCxnSpPr>
            <a:cxnSpLocks noChangeShapeType="1"/>
            <a:stCxn id="30722" idx="5"/>
            <a:endCxn id="30728" idx="1"/>
          </p:cNvCxnSpPr>
          <p:nvPr/>
        </p:nvCxnSpPr>
        <p:spPr bwMode="auto">
          <a:xfrm rot="16200000" flipH="1">
            <a:off x="6198115" y="2527814"/>
            <a:ext cx="918135" cy="875273"/>
          </a:xfrm>
          <a:prstGeom prst="straightConnector1">
            <a:avLst/>
          </a:prstGeom>
          <a:noFill/>
          <a:ln w="28575">
            <a:solidFill>
              <a:srgbClr val="FF0000"/>
            </a:solidFill>
            <a:round/>
            <a:headEnd/>
            <a:tailEnd type="stealth" w="med" len="lg"/>
          </a:ln>
          <a:effectLst/>
        </p:spPr>
      </p:cxnSp>
      <p:cxnSp>
        <p:nvCxnSpPr>
          <p:cNvPr id="51" name="AutoShape 17"/>
          <p:cNvCxnSpPr>
            <a:cxnSpLocks noChangeShapeType="1"/>
            <a:stCxn id="30722" idx="6"/>
            <a:endCxn id="30723" idx="2"/>
          </p:cNvCxnSpPr>
          <p:nvPr/>
        </p:nvCxnSpPr>
        <p:spPr bwMode="auto">
          <a:xfrm>
            <a:off x="6286500" y="2344738"/>
            <a:ext cx="1943100" cy="1588"/>
          </a:xfrm>
          <a:prstGeom prst="straightConnector1">
            <a:avLst/>
          </a:prstGeom>
          <a:noFill/>
          <a:ln w="28575">
            <a:solidFill>
              <a:srgbClr val="FF0000"/>
            </a:solidFill>
            <a:round/>
            <a:headEnd/>
            <a:tailEnd type="stealth" w="med" len="lg"/>
          </a:ln>
          <a:effectLst/>
        </p:spPr>
      </p:cxnSp>
      <p:cxnSp>
        <p:nvCxnSpPr>
          <p:cNvPr id="52" name="AutoShape 17"/>
          <p:cNvCxnSpPr>
            <a:cxnSpLocks noChangeShapeType="1"/>
            <a:stCxn id="30727" idx="5"/>
            <a:endCxn id="30724" idx="1"/>
          </p:cNvCxnSpPr>
          <p:nvPr/>
        </p:nvCxnSpPr>
        <p:spPr bwMode="auto">
          <a:xfrm rot="16200000" flipH="1">
            <a:off x="5024951" y="3739077"/>
            <a:ext cx="887972" cy="860985"/>
          </a:xfrm>
          <a:prstGeom prst="straightConnector1">
            <a:avLst/>
          </a:prstGeom>
          <a:noFill/>
          <a:ln w="28575">
            <a:solidFill>
              <a:srgbClr val="FF0000"/>
            </a:solidFill>
            <a:round/>
            <a:headEnd/>
            <a:tailEnd type="stealth" w="med" len="lg"/>
          </a:ln>
          <a:effectLst/>
        </p:spPr>
      </p:cxnSp>
    </p:spTree>
    <p:extLst>
      <p:ext uri="{BB962C8B-B14F-4D97-AF65-F5344CB8AC3E}">
        <p14:creationId xmlns:p14="http://schemas.microsoft.com/office/powerpoint/2010/main" val="250464603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Freeform 2"/>
          <p:cNvSpPr>
            <a:spLocks/>
          </p:cNvSpPr>
          <p:nvPr/>
        </p:nvSpPr>
        <p:spPr bwMode="auto">
          <a:xfrm>
            <a:off x="6810380" y="3071810"/>
            <a:ext cx="874698" cy="1000132"/>
          </a:xfrm>
          <a:prstGeom prst="ellipse">
            <a:avLst/>
          </a:prstGeom>
          <a:solidFill>
            <a:srgbClr val="336600">
              <a:alpha val="82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70" name="Freeform 2"/>
          <p:cNvSpPr>
            <a:spLocks/>
          </p:cNvSpPr>
          <p:nvPr/>
        </p:nvSpPr>
        <p:spPr bwMode="auto">
          <a:xfrm>
            <a:off x="5667372" y="4286256"/>
            <a:ext cx="874698" cy="1000132"/>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72" name="Freeform 2"/>
          <p:cNvSpPr>
            <a:spLocks/>
          </p:cNvSpPr>
          <p:nvPr/>
        </p:nvSpPr>
        <p:spPr bwMode="auto">
          <a:xfrm>
            <a:off x="8024826" y="1857364"/>
            <a:ext cx="874698" cy="1000132"/>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0722" name="Oval 2"/>
          <p:cNvSpPr>
            <a:spLocks noChangeArrowheads="1"/>
          </p:cNvSpPr>
          <p:nvPr/>
        </p:nvSpPr>
        <p:spPr bwMode="auto">
          <a:xfrm>
            <a:off x="5829300" y="21161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2</a:t>
            </a:r>
          </a:p>
        </p:txBody>
      </p:sp>
      <p:sp>
        <p:nvSpPr>
          <p:cNvPr id="30723" name="Oval 3"/>
          <p:cNvSpPr>
            <a:spLocks noChangeArrowheads="1"/>
          </p:cNvSpPr>
          <p:nvPr/>
        </p:nvSpPr>
        <p:spPr bwMode="auto">
          <a:xfrm>
            <a:off x="8229600" y="21161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3</a:t>
            </a:r>
          </a:p>
        </p:txBody>
      </p:sp>
      <p:sp>
        <p:nvSpPr>
          <p:cNvPr id="30724" name="Oval 4"/>
          <p:cNvSpPr>
            <a:spLocks noChangeArrowheads="1"/>
          </p:cNvSpPr>
          <p:nvPr/>
        </p:nvSpPr>
        <p:spPr bwMode="auto">
          <a:xfrm>
            <a:off x="5832475"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7</a:t>
            </a:r>
          </a:p>
        </p:txBody>
      </p:sp>
      <p:sp>
        <p:nvSpPr>
          <p:cNvPr id="30725" name="Oval 5"/>
          <p:cNvSpPr>
            <a:spLocks noChangeArrowheads="1"/>
          </p:cNvSpPr>
          <p:nvPr/>
        </p:nvSpPr>
        <p:spPr bwMode="auto">
          <a:xfrm>
            <a:off x="3452794" y="2143116"/>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dirty="0">
                <a:latin typeface="Times New Roman" pitchFamily="18" charset="0"/>
                <a:ea typeface="宋体" pitchFamily="2" charset="-122"/>
              </a:rPr>
              <a:t>1</a:t>
            </a:r>
          </a:p>
        </p:txBody>
      </p:sp>
      <p:sp>
        <p:nvSpPr>
          <p:cNvPr id="30726" name="Oval 6"/>
          <p:cNvSpPr>
            <a:spLocks noChangeArrowheads="1"/>
          </p:cNvSpPr>
          <p:nvPr/>
        </p:nvSpPr>
        <p:spPr bwMode="auto">
          <a:xfrm>
            <a:off x="8218488"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8</a:t>
            </a:r>
          </a:p>
        </p:txBody>
      </p:sp>
      <p:sp>
        <p:nvSpPr>
          <p:cNvPr id="30727" name="Oval 7"/>
          <p:cNvSpPr>
            <a:spLocks noChangeArrowheads="1"/>
          </p:cNvSpPr>
          <p:nvPr/>
        </p:nvSpPr>
        <p:spPr bwMode="auto">
          <a:xfrm>
            <a:off x="4648200" y="33353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4</a:t>
            </a:r>
          </a:p>
        </p:txBody>
      </p:sp>
      <p:sp>
        <p:nvSpPr>
          <p:cNvPr id="30728" name="Oval 8"/>
          <p:cNvSpPr>
            <a:spLocks noChangeArrowheads="1"/>
          </p:cNvSpPr>
          <p:nvPr/>
        </p:nvSpPr>
        <p:spPr bwMode="auto">
          <a:xfrm>
            <a:off x="7024694" y="3357562"/>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5</a:t>
            </a:r>
          </a:p>
        </p:txBody>
      </p:sp>
      <p:sp>
        <p:nvSpPr>
          <p:cNvPr id="30729" name="Oval 9"/>
          <p:cNvSpPr>
            <a:spLocks noChangeArrowheads="1"/>
          </p:cNvSpPr>
          <p:nvPr/>
        </p:nvSpPr>
        <p:spPr bwMode="auto">
          <a:xfrm>
            <a:off x="3446463"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6</a:t>
            </a:r>
          </a:p>
        </p:txBody>
      </p:sp>
      <p:cxnSp>
        <p:nvCxnSpPr>
          <p:cNvPr id="30730" name="AutoShape 10"/>
          <p:cNvCxnSpPr>
            <a:cxnSpLocks noChangeShapeType="1"/>
          </p:cNvCxnSpPr>
          <p:nvPr/>
        </p:nvCxnSpPr>
        <p:spPr bwMode="auto">
          <a:xfrm flipV="1">
            <a:off x="3809984" y="2357430"/>
            <a:ext cx="1919306" cy="26978"/>
          </a:xfrm>
          <a:prstGeom prst="straightConnector1">
            <a:avLst/>
          </a:prstGeom>
          <a:noFill/>
          <a:ln w="28575">
            <a:solidFill>
              <a:schemeClr val="tx1"/>
            </a:solidFill>
            <a:round/>
            <a:headEnd/>
            <a:tailEnd type="stealth" w="med" len="lg"/>
          </a:ln>
          <a:effectLst/>
        </p:spPr>
      </p:cxnSp>
      <p:cxnSp>
        <p:nvCxnSpPr>
          <p:cNvPr id="30731" name="AutoShape 11"/>
          <p:cNvCxnSpPr>
            <a:cxnSpLocks noChangeShapeType="1"/>
            <a:stCxn id="30722" idx="6"/>
            <a:endCxn id="30723" idx="2"/>
          </p:cNvCxnSpPr>
          <p:nvPr/>
        </p:nvCxnSpPr>
        <p:spPr bwMode="auto">
          <a:xfrm>
            <a:off x="6300789" y="2344738"/>
            <a:ext cx="1914525" cy="0"/>
          </a:xfrm>
          <a:prstGeom prst="straightConnector1">
            <a:avLst/>
          </a:prstGeom>
          <a:noFill/>
          <a:ln w="28575">
            <a:solidFill>
              <a:schemeClr val="tx1"/>
            </a:solidFill>
            <a:round/>
            <a:headEnd/>
            <a:tailEnd type="stealth" w="med" len="lg"/>
          </a:ln>
          <a:effectLst/>
        </p:spPr>
      </p:cxnSp>
      <p:cxnSp>
        <p:nvCxnSpPr>
          <p:cNvPr id="30732" name="AutoShape 12"/>
          <p:cNvCxnSpPr>
            <a:cxnSpLocks noChangeShapeType="1"/>
          </p:cNvCxnSpPr>
          <p:nvPr/>
        </p:nvCxnSpPr>
        <p:spPr bwMode="auto">
          <a:xfrm rot="5400000">
            <a:off x="2697131" y="3613160"/>
            <a:ext cx="1946284" cy="6331"/>
          </a:xfrm>
          <a:prstGeom prst="straightConnector1">
            <a:avLst/>
          </a:prstGeom>
          <a:noFill/>
          <a:ln w="28575">
            <a:solidFill>
              <a:schemeClr val="tx1"/>
            </a:solidFill>
            <a:round/>
            <a:headEnd/>
            <a:tailEnd type="stealth" w="med" len="lg"/>
          </a:ln>
          <a:effectLst/>
        </p:spPr>
      </p:cxnSp>
      <p:cxnSp>
        <p:nvCxnSpPr>
          <p:cNvPr id="30733" name="AutoShape 13"/>
          <p:cNvCxnSpPr>
            <a:cxnSpLocks noChangeShapeType="1"/>
          </p:cNvCxnSpPr>
          <p:nvPr/>
        </p:nvCxnSpPr>
        <p:spPr bwMode="auto">
          <a:xfrm>
            <a:off x="3881422" y="4786322"/>
            <a:ext cx="1900238" cy="0"/>
          </a:xfrm>
          <a:prstGeom prst="straightConnector1">
            <a:avLst/>
          </a:prstGeom>
          <a:noFill/>
          <a:ln w="28575">
            <a:solidFill>
              <a:schemeClr val="tx1"/>
            </a:solidFill>
            <a:round/>
            <a:headEnd/>
            <a:tailEnd type="stealth" w="med" len="lg"/>
          </a:ln>
          <a:effectLst/>
        </p:spPr>
      </p:cxnSp>
      <p:cxnSp>
        <p:nvCxnSpPr>
          <p:cNvPr id="30734" name="AutoShape 14"/>
          <p:cNvCxnSpPr>
            <a:cxnSpLocks noChangeShapeType="1"/>
            <a:stCxn id="30724" idx="6"/>
            <a:endCxn id="30726" idx="2"/>
          </p:cNvCxnSpPr>
          <p:nvPr/>
        </p:nvCxnSpPr>
        <p:spPr bwMode="auto">
          <a:xfrm>
            <a:off x="6303964" y="4775200"/>
            <a:ext cx="1900237" cy="0"/>
          </a:xfrm>
          <a:prstGeom prst="straightConnector1">
            <a:avLst/>
          </a:prstGeom>
          <a:noFill/>
          <a:ln w="28575">
            <a:solidFill>
              <a:schemeClr val="tx1"/>
            </a:solidFill>
            <a:round/>
            <a:headEnd/>
            <a:tailEnd type="stealth" w="med" len="lg"/>
          </a:ln>
          <a:effectLst/>
        </p:spPr>
      </p:cxnSp>
      <p:cxnSp>
        <p:nvCxnSpPr>
          <p:cNvPr id="30735" name="AutoShape 15"/>
          <p:cNvCxnSpPr>
            <a:cxnSpLocks noChangeShapeType="1"/>
            <a:stCxn id="30723" idx="4"/>
            <a:endCxn id="30726" idx="0"/>
          </p:cNvCxnSpPr>
          <p:nvPr/>
        </p:nvCxnSpPr>
        <p:spPr bwMode="auto">
          <a:xfrm flipH="1">
            <a:off x="8447088" y="2587625"/>
            <a:ext cx="11112" cy="1944688"/>
          </a:xfrm>
          <a:prstGeom prst="straightConnector1">
            <a:avLst/>
          </a:prstGeom>
          <a:noFill/>
          <a:ln w="28575">
            <a:solidFill>
              <a:schemeClr val="tx1"/>
            </a:solidFill>
            <a:round/>
            <a:headEnd/>
            <a:tailEnd type="stealth" w="med" len="lg"/>
          </a:ln>
          <a:effectLst/>
        </p:spPr>
      </p:cxnSp>
      <p:cxnSp>
        <p:nvCxnSpPr>
          <p:cNvPr id="30736" name="AutoShape 16"/>
          <p:cNvCxnSpPr>
            <a:cxnSpLocks noChangeShapeType="1"/>
            <a:stCxn id="30725" idx="5"/>
            <a:endCxn id="30727" idx="1"/>
          </p:cNvCxnSpPr>
          <p:nvPr/>
        </p:nvCxnSpPr>
        <p:spPr bwMode="auto">
          <a:xfrm rot="16200000" flipH="1">
            <a:off x="3844631" y="2531769"/>
            <a:ext cx="868932" cy="872116"/>
          </a:xfrm>
          <a:prstGeom prst="straightConnector1">
            <a:avLst/>
          </a:prstGeom>
          <a:noFill/>
          <a:ln w="28575">
            <a:solidFill>
              <a:schemeClr val="tx1"/>
            </a:solidFill>
            <a:round/>
            <a:headEnd/>
            <a:tailEnd type="stealth" w="med" len="lg"/>
          </a:ln>
          <a:effectLst/>
        </p:spPr>
      </p:cxnSp>
      <p:cxnSp>
        <p:nvCxnSpPr>
          <p:cNvPr id="30737" name="AutoShape 17"/>
          <p:cNvCxnSpPr>
            <a:cxnSpLocks noChangeShapeType="1"/>
            <a:stCxn id="30727" idx="5"/>
            <a:endCxn id="30724" idx="1"/>
          </p:cNvCxnSpPr>
          <p:nvPr/>
        </p:nvCxnSpPr>
        <p:spPr bwMode="auto">
          <a:xfrm>
            <a:off x="5038726" y="3740150"/>
            <a:ext cx="860425" cy="858838"/>
          </a:xfrm>
          <a:prstGeom prst="straightConnector1">
            <a:avLst/>
          </a:prstGeom>
          <a:noFill/>
          <a:ln w="28575">
            <a:solidFill>
              <a:schemeClr val="tx1"/>
            </a:solidFill>
            <a:round/>
            <a:headEnd/>
            <a:tailEnd type="stealth" w="med" len="lg"/>
          </a:ln>
          <a:effectLst/>
        </p:spPr>
      </p:cxnSp>
      <p:cxnSp>
        <p:nvCxnSpPr>
          <p:cNvPr id="30738" name="AutoShape 18"/>
          <p:cNvCxnSpPr>
            <a:cxnSpLocks noChangeShapeType="1"/>
            <a:stCxn id="30729" idx="7"/>
            <a:endCxn id="30727" idx="3"/>
          </p:cNvCxnSpPr>
          <p:nvPr/>
        </p:nvCxnSpPr>
        <p:spPr bwMode="auto">
          <a:xfrm flipV="1">
            <a:off x="3836989" y="3740150"/>
            <a:ext cx="877887" cy="858838"/>
          </a:xfrm>
          <a:prstGeom prst="straightConnector1">
            <a:avLst/>
          </a:prstGeom>
          <a:noFill/>
          <a:ln w="28575">
            <a:solidFill>
              <a:schemeClr val="tx1"/>
            </a:solidFill>
            <a:round/>
            <a:headEnd/>
            <a:tailEnd type="stealth" w="med" len="lg"/>
          </a:ln>
          <a:effectLst/>
        </p:spPr>
      </p:cxnSp>
      <p:cxnSp>
        <p:nvCxnSpPr>
          <p:cNvPr id="30739" name="AutoShape 19"/>
          <p:cNvCxnSpPr>
            <a:cxnSpLocks noChangeShapeType="1"/>
            <a:stCxn id="30727" idx="7"/>
            <a:endCxn id="30722" idx="3"/>
          </p:cNvCxnSpPr>
          <p:nvPr/>
        </p:nvCxnSpPr>
        <p:spPr bwMode="auto">
          <a:xfrm flipV="1">
            <a:off x="5038725" y="2520951"/>
            <a:ext cx="857250" cy="866775"/>
          </a:xfrm>
          <a:prstGeom prst="straightConnector1">
            <a:avLst/>
          </a:prstGeom>
          <a:noFill/>
          <a:ln w="28575">
            <a:solidFill>
              <a:schemeClr val="tx1"/>
            </a:solidFill>
            <a:round/>
            <a:headEnd/>
            <a:tailEnd type="stealth" w="med" len="lg"/>
          </a:ln>
          <a:effectLst/>
        </p:spPr>
      </p:cxnSp>
      <p:cxnSp>
        <p:nvCxnSpPr>
          <p:cNvPr id="30740" name="AutoShape 20"/>
          <p:cNvCxnSpPr>
            <a:cxnSpLocks noChangeShapeType="1"/>
            <a:stCxn id="30724" idx="0"/>
            <a:endCxn id="30722" idx="4"/>
          </p:cNvCxnSpPr>
          <p:nvPr/>
        </p:nvCxnSpPr>
        <p:spPr bwMode="auto">
          <a:xfrm flipH="1" flipV="1">
            <a:off x="6057901" y="2587625"/>
            <a:ext cx="3175" cy="1944688"/>
          </a:xfrm>
          <a:prstGeom prst="straightConnector1">
            <a:avLst/>
          </a:prstGeom>
          <a:noFill/>
          <a:ln w="28575">
            <a:solidFill>
              <a:schemeClr val="tx1"/>
            </a:solidFill>
            <a:round/>
            <a:headEnd/>
            <a:tailEnd type="stealth" w="med" len="lg"/>
          </a:ln>
          <a:effectLst/>
        </p:spPr>
      </p:cxnSp>
      <p:cxnSp>
        <p:nvCxnSpPr>
          <p:cNvPr id="30741" name="AutoShape 21"/>
          <p:cNvCxnSpPr>
            <a:cxnSpLocks noChangeShapeType="1"/>
            <a:stCxn id="30722" idx="5"/>
            <a:endCxn id="30728" idx="1"/>
          </p:cNvCxnSpPr>
          <p:nvPr/>
        </p:nvCxnSpPr>
        <p:spPr bwMode="auto">
          <a:xfrm rot="16200000" flipH="1">
            <a:off x="6196530" y="2529398"/>
            <a:ext cx="918134" cy="872104"/>
          </a:xfrm>
          <a:prstGeom prst="straightConnector1">
            <a:avLst/>
          </a:prstGeom>
          <a:noFill/>
          <a:ln w="28575">
            <a:solidFill>
              <a:schemeClr val="tx1"/>
            </a:solidFill>
            <a:round/>
            <a:headEnd/>
            <a:tailEnd type="stealth" w="med" len="lg"/>
          </a:ln>
          <a:effectLst/>
        </p:spPr>
      </p:cxnSp>
      <p:cxnSp>
        <p:nvCxnSpPr>
          <p:cNvPr id="30742" name="AutoShape 22"/>
          <p:cNvCxnSpPr>
            <a:cxnSpLocks noChangeShapeType="1"/>
            <a:stCxn id="30728" idx="7"/>
            <a:endCxn id="30723" idx="3"/>
          </p:cNvCxnSpPr>
          <p:nvPr/>
        </p:nvCxnSpPr>
        <p:spPr bwMode="auto">
          <a:xfrm rot="5400000" flipH="1" flipV="1">
            <a:off x="7396680" y="2524642"/>
            <a:ext cx="918134" cy="881616"/>
          </a:xfrm>
          <a:prstGeom prst="straightConnector1">
            <a:avLst/>
          </a:prstGeom>
          <a:noFill/>
          <a:ln w="28575">
            <a:solidFill>
              <a:schemeClr val="tx1"/>
            </a:solidFill>
            <a:round/>
            <a:headEnd/>
            <a:tailEnd type="stealth" w="med" len="lg"/>
          </a:ln>
          <a:effectLst/>
        </p:spPr>
      </p:cxnSp>
      <p:cxnSp>
        <p:nvCxnSpPr>
          <p:cNvPr id="30743" name="AutoShape 23"/>
          <p:cNvCxnSpPr>
            <a:cxnSpLocks noChangeShapeType="1"/>
            <a:stCxn id="30728" idx="5"/>
            <a:endCxn id="30726" idx="1"/>
          </p:cNvCxnSpPr>
          <p:nvPr/>
        </p:nvCxnSpPr>
        <p:spPr bwMode="auto">
          <a:xfrm rot="16200000" flipH="1">
            <a:off x="7417317" y="3745429"/>
            <a:ext cx="865748" cy="870504"/>
          </a:xfrm>
          <a:prstGeom prst="straightConnector1">
            <a:avLst/>
          </a:prstGeom>
          <a:noFill/>
          <a:ln w="28575">
            <a:solidFill>
              <a:schemeClr val="tx1"/>
            </a:solidFill>
            <a:round/>
            <a:headEnd/>
            <a:tailEnd type="stealth" w="med" len="lg"/>
          </a:ln>
          <a:effectLst/>
        </p:spPr>
      </p:cxnSp>
      <p:sp>
        <p:nvSpPr>
          <p:cNvPr id="30744" name="Text Box 24"/>
          <p:cNvSpPr txBox="1">
            <a:spLocks noChangeArrowheads="1"/>
          </p:cNvSpPr>
          <p:nvPr/>
        </p:nvSpPr>
        <p:spPr bwMode="auto">
          <a:xfrm>
            <a:off x="6934200" y="1951039"/>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0745" name="Text Box 25"/>
          <p:cNvSpPr txBox="1">
            <a:spLocks noChangeArrowheads="1"/>
          </p:cNvSpPr>
          <p:nvPr/>
        </p:nvSpPr>
        <p:spPr bwMode="auto">
          <a:xfrm>
            <a:off x="42672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a:t>
            </a:r>
          </a:p>
        </p:txBody>
      </p:sp>
      <p:sp>
        <p:nvSpPr>
          <p:cNvPr id="30746" name="Text Box 26"/>
          <p:cNvSpPr txBox="1">
            <a:spLocks noChangeArrowheads="1"/>
          </p:cNvSpPr>
          <p:nvPr/>
        </p:nvSpPr>
        <p:spPr bwMode="auto">
          <a:xfrm>
            <a:off x="33528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0747" name="Text Box 27"/>
          <p:cNvSpPr txBox="1">
            <a:spLocks noChangeArrowheads="1"/>
          </p:cNvSpPr>
          <p:nvPr/>
        </p:nvSpPr>
        <p:spPr bwMode="auto">
          <a:xfrm>
            <a:off x="4724400" y="4784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0748" name="Text Box 28"/>
          <p:cNvSpPr txBox="1">
            <a:spLocks noChangeArrowheads="1"/>
          </p:cNvSpPr>
          <p:nvPr/>
        </p:nvSpPr>
        <p:spPr bwMode="auto">
          <a:xfrm>
            <a:off x="5105400" y="2651126"/>
            <a:ext cx="4572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10</a:t>
            </a:r>
          </a:p>
        </p:txBody>
      </p:sp>
      <p:sp>
        <p:nvSpPr>
          <p:cNvPr id="30749" name="Text Box 29"/>
          <p:cNvSpPr txBox="1">
            <a:spLocks noChangeArrowheads="1"/>
          </p:cNvSpPr>
          <p:nvPr/>
        </p:nvSpPr>
        <p:spPr bwMode="auto">
          <a:xfrm>
            <a:off x="42672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0750" name="Text Box 30"/>
          <p:cNvSpPr txBox="1">
            <a:spLocks noChangeArrowheads="1"/>
          </p:cNvSpPr>
          <p:nvPr/>
        </p:nvSpPr>
        <p:spPr bwMode="auto">
          <a:xfrm>
            <a:off x="51816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sp>
        <p:nvSpPr>
          <p:cNvPr id="30751" name="Text Box 31"/>
          <p:cNvSpPr txBox="1">
            <a:spLocks noChangeArrowheads="1"/>
          </p:cNvSpPr>
          <p:nvPr/>
        </p:nvSpPr>
        <p:spPr bwMode="auto">
          <a:xfrm>
            <a:off x="57912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7</a:t>
            </a:r>
          </a:p>
        </p:txBody>
      </p:sp>
      <p:sp>
        <p:nvSpPr>
          <p:cNvPr id="30752" name="Text Box 32"/>
          <p:cNvSpPr txBox="1">
            <a:spLocks noChangeArrowheads="1"/>
          </p:cNvSpPr>
          <p:nvPr/>
        </p:nvSpPr>
        <p:spPr bwMode="auto">
          <a:xfrm>
            <a:off x="66294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0753" name="Text Box 33"/>
          <p:cNvSpPr txBox="1">
            <a:spLocks noChangeArrowheads="1"/>
          </p:cNvSpPr>
          <p:nvPr/>
        </p:nvSpPr>
        <p:spPr bwMode="auto">
          <a:xfrm>
            <a:off x="75438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9</a:t>
            </a:r>
          </a:p>
        </p:txBody>
      </p:sp>
      <p:sp>
        <p:nvSpPr>
          <p:cNvPr id="30754" name="Text Box 34"/>
          <p:cNvSpPr txBox="1">
            <a:spLocks noChangeArrowheads="1"/>
          </p:cNvSpPr>
          <p:nvPr/>
        </p:nvSpPr>
        <p:spPr bwMode="auto">
          <a:xfrm>
            <a:off x="67056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0755" name="Text Box 35"/>
          <p:cNvSpPr txBox="1">
            <a:spLocks noChangeArrowheads="1"/>
          </p:cNvSpPr>
          <p:nvPr/>
        </p:nvSpPr>
        <p:spPr bwMode="auto">
          <a:xfrm>
            <a:off x="7526338"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0756" name="Text Box 36"/>
          <p:cNvSpPr txBox="1">
            <a:spLocks noChangeArrowheads="1"/>
          </p:cNvSpPr>
          <p:nvPr/>
        </p:nvSpPr>
        <p:spPr bwMode="auto">
          <a:xfrm>
            <a:off x="84582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0757" name="Text Box 37"/>
          <p:cNvSpPr txBox="1">
            <a:spLocks noChangeArrowheads="1"/>
          </p:cNvSpPr>
          <p:nvPr/>
        </p:nvSpPr>
        <p:spPr bwMode="auto">
          <a:xfrm>
            <a:off x="7162800" y="4784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8</a:t>
            </a:r>
          </a:p>
        </p:txBody>
      </p:sp>
      <p:sp>
        <p:nvSpPr>
          <p:cNvPr id="30758" name="Text Box 38"/>
          <p:cNvSpPr txBox="1">
            <a:spLocks noChangeArrowheads="1"/>
          </p:cNvSpPr>
          <p:nvPr/>
        </p:nvSpPr>
        <p:spPr bwMode="auto">
          <a:xfrm>
            <a:off x="4724400" y="194627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dirty="0">
                <a:latin typeface="Times New Roman" pitchFamily="18" charset="0"/>
                <a:ea typeface="宋体" pitchFamily="2" charset="-122"/>
              </a:rPr>
              <a:t>2</a:t>
            </a:r>
          </a:p>
        </p:txBody>
      </p:sp>
      <p:cxnSp>
        <p:nvCxnSpPr>
          <p:cNvPr id="30759" name="AutoShape 39"/>
          <p:cNvCxnSpPr>
            <a:cxnSpLocks noChangeShapeType="1"/>
            <a:stCxn id="30724" idx="7"/>
            <a:endCxn id="30728" idx="3"/>
          </p:cNvCxnSpPr>
          <p:nvPr/>
        </p:nvCxnSpPr>
        <p:spPr bwMode="auto">
          <a:xfrm rot="5400000" flipH="1" flipV="1">
            <a:off x="6224310" y="3746218"/>
            <a:ext cx="865748" cy="868929"/>
          </a:xfrm>
          <a:prstGeom prst="straightConnector1">
            <a:avLst/>
          </a:prstGeom>
          <a:noFill/>
          <a:ln w="28575">
            <a:solidFill>
              <a:schemeClr val="tx1"/>
            </a:solidFill>
            <a:round/>
            <a:headEnd/>
            <a:tailEnd type="stealth" w="med" len="lg"/>
          </a:ln>
          <a:effectLst/>
        </p:spPr>
      </p:cxnSp>
      <p:sp>
        <p:nvSpPr>
          <p:cNvPr id="30760" name="Text Box 40"/>
          <p:cNvSpPr txBox="1">
            <a:spLocks noChangeArrowheads="1"/>
          </p:cNvSpPr>
          <p:nvPr/>
        </p:nvSpPr>
        <p:spPr bwMode="auto">
          <a:xfrm>
            <a:off x="2133600" y="304801"/>
            <a:ext cx="7620000" cy="1465263"/>
          </a:xfrm>
          <a:prstGeom prst="rect">
            <a:avLst/>
          </a:prstGeom>
          <a:noFill/>
          <a:ln w="9525">
            <a:noFill/>
            <a:miter lim="800000"/>
            <a:headEnd/>
            <a:tailEnd/>
          </a:ln>
          <a:effectLst/>
        </p:spPr>
        <p:txBody>
          <a:bodyPr>
            <a:spAutoFit/>
          </a:bodyPr>
          <a:lstStyle/>
          <a:p>
            <a:pPr>
              <a:lnSpc>
                <a:spcPct val="100000"/>
              </a:lnSpc>
              <a:spcBef>
                <a:spcPct val="50000"/>
              </a:spcBef>
            </a:pPr>
            <a:r>
              <a:rPr kumimoji="1" lang="zh-CN" altLang="en-US" sz="3600" dirty="0">
                <a:latin typeface="楷体_GB2312" pitchFamily="49" charset="-122"/>
                <a:ea typeface="楷体_GB2312" pitchFamily="49" charset="-122"/>
              </a:rPr>
              <a:t>演示：</a:t>
            </a:r>
          </a:p>
          <a:p>
            <a:pPr>
              <a:lnSpc>
                <a:spcPct val="100000"/>
              </a:lnSpc>
              <a:spcBef>
                <a:spcPct val="50000"/>
              </a:spcBef>
            </a:pPr>
            <a:r>
              <a:rPr kumimoji="1" lang="zh-CN" altLang="en-US" sz="3600" dirty="0">
                <a:latin typeface="楷体_GB2312" pitchFamily="49" charset="-122"/>
                <a:ea typeface="楷体_GB2312" pitchFamily="49" charset="-122"/>
              </a:rPr>
              <a:t>求从</a:t>
            </a:r>
            <a:r>
              <a:rPr kumimoji="1" lang="en-US" altLang="zh-CN" sz="3600" dirty="0">
                <a:latin typeface="Times New Roman" pitchFamily="18" charset="0"/>
                <a:ea typeface="楷体_GB2312" pitchFamily="49" charset="-122"/>
              </a:rPr>
              <a:t>1</a:t>
            </a:r>
            <a:r>
              <a:rPr kumimoji="1" lang="zh-CN" altLang="en-US" sz="3600" dirty="0">
                <a:latin typeface="楷体_GB2312" pitchFamily="49" charset="-122"/>
                <a:ea typeface="楷体_GB2312" pitchFamily="49" charset="-122"/>
              </a:rPr>
              <a:t>到</a:t>
            </a:r>
            <a:r>
              <a:rPr kumimoji="1" lang="en-US" altLang="zh-CN" sz="3600" dirty="0">
                <a:latin typeface="Times New Roman" pitchFamily="18" charset="0"/>
                <a:ea typeface="楷体_GB2312" pitchFamily="49" charset="-122"/>
              </a:rPr>
              <a:t>8</a:t>
            </a:r>
            <a:r>
              <a:rPr kumimoji="1" lang="zh-CN" altLang="en-US" sz="3600" dirty="0">
                <a:latin typeface="楷体_GB2312" pitchFamily="49" charset="-122"/>
                <a:ea typeface="楷体_GB2312" pitchFamily="49" charset="-122"/>
              </a:rPr>
              <a:t>的最短路径</a:t>
            </a:r>
          </a:p>
        </p:txBody>
      </p:sp>
      <p:sp>
        <p:nvSpPr>
          <p:cNvPr id="45" name="TextBox 44"/>
          <p:cNvSpPr txBox="1"/>
          <p:nvPr/>
        </p:nvSpPr>
        <p:spPr>
          <a:xfrm>
            <a:off x="2881290" y="1928803"/>
            <a:ext cx="500066" cy="646331"/>
          </a:xfrm>
          <a:prstGeom prst="rect">
            <a:avLst/>
          </a:prstGeom>
          <a:noFill/>
        </p:spPr>
        <p:txBody>
          <a:bodyPr wrap="square" rtlCol="0">
            <a:spAutoFit/>
          </a:bodyPr>
          <a:lstStyle/>
          <a:p>
            <a:r>
              <a:rPr lang="en-US" altLang="zh-CN" sz="3600" b="1" dirty="0">
                <a:solidFill>
                  <a:srgbClr val="FF0000"/>
                </a:solidFill>
                <a:effectLst>
                  <a:outerShdw blurRad="38100" dist="38100" dir="2700000" algn="tl">
                    <a:srgbClr val="000000">
                      <a:alpha val="43137"/>
                    </a:srgbClr>
                  </a:outerShdw>
                </a:effectLst>
              </a:rPr>
              <a:t>0</a:t>
            </a:r>
            <a:endParaRPr lang="zh-CN" altLang="en-US" sz="3600" b="1" dirty="0">
              <a:solidFill>
                <a:srgbClr val="FF0000"/>
              </a:solidFill>
              <a:effectLst>
                <a:outerShdw blurRad="38100" dist="38100" dir="2700000" algn="tl">
                  <a:srgbClr val="000000">
                    <a:alpha val="43137"/>
                  </a:srgbClr>
                </a:outerShdw>
              </a:effectLst>
            </a:endParaRPr>
          </a:p>
        </p:txBody>
      </p:sp>
      <p:sp>
        <p:nvSpPr>
          <p:cNvPr id="47" name="TextBox 46"/>
          <p:cNvSpPr txBox="1"/>
          <p:nvPr/>
        </p:nvSpPr>
        <p:spPr>
          <a:xfrm>
            <a:off x="2952728" y="5000637"/>
            <a:ext cx="928694"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3</a:t>
            </a:r>
            <a:endParaRPr lang="zh-CN" altLang="en-US" sz="3200" b="1" dirty="0">
              <a:solidFill>
                <a:srgbClr val="FF0000"/>
              </a:solidFill>
              <a:effectLst>
                <a:outerShdw blurRad="38100" dist="38100" dir="2700000" algn="tl">
                  <a:srgbClr val="000000">
                    <a:alpha val="43137"/>
                  </a:srgbClr>
                </a:outerShdw>
              </a:effectLst>
            </a:endParaRPr>
          </a:p>
        </p:txBody>
      </p:sp>
      <p:sp>
        <p:nvSpPr>
          <p:cNvPr id="48" name="TextBox 47"/>
          <p:cNvSpPr txBox="1"/>
          <p:nvPr/>
        </p:nvSpPr>
        <p:spPr>
          <a:xfrm>
            <a:off x="6096000" y="1714489"/>
            <a:ext cx="1214446"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2</a:t>
            </a:r>
            <a:endParaRPr lang="zh-CN" altLang="en-US" sz="3200" b="1" dirty="0">
              <a:solidFill>
                <a:srgbClr val="FF0000"/>
              </a:solidFill>
              <a:effectLst>
                <a:outerShdw blurRad="38100" dist="38100" dir="2700000" algn="tl">
                  <a:srgbClr val="000000">
                    <a:alpha val="43137"/>
                  </a:srgbClr>
                </a:outerShdw>
              </a:effectLst>
            </a:endParaRPr>
          </a:p>
        </p:txBody>
      </p:sp>
      <p:sp>
        <p:nvSpPr>
          <p:cNvPr id="53" name="TextBox 52"/>
          <p:cNvSpPr txBox="1"/>
          <p:nvPr/>
        </p:nvSpPr>
        <p:spPr>
          <a:xfrm>
            <a:off x="8596330" y="2143117"/>
            <a:ext cx="785818"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8</a:t>
            </a:r>
            <a:endParaRPr lang="zh-CN" altLang="en-US" sz="3200" b="1" dirty="0">
              <a:solidFill>
                <a:srgbClr val="FF0000"/>
              </a:solidFill>
              <a:effectLst>
                <a:outerShdw blurRad="38100" dist="38100" dir="2700000" algn="tl">
                  <a:srgbClr val="000000">
                    <a:alpha val="43137"/>
                  </a:srgbClr>
                </a:outerShdw>
              </a:effectLst>
            </a:endParaRPr>
          </a:p>
        </p:txBody>
      </p:sp>
      <p:sp>
        <p:nvSpPr>
          <p:cNvPr id="56" name="TextBox 55"/>
          <p:cNvSpPr txBox="1"/>
          <p:nvPr/>
        </p:nvSpPr>
        <p:spPr>
          <a:xfrm>
            <a:off x="6953256" y="3786191"/>
            <a:ext cx="928694" cy="584775"/>
          </a:xfrm>
          <a:prstGeom prst="rect">
            <a:avLst/>
          </a:prstGeom>
          <a:noFill/>
        </p:spPr>
        <p:txBody>
          <a:bodyPr wrap="square" rtlCol="0">
            <a:spAutoFit/>
          </a:bodyPr>
          <a:lstStyle/>
          <a:p>
            <a:r>
              <a:rPr lang="en-US" altLang="zh-CN" sz="3200" b="1" dirty="0">
                <a:solidFill>
                  <a:srgbClr val="FFFF00"/>
                </a:solidFill>
                <a:effectLst>
                  <a:outerShdw blurRad="38100" dist="38100" dir="2700000" algn="tl">
                    <a:srgbClr val="000000">
                      <a:alpha val="43137"/>
                    </a:srgbClr>
                  </a:outerShdw>
                </a:effectLst>
              </a:rPr>
              <a:t>6</a:t>
            </a:r>
            <a:endParaRPr lang="zh-CN" altLang="en-US" sz="3200" b="1" dirty="0">
              <a:solidFill>
                <a:srgbClr val="FFFF00"/>
              </a:solidFill>
              <a:effectLst>
                <a:outerShdw blurRad="38100" dist="38100" dir="2700000" algn="tl">
                  <a:srgbClr val="000000">
                    <a:alpha val="43137"/>
                  </a:srgbClr>
                </a:outerShdw>
              </a:effectLst>
            </a:endParaRPr>
          </a:p>
        </p:txBody>
      </p:sp>
      <p:sp>
        <p:nvSpPr>
          <p:cNvPr id="57" name="TextBox 56"/>
          <p:cNvSpPr txBox="1"/>
          <p:nvPr/>
        </p:nvSpPr>
        <p:spPr>
          <a:xfrm>
            <a:off x="4667240" y="3786191"/>
            <a:ext cx="928694"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1</a:t>
            </a:r>
            <a:endParaRPr lang="zh-CN" altLang="en-US" sz="3200" b="1" dirty="0">
              <a:solidFill>
                <a:srgbClr val="FF0000"/>
              </a:solidFill>
              <a:effectLst>
                <a:outerShdw blurRad="38100" dist="38100" dir="2700000" algn="tl">
                  <a:srgbClr val="000000">
                    <a:alpha val="43137"/>
                  </a:srgbClr>
                </a:outerShdw>
              </a:effectLst>
            </a:endParaRPr>
          </a:p>
        </p:txBody>
      </p:sp>
      <p:sp>
        <p:nvSpPr>
          <p:cNvPr id="58" name="TextBox 57"/>
          <p:cNvSpPr txBox="1"/>
          <p:nvPr/>
        </p:nvSpPr>
        <p:spPr>
          <a:xfrm>
            <a:off x="5595934" y="5072075"/>
            <a:ext cx="928694"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3</a:t>
            </a:r>
            <a:endParaRPr lang="zh-CN" altLang="en-US" sz="3200" b="1" dirty="0">
              <a:solidFill>
                <a:srgbClr val="FF0000"/>
              </a:solidFill>
              <a:effectLst>
                <a:outerShdw blurRad="38100" dist="38100" dir="2700000" algn="tl">
                  <a:srgbClr val="000000">
                    <a:alpha val="43137"/>
                  </a:srgbClr>
                </a:outerShdw>
              </a:effectLst>
            </a:endParaRPr>
          </a:p>
        </p:txBody>
      </p:sp>
      <p:sp>
        <p:nvSpPr>
          <p:cNvPr id="59" name="TextBox 58"/>
          <p:cNvSpPr txBox="1"/>
          <p:nvPr/>
        </p:nvSpPr>
        <p:spPr>
          <a:xfrm>
            <a:off x="8167702" y="5000637"/>
            <a:ext cx="928694" cy="584775"/>
          </a:xfrm>
          <a:prstGeom prst="rect">
            <a:avLst/>
          </a:prstGeom>
          <a:noFill/>
        </p:spPr>
        <p:txBody>
          <a:bodyPr wrap="square" rtlCol="0">
            <a:spAutoFit/>
          </a:bodyPr>
          <a:lstStyle/>
          <a:p>
            <a:r>
              <a:rPr lang="en-US" altLang="zh-CN" sz="3200" b="1" dirty="0">
                <a:solidFill>
                  <a:srgbClr val="FFFF00"/>
                </a:solidFill>
                <a:effectLst>
                  <a:outerShdw blurRad="38100" dist="38100" dir="2700000" algn="tl">
                    <a:srgbClr val="000000">
                      <a:alpha val="43137"/>
                    </a:srgbClr>
                  </a:outerShdw>
                </a:effectLst>
              </a:rPr>
              <a:t>11</a:t>
            </a:r>
            <a:endParaRPr lang="zh-CN" altLang="en-US" sz="3200" b="1" dirty="0">
              <a:solidFill>
                <a:srgbClr val="FFFF00"/>
              </a:solidFill>
              <a:effectLst>
                <a:outerShdw blurRad="38100" dist="38100" dir="2700000" algn="tl">
                  <a:srgbClr val="000000">
                    <a:alpha val="43137"/>
                  </a:srgbClr>
                </a:outerShdw>
              </a:effectLst>
            </a:endParaRPr>
          </a:p>
        </p:txBody>
      </p:sp>
      <p:cxnSp>
        <p:nvCxnSpPr>
          <p:cNvPr id="50" name="AutoShape 17"/>
          <p:cNvCxnSpPr>
            <a:cxnSpLocks noChangeShapeType="1"/>
            <a:endCxn id="30726" idx="1"/>
          </p:cNvCxnSpPr>
          <p:nvPr/>
        </p:nvCxnSpPr>
        <p:spPr bwMode="auto">
          <a:xfrm>
            <a:off x="7453323" y="3786191"/>
            <a:ext cx="832121" cy="827365"/>
          </a:xfrm>
          <a:prstGeom prst="straightConnector1">
            <a:avLst/>
          </a:prstGeom>
          <a:noFill/>
          <a:ln w="28575">
            <a:solidFill>
              <a:srgbClr val="FF0000"/>
            </a:solidFill>
            <a:round/>
            <a:headEnd/>
            <a:tailEnd type="stealth" w="med" len="lg"/>
          </a:ln>
          <a:effectLst/>
        </p:spPr>
      </p:cxnSp>
      <p:cxnSp>
        <p:nvCxnSpPr>
          <p:cNvPr id="51" name="AutoShape 17"/>
          <p:cNvCxnSpPr>
            <a:cxnSpLocks noChangeShapeType="1"/>
            <a:stCxn id="30724" idx="7"/>
          </p:cNvCxnSpPr>
          <p:nvPr/>
        </p:nvCxnSpPr>
        <p:spPr bwMode="auto">
          <a:xfrm rot="5400000" flipH="1" flipV="1">
            <a:off x="6245745" y="3763167"/>
            <a:ext cx="827365" cy="873412"/>
          </a:xfrm>
          <a:prstGeom prst="straightConnector1">
            <a:avLst/>
          </a:prstGeom>
          <a:noFill/>
          <a:ln w="28575">
            <a:solidFill>
              <a:srgbClr val="FF0000"/>
            </a:solidFill>
            <a:round/>
            <a:headEnd/>
            <a:tailEnd type="stealth" w="med" len="lg"/>
          </a:ln>
          <a:effectLst/>
        </p:spPr>
      </p:cxnSp>
    </p:spTree>
    <p:extLst>
      <p:ext uri="{BB962C8B-B14F-4D97-AF65-F5344CB8AC3E}">
        <p14:creationId xmlns:p14="http://schemas.microsoft.com/office/powerpoint/2010/main" val="266692508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图是什么？</a:t>
            </a:r>
            <a:endParaRPr lang="zh-CN" altLang="en-US" dirty="0"/>
          </a:p>
        </p:txBody>
      </p:sp>
      <p:sp>
        <p:nvSpPr>
          <p:cNvPr id="5" name="内容占位符 2"/>
          <p:cNvSpPr txBox="1">
            <a:spLocks/>
          </p:cNvSpPr>
          <p:nvPr/>
        </p:nvSpPr>
        <p:spPr>
          <a:xfrm>
            <a:off x="727231" y="2551125"/>
            <a:ext cx="5072098" cy="2643206"/>
          </a:xfrm>
          <a:prstGeom prst="rect">
            <a:avLst/>
          </a:prstGeom>
        </p:spPr>
        <p:txBody>
          <a:bodyPr vert="horz" lIns="91440" tIns="45720" rIns="91440" bIns="45720" rtlCol="0">
            <a:normAutofit fontScale="85000" lnSpcReduction="20000"/>
          </a:bodyPr>
          <a:lstStyle/>
          <a:p>
            <a:pPr marL="342900" indent="-342900">
              <a:spcBef>
                <a:spcPct val="20000"/>
              </a:spcBef>
              <a:buFont typeface="Arial" pitchFamily="34" charset="0"/>
              <a:buChar char="•"/>
              <a:defRPr/>
            </a:pPr>
            <a:r>
              <a:rPr lang="zh-CN" altLang="en-US" sz="3300" dirty="0"/>
              <a:t>图的的定义</a:t>
            </a:r>
          </a:p>
          <a:p>
            <a:pPr marL="342900" indent="-342900">
              <a:spcBef>
                <a:spcPct val="20000"/>
              </a:spcBef>
              <a:buFont typeface="Arial" pitchFamily="34" charset="0"/>
              <a:buChar char="•"/>
              <a:defRPr/>
            </a:pPr>
            <a:r>
              <a:rPr lang="zh-CN" altLang="en-US" sz="3300" dirty="0"/>
              <a:t>      图是由顶点</a:t>
            </a:r>
            <a:r>
              <a:rPr lang="en-US" altLang="en-US" sz="3300" dirty="0"/>
              <a:t>V</a:t>
            </a:r>
            <a:r>
              <a:rPr lang="zh-CN" altLang="en-US" sz="3300" dirty="0"/>
              <a:t>的集合和边</a:t>
            </a:r>
            <a:r>
              <a:rPr lang="en-US" altLang="en-US" sz="3300" dirty="0"/>
              <a:t>E</a:t>
            </a:r>
            <a:r>
              <a:rPr lang="zh-CN" altLang="en-US" sz="3300" dirty="0"/>
              <a:t>的集合组成的二元组：</a:t>
            </a:r>
          </a:p>
          <a:p>
            <a:pPr marL="342900" indent="-342900">
              <a:spcBef>
                <a:spcPct val="20000"/>
              </a:spcBef>
              <a:buFont typeface="Arial" pitchFamily="34" charset="0"/>
              <a:buChar char="•"/>
              <a:defRPr/>
            </a:pPr>
            <a:r>
              <a:rPr lang="zh-CN" altLang="en-US" sz="3300" dirty="0"/>
              <a:t>             记</a:t>
            </a:r>
            <a:r>
              <a:rPr lang="en-US" altLang="en-US" sz="3300" dirty="0"/>
              <a:t>G=</a:t>
            </a:r>
            <a:r>
              <a:rPr lang="zh-CN" altLang="en-US" sz="3300" dirty="0"/>
              <a:t>（</a:t>
            </a:r>
            <a:r>
              <a:rPr lang="en-US" altLang="en-US" sz="3300" dirty="0"/>
              <a:t>V</a:t>
            </a:r>
            <a:r>
              <a:rPr lang="zh-CN" altLang="en-US" sz="3300" dirty="0"/>
              <a:t>，</a:t>
            </a:r>
            <a:r>
              <a:rPr lang="en-US" altLang="en-US" sz="3300" dirty="0"/>
              <a:t>E</a:t>
            </a:r>
            <a:r>
              <a:rPr lang="zh-CN" altLang="en-US" sz="3300" dirty="0"/>
              <a:t>） </a:t>
            </a:r>
          </a:p>
          <a:p>
            <a:pPr marL="342900" indent="-342900">
              <a:spcBef>
                <a:spcPct val="20000"/>
              </a:spcBef>
              <a:buFont typeface="Arial" pitchFamily="34" charset="0"/>
              <a:buChar char="•"/>
              <a:defRPr/>
            </a:pPr>
            <a:r>
              <a:rPr lang="zh-CN" altLang="en-US" sz="3300" dirty="0"/>
              <a:t>   存在一个结点</a:t>
            </a:r>
            <a:r>
              <a:rPr lang="en-US" altLang="en-US" sz="3300" dirty="0"/>
              <a:t>v</a:t>
            </a:r>
            <a:r>
              <a:rPr lang="zh-CN" altLang="en-US" sz="3300" dirty="0"/>
              <a:t>，可能含有多个前驱结点和后继结点。</a:t>
            </a:r>
          </a:p>
          <a:p>
            <a:pPr marL="342900" indent="-342900">
              <a:spcBef>
                <a:spcPct val="20000"/>
              </a:spcBef>
              <a:buFont typeface="Arial" pitchFamily="34" charset="0"/>
              <a:buChar char="•"/>
              <a:defRPr/>
            </a:pPr>
            <a:endParaRPr lang="zh-CN" altLang="en-US" sz="3200" dirty="0"/>
          </a:p>
          <a:p>
            <a:pPr marL="342900" indent="-342900">
              <a:spcBef>
                <a:spcPct val="20000"/>
              </a:spcBef>
              <a:buFont typeface="Arial" pitchFamily="34" charset="0"/>
              <a:buChar char="•"/>
              <a:defRPr/>
            </a:pPr>
            <a:endParaRPr lang="zh-CN" altLang="en-US" sz="3200" dirty="0"/>
          </a:p>
        </p:txBody>
      </p:sp>
      <p:grpSp>
        <p:nvGrpSpPr>
          <p:cNvPr id="7" name="Group 5"/>
          <p:cNvGrpSpPr>
            <a:grpSpLocks/>
          </p:cNvGrpSpPr>
          <p:nvPr/>
        </p:nvGrpSpPr>
        <p:grpSpPr bwMode="auto">
          <a:xfrm>
            <a:off x="7038073" y="982581"/>
            <a:ext cx="3571900" cy="2786082"/>
            <a:chOff x="0" y="0"/>
            <a:chExt cx="1542" cy="1451"/>
          </a:xfrm>
        </p:grpSpPr>
        <p:sp>
          <p:nvSpPr>
            <p:cNvPr id="8" name="Oval 5"/>
            <p:cNvSpPr>
              <a:spLocks noChangeArrowheads="1"/>
            </p:cNvSpPr>
            <p:nvPr/>
          </p:nvSpPr>
          <p:spPr bwMode="auto">
            <a:xfrm>
              <a:off x="408" y="0"/>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ea typeface="华文行楷" pitchFamily="2" charset="-122"/>
                </a:rPr>
                <a:t>1</a:t>
              </a:r>
            </a:p>
          </p:txBody>
        </p:sp>
        <p:sp>
          <p:nvSpPr>
            <p:cNvPr id="9" name="Oval 6"/>
            <p:cNvSpPr>
              <a:spLocks noChangeArrowheads="1"/>
            </p:cNvSpPr>
            <p:nvPr/>
          </p:nvSpPr>
          <p:spPr bwMode="auto">
            <a:xfrm>
              <a:off x="0" y="544"/>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ea typeface="华文行楷" pitchFamily="2" charset="-122"/>
                </a:rPr>
                <a:t>2</a:t>
              </a:r>
            </a:p>
          </p:txBody>
        </p:sp>
        <p:sp>
          <p:nvSpPr>
            <p:cNvPr id="10" name="Oval 7"/>
            <p:cNvSpPr>
              <a:spLocks noChangeArrowheads="1"/>
            </p:cNvSpPr>
            <p:nvPr/>
          </p:nvSpPr>
          <p:spPr bwMode="auto">
            <a:xfrm>
              <a:off x="499" y="1179"/>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ea typeface="华文行楷" pitchFamily="2" charset="-122"/>
                </a:rPr>
                <a:t>5</a:t>
              </a:r>
            </a:p>
          </p:txBody>
        </p:sp>
        <p:sp>
          <p:nvSpPr>
            <p:cNvPr id="11" name="Oval 8"/>
            <p:cNvSpPr>
              <a:spLocks noChangeArrowheads="1"/>
            </p:cNvSpPr>
            <p:nvPr/>
          </p:nvSpPr>
          <p:spPr bwMode="auto">
            <a:xfrm>
              <a:off x="635" y="589"/>
              <a:ext cx="272" cy="272"/>
            </a:xfrm>
            <a:prstGeom prst="ellipse">
              <a:avLst/>
            </a:prstGeom>
            <a:solidFill>
              <a:schemeClr val="hlink"/>
            </a:solidFill>
            <a:ln w="9525" cmpd="sng">
              <a:solidFill>
                <a:schemeClr val="tx1"/>
              </a:solidFill>
              <a:round/>
              <a:headEnd/>
              <a:tailEnd/>
            </a:ln>
          </p:spPr>
          <p:txBody>
            <a:bodyPr wrap="none" anchor="ctr"/>
            <a:lstStyle/>
            <a:p>
              <a:r>
                <a:rPr lang="en-US" sz="2000" dirty="0">
                  <a:solidFill>
                    <a:srgbClr val="FF3300"/>
                  </a:solidFill>
                  <a:ea typeface="华文行楷" pitchFamily="2" charset="-122"/>
                </a:rPr>
                <a:t>3</a:t>
              </a:r>
            </a:p>
          </p:txBody>
        </p:sp>
        <p:sp>
          <p:nvSpPr>
            <p:cNvPr id="12" name="Oval 9"/>
            <p:cNvSpPr>
              <a:spLocks noChangeArrowheads="1"/>
            </p:cNvSpPr>
            <p:nvPr/>
          </p:nvSpPr>
          <p:spPr bwMode="auto">
            <a:xfrm>
              <a:off x="1270" y="680"/>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ea typeface="华文行楷" pitchFamily="2" charset="-122"/>
                </a:rPr>
                <a:t>4</a:t>
              </a:r>
            </a:p>
          </p:txBody>
        </p:sp>
        <p:sp>
          <p:nvSpPr>
            <p:cNvPr id="13" name="Line 10"/>
            <p:cNvSpPr>
              <a:spLocks noChangeShapeType="1"/>
            </p:cNvSpPr>
            <p:nvPr/>
          </p:nvSpPr>
          <p:spPr bwMode="auto">
            <a:xfrm flipH="1">
              <a:off x="226" y="227"/>
              <a:ext cx="227" cy="362"/>
            </a:xfrm>
            <a:prstGeom prst="line">
              <a:avLst/>
            </a:prstGeom>
            <a:noFill/>
            <a:ln w="28575" cmpd="sng">
              <a:solidFill>
                <a:schemeClr val="tx1"/>
              </a:solidFill>
              <a:round/>
              <a:headEnd/>
              <a:tailEnd/>
            </a:ln>
          </p:spPr>
          <p:txBody>
            <a:bodyPr/>
            <a:lstStyle/>
            <a:p>
              <a:endParaRPr lang="zh-CN" altLang="en-US"/>
            </a:p>
          </p:txBody>
        </p:sp>
        <p:sp>
          <p:nvSpPr>
            <p:cNvPr id="14" name="Line 11"/>
            <p:cNvSpPr>
              <a:spLocks noChangeShapeType="1"/>
            </p:cNvSpPr>
            <p:nvPr/>
          </p:nvSpPr>
          <p:spPr bwMode="auto">
            <a:xfrm>
              <a:off x="590" y="272"/>
              <a:ext cx="135" cy="317"/>
            </a:xfrm>
            <a:prstGeom prst="line">
              <a:avLst/>
            </a:prstGeom>
            <a:noFill/>
            <a:ln w="28575" cmpd="sng">
              <a:solidFill>
                <a:schemeClr val="tx1"/>
              </a:solidFill>
              <a:round/>
              <a:headEnd/>
              <a:tailEnd/>
            </a:ln>
          </p:spPr>
          <p:txBody>
            <a:bodyPr/>
            <a:lstStyle/>
            <a:p>
              <a:endParaRPr lang="zh-CN" altLang="en-US"/>
            </a:p>
          </p:txBody>
        </p:sp>
        <p:sp>
          <p:nvSpPr>
            <p:cNvPr id="15" name="Line 12"/>
            <p:cNvSpPr>
              <a:spLocks noChangeShapeType="1"/>
            </p:cNvSpPr>
            <p:nvPr/>
          </p:nvSpPr>
          <p:spPr bwMode="auto">
            <a:xfrm>
              <a:off x="181" y="816"/>
              <a:ext cx="363" cy="408"/>
            </a:xfrm>
            <a:prstGeom prst="line">
              <a:avLst/>
            </a:prstGeom>
            <a:noFill/>
            <a:ln w="28575" cmpd="sng">
              <a:solidFill>
                <a:schemeClr val="tx1"/>
              </a:solidFill>
              <a:round/>
              <a:headEnd/>
              <a:tailEnd/>
            </a:ln>
          </p:spPr>
          <p:txBody>
            <a:bodyPr/>
            <a:lstStyle/>
            <a:p>
              <a:endParaRPr lang="zh-CN" altLang="en-US"/>
            </a:p>
          </p:txBody>
        </p:sp>
        <p:sp>
          <p:nvSpPr>
            <p:cNvPr id="16" name="Line 13"/>
            <p:cNvSpPr>
              <a:spLocks noChangeShapeType="1"/>
            </p:cNvSpPr>
            <p:nvPr/>
          </p:nvSpPr>
          <p:spPr bwMode="auto">
            <a:xfrm>
              <a:off x="272" y="725"/>
              <a:ext cx="363" cy="0"/>
            </a:xfrm>
            <a:prstGeom prst="line">
              <a:avLst/>
            </a:prstGeom>
            <a:noFill/>
            <a:ln w="28575" cmpd="sng">
              <a:solidFill>
                <a:schemeClr val="tx1"/>
              </a:solidFill>
              <a:round/>
              <a:headEnd/>
              <a:tailEnd/>
            </a:ln>
          </p:spPr>
          <p:txBody>
            <a:bodyPr/>
            <a:lstStyle/>
            <a:p>
              <a:endParaRPr lang="zh-CN" altLang="en-US"/>
            </a:p>
          </p:txBody>
        </p:sp>
        <p:sp>
          <p:nvSpPr>
            <p:cNvPr id="17" name="Line 14"/>
            <p:cNvSpPr>
              <a:spLocks noChangeShapeType="1"/>
            </p:cNvSpPr>
            <p:nvPr/>
          </p:nvSpPr>
          <p:spPr bwMode="auto">
            <a:xfrm>
              <a:off x="680" y="181"/>
              <a:ext cx="635" cy="544"/>
            </a:xfrm>
            <a:prstGeom prst="line">
              <a:avLst/>
            </a:prstGeom>
            <a:noFill/>
            <a:ln w="28575" cmpd="sng">
              <a:solidFill>
                <a:schemeClr val="tx1"/>
              </a:solidFill>
              <a:round/>
              <a:headEnd/>
              <a:tailEnd/>
            </a:ln>
          </p:spPr>
          <p:txBody>
            <a:bodyPr/>
            <a:lstStyle/>
            <a:p>
              <a:endParaRPr lang="zh-CN" altLang="en-US"/>
            </a:p>
          </p:txBody>
        </p:sp>
        <p:sp>
          <p:nvSpPr>
            <p:cNvPr id="18" name="Line 15"/>
            <p:cNvSpPr>
              <a:spLocks noChangeShapeType="1"/>
            </p:cNvSpPr>
            <p:nvPr/>
          </p:nvSpPr>
          <p:spPr bwMode="auto">
            <a:xfrm flipV="1">
              <a:off x="771" y="862"/>
              <a:ext cx="499" cy="408"/>
            </a:xfrm>
            <a:prstGeom prst="line">
              <a:avLst/>
            </a:prstGeom>
            <a:noFill/>
            <a:ln w="28575" cmpd="sng">
              <a:solidFill>
                <a:schemeClr val="tx1"/>
              </a:solidFill>
              <a:round/>
              <a:headEnd/>
              <a:tailEnd/>
            </a:ln>
          </p:spPr>
          <p:txBody>
            <a:bodyPr/>
            <a:lstStyle/>
            <a:p>
              <a:endParaRPr lang="zh-CN" altLang="en-US"/>
            </a:p>
          </p:txBody>
        </p:sp>
        <p:sp>
          <p:nvSpPr>
            <p:cNvPr id="19" name="Line 16"/>
            <p:cNvSpPr>
              <a:spLocks noChangeShapeType="1"/>
            </p:cNvSpPr>
            <p:nvPr/>
          </p:nvSpPr>
          <p:spPr bwMode="auto">
            <a:xfrm flipV="1">
              <a:off x="680" y="862"/>
              <a:ext cx="46" cy="317"/>
            </a:xfrm>
            <a:prstGeom prst="line">
              <a:avLst/>
            </a:prstGeom>
            <a:noFill/>
            <a:ln w="28575" cmpd="sng">
              <a:solidFill>
                <a:schemeClr val="tx1"/>
              </a:solidFill>
              <a:round/>
              <a:headEnd/>
              <a:tailEnd/>
            </a:ln>
          </p:spPr>
          <p:txBody>
            <a:bodyPr/>
            <a:lstStyle/>
            <a:p>
              <a:endParaRPr lang="zh-CN" altLang="en-US"/>
            </a:p>
          </p:txBody>
        </p:sp>
      </p:grpSp>
      <p:grpSp>
        <p:nvGrpSpPr>
          <p:cNvPr id="21" name="Group 18"/>
          <p:cNvGrpSpPr>
            <a:grpSpLocks/>
          </p:cNvGrpSpPr>
          <p:nvPr/>
        </p:nvGrpSpPr>
        <p:grpSpPr bwMode="auto">
          <a:xfrm>
            <a:off x="6986946" y="3934390"/>
            <a:ext cx="3214710" cy="2571768"/>
            <a:chOff x="0" y="0"/>
            <a:chExt cx="1542" cy="1451"/>
          </a:xfrm>
        </p:grpSpPr>
        <p:sp>
          <p:nvSpPr>
            <p:cNvPr id="22" name="Oval 17"/>
            <p:cNvSpPr>
              <a:spLocks noChangeArrowheads="1"/>
            </p:cNvSpPr>
            <p:nvPr/>
          </p:nvSpPr>
          <p:spPr bwMode="auto">
            <a:xfrm>
              <a:off x="408" y="0"/>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ea typeface="华文行楷" pitchFamily="2" charset="-122"/>
                </a:rPr>
                <a:t>1</a:t>
              </a:r>
            </a:p>
          </p:txBody>
        </p:sp>
        <p:sp>
          <p:nvSpPr>
            <p:cNvPr id="23" name="Oval 18"/>
            <p:cNvSpPr>
              <a:spLocks noChangeArrowheads="1"/>
            </p:cNvSpPr>
            <p:nvPr/>
          </p:nvSpPr>
          <p:spPr bwMode="auto">
            <a:xfrm>
              <a:off x="0" y="544"/>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ea typeface="华文行楷" pitchFamily="2" charset="-122"/>
                </a:rPr>
                <a:t>2</a:t>
              </a:r>
            </a:p>
          </p:txBody>
        </p:sp>
        <p:sp>
          <p:nvSpPr>
            <p:cNvPr id="24" name="Oval 19"/>
            <p:cNvSpPr>
              <a:spLocks noChangeArrowheads="1"/>
            </p:cNvSpPr>
            <p:nvPr/>
          </p:nvSpPr>
          <p:spPr bwMode="auto">
            <a:xfrm>
              <a:off x="499" y="1179"/>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ea typeface="华文行楷" pitchFamily="2" charset="-122"/>
                </a:rPr>
                <a:t>5</a:t>
              </a:r>
            </a:p>
          </p:txBody>
        </p:sp>
        <p:sp>
          <p:nvSpPr>
            <p:cNvPr id="25" name="Oval 20"/>
            <p:cNvSpPr>
              <a:spLocks noChangeArrowheads="1"/>
            </p:cNvSpPr>
            <p:nvPr/>
          </p:nvSpPr>
          <p:spPr bwMode="auto">
            <a:xfrm>
              <a:off x="635" y="589"/>
              <a:ext cx="272" cy="272"/>
            </a:xfrm>
            <a:prstGeom prst="ellipse">
              <a:avLst/>
            </a:prstGeom>
            <a:solidFill>
              <a:schemeClr val="hlink"/>
            </a:solidFill>
            <a:ln w="9525" cmpd="sng">
              <a:solidFill>
                <a:schemeClr val="tx1"/>
              </a:solidFill>
              <a:round/>
              <a:headEnd/>
              <a:tailEnd/>
            </a:ln>
          </p:spPr>
          <p:txBody>
            <a:bodyPr wrap="none" anchor="ctr"/>
            <a:lstStyle/>
            <a:p>
              <a:r>
                <a:rPr lang="en-US" sz="2000" dirty="0">
                  <a:solidFill>
                    <a:srgbClr val="FF3300"/>
                  </a:solidFill>
                  <a:ea typeface="华文行楷" pitchFamily="2" charset="-122"/>
                </a:rPr>
                <a:t>3</a:t>
              </a:r>
            </a:p>
          </p:txBody>
        </p:sp>
        <p:sp>
          <p:nvSpPr>
            <p:cNvPr id="26" name="Oval 21"/>
            <p:cNvSpPr>
              <a:spLocks noChangeArrowheads="1"/>
            </p:cNvSpPr>
            <p:nvPr/>
          </p:nvSpPr>
          <p:spPr bwMode="auto">
            <a:xfrm>
              <a:off x="1270" y="680"/>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ea typeface="华文行楷" pitchFamily="2" charset="-122"/>
                </a:rPr>
                <a:t>4</a:t>
              </a:r>
            </a:p>
          </p:txBody>
        </p:sp>
        <p:sp>
          <p:nvSpPr>
            <p:cNvPr id="27" name="Line 22"/>
            <p:cNvSpPr>
              <a:spLocks noChangeShapeType="1"/>
            </p:cNvSpPr>
            <p:nvPr/>
          </p:nvSpPr>
          <p:spPr bwMode="auto">
            <a:xfrm flipH="1">
              <a:off x="226" y="227"/>
              <a:ext cx="227" cy="362"/>
            </a:xfrm>
            <a:prstGeom prst="line">
              <a:avLst/>
            </a:prstGeom>
            <a:noFill/>
            <a:ln w="28575" cmpd="sng">
              <a:solidFill>
                <a:schemeClr val="tx1"/>
              </a:solidFill>
              <a:round/>
              <a:headEnd/>
              <a:tailEnd type="arrow" w="med" len="med"/>
            </a:ln>
          </p:spPr>
          <p:txBody>
            <a:bodyPr/>
            <a:lstStyle/>
            <a:p>
              <a:endParaRPr lang="zh-CN" altLang="en-US"/>
            </a:p>
          </p:txBody>
        </p:sp>
        <p:sp>
          <p:nvSpPr>
            <p:cNvPr id="28" name="Line 23"/>
            <p:cNvSpPr>
              <a:spLocks noChangeShapeType="1"/>
            </p:cNvSpPr>
            <p:nvPr/>
          </p:nvSpPr>
          <p:spPr bwMode="auto">
            <a:xfrm>
              <a:off x="590" y="272"/>
              <a:ext cx="135" cy="317"/>
            </a:xfrm>
            <a:prstGeom prst="line">
              <a:avLst/>
            </a:prstGeom>
            <a:noFill/>
            <a:ln w="28575" cmpd="sng">
              <a:solidFill>
                <a:schemeClr val="tx1"/>
              </a:solidFill>
              <a:round/>
              <a:headEnd type="stealth" w="lg" len="lg"/>
              <a:tailEnd/>
            </a:ln>
          </p:spPr>
          <p:txBody>
            <a:bodyPr/>
            <a:lstStyle/>
            <a:p>
              <a:endParaRPr lang="zh-CN" altLang="en-US"/>
            </a:p>
          </p:txBody>
        </p:sp>
        <p:sp>
          <p:nvSpPr>
            <p:cNvPr id="29" name="Line 24"/>
            <p:cNvSpPr>
              <a:spLocks noChangeShapeType="1"/>
            </p:cNvSpPr>
            <p:nvPr/>
          </p:nvSpPr>
          <p:spPr bwMode="auto">
            <a:xfrm>
              <a:off x="181" y="816"/>
              <a:ext cx="363" cy="408"/>
            </a:xfrm>
            <a:prstGeom prst="line">
              <a:avLst/>
            </a:prstGeom>
            <a:noFill/>
            <a:ln w="28575" cmpd="sng">
              <a:solidFill>
                <a:schemeClr val="tx1"/>
              </a:solidFill>
              <a:round/>
              <a:headEnd/>
              <a:tailEnd type="stealth" w="lg" len="lg"/>
            </a:ln>
          </p:spPr>
          <p:txBody>
            <a:bodyPr/>
            <a:lstStyle/>
            <a:p>
              <a:endParaRPr lang="zh-CN" altLang="en-US"/>
            </a:p>
          </p:txBody>
        </p:sp>
        <p:sp>
          <p:nvSpPr>
            <p:cNvPr id="30" name="Line 25"/>
            <p:cNvSpPr>
              <a:spLocks noChangeShapeType="1"/>
            </p:cNvSpPr>
            <p:nvPr/>
          </p:nvSpPr>
          <p:spPr bwMode="auto">
            <a:xfrm>
              <a:off x="272" y="725"/>
              <a:ext cx="363" cy="0"/>
            </a:xfrm>
            <a:prstGeom prst="line">
              <a:avLst/>
            </a:prstGeom>
            <a:noFill/>
            <a:ln w="28575" cmpd="sng">
              <a:solidFill>
                <a:schemeClr val="tx1"/>
              </a:solidFill>
              <a:round/>
              <a:headEnd/>
              <a:tailEnd type="stealth" w="lg" len="lg"/>
            </a:ln>
          </p:spPr>
          <p:txBody>
            <a:bodyPr/>
            <a:lstStyle/>
            <a:p>
              <a:endParaRPr lang="zh-CN" altLang="en-US"/>
            </a:p>
          </p:txBody>
        </p:sp>
        <p:sp>
          <p:nvSpPr>
            <p:cNvPr id="31" name="Line 26"/>
            <p:cNvSpPr>
              <a:spLocks noChangeShapeType="1"/>
            </p:cNvSpPr>
            <p:nvPr/>
          </p:nvSpPr>
          <p:spPr bwMode="auto">
            <a:xfrm>
              <a:off x="680" y="181"/>
              <a:ext cx="635" cy="544"/>
            </a:xfrm>
            <a:prstGeom prst="line">
              <a:avLst/>
            </a:prstGeom>
            <a:noFill/>
            <a:ln w="28575" cmpd="sng">
              <a:solidFill>
                <a:schemeClr val="tx1"/>
              </a:solidFill>
              <a:round/>
              <a:headEnd/>
              <a:tailEnd type="stealth" w="lg" len="lg"/>
            </a:ln>
          </p:spPr>
          <p:txBody>
            <a:bodyPr/>
            <a:lstStyle/>
            <a:p>
              <a:endParaRPr lang="zh-CN" altLang="en-US"/>
            </a:p>
          </p:txBody>
        </p:sp>
        <p:sp>
          <p:nvSpPr>
            <p:cNvPr id="32" name="Line 27"/>
            <p:cNvSpPr>
              <a:spLocks noChangeShapeType="1"/>
            </p:cNvSpPr>
            <p:nvPr/>
          </p:nvSpPr>
          <p:spPr bwMode="auto">
            <a:xfrm flipV="1">
              <a:off x="771" y="862"/>
              <a:ext cx="499" cy="408"/>
            </a:xfrm>
            <a:prstGeom prst="line">
              <a:avLst/>
            </a:prstGeom>
            <a:noFill/>
            <a:ln w="28575" cmpd="sng">
              <a:solidFill>
                <a:schemeClr val="tx1"/>
              </a:solidFill>
              <a:round/>
              <a:headEnd/>
              <a:tailEnd type="stealth" w="lg" len="lg"/>
            </a:ln>
          </p:spPr>
          <p:txBody>
            <a:bodyPr/>
            <a:lstStyle/>
            <a:p>
              <a:endParaRPr lang="zh-CN" altLang="en-US"/>
            </a:p>
          </p:txBody>
        </p:sp>
        <p:sp>
          <p:nvSpPr>
            <p:cNvPr id="33" name="Line 28"/>
            <p:cNvSpPr>
              <a:spLocks noChangeShapeType="1"/>
            </p:cNvSpPr>
            <p:nvPr/>
          </p:nvSpPr>
          <p:spPr bwMode="auto">
            <a:xfrm flipV="1">
              <a:off x="680" y="862"/>
              <a:ext cx="46" cy="317"/>
            </a:xfrm>
            <a:prstGeom prst="line">
              <a:avLst/>
            </a:prstGeom>
            <a:noFill/>
            <a:ln w="28575" cmpd="sng">
              <a:solidFill>
                <a:schemeClr val="tx1"/>
              </a:solidFill>
              <a:round/>
              <a:headEnd/>
              <a:tailEnd type="stealth" w="lg" len="lg"/>
            </a:ln>
          </p:spPr>
          <p:txBody>
            <a:bodyPr/>
            <a:lstStyle/>
            <a:p>
              <a:endParaRPr lang="zh-CN" altLang="en-US"/>
            </a:p>
          </p:txBody>
        </p:sp>
      </p:grpSp>
    </p:spTree>
    <p:extLst>
      <p:ext uri="{BB962C8B-B14F-4D97-AF65-F5344CB8AC3E}">
        <p14:creationId xmlns:p14="http://schemas.microsoft.com/office/powerpoint/2010/main" val="37155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par>
                                <p:cTn id="8" presetID="1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slide(fromBottom)">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Freeform 2"/>
          <p:cNvSpPr>
            <a:spLocks/>
          </p:cNvSpPr>
          <p:nvPr/>
        </p:nvSpPr>
        <p:spPr bwMode="auto">
          <a:xfrm>
            <a:off x="8096264" y="4357694"/>
            <a:ext cx="874698" cy="1000132"/>
          </a:xfrm>
          <a:prstGeom prst="ellipse">
            <a:avLst/>
          </a:prstGeom>
          <a:solidFill>
            <a:srgbClr val="336600">
              <a:alpha val="82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70" name="Freeform 2"/>
          <p:cNvSpPr>
            <a:spLocks/>
          </p:cNvSpPr>
          <p:nvPr/>
        </p:nvSpPr>
        <p:spPr bwMode="auto">
          <a:xfrm>
            <a:off x="6810380" y="3000372"/>
            <a:ext cx="874698" cy="1000132"/>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defRPr/>
            </a:pPr>
            <a:endParaRPr lang="zh-CN" altLang="en-US">
              <a:effectLst>
                <a:outerShdw blurRad="38100" dist="38100" dir="2700000" algn="tl">
                  <a:srgbClr val="000000">
                    <a:alpha val="43137"/>
                  </a:srgbClr>
                </a:outerShdw>
              </a:effectLst>
              <a:latin typeface="Arial" charset="0"/>
            </a:endParaRPr>
          </a:p>
        </p:txBody>
      </p:sp>
      <p:sp>
        <p:nvSpPr>
          <p:cNvPr id="30722" name="Oval 2"/>
          <p:cNvSpPr>
            <a:spLocks noChangeArrowheads="1"/>
          </p:cNvSpPr>
          <p:nvPr/>
        </p:nvSpPr>
        <p:spPr bwMode="auto">
          <a:xfrm>
            <a:off x="5829300" y="21161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2</a:t>
            </a:r>
          </a:p>
        </p:txBody>
      </p:sp>
      <p:sp>
        <p:nvSpPr>
          <p:cNvPr id="30723" name="Oval 3"/>
          <p:cNvSpPr>
            <a:spLocks noChangeArrowheads="1"/>
          </p:cNvSpPr>
          <p:nvPr/>
        </p:nvSpPr>
        <p:spPr bwMode="auto">
          <a:xfrm>
            <a:off x="8229600" y="21161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3</a:t>
            </a:r>
          </a:p>
        </p:txBody>
      </p:sp>
      <p:sp>
        <p:nvSpPr>
          <p:cNvPr id="30724" name="Oval 4"/>
          <p:cNvSpPr>
            <a:spLocks noChangeArrowheads="1"/>
          </p:cNvSpPr>
          <p:nvPr/>
        </p:nvSpPr>
        <p:spPr bwMode="auto">
          <a:xfrm>
            <a:off x="5832475"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7</a:t>
            </a:r>
          </a:p>
        </p:txBody>
      </p:sp>
      <p:sp>
        <p:nvSpPr>
          <p:cNvPr id="30725" name="Oval 5"/>
          <p:cNvSpPr>
            <a:spLocks noChangeArrowheads="1"/>
          </p:cNvSpPr>
          <p:nvPr/>
        </p:nvSpPr>
        <p:spPr bwMode="auto">
          <a:xfrm>
            <a:off x="3452794" y="2143116"/>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dirty="0">
                <a:latin typeface="Times New Roman" pitchFamily="18" charset="0"/>
                <a:ea typeface="宋体" pitchFamily="2" charset="-122"/>
              </a:rPr>
              <a:t>1</a:t>
            </a:r>
          </a:p>
        </p:txBody>
      </p:sp>
      <p:sp>
        <p:nvSpPr>
          <p:cNvPr id="30726" name="Oval 6"/>
          <p:cNvSpPr>
            <a:spLocks noChangeArrowheads="1"/>
          </p:cNvSpPr>
          <p:nvPr/>
        </p:nvSpPr>
        <p:spPr bwMode="auto">
          <a:xfrm>
            <a:off x="8218488"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8</a:t>
            </a:r>
          </a:p>
        </p:txBody>
      </p:sp>
      <p:sp>
        <p:nvSpPr>
          <p:cNvPr id="30727" name="Oval 7"/>
          <p:cNvSpPr>
            <a:spLocks noChangeArrowheads="1"/>
          </p:cNvSpPr>
          <p:nvPr/>
        </p:nvSpPr>
        <p:spPr bwMode="auto">
          <a:xfrm>
            <a:off x="4648200" y="3335338"/>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4</a:t>
            </a:r>
          </a:p>
        </p:txBody>
      </p:sp>
      <p:sp>
        <p:nvSpPr>
          <p:cNvPr id="30728" name="Oval 8"/>
          <p:cNvSpPr>
            <a:spLocks noChangeArrowheads="1"/>
          </p:cNvSpPr>
          <p:nvPr/>
        </p:nvSpPr>
        <p:spPr bwMode="auto">
          <a:xfrm>
            <a:off x="7024694" y="3357562"/>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5</a:t>
            </a:r>
          </a:p>
        </p:txBody>
      </p:sp>
      <p:sp>
        <p:nvSpPr>
          <p:cNvPr id="30729" name="Oval 9"/>
          <p:cNvSpPr>
            <a:spLocks noChangeArrowheads="1"/>
          </p:cNvSpPr>
          <p:nvPr/>
        </p:nvSpPr>
        <p:spPr bwMode="auto">
          <a:xfrm>
            <a:off x="3446463" y="4546600"/>
            <a:ext cx="457200" cy="457200"/>
          </a:xfrm>
          <a:prstGeom prst="ellipse">
            <a:avLst/>
          </a:prstGeom>
          <a:solidFill>
            <a:srgbClr val="0099FF"/>
          </a:solidFill>
          <a:ln w="28575">
            <a:solidFill>
              <a:schemeClr val="tx1"/>
            </a:solidFill>
            <a:round/>
            <a:headEnd/>
            <a:tailEnd/>
          </a:ln>
          <a:effectLst/>
        </p:spPr>
        <p:txBody>
          <a:bodyPr wrap="none" anchor="ctr"/>
          <a:lstStyle/>
          <a:p>
            <a:pPr algn="ctr">
              <a:lnSpc>
                <a:spcPct val="100000"/>
              </a:lnSpc>
              <a:spcBef>
                <a:spcPct val="0"/>
              </a:spcBef>
            </a:pPr>
            <a:r>
              <a:rPr kumimoji="1" lang="en-US" altLang="zh-CN" sz="2000">
                <a:latin typeface="Times New Roman" pitchFamily="18" charset="0"/>
                <a:ea typeface="宋体" pitchFamily="2" charset="-122"/>
              </a:rPr>
              <a:t>6</a:t>
            </a:r>
          </a:p>
        </p:txBody>
      </p:sp>
      <p:cxnSp>
        <p:nvCxnSpPr>
          <p:cNvPr id="30730" name="AutoShape 10"/>
          <p:cNvCxnSpPr>
            <a:cxnSpLocks noChangeShapeType="1"/>
          </p:cNvCxnSpPr>
          <p:nvPr/>
        </p:nvCxnSpPr>
        <p:spPr bwMode="auto">
          <a:xfrm flipV="1">
            <a:off x="3809984" y="2357430"/>
            <a:ext cx="1919306" cy="26978"/>
          </a:xfrm>
          <a:prstGeom prst="straightConnector1">
            <a:avLst/>
          </a:prstGeom>
          <a:noFill/>
          <a:ln w="28575">
            <a:solidFill>
              <a:schemeClr val="tx1"/>
            </a:solidFill>
            <a:round/>
            <a:headEnd/>
            <a:tailEnd type="stealth" w="med" len="lg"/>
          </a:ln>
          <a:effectLst/>
        </p:spPr>
      </p:cxnSp>
      <p:cxnSp>
        <p:nvCxnSpPr>
          <p:cNvPr id="30731" name="AutoShape 11"/>
          <p:cNvCxnSpPr>
            <a:cxnSpLocks noChangeShapeType="1"/>
            <a:stCxn id="30722" idx="6"/>
            <a:endCxn id="30723" idx="2"/>
          </p:cNvCxnSpPr>
          <p:nvPr/>
        </p:nvCxnSpPr>
        <p:spPr bwMode="auto">
          <a:xfrm>
            <a:off x="6300789" y="2344738"/>
            <a:ext cx="1914525" cy="0"/>
          </a:xfrm>
          <a:prstGeom prst="straightConnector1">
            <a:avLst/>
          </a:prstGeom>
          <a:noFill/>
          <a:ln w="28575">
            <a:solidFill>
              <a:schemeClr val="tx1"/>
            </a:solidFill>
            <a:round/>
            <a:headEnd/>
            <a:tailEnd type="stealth" w="med" len="lg"/>
          </a:ln>
          <a:effectLst/>
        </p:spPr>
      </p:cxnSp>
      <p:cxnSp>
        <p:nvCxnSpPr>
          <p:cNvPr id="30732" name="AutoShape 12"/>
          <p:cNvCxnSpPr>
            <a:cxnSpLocks noChangeShapeType="1"/>
          </p:cNvCxnSpPr>
          <p:nvPr/>
        </p:nvCxnSpPr>
        <p:spPr bwMode="auto">
          <a:xfrm rot="5400000">
            <a:off x="2697131" y="3613160"/>
            <a:ext cx="1946284" cy="6331"/>
          </a:xfrm>
          <a:prstGeom prst="straightConnector1">
            <a:avLst/>
          </a:prstGeom>
          <a:noFill/>
          <a:ln w="28575">
            <a:solidFill>
              <a:schemeClr val="tx1"/>
            </a:solidFill>
            <a:round/>
            <a:headEnd/>
            <a:tailEnd type="stealth" w="med" len="lg"/>
          </a:ln>
          <a:effectLst/>
        </p:spPr>
      </p:cxnSp>
      <p:cxnSp>
        <p:nvCxnSpPr>
          <p:cNvPr id="30733" name="AutoShape 13"/>
          <p:cNvCxnSpPr>
            <a:cxnSpLocks noChangeShapeType="1"/>
          </p:cNvCxnSpPr>
          <p:nvPr/>
        </p:nvCxnSpPr>
        <p:spPr bwMode="auto">
          <a:xfrm>
            <a:off x="3881422" y="4786322"/>
            <a:ext cx="1900238" cy="0"/>
          </a:xfrm>
          <a:prstGeom prst="straightConnector1">
            <a:avLst/>
          </a:prstGeom>
          <a:noFill/>
          <a:ln w="28575">
            <a:solidFill>
              <a:schemeClr val="tx1"/>
            </a:solidFill>
            <a:round/>
            <a:headEnd/>
            <a:tailEnd type="stealth" w="med" len="lg"/>
          </a:ln>
          <a:effectLst/>
        </p:spPr>
      </p:cxnSp>
      <p:cxnSp>
        <p:nvCxnSpPr>
          <p:cNvPr id="30734" name="AutoShape 14"/>
          <p:cNvCxnSpPr>
            <a:cxnSpLocks noChangeShapeType="1"/>
          </p:cNvCxnSpPr>
          <p:nvPr/>
        </p:nvCxnSpPr>
        <p:spPr bwMode="auto">
          <a:xfrm>
            <a:off x="6310315" y="4786322"/>
            <a:ext cx="1900237" cy="0"/>
          </a:xfrm>
          <a:prstGeom prst="straightConnector1">
            <a:avLst/>
          </a:prstGeom>
          <a:noFill/>
          <a:ln w="28575">
            <a:solidFill>
              <a:schemeClr val="tx1"/>
            </a:solidFill>
            <a:round/>
            <a:headEnd/>
            <a:tailEnd type="stealth" w="med" len="lg"/>
          </a:ln>
          <a:effectLst/>
        </p:spPr>
      </p:cxnSp>
      <p:cxnSp>
        <p:nvCxnSpPr>
          <p:cNvPr id="30735" name="AutoShape 15"/>
          <p:cNvCxnSpPr>
            <a:cxnSpLocks noChangeShapeType="1"/>
            <a:stCxn id="30723" idx="4"/>
            <a:endCxn id="30726" idx="0"/>
          </p:cNvCxnSpPr>
          <p:nvPr/>
        </p:nvCxnSpPr>
        <p:spPr bwMode="auto">
          <a:xfrm flipH="1">
            <a:off x="8447088" y="2587625"/>
            <a:ext cx="11112" cy="1944688"/>
          </a:xfrm>
          <a:prstGeom prst="straightConnector1">
            <a:avLst/>
          </a:prstGeom>
          <a:noFill/>
          <a:ln w="28575">
            <a:solidFill>
              <a:schemeClr val="tx1"/>
            </a:solidFill>
            <a:round/>
            <a:headEnd/>
            <a:tailEnd type="stealth" w="med" len="lg"/>
          </a:ln>
          <a:effectLst/>
        </p:spPr>
      </p:cxnSp>
      <p:cxnSp>
        <p:nvCxnSpPr>
          <p:cNvPr id="30736" name="AutoShape 16"/>
          <p:cNvCxnSpPr>
            <a:cxnSpLocks noChangeShapeType="1"/>
            <a:stCxn id="30725" idx="5"/>
            <a:endCxn id="30727" idx="1"/>
          </p:cNvCxnSpPr>
          <p:nvPr/>
        </p:nvCxnSpPr>
        <p:spPr bwMode="auto">
          <a:xfrm rot="16200000" flipH="1">
            <a:off x="3844631" y="2531769"/>
            <a:ext cx="868932" cy="872116"/>
          </a:xfrm>
          <a:prstGeom prst="straightConnector1">
            <a:avLst/>
          </a:prstGeom>
          <a:noFill/>
          <a:ln w="28575">
            <a:solidFill>
              <a:schemeClr val="tx1"/>
            </a:solidFill>
            <a:round/>
            <a:headEnd/>
            <a:tailEnd type="stealth" w="med" len="lg"/>
          </a:ln>
          <a:effectLst/>
        </p:spPr>
      </p:cxnSp>
      <p:cxnSp>
        <p:nvCxnSpPr>
          <p:cNvPr id="30737" name="AutoShape 17"/>
          <p:cNvCxnSpPr>
            <a:cxnSpLocks noChangeShapeType="1"/>
            <a:stCxn id="30727" idx="5"/>
            <a:endCxn id="30724" idx="1"/>
          </p:cNvCxnSpPr>
          <p:nvPr/>
        </p:nvCxnSpPr>
        <p:spPr bwMode="auto">
          <a:xfrm>
            <a:off x="5038726" y="3740150"/>
            <a:ext cx="860425" cy="858838"/>
          </a:xfrm>
          <a:prstGeom prst="straightConnector1">
            <a:avLst/>
          </a:prstGeom>
          <a:noFill/>
          <a:ln w="28575">
            <a:solidFill>
              <a:schemeClr val="tx1"/>
            </a:solidFill>
            <a:round/>
            <a:headEnd/>
            <a:tailEnd type="stealth" w="med" len="lg"/>
          </a:ln>
          <a:effectLst/>
        </p:spPr>
      </p:cxnSp>
      <p:cxnSp>
        <p:nvCxnSpPr>
          <p:cNvPr id="30738" name="AutoShape 18"/>
          <p:cNvCxnSpPr>
            <a:cxnSpLocks noChangeShapeType="1"/>
            <a:stCxn id="30729" idx="7"/>
            <a:endCxn id="30727" idx="3"/>
          </p:cNvCxnSpPr>
          <p:nvPr/>
        </p:nvCxnSpPr>
        <p:spPr bwMode="auto">
          <a:xfrm flipV="1">
            <a:off x="3836989" y="3740150"/>
            <a:ext cx="877887" cy="858838"/>
          </a:xfrm>
          <a:prstGeom prst="straightConnector1">
            <a:avLst/>
          </a:prstGeom>
          <a:noFill/>
          <a:ln w="28575">
            <a:solidFill>
              <a:schemeClr val="tx1"/>
            </a:solidFill>
            <a:round/>
            <a:headEnd/>
            <a:tailEnd type="stealth" w="med" len="lg"/>
          </a:ln>
          <a:effectLst/>
        </p:spPr>
      </p:cxnSp>
      <p:cxnSp>
        <p:nvCxnSpPr>
          <p:cNvPr id="30739" name="AutoShape 19"/>
          <p:cNvCxnSpPr>
            <a:cxnSpLocks noChangeShapeType="1"/>
            <a:stCxn id="30727" idx="7"/>
            <a:endCxn id="30722" idx="3"/>
          </p:cNvCxnSpPr>
          <p:nvPr/>
        </p:nvCxnSpPr>
        <p:spPr bwMode="auto">
          <a:xfrm flipV="1">
            <a:off x="5038725" y="2520951"/>
            <a:ext cx="857250" cy="866775"/>
          </a:xfrm>
          <a:prstGeom prst="straightConnector1">
            <a:avLst/>
          </a:prstGeom>
          <a:noFill/>
          <a:ln w="28575">
            <a:solidFill>
              <a:schemeClr val="tx1"/>
            </a:solidFill>
            <a:round/>
            <a:headEnd/>
            <a:tailEnd type="stealth" w="med" len="lg"/>
          </a:ln>
          <a:effectLst/>
        </p:spPr>
      </p:cxnSp>
      <p:cxnSp>
        <p:nvCxnSpPr>
          <p:cNvPr id="30740" name="AutoShape 20"/>
          <p:cNvCxnSpPr>
            <a:cxnSpLocks noChangeShapeType="1"/>
            <a:stCxn id="30724" idx="0"/>
            <a:endCxn id="30722" idx="4"/>
          </p:cNvCxnSpPr>
          <p:nvPr/>
        </p:nvCxnSpPr>
        <p:spPr bwMode="auto">
          <a:xfrm flipH="1" flipV="1">
            <a:off x="6057901" y="2587625"/>
            <a:ext cx="3175" cy="1944688"/>
          </a:xfrm>
          <a:prstGeom prst="straightConnector1">
            <a:avLst/>
          </a:prstGeom>
          <a:noFill/>
          <a:ln w="28575">
            <a:solidFill>
              <a:schemeClr val="tx1"/>
            </a:solidFill>
            <a:round/>
            <a:headEnd/>
            <a:tailEnd type="stealth" w="med" len="lg"/>
          </a:ln>
          <a:effectLst/>
        </p:spPr>
      </p:cxnSp>
      <p:cxnSp>
        <p:nvCxnSpPr>
          <p:cNvPr id="30741" name="AutoShape 21"/>
          <p:cNvCxnSpPr>
            <a:cxnSpLocks noChangeShapeType="1"/>
            <a:stCxn id="30722" idx="5"/>
            <a:endCxn id="30728" idx="1"/>
          </p:cNvCxnSpPr>
          <p:nvPr/>
        </p:nvCxnSpPr>
        <p:spPr bwMode="auto">
          <a:xfrm rot="16200000" flipH="1">
            <a:off x="6196530" y="2529398"/>
            <a:ext cx="918134" cy="872104"/>
          </a:xfrm>
          <a:prstGeom prst="straightConnector1">
            <a:avLst/>
          </a:prstGeom>
          <a:noFill/>
          <a:ln w="28575">
            <a:solidFill>
              <a:schemeClr val="tx1"/>
            </a:solidFill>
            <a:round/>
            <a:headEnd/>
            <a:tailEnd type="stealth" w="med" len="lg"/>
          </a:ln>
          <a:effectLst/>
        </p:spPr>
      </p:cxnSp>
      <p:cxnSp>
        <p:nvCxnSpPr>
          <p:cNvPr id="30742" name="AutoShape 22"/>
          <p:cNvCxnSpPr>
            <a:cxnSpLocks noChangeShapeType="1"/>
            <a:stCxn id="30728" idx="7"/>
            <a:endCxn id="30723" idx="3"/>
          </p:cNvCxnSpPr>
          <p:nvPr/>
        </p:nvCxnSpPr>
        <p:spPr bwMode="auto">
          <a:xfrm rot="5400000" flipH="1" flipV="1">
            <a:off x="7396680" y="2524642"/>
            <a:ext cx="918134" cy="881616"/>
          </a:xfrm>
          <a:prstGeom prst="straightConnector1">
            <a:avLst/>
          </a:prstGeom>
          <a:noFill/>
          <a:ln w="28575">
            <a:solidFill>
              <a:schemeClr val="tx1"/>
            </a:solidFill>
            <a:round/>
            <a:headEnd/>
            <a:tailEnd type="stealth" w="med" len="lg"/>
          </a:ln>
          <a:effectLst/>
        </p:spPr>
      </p:cxnSp>
      <p:cxnSp>
        <p:nvCxnSpPr>
          <p:cNvPr id="30743" name="AutoShape 23"/>
          <p:cNvCxnSpPr>
            <a:cxnSpLocks noChangeShapeType="1"/>
            <a:stCxn id="30728" idx="5"/>
            <a:endCxn id="30726" idx="1"/>
          </p:cNvCxnSpPr>
          <p:nvPr/>
        </p:nvCxnSpPr>
        <p:spPr bwMode="auto">
          <a:xfrm rot="16200000" flipH="1">
            <a:off x="7417317" y="3745429"/>
            <a:ext cx="865748" cy="870504"/>
          </a:xfrm>
          <a:prstGeom prst="straightConnector1">
            <a:avLst/>
          </a:prstGeom>
          <a:noFill/>
          <a:ln w="28575">
            <a:solidFill>
              <a:schemeClr val="tx1"/>
            </a:solidFill>
            <a:round/>
            <a:headEnd/>
            <a:tailEnd type="stealth" w="med" len="lg"/>
          </a:ln>
          <a:effectLst/>
        </p:spPr>
      </p:cxnSp>
      <p:sp>
        <p:nvSpPr>
          <p:cNvPr id="30744" name="Text Box 24"/>
          <p:cNvSpPr txBox="1">
            <a:spLocks noChangeArrowheads="1"/>
          </p:cNvSpPr>
          <p:nvPr/>
        </p:nvSpPr>
        <p:spPr bwMode="auto">
          <a:xfrm>
            <a:off x="6934200" y="1951039"/>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0745" name="Text Box 25"/>
          <p:cNvSpPr txBox="1">
            <a:spLocks noChangeArrowheads="1"/>
          </p:cNvSpPr>
          <p:nvPr/>
        </p:nvSpPr>
        <p:spPr bwMode="auto">
          <a:xfrm>
            <a:off x="42672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a:t>
            </a:r>
          </a:p>
        </p:txBody>
      </p:sp>
      <p:sp>
        <p:nvSpPr>
          <p:cNvPr id="30746" name="Text Box 26"/>
          <p:cNvSpPr txBox="1">
            <a:spLocks noChangeArrowheads="1"/>
          </p:cNvSpPr>
          <p:nvPr/>
        </p:nvSpPr>
        <p:spPr bwMode="auto">
          <a:xfrm>
            <a:off x="33528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0747" name="Text Box 27"/>
          <p:cNvSpPr txBox="1">
            <a:spLocks noChangeArrowheads="1"/>
          </p:cNvSpPr>
          <p:nvPr/>
        </p:nvSpPr>
        <p:spPr bwMode="auto">
          <a:xfrm>
            <a:off x="4724400" y="4784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0748" name="Text Box 28"/>
          <p:cNvSpPr txBox="1">
            <a:spLocks noChangeArrowheads="1"/>
          </p:cNvSpPr>
          <p:nvPr/>
        </p:nvSpPr>
        <p:spPr bwMode="auto">
          <a:xfrm>
            <a:off x="5105400" y="2651126"/>
            <a:ext cx="4572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10</a:t>
            </a:r>
          </a:p>
        </p:txBody>
      </p:sp>
      <p:sp>
        <p:nvSpPr>
          <p:cNvPr id="30749" name="Text Box 29"/>
          <p:cNvSpPr txBox="1">
            <a:spLocks noChangeArrowheads="1"/>
          </p:cNvSpPr>
          <p:nvPr/>
        </p:nvSpPr>
        <p:spPr bwMode="auto">
          <a:xfrm>
            <a:off x="42672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0750" name="Text Box 30"/>
          <p:cNvSpPr txBox="1">
            <a:spLocks noChangeArrowheads="1"/>
          </p:cNvSpPr>
          <p:nvPr/>
        </p:nvSpPr>
        <p:spPr bwMode="auto">
          <a:xfrm>
            <a:off x="51816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2</a:t>
            </a:r>
          </a:p>
        </p:txBody>
      </p:sp>
      <p:sp>
        <p:nvSpPr>
          <p:cNvPr id="30751" name="Text Box 31"/>
          <p:cNvSpPr txBox="1">
            <a:spLocks noChangeArrowheads="1"/>
          </p:cNvSpPr>
          <p:nvPr/>
        </p:nvSpPr>
        <p:spPr bwMode="auto">
          <a:xfrm>
            <a:off x="57912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7</a:t>
            </a:r>
          </a:p>
        </p:txBody>
      </p:sp>
      <p:sp>
        <p:nvSpPr>
          <p:cNvPr id="30752" name="Text Box 32"/>
          <p:cNvSpPr txBox="1">
            <a:spLocks noChangeArrowheads="1"/>
          </p:cNvSpPr>
          <p:nvPr/>
        </p:nvSpPr>
        <p:spPr bwMode="auto">
          <a:xfrm>
            <a:off x="66294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5</a:t>
            </a:r>
          </a:p>
        </p:txBody>
      </p:sp>
      <p:sp>
        <p:nvSpPr>
          <p:cNvPr id="30753" name="Text Box 33"/>
          <p:cNvSpPr txBox="1">
            <a:spLocks noChangeArrowheads="1"/>
          </p:cNvSpPr>
          <p:nvPr/>
        </p:nvSpPr>
        <p:spPr bwMode="auto">
          <a:xfrm>
            <a:off x="7543800" y="26511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9</a:t>
            </a:r>
          </a:p>
        </p:txBody>
      </p:sp>
      <p:sp>
        <p:nvSpPr>
          <p:cNvPr id="30754" name="Text Box 34"/>
          <p:cNvSpPr txBox="1">
            <a:spLocks noChangeArrowheads="1"/>
          </p:cNvSpPr>
          <p:nvPr/>
        </p:nvSpPr>
        <p:spPr bwMode="auto">
          <a:xfrm>
            <a:off x="6705600"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3</a:t>
            </a:r>
          </a:p>
        </p:txBody>
      </p:sp>
      <p:sp>
        <p:nvSpPr>
          <p:cNvPr id="30755" name="Text Box 35"/>
          <p:cNvSpPr txBox="1">
            <a:spLocks noChangeArrowheads="1"/>
          </p:cNvSpPr>
          <p:nvPr/>
        </p:nvSpPr>
        <p:spPr bwMode="auto">
          <a:xfrm>
            <a:off x="7526338" y="4022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4</a:t>
            </a:r>
          </a:p>
        </p:txBody>
      </p:sp>
      <p:sp>
        <p:nvSpPr>
          <p:cNvPr id="30756" name="Text Box 36"/>
          <p:cNvSpPr txBox="1">
            <a:spLocks noChangeArrowheads="1"/>
          </p:cNvSpPr>
          <p:nvPr/>
        </p:nvSpPr>
        <p:spPr bwMode="auto">
          <a:xfrm>
            <a:off x="8458200" y="33369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6</a:t>
            </a:r>
          </a:p>
        </p:txBody>
      </p:sp>
      <p:sp>
        <p:nvSpPr>
          <p:cNvPr id="30757" name="Text Box 37"/>
          <p:cNvSpPr txBox="1">
            <a:spLocks noChangeArrowheads="1"/>
          </p:cNvSpPr>
          <p:nvPr/>
        </p:nvSpPr>
        <p:spPr bwMode="auto">
          <a:xfrm>
            <a:off x="7162800" y="478472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a:latin typeface="Times New Roman" pitchFamily="18" charset="0"/>
                <a:ea typeface="宋体" pitchFamily="2" charset="-122"/>
              </a:rPr>
              <a:t>8</a:t>
            </a:r>
          </a:p>
        </p:txBody>
      </p:sp>
      <p:sp>
        <p:nvSpPr>
          <p:cNvPr id="30758" name="Text Box 38"/>
          <p:cNvSpPr txBox="1">
            <a:spLocks noChangeArrowheads="1"/>
          </p:cNvSpPr>
          <p:nvPr/>
        </p:nvSpPr>
        <p:spPr bwMode="auto">
          <a:xfrm>
            <a:off x="4724400" y="1946276"/>
            <a:ext cx="381000" cy="396875"/>
          </a:xfrm>
          <a:prstGeom prst="rect">
            <a:avLst/>
          </a:prstGeom>
          <a:noFill/>
          <a:ln w="28575">
            <a:noFill/>
            <a:miter lim="800000"/>
            <a:headEnd/>
            <a:tailEnd/>
          </a:ln>
          <a:effectLst/>
        </p:spPr>
        <p:txBody>
          <a:bodyPr>
            <a:spAutoFit/>
          </a:bodyPr>
          <a:lstStyle/>
          <a:p>
            <a:pPr>
              <a:lnSpc>
                <a:spcPct val="100000"/>
              </a:lnSpc>
              <a:spcBef>
                <a:spcPct val="50000"/>
              </a:spcBef>
            </a:pPr>
            <a:r>
              <a:rPr kumimoji="1" lang="en-US" altLang="zh-CN" sz="2000" dirty="0">
                <a:latin typeface="Times New Roman" pitchFamily="18" charset="0"/>
                <a:ea typeface="宋体" pitchFamily="2" charset="-122"/>
              </a:rPr>
              <a:t>2</a:t>
            </a:r>
          </a:p>
        </p:txBody>
      </p:sp>
      <p:cxnSp>
        <p:nvCxnSpPr>
          <p:cNvPr id="30759" name="AutoShape 39"/>
          <p:cNvCxnSpPr>
            <a:cxnSpLocks noChangeShapeType="1"/>
            <a:stCxn id="30724" idx="7"/>
            <a:endCxn id="30728" idx="3"/>
          </p:cNvCxnSpPr>
          <p:nvPr/>
        </p:nvCxnSpPr>
        <p:spPr bwMode="auto">
          <a:xfrm rot="5400000" flipH="1" flipV="1">
            <a:off x="6224310" y="3746218"/>
            <a:ext cx="865748" cy="868929"/>
          </a:xfrm>
          <a:prstGeom prst="straightConnector1">
            <a:avLst/>
          </a:prstGeom>
          <a:noFill/>
          <a:ln w="28575">
            <a:solidFill>
              <a:schemeClr val="tx1"/>
            </a:solidFill>
            <a:round/>
            <a:headEnd/>
            <a:tailEnd type="stealth" w="med" len="lg"/>
          </a:ln>
          <a:effectLst/>
        </p:spPr>
      </p:cxnSp>
      <p:sp>
        <p:nvSpPr>
          <p:cNvPr id="30760" name="Text Box 40"/>
          <p:cNvSpPr txBox="1">
            <a:spLocks noChangeArrowheads="1"/>
          </p:cNvSpPr>
          <p:nvPr/>
        </p:nvSpPr>
        <p:spPr bwMode="auto">
          <a:xfrm>
            <a:off x="2133600" y="304801"/>
            <a:ext cx="7620000" cy="1465263"/>
          </a:xfrm>
          <a:prstGeom prst="rect">
            <a:avLst/>
          </a:prstGeom>
          <a:noFill/>
          <a:ln w="9525">
            <a:noFill/>
            <a:miter lim="800000"/>
            <a:headEnd/>
            <a:tailEnd/>
          </a:ln>
          <a:effectLst/>
        </p:spPr>
        <p:txBody>
          <a:bodyPr>
            <a:spAutoFit/>
          </a:bodyPr>
          <a:lstStyle/>
          <a:p>
            <a:pPr>
              <a:lnSpc>
                <a:spcPct val="100000"/>
              </a:lnSpc>
              <a:spcBef>
                <a:spcPct val="50000"/>
              </a:spcBef>
            </a:pPr>
            <a:r>
              <a:rPr kumimoji="1" lang="zh-CN" altLang="en-US" sz="3600" dirty="0">
                <a:latin typeface="楷体_GB2312" pitchFamily="49" charset="-122"/>
                <a:ea typeface="楷体_GB2312" pitchFamily="49" charset="-122"/>
              </a:rPr>
              <a:t>演示：</a:t>
            </a:r>
          </a:p>
          <a:p>
            <a:pPr>
              <a:lnSpc>
                <a:spcPct val="100000"/>
              </a:lnSpc>
              <a:spcBef>
                <a:spcPct val="50000"/>
              </a:spcBef>
            </a:pPr>
            <a:r>
              <a:rPr kumimoji="1" lang="zh-CN" altLang="en-US" sz="3600" dirty="0">
                <a:latin typeface="楷体_GB2312" pitchFamily="49" charset="-122"/>
                <a:ea typeface="楷体_GB2312" pitchFamily="49" charset="-122"/>
              </a:rPr>
              <a:t>求从</a:t>
            </a:r>
            <a:r>
              <a:rPr kumimoji="1" lang="en-US" altLang="zh-CN" sz="3600" dirty="0">
                <a:latin typeface="Times New Roman" pitchFamily="18" charset="0"/>
                <a:ea typeface="楷体_GB2312" pitchFamily="49" charset="-122"/>
              </a:rPr>
              <a:t>1</a:t>
            </a:r>
            <a:r>
              <a:rPr kumimoji="1" lang="zh-CN" altLang="en-US" sz="3600" dirty="0">
                <a:latin typeface="楷体_GB2312" pitchFamily="49" charset="-122"/>
                <a:ea typeface="楷体_GB2312" pitchFamily="49" charset="-122"/>
              </a:rPr>
              <a:t>到</a:t>
            </a:r>
            <a:r>
              <a:rPr kumimoji="1" lang="en-US" altLang="zh-CN" sz="3600" dirty="0">
                <a:latin typeface="Times New Roman" pitchFamily="18" charset="0"/>
                <a:ea typeface="楷体_GB2312" pitchFamily="49" charset="-122"/>
              </a:rPr>
              <a:t>8</a:t>
            </a:r>
            <a:r>
              <a:rPr kumimoji="1" lang="zh-CN" altLang="en-US" sz="3600" dirty="0">
                <a:latin typeface="楷体_GB2312" pitchFamily="49" charset="-122"/>
                <a:ea typeface="楷体_GB2312" pitchFamily="49" charset="-122"/>
              </a:rPr>
              <a:t>的最短路径</a:t>
            </a:r>
          </a:p>
        </p:txBody>
      </p:sp>
      <p:sp>
        <p:nvSpPr>
          <p:cNvPr id="45" name="TextBox 44"/>
          <p:cNvSpPr txBox="1"/>
          <p:nvPr/>
        </p:nvSpPr>
        <p:spPr>
          <a:xfrm>
            <a:off x="2881290" y="1928803"/>
            <a:ext cx="500066" cy="646331"/>
          </a:xfrm>
          <a:prstGeom prst="rect">
            <a:avLst/>
          </a:prstGeom>
          <a:noFill/>
        </p:spPr>
        <p:txBody>
          <a:bodyPr wrap="square" rtlCol="0">
            <a:spAutoFit/>
          </a:bodyPr>
          <a:lstStyle/>
          <a:p>
            <a:r>
              <a:rPr lang="en-US" altLang="zh-CN" sz="3600" b="1" dirty="0">
                <a:solidFill>
                  <a:srgbClr val="FF0000"/>
                </a:solidFill>
                <a:effectLst>
                  <a:outerShdw blurRad="38100" dist="38100" dir="2700000" algn="tl">
                    <a:srgbClr val="000000">
                      <a:alpha val="43137"/>
                    </a:srgbClr>
                  </a:outerShdw>
                </a:effectLst>
              </a:rPr>
              <a:t>0</a:t>
            </a:r>
            <a:endParaRPr lang="zh-CN" altLang="en-US" sz="3600" b="1" dirty="0">
              <a:solidFill>
                <a:srgbClr val="FF0000"/>
              </a:solidFill>
              <a:effectLst>
                <a:outerShdw blurRad="38100" dist="38100" dir="2700000" algn="tl">
                  <a:srgbClr val="000000">
                    <a:alpha val="43137"/>
                  </a:srgbClr>
                </a:outerShdw>
              </a:effectLst>
            </a:endParaRPr>
          </a:p>
        </p:txBody>
      </p:sp>
      <p:sp>
        <p:nvSpPr>
          <p:cNvPr id="47" name="TextBox 46"/>
          <p:cNvSpPr txBox="1"/>
          <p:nvPr/>
        </p:nvSpPr>
        <p:spPr>
          <a:xfrm>
            <a:off x="2952728" y="5000637"/>
            <a:ext cx="928694"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3</a:t>
            </a:r>
            <a:endParaRPr lang="zh-CN" altLang="en-US" sz="3200" b="1" dirty="0">
              <a:solidFill>
                <a:srgbClr val="FF0000"/>
              </a:solidFill>
              <a:effectLst>
                <a:outerShdw blurRad="38100" dist="38100" dir="2700000" algn="tl">
                  <a:srgbClr val="000000">
                    <a:alpha val="43137"/>
                  </a:srgbClr>
                </a:outerShdw>
              </a:effectLst>
            </a:endParaRPr>
          </a:p>
        </p:txBody>
      </p:sp>
      <p:sp>
        <p:nvSpPr>
          <p:cNvPr id="48" name="TextBox 47"/>
          <p:cNvSpPr txBox="1"/>
          <p:nvPr/>
        </p:nvSpPr>
        <p:spPr>
          <a:xfrm>
            <a:off x="6096000" y="1714489"/>
            <a:ext cx="1214446"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2</a:t>
            </a:r>
            <a:endParaRPr lang="zh-CN" altLang="en-US" sz="3200" b="1" dirty="0">
              <a:solidFill>
                <a:srgbClr val="FF0000"/>
              </a:solidFill>
              <a:effectLst>
                <a:outerShdw blurRad="38100" dist="38100" dir="2700000" algn="tl">
                  <a:srgbClr val="000000">
                    <a:alpha val="43137"/>
                  </a:srgbClr>
                </a:outerShdw>
              </a:effectLst>
            </a:endParaRPr>
          </a:p>
        </p:txBody>
      </p:sp>
      <p:sp>
        <p:nvSpPr>
          <p:cNvPr id="53" name="TextBox 52"/>
          <p:cNvSpPr txBox="1"/>
          <p:nvPr/>
        </p:nvSpPr>
        <p:spPr>
          <a:xfrm>
            <a:off x="8596330" y="2143117"/>
            <a:ext cx="785818"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8</a:t>
            </a:r>
            <a:endParaRPr lang="zh-CN" altLang="en-US" sz="3200" b="1" dirty="0">
              <a:solidFill>
                <a:srgbClr val="FF0000"/>
              </a:solidFill>
              <a:effectLst>
                <a:outerShdw blurRad="38100" dist="38100" dir="2700000" algn="tl">
                  <a:srgbClr val="000000">
                    <a:alpha val="43137"/>
                  </a:srgbClr>
                </a:outerShdw>
              </a:effectLst>
            </a:endParaRPr>
          </a:p>
        </p:txBody>
      </p:sp>
      <p:sp>
        <p:nvSpPr>
          <p:cNvPr id="56" name="TextBox 55"/>
          <p:cNvSpPr txBox="1"/>
          <p:nvPr/>
        </p:nvSpPr>
        <p:spPr>
          <a:xfrm>
            <a:off x="6953256" y="3786191"/>
            <a:ext cx="928694"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6</a:t>
            </a:r>
            <a:endParaRPr lang="zh-CN" altLang="en-US" sz="3200" b="1" dirty="0">
              <a:solidFill>
                <a:srgbClr val="FF0000"/>
              </a:solidFill>
              <a:effectLst>
                <a:outerShdw blurRad="38100" dist="38100" dir="2700000" algn="tl">
                  <a:srgbClr val="000000">
                    <a:alpha val="43137"/>
                  </a:srgbClr>
                </a:outerShdw>
              </a:effectLst>
            </a:endParaRPr>
          </a:p>
        </p:txBody>
      </p:sp>
      <p:sp>
        <p:nvSpPr>
          <p:cNvPr id="57" name="TextBox 56"/>
          <p:cNvSpPr txBox="1"/>
          <p:nvPr/>
        </p:nvSpPr>
        <p:spPr>
          <a:xfrm>
            <a:off x="4667240" y="3786191"/>
            <a:ext cx="928694"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1</a:t>
            </a:r>
            <a:endParaRPr lang="zh-CN" altLang="en-US" sz="3200" b="1" dirty="0">
              <a:solidFill>
                <a:srgbClr val="FF0000"/>
              </a:solidFill>
              <a:effectLst>
                <a:outerShdw blurRad="38100" dist="38100" dir="2700000" algn="tl">
                  <a:srgbClr val="000000">
                    <a:alpha val="43137"/>
                  </a:srgbClr>
                </a:outerShdw>
              </a:effectLst>
            </a:endParaRPr>
          </a:p>
        </p:txBody>
      </p:sp>
      <p:sp>
        <p:nvSpPr>
          <p:cNvPr id="58" name="TextBox 57"/>
          <p:cNvSpPr txBox="1"/>
          <p:nvPr/>
        </p:nvSpPr>
        <p:spPr>
          <a:xfrm>
            <a:off x="5453058" y="5143513"/>
            <a:ext cx="928694"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rPr>
              <a:t>3</a:t>
            </a:r>
            <a:endParaRPr lang="zh-CN" altLang="en-US" sz="3200" b="1" dirty="0">
              <a:solidFill>
                <a:srgbClr val="FF0000"/>
              </a:solidFill>
              <a:effectLst>
                <a:outerShdw blurRad="38100" dist="38100" dir="2700000" algn="tl">
                  <a:srgbClr val="000000">
                    <a:alpha val="43137"/>
                  </a:srgbClr>
                </a:outerShdw>
              </a:effectLst>
            </a:endParaRPr>
          </a:p>
        </p:txBody>
      </p:sp>
      <p:sp>
        <p:nvSpPr>
          <p:cNvPr id="59" name="TextBox 58"/>
          <p:cNvSpPr txBox="1"/>
          <p:nvPr/>
        </p:nvSpPr>
        <p:spPr>
          <a:xfrm>
            <a:off x="8239140" y="5286389"/>
            <a:ext cx="928694" cy="584775"/>
          </a:xfrm>
          <a:prstGeom prst="rect">
            <a:avLst/>
          </a:prstGeom>
          <a:noFill/>
        </p:spPr>
        <p:txBody>
          <a:bodyPr wrap="square" rtlCol="0">
            <a:spAutoFit/>
          </a:bodyPr>
          <a:lstStyle/>
          <a:p>
            <a:r>
              <a:rPr lang="en-US" altLang="zh-CN" sz="3200" b="1" dirty="0">
                <a:solidFill>
                  <a:srgbClr val="FFFF00"/>
                </a:solidFill>
                <a:effectLst>
                  <a:outerShdw blurRad="38100" dist="38100" dir="2700000" algn="tl">
                    <a:srgbClr val="000000">
                      <a:alpha val="43137"/>
                    </a:srgbClr>
                  </a:outerShdw>
                </a:effectLst>
              </a:rPr>
              <a:t>10</a:t>
            </a:r>
            <a:endParaRPr lang="zh-CN" altLang="en-US" sz="3200" b="1" dirty="0">
              <a:solidFill>
                <a:srgbClr val="FFFF00"/>
              </a:solidFill>
              <a:effectLst>
                <a:outerShdw blurRad="38100" dist="38100" dir="2700000" algn="tl">
                  <a:srgbClr val="000000">
                    <a:alpha val="43137"/>
                  </a:srgbClr>
                </a:outerShdw>
              </a:effectLst>
            </a:endParaRPr>
          </a:p>
        </p:txBody>
      </p:sp>
      <p:cxnSp>
        <p:nvCxnSpPr>
          <p:cNvPr id="50" name="AutoShape 17"/>
          <p:cNvCxnSpPr>
            <a:cxnSpLocks noChangeShapeType="1"/>
            <a:endCxn id="30726" idx="1"/>
          </p:cNvCxnSpPr>
          <p:nvPr/>
        </p:nvCxnSpPr>
        <p:spPr bwMode="auto">
          <a:xfrm>
            <a:off x="7453323" y="3786191"/>
            <a:ext cx="832121" cy="827365"/>
          </a:xfrm>
          <a:prstGeom prst="straightConnector1">
            <a:avLst/>
          </a:prstGeom>
          <a:noFill/>
          <a:ln w="28575">
            <a:solidFill>
              <a:srgbClr val="FF0000"/>
            </a:solidFill>
            <a:round/>
            <a:headEnd/>
            <a:tailEnd type="stealth" w="med" len="lg"/>
          </a:ln>
          <a:effectLst/>
        </p:spPr>
      </p:cxnSp>
    </p:spTree>
    <p:extLst>
      <p:ext uri="{BB962C8B-B14F-4D97-AF65-F5344CB8AC3E}">
        <p14:creationId xmlns:p14="http://schemas.microsoft.com/office/powerpoint/2010/main" val="184004657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Bellman-Ford</a:t>
            </a:r>
            <a:r>
              <a:rPr lang="zh-CN" altLang="en-US" dirty="0"/>
              <a:t>算法</a:t>
            </a:r>
          </a:p>
        </p:txBody>
      </p:sp>
      <p:sp>
        <p:nvSpPr>
          <p:cNvPr id="3" name="内容占位符 2"/>
          <p:cNvSpPr>
            <a:spLocks noGrp="1"/>
          </p:cNvSpPr>
          <p:nvPr>
            <p:ph idx="1"/>
          </p:nvPr>
        </p:nvSpPr>
        <p:spPr>
          <a:xfrm>
            <a:off x="685801" y="2142067"/>
            <a:ext cx="10131425" cy="1992051"/>
          </a:xfrm>
        </p:spPr>
        <p:txBody>
          <a:bodyPr/>
          <a:lstStyle/>
          <a:p>
            <a:r>
              <a:rPr lang="zh-CN" altLang="zh-CN" b="1" dirty="0"/>
              <a:t>Bellman-Ford</a:t>
            </a:r>
            <a:r>
              <a:rPr lang="zh-CN" altLang="en-US" b="1" dirty="0"/>
              <a:t>算法的限制条件：要求图中不能包含权值总和为负值回路</a:t>
            </a:r>
            <a:r>
              <a:rPr lang="zh-CN" altLang="zh-CN" b="1" dirty="0"/>
              <a:t>(</a:t>
            </a:r>
            <a:r>
              <a:rPr lang="zh-CN" altLang="en-US" b="1" dirty="0"/>
              <a:t>负权值回路</a:t>
            </a:r>
            <a:r>
              <a:rPr lang="zh-CN" altLang="zh-CN" b="1" dirty="0"/>
              <a:t>)</a:t>
            </a:r>
            <a:r>
              <a:rPr lang="zh-CN" altLang="en-US" b="1" dirty="0"/>
              <a:t>，如下图所示</a:t>
            </a:r>
            <a:r>
              <a:rPr lang="zh-CN" altLang="en-US" b="1" dirty="0" smtClean="0"/>
              <a:t>。</a:t>
            </a:r>
            <a:endParaRPr lang="zh-CN" altLang="zh-CN" b="1" dirty="0"/>
          </a:p>
        </p:txBody>
      </p:sp>
      <p:grpSp>
        <p:nvGrpSpPr>
          <p:cNvPr id="4" name="Group 4"/>
          <p:cNvGrpSpPr>
            <a:grpSpLocks/>
          </p:cNvGrpSpPr>
          <p:nvPr/>
        </p:nvGrpSpPr>
        <p:grpSpPr bwMode="auto">
          <a:xfrm>
            <a:off x="1742092" y="4320762"/>
            <a:ext cx="6101142" cy="2067159"/>
            <a:chOff x="0" y="0"/>
            <a:chExt cx="2087" cy="945"/>
          </a:xfrm>
        </p:grpSpPr>
        <p:sp>
          <p:nvSpPr>
            <p:cNvPr id="5" name="Oval 5"/>
            <p:cNvSpPr>
              <a:spLocks noChangeArrowheads="1"/>
            </p:cNvSpPr>
            <p:nvPr/>
          </p:nvSpPr>
          <p:spPr bwMode="auto">
            <a:xfrm>
              <a:off x="1860" y="466"/>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p>
              <a:pPr algn="ctr"/>
              <a:r>
                <a:rPr lang="zh-CN" altLang="zh-CN"/>
                <a:t>2</a:t>
              </a:r>
            </a:p>
          </p:txBody>
        </p:sp>
        <p:sp>
          <p:nvSpPr>
            <p:cNvPr id="6" name="Oval 6"/>
            <p:cNvSpPr>
              <a:spLocks noChangeArrowheads="1"/>
            </p:cNvSpPr>
            <p:nvPr/>
          </p:nvSpPr>
          <p:spPr bwMode="auto">
            <a:xfrm>
              <a:off x="0" y="496"/>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p>
              <a:pPr algn="ctr"/>
              <a:r>
                <a:rPr lang="zh-CN" altLang="zh-CN"/>
                <a:t>0</a:t>
              </a:r>
            </a:p>
          </p:txBody>
        </p:sp>
        <p:sp>
          <p:nvSpPr>
            <p:cNvPr id="7" name="Line 7"/>
            <p:cNvSpPr>
              <a:spLocks noChangeShapeType="1"/>
            </p:cNvSpPr>
            <p:nvPr/>
          </p:nvSpPr>
          <p:spPr bwMode="auto">
            <a:xfrm flipH="1">
              <a:off x="215" y="611"/>
              <a:ext cx="725"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 name="Text Box 8"/>
            <p:cNvSpPr txBox="1">
              <a:spLocks noChangeArrowheads="1"/>
            </p:cNvSpPr>
            <p:nvPr/>
          </p:nvSpPr>
          <p:spPr bwMode="auto">
            <a:xfrm>
              <a:off x="499" y="408"/>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000" b="1"/>
                <a:t>1</a:t>
              </a:r>
            </a:p>
          </p:txBody>
        </p:sp>
        <p:sp>
          <p:nvSpPr>
            <p:cNvPr id="9" name="Oval 9"/>
            <p:cNvSpPr>
              <a:spLocks noChangeArrowheads="1"/>
            </p:cNvSpPr>
            <p:nvPr/>
          </p:nvSpPr>
          <p:spPr bwMode="auto">
            <a:xfrm>
              <a:off x="924" y="48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p>
              <a:pPr algn="ctr"/>
              <a:r>
                <a:rPr lang="zh-CN" altLang="zh-CN"/>
                <a:t>1</a:t>
              </a:r>
            </a:p>
          </p:txBody>
        </p:sp>
        <p:sp>
          <p:nvSpPr>
            <p:cNvPr id="10" name="Line 10"/>
            <p:cNvSpPr>
              <a:spLocks noChangeShapeType="1"/>
            </p:cNvSpPr>
            <p:nvPr/>
          </p:nvSpPr>
          <p:spPr bwMode="auto">
            <a:xfrm flipH="1">
              <a:off x="1151" y="602"/>
              <a:ext cx="725"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 name="Text Box 11"/>
            <p:cNvSpPr txBox="1">
              <a:spLocks noChangeArrowheads="1"/>
            </p:cNvSpPr>
            <p:nvPr/>
          </p:nvSpPr>
          <p:spPr bwMode="auto">
            <a:xfrm>
              <a:off x="1413" y="388"/>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000" b="1"/>
                <a:t>7</a:t>
              </a:r>
            </a:p>
          </p:txBody>
        </p:sp>
        <p:sp>
          <p:nvSpPr>
            <p:cNvPr id="12" name="Text Box 12"/>
            <p:cNvSpPr txBox="1">
              <a:spLocks noChangeArrowheads="1"/>
            </p:cNvSpPr>
            <p:nvPr/>
          </p:nvSpPr>
          <p:spPr bwMode="auto">
            <a:xfrm>
              <a:off x="467" y="0"/>
              <a:ext cx="1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000" b="1"/>
                <a:t>-2</a:t>
              </a:r>
            </a:p>
          </p:txBody>
        </p:sp>
        <p:sp>
          <p:nvSpPr>
            <p:cNvPr id="13" name="Text Box 13"/>
            <p:cNvSpPr txBox="1">
              <a:spLocks noChangeArrowheads="1"/>
            </p:cNvSpPr>
            <p:nvPr/>
          </p:nvSpPr>
          <p:spPr bwMode="auto">
            <a:xfrm>
              <a:off x="853" y="771"/>
              <a:ext cx="36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b="1"/>
                <a:t>(c)</a:t>
              </a:r>
            </a:p>
          </p:txBody>
        </p:sp>
        <p:sp>
          <p:nvSpPr>
            <p:cNvPr id="14" name="Arc 14"/>
            <p:cNvSpPr>
              <a:spLocks/>
            </p:cNvSpPr>
            <p:nvPr/>
          </p:nvSpPr>
          <p:spPr bwMode="auto">
            <a:xfrm>
              <a:off x="124" y="194"/>
              <a:ext cx="912" cy="298"/>
            </a:xfrm>
            <a:custGeom>
              <a:avLst/>
              <a:gdLst>
                <a:gd name="T0" fmla="*/ 0 w 43200"/>
                <a:gd name="T1" fmla="*/ 298 h 22352"/>
                <a:gd name="T2" fmla="*/ 912 w 43200"/>
                <a:gd name="T3" fmla="*/ 288 h 22352"/>
                <a:gd name="T4" fmla="*/ 456 w 43200"/>
                <a:gd name="T5" fmla="*/ 288 h 22352"/>
                <a:gd name="T6" fmla="*/ 0 60000 65536"/>
                <a:gd name="T7" fmla="*/ 0 60000 65536"/>
                <a:gd name="T8" fmla="*/ 0 60000 65536"/>
                <a:gd name="T9" fmla="*/ 0 w 43200"/>
                <a:gd name="T10" fmla="*/ 0 h 22352"/>
                <a:gd name="T11" fmla="*/ 43200 w 43200"/>
                <a:gd name="T12" fmla="*/ 22352 h 22352"/>
              </a:gdLst>
              <a:ahLst/>
              <a:cxnLst>
                <a:cxn ang="T6">
                  <a:pos x="T0" y="T1"/>
                </a:cxn>
                <a:cxn ang="T7">
                  <a:pos x="T2" y="T3"/>
                </a:cxn>
                <a:cxn ang="T8">
                  <a:pos x="T4" y="T5"/>
                </a:cxn>
              </a:cxnLst>
              <a:rect l="T9" t="T10" r="T11" b="T12"/>
              <a:pathLst>
                <a:path w="43200" h="22352" fill="none" extrusionOk="0">
                  <a:moveTo>
                    <a:pt x="13" y="22351"/>
                  </a:moveTo>
                  <a:cubicBezTo>
                    <a:pt x="4" y="22101"/>
                    <a:pt x="0" y="21850"/>
                    <a:pt x="0" y="21600"/>
                  </a:cubicBezTo>
                  <a:cubicBezTo>
                    <a:pt x="0" y="9670"/>
                    <a:pt x="9670" y="0"/>
                    <a:pt x="21600" y="0"/>
                  </a:cubicBezTo>
                  <a:cubicBezTo>
                    <a:pt x="33529" y="-1"/>
                    <a:pt x="43199" y="9670"/>
                    <a:pt x="43200" y="21599"/>
                  </a:cubicBezTo>
                </a:path>
                <a:path w="43200" h="22352" stroke="0" extrusionOk="0">
                  <a:moveTo>
                    <a:pt x="13" y="22351"/>
                  </a:moveTo>
                  <a:cubicBezTo>
                    <a:pt x="4" y="22101"/>
                    <a:pt x="0" y="21850"/>
                    <a:pt x="0" y="21600"/>
                  </a:cubicBezTo>
                  <a:cubicBezTo>
                    <a:pt x="0" y="9670"/>
                    <a:pt x="9670" y="0"/>
                    <a:pt x="21600" y="0"/>
                  </a:cubicBezTo>
                  <a:cubicBezTo>
                    <a:pt x="33529" y="-1"/>
                    <a:pt x="43199" y="9670"/>
                    <a:pt x="43200" y="21599"/>
                  </a:cubicBezTo>
                  <a:lnTo>
                    <a:pt x="21600" y="21600"/>
                  </a:lnTo>
                  <a:close/>
                </a:path>
              </a:pathLst>
            </a:custGeom>
            <a:noFill/>
            <a:ln w="28575" cmpd="sng">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val="3545856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815661"/>
            <a:ext cx="12042109" cy="5366197"/>
          </a:xfrm>
          <a:prstGeom prst="rect">
            <a:avLst/>
          </a:prstGeom>
        </p:spPr>
      </p:pic>
    </p:spTree>
    <p:extLst>
      <p:ext uri="{BB962C8B-B14F-4D97-AF65-F5344CB8AC3E}">
        <p14:creationId xmlns:p14="http://schemas.microsoft.com/office/powerpoint/2010/main" val="2445056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Bellman-ford</a:t>
            </a:r>
            <a:r>
              <a:rPr lang="zh-CN" altLang="en-US" dirty="0" smtClean="0"/>
              <a:t>的队列优化</a:t>
            </a:r>
            <a:r>
              <a:rPr lang="en-US" altLang="zh-CN" dirty="0" smtClean="0"/>
              <a:t/>
            </a:r>
            <a:br>
              <a:rPr lang="en-US" altLang="zh-CN" dirty="0" smtClean="0"/>
            </a:br>
            <a:r>
              <a:rPr lang="en-US" altLang="zh-CN" dirty="0" smtClean="0"/>
              <a:t>——SPFA</a:t>
            </a:r>
            <a:endParaRPr lang="zh-CN" altLang="en-US" dirty="0"/>
          </a:p>
        </p:txBody>
      </p:sp>
      <p:sp>
        <p:nvSpPr>
          <p:cNvPr id="5" name="内容占位符 4"/>
          <p:cNvSpPr>
            <a:spLocks noGrp="1"/>
          </p:cNvSpPr>
          <p:nvPr>
            <p:ph idx="1"/>
          </p:nvPr>
        </p:nvSpPr>
        <p:spPr/>
        <p:txBody>
          <a:bodyPr>
            <a:normAutofit lnSpcReduction="10000"/>
          </a:bodyPr>
          <a:lstStyle/>
          <a:p>
            <a:r>
              <a:rPr lang="zh-CN" altLang="en-US" dirty="0"/>
              <a:t>每一次松弛的时候</a:t>
            </a:r>
            <a:r>
              <a:rPr lang="en-US" altLang="zh-CN" dirty="0" err="1"/>
              <a:t>bellmanford</a:t>
            </a:r>
            <a:r>
              <a:rPr lang="zh-CN" altLang="en-US" dirty="0"/>
              <a:t>都要枚举所有的点，而其实有很多点都是不需要枚举的，所以又很多的无效枚举，于是效率显得略低</a:t>
            </a:r>
            <a:endParaRPr lang="en-US" altLang="zh-CN" dirty="0"/>
          </a:p>
          <a:p>
            <a:r>
              <a:rPr lang="zh-CN" altLang="en-US" dirty="0"/>
              <a:t>怎么改进呢？</a:t>
            </a:r>
            <a:endParaRPr lang="en-US" altLang="zh-CN" dirty="0"/>
          </a:p>
          <a:p>
            <a:r>
              <a:rPr lang="zh-CN" altLang="en-US" dirty="0"/>
              <a:t>其实每次松弛的时候只需要枚举与上次被松弛的点相连的点就可以了</a:t>
            </a:r>
            <a:endParaRPr lang="en-US" altLang="zh-CN" dirty="0"/>
          </a:p>
          <a:p>
            <a:r>
              <a:rPr lang="zh-CN" altLang="en-US" dirty="0"/>
              <a:t>于是有了</a:t>
            </a:r>
            <a:r>
              <a:rPr lang="zh-CN" altLang="zh-CN" b="1" dirty="0"/>
              <a:t>Shortest Path Faster Algorithm</a:t>
            </a:r>
            <a:endParaRPr lang="zh-CN" altLang="en-US" dirty="0"/>
          </a:p>
        </p:txBody>
      </p:sp>
    </p:spTree>
    <p:extLst>
      <p:ext uri="{BB962C8B-B14F-4D97-AF65-F5344CB8AC3E}">
        <p14:creationId xmlns:p14="http://schemas.microsoft.com/office/powerpoint/2010/main" val="1639178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SPFA</a:t>
            </a:r>
            <a:r>
              <a:rPr lang="zh-CN" altLang="en-US" dirty="0" smtClean="0"/>
              <a:t>算法的实现</a:t>
            </a:r>
            <a:endParaRPr lang="zh-CN" altLang="en-US" dirty="0"/>
          </a:p>
        </p:txBody>
      </p:sp>
      <p:sp>
        <p:nvSpPr>
          <p:cNvPr id="3" name="内容占位符 2"/>
          <p:cNvSpPr>
            <a:spLocks noGrp="1"/>
          </p:cNvSpPr>
          <p:nvPr>
            <p:ph idx="1"/>
          </p:nvPr>
        </p:nvSpPr>
        <p:spPr/>
        <p:txBody>
          <a:bodyPr/>
          <a:lstStyle/>
          <a:p>
            <a:pPr>
              <a:defRPr/>
            </a:pPr>
            <a:r>
              <a:rPr lang="zh-CN" altLang="zh-CN" dirty="0"/>
              <a:t>设</a:t>
            </a:r>
            <a:r>
              <a:rPr lang="en-US" altLang="zh-CN" dirty="0" err="1"/>
              <a:t>Dist</a:t>
            </a:r>
            <a:r>
              <a:rPr lang="zh-CN" altLang="zh-CN" dirty="0"/>
              <a:t>代表</a:t>
            </a:r>
            <a:r>
              <a:rPr lang="en-US" altLang="zh-CN" dirty="0"/>
              <a:t>S</a:t>
            </a:r>
            <a:r>
              <a:rPr lang="zh-CN" altLang="zh-CN" dirty="0"/>
              <a:t>到</a:t>
            </a:r>
            <a:r>
              <a:rPr lang="en-US" altLang="zh-CN" dirty="0"/>
              <a:t>I</a:t>
            </a:r>
            <a:r>
              <a:rPr lang="zh-CN" altLang="zh-CN" dirty="0"/>
              <a:t>点的当前最短距离，</a:t>
            </a:r>
            <a:r>
              <a:rPr lang="en-US" altLang="zh-CN" dirty="0"/>
              <a:t>Fa</a:t>
            </a:r>
            <a:r>
              <a:rPr lang="zh-CN" altLang="zh-CN" dirty="0"/>
              <a:t>代表</a:t>
            </a:r>
            <a:r>
              <a:rPr lang="en-US" altLang="zh-CN" dirty="0"/>
              <a:t>S</a:t>
            </a:r>
            <a:r>
              <a:rPr lang="zh-CN" altLang="zh-CN" dirty="0"/>
              <a:t>到</a:t>
            </a:r>
            <a:r>
              <a:rPr lang="en-US" altLang="zh-CN" dirty="0"/>
              <a:t>I</a:t>
            </a:r>
            <a:r>
              <a:rPr lang="zh-CN" altLang="zh-CN" dirty="0"/>
              <a:t>的当前最短路径中</a:t>
            </a:r>
            <a:r>
              <a:rPr lang="en-US" altLang="zh-CN" dirty="0"/>
              <a:t>I</a:t>
            </a:r>
            <a:r>
              <a:rPr lang="zh-CN" altLang="zh-CN" dirty="0"/>
              <a:t>点之前的一个点的编号。开始时</a:t>
            </a:r>
            <a:r>
              <a:rPr lang="en-US" altLang="zh-CN" dirty="0" err="1"/>
              <a:t>Dist</a:t>
            </a:r>
            <a:r>
              <a:rPr lang="zh-CN" altLang="zh-CN" dirty="0"/>
              <a:t>全部为</a:t>
            </a:r>
            <a:r>
              <a:rPr lang="en-US" altLang="zh-CN" dirty="0"/>
              <a:t>+</a:t>
            </a:r>
            <a:r>
              <a:rPr lang="zh-CN" altLang="zh-CN" dirty="0"/>
              <a:t>∞，只有</a:t>
            </a:r>
            <a:r>
              <a:rPr lang="en-US" altLang="zh-CN" dirty="0" err="1"/>
              <a:t>Dist</a:t>
            </a:r>
            <a:r>
              <a:rPr lang="en-US" altLang="zh-CN" dirty="0"/>
              <a:t>[S]=0</a:t>
            </a:r>
            <a:r>
              <a:rPr lang="zh-CN" altLang="zh-CN" dirty="0"/>
              <a:t>，</a:t>
            </a:r>
            <a:r>
              <a:rPr lang="en-US" altLang="zh-CN" dirty="0"/>
              <a:t>Fa</a:t>
            </a:r>
            <a:r>
              <a:rPr lang="zh-CN" altLang="zh-CN" dirty="0"/>
              <a:t>全部为</a:t>
            </a:r>
            <a:r>
              <a:rPr lang="en-US" altLang="zh-CN" dirty="0"/>
              <a:t>0</a:t>
            </a:r>
            <a:r>
              <a:rPr lang="zh-CN" altLang="zh-CN" dirty="0"/>
              <a:t>。 </a:t>
            </a:r>
          </a:p>
          <a:p>
            <a:pPr>
              <a:defRPr/>
            </a:pPr>
            <a:r>
              <a:rPr lang="zh-CN" altLang="zh-CN" dirty="0"/>
              <a:t>维护一个队列，里面存放所有需要进行迭代的点。初始时队列中只有一个点</a:t>
            </a:r>
            <a:r>
              <a:rPr lang="en-US" altLang="zh-CN" dirty="0"/>
              <a:t>S</a:t>
            </a:r>
            <a:r>
              <a:rPr lang="zh-CN" altLang="zh-CN" dirty="0"/>
              <a:t>。用一个布尔数组记录每个点是否处在队列中。</a:t>
            </a:r>
            <a:r>
              <a:rPr lang="en-US" altLang="zh-CN" dirty="0"/>
              <a:t> </a:t>
            </a:r>
            <a:endParaRPr lang="zh-CN" altLang="zh-CN" dirty="0"/>
          </a:p>
        </p:txBody>
      </p:sp>
    </p:spTree>
    <p:extLst>
      <p:ext uri="{BB962C8B-B14F-4D97-AF65-F5344CB8AC3E}">
        <p14:creationId xmlns:p14="http://schemas.microsoft.com/office/powerpoint/2010/main" val="1807312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SPFA</a:t>
            </a:r>
            <a:r>
              <a:rPr lang="zh-CN" altLang="en-US" dirty="0" smtClean="0"/>
              <a:t>算法的实现</a:t>
            </a:r>
            <a:endParaRPr lang="zh-CN" altLang="en-US" dirty="0"/>
          </a:p>
        </p:txBody>
      </p:sp>
      <p:sp>
        <p:nvSpPr>
          <p:cNvPr id="3" name="内容占位符 2"/>
          <p:cNvSpPr>
            <a:spLocks noGrp="1"/>
          </p:cNvSpPr>
          <p:nvPr>
            <p:ph idx="1"/>
          </p:nvPr>
        </p:nvSpPr>
        <p:spPr/>
        <p:txBody>
          <a:bodyPr>
            <a:normAutofit/>
          </a:bodyPr>
          <a:lstStyle/>
          <a:p>
            <a:pPr>
              <a:defRPr/>
            </a:pPr>
            <a:r>
              <a:rPr lang="zh-CN" altLang="zh-CN" dirty="0"/>
              <a:t>每次迭代，取出队头的点</a:t>
            </a:r>
            <a:r>
              <a:rPr lang="en-US" altLang="zh-CN" dirty="0"/>
              <a:t>v</a:t>
            </a:r>
            <a:r>
              <a:rPr lang="zh-CN" altLang="zh-CN" dirty="0"/>
              <a:t>，依次枚举从</a:t>
            </a:r>
            <a:r>
              <a:rPr lang="en-US" altLang="zh-CN" dirty="0"/>
              <a:t>v</a:t>
            </a:r>
            <a:r>
              <a:rPr lang="zh-CN" altLang="zh-CN" dirty="0"/>
              <a:t>出发的边</a:t>
            </a:r>
            <a:r>
              <a:rPr lang="en-US" altLang="zh-CN" dirty="0"/>
              <a:t>v-&gt;u</a:t>
            </a:r>
            <a:r>
              <a:rPr lang="zh-CN" altLang="zh-CN" dirty="0"/>
              <a:t>，设边的长度为</a:t>
            </a:r>
            <a:r>
              <a:rPr lang="en-US" altLang="zh-CN" dirty="0" err="1"/>
              <a:t>len</a:t>
            </a:r>
            <a:r>
              <a:rPr lang="zh-CN" altLang="zh-CN" dirty="0"/>
              <a:t>，判断</a:t>
            </a:r>
            <a:r>
              <a:rPr lang="en-US" altLang="zh-CN" dirty="0" err="1"/>
              <a:t>Dist</a:t>
            </a:r>
            <a:r>
              <a:rPr lang="en-US" altLang="zh-CN" dirty="0"/>
              <a:t>[v]+</a:t>
            </a:r>
            <a:r>
              <a:rPr lang="en-US" altLang="zh-CN" dirty="0" err="1"/>
              <a:t>len</a:t>
            </a:r>
            <a:r>
              <a:rPr lang="zh-CN" altLang="zh-CN" dirty="0"/>
              <a:t>是否小于</a:t>
            </a:r>
            <a:r>
              <a:rPr lang="en-US" altLang="zh-CN" dirty="0" err="1"/>
              <a:t>Dist</a:t>
            </a:r>
            <a:r>
              <a:rPr lang="en-US" altLang="zh-CN" dirty="0"/>
              <a:t>[u]</a:t>
            </a:r>
            <a:r>
              <a:rPr lang="zh-CN" altLang="zh-CN" dirty="0"/>
              <a:t>，若小于则改进</a:t>
            </a:r>
            <a:r>
              <a:rPr lang="en-US" altLang="zh-CN" dirty="0" err="1"/>
              <a:t>Dist</a:t>
            </a:r>
            <a:r>
              <a:rPr lang="en-US" altLang="zh-CN" dirty="0"/>
              <a:t>[u]</a:t>
            </a:r>
            <a:r>
              <a:rPr lang="zh-CN" altLang="zh-CN" dirty="0"/>
              <a:t>，将</a:t>
            </a:r>
            <a:r>
              <a:rPr lang="en-US" altLang="zh-CN" dirty="0"/>
              <a:t>Fa[u]</a:t>
            </a:r>
            <a:r>
              <a:rPr lang="zh-CN" altLang="zh-CN" dirty="0"/>
              <a:t>记为</a:t>
            </a:r>
            <a:r>
              <a:rPr lang="en-US" altLang="zh-CN" dirty="0"/>
              <a:t>v</a:t>
            </a:r>
            <a:r>
              <a:rPr lang="zh-CN" altLang="zh-CN" dirty="0"/>
              <a:t>，并且由于</a:t>
            </a:r>
            <a:r>
              <a:rPr lang="en-US" altLang="zh-CN" dirty="0"/>
              <a:t>S</a:t>
            </a:r>
            <a:r>
              <a:rPr lang="zh-CN" altLang="zh-CN" dirty="0"/>
              <a:t>到</a:t>
            </a:r>
            <a:r>
              <a:rPr lang="en-US" altLang="zh-CN" dirty="0"/>
              <a:t>u</a:t>
            </a:r>
            <a:r>
              <a:rPr lang="zh-CN" altLang="zh-CN" dirty="0"/>
              <a:t>的最短距离变小了，有可能</a:t>
            </a:r>
            <a:r>
              <a:rPr lang="en-US" altLang="zh-CN" dirty="0"/>
              <a:t>u</a:t>
            </a:r>
            <a:r>
              <a:rPr lang="zh-CN" altLang="zh-CN" dirty="0"/>
              <a:t>可以改进其它的点，所以</a:t>
            </a:r>
            <a:r>
              <a:rPr lang="zh-CN" altLang="en-US" dirty="0"/>
              <a:t>若</a:t>
            </a:r>
            <a:r>
              <a:rPr lang="en-US" altLang="zh-CN" dirty="0"/>
              <a:t>u</a:t>
            </a:r>
            <a:r>
              <a:rPr lang="zh-CN" altLang="en-US" dirty="0"/>
              <a:t>不在队列中</a:t>
            </a:r>
            <a:r>
              <a:rPr lang="zh-CN" altLang="zh-CN" dirty="0"/>
              <a:t>，就将它放入队尾。这样一直迭代下去直到队列变空，也就是</a:t>
            </a:r>
            <a:r>
              <a:rPr lang="en-US" altLang="zh-CN" dirty="0"/>
              <a:t>S</a:t>
            </a:r>
            <a:r>
              <a:rPr lang="zh-CN" altLang="zh-CN" dirty="0"/>
              <a:t>到所有</a:t>
            </a:r>
            <a:r>
              <a:rPr lang="zh-CN" altLang="en-US" dirty="0"/>
              <a:t>节点</a:t>
            </a:r>
            <a:r>
              <a:rPr lang="zh-CN" altLang="zh-CN" dirty="0"/>
              <a:t>的最短距离都确定下来，结束算法。</a:t>
            </a:r>
            <a:r>
              <a:rPr lang="zh-CN" altLang="zh-CN" b="1" dirty="0">
                <a:solidFill>
                  <a:srgbClr val="FF0000"/>
                </a:solidFill>
              </a:rPr>
              <a:t>若一个点入队次数超过</a:t>
            </a:r>
            <a:r>
              <a:rPr lang="en-US" altLang="zh-CN" b="1" dirty="0">
                <a:solidFill>
                  <a:srgbClr val="FF0000"/>
                </a:solidFill>
              </a:rPr>
              <a:t>n</a:t>
            </a:r>
            <a:r>
              <a:rPr lang="zh-CN" altLang="zh-CN" b="1" dirty="0">
                <a:solidFill>
                  <a:srgbClr val="FF0000"/>
                </a:solidFill>
              </a:rPr>
              <a:t>，则有负权环</a:t>
            </a:r>
            <a:r>
              <a:rPr lang="zh-CN"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288387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SPFA</a:t>
            </a:r>
            <a:r>
              <a:rPr lang="zh-CN" altLang="en-US" dirty="0"/>
              <a:t>算法的实现</a:t>
            </a:r>
          </a:p>
        </p:txBody>
      </p:sp>
      <p:sp>
        <p:nvSpPr>
          <p:cNvPr id="3" name="内容占位符 2"/>
          <p:cNvSpPr>
            <a:spLocks noGrp="1"/>
          </p:cNvSpPr>
          <p:nvPr>
            <p:ph idx="1"/>
          </p:nvPr>
        </p:nvSpPr>
        <p:spPr/>
        <p:txBody>
          <a:bodyPr/>
          <a:lstStyle/>
          <a:p>
            <a:r>
              <a:rPr lang="en-US" altLang="zh-CN" dirty="0"/>
              <a:t>SPFA </a:t>
            </a:r>
            <a:r>
              <a:rPr lang="zh-CN" altLang="zh-CN" dirty="0"/>
              <a:t>在形式上和宽度优先搜索非常类似，不同的是宽度优先搜索中一个点出了队列就不可能重新进入队列，但是</a:t>
            </a:r>
            <a:r>
              <a:rPr lang="en-US" altLang="zh-CN" dirty="0"/>
              <a:t>SPFA</a:t>
            </a:r>
            <a:r>
              <a:rPr lang="zh-CN" altLang="zh-CN" dirty="0"/>
              <a:t>中一个点可能在出队列之后再次被放入队列，也就是一个点改进过其它的点之后，过了一段时间可能本身被改进，于是再次用来改进其它的点，这样反复迭代下去。</a:t>
            </a:r>
          </a:p>
          <a:p>
            <a:endParaRPr lang="zh-CN" altLang="en-US" dirty="0"/>
          </a:p>
        </p:txBody>
      </p:sp>
    </p:spTree>
    <p:extLst>
      <p:ext uri="{BB962C8B-B14F-4D97-AF65-F5344CB8AC3E}">
        <p14:creationId xmlns:p14="http://schemas.microsoft.com/office/powerpoint/2010/main" val="3822882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9892" y="2373887"/>
            <a:ext cx="10131425" cy="3649133"/>
          </a:xfrm>
        </p:spPr>
        <p:txBody>
          <a:bodyPr>
            <a:normAutofit/>
          </a:bodyPr>
          <a:lstStyle/>
          <a:p>
            <a:pPr eaLnBrk="1" hangingPunct="1">
              <a:defRPr/>
            </a:pPr>
            <a:r>
              <a:rPr lang="zh-CN" altLang="en-US" b="1" dirty="0" smtClean="0"/>
              <a:t>在</a:t>
            </a:r>
            <a:r>
              <a:rPr lang="en-US" altLang="zh-CN" b="1" dirty="0" smtClean="0"/>
              <a:t>Bellman-Ford</a:t>
            </a:r>
            <a:r>
              <a:rPr lang="zh-CN" altLang="en-US" b="1" dirty="0" smtClean="0"/>
              <a:t>算法中，要是某个点的最短路径估计值更新了，那么我们必须对所有边的终点再做一次松弛操作；在</a:t>
            </a:r>
            <a:r>
              <a:rPr lang="en-US" altLang="zh-CN" b="1" dirty="0" smtClean="0"/>
              <a:t>SPFA</a:t>
            </a:r>
            <a:r>
              <a:rPr lang="zh-CN" altLang="en-US" b="1" dirty="0" smtClean="0"/>
              <a:t>算法中，某个点的最短路径估计值更新，只有以该点为起点的边指向的终点需要再做一次松弛操作</a:t>
            </a:r>
            <a:r>
              <a:rPr lang="zh-CN" altLang="en-US" dirty="0" smtClean="0"/>
              <a:t>。在极端情况下，后者的效率将是前者的</a:t>
            </a:r>
            <a:r>
              <a:rPr lang="en-US" altLang="zh-CN" dirty="0" smtClean="0"/>
              <a:t>n</a:t>
            </a:r>
            <a:r>
              <a:rPr lang="zh-CN" altLang="en-US" dirty="0" smtClean="0"/>
              <a:t>倍。</a:t>
            </a:r>
            <a:endParaRPr lang="en-US" altLang="zh-CN" b="1" dirty="0" smtClean="0"/>
          </a:p>
          <a:p>
            <a:pPr eaLnBrk="1" hangingPunct="1">
              <a:defRPr/>
            </a:pPr>
            <a:r>
              <a:rPr lang="zh-CN" altLang="en-US" b="1" dirty="0" smtClean="0"/>
              <a:t>在平均情况下，</a:t>
            </a:r>
            <a:r>
              <a:rPr lang="en-US" altLang="zh-CN" b="1" dirty="0" smtClean="0"/>
              <a:t>SPFA</a:t>
            </a:r>
            <a:r>
              <a:rPr lang="zh-CN" altLang="en-US" b="1" dirty="0" smtClean="0"/>
              <a:t>算法的期望时间复杂度为</a:t>
            </a:r>
            <a:r>
              <a:rPr lang="en-US" altLang="zh-CN" b="1" dirty="0" smtClean="0"/>
              <a:t>O(KM)</a:t>
            </a:r>
            <a:r>
              <a:rPr lang="zh-CN" altLang="en-US" b="1" dirty="0" smtClean="0"/>
              <a:t>。</a:t>
            </a:r>
            <a:r>
              <a:rPr lang="en-US" altLang="zh-CN" b="1" dirty="0" smtClean="0"/>
              <a:t>M</a:t>
            </a:r>
            <a:r>
              <a:rPr lang="zh-CN" altLang="en-US" b="1" dirty="0" smtClean="0"/>
              <a:t>为边数，</a:t>
            </a:r>
            <a:r>
              <a:rPr lang="en-US" altLang="zh-CN" b="1" dirty="0" smtClean="0"/>
              <a:t>k</a:t>
            </a:r>
            <a:r>
              <a:rPr lang="zh-CN" altLang="en-US" b="1" dirty="0" smtClean="0"/>
              <a:t>是每个点平均入队次数。</a:t>
            </a:r>
            <a:r>
              <a:rPr lang="zh-CN" altLang="en-US" dirty="0" smtClean="0"/>
              <a:t>  </a:t>
            </a:r>
            <a:endParaRPr lang="en-US" altLang="zh-CN" dirty="0" smtClean="0"/>
          </a:p>
        </p:txBody>
      </p:sp>
      <p:sp>
        <p:nvSpPr>
          <p:cNvPr id="4" name="标题 3"/>
          <p:cNvSpPr>
            <a:spLocks noGrp="1"/>
          </p:cNvSpPr>
          <p:nvPr>
            <p:ph type="title"/>
          </p:nvPr>
        </p:nvSpPr>
        <p:spPr/>
        <p:txBody>
          <a:bodyPr/>
          <a:lstStyle/>
          <a:p>
            <a:pPr>
              <a:defRPr/>
            </a:pPr>
            <a:r>
              <a:rPr lang="en-US" altLang="zh-CN" dirty="0"/>
              <a:t>SPFA</a:t>
            </a:r>
            <a:r>
              <a:rPr lang="zh-CN" altLang="en-US" dirty="0"/>
              <a:t>算法的实现</a:t>
            </a:r>
          </a:p>
        </p:txBody>
      </p:sp>
    </p:spTree>
    <p:extLst>
      <p:ext uri="{BB962C8B-B14F-4D97-AF65-F5344CB8AC3E}">
        <p14:creationId xmlns:p14="http://schemas.microsoft.com/office/powerpoint/2010/main" val="42195017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99907"/>
            <a:ext cx="8087932" cy="6957907"/>
          </a:xfrm>
          <a:prstGeom prst="rect">
            <a:avLst/>
          </a:prstGeom>
        </p:spPr>
      </p:pic>
    </p:spTree>
    <p:extLst>
      <p:ext uri="{BB962C8B-B14F-4D97-AF65-F5344CB8AC3E}">
        <p14:creationId xmlns:p14="http://schemas.microsoft.com/office/powerpoint/2010/main" val="366804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Floyd</a:t>
            </a:r>
            <a:r>
              <a:rPr lang="zh-CN" altLang="en-US" dirty="0" smtClean="0"/>
              <a:t>算法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ea typeface="幼圆" pitchFamily="49" charset="-122"/>
              </a:rPr>
              <a:t>在一般情况下，若（</a:t>
            </a:r>
            <a:r>
              <a:rPr lang="en-US" altLang="zh-CN" dirty="0"/>
              <a:t>v</a:t>
            </a:r>
            <a:r>
              <a:rPr lang="en-US" altLang="zh-CN" baseline="-10000" dirty="0"/>
              <a:t>i</a:t>
            </a:r>
            <a:r>
              <a:rPr lang="zh-CN" altLang="en-US" dirty="0">
                <a:ea typeface="幼圆" pitchFamily="49" charset="-122"/>
              </a:rPr>
              <a:t>，</a:t>
            </a:r>
            <a:r>
              <a:rPr lang="en-US" altLang="zh-CN" b="1" dirty="0">
                <a:ea typeface="幼圆" pitchFamily="49" charset="-122"/>
              </a:rPr>
              <a:t>…</a:t>
            </a:r>
            <a:r>
              <a:rPr lang="zh-CN" altLang="en-US" dirty="0">
                <a:ea typeface="幼圆" pitchFamily="49" charset="-122"/>
              </a:rPr>
              <a:t>，</a:t>
            </a:r>
            <a:r>
              <a:rPr lang="en-US" altLang="zh-CN" dirty="0" err="1"/>
              <a:t>v</a:t>
            </a:r>
            <a:r>
              <a:rPr lang="en-US" altLang="zh-CN" baseline="-10000" dirty="0" err="1"/>
              <a:t>k</a:t>
            </a:r>
            <a:r>
              <a:rPr lang="en-US" altLang="zh-CN" dirty="0">
                <a:ea typeface="幼圆" pitchFamily="49" charset="-122"/>
              </a:rPr>
              <a:t> </a:t>
            </a:r>
            <a:r>
              <a:rPr lang="zh-CN" altLang="en-US" dirty="0">
                <a:ea typeface="幼圆" pitchFamily="49" charset="-122"/>
              </a:rPr>
              <a:t>）和（ </a:t>
            </a:r>
            <a:r>
              <a:rPr lang="en-US" altLang="zh-CN" dirty="0" err="1"/>
              <a:t>v</a:t>
            </a:r>
            <a:r>
              <a:rPr lang="en-US" altLang="zh-CN" baseline="-10000" dirty="0" err="1"/>
              <a:t>k</a:t>
            </a:r>
            <a:r>
              <a:rPr lang="zh-CN" altLang="en-US" dirty="0">
                <a:ea typeface="幼圆" pitchFamily="49" charset="-122"/>
              </a:rPr>
              <a:t>，</a:t>
            </a:r>
            <a:r>
              <a:rPr lang="en-US" altLang="zh-CN" b="1" dirty="0">
                <a:ea typeface="幼圆" pitchFamily="49" charset="-122"/>
              </a:rPr>
              <a:t>…</a:t>
            </a:r>
            <a:r>
              <a:rPr lang="zh-CN" altLang="en-US" dirty="0">
                <a:ea typeface="幼圆" pitchFamily="49" charset="-122"/>
              </a:rPr>
              <a:t>，</a:t>
            </a:r>
            <a:r>
              <a:rPr lang="en-US" altLang="zh-CN" dirty="0" err="1"/>
              <a:t>v</a:t>
            </a:r>
            <a:r>
              <a:rPr lang="en-US" altLang="zh-CN" baseline="-10000" dirty="0" err="1"/>
              <a:t>j</a:t>
            </a:r>
            <a:r>
              <a:rPr lang="en-US" altLang="zh-CN" dirty="0">
                <a:ea typeface="幼圆" pitchFamily="49" charset="-122"/>
              </a:rPr>
              <a:t> </a:t>
            </a:r>
            <a:r>
              <a:rPr lang="zh-CN" altLang="en-US" dirty="0">
                <a:ea typeface="幼圆" pitchFamily="49" charset="-122"/>
              </a:rPr>
              <a:t>）分别是从</a:t>
            </a:r>
            <a:r>
              <a:rPr lang="en-US" altLang="zh-CN" dirty="0"/>
              <a:t>v</a:t>
            </a:r>
            <a:r>
              <a:rPr lang="en-US" altLang="zh-CN" baseline="-10000" dirty="0"/>
              <a:t>i</a:t>
            </a:r>
            <a:r>
              <a:rPr lang="zh-CN" altLang="en-US" dirty="0">
                <a:ea typeface="幼圆" pitchFamily="49" charset="-122"/>
              </a:rPr>
              <a:t>到</a:t>
            </a:r>
            <a:r>
              <a:rPr lang="en-US" altLang="zh-CN" dirty="0" err="1"/>
              <a:t>v</a:t>
            </a:r>
            <a:r>
              <a:rPr lang="en-US" altLang="zh-CN" baseline="-10000" dirty="0" err="1"/>
              <a:t>k</a:t>
            </a:r>
            <a:r>
              <a:rPr lang="zh-CN" altLang="en-US" dirty="0">
                <a:ea typeface="幼圆" pitchFamily="49" charset="-122"/>
              </a:rPr>
              <a:t>和从</a:t>
            </a:r>
            <a:r>
              <a:rPr lang="en-US" altLang="zh-CN" dirty="0" err="1"/>
              <a:t>v</a:t>
            </a:r>
            <a:r>
              <a:rPr lang="en-US" altLang="zh-CN" baseline="-10000" dirty="0" err="1"/>
              <a:t>k</a:t>
            </a:r>
            <a:r>
              <a:rPr lang="zh-CN" altLang="en-US" dirty="0">
                <a:ea typeface="幼圆" pitchFamily="49" charset="-122"/>
              </a:rPr>
              <a:t>到</a:t>
            </a:r>
            <a:r>
              <a:rPr lang="en-US" altLang="zh-CN" dirty="0" err="1"/>
              <a:t>v</a:t>
            </a:r>
            <a:r>
              <a:rPr lang="en-US" altLang="zh-CN" baseline="-10000" dirty="0" err="1"/>
              <a:t>j</a:t>
            </a:r>
            <a:r>
              <a:rPr lang="zh-CN" altLang="en-US" dirty="0">
                <a:ea typeface="幼圆" pitchFamily="49" charset="-122"/>
              </a:rPr>
              <a:t>的中间顶点的序号不大于</a:t>
            </a:r>
            <a:r>
              <a:rPr lang="en-US" altLang="zh-CN" dirty="0">
                <a:ea typeface="幼圆" pitchFamily="49" charset="-122"/>
              </a:rPr>
              <a:t>k-1</a:t>
            </a:r>
            <a:r>
              <a:rPr lang="zh-CN" altLang="en-US" dirty="0">
                <a:ea typeface="幼圆" pitchFamily="49" charset="-122"/>
              </a:rPr>
              <a:t>的最短路径，则将（ </a:t>
            </a:r>
            <a:r>
              <a:rPr lang="en-US" altLang="zh-CN" dirty="0"/>
              <a:t>v</a:t>
            </a:r>
            <a:r>
              <a:rPr lang="en-US" altLang="zh-CN" baseline="-10000" dirty="0"/>
              <a:t>i</a:t>
            </a:r>
            <a:r>
              <a:rPr lang="zh-CN" altLang="en-US" dirty="0">
                <a:ea typeface="幼圆" pitchFamily="49" charset="-122"/>
              </a:rPr>
              <a:t>，</a:t>
            </a:r>
            <a:r>
              <a:rPr lang="en-US" altLang="zh-CN" b="1" dirty="0">
                <a:ea typeface="幼圆" pitchFamily="49" charset="-122"/>
              </a:rPr>
              <a:t>…</a:t>
            </a:r>
            <a:r>
              <a:rPr lang="zh-CN" altLang="en-US" b="1" dirty="0">
                <a:ea typeface="幼圆" pitchFamily="49" charset="-122"/>
              </a:rPr>
              <a:t>， </a:t>
            </a:r>
            <a:r>
              <a:rPr lang="en-US" altLang="zh-CN" dirty="0" err="1"/>
              <a:t>v</a:t>
            </a:r>
            <a:r>
              <a:rPr lang="en-US" altLang="zh-CN" baseline="-10000" dirty="0" err="1"/>
              <a:t>k</a:t>
            </a:r>
            <a:r>
              <a:rPr lang="en-US" altLang="zh-CN" b="1" dirty="0">
                <a:ea typeface="幼圆" pitchFamily="49" charset="-122"/>
              </a:rPr>
              <a:t> </a:t>
            </a:r>
            <a:r>
              <a:rPr lang="zh-CN" altLang="en-US" dirty="0">
                <a:ea typeface="幼圆" pitchFamily="49" charset="-122"/>
              </a:rPr>
              <a:t>，</a:t>
            </a:r>
            <a:r>
              <a:rPr lang="en-US" altLang="zh-CN" b="1" dirty="0">
                <a:ea typeface="幼圆" pitchFamily="49" charset="-122"/>
              </a:rPr>
              <a:t>…</a:t>
            </a:r>
            <a:r>
              <a:rPr lang="en-US" altLang="zh-CN" dirty="0">
                <a:ea typeface="幼圆" pitchFamily="49" charset="-122"/>
              </a:rPr>
              <a:t> </a:t>
            </a:r>
            <a:r>
              <a:rPr lang="zh-CN" altLang="en-US" dirty="0">
                <a:ea typeface="幼圆" pitchFamily="49" charset="-122"/>
              </a:rPr>
              <a:t>， </a:t>
            </a:r>
            <a:r>
              <a:rPr lang="en-US" altLang="zh-CN" dirty="0" err="1"/>
              <a:t>v</a:t>
            </a:r>
            <a:r>
              <a:rPr lang="en-US" altLang="zh-CN" baseline="-10000" dirty="0" err="1"/>
              <a:t>j</a:t>
            </a:r>
            <a:r>
              <a:rPr lang="en-US" altLang="zh-CN" dirty="0">
                <a:ea typeface="幼圆" pitchFamily="49" charset="-122"/>
              </a:rPr>
              <a:t> </a:t>
            </a:r>
            <a:r>
              <a:rPr lang="zh-CN" altLang="en-US" dirty="0">
                <a:ea typeface="幼圆" pitchFamily="49" charset="-122"/>
              </a:rPr>
              <a:t>）和已经得到的从</a:t>
            </a:r>
            <a:r>
              <a:rPr lang="en-US" altLang="zh-CN" dirty="0"/>
              <a:t>v</a:t>
            </a:r>
            <a:r>
              <a:rPr lang="en-US" altLang="zh-CN" baseline="-10000" dirty="0"/>
              <a:t>i</a:t>
            </a:r>
            <a:r>
              <a:rPr lang="zh-CN" altLang="en-US" dirty="0">
                <a:ea typeface="幼圆" pitchFamily="49" charset="-122"/>
              </a:rPr>
              <a:t>到</a:t>
            </a:r>
            <a:r>
              <a:rPr lang="en-US" altLang="zh-CN" dirty="0" err="1"/>
              <a:t>v</a:t>
            </a:r>
            <a:r>
              <a:rPr lang="en-US" altLang="zh-CN" baseline="-10000" dirty="0" err="1"/>
              <a:t>j</a:t>
            </a:r>
            <a:r>
              <a:rPr lang="zh-CN" altLang="en-US" dirty="0">
                <a:ea typeface="幼圆" pitchFamily="49" charset="-122"/>
              </a:rPr>
              <a:t>且中间顶点的序号不大于</a:t>
            </a:r>
            <a:r>
              <a:rPr lang="en-US" altLang="zh-CN" dirty="0">
                <a:ea typeface="幼圆" pitchFamily="49" charset="-122"/>
              </a:rPr>
              <a:t>k-1</a:t>
            </a:r>
            <a:r>
              <a:rPr lang="zh-CN" altLang="en-US" dirty="0">
                <a:ea typeface="幼圆" pitchFamily="49" charset="-122"/>
              </a:rPr>
              <a:t>的最短路径相比较，其长度较短者便是从</a:t>
            </a:r>
            <a:r>
              <a:rPr lang="en-US" altLang="zh-CN" dirty="0"/>
              <a:t>v</a:t>
            </a:r>
            <a:r>
              <a:rPr lang="en-US" altLang="zh-CN" baseline="-10000" dirty="0"/>
              <a:t>i</a:t>
            </a:r>
            <a:r>
              <a:rPr lang="zh-CN" altLang="en-US" dirty="0">
                <a:ea typeface="幼圆" pitchFamily="49" charset="-122"/>
              </a:rPr>
              <a:t>到</a:t>
            </a:r>
            <a:r>
              <a:rPr lang="en-US" altLang="zh-CN" dirty="0" err="1"/>
              <a:t>v</a:t>
            </a:r>
            <a:r>
              <a:rPr lang="en-US" altLang="zh-CN" baseline="-10000" dirty="0" err="1"/>
              <a:t>j</a:t>
            </a:r>
            <a:r>
              <a:rPr lang="zh-CN" altLang="en-US" dirty="0">
                <a:ea typeface="幼圆" pitchFamily="49" charset="-122"/>
              </a:rPr>
              <a:t>的中间顶点的序号不大于</a:t>
            </a:r>
            <a:r>
              <a:rPr lang="en-US" altLang="zh-CN" dirty="0">
                <a:ea typeface="幼圆" pitchFamily="49" charset="-122"/>
              </a:rPr>
              <a:t>k</a:t>
            </a:r>
            <a:r>
              <a:rPr lang="zh-CN" altLang="en-US" dirty="0">
                <a:ea typeface="幼圆" pitchFamily="49" charset="-122"/>
              </a:rPr>
              <a:t>的最短路径。这样，在经过</a:t>
            </a:r>
            <a:r>
              <a:rPr lang="en-US" altLang="zh-CN" dirty="0">
                <a:ea typeface="幼圆" pitchFamily="49" charset="-122"/>
              </a:rPr>
              <a:t>n</a:t>
            </a:r>
            <a:r>
              <a:rPr lang="zh-CN" altLang="en-US" dirty="0">
                <a:ea typeface="幼圆" pitchFamily="49" charset="-122"/>
              </a:rPr>
              <a:t>次比较后，最后求得的必是从</a:t>
            </a:r>
            <a:r>
              <a:rPr lang="en-US" altLang="zh-CN" dirty="0"/>
              <a:t>v</a:t>
            </a:r>
            <a:r>
              <a:rPr lang="en-US" altLang="zh-CN" baseline="-10000" dirty="0"/>
              <a:t>i</a:t>
            </a:r>
            <a:r>
              <a:rPr lang="zh-CN" altLang="en-US" dirty="0">
                <a:ea typeface="幼圆" pitchFamily="49" charset="-122"/>
              </a:rPr>
              <a:t>到</a:t>
            </a:r>
            <a:r>
              <a:rPr lang="en-US" altLang="zh-CN" dirty="0" err="1"/>
              <a:t>v</a:t>
            </a:r>
            <a:r>
              <a:rPr lang="en-US" altLang="zh-CN" baseline="-10000" dirty="0" err="1"/>
              <a:t>j</a:t>
            </a:r>
            <a:r>
              <a:rPr lang="zh-CN" altLang="en-US" dirty="0">
                <a:ea typeface="幼圆" pitchFamily="49" charset="-122"/>
              </a:rPr>
              <a:t>的最短路径。按此方法，可以同时求得各对顶点间的最短路径</a:t>
            </a:r>
            <a:r>
              <a:rPr lang="zh-CN" altLang="en-US" dirty="0" smtClean="0">
                <a:ea typeface="幼圆" pitchFamily="49" charset="-122"/>
              </a:rPr>
              <a:t>。</a:t>
            </a:r>
            <a:endParaRPr lang="zh-CN" altLang="en-US" dirty="0">
              <a:ea typeface="幼圆" pitchFamily="49" charset="-122"/>
            </a:endParaRPr>
          </a:p>
        </p:txBody>
      </p:sp>
    </p:spTree>
    <p:extLst>
      <p:ext uri="{BB962C8B-B14F-4D97-AF65-F5344CB8AC3E}">
        <p14:creationId xmlns:p14="http://schemas.microsoft.com/office/powerpoint/2010/main" val="136070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7"/>
          <p:cNvSpPr>
            <a:spLocks noGrp="1" noChangeArrowheads="1"/>
          </p:cNvSpPr>
          <p:nvPr>
            <p:ph type="title"/>
          </p:nvPr>
        </p:nvSpPr>
        <p:spPr>
          <a:xfrm>
            <a:off x="363115" y="389099"/>
            <a:ext cx="8066088" cy="862964"/>
          </a:xfrm>
        </p:spPr>
        <p:txBody>
          <a:bodyPr>
            <a:normAutofit fontScale="90000"/>
          </a:bodyPr>
          <a:lstStyle/>
          <a:p>
            <a:r>
              <a:rPr lang="zh-CN" altLang="en-US" dirty="0"/>
              <a:t>图的分类</a:t>
            </a:r>
          </a:p>
        </p:txBody>
      </p:sp>
      <p:sp>
        <p:nvSpPr>
          <p:cNvPr id="10248" name="Content Placeholder 2"/>
          <p:cNvSpPr>
            <a:spLocks noGrp="1" noChangeArrowheads="1"/>
          </p:cNvSpPr>
          <p:nvPr/>
        </p:nvSpPr>
        <p:spPr bwMode="auto">
          <a:xfrm>
            <a:off x="564966" y="1852807"/>
            <a:ext cx="6799262" cy="4133850"/>
          </a:xfrm>
          <a:prstGeom prst="rect">
            <a:avLst/>
          </a:prstGeom>
          <a:noFill/>
          <a:ln w="9525">
            <a:noFill/>
            <a:miter lim="800000"/>
            <a:headEnd/>
            <a:tailEnd/>
          </a:ln>
          <a:effectLst/>
        </p:spPr>
        <p:txBody>
          <a:bodyPr/>
          <a:lstStyle/>
          <a:p>
            <a:pPr marL="342900" indent="-342900">
              <a:lnSpc>
                <a:spcPct val="80000"/>
              </a:lnSpc>
              <a:spcBef>
                <a:spcPct val="20000"/>
              </a:spcBef>
              <a:buFont typeface="Arial" pitchFamily="34" charset="0"/>
              <a:buChar char="•"/>
              <a:defRPr/>
            </a:pPr>
            <a:r>
              <a:rPr lang="zh-CN" altLang="en-US" sz="2800" dirty="0"/>
              <a:t>有向图</a:t>
            </a:r>
          </a:p>
          <a:p>
            <a:pPr marL="342900" indent="-342900">
              <a:lnSpc>
                <a:spcPct val="80000"/>
              </a:lnSpc>
              <a:spcBef>
                <a:spcPct val="20000"/>
              </a:spcBef>
              <a:buFont typeface="Arial" pitchFamily="34" charset="0"/>
              <a:buChar char="•"/>
              <a:defRPr/>
            </a:pPr>
            <a:r>
              <a:rPr lang="zh-CN" altLang="en-US" sz="2800" dirty="0"/>
              <a:t>无向图</a:t>
            </a:r>
            <a:endParaRPr lang="en-US" altLang="zh-CN" sz="2800" dirty="0"/>
          </a:p>
          <a:p>
            <a:pPr marL="342900" indent="-342900">
              <a:lnSpc>
                <a:spcPct val="80000"/>
              </a:lnSpc>
              <a:spcBef>
                <a:spcPct val="20000"/>
              </a:spcBef>
              <a:buFont typeface="Arial" pitchFamily="34" charset="0"/>
              <a:buChar char="•"/>
              <a:defRPr/>
            </a:pPr>
            <a:r>
              <a:rPr lang="zh-CN" altLang="en-US" sz="2800" dirty="0"/>
              <a:t>无权图</a:t>
            </a:r>
          </a:p>
          <a:p>
            <a:pPr marL="342900" indent="-342900">
              <a:lnSpc>
                <a:spcPct val="80000"/>
              </a:lnSpc>
              <a:spcBef>
                <a:spcPct val="20000"/>
              </a:spcBef>
              <a:buFont typeface="Arial" pitchFamily="34" charset="0"/>
              <a:buChar char="•"/>
              <a:defRPr/>
            </a:pPr>
            <a:r>
              <a:rPr lang="zh-CN" altLang="en-US" sz="2800" dirty="0"/>
              <a:t>带权图</a:t>
            </a:r>
          </a:p>
          <a:p>
            <a:pPr marL="342900" indent="-342900">
              <a:lnSpc>
                <a:spcPct val="80000"/>
              </a:lnSpc>
              <a:spcBef>
                <a:spcPct val="20000"/>
              </a:spcBef>
              <a:buFont typeface="Arial" pitchFamily="34" charset="0"/>
              <a:buChar char="•"/>
              <a:defRPr/>
            </a:pPr>
            <a:r>
              <a:rPr lang="zh-CN" altLang="en-US" sz="2800" dirty="0"/>
              <a:t>连通图</a:t>
            </a:r>
          </a:p>
          <a:p>
            <a:pPr marL="342900" indent="-342900">
              <a:lnSpc>
                <a:spcPct val="80000"/>
              </a:lnSpc>
              <a:spcBef>
                <a:spcPct val="20000"/>
              </a:spcBef>
              <a:buFont typeface="Arial" pitchFamily="34" charset="0"/>
              <a:buChar char="•"/>
              <a:defRPr/>
            </a:pPr>
            <a:r>
              <a:rPr lang="zh-CN" altLang="en-US" sz="2800" dirty="0"/>
              <a:t>二分图</a:t>
            </a:r>
          </a:p>
          <a:p>
            <a:pPr marL="342900" indent="-342900">
              <a:lnSpc>
                <a:spcPct val="80000"/>
              </a:lnSpc>
              <a:spcBef>
                <a:spcPct val="20000"/>
              </a:spcBef>
              <a:buFont typeface="Arial" pitchFamily="34" charset="0"/>
              <a:buChar char="•"/>
              <a:defRPr/>
            </a:pPr>
            <a:r>
              <a:rPr lang="zh-CN" altLang="en-US" sz="2800" dirty="0"/>
              <a:t>…</a:t>
            </a:r>
          </a:p>
          <a:p>
            <a:pPr marL="342900" indent="-342900">
              <a:lnSpc>
                <a:spcPct val="80000"/>
              </a:lnSpc>
              <a:spcBef>
                <a:spcPct val="20000"/>
              </a:spcBef>
              <a:buFont typeface="Arial" pitchFamily="34" charset="0"/>
              <a:buChar char="•"/>
              <a:defRPr/>
            </a:pPr>
            <a:endParaRPr lang="zh-CN" altLang="en-US" sz="2800" dirty="0"/>
          </a:p>
        </p:txBody>
      </p:sp>
      <p:sp>
        <p:nvSpPr>
          <p:cNvPr id="12" name="内容占位符 2"/>
          <p:cNvSpPr txBox="1">
            <a:spLocks/>
          </p:cNvSpPr>
          <p:nvPr/>
        </p:nvSpPr>
        <p:spPr>
          <a:xfrm>
            <a:off x="5767004" y="891021"/>
            <a:ext cx="4819976" cy="5947742"/>
          </a:xfrm>
          <a:prstGeom prst="rect">
            <a:avLst/>
          </a:prstGeom>
        </p:spPr>
        <p:txBody>
          <a:bodyPr>
            <a:normAutofit/>
          </a:bodyPr>
          <a:lstStyle/>
          <a:p>
            <a:pPr marL="342900" indent="-342900">
              <a:spcBef>
                <a:spcPct val="20000"/>
              </a:spcBef>
              <a:buClr>
                <a:schemeClr val="tx2"/>
              </a:buClr>
              <a:buSzPct val="60000"/>
              <a:buFont typeface="Wingdings 2"/>
              <a:buChar char=""/>
              <a:defRPr/>
            </a:pPr>
            <a:r>
              <a:rPr lang="zh-CN" altLang="en-US" sz="3200" dirty="0"/>
              <a:t>有向图</a:t>
            </a:r>
            <a:r>
              <a:rPr lang="en-US" altLang="zh-CN" sz="3200" dirty="0"/>
              <a:t>:    </a:t>
            </a:r>
            <a:r>
              <a:rPr lang="zh-CN" altLang="en-US" sz="3200" dirty="0"/>
              <a:t>点与有向边的集合</a:t>
            </a:r>
            <a:endParaRPr lang="en-US" altLang="zh-CN" sz="3200" dirty="0"/>
          </a:p>
          <a:p>
            <a:pPr marL="342900" indent="-342900">
              <a:spcBef>
                <a:spcPct val="20000"/>
              </a:spcBef>
              <a:buClr>
                <a:schemeClr val="tx2"/>
              </a:buClr>
              <a:buSzPct val="60000"/>
              <a:buFont typeface="Wingdings 2"/>
              <a:buChar char=""/>
            </a:pPr>
            <a:r>
              <a:rPr lang="zh-CN" altLang="en-US" sz="3200" dirty="0"/>
              <a:t>带权图（网）：图中的边加上表示某种含义的数值，数值称为边的权</a:t>
            </a:r>
            <a:endParaRPr lang="en-US" altLang="zh-CN" sz="3200" dirty="0"/>
          </a:p>
          <a:p>
            <a:pPr marL="342900" indent="-342900">
              <a:spcBef>
                <a:spcPct val="20000"/>
              </a:spcBef>
              <a:buClr>
                <a:schemeClr val="tx2"/>
              </a:buClr>
              <a:buSzPct val="60000"/>
              <a:buFont typeface="Wingdings 2"/>
              <a:buChar char=""/>
            </a:pPr>
            <a:r>
              <a:rPr lang="zh-CN" altLang="en-US" sz="3200" dirty="0"/>
              <a:t>连通：两顶点间有路可通。</a:t>
            </a:r>
            <a:endParaRPr lang="en-US" altLang="zh-CN" sz="3200" dirty="0"/>
          </a:p>
          <a:p>
            <a:pPr marL="342900" indent="-342900">
              <a:spcBef>
                <a:spcPct val="20000"/>
              </a:spcBef>
              <a:buClr>
                <a:schemeClr val="tx2"/>
              </a:buClr>
              <a:buSzPct val="60000"/>
              <a:buFont typeface="Wingdings 2"/>
              <a:buChar char=""/>
            </a:pPr>
            <a:r>
              <a:rPr lang="zh-CN" altLang="en-US" sz="3200" dirty="0"/>
              <a:t>连通图：能连成一片的图。</a:t>
            </a:r>
            <a:endParaRPr lang="en-US" altLang="zh-CN" sz="3200" dirty="0"/>
          </a:p>
          <a:p>
            <a:pPr marL="342900" indent="-342900">
              <a:spcBef>
                <a:spcPct val="20000"/>
              </a:spcBef>
              <a:buClr>
                <a:schemeClr val="tx2"/>
              </a:buClr>
              <a:buSzPct val="60000"/>
              <a:buFont typeface="Wingdings 2"/>
              <a:buChar char=""/>
            </a:pPr>
            <a:r>
              <a:rPr lang="zh-CN" altLang="en-US" sz="3200" dirty="0"/>
              <a:t>连通分量：无向图中的极大连通子图</a:t>
            </a:r>
          </a:p>
          <a:p>
            <a:pPr marL="342900" indent="-342900">
              <a:spcBef>
                <a:spcPct val="20000"/>
              </a:spcBef>
              <a:buClr>
                <a:schemeClr val="tx2"/>
              </a:buClr>
              <a:buSzPct val="60000"/>
              <a:buFont typeface="Wingdings 2"/>
              <a:buChar char=""/>
            </a:pPr>
            <a:endParaRPr lang="zh-CN" altLang="en-US" sz="3200" dirty="0"/>
          </a:p>
          <a:p>
            <a:pPr marL="342900" indent="-342900">
              <a:spcBef>
                <a:spcPct val="20000"/>
              </a:spcBef>
              <a:buClr>
                <a:schemeClr val="tx2"/>
              </a:buClr>
              <a:buSzPct val="60000"/>
              <a:buFont typeface="Wingdings 2"/>
              <a:buChar char=""/>
              <a:defRPr/>
            </a:pPr>
            <a:endParaRPr lang="zh-CN" altLang="en-US" sz="3200" dirty="0"/>
          </a:p>
        </p:txBody>
      </p:sp>
      <p:grpSp>
        <p:nvGrpSpPr>
          <p:cNvPr id="13" name="Group 19"/>
          <p:cNvGrpSpPr>
            <a:grpSpLocks/>
          </p:cNvGrpSpPr>
          <p:nvPr/>
        </p:nvGrpSpPr>
        <p:grpSpPr bwMode="auto">
          <a:xfrm>
            <a:off x="2238349" y="4576762"/>
            <a:ext cx="2879725" cy="2281238"/>
            <a:chOff x="0" y="0"/>
            <a:chExt cx="1815" cy="1724"/>
          </a:xfrm>
        </p:grpSpPr>
        <p:sp>
          <p:nvSpPr>
            <p:cNvPr id="14" name="Oval 21"/>
            <p:cNvSpPr>
              <a:spLocks noChangeArrowheads="1"/>
            </p:cNvSpPr>
            <p:nvPr/>
          </p:nvSpPr>
          <p:spPr bwMode="auto">
            <a:xfrm>
              <a:off x="590" y="0"/>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ea typeface="华文行楷" pitchFamily="2" charset="-122"/>
                </a:rPr>
                <a:t>1</a:t>
              </a:r>
            </a:p>
          </p:txBody>
        </p:sp>
        <p:sp>
          <p:nvSpPr>
            <p:cNvPr id="15" name="Oval 22"/>
            <p:cNvSpPr>
              <a:spLocks noChangeArrowheads="1"/>
            </p:cNvSpPr>
            <p:nvPr/>
          </p:nvSpPr>
          <p:spPr bwMode="auto">
            <a:xfrm>
              <a:off x="0" y="680"/>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ea typeface="华文行楷" pitchFamily="2" charset="-122"/>
                </a:rPr>
                <a:t>2</a:t>
              </a:r>
            </a:p>
          </p:txBody>
        </p:sp>
        <p:sp>
          <p:nvSpPr>
            <p:cNvPr id="16" name="Oval 23"/>
            <p:cNvSpPr>
              <a:spLocks noChangeArrowheads="1"/>
            </p:cNvSpPr>
            <p:nvPr/>
          </p:nvSpPr>
          <p:spPr bwMode="auto">
            <a:xfrm>
              <a:off x="499" y="1315"/>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ea typeface="华文行楷" pitchFamily="2" charset="-122"/>
                </a:rPr>
                <a:t>5</a:t>
              </a:r>
            </a:p>
          </p:txBody>
        </p:sp>
        <p:sp>
          <p:nvSpPr>
            <p:cNvPr id="17" name="Oval 24"/>
            <p:cNvSpPr>
              <a:spLocks noChangeArrowheads="1"/>
            </p:cNvSpPr>
            <p:nvPr/>
          </p:nvSpPr>
          <p:spPr bwMode="auto">
            <a:xfrm>
              <a:off x="908" y="816"/>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ea typeface="华文行楷" pitchFamily="2" charset="-122"/>
                </a:rPr>
                <a:t>3</a:t>
              </a:r>
            </a:p>
          </p:txBody>
        </p:sp>
        <p:sp>
          <p:nvSpPr>
            <p:cNvPr id="18" name="Oval 25"/>
            <p:cNvSpPr>
              <a:spLocks noChangeArrowheads="1"/>
            </p:cNvSpPr>
            <p:nvPr/>
          </p:nvSpPr>
          <p:spPr bwMode="auto">
            <a:xfrm>
              <a:off x="1543" y="680"/>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ea typeface="华文行楷" pitchFamily="2" charset="-122"/>
                </a:rPr>
                <a:t>4</a:t>
              </a:r>
            </a:p>
          </p:txBody>
        </p:sp>
        <p:sp>
          <p:nvSpPr>
            <p:cNvPr id="19" name="Line 26"/>
            <p:cNvSpPr>
              <a:spLocks noChangeShapeType="1"/>
            </p:cNvSpPr>
            <p:nvPr/>
          </p:nvSpPr>
          <p:spPr bwMode="auto">
            <a:xfrm flipH="1">
              <a:off x="226" y="227"/>
              <a:ext cx="410" cy="498"/>
            </a:xfrm>
            <a:prstGeom prst="line">
              <a:avLst/>
            </a:prstGeom>
            <a:noFill/>
            <a:ln w="28575" cmpd="sng">
              <a:solidFill>
                <a:schemeClr val="tx1"/>
              </a:solidFill>
              <a:round/>
              <a:headEnd/>
              <a:tailEnd/>
            </a:ln>
          </p:spPr>
          <p:txBody>
            <a:bodyPr/>
            <a:lstStyle/>
            <a:p>
              <a:endParaRPr lang="zh-CN" altLang="en-US"/>
            </a:p>
          </p:txBody>
        </p:sp>
        <p:sp>
          <p:nvSpPr>
            <p:cNvPr id="20" name="Line 28"/>
            <p:cNvSpPr>
              <a:spLocks noChangeShapeType="1"/>
            </p:cNvSpPr>
            <p:nvPr/>
          </p:nvSpPr>
          <p:spPr bwMode="auto">
            <a:xfrm>
              <a:off x="181" y="952"/>
              <a:ext cx="363" cy="408"/>
            </a:xfrm>
            <a:prstGeom prst="line">
              <a:avLst/>
            </a:prstGeom>
            <a:noFill/>
            <a:ln w="28575" cmpd="sng">
              <a:solidFill>
                <a:schemeClr val="tx1"/>
              </a:solidFill>
              <a:round/>
              <a:headEnd/>
              <a:tailEnd/>
            </a:ln>
          </p:spPr>
          <p:txBody>
            <a:bodyPr/>
            <a:lstStyle/>
            <a:p>
              <a:endParaRPr lang="zh-CN" altLang="en-US"/>
            </a:p>
          </p:txBody>
        </p:sp>
        <p:sp>
          <p:nvSpPr>
            <p:cNvPr id="21" name="Line 29"/>
            <p:cNvSpPr>
              <a:spLocks noChangeShapeType="1"/>
            </p:cNvSpPr>
            <p:nvPr/>
          </p:nvSpPr>
          <p:spPr bwMode="auto">
            <a:xfrm>
              <a:off x="726" y="726"/>
              <a:ext cx="227" cy="136"/>
            </a:xfrm>
            <a:prstGeom prst="line">
              <a:avLst/>
            </a:prstGeom>
            <a:noFill/>
            <a:ln w="28575" cmpd="sng">
              <a:solidFill>
                <a:schemeClr val="tx1"/>
              </a:solidFill>
              <a:round/>
              <a:headEnd/>
              <a:tailEnd/>
            </a:ln>
          </p:spPr>
          <p:txBody>
            <a:bodyPr/>
            <a:lstStyle/>
            <a:p>
              <a:endParaRPr lang="zh-CN" altLang="en-US"/>
            </a:p>
          </p:txBody>
        </p:sp>
        <p:sp>
          <p:nvSpPr>
            <p:cNvPr id="22" name="Line 30"/>
            <p:cNvSpPr>
              <a:spLocks noChangeShapeType="1"/>
            </p:cNvSpPr>
            <p:nvPr/>
          </p:nvSpPr>
          <p:spPr bwMode="auto">
            <a:xfrm>
              <a:off x="817" y="227"/>
              <a:ext cx="727" cy="544"/>
            </a:xfrm>
            <a:prstGeom prst="line">
              <a:avLst/>
            </a:prstGeom>
            <a:noFill/>
            <a:ln w="28575" cmpd="sng">
              <a:solidFill>
                <a:schemeClr val="tx1"/>
              </a:solidFill>
              <a:round/>
              <a:headEnd/>
              <a:tailEnd/>
            </a:ln>
          </p:spPr>
          <p:txBody>
            <a:bodyPr/>
            <a:lstStyle/>
            <a:p>
              <a:endParaRPr lang="zh-CN" altLang="en-US"/>
            </a:p>
          </p:txBody>
        </p:sp>
        <p:sp>
          <p:nvSpPr>
            <p:cNvPr id="23" name="Line 31"/>
            <p:cNvSpPr>
              <a:spLocks noChangeShapeType="1"/>
            </p:cNvSpPr>
            <p:nvPr/>
          </p:nvSpPr>
          <p:spPr bwMode="auto">
            <a:xfrm flipV="1">
              <a:off x="771" y="907"/>
              <a:ext cx="817" cy="499"/>
            </a:xfrm>
            <a:prstGeom prst="line">
              <a:avLst/>
            </a:prstGeom>
            <a:noFill/>
            <a:ln w="28575" cmpd="sng">
              <a:solidFill>
                <a:schemeClr val="tx1"/>
              </a:solidFill>
              <a:round/>
              <a:headEnd/>
              <a:tailEnd/>
            </a:ln>
          </p:spPr>
          <p:txBody>
            <a:bodyPr/>
            <a:lstStyle/>
            <a:p>
              <a:endParaRPr lang="zh-CN" altLang="en-US"/>
            </a:p>
          </p:txBody>
        </p:sp>
        <p:sp>
          <p:nvSpPr>
            <p:cNvPr id="24" name="Oval 33"/>
            <p:cNvSpPr>
              <a:spLocks noChangeArrowheads="1"/>
            </p:cNvSpPr>
            <p:nvPr/>
          </p:nvSpPr>
          <p:spPr bwMode="auto">
            <a:xfrm>
              <a:off x="499" y="499"/>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ea typeface="华文行楷" pitchFamily="2" charset="-122"/>
                </a:rPr>
                <a:t>6</a:t>
              </a:r>
            </a:p>
          </p:txBody>
        </p:sp>
        <p:sp>
          <p:nvSpPr>
            <p:cNvPr id="25" name="Oval 34"/>
            <p:cNvSpPr>
              <a:spLocks noChangeArrowheads="1"/>
            </p:cNvSpPr>
            <p:nvPr/>
          </p:nvSpPr>
          <p:spPr bwMode="auto">
            <a:xfrm>
              <a:off x="1543" y="1179"/>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ea typeface="华文行楷" pitchFamily="2" charset="-122"/>
                </a:rPr>
                <a:t>7</a:t>
              </a:r>
            </a:p>
          </p:txBody>
        </p:sp>
        <p:sp>
          <p:nvSpPr>
            <p:cNvPr id="26" name="Line 35"/>
            <p:cNvSpPr>
              <a:spLocks noChangeShapeType="1"/>
            </p:cNvSpPr>
            <p:nvPr/>
          </p:nvSpPr>
          <p:spPr bwMode="auto">
            <a:xfrm flipV="1">
              <a:off x="1316" y="1406"/>
              <a:ext cx="272" cy="136"/>
            </a:xfrm>
            <a:prstGeom prst="line">
              <a:avLst/>
            </a:prstGeom>
            <a:noFill/>
            <a:ln w="28575" cmpd="sng">
              <a:solidFill>
                <a:schemeClr val="tx1"/>
              </a:solidFill>
              <a:round/>
              <a:headEnd/>
              <a:tailEnd/>
            </a:ln>
          </p:spPr>
          <p:txBody>
            <a:bodyPr/>
            <a:lstStyle/>
            <a:p>
              <a:endParaRPr lang="zh-CN" altLang="en-US"/>
            </a:p>
          </p:txBody>
        </p:sp>
        <p:sp>
          <p:nvSpPr>
            <p:cNvPr id="27" name="Oval 36"/>
            <p:cNvSpPr>
              <a:spLocks noChangeArrowheads="1"/>
            </p:cNvSpPr>
            <p:nvPr/>
          </p:nvSpPr>
          <p:spPr bwMode="auto">
            <a:xfrm>
              <a:off x="1088" y="1452"/>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ea typeface="华文行楷" pitchFamily="2" charset="-122"/>
                </a:rPr>
                <a:t>8</a:t>
              </a:r>
            </a:p>
          </p:txBody>
        </p:sp>
      </p:grpSp>
    </p:spTree>
    <p:extLst>
      <p:ext uri="{BB962C8B-B14F-4D97-AF65-F5344CB8AC3E}">
        <p14:creationId xmlns:p14="http://schemas.microsoft.com/office/powerpoint/2010/main" val="218999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Floyd</a:t>
            </a:r>
            <a:r>
              <a:rPr lang="zh-CN" altLang="en-US" dirty="0" smtClean="0"/>
              <a:t>求最短路径</a:t>
            </a:r>
            <a:endParaRPr lang="zh-CN" altLang="en-US" dirty="0"/>
          </a:p>
        </p:txBody>
      </p:sp>
      <p:sp>
        <p:nvSpPr>
          <p:cNvPr id="3" name="内容占位符 2"/>
          <p:cNvSpPr>
            <a:spLocks noGrp="1"/>
          </p:cNvSpPr>
          <p:nvPr>
            <p:ph idx="1"/>
          </p:nvPr>
        </p:nvSpPr>
        <p:spPr/>
        <p:txBody>
          <a:bodyPr>
            <a:normAutofit/>
          </a:bodyPr>
          <a:lstStyle/>
          <a:p>
            <a:r>
              <a:rPr lang="zh-CN" altLang="en-US" dirty="0" smtClean="0"/>
              <a:t>动态规划思想</a:t>
            </a:r>
            <a:endParaRPr lang="en-US" altLang="zh-CN" dirty="0" smtClean="0"/>
          </a:p>
          <a:p>
            <a:r>
              <a:rPr lang="en-US" altLang="zh-CN" dirty="0" smtClean="0"/>
              <a:t>F[</a:t>
            </a:r>
            <a:r>
              <a:rPr lang="en-US" altLang="zh-CN" dirty="0" err="1" smtClean="0"/>
              <a:t>i,j</a:t>
            </a:r>
            <a:r>
              <a:rPr lang="en-US" altLang="zh-CN" dirty="0" smtClean="0"/>
              <a:t>]</a:t>
            </a:r>
            <a:r>
              <a:rPr lang="zh-CN" altLang="en-US" dirty="0" smtClean="0"/>
              <a:t>表示</a:t>
            </a:r>
            <a:r>
              <a:rPr lang="en-US" altLang="zh-CN" dirty="0" err="1" smtClean="0"/>
              <a:t>i</a:t>
            </a:r>
            <a:r>
              <a:rPr lang="zh-CN" altLang="en-US" dirty="0" smtClean="0"/>
              <a:t>到</a:t>
            </a:r>
            <a:r>
              <a:rPr lang="en-US" altLang="zh-CN" dirty="0" smtClean="0"/>
              <a:t>j</a:t>
            </a:r>
            <a:r>
              <a:rPr lang="zh-CN" altLang="en-US" dirty="0" smtClean="0"/>
              <a:t>的经过小于</a:t>
            </a:r>
            <a:r>
              <a:rPr lang="en-US" altLang="zh-CN" dirty="0" smtClean="0"/>
              <a:t>k</a:t>
            </a:r>
            <a:r>
              <a:rPr lang="zh-CN" altLang="en-US" dirty="0" smtClean="0"/>
              <a:t>的点所能得到的临时最短路</a:t>
            </a:r>
            <a:endParaRPr lang="en-US" altLang="zh-CN" dirty="0" smtClean="0"/>
          </a:p>
          <a:p>
            <a:r>
              <a:rPr lang="zh-CN" altLang="en-US" dirty="0" smtClean="0"/>
              <a:t>枚举中转点</a:t>
            </a:r>
            <a:r>
              <a:rPr lang="en-US" altLang="zh-CN" dirty="0" smtClean="0"/>
              <a:t>k</a:t>
            </a:r>
          </a:p>
          <a:p>
            <a:r>
              <a:rPr lang="en-US" b="1" dirty="0" smtClean="0"/>
              <a:t>if (f[</a:t>
            </a:r>
            <a:r>
              <a:rPr lang="en-US" b="1" dirty="0" err="1" smtClean="0"/>
              <a:t>i</a:t>
            </a:r>
            <a:r>
              <a:rPr lang="en-US" b="1" dirty="0" smtClean="0"/>
              <a:t>][k] + f[k][j] &lt;= f[</a:t>
            </a:r>
            <a:r>
              <a:rPr lang="en-US" b="1" dirty="0" err="1" smtClean="0"/>
              <a:t>i</a:t>
            </a:r>
            <a:r>
              <a:rPr lang="en-US" b="1" dirty="0" smtClean="0"/>
              <a:t>][j])  f[</a:t>
            </a:r>
            <a:r>
              <a:rPr lang="en-US" b="1" dirty="0" err="1" smtClean="0"/>
              <a:t>i</a:t>
            </a:r>
            <a:r>
              <a:rPr lang="en-US" b="1" dirty="0" smtClean="0"/>
              <a:t>][j] = f[</a:t>
            </a:r>
            <a:r>
              <a:rPr lang="en-US" b="1" dirty="0" err="1" smtClean="0"/>
              <a:t>i</a:t>
            </a:r>
            <a:r>
              <a:rPr lang="en-US" b="1" dirty="0" smtClean="0"/>
              <a:t>][k] + f[k][j];</a:t>
            </a:r>
          </a:p>
          <a:p>
            <a:endParaRPr lang="zh-CN" altLang="en-US" dirty="0"/>
          </a:p>
        </p:txBody>
      </p:sp>
    </p:spTree>
    <p:extLst>
      <p:ext uri="{BB962C8B-B14F-4D97-AF65-F5344CB8AC3E}">
        <p14:creationId xmlns:p14="http://schemas.microsoft.com/office/powerpoint/2010/main" val="477757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1337733"/>
            <a:ext cx="12274130" cy="4562165"/>
          </a:xfrm>
          <a:prstGeom prst="rect">
            <a:avLst/>
          </a:prstGeom>
        </p:spPr>
      </p:pic>
    </p:spTree>
    <p:extLst>
      <p:ext uri="{BB962C8B-B14F-4D97-AF65-F5344CB8AC3E}">
        <p14:creationId xmlns:p14="http://schemas.microsoft.com/office/powerpoint/2010/main" val="1365114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Floyd</a:t>
            </a:r>
            <a:r>
              <a:rPr lang="zh-CN" altLang="en-US" dirty="0" smtClean="0"/>
              <a:t>应用</a:t>
            </a:r>
            <a:r>
              <a:rPr lang="en-US" altLang="zh-CN" dirty="0" smtClean="0"/>
              <a:t>——</a:t>
            </a:r>
            <a:r>
              <a:rPr lang="zh-CN" altLang="en-US" dirty="0" smtClean="0"/>
              <a:t>求最小环</a:t>
            </a:r>
            <a:endParaRPr lang="zh-CN" altLang="en-US" dirty="0"/>
          </a:p>
        </p:txBody>
      </p:sp>
      <p:pic>
        <p:nvPicPr>
          <p:cNvPr id="4" name="图片 3"/>
          <p:cNvPicPr>
            <a:picLocks noChangeAspect="1"/>
          </p:cNvPicPr>
          <p:nvPr/>
        </p:nvPicPr>
        <p:blipFill>
          <a:blip r:embed="rId2"/>
          <a:stretch>
            <a:fillRect/>
          </a:stretch>
        </p:blipFill>
        <p:spPr>
          <a:xfrm>
            <a:off x="-75695" y="2409851"/>
            <a:ext cx="12267695" cy="3990950"/>
          </a:xfrm>
          <a:prstGeom prst="rect">
            <a:avLst/>
          </a:prstGeom>
        </p:spPr>
      </p:pic>
    </p:spTree>
    <p:extLst>
      <p:ext uri="{BB962C8B-B14F-4D97-AF65-F5344CB8AC3E}">
        <p14:creationId xmlns:p14="http://schemas.microsoft.com/office/powerpoint/2010/main" val="22471699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Dijkstral</a:t>
            </a:r>
            <a:r>
              <a:rPr lang="en-US" altLang="zh-CN" dirty="0" smtClean="0"/>
              <a:t> </a:t>
            </a:r>
            <a:r>
              <a:rPr lang="en-US" altLang="zh-CN" dirty="0" err="1" smtClean="0"/>
              <a:t>SPFa</a:t>
            </a:r>
            <a:r>
              <a:rPr lang="en-US" altLang="zh-CN" dirty="0" smtClean="0"/>
              <a:t> </a:t>
            </a:r>
            <a:r>
              <a:rPr lang="en-US" altLang="zh-CN" dirty="0" err="1" smtClean="0"/>
              <a:t>floyd</a:t>
            </a:r>
            <a:r>
              <a:rPr lang="zh-CN" altLang="en-US" dirty="0" smtClean="0"/>
              <a:t>比较</a:t>
            </a:r>
            <a:endParaRPr lang="zh-CN" altLang="en-US" dirty="0"/>
          </a:p>
        </p:txBody>
      </p:sp>
      <p:sp>
        <p:nvSpPr>
          <p:cNvPr id="3" name="内容占位符 2"/>
          <p:cNvSpPr>
            <a:spLocks noGrp="1"/>
          </p:cNvSpPr>
          <p:nvPr>
            <p:ph idx="1"/>
          </p:nvPr>
        </p:nvSpPr>
        <p:spPr/>
        <p:txBody>
          <a:bodyPr/>
          <a:lstStyle/>
          <a:p>
            <a:r>
              <a:rPr lang="en-US" altLang="zh-CN" dirty="0" err="1" smtClean="0"/>
              <a:t>dijkstral</a:t>
            </a:r>
            <a:r>
              <a:rPr lang="zh-CN" altLang="en-US" dirty="0" smtClean="0"/>
              <a:t>算法  </a:t>
            </a:r>
            <a:r>
              <a:rPr lang="en-US" altLang="zh-CN" dirty="0" smtClean="0"/>
              <a:t>(</a:t>
            </a:r>
            <a:r>
              <a:rPr lang="zh-CN" altLang="en-US" dirty="0"/>
              <a:t>复杂度</a:t>
            </a:r>
            <a:r>
              <a:rPr lang="en-US" altLang="zh-CN" dirty="0"/>
              <a:t>O(n^2</a:t>
            </a:r>
            <a:r>
              <a:rPr lang="en-US" altLang="zh-CN" dirty="0" smtClean="0"/>
              <a:t>))——</a:t>
            </a:r>
            <a:r>
              <a:rPr lang="zh-CN" altLang="en-US" dirty="0" smtClean="0"/>
              <a:t>不能有负权边</a:t>
            </a:r>
            <a:endParaRPr lang="en-US" altLang="zh-CN" dirty="0"/>
          </a:p>
          <a:p>
            <a:r>
              <a:rPr lang="en-US" altLang="zh-CN" dirty="0" err="1" smtClean="0"/>
              <a:t>spfa</a:t>
            </a:r>
            <a:r>
              <a:rPr lang="zh-CN" altLang="en-US" dirty="0" smtClean="0"/>
              <a:t>算法      </a:t>
            </a:r>
            <a:r>
              <a:rPr lang="en-US" altLang="zh-CN" dirty="0"/>
              <a:t>(</a:t>
            </a:r>
            <a:r>
              <a:rPr lang="zh-CN" altLang="en-US" dirty="0"/>
              <a:t>复杂度</a:t>
            </a:r>
            <a:r>
              <a:rPr lang="en-US" altLang="zh-CN" dirty="0" smtClean="0"/>
              <a:t>O(km))——</a:t>
            </a:r>
            <a:r>
              <a:rPr lang="zh-CN" altLang="en-US" dirty="0" smtClean="0"/>
              <a:t>不能有负权环</a:t>
            </a:r>
            <a:endParaRPr lang="en-US" altLang="zh-CN" dirty="0"/>
          </a:p>
          <a:p>
            <a:r>
              <a:rPr lang="en-US" altLang="zh-CN" dirty="0" smtClean="0"/>
              <a:t>Floyd </a:t>
            </a:r>
            <a:r>
              <a:rPr lang="zh-CN" altLang="en-US" dirty="0" smtClean="0"/>
              <a:t> </a:t>
            </a:r>
            <a:r>
              <a:rPr lang="en-US" altLang="zh-CN" dirty="0"/>
              <a:t>(</a:t>
            </a:r>
            <a:r>
              <a:rPr lang="zh-CN" altLang="en-US" dirty="0"/>
              <a:t>复杂度</a:t>
            </a:r>
            <a:r>
              <a:rPr lang="en-US" altLang="zh-CN" dirty="0" smtClean="0"/>
              <a:t>O(n^3))——</a:t>
            </a:r>
            <a:r>
              <a:rPr lang="zh-CN" altLang="en-US" dirty="0" smtClean="0"/>
              <a:t>可以求多源点最短路</a:t>
            </a:r>
            <a:endParaRPr lang="zh-CN" altLang="en-US" dirty="0"/>
          </a:p>
          <a:p>
            <a:endParaRPr lang="zh-CN" altLang="en-US" dirty="0"/>
          </a:p>
        </p:txBody>
      </p:sp>
    </p:spTree>
    <p:extLst>
      <p:ext uri="{BB962C8B-B14F-4D97-AF65-F5344CB8AC3E}">
        <p14:creationId xmlns:p14="http://schemas.microsoft.com/office/powerpoint/2010/main" val="25790608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最小生成树</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363308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最小生成树</a:t>
            </a:r>
            <a:endParaRPr lang="zh-CN" altLang="en-US" dirty="0"/>
          </a:p>
        </p:txBody>
      </p:sp>
      <p:sp>
        <p:nvSpPr>
          <p:cNvPr id="8" name="内容占位符 7"/>
          <p:cNvSpPr>
            <a:spLocks noGrp="1"/>
          </p:cNvSpPr>
          <p:nvPr>
            <p:ph idx="1"/>
          </p:nvPr>
        </p:nvSpPr>
        <p:spPr>
          <a:xfrm>
            <a:off x="384747" y="1092203"/>
            <a:ext cx="10536537" cy="4525963"/>
          </a:xfrm>
        </p:spPr>
        <p:txBody>
          <a:bodyPr>
            <a:normAutofit/>
          </a:bodyPr>
          <a:lstStyle/>
          <a:p>
            <a:r>
              <a:rPr lang="en-US" altLang="zh-CN" dirty="0"/>
              <a:t>G=</a:t>
            </a:r>
            <a:r>
              <a:rPr lang="zh-CN" altLang="en-US" dirty="0"/>
              <a:t>（</a:t>
            </a:r>
            <a:r>
              <a:rPr lang="en-US" altLang="zh-CN" dirty="0"/>
              <a:t>V</a:t>
            </a:r>
            <a:r>
              <a:rPr lang="zh-CN" altLang="en-US" dirty="0"/>
              <a:t>，</a:t>
            </a:r>
            <a:r>
              <a:rPr lang="en-US" altLang="zh-CN" dirty="0"/>
              <a:t>E</a:t>
            </a:r>
            <a:r>
              <a:rPr lang="zh-CN" altLang="en-US" dirty="0"/>
              <a:t>），若</a:t>
            </a:r>
            <a:r>
              <a:rPr lang="en-US" altLang="zh-CN" dirty="0"/>
              <a:t>G</a:t>
            </a:r>
            <a:r>
              <a:rPr lang="zh-CN" altLang="en-US" dirty="0"/>
              <a:t>的一个生成子图是一棵树，则称之为</a:t>
            </a:r>
            <a:r>
              <a:rPr lang="en-US" altLang="zh-CN" dirty="0"/>
              <a:t>G</a:t>
            </a:r>
            <a:r>
              <a:rPr lang="zh-CN" altLang="en-US" dirty="0"/>
              <a:t>的一棵生成树（记为</a:t>
            </a:r>
            <a:r>
              <a:rPr lang="en-US" altLang="zh-CN" dirty="0"/>
              <a:t>T</a:t>
            </a:r>
            <a:r>
              <a:rPr lang="zh-CN" altLang="en-US" dirty="0"/>
              <a:t>）</a:t>
            </a:r>
            <a:endParaRPr lang="en-US" altLang="zh-CN" dirty="0"/>
          </a:p>
          <a:p>
            <a:r>
              <a:rPr lang="zh-CN" altLang="en-US" dirty="0"/>
              <a:t>最小生成树：</a:t>
            </a:r>
            <a:r>
              <a:rPr lang="en-US" altLang="zh-CN" dirty="0"/>
              <a:t> </a:t>
            </a:r>
            <a:r>
              <a:rPr lang="zh-CN" altLang="en-US" dirty="0"/>
              <a:t>无向图</a:t>
            </a:r>
            <a:r>
              <a:rPr lang="en-US" altLang="zh-CN" dirty="0"/>
              <a:t>G</a:t>
            </a:r>
            <a:r>
              <a:rPr lang="zh-CN" altLang="en-US" dirty="0"/>
              <a:t>的所有生成树中，树枝的权值总和最小的称为</a:t>
            </a:r>
            <a:r>
              <a:rPr lang="en-US" altLang="zh-CN" dirty="0"/>
              <a:t>G</a:t>
            </a:r>
            <a:r>
              <a:rPr lang="zh-CN" altLang="en-US" dirty="0"/>
              <a:t>的最小生成树。</a:t>
            </a:r>
          </a:p>
          <a:p>
            <a:endParaRPr lang="zh-CN" altLang="en-US" sz="2800" dirty="0"/>
          </a:p>
        </p:txBody>
      </p:sp>
      <p:grpSp>
        <p:nvGrpSpPr>
          <p:cNvPr id="9" name="Group 4"/>
          <p:cNvGrpSpPr>
            <a:grpSpLocks/>
          </p:cNvGrpSpPr>
          <p:nvPr/>
        </p:nvGrpSpPr>
        <p:grpSpPr bwMode="auto">
          <a:xfrm>
            <a:off x="750457" y="4648200"/>
            <a:ext cx="2362200" cy="2209800"/>
            <a:chOff x="0" y="0"/>
            <a:chExt cx="1488" cy="1392"/>
          </a:xfrm>
        </p:grpSpPr>
        <p:sp>
          <p:nvSpPr>
            <p:cNvPr id="10" name="Oval 5"/>
            <p:cNvSpPr>
              <a:spLocks noChangeArrowheads="1"/>
            </p:cNvSpPr>
            <p:nvPr/>
          </p:nvSpPr>
          <p:spPr bwMode="auto">
            <a:xfrm>
              <a:off x="192" y="1104"/>
              <a:ext cx="288" cy="288"/>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11" name="Oval 6"/>
            <p:cNvSpPr>
              <a:spLocks noChangeArrowheads="1"/>
            </p:cNvSpPr>
            <p:nvPr/>
          </p:nvSpPr>
          <p:spPr bwMode="auto">
            <a:xfrm>
              <a:off x="1008" y="1104"/>
              <a:ext cx="288" cy="288"/>
            </a:xfrm>
            <a:prstGeom prst="ellipse">
              <a:avLst/>
            </a:prstGeom>
            <a:noFill/>
            <a:ln w="9525" cmpd="sng">
              <a:solidFill>
                <a:schemeClr val="tx1"/>
              </a:solidFill>
              <a:round/>
              <a:headEnd/>
              <a:tailEnd/>
            </a:ln>
            <a:effectLst/>
          </p:spPr>
          <p:txBody>
            <a:bodyPr wrap="none" anchor="ctr"/>
            <a:lstStyle/>
            <a:p>
              <a:r>
                <a:rPr lang="zh-CN" altLang="zh-CN"/>
                <a:t>6</a:t>
              </a:r>
            </a:p>
          </p:txBody>
        </p:sp>
        <p:grpSp>
          <p:nvGrpSpPr>
            <p:cNvPr id="12" name="Group 7"/>
            <p:cNvGrpSpPr>
              <a:grpSpLocks/>
            </p:cNvGrpSpPr>
            <p:nvPr/>
          </p:nvGrpSpPr>
          <p:grpSpPr bwMode="auto">
            <a:xfrm>
              <a:off x="0" y="0"/>
              <a:ext cx="1488" cy="1296"/>
              <a:chOff x="0" y="0"/>
              <a:chExt cx="1488" cy="1296"/>
            </a:xfrm>
          </p:grpSpPr>
          <p:sp>
            <p:nvSpPr>
              <p:cNvPr id="13" name="Oval 8"/>
              <p:cNvSpPr>
                <a:spLocks noChangeArrowheads="1"/>
              </p:cNvSpPr>
              <p:nvPr/>
            </p:nvSpPr>
            <p:spPr bwMode="auto">
              <a:xfrm>
                <a:off x="1200" y="384"/>
                <a:ext cx="288" cy="288"/>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14" name="Oval 9"/>
              <p:cNvSpPr>
                <a:spLocks noChangeArrowheads="1"/>
              </p:cNvSpPr>
              <p:nvPr/>
            </p:nvSpPr>
            <p:spPr bwMode="auto">
              <a:xfrm>
                <a:off x="0" y="384"/>
                <a:ext cx="288" cy="288"/>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15" name="Oval 10"/>
              <p:cNvSpPr>
                <a:spLocks noChangeArrowheads="1"/>
              </p:cNvSpPr>
              <p:nvPr/>
            </p:nvSpPr>
            <p:spPr bwMode="auto">
              <a:xfrm>
                <a:off x="576" y="624"/>
                <a:ext cx="288" cy="288"/>
              </a:xfrm>
              <a:prstGeom prst="ellipse">
                <a:avLst/>
              </a:prstGeom>
              <a:noFill/>
              <a:ln w="9525" cmpd="sng">
                <a:solidFill>
                  <a:schemeClr val="tx1"/>
                </a:solidFill>
                <a:round/>
                <a:headEnd/>
                <a:tailEnd/>
              </a:ln>
              <a:effectLst/>
            </p:spPr>
            <p:txBody>
              <a:bodyPr wrap="none" anchor="ctr"/>
              <a:lstStyle/>
              <a:p>
                <a:r>
                  <a:rPr lang="zh-CN" altLang="zh-CN" dirty="0"/>
                  <a:t>3</a:t>
                </a:r>
              </a:p>
            </p:txBody>
          </p:sp>
          <p:grpSp>
            <p:nvGrpSpPr>
              <p:cNvPr id="16" name="Group 11"/>
              <p:cNvGrpSpPr>
                <a:grpSpLocks/>
              </p:cNvGrpSpPr>
              <p:nvPr/>
            </p:nvGrpSpPr>
            <p:grpSpPr bwMode="auto">
              <a:xfrm>
                <a:off x="144" y="176"/>
                <a:ext cx="1200" cy="1072"/>
                <a:chOff x="0" y="0"/>
                <a:chExt cx="1200" cy="1072"/>
              </a:xfrm>
            </p:grpSpPr>
            <p:sp>
              <p:nvSpPr>
                <p:cNvPr id="29" name="Line 12"/>
                <p:cNvSpPr>
                  <a:spLocks noChangeShapeType="1"/>
                </p:cNvSpPr>
                <p:nvPr/>
              </p:nvSpPr>
              <p:spPr bwMode="auto">
                <a:xfrm flipV="1">
                  <a:off x="96" y="0"/>
                  <a:ext cx="336" cy="240"/>
                </a:xfrm>
                <a:prstGeom prst="line">
                  <a:avLst/>
                </a:prstGeom>
                <a:noFill/>
                <a:ln w="9525" cmpd="sng">
                  <a:solidFill>
                    <a:schemeClr val="tx1"/>
                  </a:solidFill>
                  <a:round/>
                  <a:headEnd/>
                  <a:tailEnd/>
                </a:ln>
                <a:effectLst/>
              </p:spPr>
              <p:txBody>
                <a:bodyPr wrap="none" anchor="ctr"/>
                <a:lstStyle/>
                <a:p>
                  <a:endParaRPr lang="zh-CN" altLang="en-US"/>
                </a:p>
              </p:txBody>
            </p:sp>
            <p:sp>
              <p:nvSpPr>
                <p:cNvPr id="30" name="Line 13"/>
                <p:cNvSpPr>
                  <a:spLocks noChangeShapeType="1"/>
                </p:cNvSpPr>
                <p:nvPr/>
              </p:nvSpPr>
              <p:spPr bwMode="auto">
                <a:xfrm flipV="1">
                  <a:off x="288" y="720"/>
                  <a:ext cx="192" cy="240"/>
                </a:xfrm>
                <a:prstGeom prst="line">
                  <a:avLst/>
                </a:prstGeom>
                <a:noFill/>
                <a:ln w="9525" cmpd="sng">
                  <a:solidFill>
                    <a:schemeClr val="tx1"/>
                  </a:solidFill>
                  <a:round/>
                  <a:headEnd/>
                  <a:tailEnd/>
                </a:ln>
                <a:effectLst/>
              </p:spPr>
              <p:txBody>
                <a:bodyPr wrap="none" anchor="ctr"/>
                <a:lstStyle/>
                <a:p>
                  <a:endParaRPr lang="zh-CN" altLang="en-US"/>
                </a:p>
              </p:txBody>
            </p:sp>
            <p:sp>
              <p:nvSpPr>
                <p:cNvPr id="31" name="Line 14"/>
                <p:cNvSpPr>
                  <a:spLocks noChangeShapeType="1"/>
                </p:cNvSpPr>
                <p:nvPr/>
              </p:nvSpPr>
              <p:spPr bwMode="auto">
                <a:xfrm flipV="1">
                  <a:off x="720" y="400"/>
                  <a:ext cx="336" cy="144"/>
                </a:xfrm>
                <a:prstGeom prst="line">
                  <a:avLst/>
                </a:prstGeom>
                <a:noFill/>
                <a:ln w="9525" cmpd="sng">
                  <a:solidFill>
                    <a:schemeClr val="tx1"/>
                  </a:solidFill>
                  <a:round/>
                  <a:headEnd/>
                  <a:tailEnd/>
                </a:ln>
                <a:effectLst/>
              </p:spPr>
              <p:txBody>
                <a:bodyPr wrap="none" anchor="ctr"/>
                <a:lstStyle/>
                <a:p>
                  <a:endParaRPr lang="zh-CN" altLang="en-US"/>
                </a:p>
              </p:txBody>
            </p:sp>
            <p:sp>
              <p:nvSpPr>
                <p:cNvPr id="32" name="Line 15"/>
                <p:cNvSpPr>
                  <a:spLocks noChangeShapeType="1"/>
                </p:cNvSpPr>
                <p:nvPr/>
              </p:nvSpPr>
              <p:spPr bwMode="auto">
                <a:xfrm>
                  <a:off x="136" y="416"/>
                  <a:ext cx="288" cy="144"/>
                </a:xfrm>
                <a:prstGeom prst="line">
                  <a:avLst/>
                </a:prstGeom>
                <a:noFill/>
                <a:ln w="9525" cmpd="sng">
                  <a:solidFill>
                    <a:schemeClr val="tx1"/>
                  </a:solidFill>
                  <a:round/>
                  <a:headEnd/>
                  <a:tailEnd/>
                </a:ln>
                <a:effectLst/>
              </p:spPr>
              <p:txBody>
                <a:bodyPr wrap="none" anchor="ctr"/>
                <a:lstStyle/>
                <a:p>
                  <a:endParaRPr lang="zh-CN" altLang="en-US"/>
                </a:p>
              </p:txBody>
            </p:sp>
            <p:sp>
              <p:nvSpPr>
                <p:cNvPr id="33" name="Line 16"/>
                <p:cNvSpPr>
                  <a:spLocks noChangeShapeType="1"/>
                </p:cNvSpPr>
                <p:nvPr/>
              </p:nvSpPr>
              <p:spPr bwMode="auto">
                <a:xfrm>
                  <a:off x="720" y="16"/>
                  <a:ext cx="384" cy="240"/>
                </a:xfrm>
                <a:prstGeom prst="line">
                  <a:avLst/>
                </a:prstGeom>
                <a:noFill/>
                <a:ln w="9525" cmpd="sng">
                  <a:solidFill>
                    <a:schemeClr val="tx1"/>
                  </a:solidFill>
                  <a:round/>
                  <a:headEnd/>
                  <a:tailEnd/>
                </a:ln>
                <a:effectLst/>
              </p:spPr>
              <p:txBody>
                <a:bodyPr wrap="none" anchor="ctr"/>
                <a:lstStyle/>
                <a:p>
                  <a:endParaRPr lang="zh-CN" altLang="en-US"/>
                </a:p>
              </p:txBody>
            </p:sp>
            <p:sp>
              <p:nvSpPr>
                <p:cNvPr id="34" name="Line 17"/>
                <p:cNvSpPr>
                  <a:spLocks noChangeShapeType="1"/>
                </p:cNvSpPr>
                <p:nvPr/>
              </p:nvSpPr>
              <p:spPr bwMode="auto">
                <a:xfrm flipV="1">
                  <a:off x="1056"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5" name="Line 18"/>
                <p:cNvSpPr>
                  <a:spLocks noChangeShapeType="1"/>
                </p:cNvSpPr>
                <p:nvPr/>
              </p:nvSpPr>
              <p:spPr bwMode="auto">
                <a:xfrm flipH="1" flipV="1">
                  <a:off x="0"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6" name="Line 19"/>
                <p:cNvSpPr>
                  <a:spLocks noChangeShapeType="1"/>
                </p:cNvSpPr>
                <p:nvPr/>
              </p:nvSpPr>
              <p:spPr bwMode="auto">
                <a:xfrm flipV="1">
                  <a:off x="336" y="1072"/>
                  <a:ext cx="528" cy="0"/>
                </a:xfrm>
                <a:prstGeom prst="line">
                  <a:avLst/>
                </a:prstGeom>
                <a:noFill/>
                <a:ln w="9525" cmpd="sng">
                  <a:solidFill>
                    <a:schemeClr val="tx1"/>
                  </a:solidFill>
                  <a:round/>
                  <a:headEnd/>
                  <a:tailEnd/>
                </a:ln>
                <a:effectLst/>
              </p:spPr>
              <p:txBody>
                <a:bodyPr wrap="none" anchor="ctr"/>
                <a:lstStyle/>
                <a:p>
                  <a:endParaRPr lang="zh-CN" altLang="en-US"/>
                </a:p>
              </p:txBody>
            </p:sp>
            <p:sp>
              <p:nvSpPr>
                <p:cNvPr id="37" name="Line 20"/>
                <p:cNvSpPr>
                  <a:spLocks noChangeShapeType="1"/>
                </p:cNvSpPr>
                <p:nvPr/>
              </p:nvSpPr>
              <p:spPr bwMode="auto">
                <a:xfrm flipH="1" flipV="1">
                  <a:off x="576" y="112"/>
                  <a:ext cx="0" cy="336"/>
                </a:xfrm>
                <a:prstGeom prst="line">
                  <a:avLst/>
                </a:prstGeom>
                <a:noFill/>
                <a:ln w="9525" cmpd="sng">
                  <a:solidFill>
                    <a:schemeClr val="tx1"/>
                  </a:solidFill>
                  <a:round/>
                  <a:headEnd/>
                  <a:tailEnd/>
                </a:ln>
                <a:effectLst/>
              </p:spPr>
              <p:txBody>
                <a:bodyPr wrap="none" anchor="ctr"/>
                <a:lstStyle/>
                <a:p>
                  <a:endParaRPr lang="zh-CN" altLang="en-US"/>
                </a:p>
              </p:txBody>
            </p:sp>
            <p:sp>
              <p:nvSpPr>
                <p:cNvPr id="38" name="Line 21"/>
                <p:cNvSpPr>
                  <a:spLocks noChangeShapeType="1"/>
                </p:cNvSpPr>
                <p:nvPr/>
              </p:nvSpPr>
              <p:spPr bwMode="auto">
                <a:xfrm>
                  <a:off x="672" y="688"/>
                  <a:ext cx="240" cy="288"/>
                </a:xfrm>
                <a:prstGeom prst="line">
                  <a:avLst/>
                </a:prstGeom>
                <a:noFill/>
                <a:ln w="9525" cmpd="sng">
                  <a:solidFill>
                    <a:schemeClr val="tx1"/>
                  </a:solidFill>
                  <a:round/>
                  <a:headEnd/>
                  <a:tailEnd/>
                </a:ln>
                <a:effectLst/>
              </p:spPr>
              <p:txBody>
                <a:bodyPr wrap="none" anchor="ctr"/>
                <a:lstStyle/>
                <a:p>
                  <a:endParaRPr lang="zh-CN" altLang="en-US"/>
                </a:p>
              </p:txBody>
            </p:sp>
          </p:grpSp>
          <p:grpSp>
            <p:nvGrpSpPr>
              <p:cNvPr id="17" name="Group 22"/>
              <p:cNvGrpSpPr>
                <a:grpSpLocks/>
              </p:cNvGrpSpPr>
              <p:nvPr/>
            </p:nvGrpSpPr>
            <p:grpSpPr bwMode="auto">
              <a:xfrm>
                <a:off x="48" y="0"/>
                <a:ext cx="1392" cy="1296"/>
                <a:chOff x="0" y="0"/>
                <a:chExt cx="1392" cy="1296"/>
              </a:xfrm>
            </p:grpSpPr>
            <p:sp>
              <p:nvSpPr>
                <p:cNvPr id="18" name="Text Box 23"/>
                <p:cNvSpPr txBox="1">
                  <a:spLocks noChangeArrowheads="1"/>
                </p:cNvSpPr>
                <p:nvPr/>
              </p:nvSpPr>
              <p:spPr bwMode="auto">
                <a:xfrm>
                  <a:off x="624" y="288"/>
                  <a:ext cx="192" cy="288"/>
                </a:xfrm>
                <a:prstGeom prst="rect">
                  <a:avLst/>
                </a:prstGeom>
                <a:noFill/>
                <a:ln w="9525">
                  <a:noFill/>
                  <a:miter lim="800000"/>
                  <a:headEnd/>
                  <a:tailEnd/>
                </a:ln>
                <a:effectLst/>
              </p:spPr>
              <p:txBody>
                <a:bodyPr>
                  <a:spAutoFit/>
                </a:bodyPr>
                <a:lstStyle/>
                <a:p>
                  <a:pPr>
                    <a:spcBef>
                      <a:spcPct val="50000"/>
                    </a:spcBef>
                  </a:pPr>
                  <a:r>
                    <a:rPr lang="zh-CN" altLang="zh-CN" sz="2400" dirty="0"/>
                    <a:t>1</a:t>
                  </a:r>
                </a:p>
              </p:txBody>
            </p:sp>
            <p:sp>
              <p:nvSpPr>
                <p:cNvPr id="19" name="Oval 24"/>
                <p:cNvSpPr>
                  <a:spLocks noChangeArrowheads="1"/>
                </p:cNvSpPr>
                <p:nvPr/>
              </p:nvSpPr>
              <p:spPr bwMode="auto">
                <a:xfrm>
                  <a:off x="528" y="0"/>
                  <a:ext cx="288" cy="288"/>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20" name="Text Box 25"/>
                <p:cNvSpPr txBox="1">
                  <a:spLocks noChangeArrowheads="1"/>
                </p:cNvSpPr>
                <p:nvPr/>
              </p:nvSpPr>
              <p:spPr bwMode="auto">
                <a:xfrm>
                  <a:off x="165" y="9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21" name="Text Box 26"/>
                <p:cNvSpPr txBox="1">
                  <a:spLocks noChangeArrowheads="1"/>
                </p:cNvSpPr>
                <p:nvPr/>
              </p:nvSpPr>
              <p:spPr bwMode="auto">
                <a:xfrm>
                  <a:off x="336"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22" name="Text Box 27"/>
                <p:cNvSpPr txBox="1">
                  <a:spLocks noChangeArrowheads="1"/>
                </p:cNvSpPr>
                <p:nvPr/>
              </p:nvSpPr>
              <p:spPr bwMode="auto">
                <a:xfrm>
                  <a:off x="0" y="816"/>
                  <a:ext cx="192" cy="288"/>
                </a:xfrm>
                <a:prstGeom prst="rect">
                  <a:avLst/>
                </a:prstGeom>
                <a:noFill/>
                <a:ln w="9525">
                  <a:noFill/>
                  <a:miter lim="800000"/>
                  <a:headEnd/>
                  <a:tailEnd/>
                </a:ln>
                <a:effectLst/>
              </p:spPr>
              <p:txBody>
                <a:bodyPr>
                  <a:spAutoFit/>
                </a:bodyPr>
                <a:lstStyle/>
                <a:p>
                  <a:pPr>
                    <a:spcBef>
                      <a:spcPct val="50000"/>
                    </a:spcBef>
                  </a:pPr>
                  <a:r>
                    <a:rPr lang="zh-CN" altLang="zh-CN" sz="2400" dirty="0"/>
                    <a:t>3</a:t>
                  </a:r>
                </a:p>
              </p:txBody>
            </p:sp>
            <p:sp>
              <p:nvSpPr>
                <p:cNvPr id="23" name="Text Box 28"/>
                <p:cNvSpPr txBox="1">
                  <a:spLocks noChangeArrowheads="1"/>
                </p:cNvSpPr>
                <p:nvPr/>
              </p:nvSpPr>
              <p:spPr bwMode="auto">
                <a:xfrm>
                  <a:off x="864" y="816"/>
                  <a:ext cx="192" cy="288"/>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24" name="Text Box 29"/>
                <p:cNvSpPr txBox="1">
                  <a:spLocks noChangeArrowheads="1"/>
                </p:cNvSpPr>
                <p:nvPr/>
              </p:nvSpPr>
              <p:spPr bwMode="auto">
                <a:xfrm>
                  <a:off x="624" y="1008"/>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25" name="Text Box 30"/>
                <p:cNvSpPr txBox="1">
                  <a:spLocks noChangeArrowheads="1"/>
                </p:cNvSpPr>
                <p:nvPr/>
              </p:nvSpPr>
              <p:spPr bwMode="auto">
                <a:xfrm>
                  <a:off x="960" y="48"/>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26" name="Text Box 31"/>
                <p:cNvSpPr txBox="1">
                  <a:spLocks noChangeArrowheads="1"/>
                </p:cNvSpPr>
                <p:nvPr/>
              </p:nvSpPr>
              <p:spPr bwMode="auto">
                <a:xfrm>
                  <a:off x="1200" y="768"/>
                  <a:ext cx="192" cy="288"/>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27" name="Text Box 32"/>
                <p:cNvSpPr txBox="1">
                  <a:spLocks noChangeArrowheads="1"/>
                </p:cNvSpPr>
                <p:nvPr/>
              </p:nvSpPr>
              <p:spPr bwMode="auto">
                <a:xfrm>
                  <a:off x="309" y="81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28" name="Text Box 33"/>
                <p:cNvSpPr txBox="1">
                  <a:spLocks noChangeArrowheads="1"/>
                </p:cNvSpPr>
                <p:nvPr/>
              </p:nvSpPr>
              <p:spPr bwMode="auto">
                <a:xfrm>
                  <a:off x="828"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grpSp>
        </p:grpSp>
      </p:grpSp>
      <p:sp>
        <p:nvSpPr>
          <p:cNvPr id="39" name="AutoShape 34"/>
          <p:cNvSpPr>
            <a:spLocks noChangeArrowheads="1"/>
          </p:cNvSpPr>
          <p:nvPr/>
        </p:nvSpPr>
        <p:spPr bwMode="auto">
          <a:xfrm>
            <a:off x="3864259" y="5308600"/>
            <a:ext cx="838200" cy="457200"/>
          </a:xfrm>
          <a:prstGeom prst="rightArrow">
            <a:avLst>
              <a:gd name="adj1" fmla="val 50000"/>
              <a:gd name="adj2" fmla="val 45833"/>
            </a:avLst>
          </a:prstGeom>
          <a:solidFill>
            <a:schemeClr val="accent1"/>
          </a:solidFill>
          <a:ln w="9525" cmpd="sng">
            <a:solidFill>
              <a:schemeClr val="tx1"/>
            </a:solidFill>
            <a:miter lim="800000"/>
            <a:headEnd/>
            <a:tailEnd/>
          </a:ln>
          <a:effectLst/>
        </p:spPr>
        <p:txBody>
          <a:bodyPr wrap="none" anchor="ctr"/>
          <a:lstStyle/>
          <a:p>
            <a:endParaRPr lang="zh-CN" altLang="en-US"/>
          </a:p>
        </p:txBody>
      </p:sp>
      <p:grpSp>
        <p:nvGrpSpPr>
          <p:cNvPr id="40" name="Group 37"/>
          <p:cNvGrpSpPr>
            <a:grpSpLocks/>
          </p:cNvGrpSpPr>
          <p:nvPr/>
        </p:nvGrpSpPr>
        <p:grpSpPr bwMode="auto">
          <a:xfrm>
            <a:off x="5378670" y="4533900"/>
            <a:ext cx="2362200" cy="2209800"/>
            <a:chOff x="0" y="0"/>
            <a:chExt cx="1488" cy="1392"/>
          </a:xfrm>
        </p:grpSpPr>
        <p:sp>
          <p:nvSpPr>
            <p:cNvPr id="41" name="Oval 38"/>
            <p:cNvSpPr>
              <a:spLocks noChangeArrowheads="1"/>
            </p:cNvSpPr>
            <p:nvPr/>
          </p:nvSpPr>
          <p:spPr bwMode="auto">
            <a:xfrm>
              <a:off x="192" y="1104"/>
              <a:ext cx="288" cy="288"/>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42" name="Oval 39"/>
            <p:cNvSpPr>
              <a:spLocks noChangeArrowheads="1"/>
            </p:cNvSpPr>
            <p:nvPr/>
          </p:nvSpPr>
          <p:spPr bwMode="auto">
            <a:xfrm>
              <a:off x="1008" y="1104"/>
              <a:ext cx="288" cy="288"/>
            </a:xfrm>
            <a:prstGeom prst="ellipse">
              <a:avLst/>
            </a:prstGeom>
            <a:noFill/>
            <a:ln w="9525" cmpd="sng">
              <a:solidFill>
                <a:schemeClr val="tx1"/>
              </a:solidFill>
              <a:round/>
              <a:headEnd/>
              <a:tailEnd/>
            </a:ln>
            <a:effectLst/>
          </p:spPr>
          <p:txBody>
            <a:bodyPr wrap="none" anchor="ctr"/>
            <a:lstStyle/>
            <a:p>
              <a:r>
                <a:rPr lang="zh-CN" altLang="zh-CN"/>
                <a:t>6</a:t>
              </a:r>
            </a:p>
          </p:txBody>
        </p:sp>
        <p:sp>
          <p:nvSpPr>
            <p:cNvPr id="43" name="Oval 40"/>
            <p:cNvSpPr>
              <a:spLocks noChangeArrowheads="1"/>
            </p:cNvSpPr>
            <p:nvPr/>
          </p:nvSpPr>
          <p:spPr bwMode="auto">
            <a:xfrm>
              <a:off x="1200" y="384"/>
              <a:ext cx="288" cy="288"/>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44" name="Oval 41"/>
            <p:cNvSpPr>
              <a:spLocks noChangeArrowheads="1"/>
            </p:cNvSpPr>
            <p:nvPr/>
          </p:nvSpPr>
          <p:spPr bwMode="auto">
            <a:xfrm>
              <a:off x="0" y="384"/>
              <a:ext cx="288" cy="288"/>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45" name="Oval 42"/>
            <p:cNvSpPr>
              <a:spLocks noChangeArrowheads="1"/>
            </p:cNvSpPr>
            <p:nvPr/>
          </p:nvSpPr>
          <p:spPr bwMode="auto">
            <a:xfrm>
              <a:off x="576" y="624"/>
              <a:ext cx="288" cy="288"/>
            </a:xfrm>
            <a:prstGeom prst="ellipse">
              <a:avLst/>
            </a:prstGeom>
            <a:noFill/>
            <a:ln w="9525" cmpd="sng">
              <a:solidFill>
                <a:schemeClr val="tx1"/>
              </a:solidFill>
              <a:round/>
              <a:headEnd/>
              <a:tailEnd/>
            </a:ln>
            <a:effectLst/>
          </p:spPr>
          <p:txBody>
            <a:bodyPr wrap="none" anchor="ctr"/>
            <a:lstStyle/>
            <a:p>
              <a:r>
                <a:rPr lang="zh-CN" altLang="zh-CN" dirty="0"/>
                <a:t>3</a:t>
              </a:r>
            </a:p>
          </p:txBody>
        </p:sp>
        <p:sp>
          <p:nvSpPr>
            <p:cNvPr id="46" name="Line 43"/>
            <p:cNvSpPr>
              <a:spLocks noChangeShapeType="1"/>
            </p:cNvSpPr>
            <p:nvPr/>
          </p:nvSpPr>
          <p:spPr bwMode="auto">
            <a:xfrm>
              <a:off x="280" y="592"/>
              <a:ext cx="288" cy="144"/>
            </a:xfrm>
            <a:prstGeom prst="line">
              <a:avLst/>
            </a:prstGeom>
            <a:noFill/>
            <a:ln w="9525" cmpd="sng">
              <a:solidFill>
                <a:schemeClr val="tx1"/>
              </a:solidFill>
              <a:round/>
              <a:headEnd/>
              <a:tailEnd/>
            </a:ln>
            <a:effectLst/>
          </p:spPr>
          <p:txBody>
            <a:bodyPr wrap="none" anchor="ctr"/>
            <a:lstStyle/>
            <a:p>
              <a:endParaRPr lang="zh-CN" altLang="en-US"/>
            </a:p>
          </p:txBody>
        </p:sp>
        <p:sp>
          <p:nvSpPr>
            <p:cNvPr id="47" name="Line 44"/>
            <p:cNvSpPr>
              <a:spLocks noChangeShapeType="1"/>
            </p:cNvSpPr>
            <p:nvPr/>
          </p:nvSpPr>
          <p:spPr bwMode="auto">
            <a:xfrm flipV="1">
              <a:off x="1200" y="672"/>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48" name="Line 45"/>
            <p:cNvSpPr>
              <a:spLocks noChangeShapeType="1"/>
            </p:cNvSpPr>
            <p:nvPr/>
          </p:nvSpPr>
          <p:spPr bwMode="auto">
            <a:xfrm flipH="1" flipV="1">
              <a:off x="144" y="672"/>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49" name="Line 46"/>
            <p:cNvSpPr>
              <a:spLocks noChangeShapeType="1"/>
            </p:cNvSpPr>
            <p:nvPr/>
          </p:nvSpPr>
          <p:spPr bwMode="auto">
            <a:xfrm flipH="1" flipV="1">
              <a:off x="720" y="288"/>
              <a:ext cx="0" cy="336"/>
            </a:xfrm>
            <a:prstGeom prst="line">
              <a:avLst/>
            </a:prstGeom>
            <a:noFill/>
            <a:ln w="9525" cmpd="sng">
              <a:solidFill>
                <a:schemeClr val="tx1"/>
              </a:solidFill>
              <a:round/>
              <a:headEnd/>
              <a:tailEnd/>
            </a:ln>
            <a:effectLst/>
          </p:spPr>
          <p:txBody>
            <a:bodyPr wrap="none" anchor="ctr"/>
            <a:lstStyle/>
            <a:p>
              <a:endParaRPr lang="zh-CN" altLang="en-US"/>
            </a:p>
          </p:txBody>
        </p:sp>
        <p:sp>
          <p:nvSpPr>
            <p:cNvPr id="50" name="Line 47"/>
            <p:cNvSpPr>
              <a:spLocks noChangeShapeType="1"/>
            </p:cNvSpPr>
            <p:nvPr/>
          </p:nvSpPr>
          <p:spPr bwMode="auto">
            <a:xfrm>
              <a:off x="816" y="864"/>
              <a:ext cx="240" cy="288"/>
            </a:xfrm>
            <a:prstGeom prst="line">
              <a:avLst/>
            </a:prstGeom>
            <a:noFill/>
            <a:ln w="9525" cmpd="sng">
              <a:solidFill>
                <a:schemeClr val="tx1"/>
              </a:solidFill>
              <a:round/>
              <a:headEnd/>
              <a:tailEnd/>
            </a:ln>
            <a:effectLst/>
          </p:spPr>
          <p:txBody>
            <a:bodyPr wrap="none" anchor="ctr"/>
            <a:lstStyle/>
            <a:p>
              <a:endParaRPr lang="zh-CN" altLang="en-US"/>
            </a:p>
          </p:txBody>
        </p:sp>
        <p:sp>
          <p:nvSpPr>
            <p:cNvPr id="51" name="Text Box 48"/>
            <p:cNvSpPr txBox="1">
              <a:spLocks noChangeArrowheads="1"/>
            </p:cNvSpPr>
            <p:nvPr/>
          </p:nvSpPr>
          <p:spPr bwMode="auto">
            <a:xfrm>
              <a:off x="672" y="288"/>
              <a:ext cx="192" cy="288"/>
            </a:xfrm>
            <a:prstGeom prst="rect">
              <a:avLst/>
            </a:prstGeom>
            <a:noFill/>
            <a:ln w="9525">
              <a:noFill/>
              <a:miter lim="800000"/>
              <a:headEnd/>
              <a:tailEnd/>
            </a:ln>
            <a:effectLst/>
          </p:spPr>
          <p:txBody>
            <a:bodyPr>
              <a:spAutoFit/>
            </a:bodyPr>
            <a:lstStyle/>
            <a:p>
              <a:pPr>
                <a:spcBef>
                  <a:spcPct val="50000"/>
                </a:spcBef>
              </a:pPr>
              <a:r>
                <a:rPr lang="zh-CN" altLang="zh-CN" sz="2400" dirty="0"/>
                <a:t>1</a:t>
              </a:r>
            </a:p>
          </p:txBody>
        </p:sp>
        <p:sp>
          <p:nvSpPr>
            <p:cNvPr id="52" name="Oval 49"/>
            <p:cNvSpPr>
              <a:spLocks noChangeArrowheads="1"/>
            </p:cNvSpPr>
            <p:nvPr/>
          </p:nvSpPr>
          <p:spPr bwMode="auto">
            <a:xfrm>
              <a:off x="576" y="0"/>
              <a:ext cx="288" cy="288"/>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53" name="Text Box 50"/>
            <p:cNvSpPr txBox="1">
              <a:spLocks noChangeArrowheads="1"/>
            </p:cNvSpPr>
            <p:nvPr/>
          </p:nvSpPr>
          <p:spPr bwMode="auto">
            <a:xfrm>
              <a:off x="384" y="432"/>
              <a:ext cx="192" cy="288"/>
            </a:xfrm>
            <a:prstGeom prst="rect">
              <a:avLst/>
            </a:prstGeom>
            <a:noFill/>
            <a:ln w="9525">
              <a:noFill/>
              <a:miter lim="800000"/>
              <a:headEnd/>
              <a:tailEnd/>
            </a:ln>
            <a:effectLst/>
          </p:spPr>
          <p:txBody>
            <a:bodyPr>
              <a:spAutoFit/>
            </a:bodyPr>
            <a:lstStyle/>
            <a:p>
              <a:pPr>
                <a:spcBef>
                  <a:spcPct val="50000"/>
                </a:spcBef>
              </a:pPr>
              <a:r>
                <a:rPr lang="zh-CN" altLang="zh-CN" sz="2400" dirty="0"/>
                <a:t>5</a:t>
              </a:r>
            </a:p>
          </p:txBody>
        </p:sp>
        <p:sp>
          <p:nvSpPr>
            <p:cNvPr id="54" name="Text Box 51"/>
            <p:cNvSpPr txBox="1">
              <a:spLocks noChangeArrowheads="1"/>
            </p:cNvSpPr>
            <p:nvPr/>
          </p:nvSpPr>
          <p:spPr bwMode="auto">
            <a:xfrm>
              <a:off x="48" y="816"/>
              <a:ext cx="192" cy="288"/>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55" name="Text Box 52"/>
            <p:cNvSpPr txBox="1">
              <a:spLocks noChangeArrowheads="1"/>
            </p:cNvSpPr>
            <p:nvPr/>
          </p:nvSpPr>
          <p:spPr bwMode="auto">
            <a:xfrm>
              <a:off x="912" y="816"/>
              <a:ext cx="192" cy="288"/>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56" name="Text Box 53"/>
            <p:cNvSpPr txBox="1">
              <a:spLocks noChangeArrowheads="1"/>
            </p:cNvSpPr>
            <p:nvPr/>
          </p:nvSpPr>
          <p:spPr bwMode="auto">
            <a:xfrm>
              <a:off x="1248" y="768"/>
              <a:ext cx="192" cy="288"/>
            </a:xfrm>
            <a:prstGeom prst="rect">
              <a:avLst/>
            </a:prstGeom>
            <a:noFill/>
            <a:ln w="9525">
              <a:noFill/>
              <a:miter lim="800000"/>
              <a:headEnd/>
              <a:tailEnd/>
            </a:ln>
            <a:effectLst/>
          </p:spPr>
          <p:txBody>
            <a:bodyPr>
              <a:spAutoFit/>
            </a:bodyPr>
            <a:lstStyle/>
            <a:p>
              <a:pPr>
                <a:spcBef>
                  <a:spcPct val="50000"/>
                </a:spcBef>
              </a:pPr>
              <a:r>
                <a:rPr lang="zh-CN" altLang="zh-CN" sz="2400"/>
                <a:t>2</a:t>
              </a:r>
            </a:p>
          </p:txBody>
        </p:sp>
      </p:grpSp>
    </p:spTree>
    <p:extLst>
      <p:ext uri="{BB962C8B-B14F-4D97-AF65-F5344CB8AC3E}">
        <p14:creationId xmlns:p14="http://schemas.microsoft.com/office/powerpoint/2010/main" val="4041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918268" y="798626"/>
            <a:ext cx="8361362" cy="1128713"/>
          </a:xfrm>
        </p:spPr>
        <p:txBody>
          <a:bodyPr anchor="ctr"/>
          <a:lstStyle/>
          <a:p>
            <a:pPr eaLnBrk="1" hangingPunct="1"/>
            <a:r>
              <a:rPr lang="en-US" altLang="zh-CN" dirty="0" smtClean="0"/>
              <a:t>Prim</a:t>
            </a:r>
            <a:r>
              <a:rPr lang="zh-CN" altLang="en-US" dirty="0" smtClean="0"/>
              <a:t>算法</a:t>
            </a:r>
          </a:p>
        </p:txBody>
      </p:sp>
      <p:sp>
        <p:nvSpPr>
          <p:cNvPr id="108547" name="Rectangle 3"/>
          <p:cNvSpPr>
            <a:spLocks noGrp="1" noChangeArrowheads="1"/>
          </p:cNvSpPr>
          <p:nvPr>
            <p:ph type="body" idx="4294967295"/>
          </p:nvPr>
        </p:nvSpPr>
        <p:spPr>
          <a:xfrm>
            <a:off x="757485" y="1927339"/>
            <a:ext cx="10524408" cy="4456113"/>
          </a:xfrm>
        </p:spPr>
        <p:txBody>
          <a:bodyPr/>
          <a:lstStyle/>
          <a:p>
            <a:pPr eaLnBrk="1" hangingPunct="1"/>
            <a:r>
              <a:rPr lang="zh-CN" altLang="en-US" sz="3600" dirty="0" smtClean="0"/>
              <a:t>贪心准则</a:t>
            </a:r>
          </a:p>
          <a:p>
            <a:pPr lvl="1" eaLnBrk="1" hangingPunct="1"/>
            <a:r>
              <a:rPr lang="zh-CN" altLang="en-US" sz="3200" dirty="0" smtClean="0"/>
              <a:t>加入后仍形成树，且耗费最小</a:t>
            </a:r>
          </a:p>
          <a:p>
            <a:pPr eaLnBrk="1" hangingPunct="1"/>
            <a:r>
              <a:rPr lang="zh-CN" altLang="en-US" sz="3600" dirty="0" smtClean="0"/>
              <a:t>算法过程</a:t>
            </a:r>
          </a:p>
          <a:p>
            <a:pPr lvl="1" eaLnBrk="1" hangingPunct="1"/>
            <a:r>
              <a:rPr lang="zh-CN" altLang="en-US" sz="3200" dirty="0" smtClean="0"/>
              <a:t>从单一顶点的树</a:t>
            </a:r>
            <a:r>
              <a:rPr lang="en-US" altLang="zh-CN" sz="3200" dirty="0" smtClean="0"/>
              <a:t>T</a:t>
            </a:r>
            <a:r>
              <a:rPr lang="zh-CN" altLang="en-US" sz="3200" dirty="0" smtClean="0"/>
              <a:t>开始</a:t>
            </a:r>
          </a:p>
          <a:p>
            <a:pPr lvl="1" eaLnBrk="1" hangingPunct="1"/>
            <a:r>
              <a:rPr lang="zh-CN" altLang="en-US" sz="3200" dirty="0" smtClean="0"/>
              <a:t>不断加入</a:t>
            </a:r>
            <a:r>
              <a:rPr lang="zh-CN" altLang="en-US" sz="3200" dirty="0" smtClean="0">
                <a:solidFill>
                  <a:srgbClr val="FF0000"/>
                </a:solidFill>
              </a:rPr>
              <a:t>耗费最小</a:t>
            </a:r>
            <a:r>
              <a:rPr lang="zh-CN" altLang="en-US" sz="3200" dirty="0" smtClean="0"/>
              <a:t>的边</a:t>
            </a:r>
            <a:r>
              <a:rPr lang="en-US" altLang="zh-CN" sz="3200" dirty="0" smtClean="0"/>
              <a:t>(u, v)</a:t>
            </a:r>
            <a:r>
              <a:rPr lang="zh-CN" altLang="en-US" sz="3200" dirty="0" smtClean="0"/>
              <a:t>，使</a:t>
            </a:r>
            <a:r>
              <a:rPr lang="en-US" altLang="zh-CN" sz="3200" dirty="0" smtClean="0"/>
              <a:t>T</a:t>
            </a:r>
            <a:r>
              <a:rPr lang="en-US" altLang="zh-CN" sz="3200" dirty="0" smtClean="0">
                <a:latin typeface="宋体" pitchFamily="2" charset="-122"/>
              </a:rPr>
              <a:t>∪</a:t>
            </a:r>
            <a:r>
              <a:rPr lang="en-US" altLang="zh-CN" sz="3200" dirty="0" smtClean="0"/>
              <a:t>{(u, v)}</a:t>
            </a:r>
            <a:r>
              <a:rPr lang="zh-CN" altLang="en-US" sz="3200" dirty="0" smtClean="0"/>
              <a:t>仍为树    </a:t>
            </a:r>
            <a:r>
              <a:rPr lang="en-US" altLang="zh-CN" sz="3200" dirty="0" smtClean="0">
                <a:latin typeface="Arial" charset="0"/>
              </a:rPr>
              <a:t>——</a:t>
            </a:r>
            <a:r>
              <a:rPr lang="en-US" altLang="zh-CN" sz="3200" dirty="0" smtClean="0"/>
              <a:t>u</a:t>
            </a:r>
            <a:r>
              <a:rPr lang="zh-CN" altLang="en-US" sz="3200" dirty="0" smtClean="0"/>
              <a:t>、</a:t>
            </a:r>
            <a:r>
              <a:rPr lang="en-US" altLang="zh-CN" sz="3200" dirty="0" smtClean="0"/>
              <a:t>v</a:t>
            </a:r>
            <a:r>
              <a:rPr lang="zh-CN" altLang="en-US" sz="3200" dirty="0" smtClean="0"/>
              <a:t>中有一个已经在</a:t>
            </a:r>
            <a:r>
              <a:rPr lang="en-US" altLang="zh-CN" sz="3200" dirty="0" smtClean="0"/>
              <a:t>T</a:t>
            </a:r>
            <a:r>
              <a:rPr lang="zh-CN" altLang="en-US" sz="3200" dirty="0" smtClean="0"/>
              <a:t>中，另一个不在</a:t>
            </a:r>
            <a:r>
              <a:rPr lang="en-US" altLang="zh-CN" sz="3200" dirty="0" smtClean="0"/>
              <a:t>T</a:t>
            </a:r>
            <a:r>
              <a:rPr lang="zh-CN" altLang="en-US" sz="3200" dirty="0" smtClean="0"/>
              <a:t>中</a:t>
            </a:r>
          </a:p>
          <a:p>
            <a:pPr eaLnBrk="1" hangingPunct="1">
              <a:buFontTx/>
              <a:buNone/>
            </a:pPr>
            <a:endParaRPr lang="zh-CN" altLang="en-US" dirty="0" smtClean="0"/>
          </a:p>
        </p:txBody>
      </p:sp>
    </p:spTree>
    <p:custDataLst>
      <p:tags r:id="rId1"/>
    </p:custDataLst>
    <p:extLst>
      <p:ext uri="{BB962C8B-B14F-4D97-AF65-F5344CB8AC3E}">
        <p14:creationId xmlns:p14="http://schemas.microsoft.com/office/powerpoint/2010/main" val="15443162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additive="base">
                                        <p:cTn id="7" dur="500" fill="hold"/>
                                        <p:tgtEl>
                                          <p:spTgt spid="108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8547">
                                            <p:txEl>
                                              <p:pRg st="1" end="1"/>
                                            </p:txEl>
                                          </p:spTgt>
                                        </p:tgtEl>
                                        <p:attrNameLst>
                                          <p:attrName>style.visibility</p:attrName>
                                        </p:attrNameLst>
                                      </p:cBhvr>
                                      <p:to>
                                        <p:strVal val="visible"/>
                                      </p:to>
                                    </p:set>
                                    <p:anim calcmode="lin" valueType="num">
                                      <p:cBhvr additive="base">
                                        <p:cTn id="11" dur="500" fill="hold"/>
                                        <p:tgtEl>
                                          <p:spTgt spid="1085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8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8547">
                                            <p:txEl>
                                              <p:pRg st="2" end="2"/>
                                            </p:txEl>
                                          </p:spTgt>
                                        </p:tgtEl>
                                        <p:attrNameLst>
                                          <p:attrName>style.visibility</p:attrName>
                                        </p:attrNameLst>
                                      </p:cBhvr>
                                      <p:to>
                                        <p:strVal val="visible"/>
                                      </p:to>
                                    </p:set>
                                    <p:anim calcmode="lin" valueType="num">
                                      <p:cBhvr additive="base">
                                        <p:cTn id="17" dur="5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85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8547">
                                            <p:txEl>
                                              <p:pRg st="3" end="3"/>
                                            </p:txEl>
                                          </p:spTgt>
                                        </p:tgtEl>
                                        <p:attrNameLst>
                                          <p:attrName>style.visibility</p:attrName>
                                        </p:attrNameLst>
                                      </p:cBhvr>
                                      <p:to>
                                        <p:strVal val="visible"/>
                                      </p:to>
                                    </p:set>
                                    <p:anim calcmode="lin" valueType="num">
                                      <p:cBhvr additive="base">
                                        <p:cTn id="21" dur="500" fill="hold"/>
                                        <p:tgtEl>
                                          <p:spTgt spid="1085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854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8547">
                                            <p:txEl>
                                              <p:pRg st="4" end="4"/>
                                            </p:txEl>
                                          </p:spTgt>
                                        </p:tgtEl>
                                        <p:attrNameLst>
                                          <p:attrName>style.visibility</p:attrName>
                                        </p:attrNameLst>
                                      </p:cBhvr>
                                      <p:to>
                                        <p:strVal val="visible"/>
                                      </p:to>
                                    </p:set>
                                    <p:anim calcmode="lin" valueType="num">
                                      <p:cBhvr additive="base">
                                        <p:cTn id="25" dur="500" fill="hold"/>
                                        <p:tgtEl>
                                          <p:spTgt spid="1085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85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524000" y="571500"/>
            <a:ext cx="6870700" cy="1144588"/>
          </a:xfrm>
        </p:spPr>
        <p:txBody>
          <a:bodyPr anchor="ctr"/>
          <a:lstStyle/>
          <a:p>
            <a:pPr eaLnBrk="1" hangingPunct="1"/>
            <a:r>
              <a:rPr lang="en-US" altLang="zh-CN" sz="4000" dirty="0"/>
              <a:t>Prim </a:t>
            </a:r>
            <a:r>
              <a:rPr lang="zh-CN" altLang="en-US" sz="4000" dirty="0"/>
              <a:t>算法</a:t>
            </a:r>
          </a:p>
        </p:txBody>
      </p:sp>
      <p:sp>
        <p:nvSpPr>
          <p:cNvPr id="6147" name="Oval 13"/>
          <p:cNvSpPr>
            <a:spLocks noChangeArrowheads="1"/>
          </p:cNvSpPr>
          <p:nvPr/>
        </p:nvSpPr>
        <p:spPr bwMode="auto">
          <a:xfrm>
            <a:off x="3759200" y="2224088"/>
            <a:ext cx="609600" cy="609600"/>
          </a:xfrm>
          <a:prstGeom prst="ellipse">
            <a:avLst/>
          </a:prstGeom>
          <a:solidFill>
            <a:schemeClr val="bg1"/>
          </a:solidFill>
          <a:ln w="28575" algn="ctr">
            <a:solidFill>
              <a:schemeClr val="tx1"/>
            </a:solidFill>
            <a:round/>
            <a:headEnd/>
            <a:tailEnd/>
          </a:ln>
        </p:spPr>
        <p:txBody>
          <a:bodyPr wrap="none" anchor="ctr"/>
          <a:lstStyle/>
          <a:p>
            <a:pPr algn="ctr">
              <a:lnSpc>
                <a:spcPct val="100000"/>
              </a:lnSpc>
              <a:spcBef>
                <a:spcPct val="0"/>
              </a:spcBef>
            </a:pPr>
            <a:r>
              <a:rPr lang="en-US" altLang="zh-CN">
                <a:ea typeface="宋体" pitchFamily="2" charset="-122"/>
              </a:rPr>
              <a:t>b</a:t>
            </a:r>
          </a:p>
        </p:txBody>
      </p:sp>
      <p:sp>
        <p:nvSpPr>
          <p:cNvPr id="6148" name="Oval 14"/>
          <p:cNvSpPr>
            <a:spLocks noChangeArrowheads="1"/>
          </p:cNvSpPr>
          <p:nvPr/>
        </p:nvSpPr>
        <p:spPr bwMode="auto">
          <a:xfrm>
            <a:off x="5657850" y="2224088"/>
            <a:ext cx="609600" cy="609600"/>
          </a:xfrm>
          <a:prstGeom prst="ellipse">
            <a:avLst/>
          </a:prstGeom>
          <a:solidFill>
            <a:schemeClr val="bg1"/>
          </a:solidFill>
          <a:ln w="28575" algn="ctr">
            <a:solidFill>
              <a:schemeClr val="tx1"/>
            </a:solidFill>
            <a:round/>
            <a:headEnd/>
            <a:tailEnd/>
          </a:ln>
        </p:spPr>
        <p:txBody>
          <a:bodyPr wrap="none" anchor="ctr"/>
          <a:lstStyle/>
          <a:p>
            <a:pPr algn="ctr">
              <a:lnSpc>
                <a:spcPct val="100000"/>
              </a:lnSpc>
              <a:spcBef>
                <a:spcPct val="0"/>
              </a:spcBef>
            </a:pPr>
            <a:r>
              <a:rPr lang="en-US" altLang="zh-CN">
                <a:ea typeface="宋体" pitchFamily="2" charset="-122"/>
              </a:rPr>
              <a:t>c</a:t>
            </a:r>
          </a:p>
        </p:txBody>
      </p:sp>
      <p:sp>
        <p:nvSpPr>
          <p:cNvPr id="6149" name="Oval 15"/>
          <p:cNvSpPr>
            <a:spLocks noChangeArrowheads="1"/>
          </p:cNvSpPr>
          <p:nvPr/>
        </p:nvSpPr>
        <p:spPr bwMode="auto">
          <a:xfrm>
            <a:off x="3759200" y="3976688"/>
            <a:ext cx="609600" cy="609600"/>
          </a:xfrm>
          <a:prstGeom prst="ellipse">
            <a:avLst/>
          </a:prstGeom>
          <a:solidFill>
            <a:schemeClr val="bg1"/>
          </a:solidFill>
          <a:ln w="28575" algn="ctr">
            <a:solidFill>
              <a:schemeClr val="tx1"/>
            </a:solidFill>
            <a:round/>
            <a:headEnd/>
            <a:tailEnd/>
          </a:ln>
        </p:spPr>
        <p:txBody>
          <a:bodyPr wrap="none" anchor="ctr"/>
          <a:lstStyle/>
          <a:p>
            <a:pPr algn="ctr">
              <a:lnSpc>
                <a:spcPct val="100000"/>
              </a:lnSpc>
              <a:spcBef>
                <a:spcPct val="0"/>
              </a:spcBef>
            </a:pPr>
            <a:r>
              <a:rPr lang="en-US" altLang="zh-CN">
                <a:ea typeface="宋体" pitchFamily="2" charset="-122"/>
              </a:rPr>
              <a:t>h</a:t>
            </a:r>
          </a:p>
        </p:txBody>
      </p:sp>
      <p:sp>
        <p:nvSpPr>
          <p:cNvPr id="6150" name="Oval 16"/>
          <p:cNvSpPr>
            <a:spLocks noChangeArrowheads="1"/>
          </p:cNvSpPr>
          <p:nvPr/>
        </p:nvSpPr>
        <p:spPr bwMode="auto">
          <a:xfrm>
            <a:off x="4672013" y="3100388"/>
            <a:ext cx="609600" cy="609600"/>
          </a:xfrm>
          <a:prstGeom prst="ellipse">
            <a:avLst/>
          </a:prstGeom>
          <a:solidFill>
            <a:schemeClr val="bg1"/>
          </a:solidFill>
          <a:ln w="28575" algn="ctr">
            <a:solidFill>
              <a:schemeClr val="tx1"/>
            </a:solidFill>
            <a:round/>
            <a:headEnd/>
            <a:tailEnd/>
          </a:ln>
        </p:spPr>
        <p:txBody>
          <a:bodyPr wrap="none" anchor="ctr"/>
          <a:lstStyle/>
          <a:p>
            <a:pPr algn="ctr">
              <a:lnSpc>
                <a:spcPct val="100000"/>
              </a:lnSpc>
              <a:spcBef>
                <a:spcPct val="0"/>
              </a:spcBef>
            </a:pPr>
            <a:r>
              <a:rPr lang="en-US" altLang="zh-CN">
                <a:ea typeface="宋体" pitchFamily="2" charset="-122"/>
              </a:rPr>
              <a:t>i</a:t>
            </a:r>
          </a:p>
        </p:txBody>
      </p:sp>
      <p:sp>
        <p:nvSpPr>
          <p:cNvPr id="6151" name="Oval 17"/>
          <p:cNvSpPr>
            <a:spLocks noChangeArrowheads="1"/>
          </p:cNvSpPr>
          <p:nvPr/>
        </p:nvSpPr>
        <p:spPr bwMode="auto">
          <a:xfrm>
            <a:off x="7556500" y="3976688"/>
            <a:ext cx="609600" cy="609600"/>
          </a:xfrm>
          <a:prstGeom prst="ellipse">
            <a:avLst/>
          </a:prstGeom>
          <a:solidFill>
            <a:schemeClr val="bg1"/>
          </a:solidFill>
          <a:ln w="28575" algn="ctr">
            <a:solidFill>
              <a:schemeClr val="tx1"/>
            </a:solidFill>
            <a:round/>
            <a:headEnd/>
            <a:tailEnd/>
          </a:ln>
        </p:spPr>
        <p:txBody>
          <a:bodyPr wrap="none" anchor="ctr"/>
          <a:lstStyle/>
          <a:p>
            <a:pPr algn="ctr">
              <a:lnSpc>
                <a:spcPct val="100000"/>
              </a:lnSpc>
              <a:spcBef>
                <a:spcPct val="0"/>
              </a:spcBef>
            </a:pPr>
            <a:r>
              <a:rPr lang="en-US" altLang="zh-CN" i="1">
                <a:ea typeface="宋体" pitchFamily="2" charset="-122"/>
              </a:rPr>
              <a:t>f</a:t>
            </a:r>
          </a:p>
        </p:txBody>
      </p:sp>
      <p:sp>
        <p:nvSpPr>
          <p:cNvPr id="6152" name="Oval 28"/>
          <p:cNvSpPr>
            <a:spLocks noChangeArrowheads="1"/>
          </p:cNvSpPr>
          <p:nvPr/>
        </p:nvSpPr>
        <p:spPr bwMode="auto">
          <a:xfrm>
            <a:off x="2627313" y="3063875"/>
            <a:ext cx="609600" cy="609600"/>
          </a:xfrm>
          <a:prstGeom prst="ellipse">
            <a:avLst/>
          </a:prstGeom>
          <a:solidFill>
            <a:schemeClr val="bg1"/>
          </a:solidFill>
          <a:ln w="28575" algn="ctr">
            <a:solidFill>
              <a:schemeClr val="tx1"/>
            </a:solidFill>
            <a:round/>
            <a:headEnd/>
            <a:tailEnd/>
          </a:ln>
        </p:spPr>
        <p:txBody>
          <a:bodyPr wrap="none" anchor="ctr"/>
          <a:lstStyle/>
          <a:p>
            <a:pPr algn="ctr">
              <a:lnSpc>
                <a:spcPct val="100000"/>
              </a:lnSpc>
              <a:spcBef>
                <a:spcPct val="0"/>
              </a:spcBef>
            </a:pPr>
            <a:r>
              <a:rPr lang="en-US" altLang="zh-CN" i="1">
                <a:ea typeface="宋体" pitchFamily="2" charset="-122"/>
              </a:rPr>
              <a:t>a</a:t>
            </a:r>
          </a:p>
        </p:txBody>
      </p:sp>
      <p:sp>
        <p:nvSpPr>
          <p:cNvPr id="6153" name="Line 34"/>
          <p:cNvSpPr>
            <a:spLocks noChangeShapeType="1"/>
          </p:cNvSpPr>
          <p:nvPr/>
        </p:nvSpPr>
        <p:spPr bwMode="auto">
          <a:xfrm flipV="1">
            <a:off x="3175000" y="2552700"/>
            <a:ext cx="584200" cy="5842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6154" name="Oval 17"/>
          <p:cNvSpPr>
            <a:spLocks noChangeArrowheads="1"/>
          </p:cNvSpPr>
          <p:nvPr/>
        </p:nvSpPr>
        <p:spPr bwMode="auto">
          <a:xfrm>
            <a:off x="8688388" y="3027363"/>
            <a:ext cx="609600" cy="609600"/>
          </a:xfrm>
          <a:prstGeom prst="ellipse">
            <a:avLst/>
          </a:prstGeom>
          <a:solidFill>
            <a:schemeClr val="bg1"/>
          </a:solidFill>
          <a:ln w="28575" algn="ctr">
            <a:solidFill>
              <a:schemeClr val="tx1"/>
            </a:solidFill>
            <a:round/>
            <a:headEnd/>
            <a:tailEnd/>
          </a:ln>
        </p:spPr>
        <p:txBody>
          <a:bodyPr wrap="none" anchor="ctr"/>
          <a:lstStyle/>
          <a:p>
            <a:pPr algn="ctr">
              <a:lnSpc>
                <a:spcPct val="100000"/>
              </a:lnSpc>
              <a:spcBef>
                <a:spcPct val="0"/>
              </a:spcBef>
            </a:pPr>
            <a:r>
              <a:rPr lang="en-US" altLang="zh-CN" i="1">
                <a:ea typeface="宋体" pitchFamily="2" charset="-122"/>
              </a:rPr>
              <a:t>e</a:t>
            </a:r>
          </a:p>
        </p:txBody>
      </p:sp>
      <p:sp>
        <p:nvSpPr>
          <p:cNvPr id="6155" name="Oval 17"/>
          <p:cNvSpPr>
            <a:spLocks noChangeArrowheads="1"/>
          </p:cNvSpPr>
          <p:nvPr/>
        </p:nvSpPr>
        <p:spPr bwMode="auto">
          <a:xfrm>
            <a:off x="7556500" y="2224088"/>
            <a:ext cx="609600" cy="609600"/>
          </a:xfrm>
          <a:prstGeom prst="ellipse">
            <a:avLst/>
          </a:prstGeom>
          <a:solidFill>
            <a:schemeClr val="bg1"/>
          </a:solidFill>
          <a:ln w="28575" algn="ctr">
            <a:solidFill>
              <a:schemeClr val="tx1"/>
            </a:solidFill>
            <a:round/>
            <a:headEnd/>
            <a:tailEnd/>
          </a:ln>
        </p:spPr>
        <p:txBody>
          <a:bodyPr wrap="none" anchor="ctr"/>
          <a:lstStyle/>
          <a:p>
            <a:pPr algn="ctr">
              <a:lnSpc>
                <a:spcPct val="100000"/>
              </a:lnSpc>
              <a:spcBef>
                <a:spcPct val="0"/>
              </a:spcBef>
            </a:pPr>
            <a:r>
              <a:rPr lang="en-US" altLang="zh-CN" i="1">
                <a:ea typeface="宋体" pitchFamily="2" charset="-122"/>
              </a:rPr>
              <a:t>d</a:t>
            </a:r>
          </a:p>
        </p:txBody>
      </p:sp>
      <p:sp>
        <p:nvSpPr>
          <p:cNvPr id="6156" name="Oval 17"/>
          <p:cNvSpPr>
            <a:spLocks noChangeArrowheads="1"/>
          </p:cNvSpPr>
          <p:nvPr/>
        </p:nvSpPr>
        <p:spPr bwMode="auto">
          <a:xfrm>
            <a:off x="5657850" y="3976688"/>
            <a:ext cx="609600" cy="609600"/>
          </a:xfrm>
          <a:prstGeom prst="ellipse">
            <a:avLst/>
          </a:prstGeom>
          <a:solidFill>
            <a:schemeClr val="bg1"/>
          </a:solidFill>
          <a:ln w="28575" algn="ctr">
            <a:solidFill>
              <a:schemeClr val="tx1"/>
            </a:solidFill>
            <a:round/>
            <a:headEnd/>
            <a:tailEnd/>
          </a:ln>
        </p:spPr>
        <p:txBody>
          <a:bodyPr wrap="none" anchor="ctr"/>
          <a:lstStyle/>
          <a:p>
            <a:pPr algn="ctr">
              <a:lnSpc>
                <a:spcPct val="100000"/>
              </a:lnSpc>
              <a:spcBef>
                <a:spcPct val="0"/>
              </a:spcBef>
            </a:pPr>
            <a:r>
              <a:rPr lang="en-US" altLang="zh-CN" i="1">
                <a:ea typeface="宋体" pitchFamily="2" charset="-122"/>
              </a:rPr>
              <a:t>g</a:t>
            </a:r>
          </a:p>
        </p:txBody>
      </p:sp>
      <p:cxnSp>
        <p:nvCxnSpPr>
          <p:cNvPr id="6157" name="直接连接符 59" descr="6"/>
          <p:cNvCxnSpPr>
            <a:cxnSpLocks noChangeShapeType="1"/>
            <a:stCxn id="6194" idx="2"/>
            <a:endCxn id="6190" idx="7"/>
          </p:cNvCxnSpPr>
          <p:nvPr/>
        </p:nvCxnSpPr>
        <p:spPr bwMode="auto">
          <a:xfrm rot="10800000" flipV="1">
            <a:off x="3148014" y="2528889"/>
            <a:ext cx="611187" cy="623887"/>
          </a:xfrm>
          <a:prstGeom prst="line">
            <a:avLst/>
          </a:prstGeom>
          <a:noFill/>
          <a:ln w="9525" algn="ctr">
            <a:solidFill>
              <a:schemeClr val="tx1"/>
            </a:solidFill>
            <a:round/>
            <a:headEnd/>
            <a:tailEnd/>
          </a:ln>
        </p:spPr>
      </p:cxnSp>
      <p:cxnSp>
        <p:nvCxnSpPr>
          <p:cNvPr id="6158" name="直接连接符 59"/>
          <p:cNvCxnSpPr>
            <a:cxnSpLocks noChangeShapeType="1"/>
            <a:stCxn id="6148" idx="2"/>
            <a:endCxn id="6147" idx="6"/>
          </p:cNvCxnSpPr>
          <p:nvPr/>
        </p:nvCxnSpPr>
        <p:spPr bwMode="auto">
          <a:xfrm rot="10800000">
            <a:off x="4368800" y="2528889"/>
            <a:ext cx="1289050" cy="1587"/>
          </a:xfrm>
          <a:prstGeom prst="line">
            <a:avLst/>
          </a:prstGeom>
          <a:noFill/>
          <a:ln w="9525" algn="ctr">
            <a:solidFill>
              <a:schemeClr val="tx1"/>
            </a:solidFill>
            <a:round/>
            <a:headEnd/>
            <a:tailEnd/>
          </a:ln>
        </p:spPr>
      </p:cxnSp>
      <p:cxnSp>
        <p:nvCxnSpPr>
          <p:cNvPr id="6159" name="直接连接符 59"/>
          <p:cNvCxnSpPr>
            <a:cxnSpLocks noChangeShapeType="1"/>
            <a:stCxn id="6149" idx="2"/>
            <a:endCxn id="6152" idx="5"/>
          </p:cNvCxnSpPr>
          <p:nvPr/>
        </p:nvCxnSpPr>
        <p:spPr bwMode="auto">
          <a:xfrm rot="10800000">
            <a:off x="3148014" y="3584576"/>
            <a:ext cx="611187" cy="696913"/>
          </a:xfrm>
          <a:prstGeom prst="line">
            <a:avLst/>
          </a:prstGeom>
          <a:noFill/>
          <a:ln w="9525" algn="ctr">
            <a:solidFill>
              <a:schemeClr val="tx1"/>
            </a:solidFill>
            <a:round/>
            <a:headEnd/>
            <a:tailEnd/>
          </a:ln>
        </p:spPr>
      </p:cxnSp>
      <p:cxnSp>
        <p:nvCxnSpPr>
          <p:cNvPr id="6160" name="直接连接符 19"/>
          <p:cNvCxnSpPr>
            <a:cxnSpLocks noChangeShapeType="1"/>
            <a:stCxn id="6148" idx="6"/>
            <a:endCxn id="6155" idx="2"/>
          </p:cNvCxnSpPr>
          <p:nvPr/>
        </p:nvCxnSpPr>
        <p:spPr bwMode="auto">
          <a:xfrm>
            <a:off x="6267450" y="2528889"/>
            <a:ext cx="1289050" cy="1587"/>
          </a:xfrm>
          <a:prstGeom prst="line">
            <a:avLst/>
          </a:prstGeom>
          <a:noFill/>
          <a:ln w="9525" algn="ctr">
            <a:solidFill>
              <a:schemeClr val="tx1"/>
            </a:solidFill>
            <a:round/>
            <a:headEnd/>
            <a:tailEnd/>
          </a:ln>
        </p:spPr>
      </p:cxnSp>
      <p:cxnSp>
        <p:nvCxnSpPr>
          <p:cNvPr id="6161" name="直接连接符 59"/>
          <p:cNvCxnSpPr>
            <a:cxnSpLocks noChangeShapeType="1"/>
            <a:stCxn id="6149" idx="6"/>
            <a:endCxn id="6156" idx="2"/>
          </p:cNvCxnSpPr>
          <p:nvPr/>
        </p:nvCxnSpPr>
        <p:spPr bwMode="auto">
          <a:xfrm>
            <a:off x="4368800" y="4281489"/>
            <a:ext cx="1289050" cy="1587"/>
          </a:xfrm>
          <a:prstGeom prst="line">
            <a:avLst/>
          </a:prstGeom>
          <a:noFill/>
          <a:ln w="9525" algn="ctr">
            <a:solidFill>
              <a:schemeClr val="tx1"/>
            </a:solidFill>
            <a:round/>
            <a:headEnd/>
            <a:tailEnd/>
          </a:ln>
        </p:spPr>
      </p:cxnSp>
      <p:cxnSp>
        <p:nvCxnSpPr>
          <p:cNvPr id="6162" name="直接连接符 59"/>
          <p:cNvCxnSpPr>
            <a:cxnSpLocks noChangeShapeType="1"/>
            <a:stCxn id="6148" idx="3"/>
            <a:endCxn id="6150" idx="7"/>
          </p:cNvCxnSpPr>
          <p:nvPr/>
        </p:nvCxnSpPr>
        <p:spPr bwMode="auto">
          <a:xfrm rot="5400000">
            <a:off x="5247482" y="2690020"/>
            <a:ext cx="444500" cy="554037"/>
          </a:xfrm>
          <a:prstGeom prst="line">
            <a:avLst/>
          </a:prstGeom>
          <a:noFill/>
          <a:ln w="9525" algn="ctr">
            <a:solidFill>
              <a:schemeClr val="tx1"/>
            </a:solidFill>
            <a:round/>
            <a:headEnd/>
            <a:tailEnd/>
          </a:ln>
        </p:spPr>
      </p:cxnSp>
      <p:cxnSp>
        <p:nvCxnSpPr>
          <p:cNvPr id="6163" name="直接连接符 59"/>
          <p:cNvCxnSpPr>
            <a:cxnSpLocks noChangeShapeType="1"/>
            <a:stCxn id="6150" idx="3"/>
            <a:endCxn id="6149" idx="7"/>
          </p:cNvCxnSpPr>
          <p:nvPr/>
        </p:nvCxnSpPr>
        <p:spPr bwMode="auto">
          <a:xfrm rot="5400000">
            <a:off x="4298157" y="3602832"/>
            <a:ext cx="444500" cy="481013"/>
          </a:xfrm>
          <a:prstGeom prst="line">
            <a:avLst/>
          </a:prstGeom>
          <a:noFill/>
          <a:ln w="9525" algn="ctr">
            <a:solidFill>
              <a:schemeClr val="tx1"/>
            </a:solidFill>
            <a:round/>
            <a:headEnd/>
            <a:tailEnd/>
          </a:ln>
        </p:spPr>
      </p:cxnSp>
      <p:cxnSp>
        <p:nvCxnSpPr>
          <p:cNvPr id="6164" name="直接连接符 59"/>
          <p:cNvCxnSpPr>
            <a:cxnSpLocks noChangeShapeType="1"/>
            <a:stCxn id="6147" idx="4"/>
            <a:endCxn id="6149" idx="0"/>
          </p:cNvCxnSpPr>
          <p:nvPr/>
        </p:nvCxnSpPr>
        <p:spPr bwMode="auto">
          <a:xfrm rot="5400000">
            <a:off x="3490914" y="3405189"/>
            <a:ext cx="1144587" cy="1587"/>
          </a:xfrm>
          <a:prstGeom prst="line">
            <a:avLst/>
          </a:prstGeom>
          <a:noFill/>
          <a:ln w="9525" algn="ctr">
            <a:solidFill>
              <a:schemeClr val="tx1"/>
            </a:solidFill>
            <a:round/>
            <a:headEnd/>
            <a:tailEnd/>
          </a:ln>
        </p:spPr>
      </p:cxnSp>
      <p:cxnSp>
        <p:nvCxnSpPr>
          <p:cNvPr id="6165" name="直接连接符 59"/>
          <p:cNvCxnSpPr>
            <a:cxnSpLocks noChangeShapeType="1"/>
            <a:stCxn id="6155" idx="6"/>
            <a:endCxn id="6154" idx="1"/>
          </p:cNvCxnSpPr>
          <p:nvPr/>
        </p:nvCxnSpPr>
        <p:spPr bwMode="auto">
          <a:xfrm>
            <a:off x="8166100" y="2528889"/>
            <a:ext cx="611188" cy="587375"/>
          </a:xfrm>
          <a:prstGeom prst="line">
            <a:avLst/>
          </a:prstGeom>
          <a:noFill/>
          <a:ln w="9525" algn="ctr">
            <a:solidFill>
              <a:schemeClr val="tx1"/>
            </a:solidFill>
            <a:round/>
            <a:headEnd/>
            <a:tailEnd/>
          </a:ln>
        </p:spPr>
      </p:cxnSp>
      <p:cxnSp>
        <p:nvCxnSpPr>
          <p:cNvPr id="6166" name="直接连接符 59"/>
          <p:cNvCxnSpPr>
            <a:cxnSpLocks noChangeShapeType="1"/>
            <a:stCxn id="6156" idx="6"/>
            <a:endCxn id="6151" idx="2"/>
          </p:cNvCxnSpPr>
          <p:nvPr/>
        </p:nvCxnSpPr>
        <p:spPr bwMode="auto">
          <a:xfrm>
            <a:off x="6267450" y="4281489"/>
            <a:ext cx="1289050" cy="1587"/>
          </a:xfrm>
          <a:prstGeom prst="line">
            <a:avLst/>
          </a:prstGeom>
          <a:noFill/>
          <a:ln w="9525" algn="ctr">
            <a:solidFill>
              <a:schemeClr val="tx1"/>
            </a:solidFill>
            <a:round/>
            <a:headEnd/>
            <a:tailEnd/>
          </a:ln>
        </p:spPr>
      </p:cxnSp>
      <p:cxnSp>
        <p:nvCxnSpPr>
          <p:cNvPr id="6167" name="直接连接符 59"/>
          <p:cNvCxnSpPr>
            <a:cxnSpLocks noChangeShapeType="1"/>
            <a:stCxn id="6155" idx="4"/>
            <a:endCxn id="6151" idx="0"/>
          </p:cNvCxnSpPr>
          <p:nvPr/>
        </p:nvCxnSpPr>
        <p:spPr bwMode="auto">
          <a:xfrm rot="5400000">
            <a:off x="7289801" y="3405188"/>
            <a:ext cx="1144587" cy="1588"/>
          </a:xfrm>
          <a:prstGeom prst="line">
            <a:avLst/>
          </a:prstGeom>
          <a:noFill/>
          <a:ln w="9525" algn="ctr">
            <a:solidFill>
              <a:schemeClr val="tx1"/>
            </a:solidFill>
            <a:round/>
            <a:headEnd/>
            <a:tailEnd/>
          </a:ln>
        </p:spPr>
      </p:cxnSp>
      <p:cxnSp>
        <p:nvCxnSpPr>
          <p:cNvPr id="6168" name="直接连接符 59"/>
          <p:cNvCxnSpPr>
            <a:cxnSpLocks noChangeShapeType="1"/>
            <a:stCxn id="6148" idx="5"/>
            <a:endCxn id="6151" idx="1"/>
          </p:cNvCxnSpPr>
          <p:nvPr/>
        </p:nvCxnSpPr>
        <p:spPr bwMode="auto">
          <a:xfrm rot="16200000" flipH="1">
            <a:off x="6251575" y="2671763"/>
            <a:ext cx="1320800" cy="1466850"/>
          </a:xfrm>
          <a:prstGeom prst="line">
            <a:avLst/>
          </a:prstGeom>
          <a:noFill/>
          <a:ln w="9525" algn="ctr">
            <a:solidFill>
              <a:schemeClr val="tx1"/>
            </a:solidFill>
            <a:round/>
            <a:headEnd/>
            <a:tailEnd/>
          </a:ln>
        </p:spPr>
      </p:cxnSp>
      <p:cxnSp>
        <p:nvCxnSpPr>
          <p:cNvPr id="6169" name="直接连接符 59"/>
          <p:cNvCxnSpPr>
            <a:cxnSpLocks noChangeShapeType="1"/>
            <a:stCxn id="6150" idx="5"/>
            <a:endCxn id="6156" idx="1"/>
          </p:cNvCxnSpPr>
          <p:nvPr/>
        </p:nvCxnSpPr>
        <p:spPr bwMode="auto">
          <a:xfrm rot="16200000" flipH="1">
            <a:off x="5247482" y="3566320"/>
            <a:ext cx="444500" cy="554037"/>
          </a:xfrm>
          <a:prstGeom prst="line">
            <a:avLst/>
          </a:prstGeom>
          <a:noFill/>
          <a:ln w="9525" algn="ctr">
            <a:solidFill>
              <a:schemeClr val="tx1"/>
            </a:solidFill>
            <a:round/>
            <a:headEnd/>
            <a:tailEnd/>
          </a:ln>
        </p:spPr>
      </p:cxnSp>
      <p:cxnSp>
        <p:nvCxnSpPr>
          <p:cNvPr id="6170" name="直接连接符 59"/>
          <p:cNvCxnSpPr>
            <a:cxnSpLocks noChangeShapeType="1"/>
            <a:stCxn id="6154" idx="3"/>
            <a:endCxn id="6151" idx="6"/>
          </p:cNvCxnSpPr>
          <p:nvPr/>
        </p:nvCxnSpPr>
        <p:spPr bwMode="auto">
          <a:xfrm rot="5400000">
            <a:off x="8104982" y="3609182"/>
            <a:ext cx="733425" cy="611188"/>
          </a:xfrm>
          <a:prstGeom prst="line">
            <a:avLst/>
          </a:prstGeom>
          <a:noFill/>
          <a:ln w="9525" algn="ctr">
            <a:solidFill>
              <a:schemeClr val="tx1"/>
            </a:solidFill>
            <a:round/>
            <a:headEnd/>
            <a:tailEnd/>
          </a:ln>
        </p:spPr>
      </p:cxnSp>
      <p:sp>
        <p:nvSpPr>
          <p:cNvPr id="6171" name="TextBox 69"/>
          <p:cNvSpPr txBox="1">
            <a:spLocks noChangeArrowheads="1"/>
          </p:cNvSpPr>
          <p:nvPr/>
        </p:nvSpPr>
        <p:spPr bwMode="auto">
          <a:xfrm>
            <a:off x="3101975" y="2552700"/>
            <a:ext cx="292100" cy="369888"/>
          </a:xfrm>
          <a:prstGeom prst="rect">
            <a:avLst/>
          </a:prstGeom>
          <a:noFill/>
          <a:ln w="9525">
            <a:noFill/>
            <a:miter lim="800000"/>
            <a:headEnd/>
            <a:tailEnd/>
          </a:ln>
        </p:spPr>
        <p:txBody>
          <a:bodyPr>
            <a:spAutoFit/>
          </a:bodyPr>
          <a:lstStyle/>
          <a:p>
            <a:pPr algn="ctr">
              <a:lnSpc>
                <a:spcPct val="100000"/>
              </a:lnSpc>
              <a:spcBef>
                <a:spcPct val="0"/>
              </a:spcBef>
            </a:pPr>
            <a:r>
              <a:rPr lang="en-US" altLang="zh-CN">
                <a:ea typeface="黑体" pitchFamily="49" charset="-122"/>
              </a:rPr>
              <a:t>4</a:t>
            </a:r>
            <a:endParaRPr lang="zh-CN" altLang="en-US">
              <a:ea typeface="黑体" pitchFamily="49" charset="-122"/>
            </a:endParaRPr>
          </a:p>
        </p:txBody>
      </p:sp>
      <p:sp>
        <p:nvSpPr>
          <p:cNvPr id="6172" name="TextBox 69"/>
          <p:cNvSpPr txBox="1">
            <a:spLocks noChangeArrowheads="1"/>
          </p:cNvSpPr>
          <p:nvPr/>
        </p:nvSpPr>
        <p:spPr bwMode="auto">
          <a:xfrm>
            <a:off x="4854575" y="2114550"/>
            <a:ext cx="292100" cy="369888"/>
          </a:xfrm>
          <a:prstGeom prst="rect">
            <a:avLst/>
          </a:prstGeom>
          <a:noFill/>
          <a:ln w="9525">
            <a:noFill/>
            <a:miter lim="800000"/>
            <a:headEnd/>
            <a:tailEnd/>
          </a:ln>
        </p:spPr>
        <p:txBody>
          <a:bodyPr>
            <a:spAutoFit/>
          </a:bodyPr>
          <a:lstStyle/>
          <a:p>
            <a:pPr algn="ctr">
              <a:lnSpc>
                <a:spcPct val="100000"/>
              </a:lnSpc>
              <a:spcBef>
                <a:spcPct val="0"/>
              </a:spcBef>
            </a:pPr>
            <a:r>
              <a:rPr lang="en-US" altLang="zh-CN">
                <a:ea typeface="黑体" pitchFamily="49" charset="-122"/>
              </a:rPr>
              <a:t>8</a:t>
            </a:r>
            <a:endParaRPr lang="zh-CN" altLang="en-US">
              <a:ea typeface="黑体" pitchFamily="49" charset="-122"/>
            </a:endParaRPr>
          </a:p>
        </p:txBody>
      </p:sp>
      <p:sp>
        <p:nvSpPr>
          <p:cNvPr id="6173" name="TextBox 69"/>
          <p:cNvSpPr txBox="1">
            <a:spLocks noChangeArrowheads="1"/>
          </p:cNvSpPr>
          <p:nvPr/>
        </p:nvSpPr>
        <p:spPr bwMode="auto">
          <a:xfrm>
            <a:off x="3175000" y="3794125"/>
            <a:ext cx="292100" cy="369888"/>
          </a:xfrm>
          <a:prstGeom prst="rect">
            <a:avLst/>
          </a:prstGeom>
          <a:noFill/>
          <a:ln w="9525">
            <a:noFill/>
            <a:miter lim="800000"/>
            <a:headEnd/>
            <a:tailEnd/>
          </a:ln>
        </p:spPr>
        <p:txBody>
          <a:bodyPr>
            <a:spAutoFit/>
          </a:bodyPr>
          <a:lstStyle/>
          <a:p>
            <a:pPr algn="ctr">
              <a:lnSpc>
                <a:spcPct val="100000"/>
              </a:lnSpc>
              <a:spcBef>
                <a:spcPct val="0"/>
              </a:spcBef>
            </a:pPr>
            <a:r>
              <a:rPr lang="en-US" altLang="zh-CN">
                <a:ea typeface="黑体" pitchFamily="49" charset="-122"/>
              </a:rPr>
              <a:t>8</a:t>
            </a:r>
            <a:endParaRPr lang="zh-CN" altLang="en-US">
              <a:ea typeface="黑体" pitchFamily="49" charset="-122"/>
            </a:endParaRPr>
          </a:p>
        </p:txBody>
      </p:sp>
      <p:sp>
        <p:nvSpPr>
          <p:cNvPr id="6174" name="TextBox 69"/>
          <p:cNvSpPr txBox="1">
            <a:spLocks noChangeArrowheads="1"/>
          </p:cNvSpPr>
          <p:nvPr/>
        </p:nvSpPr>
        <p:spPr bwMode="auto">
          <a:xfrm>
            <a:off x="6826250" y="3063875"/>
            <a:ext cx="292100" cy="369888"/>
          </a:xfrm>
          <a:prstGeom prst="rect">
            <a:avLst/>
          </a:prstGeom>
          <a:noFill/>
          <a:ln w="9525">
            <a:noFill/>
            <a:miter lim="800000"/>
            <a:headEnd/>
            <a:tailEnd/>
          </a:ln>
        </p:spPr>
        <p:txBody>
          <a:bodyPr>
            <a:spAutoFit/>
          </a:bodyPr>
          <a:lstStyle/>
          <a:p>
            <a:pPr algn="ctr">
              <a:lnSpc>
                <a:spcPct val="100000"/>
              </a:lnSpc>
              <a:spcBef>
                <a:spcPct val="0"/>
              </a:spcBef>
            </a:pPr>
            <a:r>
              <a:rPr lang="en-US" altLang="zh-CN">
                <a:ea typeface="黑体" pitchFamily="49" charset="-122"/>
              </a:rPr>
              <a:t>4</a:t>
            </a:r>
            <a:endParaRPr lang="zh-CN" altLang="en-US">
              <a:ea typeface="黑体" pitchFamily="49" charset="-122"/>
            </a:endParaRPr>
          </a:p>
        </p:txBody>
      </p:sp>
      <p:sp>
        <p:nvSpPr>
          <p:cNvPr id="6175" name="TextBox 69"/>
          <p:cNvSpPr txBox="1">
            <a:spLocks noChangeArrowheads="1"/>
          </p:cNvSpPr>
          <p:nvPr/>
        </p:nvSpPr>
        <p:spPr bwMode="auto">
          <a:xfrm>
            <a:off x="7775576" y="3136900"/>
            <a:ext cx="474663" cy="369888"/>
          </a:xfrm>
          <a:prstGeom prst="rect">
            <a:avLst/>
          </a:prstGeom>
          <a:noFill/>
          <a:ln w="9525">
            <a:noFill/>
            <a:miter lim="800000"/>
            <a:headEnd/>
            <a:tailEnd/>
          </a:ln>
        </p:spPr>
        <p:txBody>
          <a:bodyPr>
            <a:spAutoFit/>
          </a:bodyPr>
          <a:lstStyle/>
          <a:p>
            <a:pPr algn="ctr">
              <a:lnSpc>
                <a:spcPct val="100000"/>
              </a:lnSpc>
              <a:spcBef>
                <a:spcPct val="0"/>
              </a:spcBef>
            </a:pPr>
            <a:r>
              <a:rPr lang="en-US" altLang="zh-CN">
                <a:ea typeface="黑体" pitchFamily="49" charset="-122"/>
              </a:rPr>
              <a:t>14</a:t>
            </a:r>
            <a:endParaRPr lang="zh-CN" altLang="en-US">
              <a:ea typeface="黑体" pitchFamily="49" charset="-122"/>
            </a:endParaRPr>
          </a:p>
        </p:txBody>
      </p:sp>
      <p:sp>
        <p:nvSpPr>
          <p:cNvPr id="6176" name="TextBox 69"/>
          <p:cNvSpPr txBox="1">
            <a:spLocks noChangeArrowheads="1"/>
          </p:cNvSpPr>
          <p:nvPr/>
        </p:nvSpPr>
        <p:spPr bwMode="auto">
          <a:xfrm>
            <a:off x="6935788" y="2151064"/>
            <a:ext cx="292100" cy="369887"/>
          </a:xfrm>
          <a:prstGeom prst="rect">
            <a:avLst/>
          </a:prstGeom>
          <a:noFill/>
          <a:ln w="9525">
            <a:noFill/>
            <a:miter lim="800000"/>
            <a:headEnd/>
            <a:tailEnd/>
          </a:ln>
        </p:spPr>
        <p:txBody>
          <a:bodyPr>
            <a:spAutoFit/>
          </a:bodyPr>
          <a:lstStyle/>
          <a:p>
            <a:pPr algn="ctr">
              <a:lnSpc>
                <a:spcPct val="100000"/>
              </a:lnSpc>
              <a:spcBef>
                <a:spcPct val="0"/>
              </a:spcBef>
            </a:pPr>
            <a:r>
              <a:rPr lang="en-US" altLang="zh-CN">
                <a:ea typeface="黑体" pitchFamily="49" charset="-122"/>
              </a:rPr>
              <a:t>7</a:t>
            </a:r>
            <a:endParaRPr lang="zh-CN" altLang="en-US">
              <a:ea typeface="黑体" pitchFamily="49" charset="-122"/>
            </a:endParaRPr>
          </a:p>
        </p:txBody>
      </p:sp>
      <p:sp>
        <p:nvSpPr>
          <p:cNvPr id="6177" name="TextBox 69"/>
          <p:cNvSpPr txBox="1">
            <a:spLocks noChangeArrowheads="1"/>
          </p:cNvSpPr>
          <p:nvPr/>
        </p:nvSpPr>
        <p:spPr bwMode="auto">
          <a:xfrm>
            <a:off x="8505825" y="2479675"/>
            <a:ext cx="292100" cy="369888"/>
          </a:xfrm>
          <a:prstGeom prst="rect">
            <a:avLst/>
          </a:prstGeom>
          <a:noFill/>
          <a:ln w="9525">
            <a:noFill/>
            <a:miter lim="800000"/>
            <a:headEnd/>
            <a:tailEnd/>
          </a:ln>
        </p:spPr>
        <p:txBody>
          <a:bodyPr>
            <a:spAutoFit/>
          </a:bodyPr>
          <a:lstStyle/>
          <a:p>
            <a:pPr algn="ctr">
              <a:lnSpc>
                <a:spcPct val="100000"/>
              </a:lnSpc>
              <a:spcBef>
                <a:spcPct val="0"/>
              </a:spcBef>
            </a:pPr>
            <a:r>
              <a:rPr lang="en-US" altLang="zh-CN">
                <a:ea typeface="黑体" pitchFamily="49" charset="-122"/>
              </a:rPr>
              <a:t>9</a:t>
            </a:r>
            <a:endParaRPr lang="zh-CN" altLang="en-US">
              <a:ea typeface="黑体" pitchFamily="49" charset="-122"/>
            </a:endParaRPr>
          </a:p>
        </p:txBody>
      </p:sp>
      <p:sp>
        <p:nvSpPr>
          <p:cNvPr id="6178" name="TextBox 69"/>
          <p:cNvSpPr txBox="1">
            <a:spLocks noChangeArrowheads="1"/>
          </p:cNvSpPr>
          <p:nvPr/>
        </p:nvSpPr>
        <p:spPr bwMode="auto">
          <a:xfrm>
            <a:off x="8432800" y="3903664"/>
            <a:ext cx="438150" cy="369887"/>
          </a:xfrm>
          <a:prstGeom prst="rect">
            <a:avLst/>
          </a:prstGeom>
          <a:noFill/>
          <a:ln w="9525">
            <a:noFill/>
            <a:miter lim="800000"/>
            <a:headEnd/>
            <a:tailEnd/>
          </a:ln>
        </p:spPr>
        <p:txBody>
          <a:bodyPr>
            <a:spAutoFit/>
          </a:bodyPr>
          <a:lstStyle/>
          <a:p>
            <a:pPr algn="ctr">
              <a:lnSpc>
                <a:spcPct val="100000"/>
              </a:lnSpc>
              <a:spcBef>
                <a:spcPct val="0"/>
              </a:spcBef>
            </a:pPr>
            <a:r>
              <a:rPr lang="en-US" altLang="zh-CN">
                <a:ea typeface="黑体" pitchFamily="49" charset="-122"/>
              </a:rPr>
              <a:t>10</a:t>
            </a:r>
            <a:endParaRPr lang="zh-CN" altLang="en-US">
              <a:ea typeface="黑体" pitchFamily="49" charset="-122"/>
            </a:endParaRPr>
          </a:p>
        </p:txBody>
      </p:sp>
      <p:sp>
        <p:nvSpPr>
          <p:cNvPr id="6179" name="TextBox 69"/>
          <p:cNvSpPr txBox="1">
            <a:spLocks noChangeArrowheads="1"/>
          </p:cNvSpPr>
          <p:nvPr/>
        </p:nvSpPr>
        <p:spPr bwMode="auto">
          <a:xfrm>
            <a:off x="5365750" y="3575050"/>
            <a:ext cx="292100" cy="369888"/>
          </a:xfrm>
          <a:prstGeom prst="rect">
            <a:avLst/>
          </a:prstGeom>
          <a:noFill/>
          <a:ln w="9525">
            <a:noFill/>
            <a:miter lim="800000"/>
            <a:headEnd/>
            <a:tailEnd/>
          </a:ln>
        </p:spPr>
        <p:txBody>
          <a:bodyPr>
            <a:spAutoFit/>
          </a:bodyPr>
          <a:lstStyle/>
          <a:p>
            <a:pPr algn="ctr">
              <a:lnSpc>
                <a:spcPct val="100000"/>
              </a:lnSpc>
              <a:spcBef>
                <a:spcPct val="0"/>
              </a:spcBef>
            </a:pPr>
            <a:r>
              <a:rPr lang="en-US" altLang="zh-CN">
                <a:ea typeface="黑体" pitchFamily="49" charset="-122"/>
              </a:rPr>
              <a:t>6</a:t>
            </a:r>
            <a:endParaRPr lang="zh-CN" altLang="en-US">
              <a:ea typeface="黑体" pitchFamily="49" charset="-122"/>
            </a:endParaRPr>
          </a:p>
        </p:txBody>
      </p:sp>
      <p:sp>
        <p:nvSpPr>
          <p:cNvPr id="6180" name="TextBox 69"/>
          <p:cNvSpPr txBox="1">
            <a:spLocks noChangeArrowheads="1"/>
          </p:cNvSpPr>
          <p:nvPr/>
        </p:nvSpPr>
        <p:spPr bwMode="auto">
          <a:xfrm>
            <a:off x="4343400" y="3575050"/>
            <a:ext cx="292100" cy="369888"/>
          </a:xfrm>
          <a:prstGeom prst="rect">
            <a:avLst/>
          </a:prstGeom>
          <a:noFill/>
          <a:ln w="9525">
            <a:noFill/>
            <a:miter lim="800000"/>
            <a:headEnd/>
            <a:tailEnd/>
          </a:ln>
        </p:spPr>
        <p:txBody>
          <a:bodyPr>
            <a:spAutoFit/>
          </a:bodyPr>
          <a:lstStyle/>
          <a:p>
            <a:pPr algn="ctr">
              <a:lnSpc>
                <a:spcPct val="100000"/>
              </a:lnSpc>
              <a:spcBef>
                <a:spcPct val="0"/>
              </a:spcBef>
            </a:pPr>
            <a:r>
              <a:rPr lang="en-US" altLang="zh-CN">
                <a:ea typeface="黑体" pitchFamily="49" charset="-122"/>
              </a:rPr>
              <a:t>7</a:t>
            </a:r>
            <a:endParaRPr lang="zh-CN" altLang="en-US">
              <a:ea typeface="黑体" pitchFamily="49" charset="-122"/>
            </a:endParaRPr>
          </a:p>
        </p:txBody>
      </p:sp>
      <p:sp>
        <p:nvSpPr>
          <p:cNvPr id="6181" name="TextBox 69"/>
          <p:cNvSpPr txBox="1">
            <a:spLocks noChangeArrowheads="1"/>
          </p:cNvSpPr>
          <p:nvPr/>
        </p:nvSpPr>
        <p:spPr bwMode="auto">
          <a:xfrm>
            <a:off x="5438775" y="2954339"/>
            <a:ext cx="292100" cy="369887"/>
          </a:xfrm>
          <a:prstGeom prst="rect">
            <a:avLst/>
          </a:prstGeom>
          <a:noFill/>
          <a:ln w="9525">
            <a:noFill/>
            <a:miter lim="800000"/>
            <a:headEnd/>
            <a:tailEnd/>
          </a:ln>
        </p:spPr>
        <p:txBody>
          <a:bodyPr>
            <a:spAutoFit/>
          </a:bodyPr>
          <a:lstStyle/>
          <a:p>
            <a:pPr algn="ctr">
              <a:lnSpc>
                <a:spcPct val="100000"/>
              </a:lnSpc>
              <a:spcBef>
                <a:spcPct val="0"/>
              </a:spcBef>
            </a:pPr>
            <a:r>
              <a:rPr lang="en-US" altLang="zh-CN">
                <a:ea typeface="黑体" pitchFamily="49" charset="-122"/>
              </a:rPr>
              <a:t>2</a:t>
            </a:r>
            <a:endParaRPr lang="zh-CN" altLang="en-US">
              <a:ea typeface="黑体" pitchFamily="49" charset="-122"/>
            </a:endParaRPr>
          </a:p>
        </p:txBody>
      </p:sp>
      <p:sp>
        <p:nvSpPr>
          <p:cNvPr id="6182" name="TextBox 69"/>
          <p:cNvSpPr txBox="1">
            <a:spLocks noChangeArrowheads="1"/>
          </p:cNvSpPr>
          <p:nvPr/>
        </p:nvSpPr>
        <p:spPr bwMode="auto">
          <a:xfrm>
            <a:off x="3686175" y="3136900"/>
            <a:ext cx="438150" cy="369888"/>
          </a:xfrm>
          <a:prstGeom prst="rect">
            <a:avLst/>
          </a:prstGeom>
          <a:noFill/>
          <a:ln w="9525">
            <a:noFill/>
            <a:miter lim="800000"/>
            <a:headEnd/>
            <a:tailEnd/>
          </a:ln>
        </p:spPr>
        <p:txBody>
          <a:bodyPr>
            <a:spAutoFit/>
          </a:bodyPr>
          <a:lstStyle/>
          <a:p>
            <a:pPr algn="ctr">
              <a:lnSpc>
                <a:spcPct val="100000"/>
              </a:lnSpc>
              <a:spcBef>
                <a:spcPct val="0"/>
              </a:spcBef>
            </a:pPr>
            <a:r>
              <a:rPr lang="en-US" altLang="zh-CN">
                <a:ea typeface="黑体" pitchFamily="49" charset="-122"/>
              </a:rPr>
              <a:t>11</a:t>
            </a:r>
            <a:endParaRPr lang="zh-CN" altLang="en-US">
              <a:ea typeface="黑体" pitchFamily="49" charset="-122"/>
            </a:endParaRPr>
          </a:p>
        </p:txBody>
      </p:sp>
      <p:sp>
        <p:nvSpPr>
          <p:cNvPr id="6183" name="Line 34"/>
          <p:cNvSpPr>
            <a:spLocks noChangeShapeType="1"/>
          </p:cNvSpPr>
          <p:nvPr/>
        </p:nvSpPr>
        <p:spPr bwMode="auto">
          <a:xfrm rot="120000" flipV="1">
            <a:off x="4343400" y="2501901"/>
            <a:ext cx="1314450" cy="55563"/>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6184" name="Line 34"/>
          <p:cNvSpPr>
            <a:spLocks noChangeShapeType="1"/>
          </p:cNvSpPr>
          <p:nvPr/>
        </p:nvSpPr>
        <p:spPr bwMode="auto">
          <a:xfrm flipV="1">
            <a:off x="5183189" y="2771775"/>
            <a:ext cx="547687" cy="43815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6185" name="Line 34"/>
          <p:cNvSpPr>
            <a:spLocks noChangeShapeType="1"/>
          </p:cNvSpPr>
          <p:nvPr/>
        </p:nvSpPr>
        <p:spPr bwMode="auto">
          <a:xfrm rot="120000" flipV="1">
            <a:off x="4379914" y="4291014"/>
            <a:ext cx="1241425" cy="4603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6186" name="Line 34"/>
          <p:cNvSpPr>
            <a:spLocks noChangeShapeType="1"/>
          </p:cNvSpPr>
          <p:nvPr/>
        </p:nvSpPr>
        <p:spPr bwMode="auto">
          <a:xfrm rot="120000" flipV="1">
            <a:off x="6278564" y="2501900"/>
            <a:ext cx="1277937" cy="46038"/>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6187" name="Line 34"/>
          <p:cNvSpPr>
            <a:spLocks noChangeShapeType="1"/>
          </p:cNvSpPr>
          <p:nvPr/>
        </p:nvSpPr>
        <p:spPr bwMode="auto">
          <a:xfrm>
            <a:off x="6169025" y="2735263"/>
            <a:ext cx="1460500" cy="135096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6188" name="Line 34"/>
          <p:cNvSpPr>
            <a:spLocks noChangeShapeType="1"/>
          </p:cNvSpPr>
          <p:nvPr/>
        </p:nvSpPr>
        <p:spPr bwMode="auto">
          <a:xfrm rot="-120000">
            <a:off x="6289675" y="4275139"/>
            <a:ext cx="1277938" cy="4603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6189" name="Line 34"/>
          <p:cNvSpPr>
            <a:spLocks noChangeShapeType="1"/>
          </p:cNvSpPr>
          <p:nvPr/>
        </p:nvSpPr>
        <p:spPr bwMode="auto">
          <a:xfrm>
            <a:off x="8177213" y="2516188"/>
            <a:ext cx="584200" cy="5842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6190" name="Oval 28"/>
          <p:cNvSpPr>
            <a:spLocks noChangeArrowheads="1"/>
          </p:cNvSpPr>
          <p:nvPr/>
        </p:nvSpPr>
        <p:spPr bwMode="auto">
          <a:xfrm>
            <a:off x="2627313" y="3063875"/>
            <a:ext cx="609600" cy="609600"/>
          </a:xfrm>
          <a:prstGeom prst="ellipse">
            <a:avLst/>
          </a:prstGeom>
          <a:solidFill>
            <a:schemeClr val="tx2">
              <a:alpha val="34117"/>
            </a:schemeClr>
          </a:solidFill>
          <a:ln w="28575" algn="ctr">
            <a:solidFill>
              <a:schemeClr val="tx1"/>
            </a:solidFill>
            <a:round/>
            <a:headEnd/>
            <a:tailEnd/>
          </a:ln>
        </p:spPr>
        <p:txBody>
          <a:bodyPr wrap="none" anchor="ctr"/>
          <a:lstStyle/>
          <a:p>
            <a:pPr algn="ctr">
              <a:lnSpc>
                <a:spcPct val="100000"/>
              </a:lnSpc>
              <a:spcBef>
                <a:spcPct val="0"/>
              </a:spcBef>
            </a:pPr>
            <a:r>
              <a:rPr lang="en-US" altLang="zh-CN" i="1" dirty="0">
                <a:ea typeface="宋体" pitchFamily="2" charset="-122"/>
              </a:rPr>
              <a:t>a</a:t>
            </a:r>
          </a:p>
        </p:txBody>
      </p:sp>
      <p:sp>
        <p:nvSpPr>
          <p:cNvPr id="6191" name="Oval 28"/>
          <p:cNvSpPr>
            <a:spLocks noChangeArrowheads="1"/>
          </p:cNvSpPr>
          <p:nvPr/>
        </p:nvSpPr>
        <p:spPr bwMode="auto">
          <a:xfrm>
            <a:off x="4672013" y="3100388"/>
            <a:ext cx="609600" cy="609600"/>
          </a:xfrm>
          <a:prstGeom prst="ellipse">
            <a:avLst/>
          </a:prstGeom>
          <a:solidFill>
            <a:schemeClr val="tx2">
              <a:alpha val="34117"/>
            </a:schemeClr>
          </a:solidFill>
          <a:ln w="28575" algn="ctr">
            <a:solidFill>
              <a:schemeClr val="tx1"/>
            </a:solidFill>
            <a:round/>
            <a:headEnd/>
            <a:tailEnd/>
          </a:ln>
        </p:spPr>
        <p:txBody>
          <a:bodyPr wrap="none" anchor="ctr"/>
          <a:lstStyle/>
          <a:p>
            <a:pPr algn="ctr">
              <a:lnSpc>
                <a:spcPct val="100000"/>
              </a:lnSpc>
              <a:spcBef>
                <a:spcPct val="0"/>
              </a:spcBef>
            </a:pPr>
            <a:r>
              <a:rPr lang="en-US" altLang="zh-CN" i="1">
                <a:ea typeface="宋体" pitchFamily="2" charset="-122"/>
              </a:rPr>
              <a:t>i</a:t>
            </a:r>
          </a:p>
        </p:txBody>
      </p:sp>
      <p:sp>
        <p:nvSpPr>
          <p:cNvPr id="6192" name="Oval 28"/>
          <p:cNvSpPr>
            <a:spLocks noChangeArrowheads="1"/>
          </p:cNvSpPr>
          <p:nvPr/>
        </p:nvSpPr>
        <p:spPr bwMode="auto">
          <a:xfrm>
            <a:off x="7556500" y="2224088"/>
            <a:ext cx="609600" cy="609600"/>
          </a:xfrm>
          <a:prstGeom prst="ellipse">
            <a:avLst/>
          </a:prstGeom>
          <a:solidFill>
            <a:schemeClr val="tx2">
              <a:alpha val="34117"/>
            </a:schemeClr>
          </a:solidFill>
          <a:ln w="28575" algn="ctr">
            <a:solidFill>
              <a:schemeClr val="tx1"/>
            </a:solidFill>
            <a:round/>
            <a:headEnd/>
            <a:tailEnd/>
          </a:ln>
        </p:spPr>
        <p:txBody>
          <a:bodyPr wrap="none" anchor="ctr"/>
          <a:lstStyle/>
          <a:p>
            <a:pPr algn="ctr">
              <a:lnSpc>
                <a:spcPct val="100000"/>
              </a:lnSpc>
              <a:spcBef>
                <a:spcPct val="0"/>
              </a:spcBef>
            </a:pPr>
            <a:r>
              <a:rPr lang="en-US" altLang="zh-CN" i="1">
                <a:ea typeface="宋体" pitchFamily="2" charset="-122"/>
              </a:rPr>
              <a:t>d</a:t>
            </a:r>
          </a:p>
        </p:txBody>
      </p:sp>
      <p:sp>
        <p:nvSpPr>
          <p:cNvPr id="6193" name="Oval 28"/>
          <p:cNvSpPr>
            <a:spLocks noChangeArrowheads="1"/>
          </p:cNvSpPr>
          <p:nvPr/>
        </p:nvSpPr>
        <p:spPr bwMode="auto">
          <a:xfrm>
            <a:off x="5657850" y="2224088"/>
            <a:ext cx="609600" cy="609600"/>
          </a:xfrm>
          <a:prstGeom prst="ellipse">
            <a:avLst/>
          </a:prstGeom>
          <a:solidFill>
            <a:schemeClr val="tx2">
              <a:alpha val="34117"/>
            </a:schemeClr>
          </a:solidFill>
          <a:ln w="28575" algn="ctr">
            <a:solidFill>
              <a:schemeClr val="tx1"/>
            </a:solidFill>
            <a:round/>
            <a:headEnd/>
            <a:tailEnd/>
          </a:ln>
        </p:spPr>
        <p:txBody>
          <a:bodyPr wrap="none" anchor="ctr"/>
          <a:lstStyle/>
          <a:p>
            <a:pPr algn="ctr">
              <a:lnSpc>
                <a:spcPct val="100000"/>
              </a:lnSpc>
              <a:spcBef>
                <a:spcPct val="0"/>
              </a:spcBef>
            </a:pPr>
            <a:r>
              <a:rPr lang="en-US" altLang="zh-CN" i="1">
                <a:ea typeface="宋体" pitchFamily="2" charset="-122"/>
              </a:rPr>
              <a:t>c</a:t>
            </a:r>
          </a:p>
        </p:txBody>
      </p:sp>
      <p:sp>
        <p:nvSpPr>
          <p:cNvPr id="6194" name="Oval 28"/>
          <p:cNvSpPr>
            <a:spLocks noChangeArrowheads="1"/>
          </p:cNvSpPr>
          <p:nvPr/>
        </p:nvSpPr>
        <p:spPr bwMode="auto">
          <a:xfrm>
            <a:off x="3759200" y="2224088"/>
            <a:ext cx="609600" cy="609600"/>
          </a:xfrm>
          <a:prstGeom prst="ellipse">
            <a:avLst/>
          </a:prstGeom>
          <a:solidFill>
            <a:schemeClr val="tx2">
              <a:alpha val="34117"/>
            </a:schemeClr>
          </a:solidFill>
          <a:ln w="28575" algn="ctr">
            <a:solidFill>
              <a:schemeClr val="tx1"/>
            </a:solidFill>
            <a:round/>
            <a:headEnd/>
            <a:tailEnd/>
          </a:ln>
        </p:spPr>
        <p:txBody>
          <a:bodyPr wrap="none" anchor="ctr"/>
          <a:lstStyle/>
          <a:p>
            <a:pPr algn="ctr">
              <a:lnSpc>
                <a:spcPct val="100000"/>
              </a:lnSpc>
              <a:spcBef>
                <a:spcPct val="0"/>
              </a:spcBef>
            </a:pPr>
            <a:r>
              <a:rPr lang="en-US" altLang="zh-CN" i="1">
                <a:ea typeface="宋体" pitchFamily="2" charset="-122"/>
              </a:rPr>
              <a:t>b</a:t>
            </a:r>
          </a:p>
        </p:txBody>
      </p:sp>
      <p:sp>
        <p:nvSpPr>
          <p:cNvPr id="6195" name="Oval 28"/>
          <p:cNvSpPr>
            <a:spLocks noChangeArrowheads="1"/>
          </p:cNvSpPr>
          <p:nvPr/>
        </p:nvSpPr>
        <p:spPr bwMode="auto">
          <a:xfrm>
            <a:off x="3759200" y="3976688"/>
            <a:ext cx="609600" cy="609600"/>
          </a:xfrm>
          <a:prstGeom prst="ellipse">
            <a:avLst/>
          </a:prstGeom>
          <a:solidFill>
            <a:schemeClr val="tx2">
              <a:alpha val="34117"/>
            </a:schemeClr>
          </a:solidFill>
          <a:ln w="28575" algn="ctr">
            <a:solidFill>
              <a:schemeClr val="tx1"/>
            </a:solidFill>
            <a:round/>
            <a:headEnd/>
            <a:tailEnd/>
          </a:ln>
        </p:spPr>
        <p:txBody>
          <a:bodyPr wrap="none" anchor="ctr"/>
          <a:lstStyle/>
          <a:p>
            <a:pPr algn="ctr">
              <a:lnSpc>
                <a:spcPct val="100000"/>
              </a:lnSpc>
              <a:spcBef>
                <a:spcPct val="0"/>
              </a:spcBef>
            </a:pPr>
            <a:r>
              <a:rPr lang="en-US" altLang="zh-CN" i="1">
                <a:ea typeface="宋体" pitchFamily="2" charset="-122"/>
              </a:rPr>
              <a:t>h</a:t>
            </a:r>
          </a:p>
        </p:txBody>
      </p:sp>
      <p:sp>
        <p:nvSpPr>
          <p:cNvPr id="6196" name="Oval 28"/>
          <p:cNvSpPr>
            <a:spLocks noChangeArrowheads="1"/>
          </p:cNvSpPr>
          <p:nvPr/>
        </p:nvSpPr>
        <p:spPr bwMode="auto">
          <a:xfrm>
            <a:off x="5657850" y="3976688"/>
            <a:ext cx="609600" cy="609600"/>
          </a:xfrm>
          <a:prstGeom prst="ellipse">
            <a:avLst/>
          </a:prstGeom>
          <a:solidFill>
            <a:schemeClr val="tx2">
              <a:alpha val="34117"/>
            </a:schemeClr>
          </a:solidFill>
          <a:ln w="28575" algn="ctr">
            <a:solidFill>
              <a:schemeClr val="tx1"/>
            </a:solidFill>
            <a:round/>
            <a:headEnd/>
            <a:tailEnd/>
          </a:ln>
        </p:spPr>
        <p:txBody>
          <a:bodyPr wrap="none" anchor="ctr"/>
          <a:lstStyle/>
          <a:p>
            <a:pPr algn="ctr">
              <a:lnSpc>
                <a:spcPct val="100000"/>
              </a:lnSpc>
              <a:spcBef>
                <a:spcPct val="0"/>
              </a:spcBef>
            </a:pPr>
            <a:r>
              <a:rPr lang="en-US" altLang="zh-CN" i="1">
                <a:ea typeface="宋体" pitchFamily="2" charset="-122"/>
              </a:rPr>
              <a:t>g</a:t>
            </a:r>
          </a:p>
        </p:txBody>
      </p:sp>
      <p:sp>
        <p:nvSpPr>
          <p:cNvPr id="6197" name="Oval 28"/>
          <p:cNvSpPr>
            <a:spLocks noChangeArrowheads="1"/>
          </p:cNvSpPr>
          <p:nvPr/>
        </p:nvSpPr>
        <p:spPr bwMode="auto">
          <a:xfrm>
            <a:off x="7556500" y="3976688"/>
            <a:ext cx="609600" cy="609600"/>
          </a:xfrm>
          <a:prstGeom prst="ellipse">
            <a:avLst/>
          </a:prstGeom>
          <a:solidFill>
            <a:schemeClr val="tx2">
              <a:alpha val="34117"/>
            </a:schemeClr>
          </a:solidFill>
          <a:ln w="28575" algn="ctr">
            <a:solidFill>
              <a:schemeClr val="tx1"/>
            </a:solidFill>
            <a:round/>
            <a:headEnd/>
            <a:tailEnd/>
          </a:ln>
        </p:spPr>
        <p:txBody>
          <a:bodyPr wrap="none" anchor="ctr"/>
          <a:lstStyle/>
          <a:p>
            <a:pPr algn="ctr">
              <a:lnSpc>
                <a:spcPct val="100000"/>
              </a:lnSpc>
              <a:spcBef>
                <a:spcPct val="0"/>
              </a:spcBef>
            </a:pPr>
            <a:r>
              <a:rPr lang="en-US" altLang="zh-CN" i="1">
                <a:ea typeface="宋体" pitchFamily="2" charset="-122"/>
              </a:rPr>
              <a:t>f</a:t>
            </a:r>
          </a:p>
        </p:txBody>
      </p:sp>
      <p:sp>
        <p:nvSpPr>
          <p:cNvPr id="6198" name="Oval 28"/>
          <p:cNvSpPr>
            <a:spLocks noChangeArrowheads="1"/>
          </p:cNvSpPr>
          <p:nvPr/>
        </p:nvSpPr>
        <p:spPr bwMode="auto">
          <a:xfrm>
            <a:off x="8688388" y="3027363"/>
            <a:ext cx="609600" cy="609600"/>
          </a:xfrm>
          <a:prstGeom prst="ellipse">
            <a:avLst/>
          </a:prstGeom>
          <a:solidFill>
            <a:schemeClr val="tx2">
              <a:alpha val="34117"/>
            </a:schemeClr>
          </a:solidFill>
          <a:ln w="28575" algn="ctr">
            <a:solidFill>
              <a:schemeClr val="tx1"/>
            </a:solidFill>
            <a:round/>
            <a:headEnd/>
            <a:tailEnd/>
          </a:ln>
        </p:spPr>
        <p:txBody>
          <a:bodyPr wrap="none" anchor="ctr"/>
          <a:lstStyle/>
          <a:p>
            <a:pPr algn="ctr">
              <a:lnSpc>
                <a:spcPct val="100000"/>
              </a:lnSpc>
              <a:spcBef>
                <a:spcPct val="0"/>
              </a:spcBef>
            </a:pPr>
            <a:r>
              <a:rPr lang="en-US" altLang="zh-CN" i="1">
                <a:ea typeface="宋体" pitchFamily="2" charset="-122"/>
              </a:rPr>
              <a:t>e</a:t>
            </a:r>
          </a:p>
        </p:txBody>
      </p:sp>
      <p:sp>
        <p:nvSpPr>
          <p:cNvPr id="6199" name="TextBox 69"/>
          <p:cNvSpPr txBox="1">
            <a:spLocks noChangeArrowheads="1"/>
          </p:cNvSpPr>
          <p:nvPr/>
        </p:nvSpPr>
        <p:spPr bwMode="auto">
          <a:xfrm>
            <a:off x="4818063" y="4378325"/>
            <a:ext cx="292100" cy="369888"/>
          </a:xfrm>
          <a:prstGeom prst="rect">
            <a:avLst/>
          </a:prstGeom>
          <a:noFill/>
          <a:ln w="9525">
            <a:noFill/>
            <a:miter lim="800000"/>
            <a:headEnd/>
            <a:tailEnd/>
          </a:ln>
        </p:spPr>
        <p:txBody>
          <a:bodyPr>
            <a:spAutoFit/>
          </a:bodyPr>
          <a:lstStyle/>
          <a:p>
            <a:pPr algn="ctr">
              <a:lnSpc>
                <a:spcPct val="100000"/>
              </a:lnSpc>
              <a:spcBef>
                <a:spcPct val="0"/>
              </a:spcBef>
            </a:pPr>
            <a:r>
              <a:rPr lang="en-US" altLang="zh-CN">
                <a:ea typeface="黑体" pitchFamily="49" charset="-122"/>
              </a:rPr>
              <a:t>1</a:t>
            </a:r>
            <a:endParaRPr lang="zh-CN" altLang="en-US">
              <a:ea typeface="黑体" pitchFamily="49" charset="-122"/>
            </a:endParaRPr>
          </a:p>
        </p:txBody>
      </p:sp>
      <p:sp>
        <p:nvSpPr>
          <p:cNvPr id="6200" name="TextBox 69"/>
          <p:cNvSpPr txBox="1">
            <a:spLocks noChangeArrowheads="1"/>
          </p:cNvSpPr>
          <p:nvPr/>
        </p:nvSpPr>
        <p:spPr bwMode="auto">
          <a:xfrm>
            <a:off x="6753225" y="4378325"/>
            <a:ext cx="292100" cy="369888"/>
          </a:xfrm>
          <a:prstGeom prst="rect">
            <a:avLst/>
          </a:prstGeom>
          <a:noFill/>
          <a:ln w="9525">
            <a:noFill/>
            <a:miter lim="800000"/>
            <a:headEnd/>
            <a:tailEnd/>
          </a:ln>
        </p:spPr>
        <p:txBody>
          <a:bodyPr>
            <a:spAutoFit/>
          </a:bodyPr>
          <a:lstStyle/>
          <a:p>
            <a:pPr algn="ctr">
              <a:lnSpc>
                <a:spcPct val="100000"/>
              </a:lnSpc>
              <a:spcBef>
                <a:spcPct val="0"/>
              </a:spcBef>
            </a:pPr>
            <a:r>
              <a:rPr lang="en-US" altLang="zh-CN">
                <a:ea typeface="黑体" pitchFamily="49" charset="-122"/>
              </a:rPr>
              <a:t>2</a:t>
            </a:r>
            <a:endParaRPr lang="zh-CN" altLang="en-US">
              <a:ea typeface="黑体" pitchFamily="49" charset="-122"/>
            </a:endParaRPr>
          </a:p>
        </p:txBody>
      </p:sp>
    </p:spTree>
    <p:custDataLst>
      <p:tags r:id="rId1"/>
    </p:custDataLst>
    <p:extLst>
      <p:ext uri="{BB962C8B-B14F-4D97-AF65-F5344CB8AC3E}">
        <p14:creationId xmlns:p14="http://schemas.microsoft.com/office/powerpoint/2010/main" val="19502768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randombar(horizontal)">
                                      <p:cBhvr>
                                        <p:cTn id="7" dur="500"/>
                                        <p:tgtEl>
                                          <p:spTgt spid="614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148"/>
                                        </p:tgtEl>
                                        <p:attrNameLst>
                                          <p:attrName>style.visibility</p:attrName>
                                        </p:attrNameLst>
                                      </p:cBhvr>
                                      <p:to>
                                        <p:strVal val="visible"/>
                                      </p:to>
                                    </p:set>
                                    <p:animEffect transition="in" filter="randombar(horizontal)">
                                      <p:cBhvr>
                                        <p:cTn id="10" dur="500"/>
                                        <p:tgtEl>
                                          <p:spTgt spid="614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149"/>
                                        </p:tgtEl>
                                        <p:attrNameLst>
                                          <p:attrName>style.visibility</p:attrName>
                                        </p:attrNameLst>
                                      </p:cBhvr>
                                      <p:to>
                                        <p:strVal val="visible"/>
                                      </p:to>
                                    </p:set>
                                    <p:animEffect transition="in" filter="randombar(horizontal)">
                                      <p:cBhvr>
                                        <p:cTn id="13" dur="500"/>
                                        <p:tgtEl>
                                          <p:spTgt spid="614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150"/>
                                        </p:tgtEl>
                                        <p:attrNameLst>
                                          <p:attrName>style.visibility</p:attrName>
                                        </p:attrNameLst>
                                      </p:cBhvr>
                                      <p:to>
                                        <p:strVal val="visible"/>
                                      </p:to>
                                    </p:set>
                                    <p:animEffect transition="in" filter="randombar(horizontal)">
                                      <p:cBhvr>
                                        <p:cTn id="16" dur="500"/>
                                        <p:tgtEl>
                                          <p:spTgt spid="615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151"/>
                                        </p:tgtEl>
                                        <p:attrNameLst>
                                          <p:attrName>style.visibility</p:attrName>
                                        </p:attrNameLst>
                                      </p:cBhvr>
                                      <p:to>
                                        <p:strVal val="visible"/>
                                      </p:to>
                                    </p:set>
                                    <p:animEffect transition="in" filter="randombar(horizontal)">
                                      <p:cBhvr>
                                        <p:cTn id="19" dur="500"/>
                                        <p:tgtEl>
                                          <p:spTgt spid="6151"/>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randombar(horizontal)">
                                      <p:cBhvr>
                                        <p:cTn id="22" dur="500"/>
                                        <p:tgtEl>
                                          <p:spTgt spid="6152"/>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6154"/>
                                        </p:tgtEl>
                                        <p:attrNameLst>
                                          <p:attrName>style.visibility</p:attrName>
                                        </p:attrNameLst>
                                      </p:cBhvr>
                                      <p:to>
                                        <p:strVal val="visible"/>
                                      </p:to>
                                    </p:set>
                                    <p:animEffect transition="in" filter="randombar(horizontal)">
                                      <p:cBhvr>
                                        <p:cTn id="25" dur="500"/>
                                        <p:tgtEl>
                                          <p:spTgt spid="615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6155"/>
                                        </p:tgtEl>
                                        <p:attrNameLst>
                                          <p:attrName>style.visibility</p:attrName>
                                        </p:attrNameLst>
                                      </p:cBhvr>
                                      <p:to>
                                        <p:strVal val="visible"/>
                                      </p:to>
                                    </p:set>
                                    <p:animEffect transition="in" filter="randombar(horizontal)">
                                      <p:cBhvr>
                                        <p:cTn id="28" dur="500"/>
                                        <p:tgtEl>
                                          <p:spTgt spid="615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6156"/>
                                        </p:tgtEl>
                                        <p:attrNameLst>
                                          <p:attrName>style.visibility</p:attrName>
                                        </p:attrNameLst>
                                      </p:cBhvr>
                                      <p:to>
                                        <p:strVal val="visible"/>
                                      </p:to>
                                    </p:set>
                                    <p:animEffect transition="in" filter="randombar(horizontal)">
                                      <p:cBhvr>
                                        <p:cTn id="31" dur="500"/>
                                        <p:tgtEl>
                                          <p:spTgt spid="6156"/>
                                        </p:tgtEl>
                                      </p:cBhvr>
                                    </p:animEffect>
                                  </p:childTnLst>
                                </p:cTn>
                              </p:par>
                              <p:par>
                                <p:cTn id="32" presetID="14" presetClass="entr" presetSubtype="10" fill="hold" nodeType="withEffect">
                                  <p:stCondLst>
                                    <p:cond delay="0"/>
                                  </p:stCondLst>
                                  <p:childTnLst>
                                    <p:set>
                                      <p:cBhvr>
                                        <p:cTn id="33" dur="1" fill="hold">
                                          <p:stCondLst>
                                            <p:cond delay="0"/>
                                          </p:stCondLst>
                                        </p:cTn>
                                        <p:tgtEl>
                                          <p:spTgt spid="6157"/>
                                        </p:tgtEl>
                                        <p:attrNameLst>
                                          <p:attrName>style.visibility</p:attrName>
                                        </p:attrNameLst>
                                      </p:cBhvr>
                                      <p:to>
                                        <p:strVal val="visible"/>
                                      </p:to>
                                    </p:set>
                                    <p:animEffect transition="in" filter="randombar(horizontal)">
                                      <p:cBhvr>
                                        <p:cTn id="34" dur="500"/>
                                        <p:tgtEl>
                                          <p:spTgt spid="6157"/>
                                        </p:tgtEl>
                                      </p:cBhvr>
                                    </p:animEffect>
                                  </p:childTnLst>
                                </p:cTn>
                              </p:par>
                              <p:par>
                                <p:cTn id="35" presetID="14" presetClass="entr" presetSubtype="10" fill="hold" nodeType="withEffect">
                                  <p:stCondLst>
                                    <p:cond delay="0"/>
                                  </p:stCondLst>
                                  <p:childTnLst>
                                    <p:set>
                                      <p:cBhvr>
                                        <p:cTn id="36" dur="1" fill="hold">
                                          <p:stCondLst>
                                            <p:cond delay="0"/>
                                          </p:stCondLst>
                                        </p:cTn>
                                        <p:tgtEl>
                                          <p:spTgt spid="6158"/>
                                        </p:tgtEl>
                                        <p:attrNameLst>
                                          <p:attrName>style.visibility</p:attrName>
                                        </p:attrNameLst>
                                      </p:cBhvr>
                                      <p:to>
                                        <p:strVal val="visible"/>
                                      </p:to>
                                    </p:set>
                                    <p:animEffect transition="in" filter="randombar(horizontal)">
                                      <p:cBhvr>
                                        <p:cTn id="37" dur="500"/>
                                        <p:tgtEl>
                                          <p:spTgt spid="6158"/>
                                        </p:tgtEl>
                                      </p:cBhvr>
                                    </p:animEffect>
                                  </p:childTnLst>
                                </p:cTn>
                              </p:par>
                              <p:par>
                                <p:cTn id="38" presetID="14" presetClass="entr" presetSubtype="10" fill="hold" nodeType="withEffect">
                                  <p:stCondLst>
                                    <p:cond delay="0"/>
                                  </p:stCondLst>
                                  <p:childTnLst>
                                    <p:set>
                                      <p:cBhvr>
                                        <p:cTn id="39" dur="1" fill="hold">
                                          <p:stCondLst>
                                            <p:cond delay="0"/>
                                          </p:stCondLst>
                                        </p:cTn>
                                        <p:tgtEl>
                                          <p:spTgt spid="6159"/>
                                        </p:tgtEl>
                                        <p:attrNameLst>
                                          <p:attrName>style.visibility</p:attrName>
                                        </p:attrNameLst>
                                      </p:cBhvr>
                                      <p:to>
                                        <p:strVal val="visible"/>
                                      </p:to>
                                    </p:set>
                                    <p:animEffect transition="in" filter="randombar(horizontal)">
                                      <p:cBhvr>
                                        <p:cTn id="40" dur="500"/>
                                        <p:tgtEl>
                                          <p:spTgt spid="6159"/>
                                        </p:tgtEl>
                                      </p:cBhvr>
                                    </p:animEffect>
                                  </p:childTnLst>
                                </p:cTn>
                              </p:par>
                              <p:par>
                                <p:cTn id="41" presetID="14" presetClass="entr" presetSubtype="10" fill="hold" nodeType="withEffect">
                                  <p:stCondLst>
                                    <p:cond delay="0"/>
                                  </p:stCondLst>
                                  <p:childTnLst>
                                    <p:set>
                                      <p:cBhvr>
                                        <p:cTn id="42" dur="1" fill="hold">
                                          <p:stCondLst>
                                            <p:cond delay="0"/>
                                          </p:stCondLst>
                                        </p:cTn>
                                        <p:tgtEl>
                                          <p:spTgt spid="6160"/>
                                        </p:tgtEl>
                                        <p:attrNameLst>
                                          <p:attrName>style.visibility</p:attrName>
                                        </p:attrNameLst>
                                      </p:cBhvr>
                                      <p:to>
                                        <p:strVal val="visible"/>
                                      </p:to>
                                    </p:set>
                                    <p:animEffect transition="in" filter="randombar(horizontal)">
                                      <p:cBhvr>
                                        <p:cTn id="43" dur="500"/>
                                        <p:tgtEl>
                                          <p:spTgt spid="6160"/>
                                        </p:tgtEl>
                                      </p:cBhvr>
                                    </p:animEffect>
                                  </p:childTnLst>
                                </p:cTn>
                              </p:par>
                              <p:par>
                                <p:cTn id="44" presetID="14" presetClass="entr" presetSubtype="10" fill="hold" nodeType="withEffect">
                                  <p:stCondLst>
                                    <p:cond delay="0"/>
                                  </p:stCondLst>
                                  <p:childTnLst>
                                    <p:set>
                                      <p:cBhvr>
                                        <p:cTn id="45" dur="1" fill="hold">
                                          <p:stCondLst>
                                            <p:cond delay="0"/>
                                          </p:stCondLst>
                                        </p:cTn>
                                        <p:tgtEl>
                                          <p:spTgt spid="6161"/>
                                        </p:tgtEl>
                                        <p:attrNameLst>
                                          <p:attrName>style.visibility</p:attrName>
                                        </p:attrNameLst>
                                      </p:cBhvr>
                                      <p:to>
                                        <p:strVal val="visible"/>
                                      </p:to>
                                    </p:set>
                                    <p:animEffect transition="in" filter="randombar(horizontal)">
                                      <p:cBhvr>
                                        <p:cTn id="46" dur="500"/>
                                        <p:tgtEl>
                                          <p:spTgt spid="6161"/>
                                        </p:tgtEl>
                                      </p:cBhvr>
                                    </p:animEffect>
                                  </p:childTnLst>
                                </p:cTn>
                              </p:par>
                              <p:par>
                                <p:cTn id="47" presetID="14" presetClass="entr" presetSubtype="10" fill="hold" nodeType="withEffect">
                                  <p:stCondLst>
                                    <p:cond delay="0"/>
                                  </p:stCondLst>
                                  <p:childTnLst>
                                    <p:set>
                                      <p:cBhvr>
                                        <p:cTn id="48" dur="1" fill="hold">
                                          <p:stCondLst>
                                            <p:cond delay="0"/>
                                          </p:stCondLst>
                                        </p:cTn>
                                        <p:tgtEl>
                                          <p:spTgt spid="6162"/>
                                        </p:tgtEl>
                                        <p:attrNameLst>
                                          <p:attrName>style.visibility</p:attrName>
                                        </p:attrNameLst>
                                      </p:cBhvr>
                                      <p:to>
                                        <p:strVal val="visible"/>
                                      </p:to>
                                    </p:set>
                                    <p:animEffect transition="in" filter="randombar(horizontal)">
                                      <p:cBhvr>
                                        <p:cTn id="49" dur="500"/>
                                        <p:tgtEl>
                                          <p:spTgt spid="6162"/>
                                        </p:tgtEl>
                                      </p:cBhvr>
                                    </p:animEffect>
                                  </p:childTnLst>
                                </p:cTn>
                              </p:par>
                              <p:par>
                                <p:cTn id="50" presetID="14" presetClass="entr" presetSubtype="10" fill="hold" nodeType="withEffect">
                                  <p:stCondLst>
                                    <p:cond delay="0"/>
                                  </p:stCondLst>
                                  <p:childTnLst>
                                    <p:set>
                                      <p:cBhvr>
                                        <p:cTn id="51" dur="1" fill="hold">
                                          <p:stCondLst>
                                            <p:cond delay="0"/>
                                          </p:stCondLst>
                                        </p:cTn>
                                        <p:tgtEl>
                                          <p:spTgt spid="6163"/>
                                        </p:tgtEl>
                                        <p:attrNameLst>
                                          <p:attrName>style.visibility</p:attrName>
                                        </p:attrNameLst>
                                      </p:cBhvr>
                                      <p:to>
                                        <p:strVal val="visible"/>
                                      </p:to>
                                    </p:set>
                                    <p:animEffect transition="in" filter="randombar(horizontal)">
                                      <p:cBhvr>
                                        <p:cTn id="52" dur="500"/>
                                        <p:tgtEl>
                                          <p:spTgt spid="6163"/>
                                        </p:tgtEl>
                                      </p:cBhvr>
                                    </p:animEffect>
                                  </p:childTnLst>
                                </p:cTn>
                              </p:par>
                              <p:par>
                                <p:cTn id="53" presetID="14" presetClass="entr" presetSubtype="10" fill="hold" nodeType="withEffect">
                                  <p:stCondLst>
                                    <p:cond delay="0"/>
                                  </p:stCondLst>
                                  <p:childTnLst>
                                    <p:set>
                                      <p:cBhvr>
                                        <p:cTn id="54" dur="1" fill="hold">
                                          <p:stCondLst>
                                            <p:cond delay="0"/>
                                          </p:stCondLst>
                                        </p:cTn>
                                        <p:tgtEl>
                                          <p:spTgt spid="6164"/>
                                        </p:tgtEl>
                                        <p:attrNameLst>
                                          <p:attrName>style.visibility</p:attrName>
                                        </p:attrNameLst>
                                      </p:cBhvr>
                                      <p:to>
                                        <p:strVal val="visible"/>
                                      </p:to>
                                    </p:set>
                                    <p:animEffect transition="in" filter="randombar(horizontal)">
                                      <p:cBhvr>
                                        <p:cTn id="55" dur="500"/>
                                        <p:tgtEl>
                                          <p:spTgt spid="6164"/>
                                        </p:tgtEl>
                                      </p:cBhvr>
                                    </p:animEffect>
                                  </p:childTnLst>
                                </p:cTn>
                              </p:par>
                              <p:par>
                                <p:cTn id="56" presetID="14" presetClass="entr" presetSubtype="10" fill="hold" nodeType="withEffect">
                                  <p:stCondLst>
                                    <p:cond delay="0"/>
                                  </p:stCondLst>
                                  <p:childTnLst>
                                    <p:set>
                                      <p:cBhvr>
                                        <p:cTn id="57" dur="1" fill="hold">
                                          <p:stCondLst>
                                            <p:cond delay="0"/>
                                          </p:stCondLst>
                                        </p:cTn>
                                        <p:tgtEl>
                                          <p:spTgt spid="6165"/>
                                        </p:tgtEl>
                                        <p:attrNameLst>
                                          <p:attrName>style.visibility</p:attrName>
                                        </p:attrNameLst>
                                      </p:cBhvr>
                                      <p:to>
                                        <p:strVal val="visible"/>
                                      </p:to>
                                    </p:set>
                                    <p:animEffect transition="in" filter="randombar(horizontal)">
                                      <p:cBhvr>
                                        <p:cTn id="58" dur="500"/>
                                        <p:tgtEl>
                                          <p:spTgt spid="6165"/>
                                        </p:tgtEl>
                                      </p:cBhvr>
                                    </p:animEffect>
                                  </p:childTnLst>
                                </p:cTn>
                              </p:par>
                              <p:par>
                                <p:cTn id="59" presetID="14" presetClass="entr" presetSubtype="10" fill="hold" nodeType="withEffect">
                                  <p:stCondLst>
                                    <p:cond delay="0"/>
                                  </p:stCondLst>
                                  <p:childTnLst>
                                    <p:set>
                                      <p:cBhvr>
                                        <p:cTn id="60" dur="1" fill="hold">
                                          <p:stCondLst>
                                            <p:cond delay="0"/>
                                          </p:stCondLst>
                                        </p:cTn>
                                        <p:tgtEl>
                                          <p:spTgt spid="6166"/>
                                        </p:tgtEl>
                                        <p:attrNameLst>
                                          <p:attrName>style.visibility</p:attrName>
                                        </p:attrNameLst>
                                      </p:cBhvr>
                                      <p:to>
                                        <p:strVal val="visible"/>
                                      </p:to>
                                    </p:set>
                                    <p:animEffect transition="in" filter="randombar(horizontal)">
                                      <p:cBhvr>
                                        <p:cTn id="61" dur="500"/>
                                        <p:tgtEl>
                                          <p:spTgt spid="6166"/>
                                        </p:tgtEl>
                                      </p:cBhvr>
                                    </p:animEffect>
                                  </p:childTnLst>
                                </p:cTn>
                              </p:par>
                              <p:par>
                                <p:cTn id="62" presetID="14" presetClass="entr" presetSubtype="10" fill="hold" nodeType="withEffect">
                                  <p:stCondLst>
                                    <p:cond delay="0"/>
                                  </p:stCondLst>
                                  <p:childTnLst>
                                    <p:set>
                                      <p:cBhvr>
                                        <p:cTn id="63" dur="1" fill="hold">
                                          <p:stCondLst>
                                            <p:cond delay="0"/>
                                          </p:stCondLst>
                                        </p:cTn>
                                        <p:tgtEl>
                                          <p:spTgt spid="6167"/>
                                        </p:tgtEl>
                                        <p:attrNameLst>
                                          <p:attrName>style.visibility</p:attrName>
                                        </p:attrNameLst>
                                      </p:cBhvr>
                                      <p:to>
                                        <p:strVal val="visible"/>
                                      </p:to>
                                    </p:set>
                                    <p:animEffect transition="in" filter="randombar(horizontal)">
                                      <p:cBhvr>
                                        <p:cTn id="64" dur="500"/>
                                        <p:tgtEl>
                                          <p:spTgt spid="6167"/>
                                        </p:tgtEl>
                                      </p:cBhvr>
                                    </p:animEffect>
                                  </p:childTnLst>
                                </p:cTn>
                              </p:par>
                              <p:par>
                                <p:cTn id="65" presetID="14" presetClass="entr" presetSubtype="10" fill="hold" nodeType="withEffect">
                                  <p:stCondLst>
                                    <p:cond delay="0"/>
                                  </p:stCondLst>
                                  <p:childTnLst>
                                    <p:set>
                                      <p:cBhvr>
                                        <p:cTn id="66" dur="1" fill="hold">
                                          <p:stCondLst>
                                            <p:cond delay="0"/>
                                          </p:stCondLst>
                                        </p:cTn>
                                        <p:tgtEl>
                                          <p:spTgt spid="6168"/>
                                        </p:tgtEl>
                                        <p:attrNameLst>
                                          <p:attrName>style.visibility</p:attrName>
                                        </p:attrNameLst>
                                      </p:cBhvr>
                                      <p:to>
                                        <p:strVal val="visible"/>
                                      </p:to>
                                    </p:set>
                                    <p:animEffect transition="in" filter="randombar(horizontal)">
                                      <p:cBhvr>
                                        <p:cTn id="67" dur="500"/>
                                        <p:tgtEl>
                                          <p:spTgt spid="6168"/>
                                        </p:tgtEl>
                                      </p:cBhvr>
                                    </p:animEffect>
                                  </p:childTnLst>
                                </p:cTn>
                              </p:par>
                              <p:par>
                                <p:cTn id="68" presetID="14" presetClass="entr" presetSubtype="10" fill="hold" nodeType="withEffect">
                                  <p:stCondLst>
                                    <p:cond delay="0"/>
                                  </p:stCondLst>
                                  <p:childTnLst>
                                    <p:set>
                                      <p:cBhvr>
                                        <p:cTn id="69" dur="1" fill="hold">
                                          <p:stCondLst>
                                            <p:cond delay="0"/>
                                          </p:stCondLst>
                                        </p:cTn>
                                        <p:tgtEl>
                                          <p:spTgt spid="6169"/>
                                        </p:tgtEl>
                                        <p:attrNameLst>
                                          <p:attrName>style.visibility</p:attrName>
                                        </p:attrNameLst>
                                      </p:cBhvr>
                                      <p:to>
                                        <p:strVal val="visible"/>
                                      </p:to>
                                    </p:set>
                                    <p:animEffect transition="in" filter="randombar(horizontal)">
                                      <p:cBhvr>
                                        <p:cTn id="70" dur="500"/>
                                        <p:tgtEl>
                                          <p:spTgt spid="6169"/>
                                        </p:tgtEl>
                                      </p:cBhvr>
                                    </p:animEffect>
                                  </p:childTnLst>
                                </p:cTn>
                              </p:par>
                              <p:par>
                                <p:cTn id="71" presetID="14" presetClass="entr" presetSubtype="10" fill="hold" nodeType="withEffect">
                                  <p:stCondLst>
                                    <p:cond delay="0"/>
                                  </p:stCondLst>
                                  <p:childTnLst>
                                    <p:set>
                                      <p:cBhvr>
                                        <p:cTn id="72" dur="1" fill="hold">
                                          <p:stCondLst>
                                            <p:cond delay="0"/>
                                          </p:stCondLst>
                                        </p:cTn>
                                        <p:tgtEl>
                                          <p:spTgt spid="6170"/>
                                        </p:tgtEl>
                                        <p:attrNameLst>
                                          <p:attrName>style.visibility</p:attrName>
                                        </p:attrNameLst>
                                      </p:cBhvr>
                                      <p:to>
                                        <p:strVal val="visible"/>
                                      </p:to>
                                    </p:set>
                                    <p:animEffect transition="in" filter="randombar(horizontal)">
                                      <p:cBhvr>
                                        <p:cTn id="73" dur="500"/>
                                        <p:tgtEl>
                                          <p:spTgt spid="6170"/>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6171"/>
                                        </p:tgtEl>
                                        <p:attrNameLst>
                                          <p:attrName>style.visibility</p:attrName>
                                        </p:attrNameLst>
                                      </p:cBhvr>
                                      <p:to>
                                        <p:strVal val="visible"/>
                                      </p:to>
                                    </p:set>
                                    <p:animEffect transition="in" filter="randombar(horizontal)">
                                      <p:cBhvr>
                                        <p:cTn id="76" dur="500"/>
                                        <p:tgtEl>
                                          <p:spTgt spid="6171"/>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6172"/>
                                        </p:tgtEl>
                                        <p:attrNameLst>
                                          <p:attrName>style.visibility</p:attrName>
                                        </p:attrNameLst>
                                      </p:cBhvr>
                                      <p:to>
                                        <p:strVal val="visible"/>
                                      </p:to>
                                    </p:set>
                                    <p:animEffect transition="in" filter="randombar(horizontal)">
                                      <p:cBhvr>
                                        <p:cTn id="79" dur="500"/>
                                        <p:tgtEl>
                                          <p:spTgt spid="6172"/>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6173"/>
                                        </p:tgtEl>
                                        <p:attrNameLst>
                                          <p:attrName>style.visibility</p:attrName>
                                        </p:attrNameLst>
                                      </p:cBhvr>
                                      <p:to>
                                        <p:strVal val="visible"/>
                                      </p:to>
                                    </p:set>
                                    <p:animEffect transition="in" filter="randombar(horizontal)">
                                      <p:cBhvr>
                                        <p:cTn id="82" dur="500"/>
                                        <p:tgtEl>
                                          <p:spTgt spid="6173"/>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6174"/>
                                        </p:tgtEl>
                                        <p:attrNameLst>
                                          <p:attrName>style.visibility</p:attrName>
                                        </p:attrNameLst>
                                      </p:cBhvr>
                                      <p:to>
                                        <p:strVal val="visible"/>
                                      </p:to>
                                    </p:set>
                                    <p:animEffect transition="in" filter="randombar(horizontal)">
                                      <p:cBhvr>
                                        <p:cTn id="85" dur="500"/>
                                        <p:tgtEl>
                                          <p:spTgt spid="6174"/>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6175"/>
                                        </p:tgtEl>
                                        <p:attrNameLst>
                                          <p:attrName>style.visibility</p:attrName>
                                        </p:attrNameLst>
                                      </p:cBhvr>
                                      <p:to>
                                        <p:strVal val="visible"/>
                                      </p:to>
                                    </p:set>
                                    <p:animEffect transition="in" filter="randombar(horizontal)">
                                      <p:cBhvr>
                                        <p:cTn id="88" dur="500"/>
                                        <p:tgtEl>
                                          <p:spTgt spid="6175"/>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6176"/>
                                        </p:tgtEl>
                                        <p:attrNameLst>
                                          <p:attrName>style.visibility</p:attrName>
                                        </p:attrNameLst>
                                      </p:cBhvr>
                                      <p:to>
                                        <p:strVal val="visible"/>
                                      </p:to>
                                    </p:set>
                                    <p:animEffect transition="in" filter="randombar(horizontal)">
                                      <p:cBhvr>
                                        <p:cTn id="91" dur="500"/>
                                        <p:tgtEl>
                                          <p:spTgt spid="6176"/>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6177"/>
                                        </p:tgtEl>
                                        <p:attrNameLst>
                                          <p:attrName>style.visibility</p:attrName>
                                        </p:attrNameLst>
                                      </p:cBhvr>
                                      <p:to>
                                        <p:strVal val="visible"/>
                                      </p:to>
                                    </p:set>
                                    <p:animEffect transition="in" filter="randombar(horizontal)">
                                      <p:cBhvr>
                                        <p:cTn id="94" dur="500"/>
                                        <p:tgtEl>
                                          <p:spTgt spid="6177"/>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6178"/>
                                        </p:tgtEl>
                                        <p:attrNameLst>
                                          <p:attrName>style.visibility</p:attrName>
                                        </p:attrNameLst>
                                      </p:cBhvr>
                                      <p:to>
                                        <p:strVal val="visible"/>
                                      </p:to>
                                    </p:set>
                                    <p:animEffect transition="in" filter="randombar(horizontal)">
                                      <p:cBhvr>
                                        <p:cTn id="97" dur="500"/>
                                        <p:tgtEl>
                                          <p:spTgt spid="6178"/>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6179"/>
                                        </p:tgtEl>
                                        <p:attrNameLst>
                                          <p:attrName>style.visibility</p:attrName>
                                        </p:attrNameLst>
                                      </p:cBhvr>
                                      <p:to>
                                        <p:strVal val="visible"/>
                                      </p:to>
                                    </p:set>
                                    <p:animEffect transition="in" filter="randombar(horizontal)">
                                      <p:cBhvr>
                                        <p:cTn id="100" dur="500"/>
                                        <p:tgtEl>
                                          <p:spTgt spid="6179"/>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6180"/>
                                        </p:tgtEl>
                                        <p:attrNameLst>
                                          <p:attrName>style.visibility</p:attrName>
                                        </p:attrNameLst>
                                      </p:cBhvr>
                                      <p:to>
                                        <p:strVal val="visible"/>
                                      </p:to>
                                    </p:set>
                                    <p:animEffect transition="in" filter="randombar(horizontal)">
                                      <p:cBhvr>
                                        <p:cTn id="103" dur="500"/>
                                        <p:tgtEl>
                                          <p:spTgt spid="6180"/>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6181"/>
                                        </p:tgtEl>
                                        <p:attrNameLst>
                                          <p:attrName>style.visibility</p:attrName>
                                        </p:attrNameLst>
                                      </p:cBhvr>
                                      <p:to>
                                        <p:strVal val="visible"/>
                                      </p:to>
                                    </p:set>
                                    <p:animEffect transition="in" filter="randombar(horizontal)">
                                      <p:cBhvr>
                                        <p:cTn id="106" dur="500"/>
                                        <p:tgtEl>
                                          <p:spTgt spid="6181"/>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6182"/>
                                        </p:tgtEl>
                                        <p:attrNameLst>
                                          <p:attrName>style.visibility</p:attrName>
                                        </p:attrNameLst>
                                      </p:cBhvr>
                                      <p:to>
                                        <p:strVal val="visible"/>
                                      </p:to>
                                    </p:set>
                                    <p:animEffect transition="in" filter="randombar(horizontal)">
                                      <p:cBhvr>
                                        <p:cTn id="109" dur="500"/>
                                        <p:tgtEl>
                                          <p:spTgt spid="6182"/>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6199"/>
                                        </p:tgtEl>
                                        <p:attrNameLst>
                                          <p:attrName>style.visibility</p:attrName>
                                        </p:attrNameLst>
                                      </p:cBhvr>
                                      <p:to>
                                        <p:strVal val="visible"/>
                                      </p:to>
                                    </p:set>
                                    <p:animEffect transition="in" filter="randombar(horizontal)">
                                      <p:cBhvr>
                                        <p:cTn id="112" dur="500"/>
                                        <p:tgtEl>
                                          <p:spTgt spid="6199"/>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6200"/>
                                        </p:tgtEl>
                                        <p:attrNameLst>
                                          <p:attrName>style.visibility</p:attrName>
                                        </p:attrNameLst>
                                      </p:cBhvr>
                                      <p:to>
                                        <p:strVal val="visible"/>
                                      </p:to>
                                    </p:set>
                                    <p:animEffect transition="in" filter="randombar(horizontal)">
                                      <p:cBhvr>
                                        <p:cTn id="115" dur="500"/>
                                        <p:tgtEl>
                                          <p:spTgt spid="6200"/>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6190"/>
                                        </p:tgtEl>
                                        <p:attrNameLst>
                                          <p:attrName>style.visibility</p:attrName>
                                        </p:attrNameLst>
                                      </p:cBhvr>
                                      <p:to>
                                        <p:strVal val="visible"/>
                                      </p:to>
                                    </p:set>
                                  </p:childTnLst>
                                </p:cTn>
                              </p:par>
                            </p:childTnLst>
                          </p:cTn>
                        </p:par>
                        <p:par>
                          <p:cTn id="120" fill="hold" nodeType="afterGroup">
                            <p:stCondLst>
                              <p:cond delay="0"/>
                            </p:stCondLst>
                            <p:childTnLst>
                              <p:par>
                                <p:cTn id="121" presetID="1" presetClass="emph" presetSubtype="2" fill="hold" nodeType="afterEffect">
                                  <p:stCondLst>
                                    <p:cond delay="0"/>
                                  </p:stCondLst>
                                  <p:childTnLst>
                                    <p:animClr clrSpc="rgb" dir="cw">
                                      <p:cBhvr>
                                        <p:cTn id="122" dur="2000" fill="hold"/>
                                        <p:tgtEl>
                                          <p:spTgt spid="6190"/>
                                        </p:tgtEl>
                                        <p:attrNameLst>
                                          <p:attrName>fillcolor</p:attrName>
                                        </p:attrNameLst>
                                      </p:cBhvr>
                                      <p:to>
                                        <a:srgbClr val="FF0000"/>
                                      </p:to>
                                    </p:animClr>
                                    <p:set>
                                      <p:cBhvr>
                                        <p:cTn id="123" dur="2000" fill="hold"/>
                                        <p:tgtEl>
                                          <p:spTgt spid="6190"/>
                                        </p:tgtEl>
                                        <p:attrNameLst>
                                          <p:attrName>fill.type</p:attrName>
                                        </p:attrNameLst>
                                      </p:cBhvr>
                                      <p:to>
                                        <p:strVal val="solid"/>
                                      </p:to>
                                    </p:set>
                                    <p:set>
                                      <p:cBhvr>
                                        <p:cTn id="124" dur="2000" fill="hold"/>
                                        <p:tgtEl>
                                          <p:spTgt spid="6190"/>
                                        </p:tgtEl>
                                        <p:attrNameLst>
                                          <p:attrName>fill.on</p:attrName>
                                        </p:attrNameLst>
                                      </p:cBhvr>
                                      <p:to>
                                        <p:strVal val="tru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6194"/>
                                        </p:tgtEl>
                                        <p:attrNameLst>
                                          <p:attrName>style.visibility</p:attrName>
                                        </p:attrNameLst>
                                      </p:cBhvr>
                                      <p:to>
                                        <p:strVal val="visible"/>
                                      </p:to>
                                    </p:set>
                                  </p:childTnLst>
                                </p:cTn>
                              </p:par>
                            </p:childTnLst>
                          </p:cTn>
                        </p:par>
                        <p:par>
                          <p:cTn id="129" fill="hold" nodeType="afterGroup">
                            <p:stCondLst>
                              <p:cond delay="0"/>
                            </p:stCondLst>
                            <p:childTnLst>
                              <p:par>
                                <p:cTn id="130" presetID="1" presetClass="emph" presetSubtype="2" fill="hold" nodeType="afterEffect">
                                  <p:stCondLst>
                                    <p:cond delay="0"/>
                                  </p:stCondLst>
                                  <p:childTnLst>
                                    <p:animClr clrSpc="rgb" dir="cw">
                                      <p:cBhvr>
                                        <p:cTn id="131" dur="2000" fill="hold"/>
                                        <p:tgtEl>
                                          <p:spTgt spid="6194"/>
                                        </p:tgtEl>
                                        <p:attrNameLst>
                                          <p:attrName>fillcolor</p:attrName>
                                        </p:attrNameLst>
                                      </p:cBhvr>
                                      <p:to>
                                        <a:srgbClr val="FF0000"/>
                                      </p:to>
                                    </p:animClr>
                                    <p:set>
                                      <p:cBhvr>
                                        <p:cTn id="132" dur="2000" fill="hold"/>
                                        <p:tgtEl>
                                          <p:spTgt spid="6194"/>
                                        </p:tgtEl>
                                        <p:attrNameLst>
                                          <p:attrName>fill.type</p:attrName>
                                        </p:attrNameLst>
                                      </p:cBhvr>
                                      <p:to>
                                        <p:strVal val="solid"/>
                                      </p:to>
                                    </p:set>
                                    <p:set>
                                      <p:cBhvr>
                                        <p:cTn id="133" dur="2000" fill="hold"/>
                                        <p:tgtEl>
                                          <p:spTgt spid="6194"/>
                                        </p:tgtEl>
                                        <p:attrNameLst>
                                          <p:attrName>fill.on</p:attrName>
                                        </p:attrNameLst>
                                      </p:cBhvr>
                                      <p:to>
                                        <p:strVal val="true"/>
                                      </p:to>
                                    </p:set>
                                  </p:childTnLst>
                                </p:cTn>
                              </p:par>
                            </p:childTnLst>
                          </p:cTn>
                        </p:par>
                        <p:par>
                          <p:cTn id="134" fill="hold" nodeType="afterGroup">
                            <p:stCondLst>
                              <p:cond delay="2000"/>
                            </p:stCondLst>
                            <p:childTnLst>
                              <p:par>
                                <p:cTn id="135" presetID="4" presetClass="entr" presetSubtype="16" fill="hold" nodeType="afterEffect">
                                  <p:stCondLst>
                                    <p:cond delay="0"/>
                                  </p:stCondLst>
                                  <p:childTnLst>
                                    <p:set>
                                      <p:cBhvr>
                                        <p:cTn id="136" dur="1" fill="hold">
                                          <p:stCondLst>
                                            <p:cond delay="0"/>
                                          </p:stCondLst>
                                        </p:cTn>
                                        <p:tgtEl>
                                          <p:spTgt spid="6153"/>
                                        </p:tgtEl>
                                        <p:attrNameLst>
                                          <p:attrName>style.visibility</p:attrName>
                                        </p:attrNameLst>
                                      </p:cBhvr>
                                      <p:to>
                                        <p:strVal val="visible"/>
                                      </p:to>
                                    </p:set>
                                    <p:animEffect transition="in" filter="box(in)">
                                      <p:cBhvr>
                                        <p:cTn id="137" dur="500"/>
                                        <p:tgtEl>
                                          <p:spTgt spid="6153"/>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6193"/>
                                        </p:tgtEl>
                                        <p:attrNameLst>
                                          <p:attrName>style.visibility</p:attrName>
                                        </p:attrNameLst>
                                      </p:cBhvr>
                                      <p:to>
                                        <p:strVal val="visible"/>
                                      </p:to>
                                    </p:set>
                                  </p:childTnLst>
                                </p:cTn>
                              </p:par>
                            </p:childTnLst>
                          </p:cTn>
                        </p:par>
                        <p:par>
                          <p:cTn id="142" fill="hold" nodeType="afterGroup">
                            <p:stCondLst>
                              <p:cond delay="0"/>
                            </p:stCondLst>
                            <p:childTnLst>
                              <p:par>
                                <p:cTn id="143" presetID="1" presetClass="emph" presetSubtype="2" fill="hold" nodeType="afterEffect">
                                  <p:stCondLst>
                                    <p:cond delay="0"/>
                                  </p:stCondLst>
                                  <p:childTnLst>
                                    <p:animClr clrSpc="rgb" dir="cw">
                                      <p:cBhvr>
                                        <p:cTn id="144" dur="2000" fill="hold"/>
                                        <p:tgtEl>
                                          <p:spTgt spid="6193"/>
                                        </p:tgtEl>
                                        <p:attrNameLst>
                                          <p:attrName>fillcolor</p:attrName>
                                        </p:attrNameLst>
                                      </p:cBhvr>
                                      <p:to>
                                        <a:srgbClr val="FF0000"/>
                                      </p:to>
                                    </p:animClr>
                                    <p:set>
                                      <p:cBhvr>
                                        <p:cTn id="145" dur="2000" fill="hold"/>
                                        <p:tgtEl>
                                          <p:spTgt spid="6193"/>
                                        </p:tgtEl>
                                        <p:attrNameLst>
                                          <p:attrName>fill.type</p:attrName>
                                        </p:attrNameLst>
                                      </p:cBhvr>
                                      <p:to>
                                        <p:strVal val="solid"/>
                                      </p:to>
                                    </p:set>
                                    <p:set>
                                      <p:cBhvr>
                                        <p:cTn id="146" dur="2000" fill="hold"/>
                                        <p:tgtEl>
                                          <p:spTgt spid="6193"/>
                                        </p:tgtEl>
                                        <p:attrNameLst>
                                          <p:attrName>fill.on</p:attrName>
                                        </p:attrNameLst>
                                      </p:cBhvr>
                                      <p:to>
                                        <p:strVal val="true"/>
                                      </p:to>
                                    </p:set>
                                  </p:childTnLst>
                                </p:cTn>
                              </p:par>
                            </p:childTnLst>
                          </p:cTn>
                        </p:par>
                        <p:par>
                          <p:cTn id="147" fill="hold" nodeType="afterGroup">
                            <p:stCondLst>
                              <p:cond delay="2000"/>
                            </p:stCondLst>
                            <p:childTnLst>
                              <p:par>
                                <p:cTn id="148" presetID="4" presetClass="entr" presetSubtype="16" fill="hold" nodeType="afterEffect">
                                  <p:stCondLst>
                                    <p:cond delay="0"/>
                                  </p:stCondLst>
                                  <p:childTnLst>
                                    <p:set>
                                      <p:cBhvr>
                                        <p:cTn id="149" dur="1" fill="hold">
                                          <p:stCondLst>
                                            <p:cond delay="0"/>
                                          </p:stCondLst>
                                        </p:cTn>
                                        <p:tgtEl>
                                          <p:spTgt spid="6183"/>
                                        </p:tgtEl>
                                        <p:attrNameLst>
                                          <p:attrName>style.visibility</p:attrName>
                                        </p:attrNameLst>
                                      </p:cBhvr>
                                      <p:to>
                                        <p:strVal val="visible"/>
                                      </p:to>
                                    </p:set>
                                    <p:animEffect transition="in" filter="box(in)">
                                      <p:cBhvr>
                                        <p:cTn id="150" dur="500"/>
                                        <p:tgtEl>
                                          <p:spTgt spid="6183"/>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191"/>
                                        </p:tgtEl>
                                        <p:attrNameLst>
                                          <p:attrName>style.visibility</p:attrName>
                                        </p:attrNameLst>
                                      </p:cBhvr>
                                      <p:to>
                                        <p:strVal val="visible"/>
                                      </p:to>
                                    </p:set>
                                  </p:childTnLst>
                                </p:cTn>
                              </p:par>
                            </p:childTnLst>
                          </p:cTn>
                        </p:par>
                        <p:par>
                          <p:cTn id="155" fill="hold" nodeType="afterGroup">
                            <p:stCondLst>
                              <p:cond delay="0"/>
                            </p:stCondLst>
                            <p:childTnLst>
                              <p:par>
                                <p:cTn id="156" presetID="1" presetClass="emph" presetSubtype="2" fill="hold" nodeType="afterEffect">
                                  <p:stCondLst>
                                    <p:cond delay="0"/>
                                  </p:stCondLst>
                                  <p:childTnLst>
                                    <p:animClr clrSpc="rgb" dir="cw">
                                      <p:cBhvr>
                                        <p:cTn id="157" dur="2000" fill="hold"/>
                                        <p:tgtEl>
                                          <p:spTgt spid="6191"/>
                                        </p:tgtEl>
                                        <p:attrNameLst>
                                          <p:attrName>fillcolor</p:attrName>
                                        </p:attrNameLst>
                                      </p:cBhvr>
                                      <p:to>
                                        <a:srgbClr val="FF0000"/>
                                      </p:to>
                                    </p:animClr>
                                    <p:set>
                                      <p:cBhvr>
                                        <p:cTn id="158" dur="2000" fill="hold"/>
                                        <p:tgtEl>
                                          <p:spTgt spid="6191"/>
                                        </p:tgtEl>
                                        <p:attrNameLst>
                                          <p:attrName>fill.type</p:attrName>
                                        </p:attrNameLst>
                                      </p:cBhvr>
                                      <p:to>
                                        <p:strVal val="solid"/>
                                      </p:to>
                                    </p:set>
                                    <p:set>
                                      <p:cBhvr>
                                        <p:cTn id="159" dur="2000" fill="hold"/>
                                        <p:tgtEl>
                                          <p:spTgt spid="6191"/>
                                        </p:tgtEl>
                                        <p:attrNameLst>
                                          <p:attrName>fill.on</p:attrName>
                                        </p:attrNameLst>
                                      </p:cBhvr>
                                      <p:to>
                                        <p:strVal val="true"/>
                                      </p:to>
                                    </p:set>
                                  </p:childTnLst>
                                </p:cTn>
                              </p:par>
                            </p:childTnLst>
                          </p:cTn>
                        </p:par>
                        <p:par>
                          <p:cTn id="160" fill="hold" nodeType="afterGroup">
                            <p:stCondLst>
                              <p:cond delay="2000"/>
                            </p:stCondLst>
                            <p:childTnLst>
                              <p:par>
                                <p:cTn id="161" presetID="4" presetClass="entr" presetSubtype="16" fill="hold" nodeType="afterEffect">
                                  <p:stCondLst>
                                    <p:cond delay="0"/>
                                  </p:stCondLst>
                                  <p:childTnLst>
                                    <p:set>
                                      <p:cBhvr>
                                        <p:cTn id="162" dur="1" fill="hold">
                                          <p:stCondLst>
                                            <p:cond delay="0"/>
                                          </p:stCondLst>
                                        </p:cTn>
                                        <p:tgtEl>
                                          <p:spTgt spid="6184"/>
                                        </p:tgtEl>
                                        <p:attrNameLst>
                                          <p:attrName>style.visibility</p:attrName>
                                        </p:attrNameLst>
                                      </p:cBhvr>
                                      <p:to>
                                        <p:strVal val="visible"/>
                                      </p:to>
                                    </p:set>
                                    <p:animEffect transition="in" filter="box(in)">
                                      <p:cBhvr>
                                        <p:cTn id="163" dur="500"/>
                                        <p:tgtEl>
                                          <p:spTgt spid="6184"/>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6197"/>
                                        </p:tgtEl>
                                        <p:attrNameLst>
                                          <p:attrName>style.visibility</p:attrName>
                                        </p:attrNameLst>
                                      </p:cBhvr>
                                      <p:to>
                                        <p:strVal val="visible"/>
                                      </p:to>
                                    </p:set>
                                  </p:childTnLst>
                                </p:cTn>
                              </p:par>
                            </p:childTnLst>
                          </p:cTn>
                        </p:par>
                        <p:par>
                          <p:cTn id="168" fill="hold" nodeType="afterGroup">
                            <p:stCondLst>
                              <p:cond delay="0"/>
                            </p:stCondLst>
                            <p:childTnLst>
                              <p:par>
                                <p:cTn id="169" presetID="1" presetClass="emph" presetSubtype="2" fill="hold" nodeType="afterEffect">
                                  <p:stCondLst>
                                    <p:cond delay="0"/>
                                  </p:stCondLst>
                                  <p:childTnLst>
                                    <p:animClr clrSpc="rgb" dir="cw">
                                      <p:cBhvr>
                                        <p:cTn id="170" dur="2000" fill="hold"/>
                                        <p:tgtEl>
                                          <p:spTgt spid="6197"/>
                                        </p:tgtEl>
                                        <p:attrNameLst>
                                          <p:attrName>fillcolor</p:attrName>
                                        </p:attrNameLst>
                                      </p:cBhvr>
                                      <p:to>
                                        <a:srgbClr val="FF0000"/>
                                      </p:to>
                                    </p:animClr>
                                    <p:set>
                                      <p:cBhvr>
                                        <p:cTn id="171" dur="2000" fill="hold"/>
                                        <p:tgtEl>
                                          <p:spTgt spid="6197"/>
                                        </p:tgtEl>
                                        <p:attrNameLst>
                                          <p:attrName>fill.type</p:attrName>
                                        </p:attrNameLst>
                                      </p:cBhvr>
                                      <p:to>
                                        <p:strVal val="solid"/>
                                      </p:to>
                                    </p:set>
                                    <p:set>
                                      <p:cBhvr>
                                        <p:cTn id="172" dur="2000" fill="hold"/>
                                        <p:tgtEl>
                                          <p:spTgt spid="6197"/>
                                        </p:tgtEl>
                                        <p:attrNameLst>
                                          <p:attrName>fill.on</p:attrName>
                                        </p:attrNameLst>
                                      </p:cBhvr>
                                      <p:to>
                                        <p:strVal val="true"/>
                                      </p:to>
                                    </p:set>
                                  </p:childTnLst>
                                </p:cTn>
                              </p:par>
                            </p:childTnLst>
                          </p:cTn>
                        </p:par>
                        <p:par>
                          <p:cTn id="173" fill="hold" nodeType="afterGroup">
                            <p:stCondLst>
                              <p:cond delay="2000"/>
                            </p:stCondLst>
                            <p:childTnLst>
                              <p:par>
                                <p:cTn id="174" presetID="4" presetClass="entr" presetSubtype="16" fill="hold" nodeType="afterEffect">
                                  <p:stCondLst>
                                    <p:cond delay="0"/>
                                  </p:stCondLst>
                                  <p:childTnLst>
                                    <p:set>
                                      <p:cBhvr>
                                        <p:cTn id="175" dur="1" fill="hold">
                                          <p:stCondLst>
                                            <p:cond delay="0"/>
                                          </p:stCondLst>
                                        </p:cTn>
                                        <p:tgtEl>
                                          <p:spTgt spid="6187"/>
                                        </p:tgtEl>
                                        <p:attrNameLst>
                                          <p:attrName>style.visibility</p:attrName>
                                        </p:attrNameLst>
                                      </p:cBhvr>
                                      <p:to>
                                        <p:strVal val="visible"/>
                                      </p:to>
                                    </p:set>
                                    <p:animEffect transition="in" filter="box(in)">
                                      <p:cBhvr>
                                        <p:cTn id="176" dur="500"/>
                                        <p:tgtEl>
                                          <p:spTgt spid="6187"/>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6196"/>
                                        </p:tgtEl>
                                        <p:attrNameLst>
                                          <p:attrName>style.visibility</p:attrName>
                                        </p:attrNameLst>
                                      </p:cBhvr>
                                      <p:to>
                                        <p:strVal val="visible"/>
                                      </p:to>
                                    </p:set>
                                  </p:childTnLst>
                                </p:cTn>
                              </p:par>
                            </p:childTnLst>
                          </p:cTn>
                        </p:par>
                        <p:par>
                          <p:cTn id="181" fill="hold" nodeType="afterGroup">
                            <p:stCondLst>
                              <p:cond delay="0"/>
                            </p:stCondLst>
                            <p:childTnLst>
                              <p:par>
                                <p:cTn id="182" presetID="1" presetClass="emph" presetSubtype="2" fill="hold" nodeType="afterEffect">
                                  <p:stCondLst>
                                    <p:cond delay="0"/>
                                  </p:stCondLst>
                                  <p:childTnLst>
                                    <p:animClr clrSpc="rgb" dir="cw">
                                      <p:cBhvr>
                                        <p:cTn id="183" dur="2000" fill="hold"/>
                                        <p:tgtEl>
                                          <p:spTgt spid="6196"/>
                                        </p:tgtEl>
                                        <p:attrNameLst>
                                          <p:attrName>fillcolor</p:attrName>
                                        </p:attrNameLst>
                                      </p:cBhvr>
                                      <p:to>
                                        <a:srgbClr val="FF0000"/>
                                      </p:to>
                                    </p:animClr>
                                    <p:set>
                                      <p:cBhvr>
                                        <p:cTn id="184" dur="2000" fill="hold"/>
                                        <p:tgtEl>
                                          <p:spTgt spid="6196"/>
                                        </p:tgtEl>
                                        <p:attrNameLst>
                                          <p:attrName>fill.type</p:attrName>
                                        </p:attrNameLst>
                                      </p:cBhvr>
                                      <p:to>
                                        <p:strVal val="solid"/>
                                      </p:to>
                                    </p:set>
                                    <p:set>
                                      <p:cBhvr>
                                        <p:cTn id="185" dur="2000" fill="hold"/>
                                        <p:tgtEl>
                                          <p:spTgt spid="6196"/>
                                        </p:tgtEl>
                                        <p:attrNameLst>
                                          <p:attrName>fill.on</p:attrName>
                                        </p:attrNameLst>
                                      </p:cBhvr>
                                      <p:to>
                                        <p:strVal val="true"/>
                                      </p:to>
                                    </p:set>
                                  </p:childTnLst>
                                </p:cTn>
                              </p:par>
                            </p:childTnLst>
                          </p:cTn>
                        </p:par>
                        <p:par>
                          <p:cTn id="186" fill="hold" nodeType="afterGroup">
                            <p:stCondLst>
                              <p:cond delay="2000"/>
                            </p:stCondLst>
                            <p:childTnLst>
                              <p:par>
                                <p:cTn id="187" presetID="4" presetClass="entr" presetSubtype="16" fill="hold" nodeType="afterEffect">
                                  <p:stCondLst>
                                    <p:cond delay="0"/>
                                  </p:stCondLst>
                                  <p:childTnLst>
                                    <p:set>
                                      <p:cBhvr>
                                        <p:cTn id="188" dur="1" fill="hold">
                                          <p:stCondLst>
                                            <p:cond delay="0"/>
                                          </p:stCondLst>
                                        </p:cTn>
                                        <p:tgtEl>
                                          <p:spTgt spid="6188"/>
                                        </p:tgtEl>
                                        <p:attrNameLst>
                                          <p:attrName>style.visibility</p:attrName>
                                        </p:attrNameLst>
                                      </p:cBhvr>
                                      <p:to>
                                        <p:strVal val="visible"/>
                                      </p:to>
                                    </p:set>
                                    <p:animEffect transition="in" filter="box(in)">
                                      <p:cBhvr>
                                        <p:cTn id="189" dur="500"/>
                                        <p:tgtEl>
                                          <p:spTgt spid="6188"/>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6195"/>
                                        </p:tgtEl>
                                        <p:attrNameLst>
                                          <p:attrName>style.visibility</p:attrName>
                                        </p:attrNameLst>
                                      </p:cBhvr>
                                      <p:to>
                                        <p:strVal val="visible"/>
                                      </p:to>
                                    </p:set>
                                  </p:childTnLst>
                                </p:cTn>
                              </p:par>
                            </p:childTnLst>
                          </p:cTn>
                        </p:par>
                        <p:par>
                          <p:cTn id="194" fill="hold" nodeType="afterGroup">
                            <p:stCondLst>
                              <p:cond delay="0"/>
                            </p:stCondLst>
                            <p:childTnLst>
                              <p:par>
                                <p:cTn id="195" presetID="1" presetClass="emph" presetSubtype="2" fill="hold" nodeType="afterEffect">
                                  <p:stCondLst>
                                    <p:cond delay="0"/>
                                  </p:stCondLst>
                                  <p:childTnLst>
                                    <p:animClr clrSpc="rgb" dir="cw">
                                      <p:cBhvr>
                                        <p:cTn id="196" dur="2000" fill="hold"/>
                                        <p:tgtEl>
                                          <p:spTgt spid="6195"/>
                                        </p:tgtEl>
                                        <p:attrNameLst>
                                          <p:attrName>fillcolor</p:attrName>
                                        </p:attrNameLst>
                                      </p:cBhvr>
                                      <p:to>
                                        <a:srgbClr val="FF0000"/>
                                      </p:to>
                                    </p:animClr>
                                    <p:set>
                                      <p:cBhvr>
                                        <p:cTn id="197" dur="2000" fill="hold"/>
                                        <p:tgtEl>
                                          <p:spTgt spid="6195"/>
                                        </p:tgtEl>
                                        <p:attrNameLst>
                                          <p:attrName>fill.type</p:attrName>
                                        </p:attrNameLst>
                                      </p:cBhvr>
                                      <p:to>
                                        <p:strVal val="solid"/>
                                      </p:to>
                                    </p:set>
                                    <p:set>
                                      <p:cBhvr>
                                        <p:cTn id="198" dur="2000" fill="hold"/>
                                        <p:tgtEl>
                                          <p:spTgt spid="6195"/>
                                        </p:tgtEl>
                                        <p:attrNameLst>
                                          <p:attrName>fill.on</p:attrName>
                                        </p:attrNameLst>
                                      </p:cBhvr>
                                      <p:to>
                                        <p:strVal val="true"/>
                                      </p:to>
                                    </p:set>
                                  </p:childTnLst>
                                </p:cTn>
                              </p:par>
                            </p:childTnLst>
                          </p:cTn>
                        </p:par>
                        <p:par>
                          <p:cTn id="199" fill="hold" nodeType="afterGroup">
                            <p:stCondLst>
                              <p:cond delay="2000"/>
                            </p:stCondLst>
                            <p:childTnLst>
                              <p:par>
                                <p:cTn id="200" presetID="4" presetClass="entr" presetSubtype="16" fill="hold" nodeType="afterEffect">
                                  <p:stCondLst>
                                    <p:cond delay="0"/>
                                  </p:stCondLst>
                                  <p:childTnLst>
                                    <p:set>
                                      <p:cBhvr>
                                        <p:cTn id="201" dur="1" fill="hold">
                                          <p:stCondLst>
                                            <p:cond delay="0"/>
                                          </p:stCondLst>
                                        </p:cTn>
                                        <p:tgtEl>
                                          <p:spTgt spid="6185"/>
                                        </p:tgtEl>
                                        <p:attrNameLst>
                                          <p:attrName>style.visibility</p:attrName>
                                        </p:attrNameLst>
                                      </p:cBhvr>
                                      <p:to>
                                        <p:strVal val="visible"/>
                                      </p:to>
                                    </p:set>
                                    <p:animEffect transition="in" filter="box(in)">
                                      <p:cBhvr>
                                        <p:cTn id="202" dur="500"/>
                                        <p:tgtEl>
                                          <p:spTgt spid="6185"/>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6192"/>
                                        </p:tgtEl>
                                        <p:attrNameLst>
                                          <p:attrName>style.visibility</p:attrName>
                                        </p:attrNameLst>
                                      </p:cBhvr>
                                      <p:to>
                                        <p:strVal val="visible"/>
                                      </p:to>
                                    </p:set>
                                  </p:childTnLst>
                                </p:cTn>
                              </p:par>
                            </p:childTnLst>
                          </p:cTn>
                        </p:par>
                        <p:par>
                          <p:cTn id="207" fill="hold" nodeType="afterGroup">
                            <p:stCondLst>
                              <p:cond delay="0"/>
                            </p:stCondLst>
                            <p:childTnLst>
                              <p:par>
                                <p:cTn id="208" presetID="1" presetClass="emph" presetSubtype="2" fill="hold" nodeType="afterEffect">
                                  <p:stCondLst>
                                    <p:cond delay="0"/>
                                  </p:stCondLst>
                                  <p:childTnLst>
                                    <p:animClr clrSpc="rgb" dir="cw">
                                      <p:cBhvr>
                                        <p:cTn id="209" dur="2000" fill="hold"/>
                                        <p:tgtEl>
                                          <p:spTgt spid="6192"/>
                                        </p:tgtEl>
                                        <p:attrNameLst>
                                          <p:attrName>fillcolor</p:attrName>
                                        </p:attrNameLst>
                                      </p:cBhvr>
                                      <p:to>
                                        <a:srgbClr val="FF0000"/>
                                      </p:to>
                                    </p:animClr>
                                    <p:set>
                                      <p:cBhvr>
                                        <p:cTn id="210" dur="2000" fill="hold"/>
                                        <p:tgtEl>
                                          <p:spTgt spid="6192"/>
                                        </p:tgtEl>
                                        <p:attrNameLst>
                                          <p:attrName>fill.type</p:attrName>
                                        </p:attrNameLst>
                                      </p:cBhvr>
                                      <p:to>
                                        <p:strVal val="solid"/>
                                      </p:to>
                                    </p:set>
                                    <p:set>
                                      <p:cBhvr>
                                        <p:cTn id="211" dur="2000" fill="hold"/>
                                        <p:tgtEl>
                                          <p:spTgt spid="6192"/>
                                        </p:tgtEl>
                                        <p:attrNameLst>
                                          <p:attrName>fill.on</p:attrName>
                                        </p:attrNameLst>
                                      </p:cBhvr>
                                      <p:to>
                                        <p:strVal val="true"/>
                                      </p:to>
                                    </p:set>
                                  </p:childTnLst>
                                </p:cTn>
                              </p:par>
                            </p:childTnLst>
                          </p:cTn>
                        </p:par>
                        <p:par>
                          <p:cTn id="212" fill="hold" nodeType="afterGroup">
                            <p:stCondLst>
                              <p:cond delay="2000"/>
                            </p:stCondLst>
                            <p:childTnLst>
                              <p:par>
                                <p:cTn id="213" presetID="4" presetClass="entr" presetSubtype="16" fill="hold" nodeType="afterEffect">
                                  <p:stCondLst>
                                    <p:cond delay="0"/>
                                  </p:stCondLst>
                                  <p:childTnLst>
                                    <p:set>
                                      <p:cBhvr>
                                        <p:cTn id="214" dur="1" fill="hold">
                                          <p:stCondLst>
                                            <p:cond delay="0"/>
                                          </p:stCondLst>
                                        </p:cTn>
                                        <p:tgtEl>
                                          <p:spTgt spid="6186"/>
                                        </p:tgtEl>
                                        <p:attrNameLst>
                                          <p:attrName>style.visibility</p:attrName>
                                        </p:attrNameLst>
                                      </p:cBhvr>
                                      <p:to>
                                        <p:strVal val="visible"/>
                                      </p:to>
                                    </p:set>
                                    <p:animEffect transition="in" filter="box(in)">
                                      <p:cBhvr>
                                        <p:cTn id="215" dur="500"/>
                                        <p:tgtEl>
                                          <p:spTgt spid="6186"/>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6198"/>
                                        </p:tgtEl>
                                        <p:attrNameLst>
                                          <p:attrName>style.visibility</p:attrName>
                                        </p:attrNameLst>
                                      </p:cBhvr>
                                      <p:to>
                                        <p:strVal val="visible"/>
                                      </p:to>
                                    </p:set>
                                  </p:childTnLst>
                                </p:cTn>
                              </p:par>
                            </p:childTnLst>
                          </p:cTn>
                        </p:par>
                        <p:par>
                          <p:cTn id="220" fill="hold" nodeType="afterGroup">
                            <p:stCondLst>
                              <p:cond delay="0"/>
                            </p:stCondLst>
                            <p:childTnLst>
                              <p:par>
                                <p:cTn id="221" presetID="1" presetClass="emph" presetSubtype="2" fill="hold" nodeType="afterEffect">
                                  <p:stCondLst>
                                    <p:cond delay="0"/>
                                  </p:stCondLst>
                                  <p:childTnLst>
                                    <p:animClr clrSpc="rgb" dir="cw">
                                      <p:cBhvr>
                                        <p:cTn id="222" dur="2000" fill="hold"/>
                                        <p:tgtEl>
                                          <p:spTgt spid="6198"/>
                                        </p:tgtEl>
                                        <p:attrNameLst>
                                          <p:attrName>fillcolor</p:attrName>
                                        </p:attrNameLst>
                                      </p:cBhvr>
                                      <p:to>
                                        <a:srgbClr val="FF0000"/>
                                      </p:to>
                                    </p:animClr>
                                    <p:set>
                                      <p:cBhvr>
                                        <p:cTn id="223" dur="2000" fill="hold"/>
                                        <p:tgtEl>
                                          <p:spTgt spid="6198"/>
                                        </p:tgtEl>
                                        <p:attrNameLst>
                                          <p:attrName>fill.type</p:attrName>
                                        </p:attrNameLst>
                                      </p:cBhvr>
                                      <p:to>
                                        <p:strVal val="solid"/>
                                      </p:to>
                                    </p:set>
                                    <p:set>
                                      <p:cBhvr>
                                        <p:cTn id="224" dur="2000" fill="hold"/>
                                        <p:tgtEl>
                                          <p:spTgt spid="6198"/>
                                        </p:tgtEl>
                                        <p:attrNameLst>
                                          <p:attrName>fill.on</p:attrName>
                                        </p:attrNameLst>
                                      </p:cBhvr>
                                      <p:to>
                                        <p:strVal val="true"/>
                                      </p:to>
                                    </p:set>
                                  </p:childTnLst>
                                </p:cTn>
                              </p:par>
                            </p:childTnLst>
                          </p:cTn>
                        </p:par>
                        <p:par>
                          <p:cTn id="225" fill="hold" nodeType="afterGroup">
                            <p:stCondLst>
                              <p:cond delay="2000"/>
                            </p:stCondLst>
                            <p:childTnLst>
                              <p:par>
                                <p:cTn id="226" presetID="4" presetClass="entr" presetSubtype="16" fill="hold" nodeType="afterEffect">
                                  <p:stCondLst>
                                    <p:cond delay="0"/>
                                  </p:stCondLst>
                                  <p:childTnLst>
                                    <p:set>
                                      <p:cBhvr>
                                        <p:cTn id="227" dur="1" fill="hold">
                                          <p:stCondLst>
                                            <p:cond delay="0"/>
                                          </p:stCondLst>
                                        </p:cTn>
                                        <p:tgtEl>
                                          <p:spTgt spid="6189"/>
                                        </p:tgtEl>
                                        <p:attrNameLst>
                                          <p:attrName>style.visibility</p:attrName>
                                        </p:attrNameLst>
                                      </p:cBhvr>
                                      <p:to>
                                        <p:strVal val="visible"/>
                                      </p:to>
                                    </p:set>
                                    <p:animEffect transition="in" filter="box(in)">
                                      <p:cBhvr>
                                        <p:cTn id="228" dur="500"/>
                                        <p:tgtEl>
                                          <p:spTgt spid="6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8" grpId="0" animBg="1"/>
      <p:bldP spid="6149" grpId="0" animBg="1"/>
      <p:bldP spid="6150" grpId="0" animBg="1"/>
      <p:bldP spid="6151" grpId="0" animBg="1"/>
      <p:bldP spid="6152" grpId="0" animBg="1"/>
      <p:bldP spid="6154" grpId="0" animBg="1"/>
      <p:bldP spid="6155" grpId="0" animBg="1"/>
      <p:bldP spid="6156" grpId="0" animBg="1"/>
      <p:bldP spid="6171" grpId="0"/>
      <p:bldP spid="6172" grpId="0"/>
      <p:bldP spid="6173" grpId="0"/>
      <p:bldP spid="6174" grpId="0"/>
      <p:bldP spid="6175" grpId="0"/>
      <p:bldP spid="6176" grpId="0"/>
      <p:bldP spid="6177" grpId="0"/>
      <p:bldP spid="6178" grpId="0"/>
      <p:bldP spid="6179" grpId="0"/>
      <p:bldP spid="6180" grpId="0"/>
      <p:bldP spid="6181" grpId="0"/>
      <p:bldP spid="6182" grpId="0"/>
      <p:bldP spid="6190" grpId="0" animBg="1"/>
      <p:bldP spid="6191" grpId="0" animBg="1"/>
      <p:bldP spid="6192" grpId="0" animBg="1"/>
      <p:bldP spid="6193" grpId="0" animBg="1"/>
      <p:bldP spid="6194" grpId="0" animBg="1"/>
      <p:bldP spid="6195" grpId="0" animBg="1"/>
      <p:bldP spid="6196" grpId="0" animBg="1"/>
      <p:bldP spid="6197" grpId="0" animBg="1"/>
      <p:bldP spid="6198" grpId="0" animBg="1"/>
      <p:bldP spid="6199" grpId="0"/>
      <p:bldP spid="620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1"/>
            <a:ext cx="7044744" cy="6956395"/>
          </a:xfrm>
          <a:prstGeom prst="rect">
            <a:avLst/>
          </a:prstGeom>
        </p:spPr>
      </p:pic>
    </p:spTree>
    <p:extLst>
      <p:ext uri="{BB962C8B-B14F-4D97-AF65-F5344CB8AC3E}">
        <p14:creationId xmlns:p14="http://schemas.microsoft.com/office/powerpoint/2010/main" val="3380224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7044744" cy="3114200"/>
          </a:xfrm>
          <a:prstGeom prst="rect">
            <a:avLst/>
          </a:prstGeom>
        </p:spPr>
      </p:pic>
      <p:pic>
        <p:nvPicPr>
          <p:cNvPr id="3" name="图片 2"/>
          <p:cNvPicPr>
            <a:picLocks noChangeAspect="1"/>
          </p:cNvPicPr>
          <p:nvPr/>
        </p:nvPicPr>
        <p:blipFill>
          <a:blip r:embed="rId3"/>
          <a:stretch>
            <a:fillRect/>
          </a:stretch>
        </p:blipFill>
        <p:spPr>
          <a:xfrm>
            <a:off x="4393739" y="2571758"/>
            <a:ext cx="7798261" cy="4419048"/>
          </a:xfrm>
          <a:prstGeom prst="rect">
            <a:avLst/>
          </a:prstGeom>
        </p:spPr>
      </p:pic>
    </p:spTree>
    <p:extLst>
      <p:ext uri="{BB962C8B-B14F-4D97-AF65-F5344CB8AC3E}">
        <p14:creationId xmlns:p14="http://schemas.microsoft.com/office/powerpoint/2010/main" val="378973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txBox="1">
            <a:spLocks noGrp="1" noChangeArrowheads="1"/>
          </p:cNvSpPr>
          <p:nvPr/>
        </p:nvSpPr>
        <p:spPr bwMode="auto">
          <a:xfrm>
            <a:off x="5514975" y="6250306"/>
            <a:ext cx="1162050" cy="365760"/>
          </a:xfrm>
          <a:prstGeom prst="rect">
            <a:avLst/>
          </a:prstGeom>
          <a:noFill/>
          <a:ln w="9525">
            <a:noFill/>
            <a:miter lim="800000"/>
            <a:headEnd/>
            <a:tailEnd/>
          </a:ln>
        </p:spPr>
        <p:txBody>
          <a:bodyPr anchor="ctr"/>
          <a:lstStyle/>
          <a:p>
            <a:pPr algn="ctr"/>
            <a:fld id="{9EF1EB72-6460-425F-BA93-6A71952C90C6}" type="slidenum">
              <a:rPr lang="en-US" sz="1000">
                <a:solidFill>
                  <a:schemeClr val="tx2"/>
                </a:solidFill>
              </a:rPr>
              <a:pPr algn="ctr"/>
              <a:t>6</a:t>
            </a:fld>
            <a:endParaRPr lang="en-US" sz="1000">
              <a:solidFill>
                <a:schemeClr val="tx2"/>
              </a:solidFill>
            </a:endParaRPr>
          </a:p>
        </p:txBody>
      </p:sp>
      <p:sp>
        <p:nvSpPr>
          <p:cNvPr id="14339" name="Text Box 2"/>
          <p:cNvSpPr txBox="1">
            <a:spLocks noChangeArrowheads="1"/>
          </p:cNvSpPr>
          <p:nvPr/>
        </p:nvSpPr>
        <p:spPr bwMode="auto">
          <a:xfrm>
            <a:off x="227015" y="873650"/>
            <a:ext cx="8605837" cy="2862322"/>
          </a:xfrm>
          <a:prstGeom prst="rect">
            <a:avLst/>
          </a:prstGeom>
          <a:noFill/>
          <a:ln w="9525">
            <a:noFill/>
            <a:miter lim="800000"/>
            <a:headEnd/>
            <a:tailEnd/>
          </a:ln>
        </p:spPr>
        <p:txBody>
          <a:bodyPr>
            <a:spAutoFit/>
          </a:bodyPr>
          <a:lstStyle/>
          <a:p>
            <a:pPr algn="just">
              <a:spcBef>
                <a:spcPct val="50000"/>
              </a:spcBef>
            </a:pPr>
            <a:endParaRPr lang="zh-CN" altLang="en-US" sz="2400" dirty="0">
              <a:latin typeface="Arial" pitchFamily="34" charset="0"/>
            </a:endParaRPr>
          </a:p>
          <a:p>
            <a:pPr algn="just">
              <a:spcBef>
                <a:spcPct val="50000"/>
              </a:spcBef>
            </a:pPr>
            <a:r>
              <a:rPr lang="zh-CN" altLang="en-US" sz="2400" dirty="0">
                <a:latin typeface="Arial" pitchFamily="34" charset="0"/>
              </a:rPr>
              <a:t>    在图</a:t>
            </a:r>
            <a:r>
              <a:rPr lang="en-US" sz="2400" dirty="0">
                <a:latin typeface="Arial" pitchFamily="34" charset="0"/>
              </a:rPr>
              <a:t>G=</a:t>
            </a:r>
            <a:r>
              <a:rPr lang="zh-CN" altLang="en-US" sz="2400" dirty="0">
                <a:latin typeface="Arial" pitchFamily="34" charset="0"/>
              </a:rPr>
              <a:t>（</a:t>
            </a:r>
            <a:r>
              <a:rPr lang="en-US" sz="2400" dirty="0">
                <a:latin typeface="Arial" pitchFamily="34" charset="0"/>
              </a:rPr>
              <a:t>V</a:t>
            </a:r>
            <a:r>
              <a:rPr lang="zh-CN" altLang="en-US" sz="2400" dirty="0">
                <a:latin typeface="Arial" pitchFamily="34" charset="0"/>
              </a:rPr>
              <a:t>，</a:t>
            </a:r>
            <a:r>
              <a:rPr lang="en-US" sz="2400" dirty="0">
                <a:latin typeface="Arial" pitchFamily="34" charset="0"/>
              </a:rPr>
              <a:t>E</a:t>
            </a:r>
            <a:r>
              <a:rPr lang="zh-CN" altLang="en-US" sz="2400" dirty="0">
                <a:latin typeface="Arial" pitchFamily="34" charset="0"/>
              </a:rPr>
              <a:t>）中，如果对于结点</a:t>
            </a:r>
            <a:r>
              <a:rPr lang="en-US" sz="2400" dirty="0">
                <a:latin typeface="Arial" pitchFamily="34" charset="0"/>
              </a:rPr>
              <a:t>a</a:t>
            </a:r>
            <a:r>
              <a:rPr lang="zh-CN" altLang="en-US" sz="2400" dirty="0">
                <a:latin typeface="Arial" pitchFamily="34" charset="0"/>
              </a:rPr>
              <a:t>，</a:t>
            </a:r>
            <a:r>
              <a:rPr lang="en-US" sz="2400" dirty="0">
                <a:latin typeface="Arial" pitchFamily="34" charset="0"/>
              </a:rPr>
              <a:t>b</a:t>
            </a:r>
            <a:r>
              <a:rPr lang="zh-CN" altLang="en-US" sz="2400" dirty="0">
                <a:latin typeface="Arial" pitchFamily="34" charset="0"/>
              </a:rPr>
              <a:t>，存在满足下述条件的结点序列</a:t>
            </a:r>
            <a:r>
              <a:rPr lang="en-US" sz="2400" dirty="0">
                <a:latin typeface="Arial" pitchFamily="34" charset="0"/>
              </a:rPr>
              <a:t>x</a:t>
            </a:r>
            <a:r>
              <a:rPr lang="en-US" sz="2400" baseline="-30000" dirty="0">
                <a:latin typeface="Arial" pitchFamily="34" charset="0"/>
              </a:rPr>
              <a:t>1</a:t>
            </a:r>
            <a:r>
              <a:rPr lang="en-US" sz="2400" dirty="0">
                <a:latin typeface="Arial" pitchFamily="34" charset="0"/>
              </a:rPr>
              <a:t>……</a:t>
            </a:r>
            <a:r>
              <a:rPr lang="en-US" sz="2400" dirty="0" err="1">
                <a:latin typeface="Arial" pitchFamily="34" charset="0"/>
              </a:rPr>
              <a:t>x</a:t>
            </a:r>
            <a:r>
              <a:rPr lang="en-US" sz="2400" baseline="-30000" dirty="0" err="1">
                <a:latin typeface="Arial" pitchFamily="34" charset="0"/>
              </a:rPr>
              <a:t>k</a:t>
            </a:r>
            <a:r>
              <a:rPr lang="en-US" sz="2400" dirty="0">
                <a:latin typeface="Arial" pitchFamily="34" charset="0"/>
              </a:rPr>
              <a:t>(k&gt;1)</a:t>
            </a:r>
          </a:p>
          <a:p>
            <a:pPr algn="just">
              <a:spcBef>
                <a:spcPct val="50000"/>
              </a:spcBef>
            </a:pPr>
            <a:r>
              <a:rPr lang="en-US" sz="2400" dirty="0">
                <a:latin typeface="Arial" pitchFamily="34" charset="0"/>
              </a:rPr>
              <a:t>        </a:t>
            </a:r>
            <a:r>
              <a:rPr lang="en-AU" altLang="en-US" sz="2400" dirty="0">
                <a:latin typeface="Arial" pitchFamily="34" charset="0"/>
              </a:rPr>
              <a:t>⑴</a:t>
            </a:r>
            <a:r>
              <a:rPr lang="en-US" sz="2400" dirty="0">
                <a:latin typeface="Arial" pitchFamily="34" charset="0"/>
              </a:rPr>
              <a:t> x</a:t>
            </a:r>
            <a:r>
              <a:rPr lang="en-US" sz="2400" baseline="-30000" dirty="0">
                <a:latin typeface="Arial" pitchFamily="34" charset="0"/>
              </a:rPr>
              <a:t>1</a:t>
            </a:r>
            <a:r>
              <a:rPr lang="en-US" sz="2400" dirty="0">
                <a:latin typeface="Arial" pitchFamily="34" charset="0"/>
              </a:rPr>
              <a:t>=a</a:t>
            </a:r>
            <a:r>
              <a:rPr lang="en-AU" altLang="en-US" sz="2400" dirty="0">
                <a:latin typeface="Arial" pitchFamily="34" charset="0"/>
              </a:rPr>
              <a:t>，</a:t>
            </a:r>
            <a:r>
              <a:rPr lang="en-US" sz="2400" dirty="0" err="1">
                <a:latin typeface="Arial" pitchFamily="34" charset="0"/>
              </a:rPr>
              <a:t>x</a:t>
            </a:r>
            <a:r>
              <a:rPr lang="en-US" sz="2400" baseline="-30000" dirty="0" err="1">
                <a:latin typeface="Arial" pitchFamily="34" charset="0"/>
              </a:rPr>
              <a:t>k</a:t>
            </a:r>
            <a:r>
              <a:rPr lang="en-US" sz="2400" dirty="0">
                <a:latin typeface="Arial" pitchFamily="34" charset="0"/>
              </a:rPr>
              <a:t>=b     </a:t>
            </a:r>
            <a:r>
              <a:rPr lang="en-AU" altLang="en-US" sz="2400" dirty="0">
                <a:latin typeface="Arial" pitchFamily="34" charset="0"/>
              </a:rPr>
              <a:t>⑵</a:t>
            </a:r>
            <a:r>
              <a:rPr lang="en-US" sz="2400" dirty="0">
                <a:latin typeface="Arial" pitchFamily="34" charset="0"/>
              </a:rPr>
              <a:t> (x</a:t>
            </a:r>
            <a:r>
              <a:rPr lang="en-US" sz="2400" baseline="-30000" dirty="0">
                <a:latin typeface="Arial" pitchFamily="34" charset="0"/>
              </a:rPr>
              <a:t>i</a:t>
            </a:r>
            <a:r>
              <a:rPr lang="en-AU" altLang="en-US" sz="2400" dirty="0">
                <a:latin typeface="Arial" pitchFamily="34" charset="0"/>
              </a:rPr>
              <a:t>，</a:t>
            </a:r>
            <a:r>
              <a:rPr lang="en-US" sz="2400" dirty="0">
                <a:latin typeface="Arial" pitchFamily="34" charset="0"/>
              </a:rPr>
              <a:t>x</a:t>
            </a:r>
            <a:r>
              <a:rPr lang="en-US" sz="2400" baseline="-30000" dirty="0">
                <a:latin typeface="Arial" pitchFamily="34" charset="0"/>
              </a:rPr>
              <a:t>i+1</a:t>
            </a:r>
            <a:r>
              <a:rPr lang="en-US" sz="2400" dirty="0">
                <a:latin typeface="Arial" pitchFamily="34" charset="0"/>
              </a:rPr>
              <a:t>)</a:t>
            </a:r>
            <a:r>
              <a:rPr lang="en-AU" altLang="en-US" sz="2400" dirty="0">
                <a:latin typeface="Arial" pitchFamily="34" charset="0"/>
              </a:rPr>
              <a:t>∈</a:t>
            </a:r>
            <a:r>
              <a:rPr lang="en-US" sz="2400" dirty="0">
                <a:latin typeface="Arial" pitchFamily="34" charset="0"/>
              </a:rPr>
              <a:t>E         </a:t>
            </a:r>
            <a:r>
              <a:rPr lang="en-US" sz="2400" dirty="0" err="1">
                <a:latin typeface="Arial" pitchFamily="34" charset="0"/>
              </a:rPr>
              <a:t>i</a:t>
            </a:r>
            <a:r>
              <a:rPr lang="en-US" sz="2400" dirty="0">
                <a:latin typeface="Arial" pitchFamily="34" charset="0"/>
              </a:rPr>
              <a:t>=1</a:t>
            </a:r>
            <a:r>
              <a:rPr lang="en-AU" altLang="en-US" sz="2400" dirty="0">
                <a:latin typeface="Arial" pitchFamily="34" charset="0"/>
              </a:rPr>
              <a:t>‥</a:t>
            </a:r>
            <a:r>
              <a:rPr lang="en-US" sz="2400" dirty="0">
                <a:latin typeface="Arial" pitchFamily="34" charset="0"/>
              </a:rPr>
              <a:t>k-1</a:t>
            </a:r>
          </a:p>
          <a:p>
            <a:pPr algn="just">
              <a:spcBef>
                <a:spcPct val="50000"/>
              </a:spcBef>
            </a:pPr>
            <a:r>
              <a:rPr lang="zh-CN" altLang="en-US" sz="2400" dirty="0">
                <a:latin typeface="Arial" pitchFamily="34" charset="0"/>
              </a:rPr>
              <a:t>则称结点序列</a:t>
            </a:r>
            <a:r>
              <a:rPr lang="en-US" sz="2400" dirty="0">
                <a:latin typeface="Arial" pitchFamily="34" charset="0"/>
              </a:rPr>
              <a:t>x</a:t>
            </a:r>
            <a:r>
              <a:rPr lang="en-US" sz="2400" baseline="-30000" dirty="0">
                <a:latin typeface="Arial" pitchFamily="34" charset="0"/>
              </a:rPr>
              <a:t>1</a:t>
            </a:r>
            <a:r>
              <a:rPr lang="en-US" sz="2400" dirty="0">
                <a:latin typeface="Arial" pitchFamily="34" charset="0"/>
              </a:rPr>
              <a:t>=a</a:t>
            </a:r>
            <a:r>
              <a:rPr lang="zh-CN" altLang="en-US" sz="2400" dirty="0">
                <a:latin typeface="Arial" pitchFamily="34" charset="0"/>
              </a:rPr>
              <a:t>，</a:t>
            </a:r>
            <a:r>
              <a:rPr lang="en-US" sz="2400" dirty="0">
                <a:latin typeface="Arial" pitchFamily="34" charset="0"/>
              </a:rPr>
              <a:t>x</a:t>
            </a:r>
            <a:r>
              <a:rPr lang="en-US" sz="2400" baseline="-30000" dirty="0">
                <a:latin typeface="Arial" pitchFamily="34" charset="0"/>
              </a:rPr>
              <a:t>2</a:t>
            </a:r>
            <a:r>
              <a:rPr lang="zh-CN" altLang="en-US" sz="2400" dirty="0">
                <a:latin typeface="Arial" pitchFamily="34" charset="0"/>
              </a:rPr>
              <a:t>，</a:t>
            </a:r>
            <a:r>
              <a:rPr lang="en-US" sz="2400" dirty="0">
                <a:latin typeface="Arial" pitchFamily="34" charset="0"/>
              </a:rPr>
              <a:t>…</a:t>
            </a:r>
            <a:r>
              <a:rPr lang="zh-CN" altLang="en-US" sz="2400" dirty="0">
                <a:latin typeface="Arial" pitchFamily="34" charset="0"/>
              </a:rPr>
              <a:t>，</a:t>
            </a:r>
            <a:r>
              <a:rPr lang="en-US" sz="2400" dirty="0" err="1">
                <a:latin typeface="Arial" pitchFamily="34" charset="0"/>
              </a:rPr>
              <a:t>x</a:t>
            </a:r>
            <a:r>
              <a:rPr lang="en-US" sz="2400" baseline="-30000" dirty="0" err="1">
                <a:latin typeface="Arial" pitchFamily="34" charset="0"/>
              </a:rPr>
              <a:t>k</a:t>
            </a:r>
            <a:r>
              <a:rPr lang="en-US" sz="2400" dirty="0">
                <a:latin typeface="Arial" pitchFamily="34" charset="0"/>
              </a:rPr>
              <a:t>=b</a:t>
            </a:r>
            <a:r>
              <a:rPr lang="zh-CN" altLang="en-US" sz="2400" dirty="0">
                <a:latin typeface="Arial" pitchFamily="34" charset="0"/>
              </a:rPr>
              <a:t>为结点</a:t>
            </a:r>
            <a:r>
              <a:rPr lang="en-US" sz="2400" dirty="0">
                <a:latin typeface="Arial" pitchFamily="34" charset="0"/>
              </a:rPr>
              <a:t>a</a:t>
            </a:r>
            <a:r>
              <a:rPr lang="zh-CN" altLang="en-US" sz="2400" dirty="0">
                <a:latin typeface="Arial" pitchFamily="34" charset="0"/>
              </a:rPr>
              <a:t>到结点</a:t>
            </a:r>
            <a:r>
              <a:rPr lang="en-US" sz="2400" dirty="0">
                <a:latin typeface="Arial" pitchFamily="34" charset="0"/>
              </a:rPr>
              <a:t>b</a:t>
            </a:r>
            <a:r>
              <a:rPr lang="zh-CN" altLang="en-US" sz="2400" dirty="0">
                <a:latin typeface="Arial" pitchFamily="34" charset="0"/>
              </a:rPr>
              <a:t>的一条路径，而路径上边的数目（</a:t>
            </a:r>
            <a:r>
              <a:rPr lang="en-US" sz="2400" dirty="0">
                <a:latin typeface="Arial" pitchFamily="34" charset="0"/>
              </a:rPr>
              <a:t>k-1</a:t>
            </a:r>
            <a:r>
              <a:rPr lang="zh-CN" altLang="en-US" sz="2400" dirty="0">
                <a:latin typeface="Arial" pitchFamily="34" charset="0"/>
              </a:rPr>
              <a:t>）称为该路径的长度</a:t>
            </a:r>
            <a:r>
              <a:rPr lang="zh-CN" altLang="en-US" dirty="0">
                <a:latin typeface="Arial" pitchFamily="34" charset="0"/>
              </a:rPr>
              <a:t>。</a:t>
            </a:r>
          </a:p>
        </p:txBody>
      </p:sp>
      <p:grpSp>
        <p:nvGrpSpPr>
          <p:cNvPr id="2" name="Group 4"/>
          <p:cNvGrpSpPr>
            <a:grpSpLocks/>
          </p:cNvGrpSpPr>
          <p:nvPr/>
        </p:nvGrpSpPr>
        <p:grpSpPr bwMode="auto">
          <a:xfrm>
            <a:off x="5667373" y="3643314"/>
            <a:ext cx="2447925" cy="2303144"/>
            <a:chOff x="0" y="0"/>
            <a:chExt cx="1542" cy="1451"/>
          </a:xfrm>
        </p:grpSpPr>
        <p:sp>
          <p:nvSpPr>
            <p:cNvPr id="14341" name="Oval 33"/>
            <p:cNvSpPr>
              <a:spLocks noChangeArrowheads="1"/>
            </p:cNvSpPr>
            <p:nvPr/>
          </p:nvSpPr>
          <p:spPr bwMode="auto">
            <a:xfrm>
              <a:off x="408" y="0"/>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rPr>
                <a:t>1</a:t>
              </a:r>
            </a:p>
          </p:txBody>
        </p:sp>
        <p:sp>
          <p:nvSpPr>
            <p:cNvPr id="14342" name="Oval 34"/>
            <p:cNvSpPr>
              <a:spLocks noChangeArrowheads="1"/>
            </p:cNvSpPr>
            <p:nvPr/>
          </p:nvSpPr>
          <p:spPr bwMode="auto">
            <a:xfrm>
              <a:off x="0" y="544"/>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rPr>
                <a:t>2</a:t>
              </a:r>
            </a:p>
          </p:txBody>
        </p:sp>
        <p:sp>
          <p:nvSpPr>
            <p:cNvPr id="14343" name="Oval 35"/>
            <p:cNvSpPr>
              <a:spLocks noChangeArrowheads="1"/>
            </p:cNvSpPr>
            <p:nvPr/>
          </p:nvSpPr>
          <p:spPr bwMode="auto">
            <a:xfrm>
              <a:off x="499" y="1179"/>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rPr>
                <a:t>5</a:t>
              </a:r>
            </a:p>
          </p:txBody>
        </p:sp>
        <p:sp>
          <p:nvSpPr>
            <p:cNvPr id="14344" name="Oval 36"/>
            <p:cNvSpPr>
              <a:spLocks noChangeArrowheads="1"/>
            </p:cNvSpPr>
            <p:nvPr/>
          </p:nvSpPr>
          <p:spPr bwMode="auto">
            <a:xfrm>
              <a:off x="635" y="589"/>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rPr>
                <a:t>3</a:t>
              </a:r>
            </a:p>
          </p:txBody>
        </p:sp>
        <p:sp>
          <p:nvSpPr>
            <p:cNvPr id="14345" name="Oval 37"/>
            <p:cNvSpPr>
              <a:spLocks noChangeArrowheads="1"/>
            </p:cNvSpPr>
            <p:nvPr/>
          </p:nvSpPr>
          <p:spPr bwMode="auto">
            <a:xfrm>
              <a:off x="1270" y="680"/>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rPr>
                <a:t>4</a:t>
              </a:r>
            </a:p>
          </p:txBody>
        </p:sp>
        <p:sp>
          <p:nvSpPr>
            <p:cNvPr id="14346" name="Line 38"/>
            <p:cNvSpPr>
              <a:spLocks noChangeShapeType="1"/>
            </p:cNvSpPr>
            <p:nvPr/>
          </p:nvSpPr>
          <p:spPr bwMode="auto">
            <a:xfrm flipH="1">
              <a:off x="226" y="227"/>
              <a:ext cx="227" cy="362"/>
            </a:xfrm>
            <a:prstGeom prst="line">
              <a:avLst/>
            </a:prstGeom>
            <a:noFill/>
            <a:ln w="28575" cmpd="sng">
              <a:solidFill>
                <a:schemeClr val="tx1"/>
              </a:solidFill>
              <a:round/>
              <a:headEnd/>
              <a:tailEnd/>
            </a:ln>
          </p:spPr>
          <p:txBody>
            <a:bodyPr/>
            <a:lstStyle/>
            <a:p>
              <a:endParaRPr lang="zh-CN" altLang="en-US"/>
            </a:p>
          </p:txBody>
        </p:sp>
        <p:sp>
          <p:nvSpPr>
            <p:cNvPr id="14347" name="Line 39"/>
            <p:cNvSpPr>
              <a:spLocks noChangeShapeType="1"/>
            </p:cNvSpPr>
            <p:nvPr/>
          </p:nvSpPr>
          <p:spPr bwMode="auto">
            <a:xfrm>
              <a:off x="590" y="272"/>
              <a:ext cx="135" cy="317"/>
            </a:xfrm>
            <a:prstGeom prst="line">
              <a:avLst/>
            </a:prstGeom>
            <a:noFill/>
            <a:ln w="28575" cmpd="sng">
              <a:solidFill>
                <a:schemeClr val="tx1"/>
              </a:solidFill>
              <a:round/>
              <a:headEnd/>
              <a:tailEnd/>
            </a:ln>
          </p:spPr>
          <p:txBody>
            <a:bodyPr/>
            <a:lstStyle/>
            <a:p>
              <a:endParaRPr lang="zh-CN" altLang="en-US"/>
            </a:p>
          </p:txBody>
        </p:sp>
        <p:sp>
          <p:nvSpPr>
            <p:cNvPr id="14348" name="Line 40"/>
            <p:cNvSpPr>
              <a:spLocks noChangeShapeType="1"/>
            </p:cNvSpPr>
            <p:nvPr/>
          </p:nvSpPr>
          <p:spPr bwMode="auto">
            <a:xfrm>
              <a:off x="181" y="816"/>
              <a:ext cx="363" cy="408"/>
            </a:xfrm>
            <a:prstGeom prst="line">
              <a:avLst/>
            </a:prstGeom>
            <a:noFill/>
            <a:ln w="28575" cmpd="sng">
              <a:solidFill>
                <a:schemeClr val="tx1"/>
              </a:solidFill>
              <a:round/>
              <a:headEnd/>
              <a:tailEnd/>
            </a:ln>
          </p:spPr>
          <p:txBody>
            <a:bodyPr/>
            <a:lstStyle/>
            <a:p>
              <a:endParaRPr lang="zh-CN" altLang="en-US"/>
            </a:p>
          </p:txBody>
        </p:sp>
        <p:sp>
          <p:nvSpPr>
            <p:cNvPr id="14349" name="Line 41"/>
            <p:cNvSpPr>
              <a:spLocks noChangeShapeType="1"/>
            </p:cNvSpPr>
            <p:nvPr/>
          </p:nvSpPr>
          <p:spPr bwMode="auto">
            <a:xfrm>
              <a:off x="272" y="725"/>
              <a:ext cx="363" cy="0"/>
            </a:xfrm>
            <a:prstGeom prst="line">
              <a:avLst/>
            </a:prstGeom>
            <a:noFill/>
            <a:ln w="28575" cmpd="sng">
              <a:solidFill>
                <a:schemeClr val="tx1"/>
              </a:solidFill>
              <a:round/>
              <a:headEnd/>
              <a:tailEnd/>
            </a:ln>
          </p:spPr>
          <p:txBody>
            <a:bodyPr/>
            <a:lstStyle/>
            <a:p>
              <a:endParaRPr lang="zh-CN" altLang="en-US"/>
            </a:p>
          </p:txBody>
        </p:sp>
        <p:sp>
          <p:nvSpPr>
            <p:cNvPr id="14350" name="Line 42"/>
            <p:cNvSpPr>
              <a:spLocks noChangeShapeType="1"/>
            </p:cNvSpPr>
            <p:nvPr/>
          </p:nvSpPr>
          <p:spPr bwMode="auto">
            <a:xfrm>
              <a:off x="680" y="181"/>
              <a:ext cx="635" cy="544"/>
            </a:xfrm>
            <a:prstGeom prst="line">
              <a:avLst/>
            </a:prstGeom>
            <a:noFill/>
            <a:ln w="28575" cmpd="sng">
              <a:solidFill>
                <a:schemeClr val="tx1"/>
              </a:solidFill>
              <a:round/>
              <a:headEnd/>
              <a:tailEnd/>
            </a:ln>
          </p:spPr>
          <p:txBody>
            <a:bodyPr/>
            <a:lstStyle/>
            <a:p>
              <a:endParaRPr lang="zh-CN" altLang="en-US"/>
            </a:p>
          </p:txBody>
        </p:sp>
        <p:sp>
          <p:nvSpPr>
            <p:cNvPr id="14351" name="Line 43"/>
            <p:cNvSpPr>
              <a:spLocks noChangeShapeType="1"/>
            </p:cNvSpPr>
            <p:nvPr/>
          </p:nvSpPr>
          <p:spPr bwMode="auto">
            <a:xfrm flipV="1">
              <a:off x="771" y="862"/>
              <a:ext cx="499" cy="408"/>
            </a:xfrm>
            <a:prstGeom prst="line">
              <a:avLst/>
            </a:prstGeom>
            <a:noFill/>
            <a:ln w="28575" cmpd="sng">
              <a:solidFill>
                <a:schemeClr val="tx1"/>
              </a:solidFill>
              <a:round/>
              <a:headEnd/>
              <a:tailEnd/>
            </a:ln>
          </p:spPr>
          <p:txBody>
            <a:bodyPr/>
            <a:lstStyle/>
            <a:p>
              <a:endParaRPr lang="zh-CN" altLang="en-US"/>
            </a:p>
          </p:txBody>
        </p:sp>
        <p:sp>
          <p:nvSpPr>
            <p:cNvPr id="14352" name="Line 44"/>
            <p:cNvSpPr>
              <a:spLocks noChangeShapeType="1"/>
            </p:cNvSpPr>
            <p:nvPr/>
          </p:nvSpPr>
          <p:spPr bwMode="auto">
            <a:xfrm flipV="1">
              <a:off x="680" y="862"/>
              <a:ext cx="46" cy="317"/>
            </a:xfrm>
            <a:prstGeom prst="line">
              <a:avLst/>
            </a:prstGeom>
            <a:noFill/>
            <a:ln w="28575" cmpd="sng">
              <a:solidFill>
                <a:schemeClr val="tx1"/>
              </a:solidFill>
              <a:round/>
              <a:headEnd/>
              <a:tailEnd/>
            </a:ln>
          </p:spPr>
          <p:txBody>
            <a:bodyPr/>
            <a:lstStyle/>
            <a:p>
              <a:endParaRPr lang="zh-CN" altLang="en-US"/>
            </a:p>
          </p:txBody>
        </p:sp>
      </p:grpSp>
      <p:grpSp>
        <p:nvGrpSpPr>
          <p:cNvPr id="3" name="Group 17"/>
          <p:cNvGrpSpPr>
            <a:grpSpLocks/>
          </p:cNvGrpSpPr>
          <p:nvPr/>
        </p:nvGrpSpPr>
        <p:grpSpPr bwMode="auto">
          <a:xfrm>
            <a:off x="8185152" y="3789046"/>
            <a:ext cx="2447925" cy="2303144"/>
            <a:chOff x="0" y="0"/>
            <a:chExt cx="1542" cy="1451"/>
          </a:xfrm>
        </p:grpSpPr>
        <p:sp>
          <p:nvSpPr>
            <p:cNvPr id="14354" name="Oval 46"/>
            <p:cNvSpPr>
              <a:spLocks noChangeArrowheads="1"/>
            </p:cNvSpPr>
            <p:nvPr/>
          </p:nvSpPr>
          <p:spPr bwMode="auto">
            <a:xfrm>
              <a:off x="408" y="0"/>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rPr>
                <a:t>1</a:t>
              </a:r>
            </a:p>
          </p:txBody>
        </p:sp>
        <p:sp>
          <p:nvSpPr>
            <p:cNvPr id="14355" name="Oval 47"/>
            <p:cNvSpPr>
              <a:spLocks noChangeArrowheads="1"/>
            </p:cNvSpPr>
            <p:nvPr/>
          </p:nvSpPr>
          <p:spPr bwMode="auto">
            <a:xfrm>
              <a:off x="0" y="544"/>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rPr>
                <a:t>2</a:t>
              </a:r>
            </a:p>
          </p:txBody>
        </p:sp>
        <p:sp>
          <p:nvSpPr>
            <p:cNvPr id="14356" name="Oval 48"/>
            <p:cNvSpPr>
              <a:spLocks noChangeArrowheads="1"/>
            </p:cNvSpPr>
            <p:nvPr/>
          </p:nvSpPr>
          <p:spPr bwMode="auto">
            <a:xfrm>
              <a:off x="499" y="1179"/>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rPr>
                <a:t>5</a:t>
              </a:r>
            </a:p>
          </p:txBody>
        </p:sp>
        <p:sp>
          <p:nvSpPr>
            <p:cNvPr id="14357" name="Oval 49"/>
            <p:cNvSpPr>
              <a:spLocks noChangeArrowheads="1"/>
            </p:cNvSpPr>
            <p:nvPr/>
          </p:nvSpPr>
          <p:spPr bwMode="auto">
            <a:xfrm>
              <a:off x="635" y="589"/>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rPr>
                <a:t>3</a:t>
              </a:r>
            </a:p>
          </p:txBody>
        </p:sp>
        <p:sp>
          <p:nvSpPr>
            <p:cNvPr id="14358" name="Oval 50"/>
            <p:cNvSpPr>
              <a:spLocks noChangeArrowheads="1"/>
            </p:cNvSpPr>
            <p:nvPr/>
          </p:nvSpPr>
          <p:spPr bwMode="auto">
            <a:xfrm>
              <a:off x="1270" y="680"/>
              <a:ext cx="272" cy="272"/>
            </a:xfrm>
            <a:prstGeom prst="ellipse">
              <a:avLst/>
            </a:prstGeom>
            <a:solidFill>
              <a:schemeClr val="hlink"/>
            </a:solidFill>
            <a:ln w="9525" cmpd="sng">
              <a:solidFill>
                <a:schemeClr val="tx1"/>
              </a:solidFill>
              <a:round/>
              <a:headEnd/>
              <a:tailEnd/>
            </a:ln>
          </p:spPr>
          <p:txBody>
            <a:bodyPr wrap="none" anchor="ctr"/>
            <a:lstStyle/>
            <a:p>
              <a:r>
                <a:rPr lang="en-US" sz="2000">
                  <a:solidFill>
                    <a:srgbClr val="FF3300"/>
                  </a:solidFill>
                </a:rPr>
                <a:t>4</a:t>
              </a:r>
            </a:p>
          </p:txBody>
        </p:sp>
        <p:sp>
          <p:nvSpPr>
            <p:cNvPr id="14359" name="Line 51"/>
            <p:cNvSpPr>
              <a:spLocks noChangeShapeType="1"/>
            </p:cNvSpPr>
            <p:nvPr/>
          </p:nvSpPr>
          <p:spPr bwMode="auto">
            <a:xfrm flipH="1">
              <a:off x="226" y="227"/>
              <a:ext cx="227" cy="362"/>
            </a:xfrm>
            <a:prstGeom prst="line">
              <a:avLst/>
            </a:prstGeom>
            <a:noFill/>
            <a:ln w="28575" cmpd="sng">
              <a:solidFill>
                <a:schemeClr val="tx1"/>
              </a:solidFill>
              <a:round/>
              <a:headEnd/>
              <a:tailEnd type="arrow" w="med" len="med"/>
            </a:ln>
          </p:spPr>
          <p:txBody>
            <a:bodyPr/>
            <a:lstStyle/>
            <a:p>
              <a:endParaRPr lang="zh-CN" altLang="en-US"/>
            </a:p>
          </p:txBody>
        </p:sp>
        <p:sp>
          <p:nvSpPr>
            <p:cNvPr id="14360" name="Line 52"/>
            <p:cNvSpPr>
              <a:spLocks noChangeShapeType="1"/>
            </p:cNvSpPr>
            <p:nvPr/>
          </p:nvSpPr>
          <p:spPr bwMode="auto">
            <a:xfrm>
              <a:off x="590" y="272"/>
              <a:ext cx="135" cy="317"/>
            </a:xfrm>
            <a:prstGeom prst="line">
              <a:avLst/>
            </a:prstGeom>
            <a:noFill/>
            <a:ln w="28575" cmpd="sng">
              <a:solidFill>
                <a:schemeClr val="tx1"/>
              </a:solidFill>
              <a:round/>
              <a:headEnd type="stealth" w="lg" len="lg"/>
              <a:tailEnd/>
            </a:ln>
          </p:spPr>
          <p:txBody>
            <a:bodyPr/>
            <a:lstStyle/>
            <a:p>
              <a:endParaRPr lang="zh-CN" altLang="en-US"/>
            </a:p>
          </p:txBody>
        </p:sp>
        <p:sp>
          <p:nvSpPr>
            <p:cNvPr id="14361" name="Line 53"/>
            <p:cNvSpPr>
              <a:spLocks noChangeShapeType="1"/>
            </p:cNvSpPr>
            <p:nvPr/>
          </p:nvSpPr>
          <p:spPr bwMode="auto">
            <a:xfrm>
              <a:off x="181" y="816"/>
              <a:ext cx="363" cy="408"/>
            </a:xfrm>
            <a:prstGeom prst="line">
              <a:avLst/>
            </a:prstGeom>
            <a:noFill/>
            <a:ln w="28575" cmpd="sng">
              <a:solidFill>
                <a:schemeClr val="tx1"/>
              </a:solidFill>
              <a:round/>
              <a:headEnd/>
              <a:tailEnd type="stealth" w="lg" len="lg"/>
            </a:ln>
          </p:spPr>
          <p:txBody>
            <a:bodyPr/>
            <a:lstStyle/>
            <a:p>
              <a:endParaRPr lang="zh-CN" altLang="en-US"/>
            </a:p>
          </p:txBody>
        </p:sp>
        <p:sp>
          <p:nvSpPr>
            <p:cNvPr id="14362" name="Line 54"/>
            <p:cNvSpPr>
              <a:spLocks noChangeShapeType="1"/>
            </p:cNvSpPr>
            <p:nvPr/>
          </p:nvSpPr>
          <p:spPr bwMode="auto">
            <a:xfrm>
              <a:off x="272" y="725"/>
              <a:ext cx="363" cy="0"/>
            </a:xfrm>
            <a:prstGeom prst="line">
              <a:avLst/>
            </a:prstGeom>
            <a:noFill/>
            <a:ln w="28575" cmpd="sng">
              <a:solidFill>
                <a:schemeClr val="tx1"/>
              </a:solidFill>
              <a:round/>
              <a:headEnd/>
              <a:tailEnd type="stealth" w="lg" len="lg"/>
            </a:ln>
          </p:spPr>
          <p:txBody>
            <a:bodyPr/>
            <a:lstStyle/>
            <a:p>
              <a:endParaRPr lang="zh-CN" altLang="en-US"/>
            </a:p>
          </p:txBody>
        </p:sp>
        <p:sp>
          <p:nvSpPr>
            <p:cNvPr id="14363" name="Line 55"/>
            <p:cNvSpPr>
              <a:spLocks noChangeShapeType="1"/>
            </p:cNvSpPr>
            <p:nvPr/>
          </p:nvSpPr>
          <p:spPr bwMode="auto">
            <a:xfrm>
              <a:off x="680" y="181"/>
              <a:ext cx="635" cy="544"/>
            </a:xfrm>
            <a:prstGeom prst="line">
              <a:avLst/>
            </a:prstGeom>
            <a:noFill/>
            <a:ln w="28575" cmpd="sng">
              <a:solidFill>
                <a:schemeClr val="tx1"/>
              </a:solidFill>
              <a:round/>
              <a:headEnd/>
              <a:tailEnd type="stealth" w="lg" len="lg"/>
            </a:ln>
          </p:spPr>
          <p:txBody>
            <a:bodyPr/>
            <a:lstStyle/>
            <a:p>
              <a:endParaRPr lang="zh-CN" altLang="en-US"/>
            </a:p>
          </p:txBody>
        </p:sp>
        <p:sp>
          <p:nvSpPr>
            <p:cNvPr id="14364" name="Line 56"/>
            <p:cNvSpPr>
              <a:spLocks noChangeShapeType="1"/>
            </p:cNvSpPr>
            <p:nvPr/>
          </p:nvSpPr>
          <p:spPr bwMode="auto">
            <a:xfrm flipV="1">
              <a:off x="771" y="862"/>
              <a:ext cx="499" cy="408"/>
            </a:xfrm>
            <a:prstGeom prst="line">
              <a:avLst/>
            </a:prstGeom>
            <a:noFill/>
            <a:ln w="28575" cmpd="sng">
              <a:solidFill>
                <a:schemeClr val="tx1"/>
              </a:solidFill>
              <a:round/>
              <a:headEnd/>
              <a:tailEnd type="stealth" w="lg" len="lg"/>
            </a:ln>
          </p:spPr>
          <p:txBody>
            <a:bodyPr/>
            <a:lstStyle/>
            <a:p>
              <a:endParaRPr lang="zh-CN" altLang="en-US"/>
            </a:p>
          </p:txBody>
        </p:sp>
        <p:sp>
          <p:nvSpPr>
            <p:cNvPr id="14365" name="Line 57"/>
            <p:cNvSpPr>
              <a:spLocks noChangeShapeType="1"/>
            </p:cNvSpPr>
            <p:nvPr/>
          </p:nvSpPr>
          <p:spPr bwMode="auto">
            <a:xfrm flipV="1">
              <a:off x="680" y="862"/>
              <a:ext cx="46" cy="317"/>
            </a:xfrm>
            <a:prstGeom prst="line">
              <a:avLst/>
            </a:prstGeom>
            <a:noFill/>
            <a:ln w="28575" cmpd="sng">
              <a:solidFill>
                <a:schemeClr val="tx1"/>
              </a:solidFill>
              <a:round/>
              <a:headEnd/>
              <a:tailEnd type="stealth" w="lg" len="lg"/>
            </a:ln>
          </p:spPr>
          <p:txBody>
            <a:bodyPr/>
            <a:lstStyle/>
            <a:p>
              <a:endParaRPr lang="zh-CN" altLang="en-US"/>
            </a:p>
          </p:txBody>
        </p:sp>
      </p:grpSp>
      <p:sp>
        <p:nvSpPr>
          <p:cNvPr id="14366" name="Text Box 58"/>
          <p:cNvSpPr txBox="1">
            <a:spLocks noChangeArrowheads="1"/>
          </p:cNvSpPr>
          <p:nvPr/>
        </p:nvSpPr>
        <p:spPr bwMode="auto">
          <a:xfrm>
            <a:off x="6456365" y="6128386"/>
            <a:ext cx="936625" cy="396240"/>
          </a:xfrm>
          <a:prstGeom prst="rect">
            <a:avLst/>
          </a:prstGeom>
          <a:noFill/>
          <a:ln w="9525">
            <a:noFill/>
            <a:miter lim="800000"/>
            <a:headEnd/>
            <a:tailEnd/>
          </a:ln>
        </p:spPr>
        <p:txBody>
          <a:bodyPr>
            <a:spAutoFit/>
          </a:bodyPr>
          <a:lstStyle/>
          <a:p>
            <a:pPr>
              <a:spcBef>
                <a:spcPct val="50000"/>
              </a:spcBef>
            </a:pPr>
            <a:r>
              <a:rPr lang="zh-CN" altLang="en-US" sz="2000" dirty="0"/>
              <a:t>图</a:t>
            </a:r>
            <a:r>
              <a:rPr lang="en-US" sz="2000" dirty="0"/>
              <a:t>1</a:t>
            </a:r>
          </a:p>
        </p:txBody>
      </p:sp>
      <p:sp>
        <p:nvSpPr>
          <p:cNvPr id="14367" name="Text Box 59"/>
          <p:cNvSpPr txBox="1">
            <a:spLocks noChangeArrowheads="1"/>
          </p:cNvSpPr>
          <p:nvPr/>
        </p:nvSpPr>
        <p:spPr bwMode="auto">
          <a:xfrm>
            <a:off x="8832852" y="6055996"/>
            <a:ext cx="936625" cy="398144"/>
          </a:xfrm>
          <a:prstGeom prst="rect">
            <a:avLst/>
          </a:prstGeom>
          <a:noFill/>
          <a:ln w="9525">
            <a:noFill/>
            <a:miter lim="800000"/>
            <a:headEnd/>
            <a:tailEnd/>
          </a:ln>
        </p:spPr>
        <p:txBody>
          <a:bodyPr>
            <a:spAutoFit/>
          </a:bodyPr>
          <a:lstStyle/>
          <a:p>
            <a:pPr>
              <a:spcBef>
                <a:spcPct val="50000"/>
              </a:spcBef>
            </a:pPr>
            <a:r>
              <a:rPr lang="zh-CN" altLang="en-US" sz="2000" dirty="0"/>
              <a:t>图</a:t>
            </a:r>
            <a:r>
              <a:rPr lang="en-US" sz="2000" dirty="0"/>
              <a:t>2</a:t>
            </a:r>
          </a:p>
        </p:txBody>
      </p:sp>
      <p:sp>
        <p:nvSpPr>
          <p:cNvPr id="14368" name="Text Box 60"/>
          <p:cNvSpPr txBox="1">
            <a:spLocks noChangeArrowheads="1"/>
          </p:cNvSpPr>
          <p:nvPr/>
        </p:nvSpPr>
        <p:spPr bwMode="auto">
          <a:xfrm>
            <a:off x="227015" y="3818034"/>
            <a:ext cx="7199313" cy="1569660"/>
          </a:xfrm>
          <a:prstGeom prst="rect">
            <a:avLst/>
          </a:prstGeom>
          <a:noFill/>
          <a:ln w="9525">
            <a:noFill/>
            <a:miter lim="800000"/>
            <a:headEnd/>
            <a:tailEnd/>
          </a:ln>
        </p:spPr>
        <p:txBody>
          <a:bodyPr>
            <a:spAutoFit/>
          </a:bodyPr>
          <a:lstStyle/>
          <a:p>
            <a:pPr algn="just">
              <a:spcBef>
                <a:spcPct val="50000"/>
              </a:spcBef>
            </a:pPr>
            <a:r>
              <a:rPr lang="zh-CN" altLang="en-US" sz="2400" dirty="0">
                <a:latin typeface="Arial" pitchFamily="34" charset="0"/>
              </a:rPr>
              <a:t>图</a:t>
            </a:r>
            <a:r>
              <a:rPr lang="en-US" altLang="en-US" sz="2400" dirty="0">
                <a:latin typeface="Arial" pitchFamily="34" charset="0"/>
              </a:rPr>
              <a:t>1:</a:t>
            </a:r>
            <a:r>
              <a:rPr lang="en-US" altLang="en-US" sz="2400" dirty="0">
                <a:latin typeface="Arial" pitchFamily="34" charset="0"/>
                <a:sym typeface="Wingdings" pitchFamily="2" charset="2"/>
              </a:rPr>
              <a:t> 1</a:t>
            </a:r>
            <a:r>
              <a:rPr lang="zh-CN" altLang="en-US" sz="2400" dirty="0">
                <a:latin typeface="Arial" pitchFamily="34" charset="0"/>
                <a:sym typeface="Wingdings" pitchFamily="2" charset="2"/>
              </a:rPr>
              <a:t>、</a:t>
            </a:r>
            <a:r>
              <a:rPr lang="en-US" altLang="en-US" sz="2400" dirty="0">
                <a:latin typeface="Arial" pitchFamily="34" charset="0"/>
                <a:sym typeface="Wingdings" pitchFamily="2" charset="2"/>
              </a:rPr>
              <a:t>(1,2,3,5)    </a:t>
            </a:r>
            <a:r>
              <a:rPr lang="zh-CN" altLang="en-US" sz="2400" dirty="0">
                <a:latin typeface="Arial" pitchFamily="34" charset="0"/>
                <a:sym typeface="Wingdings" pitchFamily="2" charset="2"/>
              </a:rPr>
              <a:t>长度</a:t>
            </a:r>
            <a:r>
              <a:rPr lang="en-US" altLang="en-US" sz="2400" dirty="0">
                <a:latin typeface="Arial" pitchFamily="34" charset="0"/>
                <a:sym typeface="Wingdings" pitchFamily="2" charset="2"/>
              </a:rPr>
              <a:t>=3</a:t>
            </a:r>
          </a:p>
          <a:p>
            <a:pPr algn="just">
              <a:spcBef>
                <a:spcPct val="50000"/>
              </a:spcBef>
            </a:pPr>
            <a:r>
              <a:rPr lang="en-US" altLang="en-US" sz="2400" dirty="0">
                <a:latin typeface="Arial" pitchFamily="34" charset="0"/>
                <a:sym typeface="Wingdings" pitchFamily="2" charset="2"/>
              </a:rPr>
              <a:t>        2</a:t>
            </a:r>
            <a:r>
              <a:rPr lang="zh-CN" altLang="en-US" sz="2400" dirty="0">
                <a:latin typeface="Arial" pitchFamily="34" charset="0"/>
                <a:sym typeface="Wingdings" pitchFamily="2" charset="2"/>
              </a:rPr>
              <a:t>、</a:t>
            </a:r>
            <a:r>
              <a:rPr lang="en-US" altLang="en-US" sz="2400" dirty="0">
                <a:latin typeface="Arial" pitchFamily="34" charset="0"/>
                <a:sym typeface="Wingdings" pitchFamily="2" charset="2"/>
              </a:rPr>
              <a:t>(1,2,3,5,2)  </a:t>
            </a:r>
            <a:r>
              <a:rPr lang="zh-CN" altLang="en-US" sz="2400" dirty="0">
                <a:latin typeface="Arial" pitchFamily="34" charset="0"/>
                <a:sym typeface="Wingdings" pitchFamily="2" charset="2"/>
              </a:rPr>
              <a:t>长度</a:t>
            </a:r>
            <a:r>
              <a:rPr lang="en-US" altLang="en-US" sz="2400" dirty="0">
                <a:latin typeface="Arial" pitchFamily="34" charset="0"/>
                <a:sym typeface="Wingdings" pitchFamily="2" charset="2"/>
              </a:rPr>
              <a:t>=4</a:t>
            </a:r>
          </a:p>
          <a:p>
            <a:pPr algn="just">
              <a:spcBef>
                <a:spcPct val="50000"/>
              </a:spcBef>
            </a:pPr>
            <a:r>
              <a:rPr lang="en-US" altLang="en-US" sz="2400" dirty="0">
                <a:latin typeface="Arial" pitchFamily="34" charset="0"/>
                <a:sym typeface="Wingdings" pitchFamily="2" charset="2"/>
              </a:rPr>
              <a:t>        3</a:t>
            </a:r>
            <a:r>
              <a:rPr lang="zh-CN" altLang="en-US" sz="2400" dirty="0">
                <a:latin typeface="Arial" pitchFamily="34" charset="0"/>
                <a:sym typeface="Wingdings" pitchFamily="2" charset="2"/>
              </a:rPr>
              <a:t>、</a:t>
            </a:r>
            <a:r>
              <a:rPr lang="en-US" altLang="en-US" sz="2400" dirty="0">
                <a:latin typeface="Arial" pitchFamily="34" charset="0"/>
                <a:sym typeface="Wingdings" pitchFamily="2" charset="2"/>
              </a:rPr>
              <a:t>(1,2,5,4,1)  </a:t>
            </a:r>
            <a:r>
              <a:rPr lang="zh-CN" altLang="en-US" sz="2400" dirty="0">
                <a:latin typeface="Arial" pitchFamily="34" charset="0"/>
                <a:sym typeface="Wingdings" pitchFamily="2" charset="2"/>
              </a:rPr>
              <a:t>长度</a:t>
            </a:r>
            <a:r>
              <a:rPr lang="en-US" altLang="en-US" sz="2400" dirty="0">
                <a:latin typeface="Arial" pitchFamily="34" charset="0"/>
                <a:sym typeface="Wingdings" pitchFamily="2" charset="2"/>
              </a:rPr>
              <a:t>=4</a:t>
            </a:r>
          </a:p>
        </p:txBody>
      </p:sp>
      <p:sp>
        <p:nvSpPr>
          <p:cNvPr id="14369" name="Text Box 61"/>
          <p:cNvSpPr txBox="1">
            <a:spLocks noChangeArrowheads="1"/>
          </p:cNvSpPr>
          <p:nvPr/>
        </p:nvSpPr>
        <p:spPr bwMode="auto">
          <a:xfrm>
            <a:off x="125409" y="5441703"/>
            <a:ext cx="5543550" cy="461665"/>
          </a:xfrm>
          <a:prstGeom prst="rect">
            <a:avLst/>
          </a:prstGeom>
          <a:noFill/>
          <a:ln w="9525">
            <a:noFill/>
            <a:miter lim="800000"/>
            <a:headEnd/>
            <a:tailEnd/>
          </a:ln>
        </p:spPr>
        <p:txBody>
          <a:bodyPr>
            <a:spAutoFit/>
          </a:bodyPr>
          <a:lstStyle/>
          <a:p>
            <a:pPr>
              <a:spcBef>
                <a:spcPct val="50000"/>
              </a:spcBef>
            </a:pPr>
            <a:r>
              <a:rPr lang="zh-CN" altLang="en-US" sz="2400" dirty="0">
                <a:latin typeface="Arial" pitchFamily="34" charset="0"/>
                <a:sym typeface="Wingdings" pitchFamily="2" charset="2"/>
              </a:rPr>
              <a:t>图</a:t>
            </a:r>
            <a:r>
              <a:rPr lang="en-US" altLang="en-US" sz="2400" dirty="0">
                <a:latin typeface="Arial" pitchFamily="34" charset="0"/>
                <a:sym typeface="Wingdings" pitchFamily="2" charset="2"/>
              </a:rPr>
              <a:t>2: (1,2,5,4) </a:t>
            </a:r>
            <a:r>
              <a:rPr lang="zh-CN" altLang="en-US" sz="2400" dirty="0">
                <a:latin typeface="Arial" pitchFamily="34" charset="0"/>
                <a:sym typeface="Wingdings" pitchFamily="2" charset="2"/>
              </a:rPr>
              <a:t>长度</a:t>
            </a:r>
            <a:r>
              <a:rPr lang="en-US" altLang="en-US" sz="2400" dirty="0">
                <a:latin typeface="Arial" pitchFamily="34" charset="0"/>
                <a:sym typeface="Wingdings" pitchFamily="2" charset="2"/>
              </a:rPr>
              <a:t>=3</a:t>
            </a:r>
          </a:p>
        </p:txBody>
      </p:sp>
      <p:sp>
        <p:nvSpPr>
          <p:cNvPr id="38" name="TextBox 37"/>
          <p:cNvSpPr txBox="1"/>
          <p:nvPr/>
        </p:nvSpPr>
        <p:spPr>
          <a:xfrm>
            <a:off x="814266" y="5946458"/>
            <a:ext cx="4143404" cy="830997"/>
          </a:xfrm>
          <a:prstGeom prst="rect">
            <a:avLst/>
          </a:prstGeom>
          <a:noFill/>
        </p:spPr>
        <p:txBody>
          <a:bodyPr wrap="square" rtlCol="0">
            <a:spAutoFit/>
          </a:bodyPr>
          <a:lstStyle/>
          <a:p>
            <a:r>
              <a:rPr lang="zh-CN" altLang="en-US" sz="2400" b="1" dirty="0">
                <a:latin typeface="Arial" pitchFamily="34" charset="0"/>
                <a:sym typeface="Wingdings" pitchFamily="2" charset="2"/>
              </a:rPr>
              <a:t>若起点与终点相同着为环（也叫做回路）</a:t>
            </a:r>
          </a:p>
        </p:txBody>
      </p:sp>
      <p:sp>
        <p:nvSpPr>
          <p:cNvPr id="36" name="Rectangle 7"/>
          <p:cNvSpPr txBox="1">
            <a:spLocks noChangeArrowheads="1"/>
          </p:cNvSpPr>
          <p:nvPr/>
        </p:nvSpPr>
        <p:spPr>
          <a:xfrm>
            <a:off x="363115" y="389099"/>
            <a:ext cx="8066088" cy="862964"/>
          </a:xfrm>
          <a:prstGeom prst="rect">
            <a:avLst/>
          </a:prstGeom>
        </p:spPr>
        <p:txBody>
          <a:bodyPr>
            <a:normAutofit fontScale="90000" lnSpcReduction="10000"/>
          </a:bodyPr>
          <a:lstStyle>
            <a:lvl1pPr algn="l" defTabSz="457200" rtl="0" eaLnBrk="1" latinLnBrk="0" hangingPunct="1">
              <a:spcBef>
                <a:spcPct val="0"/>
              </a:spcBef>
              <a:buNone/>
              <a:defRPr sz="6000" kern="1200" cap="all">
                <a:ln w="3175" cmpd="sng">
                  <a:noFill/>
                </a:ln>
                <a:solidFill>
                  <a:schemeClr val="tx1"/>
                </a:solidFill>
                <a:effectLst/>
                <a:latin typeface="华文新魏" panose="02010800040101010101" pitchFamily="2" charset="-122"/>
                <a:ea typeface="华文新魏" panose="02010800040101010101" pitchFamily="2"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路径</a:t>
            </a:r>
            <a:endParaRPr lang="zh-CN" altLang="en-US" dirty="0"/>
          </a:p>
        </p:txBody>
      </p:sp>
    </p:spTree>
    <p:extLst>
      <p:ext uri="{BB962C8B-B14F-4D97-AF65-F5344CB8AC3E}">
        <p14:creationId xmlns:p14="http://schemas.microsoft.com/office/powerpoint/2010/main" val="346107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slide(fromBottom)">
                                      <p:cBhvr>
                                        <p:cTn id="7" dur="500"/>
                                        <p:tgtEl>
                                          <p:spTgt spid="143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slide(fromBottom)">
                                      <p:cBhvr>
                                        <p:cTn id="12" dur="500"/>
                                        <p:tgtEl>
                                          <p:spTgt spid="143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Effect transition="in" filter="slide(fromBottom)">
                                      <p:cBhvr>
                                        <p:cTn id="17" dur="500"/>
                                        <p:tgtEl>
                                          <p:spTgt spid="143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lide(fromBottom)">
                                      <p:cBhvr>
                                        <p:cTn id="22" dur="500"/>
                                        <p:tgtEl>
                                          <p:spTgt spid="2"/>
                                        </p:tgtEl>
                                      </p:cBhvr>
                                    </p:animEffect>
                                  </p:childTnLst>
                                </p:cTn>
                              </p:par>
                              <p:par>
                                <p:cTn id="23" presetID="12" presetClass="entr" presetSubtype="4"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lide(fromBottom)">
                                      <p:cBhvr>
                                        <p:cTn id="25" dur="500"/>
                                        <p:tgtEl>
                                          <p:spTgt spid="3"/>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4366"/>
                                        </p:tgtEl>
                                        <p:attrNameLst>
                                          <p:attrName>style.visibility</p:attrName>
                                        </p:attrNameLst>
                                      </p:cBhvr>
                                      <p:to>
                                        <p:strVal val="visible"/>
                                      </p:to>
                                    </p:set>
                                    <p:animEffect transition="in" filter="slide(fromBottom)">
                                      <p:cBhvr>
                                        <p:cTn id="28" dur="500"/>
                                        <p:tgtEl>
                                          <p:spTgt spid="14366"/>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4367"/>
                                        </p:tgtEl>
                                        <p:attrNameLst>
                                          <p:attrName>style.visibility</p:attrName>
                                        </p:attrNameLst>
                                      </p:cBhvr>
                                      <p:to>
                                        <p:strVal val="visible"/>
                                      </p:to>
                                    </p:set>
                                    <p:animEffect transition="in" filter="slide(fromBottom)">
                                      <p:cBhvr>
                                        <p:cTn id="31" dur="500"/>
                                        <p:tgtEl>
                                          <p:spTgt spid="14367"/>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14368"/>
                                        </p:tgtEl>
                                        <p:attrNameLst>
                                          <p:attrName>style.visibility</p:attrName>
                                        </p:attrNameLst>
                                      </p:cBhvr>
                                      <p:to>
                                        <p:strVal val="visible"/>
                                      </p:to>
                                    </p:set>
                                    <p:animEffect transition="in" filter="slide(fromBottom)">
                                      <p:cBhvr>
                                        <p:cTn id="36" dur="500"/>
                                        <p:tgtEl>
                                          <p:spTgt spid="14368"/>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14369"/>
                                        </p:tgtEl>
                                        <p:attrNameLst>
                                          <p:attrName>style.visibility</p:attrName>
                                        </p:attrNameLst>
                                      </p:cBhvr>
                                      <p:to>
                                        <p:strVal val="visible"/>
                                      </p:to>
                                    </p:set>
                                    <p:animEffect transition="in" filter="slide(fromBottom)">
                                      <p:cBhvr>
                                        <p:cTn id="41" dur="500"/>
                                        <p:tgtEl>
                                          <p:spTgt spid="14369"/>
                                        </p:tgtEl>
                                      </p:cBhvr>
                                    </p:animEffect>
                                  </p:childTnLst>
                                </p:cTn>
                              </p:par>
                            </p:childTnLst>
                          </p:cTn>
                        </p:par>
                      </p:childTnLst>
                    </p:cTn>
                  </p:par>
                  <p:par>
                    <p:cTn id="42" fill="hold">
                      <p:stCondLst>
                        <p:cond delay="indefinite"/>
                      </p:stCondLst>
                      <p:childTnLst>
                        <p:par>
                          <p:cTn id="43" fill="hold">
                            <p:stCondLst>
                              <p:cond delay="0"/>
                            </p:stCondLst>
                            <p:childTnLst>
                              <p:par>
                                <p:cTn id="44" presetID="51" presetClass="entr" presetSubtype="0"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770" decel="100000"/>
                                        <p:tgtEl>
                                          <p:spTgt spid="38"/>
                                        </p:tgtEl>
                                      </p:cBhvr>
                                    </p:animEffect>
                                    <p:animScale>
                                      <p:cBhvr>
                                        <p:cTn id="47" dur="770" decel="100000"/>
                                        <p:tgtEl>
                                          <p:spTgt spid="38"/>
                                        </p:tgtEl>
                                      </p:cBhvr>
                                      <p:from x="10000" y="10000"/>
                                      <p:to x="200000" y="450000"/>
                                    </p:animScale>
                                    <p:animScale>
                                      <p:cBhvr>
                                        <p:cTn id="48" dur="1230" accel="100000" fill="hold">
                                          <p:stCondLst>
                                            <p:cond delay="770"/>
                                          </p:stCondLst>
                                        </p:cTn>
                                        <p:tgtEl>
                                          <p:spTgt spid="38"/>
                                        </p:tgtEl>
                                      </p:cBhvr>
                                      <p:from x="200000" y="450000"/>
                                      <p:to x="100000" y="100000"/>
                                    </p:animScale>
                                    <p:set>
                                      <p:cBhvr>
                                        <p:cTn id="49" dur="770" fill="hold"/>
                                        <p:tgtEl>
                                          <p:spTgt spid="38"/>
                                        </p:tgtEl>
                                        <p:attrNameLst>
                                          <p:attrName>ppt_x</p:attrName>
                                        </p:attrNameLst>
                                      </p:cBhvr>
                                      <p:to>
                                        <p:strVal val="(0.5)"/>
                                      </p:to>
                                    </p:set>
                                    <p:anim from="(0.5)" to="(#ppt_x)" calcmode="lin" valueType="num">
                                      <p:cBhvr>
                                        <p:cTn id="50" dur="1230" accel="100000" fill="hold">
                                          <p:stCondLst>
                                            <p:cond delay="770"/>
                                          </p:stCondLst>
                                        </p:cTn>
                                        <p:tgtEl>
                                          <p:spTgt spid="38"/>
                                        </p:tgtEl>
                                        <p:attrNameLst>
                                          <p:attrName>ppt_x</p:attrName>
                                        </p:attrNameLst>
                                      </p:cBhvr>
                                    </p:anim>
                                    <p:set>
                                      <p:cBhvr>
                                        <p:cTn id="51" dur="770" fill="hold"/>
                                        <p:tgtEl>
                                          <p:spTgt spid="38"/>
                                        </p:tgtEl>
                                        <p:attrNameLst>
                                          <p:attrName>ppt_y</p:attrName>
                                        </p:attrNameLst>
                                      </p:cBhvr>
                                      <p:to>
                                        <p:strVal val="(#ppt_y+0.4)"/>
                                      </p:to>
                                    </p:set>
                                    <p:anim from="(#ppt_y+0.4)" to="(#ppt_y)" calcmode="lin" valueType="num">
                                      <p:cBhvr>
                                        <p:cTn id="52" dur="1230" accel="100000" fill="hold">
                                          <p:stCondLst>
                                            <p:cond delay="770"/>
                                          </p:stCondLst>
                                        </p:cTn>
                                        <p:tgtEl>
                                          <p:spTgt spid="38"/>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P spid="14366" grpId="0" autoUpdateAnimBg="0"/>
      <p:bldP spid="14367" grpId="0" autoUpdateAnimBg="0"/>
      <p:bldP spid="14368" grpId="0" autoUpdateAnimBg="0"/>
      <p:bldP spid="14369" grpId="0" autoUpdateAnimBg="0"/>
      <p:bldP spid="3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Kruskal</a:t>
            </a:r>
            <a:r>
              <a:rPr lang="zh-CN" altLang="en-US" dirty="0" smtClean="0"/>
              <a:t>算法</a:t>
            </a:r>
            <a:endParaRPr lang="zh-CN" altLang="en-US" dirty="0"/>
          </a:p>
        </p:txBody>
      </p:sp>
      <p:sp>
        <p:nvSpPr>
          <p:cNvPr id="3" name="内容占位符 2"/>
          <p:cNvSpPr>
            <a:spLocks noGrp="1"/>
          </p:cNvSpPr>
          <p:nvPr>
            <p:ph idx="1"/>
          </p:nvPr>
        </p:nvSpPr>
        <p:spPr/>
        <p:txBody>
          <a:bodyPr/>
          <a:lstStyle/>
          <a:p>
            <a:r>
              <a:rPr lang="en-US" altLang="zh-CN" dirty="0" err="1"/>
              <a:t>kruskal</a:t>
            </a:r>
            <a:r>
              <a:rPr lang="en-US" altLang="zh-CN" dirty="0"/>
              <a:t> </a:t>
            </a:r>
            <a:r>
              <a:rPr lang="zh-CN" altLang="en-US" dirty="0"/>
              <a:t>算法思想：贪心选取最短的边来组成一棵最小的生成树</a:t>
            </a:r>
            <a:r>
              <a:rPr lang="zh-CN" altLang="en-US" dirty="0" smtClean="0"/>
              <a:t>。</a:t>
            </a:r>
            <a:endParaRPr lang="en-US" altLang="zh-CN" dirty="0" smtClean="0"/>
          </a:p>
          <a:p>
            <a:r>
              <a:rPr lang="zh-CN" altLang="en-US" dirty="0"/>
              <a:t>具体做法：先将所有的边做排序，然后利用并查集作判断来优先选择较小的边，直到建成一棵生成树。</a:t>
            </a:r>
          </a:p>
          <a:p>
            <a:endParaRPr lang="zh-CN" altLang="en-US" dirty="0"/>
          </a:p>
          <a:p>
            <a:endParaRPr lang="zh-CN" altLang="en-US" dirty="0"/>
          </a:p>
        </p:txBody>
      </p:sp>
    </p:spTree>
    <p:extLst>
      <p:ext uri="{BB962C8B-B14F-4D97-AF65-F5344CB8AC3E}">
        <p14:creationId xmlns:p14="http://schemas.microsoft.com/office/powerpoint/2010/main" val="33561070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7315200" y="3581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1</a:t>
            </a:r>
          </a:p>
        </p:txBody>
      </p:sp>
      <p:grpSp>
        <p:nvGrpSpPr>
          <p:cNvPr id="2" name="Group 5"/>
          <p:cNvGrpSpPr>
            <a:grpSpLocks/>
          </p:cNvGrpSpPr>
          <p:nvPr/>
        </p:nvGrpSpPr>
        <p:grpSpPr bwMode="auto">
          <a:xfrm>
            <a:off x="2895600" y="3124200"/>
            <a:ext cx="2362200" cy="2209800"/>
            <a:chOff x="0" y="0"/>
            <a:chExt cx="1488" cy="1392"/>
          </a:xfrm>
        </p:grpSpPr>
        <p:sp>
          <p:nvSpPr>
            <p:cNvPr id="31750" name="Oval 6"/>
            <p:cNvSpPr>
              <a:spLocks noChangeArrowheads="1"/>
            </p:cNvSpPr>
            <p:nvPr/>
          </p:nvSpPr>
          <p:spPr bwMode="auto">
            <a:xfrm>
              <a:off x="192" y="1104"/>
              <a:ext cx="288" cy="288"/>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31751" name="Oval 7"/>
            <p:cNvSpPr>
              <a:spLocks noChangeArrowheads="1"/>
            </p:cNvSpPr>
            <p:nvPr/>
          </p:nvSpPr>
          <p:spPr bwMode="auto">
            <a:xfrm>
              <a:off x="1008" y="1104"/>
              <a:ext cx="288" cy="288"/>
            </a:xfrm>
            <a:prstGeom prst="ellipse">
              <a:avLst/>
            </a:prstGeom>
            <a:noFill/>
            <a:ln w="9525" cmpd="sng">
              <a:solidFill>
                <a:schemeClr val="tx1"/>
              </a:solidFill>
              <a:round/>
              <a:headEnd/>
              <a:tailEnd/>
            </a:ln>
            <a:effectLst/>
          </p:spPr>
          <p:txBody>
            <a:bodyPr wrap="none" anchor="ctr"/>
            <a:lstStyle/>
            <a:p>
              <a:r>
                <a:rPr lang="zh-CN" altLang="zh-CN"/>
                <a:t>6</a:t>
              </a:r>
            </a:p>
          </p:txBody>
        </p:sp>
        <p:grpSp>
          <p:nvGrpSpPr>
            <p:cNvPr id="3" name="Group 8"/>
            <p:cNvGrpSpPr>
              <a:grpSpLocks/>
            </p:cNvGrpSpPr>
            <p:nvPr/>
          </p:nvGrpSpPr>
          <p:grpSpPr bwMode="auto">
            <a:xfrm>
              <a:off x="0" y="0"/>
              <a:ext cx="1488" cy="1296"/>
              <a:chOff x="0" y="0"/>
              <a:chExt cx="1488" cy="1296"/>
            </a:xfrm>
          </p:grpSpPr>
          <p:sp>
            <p:nvSpPr>
              <p:cNvPr id="31753" name="Oval 9"/>
              <p:cNvSpPr>
                <a:spLocks noChangeArrowheads="1"/>
              </p:cNvSpPr>
              <p:nvPr/>
            </p:nvSpPr>
            <p:spPr bwMode="auto">
              <a:xfrm>
                <a:off x="1200" y="384"/>
                <a:ext cx="288" cy="288"/>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31754" name="Oval 10"/>
              <p:cNvSpPr>
                <a:spLocks noChangeArrowheads="1"/>
              </p:cNvSpPr>
              <p:nvPr/>
            </p:nvSpPr>
            <p:spPr bwMode="auto">
              <a:xfrm>
                <a:off x="0" y="384"/>
                <a:ext cx="288" cy="288"/>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31755" name="Oval 11"/>
              <p:cNvSpPr>
                <a:spLocks noChangeArrowheads="1"/>
              </p:cNvSpPr>
              <p:nvPr/>
            </p:nvSpPr>
            <p:spPr bwMode="auto">
              <a:xfrm>
                <a:off x="576" y="624"/>
                <a:ext cx="288" cy="288"/>
              </a:xfrm>
              <a:prstGeom prst="ellipse">
                <a:avLst/>
              </a:prstGeom>
              <a:noFill/>
              <a:ln w="9525" cmpd="sng">
                <a:solidFill>
                  <a:schemeClr val="tx1"/>
                </a:solidFill>
                <a:round/>
                <a:headEnd/>
                <a:tailEnd/>
              </a:ln>
              <a:effectLst/>
            </p:spPr>
            <p:txBody>
              <a:bodyPr wrap="none" anchor="ctr"/>
              <a:lstStyle/>
              <a:p>
                <a:r>
                  <a:rPr lang="zh-CN" altLang="zh-CN"/>
                  <a:t>3</a:t>
                </a:r>
              </a:p>
            </p:txBody>
          </p:sp>
          <p:grpSp>
            <p:nvGrpSpPr>
              <p:cNvPr id="4" name="Group 12"/>
              <p:cNvGrpSpPr>
                <a:grpSpLocks/>
              </p:cNvGrpSpPr>
              <p:nvPr/>
            </p:nvGrpSpPr>
            <p:grpSpPr bwMode="auto">
              <a:xfrm>
                <a:off x="144" y="176"/>
                <a:ext cx="1200" cy="1072"/>
                <a:chOff x="0" y="0"/>
                <a:chExt cx="1200" cy="1072"/>
              </a:xfrm>
            </p:grpSpPr>
            <p:sp>
              <p:nvSpPr>
                <p:cNvPr id="31757" name="Line 13"/>
                <p:cNvSpPr>
                  <a:spLocks noChangeShapeType="1"/>
                </p:cNvSpPr>
                <p:nvPr/>
              </p:nvSpPr>
              <p:spPr bwMode="auto">
                <a:xfrm flipV="1">
                  <a:off x="96" y="0"/>
                  <a:ext cx="336" cy="240"/>
                </a:xfrm>
                <a:prstGeom prst="line">
                  <a:avLst/>
                </a:prstGeom>
                <a:noFill/>
                <a:ln w="9525" cmpd="sng">
                  <a:solidFill>
                    <a:schemeClr val="tx1"/>
                  </a:solidFill>
                  <a:round/>
                  <a:headEnd/>
                  <a:tailEnd/>
                </a:ln>
                <a:effectLst/>
              </p:spPr>
              <p:txBody>
                <a:bodyPr wrap="none" anchor="ctr"/>
                <a:lstStyle/>
                <a:p>
                  <a:endParaRPr lang="zh-CN" altLang="en-US"/>
                </a:p>
              </p:txBody>
            </p:sp>
            <p:sp>
              <p:nvSpPr>
                <p:cNvPr id="31758" name="Line 14"/>
                <p:cNvSpPr>
                  <a:spLocks noChangeShapeType="1"/>
                </p:cNvSpPr>
                <p:nvPr/>
              </p:nvSpPr>
              <p:spPr bwMode="auto">
                <a:xfrm flipV="1">
                  <a:off x="288" y="720"/>
                  <a:ext cx="192" cy="240"/>
                </a:xfrm>
                <a:prstGeom prst="line">
                  <a:avLst/>
                </a:prstGeom>
                <a:noFill/>
                <a:ln w="9525" cmpd="sng">
                  <a:solidFill>
                    <a:schemeClr val="tx1"/>
                  </a:solidFill>
                  <a:round/>
                  <a:headEnd/>
                  <a:tailEnd/>
                </a:ln>
                <a:effectLst/>
              </p:spPr>
              <p:txBody>
                <a:bodyPr wrap="none" anchor="ctr"/>
                <a:lstStyle/>
                <a:p>
                  <a:endParaRPr lang="zh-CN" altLang="en-US"/>
                </a:p>
              </p:txBody>
            </p:sp>
            <p:sp>
              <p:nvSpPr>
                <p:cNvPr id="31759" name="Line 15"/>
                <p:cNvSpPr>
                  <a:spLocks noChangeShapeType="1"/>
                </p:cNvSpPr>
                <p:nvPr/>
              </p:nvSpPr>
              <p:spPr bwMode="auto">
                <a:xfrm flipV="1">
                  <a:off x="720" y="400"/>
                  <a:ext cx="336" cy="144"/>
                </a:xfrm>
                <a:prstGeom prst="line">
                  <a:avLst/>
                </a:prstGeom>
                <a:noFill/>
                <a:ln w="9525" cmpd="sng">
                  <a:solidFill>
                    <a:schemeClr val="tx1"/>
                  </a:solidFill>
                  <a:round/>
                  <a:headEnd/>
                  <a:tailEnd/>
                </a:ln>
                <a:effectLst/>
              </p:spPr>
              <p:txBody>
                <a:bodyPr wrap="none" anchor="ctr"/>
                <a:lstStyle/>
                <a:p>
                  <a:endParaRPr lang="zh-CN" altLang="en-US"/>
                </a:p>
              </p:txBody>
            </p:sp>
            <p:sp>
              <p:nvSpPr>
                <p:cNvPr id="31760" name="Line 16"/>
                <p:cNvSpPr>
                  <a:spLocks noChangeShapeType="1"/>
                </p:cNvSpPr>
                <p:nvPr/>
              </p:nvSpPr>
              <p:spPr bwMode="auto">
                <a:xfrm>
                  <a:off x="136" y="416"/>
                  <a:ext cx="288" cy="144"/>
                </a:xfrm>
                <a:prstGeom prst="line">
                  <a:avLst/>
                </a:prstGeom>
                <a:noFill/>
                <a:ln w="9525" cmpd="sng">
                  <a:solidFill>
                    <a:schemeClr val="tx1"/>
                  </a:solidFill>
                  <a:round/>
                  <a:headEnd/>
                  <a:tailEnd/>
                </a:ln>
                <a:effectLst/>
              </p:spPr>
              <p:txBody>
                <a:bodyPr wrap="none" anchor="ctr"/>
                <a:lstStyle/>
                <a:p>
                  <a:endParaRPr lang="zh-CN" altLang="en-US"/>
                </a:p>
              </p:txBody>
            </p:sp>
            <p:sp>
              <p:nvSpPr>
                <p:cNvPr id="31761" name="Line 17"/>
                <p:cNvSpPr>
                  <a:spLocks noChangeShapeType="1"/>
                </p:cNvSpPr>
                <p:nvPr/>
              </p:nvSpPr>
              <p:spPr bwMode="auto">
                <a:xfrm>
                  <a:off x="720" y="16"/>
                  <a:ext cx="384" cy="240"/>
                </a:xfrm>
                <a:prstGeom prst="line">
                  <a:avLst/>
                </a:prstGeom>
                <a:noFill/>
                <a:ln w="9525" cmpd="sng">
                  <a:solidFill>
                    <a:schemeClr val="tx1"/>
                  </a:solidFill>
                  <a:round/>
                  <a:headEnd/>
                  <a:tailEnd/>
                </a:ln>
                <a:effectLst/>
              </p:spPr>
              <p:txBody>
                <a:bodyPr wrap="none" anchor="ctr"/>
                <a:lstStyle/>
                <a:p>
                  <a:endParaRPr lang="zh-CN" altLang="en-US"/>
                </a:p>
              </p:txBody>
            </p:sp>
            <p:sp>
              <p:nvSpPr>
                <p:cNvPr id="31762" name="Line 18"/>
                <p:cNvSpPr>
                  <a:spLocks noChangeShapeType="1"/>
                </p:cNvSpPr>
                <p:nvPr/>
              </p:nvSpPr>
              <p:spPr bwMode="auto">
                <a:xfrm flipV="1">
                  <a:off x="1056"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1763" name="Line 19"/>
                <p:cNvSpPr>
                  <a:spLocks noChangeShapeType="1"/>
                </p:cNvSpPr>
                <p:nvPr/>
              </p:nvSpPr>
              <p:spPr bwMode="auto">
                <a:xfrm flipH="1" flipV="1">
                  <a:off x="0"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1764" name="Line 20"/>
                <p:cNvSpPr>
                  <a:spLocks noChangeShapeType="1"/>
                </p:cNvSpPr>
                <p:nvPr/>
              </p:nvSpPr>
              <p:spPr bwMode="auto">
                <a:xfrm flipV="1">
                  <a:off x="336" y="1072"/>
                  <a:ext cx="528" cy="0"/>
                </a:xfrm>
                <a:prstGeom prst="line">
                  <a:avLst/>
                </a:prstGeom>
                <a:noFill/>
                <a:ln w="9525" cmpd="sng">
                  <a:solidFill>
                    <a:schemeClr val="tx1"/>
                  </a:solidFill>
                  <a:round/>
                  <a:headEnd/>
                  <a:tailEnd/>
                </a:ln>
                <a:effectLst/>
              </p:spPr>
              <p:txBody>
                <a:bodyPr wrap="none" anchor="ctr"/>
                <a:lstStyle/>
                <a:p>
                  <a:endParaRPr lang="zh-CN" altLang="en-US"/>
                </a:p>
              </p:txBody>
            </p:sp>
            <p:sp>
              <p:nvSpPr>
                <p:cNvPr id="31765" name="Line 21"/>
                <p:cNvSpPr>
                  <a:spLocks noChangeShapeType="1"/>
                </p:cNvSpPr>
                <p:nvPr/>
              </p:nvSpPr>
              <p:spPr bwMode="auto">
                <a:xfrm flipH="1" flipV="1">
                  <a:off x="576" y="112"/>
                  <a:ext cx="0" cy="336"/>
                </a:xfrm>
                <a:prstGeom prst="line">
                  <a:avLst/>
                </a:prstGeom>
                <a:noFill/>
                <a:ln w="9525" cmpd="sng">
                  <a:solidFill>
                    <a:schemeClr val="tx1"/>
                  </a:solidFill>
                  <a:round/>
                  <a:headEnd/>
                  <a:tailEnd/>
                </a:ln>
                <a:effectLst/>
              </p:spPr>
              <p:txBody>
                <a:bodyPr wrap="none" anchor="ctr"/>
                <a:lstStyle/>
                <a:p>
                  <a:endParaRPr lang="zh-CN" altLang="en-US"/>
                </a:p>
              </p:txBody>
            </p:sp>
            <p:sp>
              <p:nvSpPr>
                <p:cNvPr id="31766" name="Line 22"/>
                <p:cNvSpPr>
                  <a:spLocks noChangeShapeType="1"/>
                </p:cNvSpPr>
                <p:nvPr/>
              </p:nvSpPr>
              <p:spPr bwMode="auto">
                <a:xfrm>
                  <a:off x="672" y="688"/>
                  <a:ext cx="240" cy="288"/>
                </a:xfrm>
                <a:prstGeom prst="line">
                  <a:avLst/>
                </a:prstGeom>
                <a:noFill/>
                <a:ln w="9525" cmpd="sng">
                  <a:solidFill>
                    <a:schemeClr val="tx1"/>
                  </a:solidFill>
                  <a:round/>
                  <a:headEnd/>
                  <a:tailEnd/>
                </a:ln>
                <a:effectLst/>
              </p:spPr>
              <p:txBody>
                <a:bodyPr wrap="none" anchor="ctr"/>
                <a:lstStyle/>
                <a:p>
                  <a:endParaRPr lang="zh-CN" altLang="en-US"/>
                </a:p>
              </p:txBody>
            </p:sp>
          </p:grpSp>
          <p:grpSp>
            <p:nvGrpSpPr>
              <p:cNvPr id="5" name="Group 23"/>
              <p:cNvGrpSpPr>
                <a:grpSpLocks/>
              </p:cNvGrpSpPr>
              <p:nvPr/>
            </p:nvGrpSpPr>
            <p:grpSpPr bwMode="auto">
              <a:xfrm>
                <a:off x="48" y="0"/>
                <a:ext cx="1392" cy="1296"/>
                <a:chOff x="0" y="0"/>
                <a:chExt cx="1392" cy="1296"/>
              </a:xfrm>
            </p:grpSpPr>
            <p:sp>
              <p:nvSpPr>
                <p:cNvPr id="31768" name="Text Box 24"/>
                <p:cNvSpPr txBox="1">
                  <a:spLocks noChangeArrowheads="1"/>
                </p:cNvSpPr>
                <p:nvPr/>
              </p:nvSpPr>
              <p:spPr bwMode="auto">
                <a:xfrm>
                  <a:off x="624" y="288"/>
                  <a:ext cx="192" cy="288"/>
                </a:xfrm>
                <a:prstGeom prst="rect">
                  <a:avLst/>
                </a:prstGeom>
                <a:noFill/>
                <a:ln w="9525">
                  <a:noFill/>
                  <a:miter lim="800000"/>
                  <a:headEnd/>
                  <a:tailEnd/>
                </a:ln>
                <a:effectLst/>
              </p:spPr>
              <p:txBody>
                <a:bodyPr>
                  <a:spAutoFit/>
                </a:bodyPr>
                <a:lstStyle/>
                <a:p>
                  <a:pPr>
                    <a:spcBef>
                      <a:spcPct val="50000"/>
                    </a:spcBef>
                  </a:pPr>
                  <a:r>
                    <a:rPr lang="zh-CN" altLang="zh-CN" sz="2400"/>
                    <a:t>1</a:t>
                  </a:r>
                </a:p>
              </p:txBody>
            </p:sp>
            <p:sp>
              <p:nvSpPr>
                <p:cNvPr id="31769" name="Oval 25"/>
                <p:cNvSpPr>
                  <a:spLocks noChangeArrowheads="1"/>
                </p:cNvSpPr>
                <p:nvPr/>
              </p:nvSpPr>
              <p:spPr bwMode="auto">
                <a:xfrm>
                  <a:off x="528" y="0"/>
                  <a:ext cx="288" cy="288"/>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31770" name="Text Box 26"/>
                <p:cNvSpPr txBox="1">
                  <a:spLocks noChangeArrowheads="1"/>
                </p:cNvSpPr>
                <p:nvPr/>
              </p:nvSpPr>
              <p:spPr bwMode="auto">
                <a:xfrm>
                  <a:off x="165" y="9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1771" name="Text Box 27"/>
                <p:cNvSpPr txBox="1">
                  <a:spLocks noChangeArrowheads="1"/>
                </p:cNvSpPr>
                <p:nvPr/>
              </p:nvSpPr>
              <p:spPr bwMode="auto">
                <a:xfrm>
                  <a:off x="336"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1772" name="Text Box 28"/>
                <p:cNvSpPr txBox="1">
                  <a:spLocks noChangeArrowheads="1"/>
                </p:cNvSpPr>
                <p:nvPr/>
              </p:nvSpPr>
              <p:spPr bwMode="auto">
                <a:xfrm>
                  <a:off x="0" y="816"/>
                  <a:ext cx="192" cy="288"/>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31773" name="Text Box 29"/>
                <p:cNvSpPr txBox="1">
                  <a:spLocks noChangeArrowheads="1"/>
                </p:cNvSpPr>
                <p:nvPr/>
              </p:nvSpPr>
              <p:spPr bwMode="auto">
                <a:xfrm>
                  <a:off x="864" y="816"/>
                  <a:ext cx="192" cy="288"/>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31774" name="Text Box 30"/>
                <p:cNvSpPr txBox="1">
                  <a:spLocks noChangeArrowheads="1"/>
                </p:cNvSpPr>
                <p:nvPr/>
              </p:nvSpPr>
              <p:spPr bwMode="auto">
                <a:xfrm>
                  <a:off x="624" y="1008"/>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1775" name="Text Box 31"/>
                <p:cNvSpPr txBox="1">
                  <a:spLocks noChangeArrowheads="1"/>
                </p:cNvSpPr>
                <p:nvPr/>
              </p:nvSpPr>
              <p:spPr bwMode="auto">
                <a:xfrm>
                  <a:off x="960" y="48"/>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1776" name="Text Box 32"/>
                <p:cNvSpPr txBox="1">
                  <a:spLocks noChangeArrowheads="1"/>
                </p:cNvSpPr>
                <p:nvPr/>
              </p:nvSpPr>
              <p:spPr bwMode="auto">
                <a:xfrm>
                  <a:off x="1200" y="768"/>
                  <a:ext cx="192" cy="288"/>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31777" name="Text Box 33"/>
                <p:cNvSpPr txBox="1">
                  <a:spLocks noChangeArrowheads="1"/>
                </p:cNvSpPr>
                <p:nvPr/>
              </p:nvSpPr>
              <p:spPr bwMode="auto">
                <a:xfrm>
                  <a:off x="309" y="81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1778" name="Text Box 34"/>
                <p:cNvSpPr txBox="1">
                  <a:spLocks noChangeArrowheads="1"/>
                </p:cNvSpPr>
                <p:nvPr/>
              </p:nvSpPr>
              <p:spPr bwMode="auto">
                <a:xfrm>
                  <a:off x="828"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grpSp>
        </p:grpSp>
      </p:grpSp>
      <p:sp>
        <p:nvSpPr>
          <p:cNvPr id="31779" name="Text Box 35"/>
          <p:cNvSpPr txBox="1">
            <a:spLocks noChangeArrowheads="1"/>
          </p:cNvSpPr>
          <p:nvPr/>
        </p:nvSpPr>
        <p:spPr bwMode="auto">
          <a:xfrm>
            <a:off x="3276600" y="5486400"/>
            <a:ext cx="1600200" cy="369332"/>
          </a:xfrm>
          <a:prstGeom prst="rect">
            <a:avLst/>
          </a:prstGeom>
          <a:noFill/>
          <a:ln w="9525">
            <a:noFill/>
            <a:miter lim="800000"/>
            <a:headEnd/>
            <a:tailEnd/>
          </a:ln>
          <a:effectLst/>
        </p:spPr>
        <p:txBody>
          <a:bodyPr>
            <a:spAutoFit/>
          </a:bodyPr>
          <a:lstStyle/>
          <a:p>
            <a:pPr>
              <a:spcBef>
                <a:spcPct val="50000"/>
              </a:spcBef>
            </a:pPr>
            <a:r>
              <a:rPr lang="zh-CN" altLang="en-US"/>
              <a:t>原始图</a:t>
            </a:r>
          </a:p>
        </p:txBody>
      </p:sp>
      <p:sp>
        <p:nvSpPr>
          <p:cNvPr id="31780" name="Oval 36"/>
          <p:cNvSpPr>
            <a:spLocks noChangeArrowheads="1"/>
          </p:cNvSpPr>
          <p:nvPr/>
        </p:nvSpPr>
        <p:spPr bwMode="auto">
          <a:xfrm>
            <a:off x="6553200" y="4876800"/>
            <a:ext cx="457200" cy="457200"/>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31781" name="Oval 37"/>
          <p:cNvSpPr>
            <a:spLocks noChangeArrowheads="1"/>
          </p:cNvSpPr>
          <p:nvPr/>
        </p:nvSpPr>
        <p:spPr bwMode="auto">
          <a:xfrm>
            <a:off x="7848600" y="4876800"/>
            <a:ext cx="457200" cy="457200"/>
          </a:xfrm>
          <a:prstGeom prst="ellipse">
            <a:avLst/>
          </a:prstGeom>
          <a:noFill/>
          <a:ln w="9525" cmpd="sng">
            <a:solidFill>
              <a:schemeClr val="tx1"/>
            </a:solidFill>
            <a:round/>
            <a:headEnd/>
            <a:tailEnd/>
          </a:ln>
          <a:effectLst/>
        </p:spPr>
        <p:txBody>
          <a:bodyPr wrap="none" anchor="ctr"/>
          <a:lstStyle/>
          <a:p>
            <a:r>
              <a:rPr lang="zh-CN" altLang="zh-CN"/>
              <a:t>6</a:t>
            </a:r>
          </a:p>
        </p:txBody>
      </p:sp>
      <p:sp>
        <p:nvSpPr>
          <p:cNvPr id="31782" name="Oval 38"/>
          <p:cNvSpPr>
            <a:spLocks noChangeArrowheads="1"/>
          </p:cNvSpPr>
          <p:nvPr/>
        </p:nvSpPr>
        <p:spPr bwMode="auto">
          <a:xfrm>
            <a:off x="8153400" y="3733800"/>
            <a:ext cx="457200" cy="457200"/>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31783" name="Oval 39"/>
          <p:cNvSpPr>
            <a:spLocks noChangeArrowheads="1"/>
          </p:cNvSpPr>
          <p:nvPr/>
        </p:nvSpPr>
        <p:spPr bwMode="auto">
          <a:xfrm>
            <a:off x="6248400" y="3733800"/>
            <a:ext cx="457200" cy="457200"/>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31784" name="Oval 40"/>
          <p:cNvSpPr>
            <a:spLocks noChangeArrowheads="1"/>
          </p:cNvSpPr>
          <p:nvPr/>
        </p:nvSpPr>
        <p:spPr bwMode="auto">
          <a:xfrm>
            <a:off x="7162800" y="4114800"/>
            <a:ext cx="457200" cy="457200"/>
          </a:xfrm>
          <a:prstGeom prst="ellipse">
            <a:avLst/>
          </a:prstGeom>
          <a:noFill/>
          <a:ln w="9525" cmpd="sng">
            <a:solidFill>
              <a:schemeClr val="tx1"/>
            </a:solidFill>
            <a:round/>
            <a:headEnd/>
            <a:tailEnd/>
          </a:ln>
          <a:effectLst/>
        </p:spPr>
        <p:txBody>
          <a:bodyPr wrap="none" anchor="ctr"/>
          <a:lstStyle/>
          <a:p>
            <a:r>
              <a:rPr lang="zh-CN" altLang="zh-CN"/>
              <a:t>3</a:t>
            </a:r>
          </a:p>
        </p:txBody>
      </p:sp>
      <p:sp>
        <p:nvSpPr>
          <p:cNvPr id="31785" name="Line 41"/>
          <p:cNvSpPr>
            <a:spLocks noChangeShapeType="1"/>
          </p:cNvSpPr>
          <p:nvPr/>
        </p:nvSpPr>
        <p:spPr bwMode="auto">
          <a:xfrm flipV="1">
            <a:off x="6629400" y="3403600"/>
            <a:ext cx="5334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1786" name="Line 42"/>
          <p:cNvSpPr>
            <a:spLocks noChangeShapeType="1"/>
          </p:cNvSpPr>
          <p:nvPr/>
        </p:nvSpPr>
        <p:spPr bwMode="auto">
          <a:xfrm flipV="1">
            <a:off x="6934200" y="4546600"/>
            <a:ext cx="3048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1787" name="Line 43"/>
          <p:cNvSpPr>
            <a:spLocks noChangeShapeType="1"/>
          </p:cNvSpPr>
          <p:nvPr/>
        </p:nvSpPr>
        <p:spPr bwMode="auto">
          <a:xfrm flipV="1">
            <a:off x="7620000" y="4038600"/>
            <a:ext cx="533400" cy="228600"/>
          </a:xfrm>
          <a:prstGeom prst="line">
            <a:avLst/>
          </a:prstGeom>
          <a:noFill/>
          <a:ln w="9525" cmpd="sng">
            <a:solidFill>
              <a:schemeClr val="tx1"/>
            </a:solidFill>
            <a:round/>
            <a:headEnd/>
            <a:tailEnd/>
          </a:ln>
          <a:effectLst/>
        </p:spPr>
        <p:txBody>
          <a:bodyPr wrap="none" anchor="ctr"/>
          <a:lstStyle/>
          <a:p>
            <a:endParaRPr lang="zh-CN" altLang="en-US"/>
          </a:p>
        </p:txBody>
      </p:sp>
      <p:sp>
        <p:nvSpPr>
          <p:cNvPr id="31788" name="Line 44"/>
          <p:cNvSpPr>
            <a:spLocks noChangeShapeType="1"/>
          </p:cNvSpPr>
          <p:nvPr/>
        </p:nvSpPr>
        <p:spPr bwMode="auto">
          <a:xfrm>
            <a:off x="6692900" y="4064000"/>
            <a:ext cx="457200" cy="228600"/>
          </a:xfrm>
          <a:prstGeom prst="line">
            <a:avLst/>
          </a:prstGeom>
          <a:noFill/>
          <a:ln w="9525" cmpd="sng">
            <a:solidFill>
              <a:schemeClr val="tx1"/>
            </a:solidFill>
            <a:round/>
            <a:headEnd/>
            <a:tailEnd/>
          </a:ln>
          <a:effectLst/>
        </p:spPr>
        <p:txBody>
          <a:bodyPr wrap="none" anchor="ctr"/>
          <a:lstStyle/>
          <a:p>
            <a:endParaRPr lang="zh-CN" altLang="en-US"/>
          </a:p>
        </p:txBody>
      </p:sp>
      <p:sp>
        <p:nvSpPr>
          <p:cNvPr id="31789" name="Line 45"/>
          <p:cNvSpPr>
            <a:spLocks noChangeShapeType="1"/>
          </p:cNvSpPr>
          <p:nvPr/>
        </p:nvSpPr>
        <p:spPr bwMode="auto">
          <a:xfrm>
            <a:off x="7620000" y="3429000"/>
            <a:ext cx="6096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1790" name="Line 46"/>
          <p:cNvSpPr>
            <a:spLocks noChangeShapeType="1"/>
          </p:cNvSpPr>
          <p:nvPr/>
        </p:nvSpPr>
        <p:spPr bwMode="auto">
          <a:xfrm flipV="1">
            <a:off x="8153400" y="4191000"/>
            <a:ext cx="228600" cy="685800"/>
          </a:xfrm>
          <a:prstGeom prst="line">
            <a:avLst/>
          </a:prstGeom>
          <a:noFill/>
          <a:ln w="9525" cmpd="sng">
            <a:solidFill>
              <a:schemeClr val="tx1"/>
            </a:solidFill>
            <a:round/>
            <a:headEnd/>
            <a:tailEnd/>
          </a:ln>
          <a:effectLst/>
        </p:spPr>
        <p:txBody>
          <a:bodyPr wrap="none" anchor="ctr"/>
          <a:lstStyle/>
          <a:p>
            <a:endParaRPr lang="zh-CN" altLang="en-US"/>
          </a:p>
        </p:txBody>
      </p:sp>
      <p:sp>
        <p:nvSpPr>
          <p:cNvPr id="31791" name="Line 47"/>
          <p:cNvSpPr>
            <a:spLocks noChangeShapeType="1"/>
          </p:cNvSpPr>
          <p:nvPr/>
        </p:nvSpPr>
        <p:spPr bwMode="auto">
          <a:xfrm flipH="1" flipV="1">
            <a:off x="6477000" y="4191000"/>
            <a:ext cx="228600" cy="685800"/>
          </a:xfrm>
          <a:prstGeom prst="line">
            <a:avLst/>
          </a:prstGeom>
          <a:noFill/>
          <a:ln w="9525" cmpd="sng">
            <a:solidFill>
              <a:schemeClr val="tx1"/>
            </a:solidFill>
            <a:round/>
            <a:headEnd/>
            <a:tailEnd/>
          </a:ln>
          <a:effectLst/>
        </p:spPr>
        <p:txBody>
          <a:bodyPr wrap="none" anchor="ctr"/>
          <a:lstStyle/>
          <a:p>
            <a:endParaRPr lang="zh-CN" altLang="en-US"/>
          </a:p>
        </p:txBody>
      </p:sp>
      <p:sp>
        <p:nvSpPr>
          <p:cNvPr id="31792" name="Line 48"/>
          <p:cNvSpPr>
            <a:spLocks noChangeShapeType="1"/>
          </p:cNvSpPr>
          <p:nvPr/>
        </p:nvSpPr>
        <p:spPr bwMode="auto">
          <a:xfrm flipV="1">
            <a:off x="7010400" y="5105400"/>
            <a:ext cx="838200" cy="0"/>
          </a:xfrm>
          <a:prstGeom prst="line">
            <a:avLst/>
          </a:prstGeom>
          <a:noFill/>
          <a:ln w="9525" cmpd="sng">
            <a:solidFill>
              <a:schemeClr val="tx1"/>
            </a:solidFill>
            <a:round/>
            <a:headEnd/>
            <a:tailEnd/>
          </a:ln>
          <a:effectLst/>
        </p:spPr>
        <p:txBody>
          <a:bodyPr wrap="none" anchor="ctr"/>
          <a:lstStyle/>
          <a:p>
            <a:endParaRPr lang="zh-CN" altLang="en-US"/>
          </a:p>
        </p:txBody>
      </p:sp>
      <p:sp>
        <p:nvSpPr>
          <p:cNvPr id="31793" name="Line 49"/>
          <p:cNvSpPr>
            <a:spLocks noChangeShapeType="1"/>
          </p:cNvSpPr>
          <p:nvPr/>
        </p:nvSpPr>
        <p:spPr bwMode="auto">
          <a:xfrm flipH="1" flipV="1">
            <a:off x="7391400" y="3581400"/>
            <a:ext cx="0" cy="533400"/>
          </a:xfrm>
          <a:prstGeom prst="line">
            <a:avLst/>
          </a:prstGeom>
          <a:noFill/>
          <a:ln w="38100" cmpd="sng">
            <a:solidFill>
              <a:srgbClr val="FF0000"/>
            </a:solidFill>
            <a:round/>
            <a:headEnd/>
            <a:tailEnd/>
          </a:ln>
          <a:effectLst/>
        </p:spPr>
        <p:txBody>
          <a:bodyPr wrap="none" anchor="ctr"/>
          <a:lstStyle/>
          <a:p>
            <a:endParaRPr lang="zh-CN" altLang="en-US"/>
          </a:p>
        </p:txBody>
      </p:sp>
      <p:sp>
        <p:nvSpPr>
          <p:cNvPr id="31794" name="Line 50"/>
          <p:cNvSpPr>
            <a:spLocks noChangeShapeType="1"/>
          </p:cNvSpPr>
          <p:nvPr/>
        </p:nvSpPr>
        <p:spPr bwMode="auto">
          <a:xfrm>
            <a:off x="7543800" y="4495800"/>
            <a:ext cx="381000" cy="457200"/>
          </a:xfrm>
          <a:prstGeom prst="line">
            <a:avLst/>
          </a:prstGeom>
          <a:noFill/>
          <a:ln w="9525" cmpd="sng">
            <a:solidFill>
              <a:schemeClr val="tx1"/>
            </a:solidFill>
            <a:round/>
            <a:headEnd/>
            <a:tailEnd/>
          </a:ln>
          <a:effectLst/>
        </p:spPr>
        <p:txBody>
          <a:bodyPr wrap="none" anchor="ctr"/>
          <a:lstStyle/>
          <a:p>
            <a:endParaRPr lang="zh-CN" altLang="en-US"/>
          </a:p>
        </p:txBody>
      </p:sp>
      <p:sp>
        <p:nvSpPr>
          <p:cNvPr id="31795" name="Oval 51"/>
          <p:cNvSpPr>
            <a:spLocks noChangeArrowheads="1"/>
          </p:cNvSpPr>
          <p:nvPr/>
        </p:nvSpPr>
        <p:spPr bwMode="auto">
          <a:xfrm>
            <a:off x="7162800" y="3124200"/>
            <a:ext cx="457200" cy="457200"/>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31796" name="Text Box 52"/>
          <p:cNvSpPr txBox="1">
            <a:spLocks noChangeArrowheads="1"/>
          </p:cNvSpPr>
          <p:nvPr/>
        </p:nvSpPr>
        <p:spPr bwMode="auto">
          <a:xfrm>
            <a:off x="6586538" y="3276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1797" name="Text Box 53"/>
          <p:cNvSpPr txBox="1">
            <a:spLocks noChangeArrowheads="1"/>
          </p:cNvSpPr>
          <p:nvPr/>
        </p:nvSpPr>
        <p:spPr bwMode="auto">
          <a:xfrm>
            <a:off x="6858000" y="38100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1798" name="Text Box 54"/>
          <p:cNvSpPr txBox="1">
            <a:spLocks noChangeArrowheads="1"/>
          </p:cNvSpPr>
          <p:nvPr/>
        </p:nvSpPr>
        <p:spPr bwMode="auto">
          <a:xfrm>
            <a:off x="6324600"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31799" name="Text Box 55"/>
          <p:cNvSpPr txBox="1">
            <a:spLocks noChangeArrowheads="1"/>
          </p:cNvSpPr>
          <p:nvPr/>
        </p:nvSpPr>
        <p:spPr bwMode="auto">
          <a:xfrm>
            <a:off x="7696200"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31800" name="Text Box 56"/>
          <p:cNvSpPr txBox="1">
            <a:spLocks noChangeArrowheads="1"/>
          </p:cNvSpPr>
          <p:nvPr/>
        </p:nvSpPr>
        <p:spPr bwMode="auto">
          <a:xfrm>
            <a:off x="7315200" y="4724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1801" name="Text Box 57"/>
          <p:cNvSpPr txBox="1">
            <a:spLocks noChangeArrowheads="1"/>
          </p:cNvSpPr>
          <p:nvPr/>
        </p:nvSpPr>
        <p:spPr bwMode="auto">
          <a:xfrm>
            <a:off x="7848600" y="3200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1802" name="Text Box 58"/>
          <p:cNvSpPr txBox="1">
            <a:spLocks noChangeArrowheads="1"/>
          </p:cNvSpPr>
          <p:nvPr/>
        </p:nvSpPr>
        <p:spPr bwMode="auto">
          <a:xfrm>
            <a:off x="8229600" y="4343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31803" name="Text Box 59"/>
          <p:cNvSpPr txBox="1">
            <a:spLocks noChangeArrowheads="1"/>
          </p:cNvSpPr>
          <p:nvPr/>
        </p:nvSpPr>
        <p:spPr bwMode="auto">
          <a:xfrm>
            <a:off x="6815138"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1804" name="Text Box 60"/>
          <p:cNvSpPr txBox="1">
            <a:spLocks noChangeArrowheads="1"/>
          </p:cNvSpPr>
          <p:nvPr/>
        </p:nvSpPr>
        <p:spPr bwMode="auto">
          <a:xfrm>
            <a:off x="7639050" y="38100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9843598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7315200" y="3581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1</a:t>
            </a:r>
          </a:p>
        </p:txBody>
      </p:sp>
      <p:sp>
        <p:nvSpPr>
          <p:cNvPr id="61" name="内容占位符 60"/>
          <p:cNvSpPr>
            <a:spLocks noGrp="1"/>
          </p:cNvSpPr>
          <p:nvPr>
            <p:ph idx="1"/>
          </p:nvPr>
        </p:nvSpPr>
        <p:spPr/>
        <p:txBody>
          <a:bodyPr/>
          <a:lstStyle/>
          <a:p>
            <a:endParaRPr lang="zh-CN" altLang="en-US"/>
          </a:p>
        </p:txBody>
      </p:sp>
      <p:grpSp>
        <p:nvGrpSpPr>
          <p:cNvPr id="2" name="Group 5"/>
          <p:cNvGrpSpPr>
            <a:grpSpLocks/>
          </p:cNvGrpSpPr>
          <p:nvPr/>
        </p:nvGrpSpPr>
        <p:grpSpPr bwMode="auto">
          <a:xfrm>
            <a:off x="2895600" y="3124200"/>
            <a:ext cx="2362200" cy="2209800"/>
            <a:chOff x="0" y="0"/>
            <a:chExt cx="1488" cy="1392"/>
          </a:xfrm>
        </p:grpSpPr>
        <p:sp>
          <p:nvSpPr>
            <p:cNvPr id="32774" name="Oval 6"/>
            <p:cNvSpPr>
              <a:spLocks noChangeArrowheads="1"/>
            </p:cNvSpPr>
            <p:nvPr/>
          </p:nvSpPr>
          <p:spPr bwMode="auto">
            <a:xfrm>
              <a:off x="192" y="1104"/>
              <a:ext cx="288" cy="288"/>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32775" name="Oval 7"/>
            <p:cNvSpPr>
              <a:spLocks noChangeArrowheads="1"/>
            </p:cNvSpPr>
            <p:nvPr/>
          </p:nvSpPr>
          <p:spPr bwMode="auto">
            <a:xfrm>
              <a:off x="1008" y="1104"/>
              <a:ext cx="288" cy="288"/>
            </a:xfrm>
            <a:prstGeom prst="ellipse">
              <a:avLst/>
            </a:prstGeom>
            <a:noFill/>
            <a:ln w="9525" cmpd="sng">
              <a:solidFill>
                <a:schemeClr val="tx1"/>
              </a:solidFill>
              <a:round/>
              <a:headEnd/>
              <a:tailEnd/>
            </a:ln>
            <a:effectLst/>
          </p:spPr>
          <p:txBody>
            <a:bodyPr wrap="none" anchor="ctr"/>
            <a:lstStyle/>
            <a:p>
              <a:r>
                <a:rPr lang="zh-CN" altLang="zh-CN"/>
                <a:t>6</a:t>
              </a:r>
            </a:p>
          </p:txBody>
        </p:sp>
        <p:grpSp>
          <p:nvGrpSpPr>
            <p:cNvPr id="3" name="Group 8"/>
            <p:cNvGrpSpPr>
              <a:grpSpLocks/>
            </p:cNvGrpSpPr>
            <p:nvPr/>
          </p:nvGrpSpPr>
          <p:grpSpPr bwMode="auto">
            <a:xfrm>
              <a:off x="0" y="0"/>
              <a:ext cx="1488" cy="1296"/>
              <a:chOff x="0" y="0"/>
              <a:chExt cx="1488" cy="1296"/>
            </a:xfrm>
          </p:grpSpPr>
          <p:sp>
            <p:nvSpPr>
              <p:cNvPr id="32777" name="Oval 9"/>
              <p:cNvSpPr>
                <a:spLocks noChangeArrowheads="1"/>
              </p:cNvSpPr>
              <p:nvPr/>
            </p:nvSpPr>
            <p:spPr bwMode="auto">
              <a:xfrm>
                <a:off x="1200" y="384"/>
                <a:ext cx="288" cy="288"/>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32778" name="Oval 10"/>
              <p:cNvSpPr>
                <a:spLocks noChangeArrowheads="1"/>
              </p:cNvSpPr>
              <p:nvPr/>
            </p:nvSpPr>
            <p:spPr bwMode="auto">
              <a:xfrm>
                <a:off x="0" y="384"/>
                <a:ext cx="288" cy="288"/>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32779" name="Oval 11"/>
              <p:cNvSpPr>
                <a:spLocks noChangeArrowheads="1"/>
              </p:cNvSpPr>
              <p:nvPr/>
            </p:nvSpPr>
            <p:spPr bwMode="auto">
              <a:xfrm>
                <a:off x="576" y="624"/>
                <a:ext cx="288" cy="288"/>
              </a:xfrm>
              <a:prstGeom prst="ellipse">
                <a:avLst/>
              </a:prstGeom>
              <a:noFill/>
              <a:ln w="9525" cmpd="sng">
                <a:solidFill>
                  <a:schemeClr val="tx1"/>
                </a:solidFill>
                <a:round/>
                <a:headEnd/>
                <a:tailEnd/>
              </a:ln>
              <a:effectLst/>
            </p:spPr>
            <p:txBody>
              <a:bodyPr wrap="none" anchor="ctr"/>
              <a:lstStyle/>
              <a:p>
                <a:r>
                  <a:rPr lang="zh-CN" altLang="zh-CN"/>
                  <a:t>3</a:t>
                </a:r>
              </a:p>
            </p:txBody>
          </p:sp>
          <p:grpSp>
            <p:nvGrpSpPr>
              <p:cNvPr id="4" name="Group 12"/>
              <p:cNvGrpSpPr>
                <a:grpSpLocks/>
              </p:cNvGrpSpPr>
              <p:nvPr/>
            </p:nvGrpSpPr>
            <p:grpSpPr bwMode="auto">
              <a:xfrm>
                <a:off x="144" y="176"/>
                <a:ext cx="1200" cy="1072"/>
                <a:chOff x="0" y="0"/>
                <a:chExt cx="1200" cy="1072"/>
              </a:xfrm>
            </p:grpSpPr>
            <p:sp>
              <p:nvSpPr>
                <p:cNvPr id="32781" name="Line 13"/>
                <p:cNvSpPr>
                  <a:spLocks noChangeShapeType="1"/>
                </p:cNvSpPr>
                <p:nvPr/>
              </p:nvSpPr>
              <p:spPr bwMode="auto">
                <a:xfrm flipV="1">
                  <a:off x="96" y="0"/>
                  <a:ext cx="336" cy="240"/>
                </a:xfrm>
                <a:prstGeom prst="line">
                  <a:avLst/>
                </a:prstGeom>
                <a:noFill/>
                <a:ln w="9525" cmpd="sng">
                  <a:solidFill>
                    <a:schemeClr val="tx1"/>
                  </a:solidFill>
                  <a:round/>
                  <a:headEnd/>
                  <a:tailEnd/>
                </a:ln>
                <a:effectLst/>
              </p:spPr>
              <p:txBody>
                <a:bodyPr wrap="none" anchor="ctr"/>
                <a:lstStyle/>
                <a:p>
                  <a:endParaRPr lang="zh-CN" altLang="en-US"/>
                </a:p>
              </p:txBody>
            </p:sp>
            <p:sp>
              <p:nvSpPr>
                <p:cNvPr id="32782" name="Line 14"/>
                <p:cNvSpPr>
                  <a:spLocks noChangeShapeType="1"/>
                </p:cNvSpPr>
                <p:nvPr/>
              </p:nvSpPr>
              <p:spPr bwMode="auto">
                <a:xfrm flipV="1">
                  <a:off x="288" y="720"/>
                  <a:ext cx="192" cy="240"/>
                </a:xfrm>
                <a:prstGeom prst="line">
                  <a:avLst/>
                </a:prstGeom>
                <a:noFill/>
                <a:ln w="9525" cmpd="sng">
                  <a:solidFill>
                    <a:schemeClr val="tx1"/>
                  </a:solidFill>
                  <a:round/>
                  <a:headEnd/>
                  <a:tailEnd/>
                </a:ln>
                <a:effectLst/>
              </p:spPr>
              <p:txBody>
                <a:bodyPr wrap="none" anchor="ctr"/>
                <a:lstStyle/>
                <a:p>
                  <a:endParaRPr lang="zh-CN" altLang="en-US"/>
                </a:p>
              </p:txBody>
            </p:sp>
            <p:sp>
              <p:nvSpPr>
                <p:cNvPr id="32783" name="Line 15"/>
                <p:cNvSpPr>
                  <a:spLocks noChangeShapeType="1"/>
                </p:cNvSpPr>
                <p:nvPr/>
              </p:nvSpPr>
              <p:spPr bwMode="auto">
                <a:xfrm flipV="1">
                  <a:off x="720" y="400"/>
                  <a:ext cx="336" cy="144"/>
                </a:xfrm>
                <a:prstGeom prst="line">
                  <a:avLst/>
                </a:prstGeom>
                <a:noFill/>
                <a:ln w="9525" cmpd="sng">
                  <a:solidFill>
                    <a:schemeClr val="tx1"/>
                  </a:solidFill>
                  <a:round/>
                  <a:headEnd/>
                  <a:tailEnd/>
                </a:ln>
                <a:effectLst/>
              </p:spPr>
              <p:txBody>
                <a:bodyPr wrap="none" anchor="ctr"/>
                <a:lstStyle/>
                <a:p>
                  <a:endParaRPr lang="zh-CN" altLang="en-US"/>
                </a:p>
              </p:txBody>
            </p:sp>
            <p:sp>
              <p:nvSpPr>
                <p:cNvPr id="32784" name="Line 16"/>
                <p:cNvSpPr>
                  <a:spLocks noChangeShapeType="1"/>
                </p:cNvSpPr>
                <p:nvPr/>
              </p:nvSpPr>
              <p:spPr bwMode="auto">
                <a:xfrm>
                  <a:off x="136" y="416"/>
                  <a:ext cx="288" cy="144"/>
                </a:xfrm>
                <a:prstGeom prst="line">
                  <a:avLst/>
                </a:prstGeom>
                <a:noFill/>
                <a:ln w="9525" cmpd="sng">
                  <a:solidFill>
                    <a:schemeClr val="tx1"/>
                  </a:solidFill>
                  <a:round/>
                  <a:headEnd/>
                  <a:tailEnd/>
                </a:ln>
                <a:effectLst/>
              </p:spPr>
              <p:txBody>
                <a:bodyPr wrap="none" anchor="ctr"/>
                <a:lstStyle/>
                <a:p>
                  <a:endParaRPr lang="zh-CN" altLang="en-US"/>
                </a:p>
              </p:txBody>
            </p:sp>
            <p:sp>
              <p:nvSpPr>
                <p:cNvPr id="32785" name="Line 17"/>
                <p:cNvSpPr>
                  <a:spLocks noChangeShapeType="1"/>
                </p:cNvSpPr>
                <p:nvPr/>
              </p:nvSpPr>
              <p:spPr bwMode="auto">
                <a:xfrm>
                  <a:off x="720" y="16"/>
                  <a:ext cx="384" cy="240"/>
                </a:xfrm>
                <a:prstGeom prst="line">
                  <a:avLst/>
                </a:prstGeom>
                <a:noFill/>
                <a:ln w="9525" cmpd="sng">
                  <a:solidFill>
                    <a:schemeClr val="tx1"/>
                  </a:solidFill>
                  <a:round/>
                  <a:headEnd/>
                  <a:tailEnd/>
                </a:ln>
                <a:effectLst/>
              </p:spPr>
              <p:txBody>
                <a:bodyPr wrap="none" anchor="ctr"/>
                <a:lstStyle/>
                <a:p>
                  <a:endParaRPr lang="zh-CN" altLang="en-US"/>
                </a:p>
              </p:txBody>
            </p:sp>
            <p:sp>
              <p:nvSpPr>
                <p:cNvPr id="32786" name="Line 18"/>
                <p:cNvSpPr>
                  <a:spLocks noChangeShapeType="1"/>
                </p:cNvSpPr>
                <p:nvPr/>
              </p:nvSpPr>
              <p:spPr bwMode="auto">
                <a:xfrm flipV="1">
                  <a:off x="1056"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2787" name="Line 19"/>
                <p:cNvSpPr>
                  <a:spLocks noChangeShapeType="1"/>
                </p:cNvSpPr>
                <p:nvPr/>
              </p:nvSpPr>
              <p:spPr bwMode="auto">
                <a:xfrm flipH="1" flipV="1">
                  <a:off x="0"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2788" name="Line 20"/>
                <p:cNvSpPr>
                  <a:spLocks noChangeShapeType="1"/>
                </p:cNvSpPr>
                <p:nvPr/>
              </p:nvSpPr>
              <p:spPr bwMode="auto">
                <a:xfrm flipV="1">
                  <a:off x="336" y="1072"/>
                  <a:ext cx="528" cy="0"/>
                </a:xfrm>
                <a:prstGeom prst="line">
                  <a:avLst/>
                </a:prstGeom>
                <a:noFill/>
                <a:ln w="9525" cmpd="sng">
                  <a:solidFill>
                    <a:schemeClr val="tx1"/>
                  </a:solidFill>
                  <a:round/>
                  <a:headEnd/>
                  <a:tailEnd/>
                </a:ln>
                <a:effectLst/>
              </p:spPr>
              <p:txBody>
                <a:bodyPr wrap="none" anchor="ctr"/>
                <a:lstStyle/>
                <a:p>
                  <a:endParaRPr lang="zh-CN" altLang="en-US"/>
                </a:p>
              </p:txBody>
            </p:sp>
            <p:sp>
              <p:nvSpPr>
                <p:cNvPr id="32789" name="Line 21"/>
                <p:cNvSpPr>
                  <a:spLocks noChangeShapeType="1"/>
                </p:cNvSpPr>
                <p:nvPr/>
              </p:nvSpPr>
              <p:spPr bwMode="auto">
                <a:xfrm flipH="1" flipV="1">
                  <a:off x="576" y="112"/>
                  <a:ext cx="0" cy="336"/>
                </a:xfrm>
                <a:prstGeom prst="line">
                  <a:avLst/>
                </a:prstGeom>
                <a:noFill/>
                <a:ln w="9525" cmpd="sng">
                  <a:solidFill>
                    <a:schemeClr val="tx1"/>
                  </a:solidFill>
                  <a:round/>
                  <a:headEnd/>
                  <a:tailEnd/>
                </a:ln>
                <a:effectLst/>
              </p:spPr>
              <p:txBody>
                <a:bodyPr wrap="none" anchor="ctr"/>
                <a:lstStyle/>
                <a:p>
                  <a:endParaRPr lang="zh-CN" altLang="en-US"/>
                </a:p>
              </p:txBody>
            </p:sp>
            <p:sp>
              <p:nvSpPr>
                <p:cNvPr id="32790" name="Line 22"/>
                <p:cNvSpPr>
                  <a:spLocks noChangeShapeType="1"/>
                </p:cNvSpPr>
                <p:nvPr/>
              </p:nvSpPr>
              <p:spPr bwMode="auto">
                <a:xfrm>
                  <a:off x="672" y="688"/>
                  <a:ext cx="240" cy="288"/>
                </a:xfrm>
                <a:prstGeom prst="line">
                  <a:avLst/>
                </a:prstGeom>
                <a:noFill/>
                <a:ln w="9525" cmpd="sng">
                  <a:solidFill>
                    <a:schemeClr val="tx1"/>
                  </a:solidFill>
                  <a:round/>
                  <a:headEnd/>
                  <a:tailEnd/>
                </a:ln>
                <a:effectLst/>
              </p:spPr>
              <p:txBody>
                <a:bodyPr wrap="none" anchor="ctr"/>
                <a:lstStyle/>
                <a:p>
                  <a:endParaRPr lang="zh-CN" altLang="en-US"/>
                </a:p>
              </p:txBody>
            </p:sp>
          </p:grpSp>
          <p:grpSp>
            <p:nvGrpSpPr>
              <p:cNvPr id="5" name="Group 23"/>
              <p:cNvGrpSpPr>
                <a:grpSpLocks/>
              </p:cNvGrpSpPr>
              <p:nvPr/>
            </p:nvGrpSpPr>
            <p:grpSpPr bwMode="auto">
              <a:xfrm>
                <a:off x="48" y="0"/>
                <a:ext cx="1392" cy="1296"/>
                <a:chOff x="0" y="0"/>
                <a:chExt cx="1392" cy="1296"/>
              </a:xfrm>
            </p:grpSpPr>
            <p:sp>
              <p:nvSpPr>
                <p:cNvPr id="32792" name="Text Box 24"/>
                <p:cNvSpPr txBox="1">
                  <a:spLocks noChangeArrowheads="1"/>
                </p:cNvSpPr>
                <p:nvPr/>
              </p:nvSpPr>
              <p:spPr bwMode="auto">
                <a:xfrm>
                  <a:off x="624" y="288"/>
                  <a:ext cx="192" cy="288"/>
                </a:xfrm>
                <a:prstGeom prst="rect">
                  <a:avLst/>
                </a:prstGeom>
                <a:noFill/>
                <a:ln w="9525">
                  <a:noFill/>
                  <a:miter lim="800000"/>
                  <a:headEnd/>
                  <a:tailEnd/>
                </a:ln>
                <a:effectLst/>
              </p:spPr>
              <p:txBody>
                <a:bodyPr>
                  <a:spAutoFit/>
                </a:bodyPr>
                <a:lstStyle/>
                <a:p>
                  <a:pPr>
                    <a:spcBef>
                      <a:spcPct val="50000"/>
                    </a:spcBef>
                  </a:pPr>
                  <a:r>
                    <a:rPr lang="zh-CN" altLang="zh-CN" sz="2400"/>
                    <a:t>1</a:t>
                  </a:r>
                </a:p>
              </p:txBody>
            </p:sp>
            <p:sp>
              <p:nvSpPr>
                <p:cNvPr id="32793" name="Oval 25"/>
                <p:cNvSpPr>
                  <a:spLocks noChangeArrowheads="1"/>
                </p:cNvSpPr>
                <p:nvPr/>
              </p:nvSpPr>
              <p:spPr bwMode="auto">
                <a:xfrm>
                  <a:off x="528" y="0"/>
                  <a:ext cx="288" cy="288"/>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32794" name="Text Box 26"/>
                <p:cNvSpPr txBox="1">
                  <a:spLocks noChangeArrowheads="1"/>
                </p:cNvSpPr>
                <p:nvPr/>
              </p:nvSpPr>
              <p:spPr bwMode="auto">
                <a:xfrm>
                  <a:off x="165" y="9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2795" name="Text Box 27"/>
                <p:cNvSpPr txBox="1">
                  <a:spLocks noChangeArrowheads="1"/>
                </p:cNvSpPr>
                <p:nvPr/>
              </p:nvSpPr>
              <p:spPr bwMode="auto">
                <a:xfrm>
                  <a:off x="336"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2796" name="Text Box 28"/>
                <p:cNvSpPr txBox="1">
                  <a:spLocks noChangeArrowheads="1"/>
                </p:cNvSpPr>
                <p:nvPr/>
              </p:nvSpPr>
              <p:spPr bwMode="auto">
                <a:xfrm>
                  <a:off x="0" y="816"/>
                  <a:ext cx="192" cy="288"/>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32797" name="Text Box 29"/>
                <p:cNvSpPr txBox="1">
                  <a:spLocks noChangeArrowheads="1"/>
                </p:cNvSpPr>
                <p:nvPr/>
              </p:nvSpPr>
              <p:spPr bwMode="auto">
                <a:xfrm>
                  <a:off x="864" y="816"/>
                  <a:ext cx="192" cy="288"/>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32798" name="Text Box 30"/>
                <p:cNvSpPr txBox="1">
                  <a:spLocks noChangeArrowheads="1"/>
                </p:cNvSpPr>
                <p:nvPr/>
              </p:nvSpPr>
              <p:spPr bwMode="auto">
                <a:xfrm>
                  <a:off x="624" y="1008"/>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2799" name="Text Box 31"/>
                <p:cNvSpPr txBox="1">
                  <a:spLocks noChangeArrowheads="1"/>
                </p:cNvSpPr>
                <p:nvPr/>
              </p:nvSpPr>
              <p:spPr bwMode="auto">
                <a:xfrm>
                  <a:off x="960" y="48"/>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2800" name="Text Box 32"/>
                <p:cNvSpPr txBox="1">
                  <a:spLocks noChangeArrowheads="1"/>
                </p:cNvSpPr>
                <p:nvPr/>
              </p:nvSpPr>
              <p:spPr bwMode="auto">
                <a:xfrm>
                  <a:off x="1200" y="768"/>
                  <a:ext cx="192" cy="288"/>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32801" name="Text Box 33"/>
                <p:cNvSpPr txBox="1">
                  <a:spLocks noChangeArrowheads="1"/>
                </p:cNvSpPr>
                <p:nvPr/>
              </p:nvSpPr>
              <p:spPr bwMode="auto">
                <a:xfrm>
                  <a:off x="309" y="81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2802" name="Text Box 34"/>
                <p:cNvSpPr txBox="1">
                  <a:spLocks noChangeArrowheads="1"/>
                </p:cNvSpPr>
                <p:nvPr/>
              </p:nvSpPr>
              <p:spPr bwMode="auto">
                <a:xfrm>
                  <a:off x="828"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grpSp>
        </p:grpSp>
      </p:grpSp>
      <p:sp>
        <p:nvSpPr>
          <p:cNvPr id="32803" name="Text Box 35"/>
          <p:cNvSpPr txBox="1">
            <a:spLocks noChangeArrowheads="1"/>
          </p:cNvSpPr>
          <p:nvPr/>
        </p:nvSpPr>
        <p:spPr bwMode="auto">
          <a:xfrm>
            <a:off x="3276600" y="5486400"/>
            <a:ext cx="1600200" cy="369332"/>
          </a:xfrm>
          <a:prstGeom prst="rect">
            <a:avLst/>
          </a:prstGeom>
          <a:noFill/>
          <a:ln w="9525">
            <a:noFill/>
            <a:miter lim="800000"/>
            <a:headEnd/>
            <a:tailEnd/>
          </a:ln>
          <a:effectLst/>
        </p:spPr>
        <p:txBody>
          <a:bodyPr>
            <a:spAutoFit/>
          </a:bodyPr>
          <a:lstStyle/>
          <a:p>
            <a:pPr>
              <a:spcBef>
                <a:spcPct val="50000"/>
              </a:spcBef>
            </a:pPr>
            <a:r>
              <a:rPr lang="zh-CN" altLang="en-US"/>
              <a:t>原始图</a:t>
            </a:r>
          </a:p>
        </p:txBody>
      </p:sp>
      <p:sp>
        <p:nvSpPr>
          <p:cNvPr id="32804" name="Oval 36"/>
          <p:cNvSpPr>
            <a:spLocks noChangeArrowheads="1"/>
          </p:cNvSpPr>
          <p:nvPr/>
        </p:nvSpPr>
        <p:spPr bwMode="auto">
          <a:xfrm>
            <a:off x="6553200" y="4876800"/>
            <a:ext cx="457200" cy="457200"/>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32805" name="Oval 37"/>
          <p:cNvSpPr>
            <a:spLocks noChangeArrowheads="1"/>
          </p:cNvSpPr>
          <p:nvPr/>
        </p:nvSpPr>
        <p:spPr bwMode="auto">
          <a:xfrm>
            <a:off x="7848600" y="4876800"/>
            <a:ext cx="457200" cy="457200"/>
          </a:xfrm>
          <a:prstGeom prst="ellipse">
            <a:avLst/>
          </a:prstGeom>
          <a:noFill/>
          <a:ln w="9525" cmpd="sng">
            <a:solidFill>
              <a:schemeClr val="tx1"/>
            </a:solidFill>
            <a:round/>
            <a:headEnd/>
            <a:tailEnd/>
          </a:ln>
          <a:effectLst/>
        </p:spPr>
        <p:txBody>
          <a:bodyPr wrap="none" anchor="ctr"/>
          <a:lstStyle/>
          <a:p>
            <a:r>
              <a:rPr lang="zh-CN" altLang="zh-CN"/>
              <a:t>6</a:t>
            </a:r>
          </a:p>
        </p:txBody>
      </p:sp>
      <p:sp>
        <p:nvSpPr>
          <p:cNvPr id="32806" name="Oval 38"/>
          <p:cNvSpPr>
            <a:spLocks noChangeArrowheads="1"/>
          </p:cNvSpPr>
          <p:nvPr/>
        </p:nvSpPr>
        <p:spPr bwMode="auto">
          <a:xfrm>
            <a:off x="8153400" y="3733800"/>
            <a:ext cx="457200" cy="457200"/>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32807" name="Oval 39"/>
          <p:cNvSpPr>
            <a:spLocks noChangeArrowheads="1"/>
          </p:cNvSpPr>
          <p:nvPr/>
        </p:nvSpPr>
        <p:spPr bwMode="auto">
          <a:xfrm>
            <a:off x="6248400" y="3733800"/>
            <a:ext cx="457200" cy="457200"/>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32808" name="Oval 40"/>
          <p:cNvSpPr>
            <a:spLocks noChangeArrowheads="1"/>
          </p:cNvSpPr>
          <p:nvPr/>
        </p:nvSpPr>
        <p:spPr bwMode="auto">
          <a:xfrm>
            <a:off x="7162800" y="4114800"/>
            <a:ext cx="457200" cy="457200"/>
          </a:xfrm>
          <a:prstGeom prst="ellipse">
            <a:avLst/>
          </a:prstGeom>
          <a:noFill/>
          <a:ln w="9525" cmpd="sng">
            <a:solidFill>
              <a:schemeClr val="tx1"/>
            </a:solidFill>
            <a:round/>
            <a:headEnd/>
            <a:tailEnd/>
          </a:ln>
          <a:effectLst/>
        </p:spPr>
        <p:txBody>
          <a:bodyPr wrap="none" anchor="ctr"/>
          <a:lstStyle/>
          <a:p>
            <a:r>
              <a:rPr lang="zh-CN" altLang="zh-CN"/>
              <a:t>3</a:t>
            </a:r>
          </a:p>
        </p:txBody>
      </p:sp>
      <p:sp>
        <p:nvSpPr>
          <p:cNvPr id="32809" name="Line 41"/>
          <p:cNvSpPr>
            <a:spLocks noChangeShapeType="1"/>
          </p:cNvSpPr>
          <p:nvPr/>
        </p:nvSpPr>
        <p:spPr bwMode="auto">
          <a:xfrm flipV="1">
            <a:off x="6629400" y="3403600"/>
            <a:ext cx="5334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2810" name="Line 42"/>
          <p:cNvSpPr>
            <a:spLocks noChangeShapeType="1"/>
          </p:cNvSpPr>
          <p:nvPr/>
        </p:nvSpPr>
        <p:spPr bwMode="auto">
          <a:xfrm flipV="1">
            <a:off x="6934200" y="4546600"/>
            <a:ext cx="3048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2811" name="Line 43"/>
          <p:cNvSpPr>
            <a:spLocks noChangeShapeType="1"/>
          </p:cNvSpPr>
          <p:nvPr/>
        </p:nvSpPr>
        <p:spPr bwMode="auto">
          <a:xfrm flipV="1">
            <a:off x="7620000" y="4038600"/>
            <a:ext cx="533400" cy="228600"/>
          </a:xfrm>
          <a:prstGeom prst="line">
            <a:avLst/>
          </a:prstGeom>
          <a:noFill/>
          <a:ln w="9525" cmpd="sng">
            <a:solidFill>
              <a:schemeClr val="tx1"/>
            </a:solidFill>
            <a:round/>
            <a:headEnd/>
            <a:tailEnd/>
          </a:ln>
          <a:effectLst/>
        </p:spPr>
        <p:txBody>
          <a:bodyPr wrap="none" anchor="ctr"/>
          <a:lstStyle/>
          <a:p>
            <a:endParaRPr lang="zh-CN" altLang="en-US"/>
          </a:p>
        </p:txBody>
      </p:sp>
      <p:sp>
        <p:nvSpPr>
          <p:cNvPr id="32812" name="Line 44"/>
          <p:cNvSpPr>
            <a:spLocks noChangeShapeType="1"/>
          </p:cNvSpPr>
          <p:nvPr/>
        </p:nvSpPr>
        <p:spPr bwMode="auto">
          <a:xfrm>
            <a:off x="6692900" y="4064000"/>
            <a:ext cx="457200" cy="228600"/>
          </a:xfrm>
          <a:prstGeom prst="line">
            <a:avLst/>
          </a:prstGeom>
          <a:noFill/>
          <a:ln w="9525" cmpd="sng">
            <a:solidFill>
              <a:schemeClr val="tx1"/>
            </a:solidFill>
            <a:round/>
            <a:headEnd/>
            <a:tailEnd/>
          </a:ln>
          <a:effectLst/>
        </p:spPr>
        <p:txBody>
          <a:bodyPr wrap="none" anchor="ctr"/>
          <a:lstStyle/>
          <a:p>
            <a:endParaRPr lang="zh-CN" altLang="en-US"/>
          </a:p>
        </p:txBody>
      </p:sp>
      <p:sp>
        <p:nvSpPr>
          <p:cNvPr id="32813" name="Line 45"/>
          <p:cNvSpPr>
            <a:spLocks noChangeShapeType="1"/>
          </p:cNvSpPr>
          <p:nvPr/>
        </p:nvSpPr>
        <p:spPr bwMode="auto">
          <a:xfrm>
            <a:off x="7620000" y="3429000"/>
            <a:ext cx="6096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2814" name="Line 46"/>
          <p:cNvSpPr>
            <a:spLocks noChangeShapeType="1"/>
          </p:cNvSpPr>
          <p:nvPr/>
        </p:nvSpPr>
        <p:spPr bwMode="auto">
          <a:xfrm flipV="1">
            <a:off x="8153400" y="4191000"/>
            <a:ext cx="228600" cy="685800"/>
          </a:xfrm>
          <a:prstGeom prst="line">
            <a:avLst/>
          </a:prstGeom>
          <a:noFill/>
          <a:ln w="38100" cmpd="sng">
            <a:solidFill>
              <a:srgbClr val="FF0000"/>
            </a:solidFill>
            <a:round/>
            <a:headEnd/>
            <a:tailEnd/>
          </a:ln>
          <a:effectLst/>
        </p:spPr>
        <p:txBody>
          <a:bodyPr wrap="none" anchor="ctr"/>
          <a:lstStyle/>
          <a:p>
            <a:endParaRPr lang="zh-CN" altLang="en-US"/>
          </a:p>
        </p:txBody>
      </p:sp>
      <p:sp>
        <p:nvSpPr>
          <p:cNvPr id="32815" name="Line 47"/>
          <p:cNvSpPr>
            <a:spLocks noChangeShapeType="1"/>
          </p:cNvSpPr>
          <p:nvPr/>
        </p:nvSpPr>
        <p:spPr bwMode="auto">
          <a:xfrm flipH="1" flipV="1">
            <a:off x="6477000" y="4191000"/>
            <a:ext cx="228600" cy="685800"/>
          </a:xfrm>
          <a:prstGeom prst="line">
            <a:avLst/>
          </a:prstGeom>
          <a:noFill/>
          <a:ln w="9525" cmpd="sng">
            <a:solidFill>
              <a:schemeClr val="tx1"/>
            </a:solidFill>
            <a:round/>
            <a:headEnd/>
            <a:tailEnd/>
          </a:ln>
          <a:effectLst/>
        </p:spPr>
        <p:txBody>
          <a:bodyPr wrap="none" anchor="ctr"/>
          <a:lstStyle/>
          <a:p>
            <a:endParaRPr lang="zh-CN" altLang="en-US"/>
          </a:p>
        </p:txBody>
      </p:sp>
      <p:sp>
        <p:nvSpPr>
          <p:cNvPr id="32816" name="Line 48"/>
          <p:cNvSpPr>
            <a:spLocks noChangeShapeType="1"/>
          </p:cNvSpPr>
          <p:nvPr/>
        </p:nvSpPr>
        <p:spPr bwMode="auto">
          <a:xfrm flipV="1">
            <a:off x="7010400" y="5105400"/>
            <a:ext cx="838200" cy="0"/>
          </a:xfrm>
          <a:prstGeom prst="line">
            <a:avLst/>
          </a:prstGeom>
          <a:noFill/>
          <a:ln w="9525" cmpd="sng">
            <a:solidFill>
              <a:schemeClr val="tx1"/>
            </a:solidFill>
            <a:round/>
            <a:headEnd/>
            <a:tailEnd/>
          </a:ln>
          <a:effectLst/>
        </p:spPr>
        <p:txBody>
          <a:bodyPr wrap="none" anchor="ctr"/>
          <a:lstStyle/>
          <a:p>
            <a:endParaRPr lang="zh-CN" altLang="en-US"/>
          </a:p>
        </p:txBody>
      </p:sp>
      <p:sp>
        <p:nvSpPr>
          <p:cNvPr id="32817" name="Line 49"/>
          <p:cNvSpPr>
            <a:spLocks noChangeShapeType="1"/>
          </p:cNvSpPr>
          <p:nvPr/>
        </p:nvSpPr>
        <p:spPr bwMode="auto">
          <a:xfrm flipH="1" flipV="1">
            <a:off x="7391400" y="3581400"/>
            <a:ext cx="0" cy="533400"/>
          </a:xfrm>
          <a:prstGeom prst="line">
            <a:avLst/>
          </a:prstGeom>
          <a:noFill/>
          <a:ln w="38100" cmpd="sng">
            <a:solidFill>
              <a:srgbClr val="FF0000"/>
            </a:solidFill>
            <a:round/>
            <a:headEnd/>
            <a:tailEnd/>
          </a:ln>
          <a:effectLst/>
        </p:spPr>
        <p:txBody>
          <a:bodyPr wrap="none" anchor="ctr"/>
          <a:lstStyle/>
          <a:p>
            <a:endParaRPr lang="zh-CN" altLang="en-US"/>
          </a:p>
        </p:txBody>
      </p:sp>
      <p:sp>
        <p:nvSpPr>
          <p:cNvPr id="32818" name="Line 50"/>
          <p:cNvSpPr>
            <a:spLocks noChangeShapeType="1"/>
          </p:cNvSpPr>
          <p:nvPr/>
        </p:nvSpPr>
        <p:spPr bwMode="auto">
          <a:xfrm>
            <a:off x="7543800" y="4495800"/>
            <a:ext cx="381000" cy="457200"/>
          </a:xfrm>
          <a:prstGeom prst="line">
            <a:avLst/>
          </a:prstGeom>
          <a:noFill/>
          <a:ln w="9525" cmpd="sng">
            <a:solidFill>
              <a:schemeClr val="tx1"/>
            </a:solidFill>
            <a:round/>
            <a:headEnd/>
            <a:tailEnd/>
          </a:ln>
          <a:effectLst/>
        </p:spPr>
        <p:txBody>
          <a:bodyPr wrap="none" anchor="ctr"/>
          <a:lstStyle/>
          <a:p>
            <a:endParaRPr lang="zh-CN" altLang="en-US"/>
          </a:p>
        </p:txBody>
      </p:sp>
      <p:sp>
        <p:nvSpPr>
          <p:cNvPr id="32819" name="Oval 51"/>
          <p:cNvSpPr>
            <a:spLocks noChangeArrowheads="1"/>
          </p:cNvSpPr>
          <p:nvPr/>
        </p:nvSpPr>
        <p:spPr bwMode="auto">
          <a:xfrm>
            <a:off x="7162800" y="3124200"/>
            <a:ext cx="457200" cy="457200"/>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32820" name="Text Box 52"/>
          <p:cNvSpPr txBox="1">
            <a:spLocks noChangeArrowheads="1"/>
          </p:cNvSpPr>
          <p:nvPr/>
        </p:nvSpPr>
        <p:spPr bwMode="auto">
          <a:xfrm>
            <a:off x="6586538" y="3276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2821" name="Text Box 53"/>
          <p:cNvSpPr txBox="1">
            <a:spLocks noChangeArrowheads="1"/>
          </p:cNvSpPr>
          <p:nvPr/>
        </p:nvSpPr>
        <p:spPr bwMode="auto">
          <a:xfrm>
            <a:off x="6858000" y="38100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2822" name="Text Box 54"/>
          <p:cNvSpPr txBox="1">
            <a:spLocks noChangeArrowheads="1"/>
          </p:cNvSpPr>
          <p:nvPr/>
        </p:nvSpPr>
        <p:spPr bwMode="auto">
          <a:xfrm>
            <a:off x="6324600"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32823" name="Text Box 55"/>
          <p:cNvSpPr txBox="1">
            <a:spLocks noChangeArrowheads="1"/>
          </p:cNvSpPr>
          <p:nvPr/>
        </p:nvSpPr>
        <p:spPr bwMode="auto">
          <a:xfrm>
            <a:off x="7696200"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32824" name="Text Box 56"/>
          <p:cNvSpPr txBox="1">
            <a:spLocks noChangeArrowheads="1"/>
          </p:cNvSpPr>
          <p:nvPr/>
        </p:nvSpPr>
        <p:spPr bwMode="auto">
          <a:xfrm>
            <a:off x="7315200" y="4724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2825" name="Text Box 57"/>
          <p:cNvSpPr txBox="1">
            <a:spLocks noChangeArrowheads="1"/>
          </p:cNvSpPr>
          <p:nvPr/>
        </p:nvSpPr>
        <p:spPr bwMode="auto">
          <a:xfrm>
            <a:off x="7848600" y="3200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2826" name="Text Box 58"/>
          <p:cNvSpPr txBox="1">
            <a:spLocks noChangeArrowheads="1"/>
          </p:cNvSpPr>
          <p:nvPr/>
        </p:nvSpPr>
        <p:spPr bwMode="auto">
          <a:xfrm>
            <a:off x="8229600" y="4343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32827" name="Text Box 59"/>
          <p:cNvSpPr txBox="1">
            <a:spLocks noChangeArrowheads="1"/>
          </p:cNvSpPr>
          <p:nvPr/>
        </p:nvSpPr>
        <p:spPr bwMode="auto">
          <a:xfrm>
            <a:off x="6815138"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2828" name="Text Box 60"/>
          <p:cNvSpPr txBox="1">
            <a:spLocks noChangeArrowheads="1"/>
          </p:cNvSpPr>
          <p:nvPr/>
        </p:nvSpPr>
        <p:spPr bwMode="auto">
          <a:xfrm>
            <a:off x="7639050" y="38100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928157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7315200" y="3581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1</a:t>
            </a:r>
          </a:p>
        </p:txBody>
      </p:sp>
      <p:sp>
        <p:nvSpPr>
          <p:cNvPr id="62" name="内容占位符 61"/>
          <p:cNvSpPr>
            <a:spLocks noGrp="1"/>
          </p:cNvSpPr>
          <p:nvPr>
            <p:ph idx="1"/>
          </p:nvPr>
        </p:nvSpPr>
        <p:spPr/>
        <p:txBody>
          <a:bodyPr/>
          <a:lstStyle/>
          <a:p>
            <a:endParaRPr lang="zh-CN" altLang="en-US"/>
          </a:p>
        </p:txBody>
      </p:sp>
      <p:grpSp>
        <p:nvGrpSpPr>
          <p:cNvPr id="2" name="Group 5"/>
          <p:cNvGrpSpPr>
            <a:grpSpLocks/>
          </p:cNvGrpSpPr>
          <p:nvPr/>
        </p:nvGrpSpPr>
        <p:grpSpPr bwMode="auto">
          <a:xfrm>
            <a:off x="2895600" y="3124200"/>
            <a:ext cx="2362200" cy="2209800"/>
            <a:chOff x="0" y="0"/>
            <a:chExt cx="1488" cy="1392"/>
          </a:xfrm>
        </p:grpSpPr>
        <p:sp>
          <p:nvSpPr>
            <p:cNvPr id="33798" name="Oval 6"/>
            <p:cNvSpPr>
              <a:spLocks noChangeArrowheads="1"/>
            </p:cNvSpPr>
            <p:nvPr/>
          </p:nvSpPr>
          <p:spPr bwMode="auto">
            <a:xfrm>
              <a:off x="192" y="1104"/>
              <a:ext cx="288" cy="288"/>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33799" name="Oval 7"/>
            <p:cNvSpPr>
              <a:spLocks noChangeArrowheads="1"/>
            </p:cNvSpPr>
            <p:nvPr/>
          </p:nvSpPr>
          <p:spPr bwMode="auto">
            <a:xfrm>
              <a:off x="1008" y="1104"/>
              <a:ext cx="288" cy="288"/>
            </a:xfrm>
            <a:prstGeom prst="ellipse">
              <a:avLst/>
            </a:prstGeom>
            <a:noFill/>
            <a:ln w="9525" cmpd="sng">
              <a:solidFill>
                <a:schemeClr val="tx1"/>
              </a:solidFill>
              <a:round/>
              <a:headEnd/>
              <a:tailEnd/>
            </a:ln>
            <a:effectLst/>
          </p:spPr>
          <p:txBody>
            <a:bodyPr wrap="none" anchor="ctr"/>
            <a:lstStyle/>
            <a:p>
              <a:r>
                <a:rPr lang="zh-CN" altLang="zh-CN"/>
                <a:t>6</a:t>
              </a:r>
            </a:p>
          </p:txBody>
        </p:sp>
        <p:grpSp>
          <p:nvGrpSpPr>
            <p:cNvPr id="3" name="Group 8"/>
            <p:cNvGrpSpPr>
              <a:grpSpLocks/>
            </p:cNvGrpSpPr>
            <p:nvPr/>
          </p:nvGrpSpPr>
          <p:grpSpPr bwMode="auto">
            <a:xfrm>
              <a:off x="0" y="0"/>
              <a:ext cx="1488" cy="1296"/>
              <a:chOff x="0" y="0"/>
              <a:chExt cx="1488" cy="1296"/>
            </a:xfrm>
          </p:grpSpPr>
          <p:sp>
            <p:nvSpPr>
              <p:cNvPr id="33801" name="Oval 9"/>
              <p:cNvSpPr>
                <a:spLocks noChangeArrowheads="1"/>
              </p:cNvSpPr>
              <p:nvPr/>
            </p:nvSpPr>
            <p:spPr bwMode="auto">
              <a:xfrm>
                <a:off x="1200" y="384"/>
                <a:ext cx="288" cy="288"/>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33802" name="Oval 10"/>
              <p:cNvSpPr>
                <a:spLocks noChangeArrowheads="1"/>
              </p:cNvSpPr>
              <p:nvPr/>
            </p:nvSpPr>
            <p:spPr bwMode="auto">
              <a:xfrm>
                <a:off x="0" y="384"/>
                <a:ext cx="288" cy="288"/>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33803" name="Oval 11"/>
              <p:cNvSpPr>
                <a:spLocks noChangeArrowheads="1"/>
              </p:cNvSpPr>
              <p:nvPr/>
            </p:nvSpPr>
            <p:spPr bwMode="auto">
              <a:xfrm>
                <a:off x="576" y="624"/>
                <a:ext cx="288" cy="288"/>
              </a:xfrm>
              <a:prstGeom prst="ellipse">
                <a:avLst/>
              </a:prstGeom>
              <a:noFill/>
              <a:ln w="9525" cmpd="sng">
                <a:solidFill>
                  <a:schemeClr val="tx1"/>
                </a:solidFill>
                <a:round/>
                <a:headEnd/>
                <a:tailEnd/>
              </a:ln>
              <a:effectLst/>
            </p:spPr>
            <p:txBody>
              <a:bodyPr wrap="none" anchor="ctr"/>
              <a:lstStyle/>
              <a:p>
                <a:r>
                  <a:rPr lang="zh-CN" altLang="zh-CN"/>
                  <a:t>3</a:t>
                </a:r>
              </a:p>
            </p:txBody>
          </p:sp>
          <p:grpSp>
            <p:nvGrpSpPr>
              <p:cNvPr id="4" name="Group 12"/>
              <p:cNvGrpSpPr>
                <a:grpSpLocks/>
              </p:cNvGrpSpPr>
              <p:nvPr/>
            </p:nvGrpSpPr>
            <p:grpSpPr bwMode="auto">
              <a:xfrm>
                <a:off x="144" y="176"/>
                <a:ext cx="1200" cy="1072"/>
                <a:chOff x="0" y="0"/>
                <a:chExt cx="1200" cy="1072"/>
              </a:xfrm>
            </p:grpSpPr>
            <p:sp>
              <p:nvSpPr>
                <p:cNvPr id="33805" name="Line 13"/>
                <p:cNvSpPr>
                  <a:spLocks noChangeShapeType="1"/>
                </p:cNvSpPr>
                <p:nvPr/>
              </p:nvSpPr>
              <p:spPr bwMode="auto">
                <a:xfrm flipV="1">
                  <a:off x="96" y="0"/>
                  <a:ext cx="336" cy="240"/>
                </a:xfrm>
                <a:prstGeom prst="line">
                  <a:avLst/>
                </a:prstGeom>
                <a:noFill/>
                <a:ln w="9525" cmpd="sng">
                  <a:solidFill>
                    <a:schemeClr val="tx1"/>
                  </a:solidFill>
                  <a:round/>
                  <a:headEnd/>
                  <a:tailEnd/>
                </a:ln>
                <a:effectLst/>
              </p:spPr>
              <p:txBody>
                <a:bodyPr wrap="none" anchor="ctr"/>
                <a:lstStyle/>
                <a:p>
                  <a:endParaRPr lang="zh-CN" altLang="en-US"/>
                </a:p>
              </p:txBody>
            </p:sp>
            <p:sp>
              <p:nvSpPr>
                <p:cNvPr id="33806" name="Line 14"/>
                <p:cNvSpPr>
                  <a:spLocks noChangeShapeType="1"/>
                </p:cNvSpPr>
                <p:nvPr/>
              </p:nvSpPr>
              <p:spPr bwMode="auto">
                <a:xfrm flipV="1">
                  <a:off x="288" y="720"/>
                  <a:ext cx="192" cy="240"/>
                </a:xfrm>
                <a:prstGeom prst="line">
                  <a:avLst/>
                </a:prstGeom>
                <a:noFill/>
                <a:ln w="9525" cmpd="sng">
                  <a:solidFill>
                    <a:schemeClr val="tx1"/>
                  </a:solidFill>
                  <a:round/>
                  <a:headEnd/>
                  <a:tailEnd/>
                </a:ln>
                <a:effectLst/>
              </p:spPr>
              <p:txBody>
                <a:bodyPr wrap="none" anchor="ctr"/>
                <a:lstStyle/>
                <a:p>
                  <a:endParaRPr lang="zh-CN" altLang="en-US"/>
                </a:p>
              </p:txBody>
            </p:sp>
            <p:sp>
              <p:nvSpPr>
                <p:cNvPr id="33807" name="Line 15"/>
                <p:cNvSpPr>
                  <a:spLocks noChangeShapeType="1"/>
                </p:cNvSpPr>
                <p:nvPr/>
              </p:nvSpPr>
              <p:spPr bwMode="auto">
                <a:xfrm flipV="1">
                  <a:off x="720" y="400"/>
                  <a:ext cx="336" cy="144"/>
                </a:xfrm>
                <a:prstGeom prst="line">
                  <a:avLst/>
                </a:prstGeom>
                <a:noFill/>
                <a:ln w="9525" cmpd="sng">
                  <a:solidFill>
                    <a:schemeClr val="tx1"/>
                  </a:solidFill>
                  <a:round/>
                  <a:headEnd/>
                  <a:tailEnd/>
                </a:ln>
                <a:effectLst/>
              </p:spPr>
              <p:txBody>
                <a:bodyPr wrap="none" anchor="ctr"/>
                <a:lstStyle/>
                <a:p>
                  <a:endParaRPr lang="zh-CN" altLang="en-US"/>
                </a:p>
              </p:txBody>
            </p:sp>
            <p:sp>
              <p:nvSpPr>
                <p:cNvPr id="33808" name="Line 16"/>
                <p:cNvSpPr>
                  <a:spLocks noChangeShapeType="1"/>
                </p:cNvSpPr>
                <p:nvPr/>
              </p:nvSpPr>
              <p:spPr bwMode="auto">
                <a:xfrm>
                  <a:off x="136" y="416"/>
                  <a:ext cx="288" cy="144"/>
                </a:xfrm>
                <a:prstGeom prst="line">
                  <a:avLst/>
                </a:prstGeom>
                <a:noFill/>
                <a:ln w="9525" cmpd="sng">
                  <a:solidFill>
                    <a:schemeClr val="tx1"/>
                  </a:solidFill>
                  <a:round/>
                  <a:headEnd/>
                  <a:tailEnd/>
                </a:ln>
                <a:effectLst/>
              </p:spPr>
              <p:txBody>
                <a:bodyPr wrap="none" anchor="ctr"/>
                <a:lstStyle/>
                <a:p>
                  <a:endParaRPr lang="zh-CN" altLang="en-US"/>
                </a:p>
              </p:txBody>
            </p:sp>
            <p:sp>
              <p:nvSpPr>
                <p:cNvPr id="33809" name="Line 17"/>
                <p:cNvSpPr>
                  <a:spLocks noChangeShapeType="1"/>
                </p:cNvSpPr>
                <p:nvPr/>
              </p:nvSpPr>
              <p:spPr bwMode="auto">
                <a:xfrm>
                  <a:off x="720" y="16"/>
                  <a:ext cx="384" cy="240"/>
                </a:xfrm>
                <a:prstGeom prst="line">
                  <a:avLst/>
                </a:prstGeom>
                <a:noFill/>
                <a:ln w="9525" cmpd="sng">
                  <a:solidFill>
                    <a:schemeClr val="tx1"/>
                  </a:solidFill>
                  <a:round/>
                  <a:headEnd/>
                  <a:tailEnd/>
                </a:ln>
                <a:effectLst/>
              </p:spPr>
              <p:txBody>
                <a:bodyPr wrap="none" anchor="ctr"/>
                <a:lstStyle/>
                <a:p>
                  <a:endParaRPr lang="zh-CN" altLang="en-US"/>
                </a:p>
              </p:txBody>
            </p:sp>
            <p:sp>
              <p:nvSpPr>
                <p:cNvPr id="33810" name="Line 18"/>
                <p:cNvSpPr>
                  <a:spLocks noChangeShapeType="1"/>
                </p:cNvSpPr>
                <p:nvPr/>
              </p:nvSpPr>
              <p:spPr bwMode="auto">
                <a:xfrm flipV="1">
                  <a:off x="1056"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3811" name="Line 19"/>
                <p:cNvSpPr>
                  <a:spLocks noChangeShapeType="1"/>
                </p:cNvSpPr>
                <p:nvPr/>
              </p:nvSpPr>
              <p:spPr bwMode="auto">
                <a:xfrm flipH="1" flipV="1">
                  <a:off x="0"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3812" name="Line 20"/>
                <p:cNvSpPr>
                  <a:spLocks noChangeShapeType="1"/>
                </p:cNvSpPr>
                <p:nvPr/>
              </p:nvSpPr>
              <p:spPr bwMode="auto">
                <a:xfrm flipV="1">
                  <a:off x="336" y="1072"/>
                  <a:ext cx="528" cy="0"/>
                </a:xfrm>
                <a:prstGeom prst="line">
                  <a:avLst/>
                </a:prstGeom>
                <a:noFill/>
                <a:ln w="9525" cmpd="sng">
                  <a:solidFill>
                    <a:schemeClr val="tx1"/>
                  </a:solidFill>
                  <a:round/>
                  <a:headEnd/>
                  <a:tailEnd/>
                </a:ln>
                <a:effectLst/>
              </p:spPr>
              <p:txBody>
                <a:bodyPr wrap="none" anchor="ctr"/>
                <a:lstStyle/>
                <a:p>
                  <a:endParaRPr lang="zh-CN" altLang="en-US"/>
                </a:p>
              </p:txBody>
            </p:sp>
            <p:sp>
              <p:nvSpPr>
                <p:cNvPr id="33813" name="Line 21"/>
                <p:cNvSpPr>
                  <a:spLocks noChangeShapeType="1"/>
                </p:cNvSpPr>
                <p:nvPr/>
              </p:nvSpPr>
              <p:spPr bwMode="auto">
                <a:xfrm flipH="1" flipV="1">
                  <a:off x="576" y="112"/>
                  <a:ext cx="0" cy="336"/>
                </a:xfrm>
                <a:prstGeom prst="line">
                  <a:avLst/>
                </a:prstGeom>
                <a:noFill/>
                <a:ln w="9525" cmpd="sng">
                  <a:solidFill>
                    <a:schemeClr val="tx1"/>
                  </a:solidFill>
                  <a:round/>
                  <a:headEnd/>
                  <a:tailEnd/>
                </a:ln>
                <a:effectLst/>
              </p:spPr>
              <p:txBody>
                <a:bodyPr wrap="none" anchor="ctr"/>
                <a:lstStyle/>
                <a:p>
                  <a:endParaRPr lang="zh-CN" altLang="en-US"/>
                </a:p>
              </p:txBody>
            </p:sp>
            <p:sp>
              <p:nvSpPr>
                <p:cNvPr id="33814" name="Line 22"/>
                <p:cNvSpPr>
                  <a:spLocks noChangeShapeType="1"/>
                </p:cNvSpPr>
                <p:nvPr/>
              </p:nvSpPr>
              <p:spPr bwMode="auto">
                <a:xfrm>
                  <a:off x="672" y="688"/>
                  <a:ext cx="240" cy="288"/>
                </a:xfrm>
                <a:prstGeom prst="line">
                  <a:avLst/>
                </a:prstGeom>
                <a:noFill/>
                <a:ln w="9525" cmpd="sng">
                  <a:solidFill>
                    <a:schemeClr val="tx1"/>
                  </a:solidFill>
                  <a:round/>
                  <a:headEnd/>
                  <a:tailEnd/>
                </a:ln>
                <a:effectLst/>
              </p:spPr>
              <p:txBody>
                <a:bodyPr wrap="none" anchor="ctr"/>
                <a:lstStyle/>
                <a:p>
                  <a:endParaRPr lang="zh-CN" altLang="en-US"/>
                </a:p>
              </p:txBody>
            </p:sp>
          </p:grpSp>
          <p:grpSp>
            <p:nvGrpSpPr>
              <p:cNvPr id="5" name="Group 23"/>
              <p:cNvGrpSpPr>
                <a:grpSpLocks/>
              </p:cNvGrpSpPr>
              <p:nvPr/>
            </p:nvGrpSpPr>
            <p:grpSpPr bwMode="auto">
              <a:xfrm>
                <a:off x="48" y="0"/>
                <a:ext cx="1392" cy="1296"/>
                <a:chOff x="0" y="0"/>
                <a:chExt cx="1392" cy="1296"/>
              </a:xfrm>
            </p:grpSpPr>
            <p:sp>
              <p:nvSpPr>
                <p:cNvPr id="33816" name="Text Box 24"/>
                <p:cNvSpPr txBox="1">
                  <a:spLocks noChangeArrowheads="1"/>
                </p:cNvSpPr>
                <p:nvPr/>
              </p:nvSpPr>
              <p:spPr bwMode="auto">
                <a:xfrm>
                  <a:off x="624" y="288"/>
                  <a:ext cx="192" cy="288"/>
                </a:xfrm>
                <a:prstGeom prst="rect">
                  <a:avLst/>
                </a:prstGeom>
                <a:noFill/>
                <a:ln w="9525">
                  <a:noFill/>
                  <a:miter lim="800000"/>
                  <a:headEnd/>
                  <a:tailEnd/>
                </a:ln>
                <a:effectLst/>
              </p:spPr>
              <p:txBody>
                <a:bodyPr>
                  <a:spAutoFit/>
                </a:bodyPr>
                <a:lstStyle/>
                <a:p>
                  <a:pPr>
                    <a:spcBef>
                      <a:spcPct val="50000"/>
                    </a:spcBef>
                  </a:pPr>
                  <a:r>
                    <a:rPr lang="zh-CN" altLang="zh-CN" sz="2400"/>
                    <a:t>1</a:t>
                  </a:r>
                </a:p>
              </p:txBody>
            </p:sp>
            <p:sp>
              <p:nvSpPr>
                <p:cNvPr id="33817" name="Oval 25"/>
                <p:cNvSpPr>
                  <a:spLocks noChangeArrowheads="1"/>
                </p:cNvSpPr>
                <p:nvPr/>
              </p:nvSpPr>
              <p:spPr bwMode="auto">
                <a:xfrm>
                  <a:off x="528" y="0"/>
                  <a:ext cx="288" cy="288"/>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33818" name="Text Box 26"/>
                <p:cNvSpPr txBox="1">
                  <a:spLocks noChangeArrowheads="1"/>
                </p:cNvSpPr>
                <p:nvPr/>
              </p:nvSpPr>
              <p:spPr bwMode="auto">
                <a:xfrm>
                  <a:off x="165" y="9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3819" name="Text Box 27"/>
                <p:cNvSpPr txBox="1">
                  <a:spLocks noChangeArrowheads="1"/>
                </p:cNvSpPr>
                <p:nvPr/>
              </p:nvSpPr>
              <p:spPr bwMode="auto">
                <a:xfrm>
                  <a:off x="336"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3820" name="Text Box 28"/>
                <p:cNvSpPr txBox="1">
                  <a:spLocks noChangeArrowheads="1"/>
                </p:cNvSpPr>
                <p:nvPr/>
              </p:nvSpPr>
              <p:spPr bwMode="auto">
                <a:xfrm>
                  <a:off x="0" y="816"/>
                  <a:ext cx="192" cy="288"/>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33821" name="Text Box 29"/>
                <p:cNvSpPr txBox="1">
                  <a:spLocks noChangeArrowheads="1"/>
                </p:cNvSpPr>
                <p:nvPr/>
              </p:nvSpPr>
              <p:spPr bwMode="auto">
                <a:xfrm>
                  <a:off x="864" y="816"/>
                  <a:ext cx="192" cy="288"/>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33822" name="Text Box 30"/>
                <p:cNvSpPr txBox="1">
                  <a:spLocks noChangeArrowheads="1"/>
                </p:cNvSpPr>
                <p:nvPr/>
              </p:nvSpPr>
              <p:spPr bwMode="auto">
                <a:xfrm>
                  <a:off x="624" y="1008"/>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3823" name="Text Box 31"/>
                <p:cNvSpPr txBox="1">
                  <a:spLocks noChangeArrowheads="1"/>
                </p:cNvSpPr>
                <p:nvPr/>
              </p:nvSpPr>
              <p:spPr bwMode="auto">
                <a:xfrm>
                  <a:off x="960" y="48"/>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3824" name="Text Box 32"/>
                <p:cNvSpPr txBox="1">
                  <a:spLocks noChangeArrowheads="1"/>
                </p:cNvSpPr>
                <p:nvPr/>
              </p:nvSpPr>
              <p:spPr bwMode="auto">
                <a:xfrm>
                  <a:off x="1200" y="768"/>
                  <a:ext cx="192" cy="288"/>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33825" name="Text Box 33"/>
                <p:cNvSpPr txBox="1">
                  <a:spLocks noChangeArrowheads="1"/>
                </p:cNvSpPr>
                <p:nvPr/>
              </p:nvSpPr>
              <p:spPr bwMode="auto">
                <a:xfrm>
                  <a:off x="309" y="81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3826" name="Text Box 34"/>
                <p:cNvSpPr txBox="1">
                  <a:spLocks noChangeArrowheads="1"/>
                </p:cNvSpPr>
                <p:nvPr/>
              </p:nvSpPr>
              <p:spPr bwMode="auto">
                <a:xfrm>
                  <a:off x="828"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grpSp>
        </p:grpSp>
      </p:grpSp>
      <p:sp>
        <p:nvSpPr>
          <p:cNvPr id="33827" name="Text Box 35"/>
          <p:cNvSpPr txBox="1">
            <a:spLocks noChangeArrowheads="1"/>
          </p:cNvSpPr>
          <p:nvPr/>
        </p:nvSpPr>
        <p:spPr bwMode="auto">
          <a:xfrm>
            <a:off x="3276600" y="5486400"/>
            <a:ext cx="1600200" cy="369332"/>
          </a:xfrm>
          <a:prstGeom prst="rect">
            <a:avLst/>
          </a:prstGeom>
          <a:noFill/>
          <a:ln w="9525">
            <a:noFill/>
            <a:miter lim="800000"/>
            <a:headEnd/>
            <a:tailEnd/>
          </a:ln>
          <a:effectLst/>
        </p:spPr>
        <p:txBody>
          <a:bodyPr>
            <a:spAutoFit/>
          </a:bodyPr>
          <a:lstStyle/>
          <a:p>
            <a:pPr>
              <a:spcBef>
                <a:spcPct val="50000"/>
              </a:spcBef>
            </a:pPr>
            <a:r>
              <a:rPr lang="zh-CN" altLang="en-US"/>
              <a:t>原始图</a:t>
            </a:r>
          </a:p>
        </p:txBody>
      </p:sp>
      <p:sp>
        <p:nvSpPr>
          <p:cNvPr id="33828" name="Oval 36"/>
          <p:cNvSpPr>
            <a:spLocks noChangeArrowheads="1"/>
          </p:cNvSpPr>
          <p:nvPr/>
        </p:nvSpPr>
        <p:spPr bwMode="auto">
          <a:xfrm>
            <a:off x="6553200" y="4876800"/>
            <a:ext cx="457200" cy="457200"/>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33829" name="Oval 37"/>
          <p:cNvSpPr>
            <a:spLocks noChangeArrowheads="1"/>
          </p:cNvSpPr>
          <p:nvPr/>
        </p:nvSpPr>
        <p:spPr bwMode="auto">
          <a:xfrm>
            <a:off x="7848600" y="4876800"/>
            <a:ext cx="457200" cy="457200"/>
          </a:xfrm>
          <a:prstGeom prst="ellipse">
            <a:avLst/>
          </a:prstGeom>
          <a:noFill/>
          <a:ln w="9525" cmpd="sng">
            <a:solidFill>
              <a:schemeClr val="tx1"/>
            </a:solidFill>
            <a:round/>
            <a:headEnd/>
            <a:tailEnd/>
          </a:ln>
          <a:effectLst/>
        </p:spPr>
        <p:txBody>
          <a:bodyPr wrap="none" anchor="ctr"/>
          <a:lstStyle/>
          <a:p>
            <a:r>
              <a:rPr lang="zh-CN" altLang="zh-CN"/>
              <a:t>6</a:t>
            </a:r>
          </a:p>
        </p:txBody>
      </p:sp>
      <p:sp>
        <p:nvSpPr>
          <p:cNvPr id="33830" name="Oval 38"/>
          <p:cNvSpPr>
            <a:spLocks noChangeArrowheads="1"/>
          </p:cNvSpPr>
          <p:nvPr/>
        </p:nvSpPr>
        <p:spPr bwMode="auto">
          <a:xfrm>
            <a:off x="8153400" y="3733800"/>
            <a:ext cx="457200" cy="457200"/>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33831" name="Oval 39"/>
          <p:cNvSpPr>
            <a:spLocks noChangeArrowheads="1"/>
          </p:cNvSpPr>
          <p:nvPr/>
        </p:nvSpPr>
        <p:spPr bwMode="auto">
          <a:xfrm>
            <a:off x="6248400" y="3733800"/>
            <a:ext cx="457200" cy="457200"/>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33832" name="Oval 40"/>
          <p:cNvSpPr>
            <a:spLocks noChangeArrowheads="1"/>
          </p:cNvSpPr>
          <p:nvPr/>
        </p:nvSpPr>
        <p:spPr bwMode="auto">
          <a:xfrm>
            <a:off x="7162800" y="4114800"/>
            <a:ext cx="457200" cy="457200"/>
          </a:xfrm>
          <a:prstGeom prst="ellipse">
            <a:avLst/>
          </a:prstGeom>
          <a:noFill/>
          <a:ln w="9525" cmpd="sng">
            <a:solidFill>
              <a:schemeClr val="tx1"/>
            </a:solidFill>
            <a:round/>
            <a:headEnd/>
            <a:tailEnd/>
          </a:ln>
          <a:effectLst/>
        </p:spPr>
        <p:txBody>
          <a:bodyPr wrap="none" anchor="ctr"/>
          <a:lstStyle/>
          <a:p>
            <a:r>
              <a:rPr lang="zh-CN" altLang="zh-CN"/>
              <a:t>3</a:t>
            </a:r>
          </a:p>
        </p:txBody>
      </p:sp>
      <p:sp>
        <p:nvSpPr>
          <p:cNvPr id="33833" name="Line 41"/>
          <p:cNvSpPr>
            <a:spLocks noChangeShapeType="1"/>
          </p:cNvSpPr>
          <p:nvPr/>
        </p:nvSpPr>
        <p:spPr bwMode="auto">
          <a:xfrm flipV="1">
            <a:off x="6629400" y="3403600"/>
            <a:ext cx="5334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3834" name="Line 42"/>
          <p:cNvSpPr>
            <a:spLocks noChangeShapeType="1"/>
          </p:cNvSpPr>
          <p:nvPr/>
        </p:nvSpPr>
        <p:spPr bwMode="auto">
          <a:xfrm flipV="1">
            <a:off x="6934200" y="4546600"/>
            <a:ext cx="3048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3835" name="Line 43"/>
          <p:cNvSpPr>
            <a:spLocks noChangeShapeType="1"/>
          </p:cNvSpPr>
          <p:nvPr/>
        </p:nvSpPr>
        <p:spPr bwMode="auto">
          <a:xfrm flipV="1">
            <a:off x="7620000" y="4038600"/>
            <a:ext cx="533400" cy="228600"/>
          </a:xfrm>
          <a:prstGeom prst="line">
            <a:avLst/>
          </a:prstGeom>
          <a:noFill/>
          <a:ln w="9525" cmpd="sng">
            <a:solidFill>
              <a:schemeClr val="tx1"/>
            </a:solidFill>
            <a:round/>
            <a:headEnd/>
            <a:tailEnd/>
          </a:ln>
          <a:effectLst/>
        </p:spPr>
        <p:txBody>
          <a:bodyPr wrap="none" anchor="ctr"/>
          <a:lstStyle/>
          <a:p>
            <a:endParaRPr lang="zh-CN" altLang="en-US"/>
          </a:p>
        </p:txBody>
      </p:sp>
      <p:sp>
        <p:nvSpPr>
          <p:cNvPr id="33836" name="Line 44"/>
          <p:cNvSpPr>
            <a:spLocks noChangeShapeType="1"/>
          </p:cNvSpPr>
          <p:nvPr/>
        </p:nvSpPr>
        <p:spPr bwMode="auto">
          <a:xfrm>
            <a:off x="6692900" y="4064000"/>
            <a:ext cx="457200" cy="228600"/>
          </a:xfrm>
          <a:prstGeom prst="line">
            <a:avLst/>
          </a:prstGeom>
          <a:noFill/>
          <a:ln w="9525" cmpd="sng">
            <a:solidFill>
              <a:schemeClr val="tx1"/>
            </a:solidFill>
            <a:round/>
            <a:headEnd/>
            <a:tailEnd/>
          </a:ln>
          <a:effectLst/>
        </p:spPr>
        <p:txBody>
          <a:bodyPr wrap="none" anchor="ctr"/>
          <a:lstStyle/>
          <a:p>
            <a:endParaRPr lang="zh-CN" altLang="en-US"/>
          </a:p>
        </p:txBody>
      </p:sp>
      <p:sp>
        <p:nvSpPr>
          <p:cNvPr id="33837" name="Line 45"/>
          <p:cNvSpPr>
            <a:spLocks noChangeShapeType="1"/>
          </p:cNvSpPr>
          <p:nvPr/>
        </p:nvSpPr>
        <p:spPr bwMode="auto">
          <a:xfrm>
            <a:off x="7620000" y="3429000"/>
            <a:ext cx="6096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3838" name="Line 46"/>
          <p:cNvSpPr>
            <a:spLocks noChangeShapeType="1"/>
          </p:cNvSpPr>
          <p:nvPr/>
        </p:nvSpPr>
        <p:spPr bwMode="auto">
          <a:xfrm flipV="1">
            <a:off x="8153400" y="4191000"/>
            <a:ext cx="228600" cy="685800"/>
          </a:xfrm>
          <a:prstGeom prst="line">
            <a:avLst/>
          </a:prstGeom>
          <a:noFill/>
          <a:ln w="38100" cmpd="sng">
            <a:solidFill>
              <a:srgbClr val="FF0000"/>
            </a:solidFill>
            <a:round/>
            <a:headEnd/>
            <a:tailEnd/>
          </a:ln>
          <a:effectLst/>
        </p:spPr>
        <p:txBody>
          <a:bodyPr wrap="none" anchor="ctr"/>
          <a:lstStyle/>
          <a:p>
            <a:endParaRPr lang="zh-CN" altLang="en-US"/>
          </a:p>
        </p:txBody>
      </p:sp>
      <p:sp>
        <p:nvSpPr>
          <p:cNvPr id="33839" name="Line 47"/>
          <p:cNvSpPr>
            <a:spLocks noChangeShapeType="1"/>
          </p:cNvSpPr>
          <p:nvPr/>
        </p:nvSpPr>
        <p:spPr bwMode="auto">
          <a:xfrm flipH="1" flipV="1">
            <a:off x="6477000" y="4191000"/>
            <a:ext cx="228600" cy="685800"/>
          </a:xfrm>
          <a:prstGeom prst="line">
            <a:avLst/>
          </a:prstGeom>
          <a:noFill/>
          <a:ln w="38100" cmpd="sng">
            <a:solidFill>
              <a:srgbClr val="FF0000"/>
            </a:solidFill>
            <a:round/>
            <a:headEnd/>
            <a:tailEnd/>
          </a:ln>
          <a:effectLst/>
        </p:spPr>
        <p:txBody>
          <a:bodyPr wrap="none" anchor="ctr"/>
          <a:lstStyle/>
          <a:p>
            <a:endParaRPr lang="zh-CN" altLang="en-US"/>
          </a:p>
        </p:txBody>
      </p:sp>
      <p:sp>
        <p:nvSpPr>
          <p:cNvPr id="33840" name="Line 48"/>
          <p:cNvSpPr>
            <a:spLocks noChangeShapeType="1"/>
          </p:cNvSpPr>
          <p:nvPr/>
        </p:nvSpPr>
        <p:spPr bwMode="auto">
          <a:xfrm flipV="1">
            <a:off x="7010400" y="5105400"/>
            <a:ext cx="838200" cy="0"/>
          </a:xfrm>
          <a:prstGeom prst="line">
            <a:avLst/>
          </a:prstGeom>
          <a:noFill/>
          <a:ln w="9525" cmpd="sng">
            <a:solidFill>
              <a:schemeClr val="tx1"/>
            </a:solidFill>
            <a:round/>
            <a:headEnd/>
            <a:tailEnd/>
          </a:ln>
          <a:effectLst/>
        </p:spPr>
        <p:txBody>
          <a:bodyPr wrap="none" anchor="ctr"/>
          <a:lstStyle/>
          <a:p>
            <a:endParaRPr lang="zh-CN" altLang="en-US"/>
          </a:p>
        </p:txBody>
      </p:sp>
      <p:sp>
        <p:nvSpPr>
          <p:cNvPr id="33841" name="Line 49"/>
          <p:cNvSpPr>
            <a:spLocks noChangeShapeType="1"/>
          </p:cNvSpPr>
          <p:nvPr/>
        </p:nvSpPr>
        <p:spPr bwMode="auto">
          <a:xfrm flipH="1" flipV="1">
            <a:off x="7391400" y="3581400"/>
            <a:ext cx="0" cy="533400"/>
          </a:xfrm>
          <a:prstGeom prst="line">
            <a:avLst/>
          </a:prstGeom>
          <a:noFill/>
          <a:ln w="38100" cmpd="sng">
            <a:solidFill>
              <a:srgbClr val="FF0000"/>
            </a:solidFill>
            <a:round/>
            <a:headEnd/>
            <a:tailEnd/>
          </a:ln>
          <a:effectLst/>
        </p:spPr>
        <p:txBody>
          <a:bodyPr wrap="none" anchor="ctr"/>
          <a:lstStyle/>
          <a:p>
            <a:endParaRPr lang="zh-CN" altLang="en-US"/>
          </a:p>
        </p:txBody>
      </p:sp>
      <p:sp>
        <p:nvSpPr>
          <p:cNvPr id="33842" name="Line 50"/>
          <p:cNvSpPr>
            <a:spLocks noChangeShapeType="1"/>
          </p:cNvSpPr>
          <p:nvPr/>
        </p:nvSpPr>
        <p:spPr bwMode="auto">
          <a:xfrm>
            <a:off x="7543800" y="4495800"/>
            <a:ext cx="381000" cy="457200"/>
          </a:xfrm>
          <a:prstGeom prst="line">
            <a:avLst/>
          </a:prstGeom>
          <a:noFill/>
          <a:ln w="9525" cmpd="sng">
            <a:solidFill>
              <a:schemeClr val="tx1"/>
            </a:solidFill>
            <a:round/>
            <a:headEnd/>
            <a:tailEnd/>
          </a:ln>
          <a:effectLst/>
        </p:spPr>
        <p:txBody>
          <a:bodyPr wrap="none" anchor="ctr"/>
          <a:lstStyle/>
          <a:p>
            <a:endParaRPr lang="zh-CN" altLang="en-US"/>
          </a:p>
        </p:txBody>
      </p:sp>
      <p:sp>
        <p:nvSpPr>
          <p:cNvPr id="33843" name="Oval 51"/>
          <p:cNvSpPr>
            <a:spLocks noChangeArrowheads="1"/>
          </p:cNvSpPr>
          <p:nvPr/>
        </p:nvSpPr>
        <p:spPr bwMode="auto">
          <a:xfrm>
            <a:off x="7162800" y="3124200"/>
            <a:ext cx="457200" cy="457200"/>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33844" name="Text Box 52"/>
          <p:cNvSpPr txBox="1">
            <a:spLocks noChangeArrowheads="1"/>
          </p:cNvSpPr>
          <p:nvPr/>
        </p:nvSpPr>
        <p:spPr bwMode="auto">
          <a:xfrm>
            <a:off x="6586538" y="3276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3845" name="Text Box 53"/>
          <p:cNvSpPr txBox="1">
            <a:spLocks noChangeArrowheads="1"/>
          </p:cNvSpPr>
          <p:nvPr/>
        </p:nvSpPr>
        <p:spPr bwMode="auto">
          <a:xfrm>
            <a:off x="6858000" y="38100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3846" name="Text Box 54"/>
          <p:cNvSpPr txBox="1">
            <a:spLocks noChangeArrowheads="1"/>
          </p:cNvSpPr>
          <p:nvPr/>
        </p:nvSpPr>
        <p:spPr bwMode="auto">
          <a:xfrm>
            <a:off x="6324600"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33847" name="Text Box 55"/>
          <p:cNvSpPr txBox="1">
            <a:spLocks noChangeArrowheads="1"/>
          </p:cNvSpPr>
          <p:nvPr/>
        </p:nvSpPr>
        <p:spPr bwMode="auto">
          <a:xfrm>
            <a:off x="7696200"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33848" name="Text Box 56"/>
          <p:cNvSpPr txBox="1">
            <a:spLocks noChangeArrowheads="1"/>
          </p:cNvSpPr>
          <p:nvPr/>
        </p:nvSpPr>
        <p:spPr bwMode="auto">
          <a:xfrm>
            <a:off x="7315200" y="4724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3849" name="Text Box 57"/>
          <p:cNvSpPr txBox="1">
            <a:spLocks noChangeArrowheads="1"/>
          </p:cNvSpPr>
          <p:nvPr/>
        </p:nvSpPr>
        <p:spPr bwMode="auto">
          <a:xfrm>
            <a:off x="7848600" y="3200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3850" name="Text Box 58"/>
          <p:cNvSpPr txBox="1">
            <a:spLocks noChangeArrowheads="1"/>
          </p:cNvSpPr>
          <p:nvPr/>
        </p:nvSpPr>
        <p:spPr bwMode="auto">
          <a:xfrm>
            <a:off x="8229600" y="4343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33851" name="Text Box 59"/>
          <p:cNvSpPr txBox="1">
            <a:spLocks noChangeArrowheads="1"/>
          </p:cNvSpPr>
          <p:nvPr/>
        </p:nvSpPr>
        <p:spPr bwMode="auto">
          <a:xfrm>
            <a:off x="6815138"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3852" name="Text Box 60"/>
          <p:cNvSpPr txBox="1">
            <a:spLocks noChangeArrowheads="1"/>
          </p:cNvSpPr>
          <p:nvPr/>
        </p:nvSpPr>
        <p:spPr bwMode="auto">
          <a:xfrm>
            <a:off x="7639050" y="38100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29644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7315200" y="3581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1</a:t>
            </a:r>
          </a:p>
        </p:txBody>
      </p:sp>
      <p:sp>
        <p:nvSpPr>
          <p:cNvPr id="61" name="内容占位符 60"/>
          <p:cNvSpPr>
            <a:spLocks noGrp="1"/>
          </p:cNvSpPr>
          <p:nvPr>
            <p:ph idx="1"/>
          </p:nvPr>
        </p:nvSpPr>
        <p:spPr/>
        <p:txBody>
          <a:bodyPr/>
          <a:lstStyle/>
          <a:p>
            <a:endParaRPr lang="zh-CN" altLang="en-US"/>
          </a:p>
        </p:txBody>
      </p:sp>
      <p:grpSp>
        <p:nvGrpSpPr>
          <p:cNvPr id="2" name="Group 5"/>
          <p:cNvGrpSpPr>
            <a:grpSpLocks/>
          </p:cNvGrpSpPr>
          <p:nvPr/>
        </p:nvGrpSpPr>
        <p:grpSpPr bwMode="auto">
          <a:xfrm>
            <a:off x="2895600" y="3124200"/>
            <a:ext cx="2362200" cy="2209800"/>
            <a:chOff x="0" y="0"/>
            <a:chExt cx="1488" cy="1392"/>
          </a:xfrm>
        </p:grpSpPr>
        <p:sp>
          <p:nvSpPr>
            <p:cNvPr id="34822" name="Oval 6"/>
            <p:cNvSpPr>
              <a:spLocks noChangeArrowheads="1"/>
            </p:cNvSpPr>
            <p:nvPr/>
          </p:nvSpPr>
          <p:spPr bwMode="auto">
            <a:xfrm>
              <a:off x="192" y="1104"/>
              <a:ext cx="288" cy="288"/>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34823" name="Oval 7"/>
            <p:cNvSpPr>
              <a:spLocks noChangeArrowheads="1"/>
            </p:cNvSpPr>
            <p:nvPr/>
          </p:nvSpPr>
          <p:spPr bwMode="auto">
            <a:xfrm>
              <a:off x="1008" y="1104"/>
              <a:ext cx="288" cy="288"/>
            </a:xfrm>
            <a:prstGeom prst="ellipse">
              <a:avLst/>
            </a:prstGeom>
            <a:noFill/>
            <a:ln w="9525" cmpd="sng">
              <a:solidFill>
                <a:schemeClr val="tx1"/>
              </a:solidFill>
              <a:round/>
              <a:headEnd/>
              <a:tailEnd/>
            </a:ln>
            <a:effectLst/>
          </p:spPr>
          <p:txBody>
            <a:bodyPr wrap="none" anchor="ctr"/>
            <a:lstStyle/>
            <a:p>
              <a:r>
                <a:rPr lang="zh-CN" altLang="zh-CN"/>
                <a:t>6</a:t>
              </a:r>
            </a:p>
          </p:txBody>
        </p:sp>
        <p:grpSp>
          <p:nvGrpSpPr>
            <p:cNvPr id="3" name="Group 8"/>
            <p:cNvGrpSpPr>
              <a:grpSpLocks/>
            </p:cNvGrpSpPr>
            <p:nvPr/>
          </p:nvGrpSpPr>
          <p:grpSpPr bwMode="auto">
            <a:xfrm>
              <a:off x="0" y="0"/>
              <a:ext cx="1488" cy="1296"/>
              <a:chOff x="0" y="0"/>
              <a:chExt cx="1488" cy="1296"/>
            </a:xfrm>
          </p:grpSpPr>
          <p:sp>
            <p:nvSpPr>
              <p:cNvPr id="34825" name="Oval 9"/>
              <p:cNvSpPr>
                <a:spLocks noChangeArrowheads="1"/>
              </p:cNvSpPr>
              <p:nvPr/>
            </p:nvSpPr>
            <p:spPr bwMode="auto">
              <a:xfrm>
                <a:off x="1200" y="384"/>
                <a:ext cx="288" cy="288"/>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34826" name="Oval 10"/>
              <p:cNvSpPr>
                <a:spLocks noChangeArrowheads="1"/>
              </p:cNvSpPr>
              <p:nvPr/>
            </p:nvSpPr>
            <p:spPr bwMode="auto">
              <a:xfrm>
                <a:off x="0" y="384"/>
                <a:ext cx="288" cy="288"/>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34827" name="Oval 11"/>
              <p:cNvSpPr>
                <a:spLocks noChangeArrowheads="1"/>
              </p:cNvSpPr>
              <p:nvPr/>
            </p:nvSpPr>
            <p:spPr bwMode="auto">
              <a:xfrm>
                <a:off x="576" y="624"/>
                <a:ext cx="288" cy="288"/>
              </a:xfrm>
              <a:prstGeom prst="ellipse">
                <a:avLst/>
              </a:prstGeom>
              <a:noFill/>
              <a:ln w="9525" cmpd="sng">
                <a:solidFill>
                  <a:schemeClr val="tx1"/>
                </a:solidFill>
                <a:round/>
                <a:headEnd/>
                <a:tailEnd/>
              </a:ln>
              <a:effectLst/>
            </p:spPr>
            <p:txBody>
              <a:bodyPr wrap="none" anchor="ctr"/>
              <a:lstStyle/>
              <a:p>
                <a:r>
                  <a:rPr lang="zh-CN" altLang="zh-CN"/>
                  <a:t>3</a:t>
                </a:r>
              </a:p>
            </p:txBody>
          </p:sp>
          <p:grpSp>
            <p:nvGrpSpPr>
              <p:cNvPr id="4" name="Group 12"/>
              <p:cNvGrpSpPr>
                <a:grpSpLocks/>
              </p:cNvGrpSpPr>
              <p:nvPr/>
            </p:nvGrpSpPr>
            <p:grpSpPr bwMode="auto">
              <a:xfrm>
                <a:off x="144" y="176"/>
                <a:ext cx="1200" cy="1072"/>
                <a:chOff x="0" y="0"/>
                <a:chExt cx="1200" cy="1072"/>
              </a:xfrm>
            </p:grpSpPr>
            <p:sp>
              <p:nvSpPr>
                <p:cNvPr id="34829" name="Line 13"/>
                <p:cNvSpPr>
                  <a:spLocks noChangeShapeType="1"/>
                </p:cNvSpPr>
                <p:nvPr/>
              </p:nvSpPr>
              <p:spPr bwMode="auto">
                <a:xfrm flipV="1">
                  <a:off x="96" y="0"/>
                  <a:ext cx="336" cy="240"/>
                </a:xfrm>
                <a:prstGeom prst="line">
                  <a:avLst/>
                </a:prstGeom>
                <a:noFill/>
                <a:ln w="9525" cmpd="sng">
                  <a:solidFill>
                    <a:schemeClr val="tx1"/>
                  </a:solidFill>
                  <a:round/>
                  <a:headEnd/>
                  <a:tailEnd/>
                </a:ln>
                <a:effectLst/>
              </p:spPr>
              <p:txBody>
                <a:bodyPr wrap="none" anchor="ctr"/>
                <a:lstStyle/>
                <a:p>
                  <a:endParaRPr lang="zh-CN" altLang="en-US"/>
                </a:p>
              </p:txBody>
            </p:sp>
            <p:sp>
              <p:nvSpPr>
                <p:cNvPr id="34830" name="Line 14"/>
                <p:cNvSpPr>
                  <a:spLocks noChangeShapeType="1"/>
                </p:cNvSpPr>
                <p:nvPr/>
              </p:nvSpPr>
              <p:spPr bwMode="auto">
                <a:xfrm flipV="1">
                  <a:off x="288" y="720"/>
                  <a:ext cx="192" cy="240"/>
                </a:xfrm>
                <a:prstGeom prst="line">
                  <a:avLst/>
                </a:prstGeom>
                <a:noFill/>
                <a:ln w="9525" cmpd="sng">
                  <a:solidFill>
                    <a:schemeClr val="tx1"/>
                  </a:solidFill>
                  <a:round/>
                  <a:headEnd/>
                  <a:tailEnd/>
                </a:ln>
                <a:effectLst/>
              </p:spPr>
              <p:txBody>
                <a:bodyPr wrap="none" anchor="ctr"/>
                <a:lstStyle/>
                <a:p>
                  <a:endParaRPr lang="zh-CN" altLang="en-US"/>
                </a:p>
              </p:txBody>
            </p:sp>
            <p:sp>
              <p:nvSpPr>
                <p:cNvPr id="34831" name="Line 15"/>
                <p:cNvSpPr>
                  <a:spLocks noChangeShapeType="1"/>
                </p:cNvSpPr>
                <p:nvPr/>
              </p:nvSpPr>
              <p:spPr bwMode="auto">
                <a:xfrm flipV="1">
                  <a:off x="720" y="400"/>
                  <a:ext cx="336" cy="144"/>
                </a:xfrm>
                <a:prstGeom prst="line">
                  <a:avLst/>
                </a:prstGeom>
                <a:noFill/>
                <a:ln w="9525" cmpd="sng">
                  <a:solidFill>
                    <a:schemeClr val="tx1"/>
                  </a:solidFill>
                  <a:round/>
                  <a:headEnd/>
                  <a:tailEnd/>
                </a:ln>
                <a:effectLst/>
              </p:spPr>
              <p:txBody>
                <a:bodyPr wrap="none" anchor="ctr"/>
                <a:lstStyle/>
                <a:p>
                  <a:endParaRPr lang="zh-CN" altLang="en-US"/>
                </a:p>
              </p:txBody>
            </p:sp>
            <p:sp>
              <p:nvSpPr>
                <p:cNvPr id="34832" name="Line 16"/>
                <p:cNvSpPr>
                  <a:spLocks noChangeShapeType="1"/>
                </p:cNvSpPr>
                <p:nvPr/>
              </p:nvSpPr>
              <p:spPr bwMode="auto">
                <a:xfrm>
                  <a:off x="136" y="416"/>
                  <a:ext cx="288" cy="144"/>
                </a:xfrm>
                <a:prstGeom prst="line">
                  <a:avLst/>
                </a:prstGeom>
                <a:noFill/>
                <a:ln w="9525" cmpd="sng">
                  <a:solidFill>
                    <a:schemeClr val="tx1"/>
                  </a:solidFill>
                  <a:round/>
                  <a:headEnd/>
                  <a:tailEnd/>
                </a:ln>
                <a:effectLst/>
              </p:spPr>
              <p:txBody>
                <a:bodyPr wrap="none" anchor="ctr"/>
                <a:lstStyle/>
                <a:p>
                  <a:endParaRPr lang="zh-CN" altLang="en-US"/>
                </a:p>
              </p:txBody>
            </p:sp>
            <p:sp>
              <p:nvSpPr>
                <p:cNvPr id="34833" name="Line 17"/>
                <p:cNvSpPr>
                  <a:spLocks noChangeShapeType="1"/>
                </p:cNvSpPr>
                <p:nvPr/>
              </p:nvSpPr>
              <p:spPr bwMode="auto">
                <a:xfrm>
                  <a:off x="720" y="16"/>
                  <a:ext cx="384" cy="240"/>
                </a:xfrm>
                <a:prstGeom prst="line">
                  <a:avLst/>
                </a:prstGeom>
                <a:noFill/>
                <a:ln w="9525" cmpd="sng">
                  <a:solidFill>
                    <a:schemeClr val="tx1"/>
                  </a:solidFill>
                  <a:round/>
                  <a:headEnd/>
                  <a:tailEnd/>
                </a:ln>
                <a:effectLst/>
              </p:spPr>
              <p:txBody>
                <a:bodyPr wrap="none" anchor="ctr"/>
                <a:lstStyle/>
                <a:p>
                  <a:endParaRPr lang="zh-CN" altLang="en-US"/>
                </a:p>
              </p:txBody>
            </p:sp>
            <p:sp>
              <p:nvSpPr>
                <p:cNvPr id="34834" name="Line 18"/>
                <p:cNvSpPr>
                  <a:spLocks noChangeShapeType="1"/>
                </p:cNvSpPr>
                <p:nvPr/>
              </p:nvSpPr>
              <p:spPr bwMode="auto">
                <a:xfrm flipV="1">
                  <a:off x="1056"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4835" name="Line 19"/>
                <p:cNvSpPr>
                  <a:spLocks noChangeShapeType="1"/>
                </p:cNvSpPr>
                <p:nvPr/>
              </p:nvSpPr>
              <p:spPr bwMode="auto">
                <a:xfrm flipH="1" flipV="1">
                  <a:off x="0"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4836" name="Line 20"/>
                <p:cNvSpPr>
                  <a:spLocks noChangeShapeType="1"/>
                </p:cNvSpPr>
                <p:nvPr/>
              </p:nvSpPr>
              <p:spPr bwMode="auto">
                <a:xfrm flipV="1">
                  <a:off x="336" y="1072"/>
                  <a:ext cx="528" cy="0"/>
                </a:xfrm>
                <a:prstGeom prst="line">
                  <a:avLst/>
                </a:prstGeom>
                <a:noFill/>
                <a:ln w="9525" cmpd="sng">
                  <a:solidFill>
                    <a:schemeClr val="tx1"/>
                  </a:solidFill>
                  <a:round/>
                  <a:headEnd/>
                  <a:tailEnd/>
                </a:ln>
                <a:effectLst/>
              </p:spPr>
              <p:txBody>
                <a:bodyPr wrap="none" anchor="ctr"/>
                <a:lstStyle/>
                <a:p>
                  <a:endParaRPr lang="zh-CN" altLang="en-US"/>
                </a:p>
              </p:txBody>
            </p:sp>
            <p:sp>
              <p:nvSpPr>
                <p:cNvPr id="34837" name="Line 21"/>
                <p:cNvSpPr>
                  <a:spLocks noChangeShapeType="1"/>
                </p:cNvSpPr>
                <p:nvPr/>
              </p:nvSpPr>
              <p:spPr bwMode="auto">
                <a:xfrm flipH="1" flipV="1">
                  <a:off x="576" y="112"/>
                  <a:ext cx="0" cy="336"/>
                </a:xfrm>
                <a:prstGeom prst="line">
                  <a:avLst/>
                </a:prstGeom>
                <a:noFill/>
                <a:ln w="9525" cmpd="sng">
                  <a:solidFill>
                    <a:schemeClr val="tx1"/>
                  </a:solidFill>
                  <a:round/>
                  <a:headEnd/>
                  <a:tailEnd/>
                </a:ln>
                <a:effectLst/>
              </p:spPr>
              <p:txBody>
                <a:bodyPr wrap="none" anchor="ctr"/>
                <a:lstStyle/>
                <a:p>
                  <a:endParaRPr lang="zh-CN" altLang="en-US"/>
                </a:p>
              </p:txBody>
            </p:sp>
            <p:sp>
              <p:nvSpPr>
                <p:cNvPr id="34838" name="Line 22"/>
                <p:cNvSpPr>
                  <a:spLocks noChangeShapeType="1"/>
                </p:cNvSpPr>
                <p:nvPr/>
              </p:nvSpPr>
              <p:spPr bwMode="auto">
                <a:xfrm>
                  <a:off x="672" y="688"/>
                  <a:ext cx="240" cy="288"/>
                </a:xfrm>
                <a:prstGeom prst="line">
                  <a:avLst/>
                </a:prstGeom>
                <a:noFill/>
                <a:ln w="9525" cmpd="sng">
                  <a:solidFill>
                    <a:schemeClr val="tx1"/>
                  </a:solidFill>
                  <a:round/>
                  <a:headEnd/>
                  <a:tailEnd/>
                </a:ln>
                <a:effectLst/>
              </p:spPr>
              <p:txBody>
                <a:bodyPr wrap="none" anchor="ctr"/>
                <a:lstStyle/>
                <a:p>
                  <a:endParaRPr lang="zh-CN" altLang="en-US"/>
                </a:p>
              </p:txBody>
            </p:sp>
          </p:grpSp>
          <p:grpSp>
            <p:nvGrpSpPr>
              <p:cNvPr id="5" name="Group 23"/>
              <p:cNvGrpSpPr>
                <a:grpSpLocks/>
              </p:cNvGrpSpPr>
              <p:nvPr/>
            </p:nvGrpSpPr>
            <p:grpSpPr bwMode="auto">
              <a:xfrm>
                <a:off x="48" y="0"/>
                <a:ext cx="1392" cy="1296"/>
                <a:chOff x="0" y="0"/>
                <a:chExt cx="1392" cy="1296"/>
              </a:xfrm>
            </p:grpSpPr>
            <p:sp>
              <p:nvSpPr>
                <p:cNvPr id="34840" name="Text Box 24"/>
                <p:cNvSpPr txBox="1">
                  <a:spLocks noChangeArrowheads="1"/>
                </p:cNvSpPr>
                <p:nvPr/>
              </p:nvSpPr>
              <p:spPr bwMode="auto">
                <a:xfrm>
                  <a:off x="624" y="288"/>
                  <a:ext cx="192" cy="288"/>
                </a:xfrm>
                <a:prstGeom prst="rect">
                  <a:avLst/>
                </a:prstGeom>
                <a:noFill/>
                <a:ln w="9525">
                  <a:noFill/>
                  <a:miter lim="800000"/>
                  <a:headEnd/>
                  <a:tailEnd/>
                </a:ln>
                <a:effectLst/>
              </p:spPr>
              <p:txBody>
                <a:bodyPr>
                  <a:spAutoFit/>
                </a:bodyPr>
                <a:lstStyle/>
                <a:p>
                  <a:pPr>
                    <a:spcBef>
                      <a:spcPct val="50000"/>
                    </a:spcBef>
                  </a:pPr>
                  <a:r>
                    <a:rPr lang="zh-CN" altLang="zh-CN" sz="2400"/>
                    <a:t>1</a:t>
                  </a:r>
                </a:p>
              </p:txBody>
            </p:sp>
            <p:sp>
              <p:nvSpPr>
                <p:cNvPr id="34841" name="Oval 25"/>
                <p:cNvSpPr>
                  <a:spLocks noChangeArrowheads="1"/>
                </p:cNvSpPr>
                <p:nvPr/>
              </p:nvSpPr>
              <p:spPr bwMode="auto">
                <a:xfrm>
                  <a:off x="528" y="0"/>
                  <a:ext cx="288" cy="288"/>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34842" name="Text Box 26"/>
                <p:cNvSpPr txBox="1">
                  <a:spLocks noChangeArrowheads="1"/>
                </p:cNvSpPr>
                <p:nvPr/>
              </p:nvSpPr>
              <p:spPr bwMode="auto">
                <a:xfrm>
                  <a:off x="165" y="9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4843" name="Text Box 27"/>
                <p:cNvSpPr txBox="1">
                  <a:spLocks noChangeArrowheads="1"/>
                </p:cNvSpPr>
                <p:nvPr/>
              </p:nvSpPr>
              <p:spPr bwMode="auto">
                <a:xfrm>
                  <a:off x="336"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4844" name="Text Box 28"/>
                <p:cNvSpPr txBox="1">
                  <a:spLocks noChangeArrowheads="1"/>
                </p:cNvSpPr>
                <p:nvPr/>
              </p:nvSpPr>
              <p:spPr bwMode="auto">
                <a:xfrm>
                  <a:off x="0" y="816"/>
                  <a:ext cx="192" cy="288"/>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34845" name="Text Box 29"/>
                <p:cNvSpPr txBox="1">
                  <a:spLocks noChangeArrowheads="1"/>
                </p:cNvSpPr>
                <p:nvPr/>
              </p:nvSpPr>
              <p:spPr bwMode="auto">
                <a:xfrm>
                  <a:off x="864" y="816"/>
                  <a:ext cx="192" cy="288"/>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34846" name="Text Box 30"/>
                <p:cNvSpPr txBox="1">
                  <a:spLocks noChangeArrowheads="1"/>
                </p:cNvSpPr>
                <p:nvPr/>
              </p:nvSpPr>
              <p:spPr bwMode="auto">
                <a:xfrm>
                  <a:off x="624" y="1008"/>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4847" name="Text Box 31"/>
                <p:cNvSpPr txBox="1">
                  <a:spLocks noChangeArrowheads="1"/>
                </p:cNvSpPr>
                <p:nvPr/>
              </p:nvSpPr>
              <p:spPr bwMode="auto">
                <a:xfrm>
                  <a:off x="960" y="48"/>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4848" name="Text Box 32"/>
                <p:cNvSpPr txBox="1">
                  <a:spLocks noChangeArrowheads="1"/>
                </p:cNvSpPr>
                <p:nvPr/>
              </p:nvSpPr>
              <p:spPr bwMode="auto">
                <a:xfrm>
                  <a:off x="1200" y="768"/>
                  <a:ext cx="192" cy="288"/>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34849" name="Text Box 33"/>
                <p:cNvSpPr txBox="1">
                  <a:spLocks noChangeArrowheads="1"/>
                </p:cNvSpPr>
                <p:nvPr/>
              </p:nvSpPr>
              <p:spPr bwMode="auto">
                <a:xfrm>
                  <a:off x="309" y="81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4850" name="Text Box 34"/>
                <p:cNvSpPr txBox="1">
                  <a:spLocks noChangeArrowheads="1"/>
                </p:cNvSpPr>
                <p:nvPr/>
              </p:nvSpPr>
              <p:spPr bwMode="auto">
                <a:xfrm>
                  <a:off x="828"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grpSp>
        </p:grpSp>
      </p:grpSp>
      <p:sp>
        <p:nvSpPr>
          <p:cNvPr id="34851" name="Text Box 35"/>
          <p:cNvSpPr txBox="1">
            <a:spLocks noChangeArrowheads="1"/>
          </p:cNvSpPr>
          <p:nvPr/>
        </p:nvSpPr>
        <p:spPr bwMode="auto">
          <a:xfrm>
            <a:off x="3276600" y="5486400"/>
            <a:ext cx="1600200" cy="369332"/>
          </a:xfrm>
          <a:prstGeom prst="rect">
            <a:avLst/>
          </a:prstGeom>
          <a:noFill/>
          <a:ln w="9525">
            <a:noFill/>
            <a:miter lim="800000"/>
            <a:headEnd/>
            <a:tailEnd/>
          </a:ln>
          <a:effectLst/>
        </p:spPr>
        <p:txBody>
          <a:bodyPr>
            <a:spAutoFit/>
          </a:bodyPr>
          <a:lstStyle/>
          <a:p>
            <a:pPr>
              <a:spcBef>
                <a:spcPct val="50000"/>
              </a:spcBef>
            </a:pPr>
            <a:r>
              <a:rPr lang="zh-CN" altLang="en-US"/>
              <a:t>原始图</a:t>
            </a:r>
          </a:p>
        </p:txBody>
      </p:sp>
      <p:sp>
        <p:nvSpPr>
          <p:cNvPr id="34852" name="Oval 36"/>
          <p:cNvSpPr>
            <a:spLocks noChangeArrowheads="1"/>
          </p:cNvSpPr>
          <p:nvPr/>
        </p:nvSpPr>
        <p:spPr bwMode="auto">
          <a:xfrm>
            <a:off x="6553200" y="4876800"/>
            <a:ext cx="457200" cy="457200"/>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34853" name="Oval 37"/>
          <p:cNvSpPr>
            <a:spLocks noChangeArrowheads="1"/>
          </p:cNvSpPr>
          <p:nvPr/>
        </p:nvSpPr>
        <p:spPr bwMode="auto">
          <a:xfrm>
            <a:off x="7848600" y="4876800"/>
            <a:ext cx="457200" cy="457200"/>
          </a:xfrm>
          <a:prstGeom prst="ellipse">
            <a:avLst/>
          </a:prstGeom>
          <a:noFill/>
          <a:ln w="9525" cmpd="sng">
            <a:solidFill>
              <a:schemeClr val="tx1"/>
            </a:solidFill>
            <a:round/>
            <a:headEnd/>
            <a:tailEnd/>
          </a:ln>
          <a:effectLst/>
        </p:spPr>
        <p:txBody>
          <a:bodyPr wrap="none" anchor="ctr"/>
          <a:lstStyle/>
          <a:p>
            <a:r>
              <a:rPr lang="zh-CN" altLang="zh-CN"/>
              <a:t>6</a:t>
            </a:r>
          </a:p>
        </p:txBody>
      </p:sp>
      <p:sp>
        <p:nvSpPr>
          <p:cNvPr id="34854" name="Oval 38"/>
          <p:cNvSpPr>
            <a:spLocks noChangeArrowheads="1"/>
          </p:cNvSpPr>
          <p:nvPr/>
        </p:nvSpPr>
        <p:spPr bwMode="auto">
          <a:xfrm>
            <a:off x="8153400" y="3733800"/>
            <a:ext cx="457200" cy="457200"/>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34855" name="Oval 39"/>
          <p:cNvSpPr>
            <a:spLocks noChangeArrowheads="1"/>
          </p:cNvSpPr>
          <p:nvPr/>
        </p:nvSpPr>
        <p:spPr bwMode="auto">
          <a:xfrm>
            <a:off x="6248400" y="3733800"/>
            <a:ext cx="457200" cy="457200"/>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34856" name="Oval 40"/>
          <p:cNvSpPr>
            <a:spLocks noChangeArrowheads="1"/>
          </p:cNvSpPr>
          <p:nvPr/>
        </p:nvSpPr>
        <p:spPr bwMode="auto">
          <a:xfrm>
            <a:off x="7162800" y="4114800"/>
            <a:ext cx="457200" cy="457200"/>
          </a:xfrm>
          <a:prstGeom prst="ellipse">
            <a:avLst/>
          </a:prstGeom>
          <a:noFill/>
          <a:ln w="9525" cmpd="sng">
            <a:solidFill>
              <a:schemeClr val="tx1"/>
            </a:solidFill>
            <a:round/>
            <a:headEnd/>
            <a:tailEnd/>
          </a:ln>
          <a:effectLst/>
        </p:spPr>
        <p:txBody>
          <a:bodyPr wrap="none" anchor="ctr"/>
          <a:lstStyle/>
          <a:p>
            <a:r>
              <a:rPr lang="zh-CN" altLang="zh-CN"/>
              <a:t>3</a:t>
            </a:r>
          </a:p>
        </p:txBody>
      </p:sp>
      <p:sp>
        <p:nvSpPr>
          <p:cNvPr id="34857" name="Line 41"/>
          <p:cNvSpPr>
            <a:spLocks noChangeShapeType="1"/>
          </p:cNvSpPr>
          <p:nvPr/>
        </p:nvSpPr>
        <p:spPr bwMode="auto">
          <a:xfrm flipV="1">
            <a:off x="6629400" y="3403600"/>
            <a:ext cx="5334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4858" name="Line 42"/>
          <p:cNvSpPr>
            <a:spLocks noChangeShapeType="1"/>
          </p:cNvSpPr>
          <p:nvPr/>
        </p:nvSpPr>
        <p:spPr bwMode="auto">
          <a:xfrm flipV="1">
            <a:off x="6934200" y="4546600"/>
            <a:ext cx="3048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4859" name="Line 43"/>
          <p:cNvSpPr>
            <a:spLocks noChangeShapeType="1"/>
          </p:cNvSpPr>
          <p:nvPr/>
        </p:nvSpPr>
        <p:spPr bwMode="auto">
          <a:xfrm flipV="1">
            <a:off x="7620000" y="4038600"/>
            <a:ext cx="533400" cy="228600"/>
          </a:xfrm>
          <a:prstGeom prst="line">
            <a:avLst/>
          </a:prstGeom>
          <a:noFill/>
          <a:ln w="9525" cmpd="sng">
            <a:solidFill>
              <a:schemeClr val="tx1"/>
            </a:solidFill>
            <a:round/>
            <a:headEnd/>
            <a:tailEnd/>
          </a:ln>
          <a:effectLst/>
        </p:spPr>
        <p:txBody>
          <a:bodyPr wrap="none" anchor="ctr"/>
          <a:lstStyle/>
          <a:p>
            <a:endParaRPr lang="zh-CN" altLang="en-US"/>
          </a:p>
        </p:txBody>
      </p:sp>
      <p:sp>
        <p:nvSpPr>
          <p:cNvPr id="34860" name="Line 44"/>
          <p:cNvSpPr>
            <a:spLocks noChangeShapeType="1"/>
          </p:cNvSpPr>
          <p:nvPr/>
        </p:nvSpPr>
        <p:spPr bwMode="auto">
          <a:xfrm>
            <a:off x="6692900" y="4064000"/>
            <a:ext cx="457200" cy="228600"/>
          </a:xfrm>
          <a:prstGeom prst="line">
            <a:avLst/>
          </a:prstGeom>
          <a:noFill/>
          <a:ln w="9525" cmpd="sng">
            <a:solidFill>
              <a:schemeClr val="tx1"/>
            </a:solidFill>
            <a:round/>
            <a:headEnd/>
            <a:tailEnd/>
          </a:ln>
          <a:effectLst/>
        </p:spPr>
        <p:txBody>
          <a:bodyPr wrap="none" anchor="ctr"/>
          <a:lstStyle/>
          <a:p>
            <a:endParaRPr lang="zh-CN" altLang="en-US"/>
          </a:p>
        </p:txBody>
      </p:sp>
      <p:sp>
        <p:nvSpPr>
          <p:cNvPr id="34861" name="Line 45"/>
          <p:cNvSpPr>
            <a:spLocks noChangeShapeType="1"/>
          </p:cNvSpPr>
          <p:nvPr/>
        </p:nvSpPr>
        <p:spPr bwMode="auto">
          <a:xfrm>
            <a:off x="7620000" y="3429000"/>
            <a:ext cx="6096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4862" name="Line 46"/>
          <p:cNvSpPr>
            <a:spLocks noChangeShapeType="1"/>
          </p:cNvSpPr>
          <p:nvPr/>
        </p:nvSpPr>
        <p:spPr bwMode="auto">
          <a:xfrm flipV="1">
            <a:off x="8153400" y="4191000"/>
            <a:ext cx="228600" cy="685800"/>
          </a:xfrm>
          <a:prstGeom prst="line">
            <a:avLst/>
          </a:prstGeom>
          <a:noFill/>
          <a:ln w="38100" cmpd="sng">
            <a:solidFill>
              <a:srgbClr val="FF0000"/>
            </a:solidFill>
            <a:round/>
            <a:headEnd/>
            <a:tailEnd/>
          </a:ln>
          <a:effectLst/>
        </p:spPr>
        <p:txBody>
          <a:bodyPr wrap="none" anchor="ctr"/>
          <a:lstStyle/>
          <a:p>
            <a:endParaRPr lang="zh-CN" altLang="en-US"/>
          </a:p>
        </p:txBody>
      </p:sp>
      <p:sp>
        <p:nvSpPr>
          <p:cNvPr id="34863" name="Line 47"/>
          <p:cNvSpPr>
            <a:spLocks noChangeShapeType="1"/>
          </p:cNvSpPr>
          <p:nvPr/>
        </p:nvSpPr>
        <p:spPr bwMode="auto">
          <a:xfrm flipH="1" flipV="1">
            <a:off x="6477000" y="4191000"/>
            <a:ext cx="228600" cy="685800"/>
          </a:xfrm>
          <a:prstGeom prst="line">
            <a:avLst/>
          </a:prstGeom>
          <a:noFill/>
          <a:ln w="38100" cmpd="sng">
            <a:solidFill>
              <a:srgbClr val="FF0000"/>
            </a:solidFill>
            <a:round/>
            <a:headEnd/>
            <a:tailEnd/>
          </a:ln>
          <a:effectLst/>
        </p:spPr>
        <p:txBody>
          <a:bodyPr wrap="none" anchor="ctr"/>
          <a:lstStyle/>
          <a:p>
            <a:endParaRPr lang="zh-CN" altLang="en-US"/>
          </a:p>
        </p:txBody>
      </p:sp>
      <p:sp>
        <p:nvSpPr>
          <p:cNvPr id="34864" name="Line 48"/>
          <p:cNvSpPr>
            <a:spLocks noChangeShapeType="1"/>
          </p:cNvSpPr>
          <p:nvPr/>
        </p:nvSpPr>
        <p:spPr bwMode="auto">
          <a:xfrm flipV="1">
            <a:off x="7010400" y="5105400"/>
            <a:ext cx="838200" cy="0"/>
          </a:xfrm>
          <a:prstGeom prst="line">
            <a:avLst/>
          </a:prstGeom>
          <a:noFill/>
          <a:ln w="9525" cmpd="sng">
            <a:solidFill>
              <a:schemeClr val="tx1"/>
            </a:solidFill>
            <a:round/>
            <a:headEnd/>
            <a:tailEnd/>
          </a:ln>
          <a:effectLst/>
        </p:spPr>
        <p:txBody>
          <a:bodyPr wrap="none" anchor="ctr"/>
          <a:lstStyle/>
          <a:p>
            <a:endParaRPr lang="zh-CN" altLang="en-US"/>
          </a:p>
        </p:txBody>
      </p:sp>
      <p:sp>
        <p:nvSpPr>
          <p:cNvPr id="34865" name="Line 49"/>
          <p:cNvSpPr>
            <a:spLocks noChangeShapeType="1"/>
          </p:cNvSpPr>
          <p:nvPr/>
        </p:nvSpPr>
        <p:spPr bwMode="auto">
          <a:xfrm flipH="1" flipV="1">
            <a:off x="7391400" y="3581400"/>
            <a:ext cx="0" cy="533400"/>
          </a:xfrm>
          <a:prstGeom prst="line">
            <a:avLst/>
          </a:prstGeom>
          <a:noFill/>
          <a:ln w="38100" cmpd="sng">
            <a:solidFill>
              <a:srgbClr val="FF0000"/>
            </a:solidFill>
            <a:round/>
            <a:headEnd/>
            <a:tailEnd/>
          </a:ln>
          <a:effectLst/>
        </p:spPr>
        <p:txBody>
          <a:bodyPr wrap="none" anchor="ctr"/>
          <a:lstStyle/>
          <a:p>
            <a:endParaRPr lang="zh-CN" altLang="en-US"/>
          </a:p>
        </p:txBody>
      </p:sp>
      <p:sp>
        <p:nvSpPr>
          <p:cNvPr id="34866" name="Line 50"/>
          <p:cNvSpPr>
            <a:spLocks noChangeShapeType="1"/>
          </p:cNvSpPr>
          <p:nvPr/>
        </p:nvSpPr>
        <p:spPr bwMode="auto">
          <a:xfrm>
            <a:off x="7543800" y="4495800"/>
            <a:ext cx="381000" cy="457200"/>
          </a:xfrm>
          <a:prstGeom prst="line">
            <a:avLst/>
          </a:prstGeom>
          <a:noFill/>
          <a:ln w="38100" cmpd="sng">
            <a:solidFill>
              <a:srgbClr val="FF0000"/>
            </a:solidFill>
            <a:round/>
            <a:headEnd/>
            <a:tailEnd/>
          </a:ln>
          <a:effectLst/>
        </p:spPr>
        <p:txBody>
          <a:bodyPr wrap="none" anchor="ctr"/>
          <a:lstStyle/>
          <a:p>
            <a:endParaRPr lang="zh-CN" altLang="en-US"/>
          </a:p>
        </p:txBody>
      </p:sp>
      <p:sp>
        <p:nvSpPr>
          <p:cNvPr id="34867" name="Oval 51"/>
          <p:cNvSpPr>
            <a:spLocks noChangeArrowheads="1"/>
          </p:cNvSpPr>
          <p:nvPr/>
        </p:nvSpPr>
        <p:spPr bwMode="auto">
          <a:xfrm>
            <a:off x="7162800" y="3124200"/>
            <a:ext cx="457200" cy="457200"/>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34868" name="Text Box 52"/>
          <p:cNvSpPr txBox="1">
            <a:spLocks noChangeArrowheads="1"/>
          </p:cNvSpPr>
          <p:nvPr/>
        </p:nvSpPr>
        <p:spPr bwMode="auto">
          <a:xfrm>
            <a:off x="6586538" y="3276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4869" name="Text Box 53"/>
          <p:cNvSpPr txBox="1">
            <a:spLocks noChangeArrowheads="1"/>
          </p:cNvSpPr>
          <p:nvPr/>
        </p:nvSpPr>
        <p:spPr bwMode="auto">
          <a:xfrm>
            <a:off x="6858000" y="38100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4870" name="Text Box 54"/>
          <p:cNvSpPr txBox="1">
            <a:spLocks noChangeArrowheads="1"/>
          </p:cNvSpPr>
          <p:nvPr/>
        </p:nvSpPr>
        <p:spPr bwMode="auto">
          <a:xfrm>
            <a:off x="6324600"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34871" name="Text Box 55"/>
          <p:cNvSpPr txBox="1">
            <a:spLocks noChangeArrowheads="1"/>
          </p:cNvSpPr>
          <p:nvPr/>
        </p:nvSpPr>
        <p:spPr bwMode="auto">
          <a:xfrm>
            <a:off x="7696200"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34872" name="Text Box 56"/>
          <p:cNvSpPr txBox="1">
            <a:spLocks noChangeArrowheads="1"/>
          </p:cNvSpPr>
          <p:nvPr/>
        </p:nvSpPr>
        <p:spPr bwMode="auto">
          <a:xfrm>
            <a:off x="7315200" y="4724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4873" name="Text Box 57"/>
          <p:cNvSpPr txBox="1">
            <a:spLocks noChangeArrowheads="1"/>
          </p:cNvSpPr>
          <p:nvPr/>
        </p:nvSpPr>
        <p:spPr bwMode="auto">
          <a:xfrm>
            <a:off x="7848600" y="3200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4874" name="Text Box 58"/>
          <p:cNvSpPr txBox="1">
            <a:spLocks noChangeArrowheads="1"/>
          </p:cNvSpPr>
          <p:nvPr/>
        </p:nvSpPr>
        <p:spPr bwMode="auto">
          <a:xfrm>
            <a:off x="8229600" y="4343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34875" name="Text Box 59"/>
          <p:cNvSpPr txBox="1">
            <a:spLocks noChangeArrowheads="1"/>
          </p:cNvSpPr>
          <p:nvPr/>
        </p:nvSpPr>
        <p:spPr bwMode="auto">
          <a:xfrm>
            <a:off x="6815138"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4876" name="Text Box 60"/>
          <p:cNvSpPr txBox="1">
            <a:spLocks noChangeArrowheads="1"/>
          </p:cNvSpPr>
          <p:nvPr/>
        </p:nvSpPr>
        <p:spPr bwMode="auto">
          <a:xfrm>
            <a:off x="7639050" y="38100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734209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315200" y="3581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1</a:t>
            </a:r>
          </a:p>
        </p:txBody>
      </p:sp>
      <p:sp>
        <p:nvSpPr>
          <p:cNvPr id="61" name="内容占位符 60"/>
          <p:cNvSpPr>
            <a:spLocks noGrp="1"/>
          </p:cNvSpPr>
          <p:nvPr>
            <p:ph idx="1"/>
          </p:nvPr>
        </p:nvSpPr>
        <p:spPr/>
        <p:txBody>
          <a:bodyPr/>
          <a:lstStyle/>
          <a:p>
            <a:endParaRPr lang="zh-CN" altLang="en-US"/>
          </a:p>
        </p:txBody>
      </p:sp>
      <p:grpSp>
        <p:nvGrpSpPr>
          <p:cNvPr id="2" name="Group 5"/>
          <p:cNvGrpSpPr>
            <a:grpSpLocks/>
          </p:cNvGrpSpPr>
          <p:nvPr/>
        </p:nvGrpSpPr>
        <p:grpSpPr bwMode="auto">
          <a:xfrm>
            <a:off x="2895600" y="3124200"/>
            <a:ext cx="2362200" cy="2209800"/>
            <a:chOff x="0" y="0"/>
            <a:chExt cx="1488" cy="1392"/>
          </a:xfrm>
        </p:grpSpPr>
        <p:sp>
          <p:nvSpPr>
            <p:cNvPr id="35846" name="Oval 6"/>
            <p:cNvSpPr>
              <a:spLocks noChangeArrowheads="1"/>
            </p:cNvSpPr>
            <p:nvPr/>
          </p:nvSpPr>
          <p:spPr bwMode="auto">
            <a:xfrm>
              <a:off x="192" y="1104"/>
              <a:ext cx="288" cy="288"/>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35847" name="Oval 7"/>
            <p:cNvSpPr>
              <a:spLocks noChangeArrowheads="1"/>
            </p:cNvSpPr>
            <p:nvPr/>
          </p:nvSpPr>
          <p:spPr bwMode="auto">
            <a:xfrm>
              <a:off x="1008" y="1104"/>
              <a:ext cx="288" cy="288"/>
            </a:xfrm>
            <a:prstGeom prst="ellipse">
              <a:avLst/>
            </a:prstGeom>
            <a:noFill/>
            <a:ln w="9525" cmpd="sng">
              <a:solidFill>
                <a:schemeClr val="tx1"/>
              </a:solidFill>
              <a:round/>
              <a:headEnd/>
              <a:tailEnd/>
            </a:ln>
            <a:effectLst/>
          </p:spPr>
          <p:txBody>
            <a:bodyPr wrap="none" anchor="ctr"/>
            <a:lstStyle/>
            <a:p>
              <a:r>
                <a:rPr lang="zh-CN" altLang="zh-CN"/>
                <a:t>6</a:t>
              </a:r>
            </a:p>
          </p:txBody>
        </p:sp>
        <p:grpSp>
          <p:nvGrpSpPr>
            <p:cNvPr id="3" name="Group 8"/>
            <p:cNvGrpSpPr>
              <a:grpSpLocks/>
            </p:cNvGrpSpPr>
            <p:nvPr/>
          </p:nvGrpSpPr>
          <p:grpSpPr bwMode="auto">
            <a:xfrm>
              <a:off x="0" y="0"/>
              <a:ext cx="1488" cy="1296"/>
              <a:chOff x="0" y="0"/>
              <a:chExt cx="1488" cy="1296"/>
            </a:xfrm>
          </p:grpSpPr>
          <p:sp>
            <p:nvSpPr>
              <p:cNvPr id="35849" name="Oval 9"/>
              <p:cNvSpPr>
                <a:spLocks noChangeArrowheads="1"/>
              </p:cNvSpPr>
              <p:nvPr/>
            </p:nvSpPr>
            <p:spPr bwMode="auto">
              <a:xfrm>
                <a:off x="1200" y="384"/>
                <a:ext cx="288" cy="288"/>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35850" name="Oval 10"/>
              <p:cNvSpPr>
                <a:spLocks noChangeArrowheads="1"/>
              </p:cNvSpPr>
              <p:nvPr/>
            </p:nvSpPr>
            <p:spPr bwMode="auto">
              <a:xfrm>
                <a:off x="0" y="384"/>
                <a:ext cx="288" cy="288"/>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35851" name="Oval 11"/>
              <p:cNvSpPr>
                <a:spLocks noChangeArrowheads="1"/>
              </p:cNvSpPr>
              <p:nvPr/>
            </p:nvSpPr>
            <p:spPr bwMode="auto">
              <a:xfrm>
                <a:off x="576" y="624"/>
                <a:ext cx="288" cy="288"/>
              </a:xfrm>
              <a:prstGeom prst="ellipse">
                <a:avLst/>
              </a:prstGeom>
              <a:noFill/>
              <a:ln w="9525" cmpd="sng">
                <a:solidFill>
                  <a:schemeClr val="tx1"/>
                </a:solidFill>
                <a:round/>
                <a:headEnd/>
                <a:tailEnd/>
              </a:ln>
              <a:effectLst/>
            </p:spPr>
            <p:txBody>
              <a:bodyPr wrap="none" anchor="ctr"/>
              <a:lstStyle/>
              <a:p>
                <a:r>
                  <a:rPr lang="zh-CN" altLang="zh-CN"/>
                  <a:t>3</a:t>
                </a:r>
              </a:p>
            </p:txBody>
          </p:sp>
          <p:grpSp>
            <p:nvGrpSpPr>
              <p:cNvPr id="4" name="Group 12"/>
              <p:cNvGrpSpPr>
                <a:grpSpLocks/>
              </p:cNvGrpSpPr>
              <p:nvPr/>
            </p:nvGrpSpPr>
            <p:grpSpPr bwMode="auto">
              <a:xfrm>
                <a:off x="144" y="176"/>
                <a:ext cx="1200" cy="1072"/>
                <a:chOff x="0" y="0"/>
                <a:chExt cx="1200" cy="1072"/>
              </a:xfrm>
            </p:grpSpPr>
            <p:sp>
              <p:nvSpPr>
                <p:cNvPr id="35853" name="Line 13"/>
                <p:cNvSpPr>
                  <a:spLocks noChangeShapeType="1"/>
                </p:cNvSpPr>
                <p:nvPr/>
              </p:nvSpPr>
              <p:spPr bwMode="auto">
                <a:xfrm flipV="1">
                  <a:off x="96" y="0"/>
                  <a:ext cx="336" cy="240"/>
                </a:xfrm>
                <a:prstGeom prst="line">
                  <a:avLst/>
                </a:prstGeom>
                <a:noFill/>
                <a:ln w="9525" cmpd="sng">
                  <a:solidFill>
                    <a:schemeClr val="tx1"/>
                  </a:solidFill>
                  <a:round/>
                  <a:headEnd/>
                  <a:tailEnd/>
                </a:ln>
                <a:effectLst/>
              </p:spPr>
              <p:txBody>
                <a:bodyPr wrap="none" anchor="ctr"/>
                <a:lstStyle/>
                <a:p>
                  <a:endParaRPr lang="zh-CN" altLang="en-US"/>
                </a:p>
              </p:txBody>
            </p:sp>
            <p:sp>
              <p:nvSpPr>
                <p:cNvPr id="35854" name="Line 14"/>
                <p:cNvSpPr>
                  <a:spLocks noChangeShapeType="1"/>
                </p:cNvSpPr>
                <p:nvPr/>
              </p:nvSpPr>
              <p:spPr bwMode="auto">
                <a:xfrm flipV="1">
                  <a:off x="288" y="720"/>
                  <a:ext cx="192" cy="240"/>
                </a:xfrm>
                <a:prstGeom prst="line">
                  <a:avLst/>
                </a:prstGeom>
                <a:noFill/>
                <a:ln w="9525" cmpd="sng">
                  <a:solidFill>
                    <a:schemeClr val="tx1"/>
                  </a:solidFill>
                  <a:round/>
                  <a:headEnd/>
                  <a:tailEnd/>
                </a:ln>
                <a:effectLst/>
              </p:spPr>
              <p:txBody>
                <a:bodyPr wrap="none" anchor="ctr"/>
                <a:lstStyle/>
                <a:p>
                  <a:endParaRPr lang="zh-CN" altLang="en-US"/>
                </a:p>
              </p:txBody>
            </p:sp>
            <p:sp>
              <p:nvSpPr>
                <p:cNvPr id="35855" name="Line 15"/>
                <p:cNvSpPr>
                  <a:spLocks noChangeShapeType="1"/>
                </p:cNvSpPr>
                <p:nvPr/>
              </p:nvSpPr>
              <p:spPr bwMode="auto">
                <a:xfrm flipV="1">
                  <a:off x="720" y="400"/>
                  <a:ext cx="336" cy="144"/>
                </a:xfrm>
                <a:prstGeom prst="line">
                  <a:avLst/>
                </a:prstGeom>
                <a:noFill/>
                <a:ln w="9525" cmpd="sng">
                  <a:solidFill>
                    <a:schemeClr val="tx1"/>
                  </a:solidFill>
                  <a:round/>
                  <a:headEnd/>
                  <a:tailEnd/>
                </a:ln>
                <a:effectLst/>
              </p:spPr>
              <p:txBody>
                <a:bodyPr wrap="none" anchor="ctr"/>
                <a:lstStyle/>
                <a:p>
                  <a:endParaRPr lang="zh-CN" altLang="en-US"/>
                </a:p>
              </p:txBody>
            </p:sp>
            <p:sp>
              <p:nvSpPr>
                <p:cNvPr id="35856" name="Line 16"/>
                <p:cNvSpPr>
                  <a:spLocks noChangeShapeType="1"/>
                </p:cNvSpPr>
                <p:nvPr/>
              </p:nvSpPr>
              <p:spPr bwMode="auto">
                <a:xfrm>
                  <a:off x="136" y="416"/>
                  <a:ext cx="288" cy="144"/>
                </a:xfrm>
                <a:prstGeom prst="line">
                  <a:avLst/>
                </a:prstGeom>
                <a:noFill/>
                <a:ln w="9525" cmpd="sng">
                  <a:solidFill>
                    <a:schemeClr val="tx1"/>
                  </a:solidFill>
                  <a:round/>
                  <a:headEnd/>
                  <a:tailEnd/>
                </a:ln>
                <a:effectLst/>
              </p:spPr>
              <p:txBody>
                <a:bodyPr wrap="none" anchor="ctr"/>
                <a:lstStyle/>
                <a:p>
                  <a:endParaRPr lang="zh-CN" altLang="en-US"/>
                </a:p>
              </p:txBody>
            </p:sp>
            <p:sp>
              <p:nvSpPr>
                <p:cNvPr id="35857" name="Line 17"/>
                <p:cNvSpPr>
                  <a:spLocks noChangeShapeType="1"/>
                </p:cNvSpPr>
                <p:nvPr/>
              </p:nvSpPr>
              <p:spPr bwMode="auto">
                <a:xfrm>
                  <a:off x="720" y="16"/>
                  <a:ext cx="384" cy="240"/>
                </a:xfrm>
                <a:prstGeom prst="line">
                  <a:avLst/>
                </a:prstGeom>
                <a:noFill/>
                <a:ln w="9525" cmpd="sng">
                  <a:solidFill>
                    <a:schemeClr val="tx1"/>
                  </a:solidFill>
                  <a:round/>
                  <a:headEnd/>
                  <a:tailEnd/>
                </a:ln>
                <a:effectLst/>
              </p:spPr>
              <p:txBody>
                <a:bodyPr wrap="none" anchor="ctr"/>
                <a:lstStyle/>
                <a:p>
                  <a:endParaRPr lang="zh-CN" altLang="en-US"/>
                </a:p>
              </p:txBody>
            </p:sp>
            <p:sp>
              <p:nvSpPr>
                <p:cNvPr id="35858" name="Line 18"/>
                <p:cNvSpPr>
                  <a:spLocks noChangeShapeType="1"/>
                </p:cNvSpPr>
                <p:nvPr/>
              </p:nvSpPr>
              <p:spPr bwMode="auto">
                <a:xfrm flipV="1">
                  <a:off x="1056"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5859" name="Line 19"/>
                <p:cNvSpPr>
                  <a:spLocks noChangeShapeType="1"/>
                </p:cNvSpPr>
                <p:nvPr/>
              </p:nvSpPr>
              <p:spPr bwMode="auto">
                <a:xfrm flipH="1" flipV="1">
                  <a:off x="0"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5860" name="Line 20"/>
                <p:cNvSpPr>
                  <a:spLocks noChangeShapeType="1"/>
                </p:cNvSpPr>
                <p:nvPr/>
              </p:nvSpPr>
              <p:spPr bwMode="auto">
                <a:xfrm flipV="1">
                  <a:off x="336" y="1072"/>
                  <a:ext cx="528" cy="0"/>
                </a:xfrm>
                <a:prstGeom prst="line">
                  <a:avLst/>
                </a:prstGeom>
                <a:noFill/>
                <a:ln w="9525" cmpd="sng">
                  <a:solidFill>
                    <a:schemeClr val="tx1"/>
                  </a:solidFill>
                  <a:round/>
                  <a:headEnd/>
                  <a:tailEnd/>
                </a:ln>
                <a:effectLst/>
              </p:spPr>
              <p:txBody>
                <a:bodyPr wrap="none" anchor="ctr"/>
                <a:lstStyle/>
                <a:p>
                  <a:endParaRPr lang="zh-CN" altLang="en-US"/>
                </a:p>
              </p:txBody>
            </p:sp>
            <p:sp>
              <p:nvSpPr>
                <p:cNvPr id="35861" name="Line 21"/>
                <p:cNvSpPr>
                  <a:spLocks noChangeShapeType="1"/>
                </p:cNvSpPr>
                <p:nvPr/>
              </p:nvSpPr>
              <p:spPr bwMode="auto">
                <a:xfrm flipH="1" flipV="1">
                  <a:off x="576" y="112"/>
                  <a:ext cx="0" cy="336"/>
                </a:xfrm>
                <a:prstGeom prst="line">
                  <a:avLst/>
                </a:prstGeom>
                <a:noFill/>
                <a:ln w="9525" cmpd="sng">
                  <a:solidFill>
                    <a:schemeClr val="tx1"/>
                  </a:solidFill>
                  <a:round/>
                  <a:headEnd/>
                  <a:tailEnd/>
                </a:ln>
                <a:effectLst/>
              </p:spPr>
              <p:txBody>
                <a:bodyPr wrap="none" anchor="ctr"/>
                <a:lstStyle/>
                <a:p>
                  <a:endParaRPr lang="zh-CN" altLang="en-US"/>
                </a:p>
              </p:txBody>
            </p:sp>
            <p:sp>
              <p:nvSpPr>
                <p:cNvPr id="35862" name="Line 22"/>
                <p:cNvSpPr>
                  <a:spLocks noChangeShapeType="1"/>
                </p:cNvSpPr>
                <p:nvPr/>
              </p:nvSpPr>
              <p:spPr bwMode="auto">
                <a:xfrm>
                  <a:off x="672" y="688"/>
                  <a:ext cx="240" cy="288"/>
                </a:xfrm>
                <a:prstGeom prst="line">
                  <a:avLst/>
                </a:prstGeom>
                <a:noFill/>
                <a:ln w="9525" cmpd="sng">
                  <a:solidFill>
                    <a:schemeClr val="tx1"/>
                  </a:solidFill>
                  <a:round/>
                  <a:headEnd/>
                  <a:tailEnd/>
                </a:ln>
                <a:effectLst/>
              </p:spPr>
              <p:txBody>
                <a:bodyPr wrap="none" anchor="ctr"/>
                <a:lstStyle/>
                <a:p>
                  <a:endParaRPr lang="zh-CN" altLang="en-US"/>
                </a:p>
              </p:txBody>
            </p:sp>
          </p:grpSp>
          <p:grpSp>
            <p:nvGrpSpPr>
              <p:cNvPr id="5" name="Group 23"/>
              <p:cNvGrpSpPr>
                <a:grpSpLocks/>
              </p:cNvGrpSpPr>
              <p:nvPr/>
            </p:nvGrpSpPr>
            <p:grpSpPr bwMode="auto">
              <a:xfrm>
                <a:off x="48" y="0"/>
                <a:ext cx="1392" cy="1296"/>
                <a:chOff x="0" y="0"/>
                <a:chExt cx="1392" cy="1296"/>
              </a:xfrm>
            </p:grpSpPr>
            <p:sp>
              <p:nvSpPr>
                <p:cNvPr id="35864" name="Text Box 24"/>
                <p:cNvSpPr txBox="1">
                  <a:spLocks noChangeArrowheads="1"/>
                </p:cNvSpPr>
                <p:nvPr/>
              </p:nvSpPr>
              <p:spPr bwMode="auto">
                <a:xfrm>
                  <a:off x="624" y="288"/>
                  <a:ext cx="192" cy="288"/>
                </a:xfrm>
                <a:prstGeom prst="rect">
                  <a:avLst/>
                </a:prstGeom>
                <a:noFill/>
                <a:ln w="9525">
                  <a:noFill/>
                  <a:miter lim="800000"/>
                  <a:headEnd/>
                  <a:tailEnd/>
                </a:ln>
                <a:effectLst/>
              </p:spPr>
              <p:txBody>
                <a:bodyPr>
                  <a:spAutoFit/>
                </a:bodyPr>
                <a:lstStyle/>
                <a:p>
                  <a:pPr>
                    <a:spcBef>
                      <a:spcPct val="50000"/>
                    </a:spcBef>
                  </a:pPr>
                  <a:r>
                    <a:rPr lang="zh-CN" altLang="zh-CN" sz="2400"/>
                    <a:t>1</a:t>
                  </a:r>
                </a:p>
              </p:txBody>
            </p:sp>
            <p:sp>
              <p:nvSpPr>
                <p:cNvPr id="35865" name="Oval 25"/>
                <p:cNvSpPr>
                  <a:spLocks noChangeArrowheads="1"/>
                </p:cNvSpPr>
                <p:nvPr/>
              </p:nvSpPr>
              <p:spPr bwMode="auto">
                <a:xfrm>
                  <a:off x="528" y="0"/>
                  <a:ext cx="288" cy="288"/>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35866" name="Text Box 26"/>
                <p:cNvSpPr txBox="1">
                  <a:spLocks noChangeArrowheads="1"/>
                </p:cNvSpPr>
                <p:nvPr/>
              </p:nvSpPr>
              <p:spPr bwMode="auto">
                <a:xfrm>
                  <a:off x="165" y="9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5867" name="Text Box 27"/>
                <p:cNvSpPr txBox="1">
                  <a:spLocks noChangeArrowheads="1"/>
                </p:cNvSpPr>
                <p:nvPr/>
              </p:nvSpPr>
              <p:spPr bwMode="auto">
                <a:xfrm>
                  <a:off x="336"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5868" name="Text Box 28"/>
                <p:cNvSpPr txBox="1">
                  <a:spLocks noChangeArrowheads="1"/>
                </p:cNvSpPr>
                <p:nvPr/>
              </p:nvSpPr>
              <p:spPr bwMode="auto">
                <a:xfrm>
                  <a:off x="0" y="816"/>
                  <a:ext cx="192" cy="288"/>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35869" name="Text Box 29"/>
                <p:cNvSpPr txBox="1">
                  <a:spLocks noChangeArrowheads="1"/>
                </p:cNvSpPr>
                <p:nvPr/>
              </p:nvSpPr>
              <p:spPr bwMode="auto">
                <a:xfrm>
                  <a:off x="864" y="816"/>
                  <a:ext cx="192" cy="288"/>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35870" name="Text Box 30"/>
                <p:cNvSpPr txBox="1">
                  <a:spLocks noChangeArrowheads="1"/>
                </p:cNvSpPr>
                <p:nvPr/>
              </p:nvSpPr>
              <p:spPr bwMode="auto">
                <a:xfrm>
                  <a:off x="624" y="1008"/>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5871" name="Text Box 31"/>
                <p:cNvSpPr txBox="1">
                  <a:spLocks noChangeArrowheads="1"/>
                </p:cNvSpPr>
                <p:nvPr/>
              </p:nvSpPr>
              <p:spPr bwMode="auto">
                <a:xfrm>
                  <a:off x="960" y="48"/>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5872" name="Text Box 32"/>
                <p:cNvSpPr txBox="1">
                  <a:spLocks noChangeArrowheads="1"/>
                </p:cNvSpPr>
                <p:nvPr/>
              </p:nvSpPr>
              <p:spPr bwMode="auto">
                <a:xfrm>
                  <a:off x="1200" y="768"/>
                  <a:ext cx="192" cy="288"/>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35873" name="Text Box 33"/>
                <p:cNvSpPr txBox="1">
                  <a:spLocks noChangeArrowheads="1"/>
                </p:cNvSpPr>
                <p:nvPr/>
              </p:nvSpPr>
              <p:spPr bwMode="auto">
                <a:xfrm>
                  <a:off x="309" y="81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5874" name="Text Box 34"/>
                <p:cNvSpPr txBox="1">
                  <a:spLocks noChangeArrowheads="1"/>
                </p:cNvSpPr>
                <p:nvPr/>
              </p:nvSpPr>
              <p:spPr bwMode="auto">
                <a:xfrm>
                  <a:off x="828"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grpSp>
        </p:grpSp>
      </p:grpSp>
      <p:sp>
        <p:nvSpPr>
          <p:cNvPr id="35875" name="Text Box 35"/>
          <p:cNvSpPr txBox="1">
            <a:spLocks noChangeArrowheads="1"/>
          </p:cNvSpPr>
          <p:nvPr/>
        </p:nvSpPr>
        <p:spPr bwMode="auto">
          <a:xfrm>
            <a:off x="3276600" y="5486400"/>
            <a:ext cx="1600200" cy="369332"/>
          </a:xfrm>
          <a:prstGeom prst="rect">
            <a:avLst/>
          </a:prstGeom>
          <a:noFill/>
          <a:ln w="9525">
            <a:noFill/>
            <a:miter lim="800000"/>
            <a:headEnd/>
            <a:tailEnd/>
          </a:ln>
          <a:effectLst/>
        </p:spPr>
        <p:txBody>
          <a:bodyPr>
            <a:spAutoFit/>
          </a:bodyPr>
          <a:lstStyle/>
          <a:p>
            <a:pPr>
              <a:spcBef>
                <a:spcPct val="50000"/>
              </a:spcBef>
            </a:pPr>
            <a:r>
              <a:rPr lang="zh-CN" altLang="en-US"/>
              <a:t>原始图</a:t>
            </a:r>
          </a:p>
        </p:txBody>
      </p:sp>
      <p:sp>
        <p:nvSpPr>
          <p:cNvPr id="35876" name="Oval 36"/>
          <p:cNvSpPr>
            <a:spLocks noChangeArrowheads="1"/>
          </p:cNvSpPr>
          <p:nvPr/>
        </p:nvSpPr>
        <p:spPr bwMode="auto">
          <a:xfrm>
            <a:off x="6553200" y="4876800"/>
            <a:ext cx="457200" cy="457200"/>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35877" name="Oval 37"/>
          <p:cNvSpPr>
            <a:spLocks noChangeArrowheads="1"/>
          </p:cNvSpPr>
          <p:nvPr/>
        </p:nvSpPr>
        <p:spPr bwMode="auto">
          <a:xfrm>
            <a:off x="7848600" y="4876800"/>
            <a:ext cx="457200" cy="457200"/>
          </a:xfrm>
          <a:prstGeom prst="ellipse">
            <a:avLst/>
          </a:prstGeom>
          <a:noFill/>
          <a:ln w="9525" cmpd="sng">
            <a:solidFill>
              <a:schemeClr val="tx1"/>
            </a:solidFill>
            <a:round/>
            <a:headEnd/>
            <a:tailEnd/>
          </a:ln>
          <a:effectLst/>
        </p:spPr>
        <p:txBody>
          <a:bodyPr wrap="none" anchor="ctr"/>
          <a:lstStyle/>
          <a:p>
            <a:r>
              <a:rPr lang="zh-CN" altLang="zh-CN"/>
              <a:t>6</a:t>
            </a:r>
          </a:p>
        </p:txBody>
      </p:sp>
      <p:sp>
        <p:nvSpPr>
          <p:cNvPr id="35878" name="Oval 38"/>
          <p:cNvSpPr>
            <a:spLocks noChangeArrowheads="1"/>
          </p:cNvSpPr>
          <p:nvPr/>
        </p:nvSpPr>
        <p:spPr bwMode="auto">
          <a:xfrm>
            <a:off x="8153400" y="3733800"/>
            <a:ext cx="457200" cy="457200"/>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35879" name="Oval 39"/>
          <p:cNvSpPr>
            <a:spLocks noChangeArrowheads="1"/>
          </p:cNvSpPr>
          <p:nvPr/>
        </p:nvSpPr>
        <p:spPr bwMode="auto">
          <a:xfrm>
            <a:off x="6248400" y="3733800"/>
            <a:ext cx="457200" cy="457200"/>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35880" name="Oval 40"/>
          <p:cNvSpPr>
            <a:spLocks noChangeArrowheads="1"/>
          </p:cNvSpPr>
          <p:nvPr/>
        </p:nvSpPr>
        <p:spPr bwMode="auto">
          <a:xfrm>
            <a:off x="7162800" y="4114800"/>
            <a:ext cx="457200" cy="457200"/>
          </a:xfrm>
          <a:prstGeom prst="ellipse">
            <a:avLst/>
          </a:prstGeom>
          <a:noFill/>
          <a:ln w="9525" cmpd="sng">
            <a:solidFill>
              <a:schemeClr val="tx1"/>
            </a:solidFill>
            <a:round/>
            <a:headEnd/>
            <a:tailEnd/>
          </a:ln>
          <a:effectLst/>
        </p:spPr>
        <p:txBody>
          <a:bodyPr wrap="none" anchor="ctr"/>
          <a:lstStyle/>
          <a:p>
            <a:r>
              <a:rPr lang="zh-CN" altLang="zh-CN"/>
              <a:t>3</a:t>
            </a:r>
          </a:p>
        </p:txBody>
      </p:sp>
      <p:sp>
        <p:nvSpPr>
          <p:cNvPr id="35881" name="Line 41"/>
          <p:cNvSpPr>
            <a:spLocks noChangeShapeType="1"/>
          </p:cNvSpPr>
          <p:nvPr/>
        </p:nvSpPr>
        <p:spPr bwMode="auto">
          <a:xfrm flipV="1">
            <a:off x="6629400" y="3403600"/>
            <a:ext cx="5334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5882" name="Line 42"/>
          <p:cNvSpPr>
            <a:spLocks noChangeShapeType="1"/>
          </p:cNvSpPr>
          <p:nvPr/>
        </p:nvSpPr>
        <p:spPr bwMode="auto">
          <a:xfrm flipV="1">
            <a:off x="6934200" y="4546600"/>
            <a:ext cx="3048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5883" name="Line 43"/>
          <p:cNvSpPr>
            <a:spLocks noChangeShapeType="1"/>
          </p:cNvSpPr>
          <p:nvPr/>
        </p:nvSpPr>
        <p:spPr bwMode="auto">
          <a:xfrm flipV="1">
            <a:off x="7620000" y="4038600"/>
            <a:ext cx="533400" cy="228600"/>
          </a:xfrm>
          <a:prstGeom prst="line">
            <a:avLst/>
          </a:prstGeom>
          <a:noFill/>
          <a:ln w="38100" cmpd="sng">
            <a:solidFill>
              <a:srgbClr val="0000FF"/>
            </a:solidFill>
            <a:round/>
            <a:headEnd/>
            <a:tailEnd/>
          </a:ln>
          <a:effectLst/>
        </p:spPr>
        <p:txBody>
          <a:bodyPr wrap="none" anchor="ctr"/>
          <a:lstStyle/>
          <a:p>
            <a:endParaRPr lang="zh-CN" altLang="en-US"/>
          </a:p>
        </p:txBody>
      </p:sp>
      <p:sp>
        <p:nvSpPr>
          <p:cNvPr id="35884" name="Line 44"/>
          <p:cNvSpPr>
            <a:spLocks noChangeShapeType="1"/>
          </p:cNvSpPr>
          <p:nvPr/>
        </p:nvSpPr>
        <p:spPr bwMode="auto">
          <a:xfrm>
            <a:off x="6692900" y="4064000"/>
            <a:ext cx="457200" cy="228600"/>
          </a:xfrm>
          <a:prstGeom prst="line">
            <a:avLst/>
          </a:prstGeom>
          <a:noFill/>
          <a:ln w="9525" cmpd="sng">
            <a:solidFill>
              <a:schemeClr val="tx1"/>
            </a:solidFill>
            <a:round/>
            <a:headEnd/>
            <a:tailEnd/>
          </a:ln>
          <a:effectLst/>
        </p:spPr>
        <p:txBody>
          <a:bodyPr wrap="none" anchor="ctr"/>
          <a:lstStyle/>
          <a:p>
            <a:endParaRPr lang="zh-CN" altLang="en-US"/>
          </a:p>
        </p:txBody>
      </p:sp>
      <p:sp>
        <p:nvSpPr>
          <p:cNvPr id="35885" name="Line 45"/>
          <p:cNvSpPr>
            <a:spLocks noChangeShapeType="1"/>
          </p:cNvSpPr>
          <p:nvPr/>
        </p:nvSpPr>
        <p:spPr bwMode="auto">
          <a:xfrm>
            <a:off x="7620000" y="3429000"/>
            <a:ext cx="6096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5886" name="Line 46"/>
          <p:cNvSpPr>
            <a:spLocks noChangeShapeType="1"/>
          </p:cNvSpPr>
          <p:nvPr/>
        </p:nvSpPr>
        <p:spPr bwMode="auto">
          <a:xfrm flipV="1">
            <a:off x="8153400" y="4191000"/>
            <a:ext cx="228600" cy="685800"/>
          </a:xfrm>
          <a:prstGeom prst="line">
            <a:avLst/>
          </a:prstGeom>
          <a:noFill/>
          <a:ln w="38100" cmpd="sng">
            <a:solidFill>
              <a:srgbClr val="FF0000"/>
            </a:solidFill>
            <a:round/>
            <a:headEnd/>
            <a:tailEnd/>
          </a:ln>
          <a:effectLst/>
        </p:spPr>
        <p:txBody>
          <a:bodyPr wrap="none" anchor="ctr"/>
          <a:lstStyle/>
          <a:p>
            <a:endParaRPr lang="zh-CN" altLang="en-US"/>
          </a:p>
        </p:txBody>
      </p:sp>
      <p:sp>
        <p:nvSpPr>
          <p:cNvPr id="35887" name="Line 47"/>
          <p:cNvSpPr>
            <a:spLocks noChangeShapeType="1"/>
          </p:cNvSpPr>
          <p:nvPr/>
        </p:nvSpPr>
        <p:spPr bwMode="auto">
          <a:xfrm flipH="1" flipV="1">
            <a:off x="6477000" y="4191000"/>
            <a:ext cx="228600" cy="685800"/>
          </a:xfrm>
          <a:prstGeom prst="line">
            <a:avLst/>
          </a:prstGeom>
          <a:noFill/>
          <a:ln w="38100" cmpd="sng">
            <a:solidFill>
              <a:srgbClr val="FF0000"/>
            </a:solidFill>
            <a:round/>
            <a:headEnd/>
            <a:tailEnd/>
          </a:ln>
          <a:effectLst/>
        </p:spPr>
        <p:txBody>
          <a:bodyPr wrap="none" anchor="ctr"/>
          <a:lstStyle/>
          <a:p>
            <a:endParaRPr lang="zh-CN" altLang="en-US"/>
          </a:p>
        </p:txBody>
      </p:sp>
      <p:sp>
        <p:nvSpPr>
          <p:cNvPr id="35888" name="Line 48"/>
          <p:cNvSpPr>
            <a:spLocks noChangeShapeType="1"/>
          </p:cNvSpPr>
          <p:nvPr/>
        </p:nvSpPr>
        <p:spPr bwMode="auto">
          <a:xfrm flipV="1">
            <a:off x="7010400" y="5105400"/>
            <a:ext cx="838200" cy="0"/>
          </a:xfrm>
          <a:prstGeom prst="line">
            <a:avLst/>
          </a:prstGeom>
          <a:noFill/>
          <a:ln w="9525" cmpd="sng">
            <a:solidFill>
              <a:schemeClr val="tx1"/>
            </a:solidFill>
            <a:round/>
            <a:headEnd/>
            <a:tailEnd/>
          </a:ln>
          <a:effectLst/>
        </p:spPr>
        <p:txBody>
          <a:bodyPr wrap="none" anchor="ctr"/>
          <a:lstStyle/>
          <a:p>
            <a:endParaRPr lang="zh-CN" altLang="en-US"/>
          </a:p>
        </p:txBody>
      </p:sp>
      <p:sp>
        <p:nvSpPr>
          <p:cNvPr id="35889" name="Line 49"/>
          <p:cNvSpPr>
            <a:spLocks noChangeShapeType="1"/>
          </p:cNvSpPr>
          <p:nvPr/>
        </p:nvSpPr>
        <p:spPr bwMode="auto">
          <a:xfrm flipH="1" flipV="1">
            <a:off x="7391400" y="3581400"/>
            <a:ext cx="0" cy="533400"/>
          </a:xfrm>
          <a:prstGeom prst="line">
            <a:avLst/>
          </a:prstGeom>
          <a:noFill/>
          <a:ln w="38100" cmpd="sng">
            <a:solidFill>
              <a:srgbClr val="FF0000"/>
            </a:solidFill>
            <a:round/>
            <a:headEnd/>
            <a:tailEnd/>
          </a:ln>
          <a:effectLst/>
        </p:spPr>
        <p:txBody>
          <a:bodyPr wrap="none" anchor="ctr"/>
          <a:lstStyle/>
          <a:p>
            <a:endParaRPr lang="zh-CN" altLang="en-US"/>
          </a:p>
        </p:txBody>
      </p:sp>
      <p:sp>
        <p:nvSpPr>
          <p:cNvPr id="35890" name="Line 50"/>
          <p:cNvSpPr>
            <a:spLocks noChangeShapeType="1"/>
          </p:cNvSpPr>
          <p:nvPr/>
        </p:nvSpPr>
        <p:spPr bwMode="auto">
          <a:xfrm>
            <a:off x="7543800" y="4495800"/>
            <a:ext cx="381000" cy="457200"/>
          </a:xfrm>
          <a:prstGeom prst="line">
            <a:avLst/>
          </a:prstGeom>
          <a:noFill/>
          <a:ln w="38100" cmpd="sng">
            <a:solidFill>
              <a:srgbClr val="FF0000"/>
            </a:solidFill>
            <a:round/>
            <a:headEnd/>
            <a:tailEnd/>
          </a:ln>
          <a:effectLst/>
        </p:spPr>
        <p:txBody>
          <a:bodyPr wrap="none" anchor="ctr"/>
          <a:lstStyle/>
          <a:p>
            <a:endParaRPr lang="zh-CN" altLang="en-US"/>
          </a:p>
        </p:txBody>
      </p:sp>
      <p:sp>
        <p:nvSpPr>
          <p:cNvPr id="35891" name="Oval 51"/>
          <p:cNvSpPr>
            <a:spLocks noChangeArrowheads="1"/>
          </p:cNvSpPr>
          <p:nvPr/>
        </p:nvSpPr>
        <p:spPr bwMode="auto">
          <a:xfrm>
            <a:off x="7162800" y="3124200"/>
            <a:ext cx="457200" cy="457200"/>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35892" name="Text Box 52"/>
          <p:cNvSpPr txBox="1">
            <a:spLocks noChangeArrowheads="1"/>
          </p:cNvSpPr>
          <p:nvPr/>
        </p:nvSpPr>
        <p:spPr bwMode="auto">
          <a:xfrm>
            <a:off x="6586538" y="3276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5893" name="Text Box 53"/>
          <p:cNvSpPr txBox="1">
            <a:spLocks noChangeArrowheads="1"/>
          </p:cNvSpPr>
          <p:nvPr/>
        </p:nvSpPr>
        <p:spPr bwMode="auto">
          <a:xfrm>
            <a:off x="6858000" y="38100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5894" name="Text Box 54"/>
          <p:cNvSpPr txBox="1">
            <a:spLocks noChangeArrowheads="1"/>
          </p:cNvSpPr>
          <p:nvPr/>
        </p:nvSpPr>
        <p:spPr bwMode="auto">
          <a:xfrm>
            <a:off x="6324600"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35895" name="Text Box 55"/>
          <p:cNvSpPr txBox="1">
            <a:spLocks noChangeArrowheads="1"/>
          </p:cNvSpPr>
          <p:nvPr/>
        </p:nvSpPr>
        <p:spPr bwMode="auto">
          <a:xfrm>
            <a:off x="7696200"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35896" name="Text Box 56"/>
          <p:cNvSpPr txBox="1">
            <a:spLocks noChangeArrowheads="1"/>
          </p:cNvSpPr>
          <p:nvPr/>
        </p:nvSpPr>
        <p:spPr bwMode="auto">
          <a:xfrm>
            <a:off x="7315200" y="4724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5897" name="Text Box 57"/>
          <p:cNvSpPr txBox="1">
            <a:spLocks noChangeArrowheads="1"/>
          </p:cNvSpPr>
          <p:nvPr/>
        </p:nvSpPr>
        <p:spPr bwMode="auto">
          <a:xfrm>
            <a:off x="7848600" y="3200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5898" name="Text Box 58"/>
          <p:cNvSpPr txBox="1">
            <a:spLocks noChangeArrowheads="1"/>
          </p:cNvSpPr>
          <p:nvPr/>
        </p:nvSpPr>
        <p:spPr bwMode="auto">
          <a:xfrm>
            <a:off x="8229600" y="4343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35899" name="Text Box 59"/>
          <p:cNvSpPr txBox="1">
            <a:spLocks noChangeArrowheads="1"/>
          </p:cNvSpPr>
          <p:nvPr/>
        </p:nvSpPr>
        <p:spPr bwMode="auto">
          <a:xfrm>
            <a:off x="6815138"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5900" name="Text Box 60"/>
          <p:cNvSpPr txBox="1">
            <a:spLocks noChangeArrowheads="1"/>
          </p:cNvSpPr>
          <p:nvPr/>
        </p:nvSpPr>
        <p:spPr bwMode="auto">
          <a:xfrm>
            <a:off x="7639050" y="38100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32063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315200" y="3581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1</a:t>
            </a:r>
          </a:p>
        </p:txBody>
      </p:sp>
      <p:sp>
        <p:nvSpPr>
          <p:cNvPr id="61" name="内容占位符 60"/>
          <p:cNvSpPr>
            <a:spLocks noGrp="1"/>
          </p:cNvSpPr>
          <p:nvPr>
            <p:ph idx="1"/>
          </p:nvPr>
        </p:nvSpPr>
        <p:spPr/>
        <p:txBody>
          <a:bodyPr/>
          <a:lstStyle/>
          <a:p>
            <a:endParaRPr lang="zh-CN" altLang="en-US"/>
          </a:p>
        </p:txBody>
      </p:sp>
      <p:grpSp>
        <p:nvGrpSpPr>
          <p:cNvPr id="2" name="Group 5"/>
          <p:cNvGrpSpPr>
            <a:grpSpLocks/>
          </p:cNvGrpSpPr>
          <p:nvPr/>
        </p:nvGrpSpPr>
        <p:grpSpPr bwMode="auto">
          <a:xfrm>
            <a:off x="2895600" y="3124200"/>
            <a:ext cx="2362200" cy="2209800"/>
            <a:chOff x="0" y="0"/>
            <a:chExt cx="1488" cy="1392"/>
          </a:xfrm>
        </p:grpSpPr>
        <p:sp>
          <p:nvSpPr>
            <p:cNvPr id="36870" name="Oval 6"/>
            <p:cNvSpPr>
              <a:spLocks noChangeArrowheads="1"/>
            </p:cNvSpPr>
            <p:nvPr/>
          </p:nvSpPr>
          <p:spPr bwMode="auto">
            <a:xfrm>
              <a:off x="192" y="1104"/>
              <a:ext cx="288" cy="288"/>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36871" name="Oval 7"/>
            <p:cNvSpPr>
              <a:spLocks noChangeArrowheads="1"/>
            </p:cNvSpPr>
            <p:nvPr/>
          </p:nvSpPr>
          <p:spPr bwMode="auto">
            <a:xfrm>
              <a:off x="1008" y="1104"/>
              <a:ext cx="288" cy="288"/>
            </a:xfrm>
            <a:prstGeom prst="ellipse">
              <a:avLst/>
            </a:prstGeom>
            <a:noFill/>
            <a:ln w="9525" cmpd="sng">
              <a:solidFill>
                <a:schemeClr val="tx1"/>
              </a:solidFill>
              <a:round/>
              <a:headEnd/>
              <a:tailEnd/>
            </a:ln>
            <a:effectLst/>
          </p:spPr>
          <p:txBody>
            <a:bodyPr wrap="none" anchor="ctr"/>
            <a:lstStyle/>
            <a:p>
              <a:r>
                <a:rPr lang="zh-CN" altLang="zh-CN"/>
                <a:t>6</a:t>
              </a:r>
            </a:p>
          </p:txBody>
        </p:sp>
        <p:grpSp>
          <p:nvGrpSpPr>
            <p:cNvPr id="3" name="Group 8"/>
            <p:cNvGrpSpPr>
              <a:grpSpLocks/>
            </p:cNvGrpSpPr>
            <p:nvPr/>
          </p:nvGrpSpPr>
          <p:grpSpPr bwMode="auto">
            <a:xfrm>
              <a:off x="0" y="0"/>
              <a:ext cx="1488" cy="1296"/>
              <a:chOff x="0" y="0"/>
              <a:chExt cx="1488" cy="1296"/>
            </a:xfrm>
          </p:grpSpPr>
          <p:sp>
            <p:nvSpPr>
              <p:cNvPr id="36873" name="Oval 9"/>
              <p:cNvSpPr>
                <a:spLocks noChangeArrowheads="1"/>
              </p:cNvSpPr>
              <p:nvPr/>
            </p:nvSpPr>
            <p:spPr bwMode="auto">
              <a:xfrm>
                <a:off x="1200" y="384"/>
                <a:ext cx="288" cy="288"/>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36874" name="Oval 10"/>
              <p:cNvSpPr>
                <a:spLocks noChangeArrowheads="1"/>
              </p:cNvSpPr>
              <p:nvPr/>
            </p:nvSpPr>
            <p:spPr bwMode="auto">
              <a:xfrm>
                <a:off x="0" y="384"/>
                <a:ext cx="288" cy="288"/>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36875" name="Oval 11"/>
              <p:cNvSpPr>
                <a:spLocks noChangeArrowheads="1"/>
              </p:cNvSpPr>
              <p:nvPr/>
            </p:nvSpPr>
            <p:spPr bwMode="auto">
              <a:xfrm>
                <a:off x="576" y="624"/>
                <a:ext cx="288" cy="288"/>
              </a:xfrm>
              <a:prstGeom prst="ellipse">
                <a:avLst/>
              </a:prstGeom>
              <a:noFill/>
              <a:ln w="9525" cmpd="sng">
                <a:solidFill>
                  <a:schemeClr val="tx1"/>
                </a:solidFill>
                <a:round/>
                <a:headEnd/>
                <a:tailEnd/>
              </a:ln>
              <a:effectLst/>
            </p:spPr>
            <p:txBody>
              <a:bodyPr wrap="none" anchor="ctr"/>
              <a:lstStyle/>
              <a:p>
                <a:r>
                  <a:rPr lang="zh-CN" altLang="zh-CN"/>
                  <a:t>3</a:t>
                </a:r>
              </a:p>
            </p:txBody>
          </p:sp>
          <p:grpSp>
            <p:nvGrpSpPr>
              <p:cNvPr id="4" name="Group 12"/>
              <p:cNvGrpSpPr>
                <a:grpSpLocks/>
              </p:cNvGrpSpPr>
              <p:nvPr/>
            </p:nvGrpSpPr>
            <p:grpSpPr bwMode="auto">
              <a:xfrm>
                <a:off x="144" y="176"/>
                <a:ext cx="1200" cy="1072"/>
                <a:chOff x="0" y="0"/>
                <a:chExt cx="1200" cy="1072"/>
              </a:xfrm>
            </p:grpSpPr>
            <p:sp>
              <p:nvSpPr>
                <p:cNvPr id="36877" name="Line 13"/>
                <p:cNvSpPr>
                  <a:spLocks noChangeShapeType="1"/>
                </p:cNvSpPr>
                <p:nvPr/>
              </p:nvSpPr>
              <p:spPr bwMode="auto">
                <a:xfrm flipV="1">
                  <a:off x="96" y="0"/>
                  <a:ext cx="336" cy="240"/>
                </a:xfrm>
                <a:prstGeom prst="line">
                  <a:avLst/>
                </a:prstGeom>
                <a:noFill/>
                <a:ln w="9525" cmpd="sng">
                  <a:solidFill>
                    <a:schemeClr val="tx1"/>
                  </a:solidFill>
                  <a:round/>
                  <a:headEnd/>
                  <a:tailEnd/>
                </a:ln>
                <a:effectLst/>
              </p:spPr>
              <p:txBody>
                <a:bodyPr wrap="none" anchor="ctr"/>
                <a:lstStyle/>
                <a:p>
                  <a:endParaRPr lang="zh-CN" altLang="en-US"/>
                </a:p>
              </p:txBody>
            </p:sp>
            <p:sp>
              <p:nvSpPr>
                <p:cNvPr id="36878" name="Line 14"/>
                <p:cNvSpPr>
                  <a:spLocks noChangeShapeType="1"/>
                </p:cNvSpPr>
                <p:nvPr/>
              </p:nvSpPr>
              <p:spPr bwMode="auto">
                <a:xfrm flipV="1">
                  <a:off x="288" y="720"/>
                  <a:ext cx="192" cy="240"/>
                </a:xfrm>
                <a:prstGeom prst="line">
                  <a:avLst/>
                </a:prstGeom>
                <a:noFill/>
                <a:ln w="9525" cmpd="sng">
                  <a:solidFill>
                    <a:schemeClr val="tx1"/>
                  </a:solidFill>
                  <a:round/>
                  <a:headEnd/>
                  <a:tailEnd/>
                </a:ln>
                <a:effectLst/>
              </p:spPr>
              <p:txBody>
                <a:bodyPr wrap="none" anchor="ctr"/>
                <a:lstStyle/>
                <a:p>
                  <a:endParaRPr lang="zh-CN" altLang="en-US"/>
                </a:p>
              </p:txBody>
            </p:sp>
            <p:sp>
              <p:nvSpPr>
                <p:cNvPr id="36879" name="Line 15"/>
                <p:cNvSpPr>
                  <a:spLocks noChangeShapeType="1"/>
                </p:cNvSpPr>
                <p:nvPr/>
              </p:nvSpPr>
              <p:spPr bwMode="auto">
                <a:xfrm flipV="1">
                  <a:off x="720" y="400"/>
                  <a:ext cx="336" cy="144"/>
                </a:xfrm>
                <a:prstGeom prst="line">
                  <a:avLst/>
                </a:prstGeom>
                <a:noFill/>
                <a:ln w="9525" cmpd="sng">
                  <a:solidFill>
                    <a:schemeClr val="tx1"/>
                  </a:solidFill>
                  <a:round/>
                  <a:headEnd/>
                  <a:tailEnd/>
                </a:ln>
                <a:effectLst/>
              </p:spPr>
              <p:txBody>
                <a:bodyPr wrap="none" anchor="ctr"/>
                <a:lstStyle/>
                <a:p>
                  <a:endParaRPr lang="zh-CN" altLang="en-US"/>
                </a:p>
              </p:txBody>
            </p:sp>
            <p:sp>
              <p:nvSpPr>
                <p:cNvPr id="36880" name="Line 16"/>
                <p:cNvSpPr>
                  <a:spLocks noChangeShapeType="1"/>
                </p:cNvSpPr>
                <p:nvPr/>
              </p:nvSpPr>
              <p:spPr bwMode="auto">
                <a:xfrm>
                  <a:off x="136" y="416"/>
                  <a:ext cx="288" cy="144"/>
                </a:xfrm>
                <a:prstGeom prst="line">
                  <a:avLst/>
                </a:prstGeom>
                <a:noFill/>
                <a:ln w="9525" cmpd="sng">
                  <a:solidFill>
                    <a:schemeClr val="tx1"/>
                  </a:solidFill>
                  <a:round/>
                  <a:headEnd/>
                  <a:tailEnd/>
                </a:ln>
                <a:effectLst/>
              </p:spPr>
              <p:txBody>
                <a:bodyPr wrap="none" anchor="ctr"/>
                <a:lstStyle/>
                <a:p>
                  <a:endParaRPr lang="zh-CN" altLang="en-US"/>
                </a:p>
              </p:txBody>
            </p:sp>
            <p:sp>
              <p:nvSpPr>
                <p:cNvPr id="36881" name="Line 17"/>
                <p:cNvSpPr>
                  <a:spLocks noChangeShapeType="1"/>
                </p:cNvSpPr>
                <p:nvPr/>
              </p:nvSpPr>
              <p:spPr bwMode="auto">
                <a:xfrm>
                  <a:off x="720" y="16"/>
                  <a:ext cx="384" cy="240"/>
                </a:xfrm>
                <a:prstGeom prst="line">
                  <a:avLst/>
                </a:prstGeom>
                <a:noFill/>
                <a:ln w="9525" cmpd="sng">
                  <a:solidFill>
                    <a:schemeClr val="tx1"/>
                  </a:solidFill>
                  <a:round/>
                  <a:headEnd/>
                  <a:tailEnd/>
                </a:ln>
                <a:effectLst/>
              </p:spPr>
              <p:txBody>
                <a:bodyPr wrap="none" anchor="ctr"/>
                <a:lstStyle/>
                <a:p>
                  <a:endParaRPr lang="zh-CN" altLang="en-US"/>
                </a:p>
              </p:txBody>
            </p:sp>
            <p:sp>
              <p:nvSpPr>
                <p:cNvPr id="36882" name="Line 18"/>
                <p:cNvSpPr>
                  <a:spLocks noChangeShapeType="1"/>
                </p:cNvSpPr>
                <p:nvPr/>
              </p:nvSpPr>
              <p:spPr bwMode="auto">
                <a:xfrm flipV="1">
                  <a:off x="1056"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6883" name="Line 19"/>
                <p:cNvSpPr>
                  <a:spLocks noChangeShapeType="1"/>
                </p:cNvSpPr>
                <p:nvPr/>
              </p:nvSpPr>
              <p:spPr bwMode="auto">
                <a:xfrm flipH="1" flipV="1">
                  <a:off x="0"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6884" name="Line 20"/>
                <p:cNvSpPr>
                  <a:spLocks noChangeShapeType="1"/>
                </p:cNvSpPr>
                <p:nvPr/>
              </p:nvSpPr>
              <p:spPr bwMode="auto">
                <a:xfrm flipV="1">
                  <a:off x="336" y="1072"/>
                  <a:ext cx="528" cy="0"/>
                </a:xfrm>
                <a:prstGeom prst="line">
                  <a:avLst/>
                </a:prstGeom>
                <a:noFill/>
                <a:ln w="9525" cmpd="sng">
                  <a:solidFill>
                    <a:schemeClr val="tx1"/>
                  </a:solidFill>
                  <a:round/>
                  <a:headEnd/>
                  <a:tailEnd/>
                </a:ln>
                <a:effectLst/>
              </p:spPr>
              <p:txBody>
                <a:bodyPr wrap="none" anchor="ctr"/>
                <a:lstStyle/>
                <a:p>
                  <a:endParaRPr lang="zh-CN" altLang="en-US"/>
                </a:p>
              </p:txBody>
            </p:sp>
            <p:sp>
              <p:nvSpPr>
                <p:cNvPr id="36885" name="Line 21"/>
                <p:cNvSpPr>
                  <a:spLocks noChangeShapeType="1"/>
                </p:cNvSpPr>
                <p:nvPr/>
              </p:nvSpPr>
              <p:spPr bwMode="auto">
                <a:xfrm flipH="1" flipV="1">
                  <a:off x="576" y="112"/>
                  <a:ext cx="0" cy="336"/>
                </a:xfrm>
                <a:prstGeom prst="line">
                  <a:avLst/>
                </a:prstGeom>
                <a:noFill/>
                <a:ln w="9525" cmpd="sng">
                  <a:solidFill>
                    <a:schemeClr val="tx1"/>
                  </a:solidFill>
                  <a:round/>
                  <a:headEnd/>
                  <a:tailEnd/>
                </a:ln>
                <a:effectLst/>
              </p:spPr>
              <p:txBody>
                <a:bodyPr wrap="none" anchor="ctr"/>
                <a:lstStyle/>
                <a:p>
                  <a:endParaRPr lang="zh-CN" altLang="en-US"/>
                </a:p>
              </p:txBody>
            </p:sp>
            <p:sp>
              <p:nvSpPr>
                <p:cNvPr id="36886" name="Line 22"/>
                <p:cNvSpPr>
                  <a:spLocks noChangeShapeType="1"/>
                </p:cNvSpPr>
                <p:nvPr/>
              </p:nvSpPr>
              <p:spPr bwMode="auto">
                <a:xfrm>
                  <a:off x="672" y="688"/>
                  <a:ext cx="240" cy="288"/>
                </a:xfrm>
                <a:prstGeom prst="line">
                  <a:avLst/>
                </a:prstGeom>
                <a:noFill/>
                <a:ln w="9525" cmpd="sng">
                  <a:solidFill>
                    <a:schemeClr val="tx1"/>
                  </a:solidFill>
                  <a:round/>
                  <a:headEnd/>
                  <a:tailEnd/>
                </a:ln>
                <a:effectLst/>
              </p:spPr>
              <p:txBody>
                <a:bodyPr wrap="none" anchor="ctr"/>
                <a:lstStyle/>
                <a:p>
                  <a:endParaRPr lang="zh-CN" altLang="en-US"/>
                </a:p>
              </p:txBody>
            </p:sp>
          </p:grpSp>
          <p:grpSp>
            <p:nvGrpSpPr>
              <p:cNvPr id="5" name="Group 23"/>
              <p:cNvGrpSpPr>
                <a:grpSpLocks/>
              </p:cNvGrpSpPr>
              <p:nvPr/>
            </p:nvGrpSpPr>
            <p:grpSpPr bwMode="auto">
              <a:xfrm>
                <a:off x="48" y="0"/>
                <a:ext cx="1392" cy="1296"/>
                <a:chOff x="0" y="0"/>
                <a:chExt cx="1392" cy="1296"/>
              </a:xfrm>
            </p:grpSpPr>
            <p:sp>
              <p:nvSpPr>
                <p:cNvPr id="36888" name="Text Box 24"/>
                <p:cNvSpPr txBox="1">
                  <a:spLocks noChangeArrowheads="1"/>
                </p:cNvSpPr>
                <p:nvPr/>
              </p:nvSpPr>
              <p:spPr bwMode="auto">
                <a:xfrm>
                  <a:off x="624" y="288"/>
                  <a:ext cx="192" cy="288"/>
                </a:xfrm>
                <a:prstGeom prst="rect">
                  <a:avLst/>
                </a:prstGeom>
                <a:noFill/>
                <a:ln w="9525">
                  <a:noFill/>
                  <a:miter lim="800000"/>
                  <a:headEnd/>
                  <a:tailEnd/>
                </a:ln>
                <a:effectLst/>
              </p:spPr>
              <p:txBody>
                <a:bodyPr>
                  <a:spAutoFit/>
                </a:bodyPr>
                <a:lstStyle/>
                <a:p>
                  <a:pPr>
                    <a:spcBef>
                      <a:spcPct val="50000"/>
                    </a:spcBef>
                  </a:pPr>
                  <a:r>
                    <a:rPr lang="zh-CN" altLang="zh-CN" sz="2400"/>
                    <a:t>1</a:t>
                  </a:r>
                </a:p>
              </p:txBody>
            </p:sp>
            <p:sp>
              <p:nvSpPr>
                <p:cNvPr id="36889" name="Oval 25"/>
                <p:cNvSpPr>
                  <a:spLocks noChangeArrowheads="1"/>
                </p:cNvSpPr>
                <p:nvPr/>
              </p:nvSpPr>
              <p:spPr bwMode="auto">
                <a:xfrm>
                  <a:off x="528" y="0"/>
                  <a:ext cx="288" cy="288"/>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36890" name="Text Box 26"/>
                <p:cNvSpPr txBox="1">
                  <a:spLocks noChangeArrowheads="1"/>
                </p:cNvSpPr>
                <p:nvPr/>
              </p:nvSpPr>
              <p:spPr bwMode="auto">
                <a:xfrm>
                  <a:off x="165" y="9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6891" name="Text Box 27"/>
                <p:cNvSpPr txBox="1">
                  <a:spLocks noChangeArrowheads="1"/>
                </p:cNvSpPr>
                <p:nvPr/>
              </p:nvSpPr>
              <p:spPr bwMode="auto">
                <a:xfrm>
                  <a:off x="336"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6892" name="Text Box 28"/>
                <p:cNvSpPr txBox="1">
                  <a:spLocks noChangeArrowheads="1"/>
                </p:cNvSpPr>
                <p:nvPr/>
              </p:nvSpPr>
              <p:spPr bwMode="auto">
                <a:xfrm>
                  <a:off x="0" y="816"/>
                  <a:ext cx="192" cy="288"/>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36893" name="Text Box 29"/>
                <p:cNvSpPr txBox="1">
                  <a:spLocks noChangeArrowheads="1"/>
                </p:cNvSpPr>
                <p:nvPr/>
              </p:nvSpPr>
              <p:spPr bwMode="auto">
                <a:xfrm>
                  <a:off x="864" y="816"/>
                  <a:ext cx="192" cy="288"/>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36894" name="Text Box 30"/>
                <p:cNvSpPr txBox="1">
                  <a:spLocks noChangeArrowheads="1"/>
                </p:cNvSpPr>
                <p:nvPr/>
              </p:nvSpPr>
              <p:spPr bwMode="auto">
                <a:xfrm>
                  <a:off x="624" y="1008"/>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6895" name="Text Box 31"/>
                <p:cNvSpPr txBox="1">
                  <a:spLocks noChangeArrowheads="1"/>
                </p:cNvSpPr>
                <p:nvPr/>
              </p:nvSpPr>
              <p:spPr bwMode="auto">
                <a:xfrm>
                  <a:off x="960" y="48"/>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6896" name="Text Box 32"/>
                <p:cNvSpPr txBox="1">
                  <a:spLocks noChangeArrowheads="1"/>
                </p:cNvSpPr>
                <p:nvPr/>
              </p:nvSpPr>
              <p:spPr bwMode="auto">
                <a:xfrm>
                  <a:off x="1200" y="768"/>
                  <a:ext cx="192" cy="288"/>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36897" name="Text Box 33"/>
                <p:cNvSpPr txBox="1">
                  <a:spLocks noChangeArrowheads="1"/>
                </p:cNvSpPr>
                <p:nvPr/>
              </p:nvSpPr>
              <p:spPr bwMode="auto">
                <a:xfrm>
                  <a:off x="309" y="81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6898" name="Text Box 34"/>
                <p:cNvSpPr txBox="1">
                  <a:spLocks noChangeArrowheads="1"/>
                </p:cNvSpPr>
                <p:nvPr/>
              </p:nvSpPr>
              <p:spPr bwMode="auto">
                <a:xfrm>
                  <a:off x="828"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grpSp>
        </p:grpSp>
      </p:grpSp>
      <p:sp>
        <p:nvSpPr>
          <p:cNvPr id="36899" name="Text Box 35"/>
          <p:cNvSpPr txBox="1">
            <a:spLocks noChangeArrowheads="1"/>
          </p:cNvSpPr>
          <p:nvPr/>
        </p:nvSpPr>
        <p:spPr bwMode="auto">
          <a:xfrm>
            <a:off x="3276600" y="5486400"/>
            <a:ext cx="1600200" cy="369332"/>
          </a:xfrm>
          <a:prstGeom prst="rect">
            <a:avLst/>
          </a:prstGeom>
          <a:noFill/>
          <a:ln w="9525">
            <a:noFill/>
            <a:miter lim="800000"/>
            <a:headEnd/>
            <a:tailEnd/>
          </a:ln>
          <a:effectLst/>
        </p:spPr>
        <p:txBody>
          <a:bodyPr>
            <a:spAutoFit/>
          </a:bodyPr>
          <a:lstStyle/>
          <a:p>
            <a:pPr>
              <a:spcBef>
                <a:spcPct val="50000"/>
              </a:spcBef>
            </a:pPr>
            <a:r>
              <a:rPr lang="zh-CN" altLang="en-US"/>
              <a:t>原始图</a:t>
            </a:r>
          </a:p>
        </p:txBody>
      </p:sp>
      <p:sp>
        <p:nvSpPr>
          <p:cNvPr id="36900" name="Oval 36"/>
          <p:cNvSpPr>
            <a:spLocks noChangeArrowheads="1"/>
          </p:cNvSpPr>
          <p:nvPr/>
        </p:nvSpPr>
        <p:spPr bwMode="auto">
          <a:xfrm>
            <a:off x="6553200" y="4876800"/>
            <a:ext cx="457200" cy="457200"/>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36901" name="Oval 37"/>
          <p:cNvSpPr>
            <a:spLocks noChangeArrowheads="1"/>
          </p:cNvSpPr>
          <p:nvPr/>
        </p:nvSpPr>
        <p:spPr bwMode="auto">
          <a:xfrm>
            <a:off x="7848600" y="4876800"/>
            <a:ext cx="457200" cy="457200"/>
          </a:xfrm>
          <a:prstGeom prst="ellipse">
            <a:avLst/>
          </a:prstGeom>
          <a:noFill/>
          <a:ln w="9525" cmpd="sng">
            <a:solidFill>
              <a:schemeClr val="tx1"/>
            </a:solidFill>
            <a:round/>
            <a:headEnd/>
            <a:tailEnd/>
          </a:ln>
          <a:effectLst/>
        </p:spPr>
        <p:txBody>
          <a:bodyPr wrap="none" anchor="ctr"/>
          <a:lstStyle/>
          <a:p>
            <a:r>
              <a:rPr lang="zh-CN" altLang="zh-CN"/>
              <a:t>6</a:t>
            </a:r>
          </a:p>
        </p:txBody>
      </p:sp>
      <p:sp>
        <p:nvSpPr>
          <p:cNvPr id="36902" name="Oval 38"/>
          <p:cNvSpPr>
            <a:spLocks noChangeArrowheads="1"/>
          </p:cNvSpPr>
          <p:nvPr/>
        </p:nvSpPr>
        <p:spPr bwMode="auto">
          <a:xfrm>
            <a:off x="8153400" y="3733800"/>
            <a:ext cx="457200" cy="457200"/>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36903" name="Oval 39"/>
          <p:cNvSpPr>
            <a:spLocks noChangeArrowheads="1"/>
          </p:cNvSpPr>
          <p:nvPr/>
        </p:nvSpPr>
        <p:spPr bwMode="auto">
          <a:xfrm>
            <a:off x="6248400" y="3733800"/>
            <a:ext cx="457200" cy="457200"/>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36904" name="Oval 40"/>
          <p:cNvSpPr>
            <a:spLocks noChangeArrowheads="1"/>
          </p:cNvSpPr>
          <p:nvPr/>
        </p:nvSpPr>
        <p:spPr bwMode="auto">
          <a:xfrm>
            <a:off x="7162800" y="4114800"/>
            <a:ext cx="457200" cy="457200"/>
          </a:xfrm>
          <a:prstGeom prst="ellipse">
            <a:avLst/>
          </a:prstGeom>
          <a:noFill/>
          <a:ln w="9525" cmpd="sng">
            <a:solidFill>
              <a:schemeClr val="tx1"/>
            </a:solidFill>
            <a:round/>
            <a:headEnd/>
            <a:tailEnd/>
          </a:ln>
          <a:effectLst/>
        </p:spPr>
        <p:txBody>
          <a:bodyPr wrap="none" anchor="ctr"/>
          <a:lstStyle/>
          <a:p>
            <a:r>
              <a:rPr lang="zh-CN" altLang="zh-CN"/>
              <a:t>3</a:t>
            </a:r>
          </a:p>
        </p:txBody>
      </p:sp>
      <p:sp>
        <p:nvSpPr>
          <p:cNvPr id="36905" name="Line 41"/>
          <p:cNvSpPr>
            <a:spLocks noChangeShapeType="1"/>
          </p:cNvSpPr>
          <p:nvPr/>
        </p:nvSpPr>
        <p:spPr bwMode="auto">
          <a:xfrm flipV="1">
            <a:off x="6629400" y="3403600"/>
            <a:ext cx="5334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6906" name="Line 42"/>
          <p:cNvSpPr>
            <a:spLocks noChangeShapeType="1"/>
          </p:cNvSpPr>
          <p:nvPr/>
        </p:nvSpPr>
        <p:spPr bwMode="auto">
          <a:xfrm flipV="1">
            <a:off x="6934200" y="4546600"/>
            <a:ext cx="3048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6907" name="Line 43"/>
          <p:cNvSpPr>
            <a:spLocks noChangeShapeType="1"/>
          </p:cNvSpPr>
          <p:nvPr/>
        </p:nvSpPr>
        <p:spPr bwMode="auto">
          <a:xfrm flipV="1">
            <a:off x="7620000" y="4038600"/>
            <a:ext cx="533400" cy="228600"/>
          </a:xfrm>
          <a:prstGeom prst="line">
            <a:avLst/>
          </a:prstGeom>
          <a:noFill/>
          <a:ln w="38100" cmpd="sng">
            <a:solidFill>
              <a:srgbClr val="0000FF"/>
            </a:solidFill>
            <a:round/>
            <a:headEnd/>
            <a:tailEnd/>
          </a:ln>
          <a:effectLst/>
        </p:spPr>
        <p:txBody>
          <a:bodyPr wrap="none" anchor="ctr"/>
          <a:lstStyle/>
          <a:p>
            <a:endParaRPr lang="zh-CN" altLang="en-US"/>
          </a:p>
        </p:txBody>
      </p:sp>
      <p:sp>
        <p:nvSpPr>
          <p:cNvPr id="36908" name="Line 44"/>
          <p:cNvSpPr>
            <a:spLocks noChangeShapeType="1"/>
          </p:cNvSpPr>
          <p:nvPr/>
        </p:nvSpPr>
        <p:spPr bwMode="auto">
          <a:xfrm>
            <a:off x="6692900" y="4064000"/>
            <a:ext cx="457200" cy="228600"/>
          </a:xfrm>
          <a:prstGeom prst="line">
            <a:avLst/>
          </a:prstGeom>
          <a:noFill/>
          <a:ln w="9525" cmpd="sng">
            <a:solidFill>
              <a:schemeClr val="tx1"/>
            </a:solidFill>
            <a:round/>
            <a:headEnd/>
            <a:tailEnd/>
          </a:ln>
          <a:effectLst/>
        </p:spPr>
        <p:txBody>
          <a:bodyPr wrap="none" anchor="ctr"/>
          <a:lstStyle/>
          <a:p>
            <a:endParaRPr lang="zh-CN" altLang="en-US"/>
          </a:p>
        </p:txBody>
      </p:sp>
      <p:sp>
        <p:nvSpPr>
          <p:cNvPr id="36909" name="Line 45"/>
          <p:cNvSpPr>
            <a:spLocks noChangeShapeType="1"/>
          </p:cNvSpPr>
          <p:nvPr/>
        </p:nvSpPr>
        <p:spPr bwMode="auto">
          <a:xfrm>
            <a:off x="7620000" y="3429000"/>
            <a:ext cx="609600" cy="381000"/>
          </a:xfrm>
          <a:prstGeom prst="line">
            <a:avLst/>
          </a:prstGeom>
          <a:noFill/>
          <a:ln w="38100" cmpd="sng">
            <a:solidFill>
              <a:srgbClr val="0000FF"/>
            </a:solidFill>
            <a:round/>
            <a:headEnd/>
            <a:tailEnd/>
          </a:ln>
          <a:effectLst/>
        </p:spPr>
        <p:txBody>
          <a:bodyPr wrap="none" anchor="ctr"/>
          <a:lstStyle/>
          <a:p>
            <a:endParaRPr lang="zh-CN" altLang="en-US"/>
          </a:p>
        </p:txBody>
      </p:sp>
      <p:sp>
        <p:nvSpPr>
          <p:cNvPr id="36910" name="Line 46"/>
          <p:cNvSpPr>
            <a:spLocks noChangeShapeType="1"/>
          </p:cNvSpPr>
          <p:nvPr/>
        </p:nvSpPr>
        <p:spPr bwMode="auto">
          <a:xfrm flipV="1">
            <a:off x="8153400" y="4191000"/>
            <a:ext cx="228600" cy="685800"/>
          </a:xfrm>
          <a:prstGeom prst="line">
            <a:avLst/>
          </a:prstGeom>
          <a:noFill/>
          <a:ln w="38100" cmpd="sng">
            <a:solidFill>
              <a:srgbClr val="FF0000"/>
            </a:solidFill>
            <a:round/>
            <a:headEnd/>
            <a:tailEnd/>
          </a:ln>
          <a:effectLst/>
        </p:spPr>
        <p:txBody>
          <a:bodyPr wrap="none" anchor="ctr"/>
          <a:lstStyle/>
          <a:p>
            <a:endParaRPr lang="zh-CN" altLang="en-US"/>
          </a:p>
        </p:txBody>
      </p:sp>
      <p:sp>
        <p:nvSpPr>
          <p:cNvPr id="36911" name="Line 47"/>
          <p:cNvSpPr>
            <a:spLocks noChangeShapeType="1"/>
          </p:cNvSpPr>
          <p:nvPr/>
        </p:nvSpPr>
        <p:spPr bwMode="auto">
          <a:xfrm flipH="1" flipV="1">
            <a:off x="6477000" y="4191000"/>
            <a:ext cx="228600" cy="685800"/>
          </a:xfrm>
          <a:prstGeom prst="line">
            <a:avLst/>
          </a:prstGeom>
          <a:noFill/>
          <a:ln w="38100" cmpd="sng">
            <a:solidFill>
              <a:srgbClr val="FF0000"/>
            </a:solidFill>
            <a:round/>
            <a:headEnd/>
            <a:tailEnd/>
          </a:ln>
          <a:effectLst/>
        </p:spPr>
        <p:txBody>
          <a:bodyPr wrap="none" anchor="ctr"/>
          <a:lstStyle/>
          <a:p>
            <a:endParaRPr lang="zh-CN" altLang="en-US"/>
          </a:p>
        </p:txBody>
      </p:sp>
      <p:sp>
        <p:nvSpPr>
          <p:cNvPr id="36912" name="Line 48"/>
          <p:cNvSpPr>
            <a:spLocks noChangeShapeType="1"/>
          </p:cNvSpPr>
          <p:nvPr/>
        </p:nvSpPr>
        <p:spPr bwMode="auto">
          <a:xfrm flipV="1">
            <a:off x="7010400" y="5105400"/>
            <a:ext cx="838200" cy="0"/>
          </a:xfrm>
          <a:prstGeom prst="line">
            <a:avLst/>
          </a:prstGeom>
          <a:noFill/>
          <a:ln w="9525" cmpd="sng">
            <a:solidFill>
              <a:schemeClr val="tx1"/>
            </a:solidFill>
            <a:round/>
            <a:headEnd/>
            <a:tailEnd/>
          </a:ln>
          <a:effectLst/>
        </p:spPr>
        <p:txBody>
          <a:bodyPr wrap="none" anchor="ctr"/>
          <a:lstStyle/>
          <a:p>
            <a:endParaRPr lang="zh-CN" altLang="en-US"/>
          </a:p>
        </p:txBody>
      </p:sp>
      <p:sp>
        <p:nvSpPr>
          <p:cNvPr id="36913" name="Line 49"/>
          <p:cNvSpPr>
            <a:spLocks noChangeShapeType="1"/>
          </p:cNvSpPr>
          <p:nvPr/>
        </p:nvSpPr>
        <p:spPr bwMode="auto">
          <a:xfrm flipH="1" flipV="1">
            <a:off x="7391400" y="3581400"/>
            <a:ext cx="0" cy="533400"/>
          </a:xfrm>
          <a:prstGeom prst="line">
            <a:avLst/>
          </a:prstGeom>
          <a:noFill/>
          <a:ln w="38100" cmpd="sng">
            <a:solidFill>
              <a:srgbClr val="FF0000"/>
            </a:solidFill>
            <a:round/>
            <a:headEnd/>
            <a:tailEnd/>
          </a:ln>
          <a:effectLst/>
        </p:spPr>
        <p:txBody>
          <a:bodyPr wrap="none" anchor="ctr"/>
          <a:lstStyle/>
          <a:p>
            <a:endParaRPr lang="zh-CN" altLang="en-US"/>
          </a:p>
        </p:txBody>
      </p:sp>
      <p:sp>
        <p:nvSpPr>
          <p:cNvPr id="36914" name="Line 50"/>
          <p:cNvSpPr>
            <a:spLocks noChangeShapeType="1"/>
          </p:cNvSpPr>
          <p:nvPr/>
        </p:nvSpPr>
        <p:spPr bwMode="auto">
          <a:xfrm>
            <a:off x="7543800" y="4495800"/>
            <a:ext cx="381000" cy="457200"/>
          </a:xfrm>
          <a:prstGeom prst="line">
            <a:avLst/>
          </a:prstGeom>
          <a:noFill/>
          <a:ln w="38100" cmpd="sng">
            <a:solidFill>
              <a:srgbClr val="FF0000"/>
            </a:solidFill>
            <a:round/>
            <a:headEnd/>
            <a:tailEnd/>
          </a:ln>
          <a:effectLst/>
        </p:spPr>
        <p:txBody>
          <a:bodyPr wrap="none" anchor="ctr"/>
          <a:lstStyle/>
          <a:p>
            <a:endParaRPr lang="zh-CN" altLang="en-US"/>
          </a:p>
        </p:txBody>
      </p:sp>
      <p:sp>
        <p:nvSpPr>
          <p:cNvPr id="36915" name="Oval 51"/>
          <p:cNvSpPr>
            <a:spLocks noChangeArrowheads="1"/>
          </p:cNvSpPr>
          <p:nvPr/>
        </p:nvSpPr>
        <p:spPr bwMode="auto">
          <a:xfrm>
            <a:off x="7162800" y="3124200"/>
            <a:ext cx="457200" cy="457200"/>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36916" name="Text Box 52"/>
          <p:cNvSpPr txBox="1">
            <a:spLocks noChangeArrowheads="1"/>
          </p:cNvSpPr>
          <p:nvPr/>
        </p:nvSpPr>
        <p:spPr bwMode="auto">
          <a:xfrm>
            <a:off x="6586538" y="3276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6917" name="Text Box 53"/>
          <p:cNvSpPr txBox="1">
            <a:spLocks noChangeArrowheads="1"/>
          </p:cNvSpPr>
          <p:nvPr/>
        </p:nvSpPr>
        <p:spPr bwMode="auto">
          <a:xfrm>
            <a:off x="6858000" y="38100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6918" name="Text Box 54"/>
          <p:cNvSpPr txBox="1">
            <a:spLocks noChangeArrowheads="1"/>
          </p:cNvSpPr>
          <p:nvPr/>
        </p:nvSpPr>
        <p:spPr bwMode="auto">
          <a:xfrm>
            <a:off x="6324600"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36919" name="Text Box 55"/>
          <p:cNvSpPr txBox="1">
            <a:spLocks noChangeArrowheads="1"/>
          </p:cNvSpPr>
          <p:nvPr/>
        </p:nvSpPr>
        <p:spPr bwMode="auto">
          <a:xfrm>
            <a:off x="7696200"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36920" name="Text Box 56"/>
          <p:cNvSpPr txBox="1">
            <a:spLocks noChangeArrowheads="1"/>
          </p:cNvSpPr>
          <p:nvPr/>
        </p:nvSpPr>
        <p:spPr bwMode="auto">
          <a:xfrm>
            <a:off x="7315200" y="4724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6921" name="Text Box 57"/>
          <p:cNvSpPr txBox="1">
            <a:spLocks noChangeArrowheads="1"/>
          </p:cNvSpPr>
          <p:nvPr/>
        </p:nvSpPr>
        <p:spPr bwMode="auto">
          <a:xfrm>
            <a:off x="7848600" y="3200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6922" name="Text Box 58"/>
          <p:cNvSpPr txBox="1">
            <a:spLocks noChangeArrowheads="1"/>
          </p:cNvSpPr>
          <p:nvPr/>
        </p:nvSpPr>
        <p:spPr bwMode="auto">
          <a:xfrm>
            <a:off x="8229600" y="4343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36923" name="Text Box 59"/>
          <p:cNvSpPr txBox="1">
            <a:spLocks noChangeArrowheads="1"/>
          </p:cNvSpPr>
          <p:nvPr/>
        </p:nvSpPr>
        <p:spPr bwMode="auto">
          <a:xfrm>
            <a:off x="6815138"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6924" name="Text Box 60"/>
          <p:cNvSpPr txBox="1">
            <a:spLocks noChangeArrowheads="1"/>
          </p:cNvSpPr>
          <p:nvPr/>
        </p:nvSpPr>
        <p:spPr bwMode="auto">
          <a:xfrm>
            <a:off x="7639050" y="38100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366540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315200" y="3581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1</a:t>
            </a:r>
          </a:p>
        </p:txBody>
      </p:sp>
      <p:sp>
        <p:nvSpPr>
          <p:cNvPr id="61" name="内容占位符 60"/>
          <p:cNvSpPr>
            <a:spLocks noGrp="1"/>
          </p:cNvSpPr>
          <p:nvPr>
            <p:ph idx="1"/>
          </p:nvPr>
        </p:nvSpPr>
        <p:spPr/>
        <p:txBody>
          <a:bodyPr/>
          <a:lstStyle/>
          <a:p>
            <a:endParaRPr lang="zh-CN" altLang="en-US"/>
          </a:p>
        </p:txBody>
      </p:sp>
      <p:grpSp>
        <p:nvGrpSpPr>
          <p:cNvPr id="2" name="Group 5"/>
          <p:cNvGrpSpPr>
            <a:grpSpLocks/>
          </p:cNvGrpSpPr>
          <p:nvPr/>
        </p:nvGrpSpPr>
        <p:grpSpPr bwMode="auto">
          <a:xfrm>
            <a:off x="2895600" y="3124200"/>
            <a:ext cx="2362200" cy="2209800"/>
            <a:chOff x="0" y="0"/>
            <a:chExt cx="1488" cy="1392"/>
          </a:xfrm>
        </p:grpSpPr>
        <p:sp>
          <p:nvSpPr>
            <p:cNvPr id="37894" name="Oval 6"/>
            <p:cNvSpPr>
              <a:spLocks noChangeArrowheads="1"/>
            </p:cNvSpPr>
            <p:nvPr/>
          </p:nvSpPr>
          <p:spPr bwMode="auto">
            <a:xfrm>
              <a:off x="192" y="1104"/>
              <a:ext cx="288" cy="288"/>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37895" name="Oval 7"/>
            <p:cNvSpPr>
              <a:spLocks noChangeArrowheads="1"/>
            </p:cNvSpPr>
            <p:nvPr/>
          </p:nvSpPr>
          <p:spPr bwMode="auto">
            <a:xfrm>
              <a:off x="1008" y="1104"/>
              <a:ext cx="288" cy="288"/>
            </a:xfrm>
            <a:prstGeom prst="ellipse">
              <a:avLst/>
            </a:prstGeom>
            <a:noFill/>
            <a:ln w="9525" cmpd="sng">
              <a:solidFill>
                <a:schemeClr val="tx1"/>
              </a:solidFill>
              <a:round/>
              <a:headEnd/>
              <a:tailEnd/>
            </a:ln>
            <a:effectLst/>
          </p:spPr>
          <p:txBody>
            <a:bodyPr wrap="none" anchor="ctr"/>
            <a:lstStyle/>
            <a:p>
              <a:r>
                <a:rPr lang="zh-CN" altLang="zh-CN"/>
                <a:t>6</a:t>
              </a:r>
            </a:p>
          </p:txBody>
        </p:sp>
        <p:grpSp>
          <p:nvGrpSpPr>
            <p:cNvPr id="3" name="Group 8"/>
            <p:cNvGrpSpPr>
              <a:grpSpLocks/>
            </p:cNvGrpSpPr>
            <p:nvPr/>
          </p:nvGrpSpPr>
          <p:grpSpPr bwMode="auto">
            <a:xfrm>
              <a:off x="0" y="0"/>
              <a:ext cx="1488" cy="1296"/>
              <a:chOff x="0" y="0"/>
              <a:chExt cx="1488" cy="1296"/>
            </a:xfrm>
          </p:grpSpPr>
          <p:sp>
            <p:nvSpPr>
              <p:cNvPr id="37897" name="Oval 9"/>
              <p:cNvSpPr>
                <a:spLocks noChangeArrowheads="1"/>
              </p:cNvSpPr>
              <p:nvPr/>
            </p:nvSpPr>
            <p:spPr bwMode="auto">
              <a:xfrm>
                <a:off x="1200" y="384"/>
                <a:ext cx="288" cy="288"/>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37898" name="Oval 10"/>
              <p:cNvSpPr>
                <a:spLocks noChangeArrowheads="1"/>
              </p:cNvSpPr>
              <p:nvPr/>
            </p:nvSpPr>
            <p:spPr bwMode="auto">
              <a:xfrm>
                <a:off x="0" y="384"/>
                <a:ext cx="288" cy="288"/>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37899" name="Oval 11"/>
              <p:cNvSpPr>
                <a:spLocks noChangeArrowheads="1"/>
              </p:cNvSpPr>
              <p:nvPr/>
            </p:nvSpPr>
            <p:spPr bwMode="auto">
              <a:xfrm>
                <a:off x="576" y="624"/>
                <a:ext cx="288" cy="288"/>
              </a:xfrm>
              <a:prstGeom prst="ellipse">
                <a:avLst/>
              </a:prstGeom>
              <a:noFill/>
              <a:ln w="9525" cmpd="sng">
                <a:solidFill>
                  <a:schemeClr val="tx1"/>
                </a:solidFill>
                <a:round/>
                <a:headEnd/>
                <a:tailEnd/>
              </a:ln>
              <a:effectLst/>
            </p:spPr>
            <p:txBody>
              <a:bodyPr wrap="none" anchor="ctr"/>
              <a:lstStyle/>
              <a:p>
                <a:r>
                  <a:rPr lang="zh-CN" altLang="zh-CN"/>
                  <a:t>3</a:t>
                </a:r>
              </a:p>
            </p:txBody>
          </p:sp>
          <p:grpSp>
            <p:nvGrpSpPr>
              <p:cNvPr id="4" name="Group 12"/>
              <p:cNvGrpSpPr>
                <a:grpSpLocks/>
              </p:cNvGrpSpPr>
              <p:nvPr/>
            </p:nvGrpSpPr>
            <p:grpSpPr bwMode="auto">
              <a:xfrm>
                <a:off x="144" y="176"/>
                <a:ext cx="1200" cy="1072"/>
                <a:chOff x="0" y="0"/>
                <a:chExt cx="1200" cy="1072"/>
              </a:xfrm>
            </p:grpSpPr>
            <p:sp>
              <p:nvSpPr>
                <p:cNvPr id="37901" name="Line 13"/>
                <p:cNvSpPr>
                  <a:spLocks noChangeShapeType="1"/>
                </p:cNvSpPr>
                <p:nvPr/>
              </p:nvSpPr>
              <p:spPr bwMode="auto">
                <a:xfrm flipV="1">
                  <a:off x="96" y="0"/>
                  <a:ext cx="336" cy="240"/>
                </a:xfrm>
                <a:prstGeom prst="line">
                  <a:avLst/>
                </a:prstGeom>
                <a:noFill/>
                <a:ln w="9525" cmpd="sng">
                  <a:solidFill>
                    <a:schemeClr val="tx1"/>
                  </a:solidFill>
                  <a:round/>
                  <a:headEnd/>
                  <a:tailEnd/>
                </a:ln>
                <a:effectLst/>
              </p:spPr>
              <p:txBody>
                <a:bodyPr wrap="none" anchor="ctr"/>
                <a:lstStyle/>
                <a:p>
                  <a:endParaRPr lang="zh-CN" altLang="en-US"/>
                </a:p>
              </p:txBody>
            </p:sp>
            <p:sp>
              <p:nvSpPr>
                <p:cNvPr id="37902" name="Line 14"/>
                <p:cNvSpPr>
                  <a:spLocks noChangeShapeType="1"/>
                </p:cNvSpPr>
                <p:nvPr/>
              </p:nvSpPr>
              <p:spPr bwMode="auto">
                <a:xfrm flipV="1">
                  <a:off x="288" y="720"/>
                  <a:ext cx="192" cy="240"/>
                </a:xfrm>
                <a:prstGeom prst="line">
                  <a:avLst/>
                </a:prstGeom>
                <a:noFill/>
                <a:ln w="9525" cmpd="sng">
                  <a:solidFill>
                    <a:schemeClr val="tx1"/>
                  </a:solidFill>
                  <a:round/>
                  <a:headEnd/>
                  <a:tailEnd/>
                </a:ln>
                <a:effectLst/>
              </p:spPr>
              <p:txBody>
                <a:bodyPr wrap="none" anchor="ctr"/>
                <a:lstStyle/>
                <a:p>
                  <a:endParaRPr lang="zh-CN" altLang="en-US"/>
                </a:p>
              </p:txBody>
            </p:sp>
            <p:sp>
              <p:nvSpPr>
                <p:cNvPr id="37903" name="Line 15"/>
                <p:cNvSpPr>
                  <a:spLocks noChangeShapeType="1"/>
                </p:cNvSpPr>
                <p:nvPr/>
              </p:nvSpPr>
              <p:spPr bwMode="auto">
                <a:xfrm flipV="1">
                  <a:off x="720" y="400"/>
                  <a:ext cx="336" cy="144"/>
                </a:xfrm>
                <a:prstGeom prst="line">
                  <a:avLst/>
                </a:prstGeom>
                <a:noFill/>
                <a:ln w="9525" cmpd="sng">
                  <a:solidFill>
                    <a:schemeClr val="tx1"/>
                  </a:solidFill>
                  <a:round/>
                  <a:headEnd/>
                  <a:tailEnd/>
                </a:ln>
                <a:effectLst/>
              </p:spPr>
              <p:txBody>
                <a:bodyPr wrap="none" anchor="ctr"/>
                <a:lstStyle/>
                <a:p>
                  <a:endParaRPr lang="zh-CN" altLang="en-US"/>
                </a:p>
              </p:txBody>
            </p:sp>
            <p:sp>
              <p:nvSpPr>
                <p:cNvPr id="37904" name="Line 16"/>
                <p:cNvSpPr>
                  <a:spLocks noChangeShapeType="1"/>
                </p:cNvSpPr>
                <p:nvPr/>
              </p:nvSpPr>
              <p:spPr bwMode="auto">
                <a:xfrm>
                  <a:off x="136" y="416"/>
                  <a:ext cx="288" cy="144"/>
                </a:xfrm>
                <a:prstGeom prst="line">
                  <a:avLst/>
                </a:prstGeom>
                <a:noFill/>
                <a:ln w="9525" cmpd="sng">
                  <a:solidFill>
                    <a:schemeClr val="tx1"/>
                  </a:solidFill>
                  <a:round/>
                  <a:headEnd/>
                  <a:tailEnd/>
                </a:ln>
                <a:effectLst/>
              </p:spPr>
              <p:txBody>
                <a:bodyPr wrap="none" anchor="ctr"/>
                <a:lstStyle/>
                <a:p>
                  <a:endParaRPr lang="zh-CN" altLang="en-US"/>
                </a:p>
              </p:txBody>
            </p:sp>
            <p:sp>
              <p:nvSpPr>
                <p:cNvPr id="37905" name="Line 17"/>
                <p:cNvSpPr>
                  <a:spLocks noChangeShapeType="1"/>
                </p:cNvSpPr>
                <p:nvPr/>
              </p:nvSpPr>
              <p:spPr bwMode="auto">
                <a:xfrm>
                  <a:off x="720" y="16"/>
                  <a:ext cx="384" cy="240"/>
                </a:xfrm>
                <a:prstGeom prst="line">
                  <a:avLst/>
                </a:prstGeom>
                <a:noFill/>
                <a:ln w="9525" cmpd="sng">
                  <a:solidFill>
                    <a:schemeClr val="tx1"/>
                  </a:solidFill>
                  <a:round/>
                  <a:headEnd/>
                  <a:tailEnd/>
                </a:ln>
                <a:effectLst/>
              </p:spPr>
              <p:txBody>
                <a:bodyPr wrap="none" anchor="ctr"/>
                <a:lstStyle/>
                <a:p>
                  <a:endParaRPr lang="zh-CN" altLang="en-US"/>
                </a:p>
              </p:txBody>
            </p:sp>
            <p:sp>
              <p:nvSpPr>
                <p:cNvPr id="37906" name="Line 18"/>
                <p:cNvSpPr>
                  <a:spLocks noChangeShapeType="1"/>
                </p:cNvSpPr>
                <p:nvPr/>
              </p:nvSpPr>
              <p:spPr bwMode="auto">
                <a:xfrm flipV="1">
                  <a:off x="1056"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7907" name="Line 19"/>
                <p:cNvSpPr>
                  <a:spLocks noChangeShapeType="1"/>
                </p:cNvSpPr>
                <p:nvPr/>
              </p:nvSpPr>
              <p:spPr bwMode="auto">
                <a:xfrm flipH="1" flipV="1">
                  <a:off x="0"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7908" name="Line 20"/>
                <p:cNvSpPr>
                  <a:spLocks noChangeShapeType="1"/>
                </p:cNvSpPr>
                <p:nvPr/>
              </p:nvSpPr>
              <p:spPr bwMode="auto">
                <a:xfrm flipV="1">
                  <a:off x="336" y="1072"/>
                  <a:ext cx="528" cy="0"/>
                </a:xfrm>
                <a:prstGeom prst="line">
                  <a:avLst/>
                </a:prstGeom>
                <a:noFill/>
                <a:ln w="9525" cmpd="sng">
                  <a:solidFill>
                    <a:schemeClr val="tx1"/>
                  </a:solidFill>
                  <a:round/>
                  <a:headEnd/>
                  <a:tailEnd/>
                </a:ln>
                <a:effectLst/>
              </p:spPr>
              <p:txBody>
                <a:bodyPr wrap="none" anchor="ctr"/>
                <a:lstStyle/>
                <a:p>
                  <a:endParaRPr lang="zh-CN" altLang="en-US"/>
                </a:p>
              </p:txBody>
            </p:sp>
            <p:sp>
              <p:nvSpPr>
                <p:cNvPr id="37909" name="Line 21"/>
                <p:cNvSpPr>
                  <a:spLocks noChangeShapeType="1"/>
                </p:cNvSpPr>
                <p:nvPr/>
              </p:nvSpPr>
              <p:spPr bwMode="auto">
                <a:xfrm flipH="1" flipV="1">
                  <a:off x="576" y="112"/>
                  <a:ext cx="0" cy="336"/>
                </a:xfrm>
                <a:prstGeom prst="line">
                  <a:avLst/>
                </a:prstGeom>
                <a:noFill/>
                <a:ln w="9525" cmpd="sng">
                  <a:solidFill>
                    <a:schemeClr val="tx1"/>
                  </a:solidFill>
                  <a:round/>
                  <a:headEnd/>
                  <a:tailEnd/>
                </a:ln>
                <a:effectLst/>
              </p:spPr>
              <p:txBody>
                <a:bodyPr wrap="none" anchor="ctr"/>
                <a:lstStyle/>
                <a:p>
                  <a:endParaRPr lang="zh-CN" altLang="en-US"/>
                </a:p>
              </p:txBody>
            </p:sp>
            <p:sp>
              <p:nvSpPr>
                <p:cNvPr id="37910" name="Line 22"/>
                <p:cNvSpPr>
                  <a:spLocks noChangeShapeType="1"/>
                </p:cNvSpPr>
                <p:nvPr/>
              </p:nvSpPr>
              <p:spPr bwMode="auto">
                <a:xfrm>
                  <a:off x="672" y="688"/>
                  <a:ext cx="240" cy="288"/>
                </a:xfrm>
                <a:prstGeom prst="line">
                  <a:avLst/>
                </a:prstGeom>
                <a:noFill/>
                <a:ln w="9525" cmpd="sng">
                  <a:solidFill>
                    <a:schemeClr val="tx1"/>
                  </a:solidFill>
                  <a:round/>
                  <a:headEnd/>
                  <a:tailEnd/>
                </a:ln>
                <a:effectLst/>
              </p:spPr>
              <p:txBody>
                <a:bodyPr wrap="none" anchor="ctr"/>
                <a:lstStyle/>
                <a:p>
                  <a:endParaRPr lang="zh-CN" altLang="en-US"/>
                </a:p>
              </p:txBody>
            </p:sp>
          </p:grpSp>
          <p:grpSp>
            <p:nvGrpSpPr>
              <p:cNvPr id="5" name="Group 23"/>
              <p:cNvGrpSpPr>
                <a:grpSpLocks/>
              </p:cNvGrpSpPr>
              <p:nvPr/>
            </p:nvGrpSpPr>
            <p:grpSpPr bwMode="auto">
              <a:xfrm>
                <a:off x="48" y="0"/>
                <a:ext cx="1392" cy="1296"/>
                <a:chOff x="0" y="0"/>
                <a:chExt cx="1392" cy="1296"/>
              </a:xfrm>
            </p:grpSpPr>
            <p:sp>
              <p:nvSpPr>
                <p:cNvPr id="37912" name="Text Box 24"/>
                <p:cNvSpPr txBox="1">
                  <a:spLocks noChangeArrowheads="1"/>
                </p:cNvSpPr>
                <p:nvPr/>
              </p:nvSpPr>
              <p:spPr bwMode="auto">
                <a:xfrm>
                  <a:off x="624" y="288"/>
                  <a:ext cx="192" cy="288"/>
                </a:xfrm>
                <a:prstGeom prst="rect">
                  <a:avLst/>
                </a:prstGeom>
                <a:noFill/>
                <a:ln w="9525">
                  <a:noFill/>
                  <a:miter lim="800000"/>
                  <a:headEnd/>
                  <a:tailEnd/>
                </a:ln>
                <a:effectLst/>
              </p:spPr>
              <p:txBody>
                <a:bodyPr>
                  <a:spAutoFit/>
                </a:bodyPr>
                <a:lstStyle/>
                <a:p>
                  <a:pPr>
                    <a:spcBef>
                      <a:spcPct val="50000"/>
                    </a:spcBef>
                  </a:pPr>
                  <a:r>
                    <a:rPr lang="zh-CN" altLang="zh-CN" sz="2400"/>
                    <a:t>1</a:t>
                  </a:r>
                </a:p>
              </p:txBody>
            </p:sp>
            <p:sp>
              <p:nvSpPr>
                <p:cNvPr id="37913" name="Oval 25"/>
                <p:cNvSpPr>
                  <a:spLocks noChangeArrowheads="1"/>
                </p:cNvSpPr>
                <p:nvPr/>
              </p:nvSpPr>
              <p:spPr bwMode="auto">
                <a:xfrm>
                  <a:off x="528" y="0"/>
                  <a:ext cx="288" cy="288"/>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37914" name="Text Box 26"/>
                <p:cNvSpPr txBox="1">
                  <a:spLocks noChangeArrowheads="1"/>
                </p:cNvSpPr>
                <p:nvPr/>
              </p:nvSpPr>
              <p:spPr bwMode="auto">
                <a:xfrm>
                  <a:off x="165" y="9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7915" name="Text Box 27"/>
                <p:cNvSpPr txBox="1">
                  <a:spLocks noChangeArrowheads="1"/>
                </p:cNvSpPr>
                <p:nvPr/>
              </p:nvSpPr>
              <p:spPr bwMode="auto">
                <a:xfrm>
                  <a:off x="336"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7916" name="Text Box 28"/>
                <p:cNvSpPr txBox="1">
                  <a:spLocks noChangeArrowheads="1"/>
                </p:cNvSpPr>
                <p:nvPr/>
              </p:nvSpPr>
              <p:spPr bwMode="auto">
                <a:xfrm>
                  <a:off x="0" y="816"/>
                  <a:ext cx="192" cy="288"/>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37917" name="Text Box 29"/>
                <p:cNvSpPr txBox="1">
                  <a:spLocks noChangeArrowheads="1"/>
                </p:cNvSpPr>
                <p:nvPr/>
              </p:nvSpPr>
              <p:spPr bwMode="auto">
                <a:xfrm>
                  <a:off x="864" y="816"/>
                  <a:ext cx="192" cy="288"/>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37918" name="Text Box 30"/>
                <p:cNvSpPr txBox="1">
                  <a:spLocks noChangeArrowheads="1"/>
                </p:cNvSpPr>
                <p:nvPr/>
              </p:nvSpPr>
              <p:spPr bwMode="auto">
                <a:xfrm>
                  <a:off x="624" y="1008"/>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7919" name="Text Box 31"/>
                <p:cNvSpPr txBox="1">
                  <a:spLocks noChangeArrowheads="1"/>
                </p:cNvSpPr>
                <p:nvPr/>
              </p:nvSpPr>
              <p:spPr bwMode="auto">
                <a:xfrm>
                  <a:off x="960" y="48"/>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7920" name="Text Box 32"/>
                <p:cNvSpPr txBox="1">
                  <a:spLocks noChangeArrowheads="1"/>
                </p:cNvSpPr>
                <p:nvPr/>
              </p:nvSpPr>
              <p:spPr bwMode="auto">
                <a:xfrm>
                  <a:off x="1200" y="768"/>
                  <a:ext cx="192" cy="288"/>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37921" name="Text Box 33"/>
                <p:cNvSpPr txBox="1">
                  <a:spLocks noChangeArrowheads="1"/>
                </p:cNvSpPr>
                <p:nvPr/>
              </p:nvSpPr>
              <p:spPr bwMode="auto">
                <a:xfrm>
                  <a:off x="309" y="81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7922" name="Text Box 34"/>
                <p:cNvSpPr txBox="1">
                  <a:spLocks noChangeArrowheads="1"/>
                </p:cNvSpPr>
                <p:nvPr/>
              </p:nvSpPr>
              <p:spPr bwMode="auto">
                <a:xfrm>
                  <a:off x="828"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grpSp>
        </p:grpSp>
      </p:grpSp>
      <p:sp>
        <p:nvSpPr>
          <p:cNvPr id="37923" name="Text Box 35"/>
          <p:cNvSpPr txBox="1">
            <a:spLocks noChangeArrowheads="1"/>
          </p:cNvSpPr>
          <p:nvPr/>
        </p:nvSpPr>
        <p:spPr bwMode="auto">
          <a:xfrm>
            <a:off x="3276600" y="5486400"/>
            <a:ext cx="1600200" cy="369332"/>
          </a:xfrm>
          <a:prstGeom prst="rect">
            <a:avLst/>
          </a:prstGeom>
          <a:noFill/>
          <a:ln w="9525">
            <a:noFill/>
            <a:miter lim="800000"/>
            <a:headEnd/>
            <a:tailEnd/>
          </a:ln>
          <a:effectLst/>
        </p:spPr>
        <p:txBody>
          <a:bodyPr>
            <a:spAutoFit/>
          </a:bodyPr>
          <a:lstStyle/>
          <a:p>
            <a:pPr>
              <a:spcBef>
                <a:spcPct val="50000"/>
              </a:spcBef>
            </a:pPr>
            <a:r>
              <a:rPr lang="zh-CN" altLang="en-US"/>
              <a:t>原始图</a:t>
            </a:r>
          </a:p>
        </p:txBody>
      </p:sp>
      <p:sp>
        <p:nvSpPr>
          <p:cNvPr id="37924" name="Oval 36"/>
          <p:cNvSpPr>
            <a:spLocks noChangeArrowheads="1"/>
          </p:cNvSpPr>
          <p:nvPr/>
        </p:nvSpPr>
        <p:spPr bwMode="auto">
          <a:xfrm>
            <a:off x="6553200" y="4876800"/>
            <a:ext cx="457200" cy="457200"/>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37925" name="Oval 37"/>
          <p:cNvSpPr>
            <a:spLocks noChangeArrowheads="1"/>
          </p:cNvSpPr>
          <p:nvPr/>
        </p:nvSpPr>
        <p:spPr bwMode="auto">
          <a:xfrm>
            <a:off x="7848600" y="4876800"/>
            <a:ext cx="457200" cy="457200"/>
          </a:xfrm>
          <a:prstGeom prst="ellipse">
            <a:avLst/>
          </a:prstGeom>
          <a:noFill/>
          <a:ln w="9525" cmpd="sng">
            <a:solidFill>
              <a:schemeClr val="tx1"/>
            </a:solidFill>
            <a:round/>
            <a:headEnd/>
            <a:tailEnd/>
          </a:ln>
          <a:effectLst/>
        </p:spPr>
        <p:txBody>
          <a:bodyPr wrap="none" anchor="ctr"/>
          <a:lstStyle/>
          <a:p>
            <a:r>
              <a:rPr lang="zh-CN" altLang="zh-CN"/>
              <a:t>6</a:t>
            </a:r>
          </a:p>
        </p:txBody>
      </p:sp>
      <p:sp>
        <p:nvSpPr>
          <p:cNvPr id="37926" name="Oval 38"/>
          <p:cNvSpPr>
            <a:spLocks noChangeArrowheads="1"/>
          </p:cNvSpPr>
          <p:nvPr/>
        </p:nvSpPr>
        <p:spPr bwMode="auto">
          <a:xfrm>
            <a:off x="8153400" y="3733800"/>
            <a:ext cx="457200" cy="457200"/>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37927" name="Oval 39"/>
          <p:cNvSpPr>
            <a:spLocks noChangeArrowheads="1"/>
          </p:cNvSpPr>
          <p:nvPr/>
        </p:nvSpPr>
        <p:spPr bwMode="auto">
          <a:xfrm>
            <a:off x="6248400" y="3733800"/>
            <a:ext cx="457200" cy="457200"/>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37928" name="Oval 40"/>
          <p:cNvSpPr>
            <a:spLocks noChangeArrowheads="1"/>
          </p:cNvSpPr>
          <p:nvPr/>
        </p:nvSpPr>
        <p:spPr bwMode="auto">
          <a:xfrm>
            <a:off x="7162800" y="4114800"/>
            <a:ext cx="457200" cy="457200"/>
          </a:xfrm>
          <a:prstGeom prst="ellipse">
            <a:avLst/>
          </a:prstGeom>
          <a:noFill/>
          <a:ln w="9525" cmpd="sng">
            <a:solidFill>
              <a:schemeClr val="tx1"/>
            </a:solidFill>
            <a:round/>
            <a:headEnd/>
            <a:tailEnd/>
          </a:ln>
          <a:effectLst/>
        </p:spPr>
        <p:txBody>
          <a:bodyPr wrap="none" anchor="ctr"/>
          <a:lstStyle/>
          <a:p>
            <a:r>
              <a:rPr lang="zh-CN" altLang="zh-CN"/>
              <a:t>3</a:t>
            </a:r>
          </a:p>
        </p:txBody>
      </p:sp>
      <p:sp>
        <p:nvSpPr>
          <p:cNvPr id="37929" name="Line 41"/>
          <p:cNvSpPr>
            <a:spLocks noChangeShapeType="1"/>
          </p:cNvSpPr>
          <p:nvPr/>
        </p:nvSpPr>
        <p:spPr bwMode="auto">
          <a:xfrm flipV="1">
            <a:off x="6629400" y="3403600"/>
            <a:ext cx="5334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7930" name="Line 42"/>
          <p:cNvSpPr>
            <a:spLocks noChangeShapeType="1"/>
          </p:cNvSpPr>
          <p:nvPr/>
        </p:nvSpPr>
        <p:spPr bwMode="auto">
          <a:xfrm flipV="1">
            <a:off x="6934200" y="4546600"/>
            <a:ext cx="304800" cy="381000"/>
          </a:xfrm>
          <a:prstGeom prst="line">
            <a:avLst/>
          </a:prstGeom>
          <a:noFill/>
          <a:ln w="9525" cmpd="sng">
            <a:solidFill>
              <a:schemeClr val="tx1"/>
            </a:solidFill>
            <a:round/>
            <a:headEnd/>
            <a:tailEnd/>
          </a:ln>
          <a:effectLst/>
        </p:spPr>
        <p:txBody>
          <a:bodyPr wrap="none" anchor="ctr"/>
          <a:lstStyle/>
          <a:p>
            <a:endParaRPr lang="zh-CN" altLang="en-US"/>
          </a:p>
        </p:txBody>
      </p:sp>
      <p:sp>
        <p:nvSpPr>
          <p:cNvPr id="37931" name="Line 43"/>
          <p:cNvSpPr>
            <a:spLocks noChangeShapeType="1"/>
          </p:cNvSpPr>
          <p:nvPr/>
        </p:nvSpPr>
        <p:spPr bwMode="auto">
          <a:xfrm flipV="1">
            <a:off x="7620000" y="4038600"/>
            <a:ext cx="533400" cy="228600"/>
          </a:xfrm>
          <a:prstGeom prst="line">
            <a:avLst/>
          </a:prstGeom>
          <a:noFill/>
          <a:ln w="38100" cmpd="sng">
            <a:solidFill>
              <a:srgbClr val="0000FF"/>
            </a:solidFill>
            <a:round/>
            <a:headEnd/>
            <a:tailEnd/>
          </a:ln>
          <a:effectLst/>
        </p:spPr>
        <p:txBody>
          <a:bodyPr wrap="none" anchor="ctr"/>
          <a:lstStyle/>
          <a:p>
            <a:endParaRPr lang="zh-CN" altLang="en-US"/>
          </a:p>
        </p:txBody>
      </p:sp>
      <p:sp>
        <p:nvSpPr>
          <p:cNvPr id="37932" name="Line 44"/>
          <p:cNvSpPr>
            <a:spLocks noChangeShapeType="1"/>
          </p:cNvSpPr>
          <p:nvPr/>
        </p:nvSpPr>
        <p:spPr bwMode="auto">
          <a:xfrm>
            <a:off x="6692900" y="4064000"/>
            <a:ext cx="457200" cy="228600"/>
          </a:xfrm>
          <a:prstGeom prst="line">
            <a:avLst/>
          </a:prstGeom>
          <a:noFill/>
          <a:ln w="38100" cmpd="sng">
            <a:solidFill>
              <a:srgbClr val="FF0000"/>
            </a:solidFill>
            <a:round/>
            <a:headEnd/>
            <a:tailEnd/>
          </a:ln>
          <a:effectLst/>
        </p:spPr>
        <p:txBody>
          <a:bodyPr wrap="none" anchor="ctr"/>
          <a:lstStyle/>
          <a:p>
            <a:endParaRPr lang="zh-CN" altLang="en-US"/>
          </a:p>
        </p:txBody>
      </p:sp>
      <p:sp>
        <p:nvSpPr>
          <p:cNvPr id="37933" name="Line 45"/>
          <p:cNvSpPr>
            <a:spLocks noChangeShapeType="1"/>
          </p:cNvSpPr>
          <p:nvPr/>
        </p:nvSpPr>
        <p:spPr bwMode="auto">
          <a:xfrm>
            <a:off x="7620000" y="3429000"/>
            <a:ext cx="609600" cy="381000"/>
          </a:xfrm>
          <a:prstGeom prst="line">
            <a:avLst/>
          </a:prstGeom>
          <a:noFill/>
          <a:ln w="38100" cmpd="sng">
            <a:solidFill>
              <a:srgbClr val="0000FF"/>
            </a:solidFill>
            <a:round/>
            <a:headEnd/>
            <a:tailEnd/>
          </a:ln>
          <a:effectLst/>
        </p:spPr>
        <p:txBody>
          <a:bodyPr wrap="none" anchor="ctr"/>
          <a:lstStyle/>
          <a:p>
            <a:endParaRPr lang="zh-CN" altLang="en-US"/>
          </a:p>
        </p:txBody>
      </p:sp>
      <p:sp>
        <p:nvSpPr>
          <p:cNvPr id="37934" name="Line 46"/>
          <p:cNvSpPr>
            <a:spLocks noChangeShapeType="1"/>
          </p:cNvSpPr>
          <p:nvPr/>
        </p:nvSpPr>
        <p:spPr bwMode="auto">
          <a:xfrm flipV="1">
            <a:off x="8153400" y="4191000"/>
            <a:ext cx="228600" cy="685800"/>
          </a:xfrm>
          <a:prstGeom prst="line">
            <a:avLst/>
          </a:prstGeom>
          <a:noFill/>
          <a:ln w="38100" cmpd="sng">
            <a:solidFill>
              <a:srgbClr val="FF0000"/>
            </a:solidFill>
            <a:round/>
            <a:headEnd/>
            <a:tailEnd/>
          </a:ln>
          <a:effectLst/>
        </p:spPr>
        <p:txBody>
          <a:bodyPr wrap="none" anchor="ctr"/>
          <a:lstStyle/>
          <a:p>
            <a:endParaRPr lang="zh-CN" altLang="en-US"/>
          </a:p>
        </p:txBody>
      </p:sp>
      <p:sp>
        <p:nvSpPr>
          <p:cNvPr id="37935" name="Line 47"/>
          <p:cNvSpPr>
            <a:spLocks noChangeShapeType="1"/>
          </p:cNvSpPr>
          <p:nvPr/>
        </p:nvSpPr>
        <p:spPr bwMode="auto">
          <a:xfrm flipH="1" flipV="1">
            <a:off x="6477000" y="4191000"/>
            <a:ext cx="228600" cy="685800"/>
          </a:xfrm>
          <a:prstGeom prst="line">
            <a:avLst/>
          </a:prstGeom>
          <a:noFill/>
          <a:ln w="38100" cmpd="sng">
            <a:solidFill>
              <a:srgbClr val="FF0000"/>
            </a:solidFill>
            <a:round/>
            <a:headEnd/>
            <a:tailEnd/>
          </a:ln>
          <a:effectLst/>
        </p:spPr>
        <p:txBody>
          <a:bodyPr wrap="none" anchor="ctr"/>
          <a:lstStyle/>
          <a:p>
            <a:endParaRPr lang="zh-CN" altLang="en-US"/>
          </a:p>
        </p:txBody>
      </p:sp>
      <p:sp>
        <p:nvSpPr>
          <p:cNvPr id="37936" name="Line 48"/>
          <p:cNvSpPr>
            <a:spLocks noChangeShapeType="1"/>
          </p:cNvSpPr>
          <p:nvPr/>
        </p:nvSpPr>
        <p:spPr bwMode="auto">
          <a:xfrm flipV="1">
            <a:off x="7010400" y="5105400"/>
            <a:ext cx="838200" cy="0"/>
          </a:xfrm>
          <a:prstGeom prst="line">
            <a:avLst/>
          </a:prstGeom>
          <a:noFill/>
          <a:ln w="9525" cmpd="sng">
            <a:solidFill>
              <a:schemeClr val="tx1"/>
            </a:solidFill>
            <a:round/>
            <a:headEnd/>
            <a:tailEnd/>
          </a:ln>
          <a:effectLst/>
        </p:spPr>
        <p:txBody>
          <a:bodyPr wrap="none" anchor="ctr"/>
          <a:lstStyle/>
          <a:p>
            <a:endParaRPr lang="zh-CN" altLang="en-US"/>
          </a:p>
        </p:txBody>
      </p:sp>
      <p:sp>
        <p:nvSpPr>
          <p:cNvPr id="37937" name="Line 49"/>
          <p:cNvSpPr>
            <a:spLocks noChangeShapeType="1"/>
          </p:cNvSpPr>
          <p:nvPr/>
        </p:nvSpPr>
        <p:spPr bwMode="auto">
          <a:xfrm flipH="1" flipV="1">
            <a:off x="7391400" y="3581400"/>
            <a:ext cx="0" cy="533400"/>
          </a:xfrm>
          <a:prstGeom prst="line">
            <a:avLst/>
          </a:prstGeom>
          <a:noFill/>
          <a:ln w="38100" cmpd="sng">
            <a:solidFill>
              <a:srgbClr val="FF0000"/>
            </a:solidFill>
            <a:round/>
            <a:headEnd/>
            <a:tailEnd/>
          </a:ln>
          <a:effectLst/>
        </p:spPr>
        <p:txBody>
          <a:bodyPr wrap="none" anchor="ctr"/>
          <a:lstStyle/>
          <a:p>
            <a:endParaRPr lang="zh-CN" altLang="en-US"/>
          </a:p>
        </p:txBody>
      </p:sp>
      <p:sp>
        <p:nvSpPr>
          <p:cNvPr id="37938" name="Line 50"/>
          <p:cNvSpPr>
            <a:spLocks noChangeShapeType="1"/>
          </p:cNvSpPr>
          <p:nvPr/>
        </p:nvSpPr>
        <p:spPr bwMode="auto">
          <a:xfrm>
            <a:off x="7543800" y="4495800"/>
            <a:ext cx="381000" cy="457200"/>
          </a:xfrm>
          <a:prstGeom prst="line">
            <a:avLst/>
          </a:prstGeom>
          <a:noFill/>
          <a:ln w="38100" cmpd="sng">
            <a:solidFill>
              <a:srgbClr val="FF0000"/>
            </a:solidFill>
            <a:round/>
            <a:headEnd/>
            <a:tailEnd/>
          </a:ln>
          <a:effectLst/>
        </p:spPr>
        <p:txBody>
          <a:bodyPr wrap="none" anchor="ctr"/>
          <a:lstStyle/>
          <a:p>
            <a:endParaRPr lang="zh-CN" altLang="en-US"/>
          </a:p>
        </p:txBody>
      </p:sp>
      <p:sp>
        <p:nvSpPr>
          <p:cNvPr id="37939" name="Oval 51"/>
          <p:cNvSpPr>
            <a:spLocks noChangeArrowheads="1"/>
          </p:cNvSpPr>
          <p:nvPr/>
        </p:nvSpPr>
        <p:spPr bwMode="auto">
          <a:xfrm>
            <a:off x="7162800" y="3124200"/>
            <a:ext cx="457200" cy="457200"/>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37940" name="Text Box 52"/>
          <p:cNvSpPr txBox="1">
            <a:spLocks noChangeArrowheads="1"/>
          </p:cNvSpPr>
          <p:nvPr/>
        </p:nvSpPr>
        <p:spPr bwMode="auto">
          <a:xfrm>
            <a:off x="6586538" y="3276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7941" name="Text Box 53"/>
          <p:cNvSpPr txBox="1">
            <a:spLocks noChangeArrowheads="1"/>
          </p:cNvSpPr>
          <p:nvPr/>
        </p:nvSpPr>
        <p:spPr bwMode="auto">
          <a:xfrm>
            <a:off x="6858000" y="38100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7942" name="Text Box 54"/>
          <p:cNvSpPr txBox="1">
            <a:spLocks noChangeArrowheads="1"/>
          </p:cNvSpPr>
          <p:nvPr/>
        </p:nvSpPr>
        <p:spPr bwMode="auto">
          <a:xfrm>
            <a:off x="6324600"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37943" name="Text Box 55"/>
          <p:cNvSpPr txBox="1">
            <a:spLocks noChangeArrowheads="1"/>
          </p:cNvSpPr>
          <p:nvPr/>
        </p:nvSpPr>
        <p:spPr bwMode="auto">
          <a:xfrm>
            <a:off x="7696200"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37944" name="Text Box 56"/>
          <p:cNvSpPr txBox="1">
            <a:spLocks noChangeArrowheads="1"/>
          </p:cNvSpPr>
          <p:nvPr/>
        </p:nvSpPr>
        <p:spPr bwMode="auto">
          <a:xfrm>
            <a:off x="7315200" y="4724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7945" name="Text Box 57"/>
          <p:cNvSpPr txBox="1">
            <a:spLocks noChangeArrowheads="1"/>
          </p:cNvSpPr>
          <p:nvPr/>
        </p:nvSpPr>
        <p:spPr bwMode="auto">
          <a:xfrm>
            <a:off x="7848600" y="3200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7946" name="Text Box 58"/>
          <p:cNvSpPr txBox="1">
            <a:spLocks noChangeArrowheads="1"/>
          </p:cNvSpPr>
          <p:nvPr/>
        </p:nvSpPr>
        <p:spPr bwMode="auto">
          <a:xfrm>
            <a:off x="8229600" y="4343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37947" name="Text Box 59"/>
          <p:cNvSpPr txBox="1">
            <a:spLocks noChangeArrowheads="1"/>
          </p:cNvSpPr>
          <p:nvPr/>
        </p:nvSpPr>
        <p:spPr bwMode="auto">
          <a:xfrm>
            <a:off x="6815138"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7948" name="Text Box 60"/>
          <p:cNvSpPr txBox="1">
            <a:spLocks noChangeArrowheads="1"/>
          </p:cNvSpPr>
          <p:nvPr/>
        </p:nvSpPr>
        <p:spPr bwMode="auto">
          <a:xfrm>
            <a:off x="7639050" y="38100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647424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315200" y="3581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1</a:t>
            </a:r>
          </a:p>
        </p:txBody>
      </p:sp>
      <p:sp>
        <p:nvSpPr>
          <p:cNvPr id="52" name="内容占位符 51"/>
          <p:cNvSpPr>
            <a:spLocks noGrp="1"/>
          </p:cNvSpPr>
          <p:nvPr>
            <p:ph idx="1"/>
          </p:nvPr>
        </p:nvSpPr>
        <p:spPr/>
        <p:txBody>
          <a:bodyPr/>
          <a:lstStyle/>
          <a:p>
            <a:endParaRPr lang="zh-CN" altLang="en-US"/>
          </a:p>
        </p:txBody>
      </p:sp>
      <p:grpSp>
        <p:nvGrpSpPr>
          <p:cNvPr id="2" name="Group 5"/>
          <p:cNvGrpSpPr>
            <a:grpSpLocks/>
          </p:cNvGrpSpPr>
          <p:nvPr/>
        </p:nvGrpSpPr>
        <p:grpSpPr bwMode="auto">
          <a:xfrm>
            <a:off x="2895600" y="3124200"/>
            <a:ext cx="2362200" cy="2209800"/>
            <a:chOff x="0" y="0"/>
            <a:chExt cx="1488" cy="1392"/>
          </a:xfrm>
        </p:grpSpPr>
        <p:sp>
          <p:nvSpPr>
            <p:cNvPr id="38918" name="Oval 6"/>
            <p:cNvSpPr>
              <a:spLocks noChangeArrowheads="1"/>
            </p:cNvSpPr>
            <p:nvPr/>
          </p:nvSpPr>
          <p:spPr bwMode="auto">
            <a:xfrm>
              <a:off x="192" y="1104"/>
              <a:ext cx="288" cy="288"/>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38919" name="Oval 7"/>
            <p:cNvSpPr>
              <a:spLocks noChangeArrowheads="1"/>
            </p:cNvSpPr>
            <p:nvPr/>
          </p:nvSpPr>
          <p:spPr bwMode="auto">
            <a:xfrm>
              <a:off x="1008" y="1104"/>
              <a:ext cx="288" cy="288"/>
            </a:xfrm>
            <a:prstGeom prst="ellipse">
              <a:avLst/>
            </a:prstGeom>
            <a:noFill/>
            <a:ln w="9525" cmpd="sng">
              <a:solidFill>
                <a:schemeClr val="tx1"/>
              </a:solidFill>
              <a:round/>
              <a:headEnd/>
              <a:tailEnd/>
            </a:ln>
            <a:effectLst/>
          </p:spPr>
          <p:txBody>
            <a:bodyPr wrap="none" anchor="ctr"/>
            <a:lstStyle/>
            <a:p>
              <a:r>
                <a:rPr lang="zh-CN" altLang="zh-CN"/>
                <a:t>6</a:t>
              </a:r>
            </a:p>
          </p:txBody>
        </p:sp>
        <p:grpSp>
          <p:nvGrpSpPr>
            <p:cNvPr id="3" name="Group 8"/>
            <p:cNvGrpSpPr>
              <a:grpSpLocks/>
            </p:cNvGrpSpPr>
            <p:nvPr/>
          </p:nvGrpSpPr>
          <p:grpSpPr bwMode="auto">
            <a:xfrm>
              <a:off x="0" y="0"/>
              <a:ext cx="1488" cy="1296"/>
              <a:chOff x="0" y="0"/>
              <a:chExt cx="1488" cy="1296"/>
            </a:xfrm>
          </p:grpSpPr>
          <p:sp>
            <p:nvSpPr>
              <p:cNvPr id="38921" name="Oval 9"/>
              <p:cNvSpPr>
                <a:spLocks noChangeArrowheads="1"/>
              </p:cNvSpPr>
              <p:nvPr/>
            </p:nvSpPr>
            <p:spPr bwMode="auto">
              <a:xfrm>
                <a:off x="1200" y="384"/>
                <a:ext cx="288" cy="288"/>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38922" name="Oval 10"/>
              <p:cNvSpPr>
                <a:spLocks noChangeArrowheads="1"/>
              </p:cNvSpPr>
              <p:nvPr/>
            </p:nvSpPr>
            <p:spPr bwMode="auto">
              <a:xfrm>
                <a:off x="0" y="384"/>
                <a:ext cx="288" cy="288"/>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38923" name="Oval 11"/>
              <p:cNvSpPr>
                <a:spLocks noChangeArrowheads="1"/>
              </p:cNvSpPr>
              <p:nvPr/>
            </p:nvSpPr>
            <p:spPr bwMode="auto">
              <a:xfrm>
                <a:off x="576" y="624"/>
                <a:ext cx="288" cy="288"/>
              </a:xfrm>
              <a:prstGeom prst="ellipse">
                <a:avLst/>
              </a:prstGeom>
              <a:noFill/>
              <a:ln w="9525" cmpd="sng">
                <a:solidFill>
                  <a:schemeClr val="tx1"/>
                </a:solidFill>
                <a:round/>
                <a:headEnd/>
                <a:tailEnd/>
              </a:ln>
              <a:effectLst/>
            </p:spPr>
            <p:txBody>
              <a:bodyPr wrap="none" anchor="ctr"/>
              <a:lstStyle/>
              <a:p>
                <a:r>
                  <a:rPr lang="zh-CN" altLang="zh-CN"/>
                  <a:t>3</a:t>
                </a:r>
              </a:p>
            </p:txBody>
          </p:sp>
          <p:grpSp>
            <p:nvGrpSpPr>
              <p:cNvPr id="4" name="Group 12"/>
              <p:cNvGrpSpPr>
                <a:grpSpLocks/>
              </p:cNvGrpSpPr>
              <p:nvPr/>
            </p:nvGrpSpPr>
            <p:grpSpPr bwMode="auto">
              <a:xfrm>
                <a:off x="144" y="176"/>
                <a:ext cx="1200" cy="1072"/>
                <a:chOff x="0" y="0"/>
                <a:chExt cx="1200" cy="1072"/>
              </a:xfrm>
            </p:grpSpPr>
            <p:sp>
              <p:nvSpPr>
                <p:cNvPr id="38925" name="Line 13"/>
                <p:cNvSpPr>
                  <a:spLocks noChangeShapeType="1"/>
                </p:cNvSpPr>
                <p:nvPr/>
              </p:nvSpPr>
              <p:spPr bwMode="auto">
                <a:xfrm flipV="1">
                  <a:off x="96" y="0"/>
                  <a:ext cx="336" cy="240"/>
                </a:xfrm>
                <a:prstGeom prst="line">
                  <a:avLst/>
                </a:prstGeom>
                <a:noFill/>
                <a:ln w="9525" cmpd="sng">
                  <a:solidFill>
                    <a:schemeClr val="tx1"/>
                  </a:solidFill>
                  <a:round/>
                  <a:headEnd/>
                  <a:tailEnd/>
                </a:ln>
                <a:effectLst/>
              </p:spPr>
              <p:txBody>
                <a:bodyPr wrap="none" anchor="ctr"/>
                <a:lstStyle/>
                <a:p>
                  <a:endParaRPr lang="zh-CN" altLang="en-US"/>
                </a:p>
              </p:txBody>
            </p:sp>
            <p:sp>
              <p:nvSpPr>
                <p:cNvPr id="38926" name="Line 14"/>
                <p:cNvSpPr>
                  <a:spLocks noChangeShapeType="1"/>
                </p:cNvSpPr>
                <p:nvPr/>
              </p:nvSpPr>
              <p:spPr bwMode="auto">
                <a:xfrm flipV="1">
                  <a:off x="288" y="720"/>
                  <a:ext cx="192" cy="240"/>
                </a:xfrm>
                <a:prstGeom prst="line">
                  <a:avLst/>
                </a:prstGeom>
                <a:noFill/>
                <a:ln w="9525" cmpd="sng">
                  <a:solidFill>
                    <a:schemeClr val="tx1"/>
                  </a:solidFill>
                  <a:round/>
                  <a:headEnd/>
                  <a:tailEnd/>
                </a:ln>
                <a:effectLst/>
              </p:spPr>
              <p:txBody>
                <a:bodyPr wrap="none" anchor="ctr"/>
                <a:lstStyle/>
                <a:p>
                  <a:endParaRPr lang="zh-CN" altLang="en-US"/>
                </a:p>
              </p:txBody>
            </p:sp>
            <p:sp>
              <p:nvSpPr>
                <p:cNvPr id="38927" name="Line 15"/>
                <p:cNvSpPr>
                  <a:spLocks noChangeShapeType="1"/>
                </p:cNvSpPr>
                <p:nvPr/>
              </p:nvSpPr>
              <p:spPr bwMode="auto">
                <a:xfrm flipV="1">
                  <a:off x="720" y="400"/>
                  <a:ext cx="336" cy="144"/>
                </a:xfrm>
                <a:prstGeom prst="line">
                  <a:avLst/>
                </a:prstGeom>
                <a:noFill/>
                <a:ln w="9525" cmpd="sng">
                  <a:solidFill>
                    <a:schemeClr val="tx1"/>
                  </a:solidFill>
                  <a:round/>
                  <a:headEnd/>
                  <a:tailEnd/>
                </a:ln>
                <a:effectLst/>
              </p:spPr>
              <p:txBody>
                <a:bodyPr wrap="none" anchor="ctr"/>
                <a:lstStyle/>
                <a:p>
                  <a:endParaRPr lang="zh-CN" altLang="en-US"/>
                </a:p>
              </p:txBody>
            </p:sp>
            <p:sp>
              <p:nvSpPr>
                <p:cNvPr id="38928" name="Line 16"/>
                <p:cNvSpPr>
                  <a:spLocks noChangeShapeType="1"/>
                </p:cNvSpPr>
                <p:nvPr/>
              </p:nvSpPr>
              <p:spPr bwMode="auto">
                <a:xfrm>
                  <a:off x="136" y="416"/>
                  <a:ext cx="288" cy="144"/>
                </a:xfrm>
                <a:prstGeom prst="line">
                  <a:avLst/>
                </a:prstGeom>
                <a:noFill/>
                <a:ln w="9525" cmpd="sng">
                  <a:solidFill>
                    <a:schemeClr val="tx1"/>
                  </a:solidFill>
                  <a:round/>
                  <a:headEnd/>
                  <a:tailEnd/>
                </a:ln>
                <a:effectLst/>
              </p:spPr>
              <p:txBody>
                <a:bodyPr wrap="none" anchor="ctr"/>
                <a:lstStyle/>
                <a:p>
                  <a:endParaRPr lang="zh-CN" altLang="en-US"/>
                </a:p>
              </p:txBody>
            </p:sp>
            <p:sp>
              <p:nvSpPr>
                <p:cNvPr id="38929" name="Line 17"/>
                <p:cNvSpPr>
                  <a:spLocks noChangeShapeType="1"/>
                </p:cNvSpPr>
                <p:nvPr/>
              </p:nvSpPr>
              <p:spPr bwMode="auto">
                <a:xfrm>
                  <a:off x="720" y="16"/>
                  <a:ext cx="384" cy="240"/>
                </a:xfrm>
                <a:prstGeom prst="line">
                  <a:avLst/>
                </a:prstGeom>
                <a:noFill/>
                <a:ln w="9525" cmpd="sng">
                  <a:solidFill>
                    <a:schemeClr val="tx1"/>
                  </a:solidFill>
                  <a:round/>
                  <a:headEnd/>
                  <a:tailEnd/>
                </a:ln>
                <a:effectLst/>
              </p:spPr>
              <p:txBody>
                <a:bodyPr wrap="none" anchor="ctr"/>
                <a:lstStyle/>
                <a:p>
                  <a:endParaRPr lang="zh-CN" altLang="en-US"/>
                </a:p>
              </p:txBody>
            </p:sp>
            <p:sp>
              <p:nvSpPr>
                <p:cNvPr id="38930" name="Line 18"/>
                <p:cNvSpPr>
                  <a:spLocks noChangeShapeType="1"/>
                </p:cNvSpPr>
                <p:nvPr/>
              </p:nvSpPr>
              <p:spPr bwMode="auto">
                <a:xfrm flipV="1">
                  <a:off x="1056"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8931" name="Line 19"/>
                <p:cNvSpPr>
                  <a:spLocks noChangeShapeType="1"/>
                </p:cNvSpPr>
                <p:nvPr/>
              </p:nvSpPr>
              <p:spPr bwMode="auto">
                <a:xfrm flipH="1" flipV="1">
                  <a:off x="0" y="496"/>
                  <a:ext cx="144" cy="432"/>
                </a:xfrm>
                <a:prstGeom prst="line">
                  <a:avLst/>
                </a:prstGeom>
                <a:noFill/>
                <a:ln w="9525" cmpd="sng">
                  <a:solidFill>
                    <a:schemeClr val="tx1"/>
                  </a:solidFill>
                  <a:round/>
                  <a:headEnd/>
                  <a:tailEnd/>
                </a:ln>
                <a:effectLst/>
              </p:spPr>
              <p:txBody>
                <a:bodyPr wrap="none" anchor="ctr"/>
                <a:lstStyle/>
                <a:p>
                  <a:endParaRPr lang="zh-CN" altLang="en-US"/>
                </a:p>
              </p:txBody>
            </p:sp>
            <p:sp>
              <p:nvSpPr>
                <p:cNvPr id="38932" name="Line 20"/>
                <p:cNvSpPr>
                  <a:spLocks noChangeShapeType="1"/>
                </p:cNvSpPr>
                <p:nvPr/>
              </p:nvSpPr>
              <p:spPr bwMode="auto">
                <a:xfrm flipV="1">
                  <a:off x="336" y="1072"/>
                  <a:ext cx="528" cy="0"/>
                </a:xfrm>
                <a:prstGeom prst="line">
                  <a:avLst/>
                </a:prstGeom>
                <a:noFill/>
                <a:ln w="9525" cmpd="sng">
                  <a:solidFill>
                    <a:schemeClr val="tx1"/>
                  </a:solidFill>
                  <a:round/>
                  <a:headEnd/>
                  <a:tailEnd/>
                </a:ln>
                <a:effectLst/>
              </p:spPr>
              <p:txBody>
                <a:bodyPr wrap="none" anchor="ctr"/>
                <a:lstStyle/>
                <a:p>
                  <a:endParaRPr lang="zh-CN" altLang="en-US"/>
                </a:p>
              </p:txBody>
            </p:sp>
            <p:sp>
              <p:nvSpPr>
                <p:cNvPr id="38933" name="Line 21"/>
                <p:cNvSpPr>
                  <a:spLocks noChangeShapeType="1"/>
                </p:cNvSpPr>
                <p:nvPr/>
              </p:nvSpPr>
              <p:spPr bwMode="auto">
                <a:xfrm flipH="1" flipV="1">
                  <a:off x="576" y="112"/>
                  <a:ext cx="0" cy="336"/>
                </a:xfrm>
                <a:prstGeom prst="line">
                  <a:avLst/>
                </a:prstGeom>
                <a:noFill/>
                <a:ln w="9525" cmpd="sng">
                  <a:solidFill>
                    <a:schemeClr val="tx1"/>
                  </a:solidFill>
                  <a:round/>
                  <a:headEnd/>
                  <a:tailEnd/>
                </a:ln>
                <a:effectLst/>
              </p:spPr>
              <p:txBody>
                <a:bodyPr wrap="none" anchor="ctr"/>
                <a:lstStyle/>
                <a:p>
                  <a:endParaRPr lang="zh-CN" altLang="en-US"/>
                </a:p>
              </p:txBody>
            </p:sp>
            <p:sp>
              <p:nvSpPr>
                <p:cNvPr id="38934" name="Line 22"/>
                <p:cNvSpPr>
                  <a:spLocks noChangeShapeType="1"/>
                </p:cNvSpPr>
                <p:nvPr/>
              </p:nvSpPr>
              <p:spPr bwMode="auto">
                <a:xfrm>
                  <a:off x="672" y="688"/>
                  <a:ext cx="240" cy="288"/>
                </a:xfrm>
                <a:prstGeom prst="line">
                  <a:avLst/>
                </a:prstGeom>
                <a:noFill/>
                <a:ln w="9525" cmpd="sng">
                  <a:solidFill>
                    <a:schemeClr val="tx1"/>
                  </a:solidFill>
                  <a:round/>
                  <a:headEnd/>
                  <a:tailEnd/>
                </a:ln>
                <a:effectLst/>
              </p:spPr>
              <p:txBody>
                <a:bodyPr wrap="none" anchor="ctr"/>
                <a:lstStyle/>
                <a:p>
                  <a:endParaRPr lang="zh-CN" altLang="en-US"/>
                </a:p>
              </p:txBody>
            </p:sp>
          </p:grpSp>
          <p:grpSp>
            <p:nvGrpSpPr>
              <p:cNvPr id="5" name="Group 23"/>
              <p:cNvGrpSpPr>
                <a:grpSpLocks/>
              </p:cNvGrpSpPr>
              <p:nvPr/>
            </p:nvGrpSpPr>
            <p:grpSpPr bwMode="auto">
              <a:xfrm>
                <a:off x="48" y="0"/>
                <a:ext cx="1392" cy="1296"/>
                <a:chOff x="0" y="0"/>
                <a:chExt cx="1392" cy="1296"/>
              </a:xfrm>
            </p:grpSpPr>
            <p:sp>
              <p:nvSpPr>
                <p:cNvPr id="38936" name="Text Box 24"/>
                <p:cNvSpPr txBox="1">
                  <a:spLocks noChangeArrowheads="1"/>
                </p:cNvSpPr>
                <p:nvPr/>
              </p:nvSpPr>
              <p:spPr bwMode="auto">
                <a:xfrm>
                  <a:off x="624" y="288"/>
                  <a:ext cx="192" cy="288"/>
                </a:xfrm>
                <a:prstGeom prst="rect">
                  <a:avLst/>
                </a:prstGeom>
                <a:noFill/>
                <a:ln w="9525">
                  <a:noFill/>
                  <a:miter lim="800000"/>
                  <a:headEnd/>
                  <a:tailEnd/>
                </a:ln>
                <a:effectLst/>
              </p:spPr>
              <p:txBody>
                <a:bodyPr>
                  <a:spAutoFit/>
                </a:bodyPr>
                <a:lstStyle/>
                <a:p>
                  <a:pPr>
                    <a:spcBef>
                      <a:spcPct val="50000"/>
                    </a:spcBef>
                  </a:pPr>
                  <a:r>
                    <a:rPr lang="zh-CN" altLang="zh-CN" sz="2400"/>
                    <a:t>1</a:t>
                  </a:r>
                </a:p>
              </p:txBody>
            </p:sp>
            <p:sp>
              <p:nvSpPr>
                <p:cNvPr id="38937" name="Oval 25"/>
                <p:cNvSpPr>
                  <a:spLocks noChangeArrowheads="1"/>
                </p:cNvSpPr>
                <p:nvPr/>
              </p:nvSpPr>
              <p:spPr bwMode="auto">
                <a:xfrm>
                  <a:off x="528" y="0"/>
                  <a:ext cx="288" cy="288"/>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38938" name="Text Box 26"/>
                <p:cNvSpPr txBox="1">
                  <a:spLocks noChangeArrowheads="1"/>
                </p:cNvSpPr>
                <p:nvPr/>
              </p:nvSpPr>
              <p:spPr bwMode="auto">
                <a:xfrm>
                  <a:off x="165" y="9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8939" name="Text Box 27"/>
                <p:cNvSpPr txBox="1">
                  <a:spLocks noChangeArrowheads="1"/>
                </p:cNvSpPr>
                <p:nvPr/>
              </p:nvSpPr>
              <p:spPr bwMode="auto">
                <a:xfrm>
                  <a:off x="336"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8940" name="Text Box 28"/>
                <p:cNvSpPr txBox="1">
                  <a:spLocks noChangeArrowheads="1"/>
                </p:cNvSpPr>
                <p:nvPr/>
              </p:nvSpPr>
              <p:spPr bwMode="auto">
                <a:xfrm>
                  <a:off x="0" y="816"/>
                  <a:ext cx="192" cy="288"/>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38941" name="Text Box 29"/>
                <p:cNvSpPr txBox="1">
                  <a:spLocks noChangeArrowheads="1"/>
                </p:cNvSpPr>
                <p:nvPr/>
              </p:nvSpPr>
              <p:spPr bwMode="auto">
                <a:xfrm>
                  <a:off x="864" y="816"/>
                  <a:ext cx="192" cy="288"/>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38942" name="Text Box 30"/>
                <p:cNvSpPr txBox="1">
                  <a:spLocks noChangeArrowheads="1"/>
                </p:cNvSpPr>
                <p:nvPr/>
              </p:nvSpPr>
              <p:spPr bwMode="auto">
                <a:xfrm>
                  <a:off x="624" y="1008"/>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8943" name="Text Box 31"/>
                <p:cNvSpPr txBox="1">
                  <a:spLocks noChangeArrowheads="1"/>
                </p:cNvSpPr>
                <p:nvPr/>
              </p:nvSpPr>
              <p:spPr bwMode="auto">
                <a:xfrm>
                  <a:off x="960" y="48"/>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8944" name="Text Box 32"/>
                <p:cNvSpPr txBox="1">
                  <a:spLocks noChangeArrowheads="1"/>
                </p:cNvSpPr>
                <p:nvPr/>
              </p:nvSpPr>
              <p:spPr bwMode="auto">
                <a:xfrm>
                  <a:off x="1200" y="768"/>
                  <a:ext cx="192" cy="288"/>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38945" name="Text Box 33"/>
                <p:cNvSpPr txBox="1">
                  <a:spLocks noChangeArrowheads="1"/>
                </p:cNvSpPr>
                <p:nvPr/>
              </p:nvSpPr>
              <p:spPr bwMode="auto">
                <a:xfrm>
                  <a:off x="309" y="816"/>
                  <a:ext cx="192" cy="288"/>
                </a:xfrm>
                <a:prstGeom prst="rect">
                  <a:avLst/>
                </a:prstGeom>
                <a:noFill/>
                <a:ln w="9525">
                  <a:noFill/>
                  <a:miter lim="800000"/>
                  <a:headEnd/>
                  <a:tailEnd/>
                </a:ln>
                <a:effectLst/>
              </p:spPr>
              <p:txBody>
                <a:bodyPr>
                  <a:spAutoFit/>
                </a:bodyPr>
                <a:lstStyle/>
                <a:p>
                  <a:pPr>
                    <a:spcBef>
                      <a:spcPct val="50000"/>
                    </a:spcBef>
                  </a:pPr>
                  <a:r>
                    <a:rPr lang="zh-CN" altLang="zh-CN" sz="2400"/>
                    <a:t>6</a:t>
                  </a:r>
                </a:p>
              </p:txBody>
            </p:sp>
            <p:sp>
              <p:nvSpPr>
                <p:cNvPr id="38946" name="Text Box 34"/>
                <p:cNvSpPr txBox="1">
                  <a:spLocks noChangeArrowheads="1"/>
                </p:cNvSpPr>
                <p:nvPr/>
              </p:nvSpPr>
              <p:spPr bwMode="auto">
                <a:xfrm>
                  <a:off x="828" y="432"/>
                  <a:ext cx="192" cy="288"/>
                </a:xfrm>
                <a:prstGeom prst="rect">
                  <a:avLst/>
                </a:prstGeom>
                <a:noFill/>
                <a:ln w="9525">
                  <a:noFill/>
                  <a:miter lim="800000"/>
                  <a:headEnd/>
                  <a:tailEnd/>
                </a:ln>
                <a:effectLst/>
              </p:spPr>
              <p:txBody>
                <a:bodyPr>
                  <a:spAutoFit/>
                </a:bodyPr>
                <a:lstStyle/>
                <a:p>
                  <a:pPr>
                    <a:spcBef>
                      <a:spcPct val="50000"/>
                    </a:spcBef>
                  </a:pPr>
                  <a:r>
                    <a:rPr lang="zh-CN" altLang="zh-CN" sz="2400"/>
                    <a:t>5</a:t>
                  </a:r>
                </a:p>
              </p:txBody>
            </p:sp>
          </p:grpSp>
        </p:grpSp>
      </p:grpSp>
      <p:sp>
        <p:nvSpPr>
          <p:cNvPr id="38947" name="Text Box 35"/>
          <p:cNvSpPr txBox="1">
            <a:spLocks noChangeArrowheads="1"/>
          </p:cNvSpPr>
          <p:nvPr/>
        </p:nvSpPr>
        <p:spPr bwMode="auto">
          <a:xfrm>
            <a:off x="3276600" y="5486400"/>
            <a:ext cx="1600200" cy="369332"/>
          </a:xfrm>
          <a:prstGeom prst="rect">
            <a:avLst/>
          </a:prstGeom>
          <a:noFill/>
          <a:ln w="9525">
            <a:noFill/>
            <a:miter lim="800000"/>
            <a:headEnd/>
            <a:tailEnd/>
          </a:ln>
          <a:effectLst/>
        </p:spPr>
        <p:txBody>
          <a:bodyPr>
            <a:spAutoFit/>
          </a:bodyPr>
          <a:lstStyle/>
          <a:p>
            <a:pPr>
              <a:spcBef>
                <a:spcPct val="50000"/>
              </a:spcBef>
            </a:pPr>
            <a:r>
              <a:rPr lang="zh-CN" altLang="en-US"/>
              <a:t>原始图</a:t>
            </a:r>
          </a:p>
        </p:txBody>
      </p:sp>
      <p:sp>
        <p:nvSpPr>
          <p:cNvPr id="38948" name="Oval 36"/>
          <p:cNvSpPr>
            <a:spLocks noChangeArrowheads="1"/>
          </p:cNvSpPr>
          <p:nvPr/>
        </p:nvSpPr>
        <p:spPr bwMode="auto">
          <a:xfrm>
            <a:off x="6553200" y="4876800"/>
            <a:ext cx="457200" cy="457200"/>
          </a:xfrm>
          <a:prstGeom prst="ellipse">
            <a:avLst/>
          </a:prstGeom>
          <a:noFill/>
          <a:ln w="9525" cmpd="sng">
            <a:solidFill>
              <a:schemeClr val="tx1"/>
            </a:solidFill>
            <a:round/>
            <a:headEnd/>
            <a:tailEnd/>
          </a:ln>
          <a:effectLst/>
        </p:spPr>
        <p:txBody>
          <a:bodyPr wrap="none" anchor="ctr"/>
          <a:lstStyle/>
          <a:p>
            <a:r>
              <a:rPr lang="zh-CN" altLang="zh-CN"/>
              <a:t>5</a:t>
            </a:r>
          </a:p>
        </p:txBody>
      </p:sp>
      <p:sp>
        <p:nvSpPr>
          <p:cNvPr id="38949" name="Oval 37"/>
          <p:cNvSpPr>
            <a:spLocks noChangeArrowheads="1"/>
          </p:cNvSpPr>
          <p:nvPr/>
        </p:nvSpPr>
        <p:spPr bwMode="auto">
          <a:xfrm>
            <a:off x="7848600" y="4876800"/>
            <a:ext cx="457200" cy="457200"/>
          </a:xfrm>
          <a:prstGeom prst="ellipse">
            <a:avLst/>
          </a:prstGeom>
          <a:noFill/>
          <a:ln w="9525" cmpd="sng">
            <a:solidFill>
              <a:schemeClr val="tx1"/>
            </a:solidFill>
            <a:round/>
            <a:headEnd/>
            <a:tailEnd/>
          </a:ln>
          <a:effectLst/>
        </p:spPr>
        <p:txBody>
          <a:bodyPr wrap="none" anchor="ctr"/>
          <a:lstStyle/>
          <a:p>
            <a:r>
              <a:rPr lang="zh-CN" altLang="zh-CN"/>
              <a:t>6</a:t>
            </a:r>
          </a:p>
        </p:txBody>
      </p:sp>
      <p:sp>
        <p:nvSpPr>
          <p:cNvPr id="38950" name="Oval 38"/>
          <p:cNvSpPr>
            <a:spLocks noChangeArrowheads="1"/>
          </p:cNvSpPr>
          <p:nvPr/>
        </p:nvSpPr>
        <p:spPr bwMode="auto">
          <a:xfrm>
            <a:off x="8153400" y="3733800"/>
            <a:ext cx="457200" cy="457200"/>
          </a:xfrm>
          <a:prstGeom prst="ellipse">
            <a:avLst/>
          </a:prstGeom>
          <a:noFill/>
          <a:ln w="9525" cmpd="sng">
            <a:solidFill>
              <a:schemeClr val="tx1"/>
            </a:solidFill>
            <a:round/>
            <a:headEnd/>
            <a:tailEnd/>
          </a:ln>
          <a:effectLst/>
        </p:spPr>
        <p:txBody>
          <a:bodyPr wrap="none" anchor="ctr"/>
          <a:lstStyle/>
          <a:p>
            <a:r>
              <a:rPr lang="zh-CN" altLang="zh-CN"/>
              <a:t>4</a:t>
            </a:r>
          </a:p>
        </p:txBody>
      </p:sp>
      <p:sp>
        <p:nvSpPr>
          <p:cNvPr id="38951" name="Oval 39"/>
          <p:cNvSpPr>
            <a:spLocks noChangeArrowheads="1"/>
          </p:cNvSpPr>
          <p:nvPr/>
        </p:nvSpPr>
        <p:spPr bwMode="auto">
          <a:xfrm>
            <a:off x="6248400" y="3733800"/>
            <a:ext cx="457200" cy="457200"/>
          </a:xfrm>
          <a:prstGeom prst="ellipse">
            <a:avLst/>
          </a:prstGeom>
          <a:noFill/>
          <a:ln w="9525" cmpd="sng">
            <a:solidFill>
              <a:schemeClr val="tx1"/>
            </a:solidFill>
            <a:round/>
            <a:headEnd/>
            <a:tailEnd/>
          </a:ln>
          <a:effectLst/>
        </p:spPr>
        <p:txBody>
          <a:bodyPr wrap="none" anchor="ctr"/>
          <a:lstStyle/>
          <a:p>
            <a:r>
              <a:rPr lang="zh-CN" altLang="zh-CN"/>
              <a:t>2</a:t>
            </a:r>
          </a:p>
        </p:txBody>
      </p:sp>
      <p:sp>
        <p:nvSpPr>
          <p:cNvPr id="38952" name="Oval 40"/>
          <p:cNvSpPr>
            <a:spLocks noChangeArrowheads="1"/>
          </p:cNvSpPr>
          <p:nvPr/>
        </p:nvSpPr>
        <p:spPr bwMode="auto">
          <a:xfrm>
            <a:off x="7162800" y="4114800"/>
            <a:ext cx="457200" cy="457200"/>
          </a:xfrm>
          <a:prstGeom prst="ellipse">
            <a:avLst/>
          </a:prstGeom>
          <a:noFill/>
          <a:ln w="9525" cmpd="sng">
            <a:solidFill>
              <a:schemeClr val="tx1"/>
            </a:solidFill>
            <a:round/>
            <a:headEnd/>
            <a:tailEnd/>
          </a:ln>
          <a:effectLst/>
        </p:spPr>
        <p:txBody>
          <a:bodyPr wrap="none" anchor="ctr"/>
          <a:lstStyle/>
          <a:p>
            <a:r>
              <a:rPr lang="zh-CN" altLang="zh-CN"/>
              <a:t>3</a:t>
            </a:r>
          </a:p>
        </p:txBody>
      </p:sp>
      <p:sp>
        <p:nvSpPr>
          <p:cNvPr id="38953" name="Line 41"/>
          <p:cNvSpPr>
            <a:spLocks noChangeShapeType="1"/>
          </p:cNvSpPr>
          <p:nvPr/>
        </p:nvSpPr>
        <p:spPr bwMode="auto">
          <a:xfrm>
            <a:off x="6692900" y="4064000"/>
            <a:ext cx="457200" cy="228600"/>
          </a:xfrm>
          <a:prstGeom prst="line">
            <a:avLst/>
          </a:prstGeom>
          <a:noFill/>
          <a:ln w="38100" cmpd="sng">
            <a:solidFill>
              <a:srgbClr val="FF0000"/>
            </a:solidFill>
            <a:round/>
            <a:headEnd/>
            <a:tailEnd/>
          </a:ln>
          <a:effectLst/>
        </p:spPr>
        <p:txBody>
          <a:bodyPr wrap="none" anchor="ctr"/>
          <a:lstStyle/>
          <a:p>
            <a:endParaRPr lang="zh-CN" altLang="en-US"/>
          </a:p>
        </p:txBody>
      </p:sp>
      <p:sp>
        <p:nvSpPr>
          <p:cNvPr id="38954" name="Line 42"/>
          <p:cNvSpPr>
            <a:spLocks noChangeShapeType="1"/>
          </p:cNvSpPr>
          <p:nvPr/>
        </p:nvSpPr>
        <p:spPr bwMode="auto">
          <a:xfrm flipV="1">
            <a:off x="8153400" y="4191000"/>
            <a:ext cx="228600" cy="685800"/>
          </a:xfrm>
          <a:prstGeom prst="line">
            <a:avLst/>
          </a:prstGeom>
          <a:noFill/>
          <a:ln w="38100" cmpd="sng">
            <a:solidFill>
              <a:srgbClr val="FF0000"/>
            </a:solidFill>
            <a:round/>
            <a:headEnd/>
            <a:tailEnd/>
          </a:ln>
          <a:effectLst/>
        </p:spPr>
        <p:txBody>
          <a:bodyPr wrap="none" anchor="ctr"/>
          <a:lstStyle/>
          <a:p>
            <a:endParaRPr lang="zh-CN" altLang="en-US"/>
          </a:p>
        </p:txBody>
      </p:sp>
      <p:sp>
        <p:nvSpPr>
          <p:cNvPr id="38955" name="Line 43"/>
          <p:cNvSpPr>
            <a:spLocks noChangeShapeType="1"/>
          </p:cNvSpPr>
          <p:nvPr/>
        </p:nvSpPr>
        <p:spPr bwMode="auto">
          <a:xfrm flipH="1" flipV="1">
            <a:off x="6477000" y="4191000"/>
            <a:ext cx="228600" cy="685800"/>
          </a:xfrm>
          <a:prstGeom prst="line">
            <a:avLst/>
          </a:prstGeom>
          <a:noFill/>
          <a:ln w="38100" cmpd="sng">
            <a:solidFill>
              <a:srgbClr val="FF0000"/>
            </a:solidFill>
            <a:round/>
            <a:headEnd/>
            <a:tailEnd/>
          </a:ln>
          <a:effectLst/>
        </p:spPr>
        <p:txBody>
          <a:bodyPr wrap="none" anchor="ctr"/>
          <a:lstStyle/>
          <a:p>
            <a:endParaRPr lang="zh-CN" altLang="en-US"/>
          </a:p>
        </p:txBody>
      </p:sp>
      <p:sp>
        <p:nvSpPr>
          <p:cNvPr id="38956" name="Line 44"/>
          <p:cNvSpPr>
            <a:spLocks noChangeShapeType="1"/>
          </p:cNvSpPr>
          <p:nvPr/>
        </p:nvSpPr>
        <p:spPr bwMode="auto">
          <a:xfrm flipH="1" flipV="1">
            <a:off x="7391400" y="3581400"/>
            <a:ext cx="0" cy="533400"/>
          </a:xfrm>
          <a:prstGeom prst="line">
            <a:avLst/>
          </a:prstGeom>
          <a:noFill/>
          <a:ln w="38100" cmpd="sng">
            <a:solidFill>
              <a:srgbClr val="FF0000"/>
            </a:solidFill>
            <a:round/>
            <a:headEnd/>
            <a:tailEnd/>
          </a:ln>
          <a:effectLst/>
        </p:spPr>
        <p:txBody>
          <a:bodyPr wrap="none" anchor="ctr"/>
          <a:lstStyle/>
          <a:p>
            <a:endParaRPr lang="zh-CN" altLang="en-US"/>
          </a:p>
        </p:txBody>
      </p:sp>
      <p:sp>
        <p:nvSpPr>
          <p:cNvPr id="38957" name="Line 45"/>
          <p:cNvSpPr>
            <a:spLocks noChangeShapeType="1"/>
          </p:cNvSpPr>
          <p:nvPr/>
        </p:nvSpPr>
        <p:spPr bwMode="auto">
          <a:xfrm>
            <a:off x="7543800" y="4495800"/>
            <a:ext cx="381000" cy="457200"/>
          </a:xfrm>
          <a:prstGeom prst="line">
            <a:avLst/>
          </a:prstGeom>
          <a:noFill/>
          <a:ln w="38100" cmpd="sng">
            <a:solidFill>
              <a:srgbClr val="FF0000"/>
            </a:solidFill>
            <a:round/>
            <a:headEnd/>
            <a:tailEnd/>
          </a:ln>
          <a:effectLst/>
        </p:spPr>
        <p:txBody>
          <a:bodyPr wrap="none" anchor="ctr"/>
          <a:lstStyle/>
          <a:p>
            <a:endParaRPr lang="zh-CN" altLang="en-US"/>
          </a:p>
        </p:txBody>
      </p:sp>
      <p:sp>
        <p:nvSpPr>
          <p:cNvPr id="38958" name="Oval 46"/>
          <p:cNvSpPr>
            <a:spLocks noChangeArrowheads="1"/>
          </p:cNvSpPr>
          <p:nvPr/>
        </p:nvSpPr>
        <p:spPr bwMode="auto">
          <a:xfrm>
            <a:off x="7162800" y="3124200"/>
            <a:ext cx="457200" cy="457200"/>
          </a:xfrm>
          <a:prstGeom prst="ellipse">
            <a:avLst/>
          </a:prstGeom>
          <a:noFill/>
          <a:ln w="9525" cmpd="sng">
            <a:solidFill>
              <a:schemeClr val="tx1"/>
            </a:solidFill>
            <a:round/>
            <a:headEnd/>
            <a:tailEnd/>
          </a:ln>
          <a:effectLst/>
        </p:spPr>
        <p:txBody>
          <a:bodyPr wrap="none" anchor="ctr"/>
          <a:lstStyle/>
          <a:p>
            <a:r>
              <a:rPr lang="zh-CN" altLang="zh-CN"/>
              <a:t>1</a:t>
            </a:r>
          </a:p>
        </p:txBody>
      </p:sp>
      <p:sp>
        <p:nvSpPr>
          <p:cNvPr id="38959" name="Text Box 47"/>
          <p:cNvSpPr txBox="1">
            <a:spLocks noChangeArrowheads="1"/>
          </p:cNvSpPr>
          <p:nvPr/>
        </p:nvSpPr>
        <p:spPr bwMode="auto">
          <a:xfrm>
            <a:off x="6858000" y="3810000"/>
            <a:ext cx="304800" cy="457200"/>
          </a:xfrm>
          <a:prstGeom prst="rect">
            <a:avLst/>
          </a:prstGeom>
          <a:noFill/>
          <a:ln w="9525">
            <a:noFill/>
            <a:miter lim="800000"/>
            <a:headEnd/>
            <a:tailEnd/>
          </a:ln>
          <a:effectLst/>
        </p:spPr>
        <p:txBody>
          <a:bodyPr>
            <a:spAutoFit/>
          </a:bodyPr>
          <a:lstStyle/>
          <a:p>
            <a:pPr>
              <a:spcBef>
                <a:spcPct val="50000"/>
              </a:spcBef>
            </a:pPr>
            <a:r>
              <a:rPr lang="zh-CN" altLang="zh-CN" sz="2400"/>
              <a:t>5</a:t>
            </a:r>
          </a:p>
        </p:txBody>
      </p:sp>
      <p:sp>
        <p:nvSpPr>
          <p:cNvPr id="38960" name="Text Box 48"/>
          <p:cNvSpPr txBox="1">
            <a:spLocks noChangeArrowheads="1"/>
          </p:cNvSpPr>
          <p:nvPr/>
        </p:nvSpPr>
        <p:spPr bwMode="auto">
          <a:xfrm>
            <a:off x="6324600"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3</a:t>
            </a:r>
          </a:p>
        </p:txBody>
      </p:sp>
      <p:sp>
        <p:nvSpPr>
          <p:cNvPr id="38961" name="Text Box 49"/>
          <p:cNvSpPr txBox="1">
            <a:spLocks noChangeArrowheads="1"/>
          </p:cNvSpPr>
          <p:nvPr/>
        </p:nvSpPr>
        <p:spPr bwMode="auto">
          <a:xfrm>
            <a:off x="7696200" y="4419600"/>
            <a:ext cx="304800" cy="457200"/>
          </a:xfrm>
          <a:prstGeom prst="rect">
            <a:avLst/>
          </a:prstGeom>
          <a:noFill/>
          <a:ln w="9525">
            <a:noFill/>
            <a:miter lim="800000"/>
            <a:headEnd/>
            <a:tailEnd/>
          </a:ln>
          <a:effectLst/>
        </p:spPr>
        <p:txBody>
          <a:bodyPr>
            <a:spAutoFit/>
          </a:bodyPr>
          <a:lstStyle/>
          <a:p>
            <a:pPr>
              <a:spcBef>
                <a:spcPct val="50000"/>
              </a:spcBef>
            </a:pPr>
            <a:r>
              <a:rPr lang="zh-CN" altLang="zh-CN" sz="2400"/>
              <a:t>4</a:t>
            </a:r>
          </a:p>
        </p:txBody>
      </p:sp>
      <p:sp>
        <p:nvSpPr>
          <p:cNvPr id="38962" name="Text Box 50"/>
          <p:cNvSpPr txBox="1">
            <a:spLocks noChangeArrowheads="1"/>
          </p:cNvSpPr>
          <p:nvPr/>
        </p:nvSpPr>
        <p:spPr bwMode="auto">
          <a:xfrm>
            <a:off x="8229600" y="4343400"/>
            <a:ext cx="304800" cy="457200"/>
          </a:xfrm>
          <a:prstGeom prst="rect">
            <a:avLst/>
          </a:prstGeom>
          <a:noFill/>
          <a:ln w="9525">
            <a:noFill/>
            <a:miter lim="800000"/>
            <a:headEnd/>
            <a:tailEnd/>
          </a:ln>
          <a:effectLst/>
        </p:spPr>
        <p:txBody>
          <a:bodyPr>
            <a:spAutoFit/>
          </a:bodyPr>
          <a:lstStyle/>
          <a:p>
            <a:pPr>
              <a:spcBef>
                <a:spcPct val="50000"/>
              </a:spcBef>
            </a:pPr>
            <a:r>
              <a:rPr lang="zh-CN" altLang="zh-CN" sz="2400"/>
              <a:t>2</a:t>
            </a:r>
          </a:p>
        </p:txBody>
      </p:sp>
      <p:sp>
        <p:nvSpPr>
          <p:cNvPr id="38963" name="Text Box 51"/>
          <p:cNvSpPr txBox="1">
            <a:spLocks noChangeArrowheads="1"/>
          </p:cNvSpPr>
          <p:nvPr/>
        </p:nvSpPr>
        <p:spPr bwMode="auto">
          <a:xfrm>
            <a:off x="6477000" y="5410200"/>
            <a:ext cx="1981200" cy="369332"/>
          </a:xfrm>
          <a:prstGeom prst="rect">
            <a:avLst/>
          </a:prstGeom>
          <a:noFill/>
          <a:ln w="9525">
            <a:noFill/>
            <a:miter lim="800000"/>
            <a:headEnd/>
            <a:tailEnd/>
          </a:ln>
          <a:effectLst/>
        </p:spPr>
        <p:txBody>
          <a:bodyPr>
            <a:spAutoFit/>
          </a:bodyPr>
          <a:lstStyle/>
          <a:p>
            <a:pPr>
              <a:spcBef>
                <a:spcPct val="50000"/>
              </a:spcBef>
            </a:pPr>
            <a:r>
              <a:rPr lang="zh-CN" altLang="en-US"/>
              <a:t>最小生成树</a:t>
            </a:r>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502022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实现方式</a:t>
            </a:r>
            <a:r>
              <a:rPr lang="en-US" altLang="zh-CN" dirty="0" smtClean="0"/>
              <a:t>——</a:t>
            </a:r>
            <a:r>
              <a:rPr lang="zh-CN" altLang="en-US" dirty="0" smtClean="0"/>
              <a:t>并查集！</a:t>
            </a:r>
            <a:endParaRPr lang="en-US" altLang="zh-CN" dirty="0" smtClean="0"/>
          </a:p>
          <a:p>
            <a:endParaRPr lang="zh-CN" altLang="en-US" b="1" dirty="0"/>
          </a:p>
        </p:txBody>
      </p:sp>
    </p:spTree>
    <p:extLst>
      <p:ext uri="{BB962C8B-B14F-4D97-AF65-F5344CB8AC3E}">
        <p14:creationId xmlns:p14="http://schemas.microsoft.com/office/powerpoint/2010/main" val="299864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noChangeArrowheads="1"/>
          </p:cNvSpPr>
          <p:nvPr/>
        </p:nvSpPr>
        <p:spPr bwMode="auto">
          <a:xfrm>
            <a:off x="5514975" y="6250306"/>
            <a:ext cx="1162050" cy="365760"/>
          </a:xfrm>
          <a:prstGeom prst="rect">
            <a:avLst/>
          </a:prstGeom>
          <a:noFill/>
          <a:ln w="9525">
            <a:noFill/>
            <a:miter lim="800000"/>
            <a:headEnd/>
            <a:tailEnd/>
          </a:ln>
        </p:spPr>
        <p:txBody>
          <a:bodyPr anchor="ctr"/>
          <a:lstStyle/>
          <a:p>
            <a:pPr algn="ctr"/>
            <a:fld id="{4E13BEF6-5A0A-46AC-A312-8FE01E91A5E9}" type="slidenum">
              <a:rPr lang="en-US" sz="1000">
                <a:solidFill>
                  <a:schemeClr val="tx2"/>
                </a:solidFill>
                <a:ea typeface="华文行楷" pitchFamily="2" charset="-122"/>
              </a:rPr>
              <a:pPr algn="ctr"/>
              <a:t>7</a:t>
            </a:fld>
            <a:endParaRPr lang="en-US" sz="1000">
              <a:solidFill>
                <a:schemeClr val="tx2"/>
              </a:solidFill>
              <a:ea typeface="华文行楷" pitchFamily="2" charset="-122"/>
            </a:endParaRPr>
          </a:p>
        </p:txBody>
      </p:sp>
      <p:sp>
        <p:nvSpPr>
          <p:cNvPr id="15363" name="Text Box 4"/>
          <p:cNvSpPr txBox="1">
            <a:spLocks noChangeArrowheads="1"/>
          </p:cNvSpPr>
          <p:nvPr/>
        </p:nvSpPr>
        <p:spPr bwMode="auto">
          <a:xfrm>
            <a:off x="338142" y="1509436"/>
            <a:ext cx="8820150" cy="461665"/>
          </a:xfrm>
          <a:prstGeom prst="rect">
            <a:avLst/>
          </a:prstGeom>
          <a:noFill/>
          <a:ln w="9525">
            <a:noFill/>
            <a:miter lim="800000"/>
            <a:headEnd/>
            <a:tailEnd/>
          </a:ln>
        </p:spPr>
        <p:txBody>
          <a:bodyPr>
            <a:spAutoFit/>
          </a:bodyPr>
          <a:lstStyle/>
          <a:p>
            <a:pPr>
              <a:spcBef>
                <a:spcPct val="20000"/>
              </a:spcBef>
            </a:pPr>
            <a:r>
              <a:rPr lang="zh-CN" altLang="en-US" sz="2400" b="1" dirty="0">
                <a:latin typeface="+mn-ea"/>
              </a:rPr>
              <a:t>在无向图中：顶点</a:t>
            </a:r>
            <a:r>
              <a:rPr lang="en-US" altLang="en-US" sz="2400" b="1" dirty="0">
                <a:latin typeface="+mn-ea"/>
              </a:rPr>
              <a:t>v</a:t>
            </a:r>
            <a:r>
              <a:rPr lang="zh-CN" altLang="en-US" sz="2400" b="1" dirty="0">
                <a:latin typeface="+mn-ea"/>
              </a:rPr>
              <a:t>的度是指与顶点</a:t>
            </a:r>
            <a:r>
              <a:rPr lang="en-US" altLang="en-US" sz="2400" b="1" dirty="0">
                <a:latin typeface="+mn-ea"/>
              </a:rPr>
              <a:t>v</a:t>
            </a:r>
            <a:r>
              <a:rPr lang="zh-CN" altLang="en-US" sz="2400" b="1" dirty="0">
                <a:latin typeface="+mn-ea"/>
              </a:rPr>
              <a:t>相连的边的数目。</a:t>
            </a:r>
            <a:r>
              <a:rPr lang="en-US" altLang="en-US" sz="2400" b="1" dirty="0">
                <a:latin typeface="+mn-ea"/>
              </a:rPr>
              <a:t>D( 2 )=3</a:t>
            </a:r>
          </a:p>
        </p:txBody>
      </p:sp>
      <p:grpSp>
        <p:nvGrpSpPr>
          <p:cNvPr id="2" name="Group 5"/>
          <p:cNvGrpSpPr>
            <a:grpSpLocks/>
          </p:cNvGrpSpPr>
          <p:nvPr/>
        </p:nvGrpSpPr>
        <p:grpSpPr bwMode="auto">
          <a:xfrm>
            <a:off x="605634" y="4243164"/>
            <a:ext cx="2447925" cy="2303146"/>
            <a:chOff x="0" y="0"/>
            <a:chExt cx="1542" cy="1451"/>
          </a:xfrm>
        </p:grpSpPr>
        <p:sp>
          <p:nvSpPr>
            <p:cNvPr id="15366" name="Oval 8"/>
            <p:cNvSpPr>
              <a:spLocks noChangeArrowheads="1"/>
            </p:cNvSpPr>
            <p:nvPr/>
          </p:nvSpPr>
          <p:spPr bwMode="auto">
            <a:xfrm>
              <a:off x="408" y="0"/>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latin typeface="Arial" pitchFamily="34" charset="0"/>
                  <a:ea typeface="华文行楷" pitchFamily="2" charset="-122"/>
                </a:rPr>
                <a:t>1</a:t>
              </a:r>
            </a:p>
          </p:txBody>
        </p:sp>
        <p:sp>
          <p:nvSpPr>
            <p:cNvPr id="15367" name="Oval 9"/>
            <p:cNvSpPr>
              <a:spLocks noChangeArrowheads="1"/>
            </p:cNvSpPr>
            <p:nvPr/>
          </p:nvSpPr>
          <p:spPr bwMode="auto">
            <a:xfrm>
              <a:off x="0" y="544"/>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latin typeface="Arial" pitchFamily="34" charset="0"/>
                  <a:ea typeface="华文行楷" pitchFamily="2" charset="-122"/>
                </a:rPr>
                <a:t>2</a:t>
              </a:r>
            </a:p>
          </p:txBody>
        </p:sp>
        <p:sp>
          <p:nvSpPr>
            <p:cNvPr id="15368" name="Oval 10"/>
            <p:cNvSpPr>
              <a:spLocks noChangeArrowheads="1"/>
            </p:cNvSpPr>
            <p:nvPr/>
          </p:nvSpPr>
          <p:spPr bwMode="auto">
            <a:xfrm>
              <a:off x="499" y="1179"/>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latin typeface="Arial" pitchFamily="34" charset="0"/>
                  <a:ea typeface="华文行楷" pitchFamily="2" charset="-122"/>
                </a:rPr>
                <a:t>5</a:t>
              </a:r>
            </a:p>
          </p:txBody>
        </p:sp>
        <p:sp>
          <p:nvSpPr>
            <p:cNvPr id="15369" name="Oval 11"/>
            <p:cNvSpPr>
              <a:spLocks noChangeArrowheads="1"/>
            </p:cNvSpPr>
            <p:nvPr/>
          </p:nvSpPr>
          <p:spPr bwMode="auto">
            <a:xfrm>
              <a:off x="635" y="589"/>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latin typeface="Arial" pitchFamily="34" charset="0"/>
                  <a:ea typeface="华文行楷" pitchFamily="2" charset="-122"/>
                </a:rPr>
                <a:t>3</a:t>
              </a:r>
            </a:p>
          </p:txBody>
        </p:sp>
        <p:sp>
          <p:nvSpPr>
            <p:cNvPr id="15370" name="Oval 12"/>
            <p:cNvSpPr>
              <a:spLocks noChangeArrowheads="1"/>
            </p:cNvSpPr>
            <p:nvPr/>
          </p:nvSpPr>
          <p:spPr bwMode="auto">
            <a:xfrm>
              <a:off x="1270" y="680"/>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latin typeface="Arial" pitchFamily="34" charset="0"/>
                  <a:ea typeface="华文行楷" pitchFamily="2" charset="-122"/>
                </a:rPr>
                <a:t>4</a:t>
              </a:r>
            </a:p>
          </p:txBody>
        </p:sp>
        <p:sp>
          <p:nvSpPr>
            <p:cNvPr id="15371" name="Line 13"/>
            <p:cNvSpPr>
              <a:spLocks noChangeShapeType="1"/>
            </p:cNvSpPr>
            <p:nvPr/>
          </p:nvSpPr>
          <p:spPr bwMode="auto">
            <a:xfrm flipH="1">
              <a:off x="226" y="227"/>
              <a:ext cx="227" cy="362"/>
            </a:xfrm>
            <a:prstGeom prst="line">
              <a:avLst/>
            </a:prstGeom>
            <a:noFill/>
            <a:ln w="28575" cmpd="sng">
              <a:solidFill>
                <a:schemeClr val="tx1"/>
              </a:solidFill>
              <a:round/>
              <a:headEnd/>
              <a:tailEnd/>
            </a:ln>
          </p:spPr>
          <p:txBody>
            <a:bodyPr/>
            <a:lstStyle/>
            <a:p>
              <a:endParaRPr lang="zh-CN" altLang="en-US"/>
            </a:p>
          </p:txBody>
        </p:sp>
        <p:sp>
          <p:nvSpPr>
            <p:cNvPr id="15372" name="Line 14"/>
            <p:cNvSpPr>
              <a:spLocks noChangeShapeType="1"/>
            </p:cNvSpPr>
            <p:nvPr/>
          </p:nvSpPr>
          <p:spPr bwMode="auto">
            <a:xfrm>
              <a:off x="590" y="272"/>
              <a:ext cx="135" cy="317"/>
            </a:xfrm>
            <a:prstGeom prst="line">
              <a:avLst/>
            </a:prstGeom>
            <a:noFill/>
            <a:ln w="28575" cmpd="sng">
              <a:solidFill>
                <a:schemeClr val="tx1"/>
              </a:solidFill>
              <a:round/>
              <a:headEnd/>
              <a:tailEnd/>
            </a:ln>
          </p:spPr>
          <p:txBody>
            <a:bodyPr/>
            <a:lstStyle/>
            <a:p>
              <a:endParaRPr lang="zh-CN" altLang="en-US"/>
            </a:p>
          </p:txBody>
        </p:sp>
        <p:sp>
          <p:nvSpPr>
            <p:cNvPr id="15373" name="Line 15"/>
            <p:cNvSpPr>
              <a:spLocks noChangeShapeType="1"/>
            </p:cNvSpPr>
            <p:nvPr/>
          </p:nvSpPr>
          <p:spPr bwMode="auto">
            <a:xfrm>
              <a:off x="181" y="816"/>
              <a:ext cx="363" cy="408"/>
            </a:xfrm>
            <a:prstGeom prst="line">
              <a:avLst/>
            </a:prstGeom>
            <a:noFill/>
            <a:ln w="28575" cmpd="sng">
              <a:solidFill>
                <a:schemeClr val="tx1"/>
              </a:solidFill>
              <a:round/>
              <a:headEnd/>
              <a:tailEnd/>
            </a:ln>
          </p:spPr>
          <p:txBody>
            <a:bodyPr/>
            <a:lstStyle/>
            <a:p>
              <a:endParaRPr lang="zh-CN" altLang="en-US"/>
            </a:p>
          </p:txBody>
        </p:sp>
        <p:sp>
          <p:nvSpPr>
            <p:cNvPr id="15374" name="Line 16"/>
            <p:cNvSpPr>
              <a:spLocks noChangeShapeType="1"/>
            </p:cNvSpPr>
            <p:nvPr/>
          </p:nvSpPr>
          <p:spPr bwMode="auto">
            <a:xfrm>
              <a:off x="272" y="725"/>
              <a:ext cx="363" cy="0"/>
            </a:xfrm>
            <a:prstGeom prst="line">
              <a:avLst/>
            </a:prstGeom>
            <a:noFill/>
            <a:ln w="28575" cmpd="sng">
              <a:solidFill>
                <a:schemeClr val="tx1"/>
              </a:solidFill>
              <a:round/>
              <a:headEnd/>
              <a:tailEnd/>
            </a:ln>
          </p:spPr>
          <p:txBody>
            <a:bodyPr/>
            <a:lstStyle/>
            <a:p>
              <a:endParaRPr lang="zh-CN" altLang="en-US"/>
            </a:p>
          </p:txBody>
        </p:sp>
        <p:sp>
          <p:nvSpPr>
            <p:cNvPr id="15375" name="Line 17"/>
            <p:cNvSpPr>
              <a:spLocks noChangeShapeType="1"/>
            </p:cNvSpPr>
            <p:nvPr/>
          </p:nvSpPr>
          <p:spPr bwMode="auto">
            <a:xfrm>
              <a:off x="680" y="181"/>
              <a:ext cx="635" cy="544"/>
            </a:xfrm>
            <a:prstGeom prst="line">
              <a:avLst/>
            </a:prstGeom>
            <a:noFill/>
            <a:ln w="28575" cmpd="sng">
              <a:solidFill>
                <a:schemeClr val="tx1"/>
              </a:solidFill>
              <a:round/>
              <a:headEnd/>
              <a:tailEnd/>
            </a:ln>
          </p:spPr>
          <p:txBody>
            <a:bodyPr/>
            <a:lstStyle/>
            <a:p>
              <a:endParaRPr lang="zh-CN" altLang="en-US"/>
            </a:p>
          </p:txBody>
        </p:sp>
        <p:sp>
          <p:nvSpPr>
            <p:cNvPr id="15376" name="Line 18"/>
            <p:cNvSpPr>
              <a:spLocks noChangeShapeType="1"/>
            </p:cNvSpPr>
            <p:nvPr/>
          </p:nvSpPr>
          <p:spPr bwMode="auto">
            <a:xfrm flipV="1">
              <a:off x="771" y="862"/>
              <a:ext cx="499" cy="408"/>
            </a:xfrm>
            <a:prstGeom prst="line">
              <a:avLst/>
            </a:prstGeom>
            <a:noFill/>
            <a:ln w="28575" cmpd="sng">
              <a:solidFill>
                <a:schemeClr val="tx1"/>
              </a:solidFill>
              <a:round/>
              <a:headEnd/>
              <a:tailEnd/>
            </a:ln>
          </p:spPr>
          <p:txBody>
            <a:bodyPr/>
            <a:lstStyle/>
            <a:p>
              <a:endParaRPr lang="zh-CN" altLang="en-US"/>
            </a:p>
          </p:txBody>
        </p:sp>
        <p:sp>
          <p:nvSpPr>
            <p:cNvPr id="15377" name="Line 19"/>
            <p:cNvSpPr>
              <a:spLocks noChangeShapeType="1"/>
            </p:cNvSpPr>
            <p:nvPr/>
          </p:nvSpPr>
          <p:spPr bwMode="auto">
            <a:xfrm flipV="1">
              <a:off x="680" y="862"/>
              <a:ext cx="46" cy="317"/>
            </a:xfrm>
            <a:prstGeom prst="line">
              <a:avLst/>
            </a:prstGeom>
            <a:noFill/>
            <a:ln w="28575" cmpd="sng">
              <a:solidFill>
                <a:schemeClr val="tx1"/>
              </a:solidFill>
              <a:round/>
              <a:headEnd/>
              <a:tailEnd/>
            </a:ln>
          </p:spPr>
          <p:txBody>
            <a:bodyPr/>
            <a:lstStyle/>
            <a:p>
              <a:endParaRPr lang="zh-CN" altLang="en-US"/>
            </a:p>
          </p:txBody>
        </p:sp>
      </p:grpSp>
      <p:sp>
        <p:nvSpPr>
          <p:cNvPr id="15378" name="Text Box 35"/>
          <p:cNvSpPr txBox="1">
            <a:spLocks noChangeArrowheads="1"/>
          </p:cNvSpPr>
          <p:nvPr/>
        </p:nvSpPr>
        <p:spPr bwMode="auto">
          <a:xfrm>
            <a:off x="2268904" y="6372552"/>
            <a:ext cx="936625" cy="369332"/>
          </a:xfrm>
          <a:prstGeom prst="rect">
            <a:avLst/>
          </a:prstGeom>
          <a:noFill/>
          <a:ln w="9525">
            <a:noFill/>
            <a:miter lim="800000"/>
            <a:headEnd/>
            <a:tailEnd/>
          </a:ln>
        </p:spPr>
        <p:txBody>
          <a:bodyPr>
            <a:spAutoFit/>
          </a:bodyPr>
          <a:lstStyle/>
          <a:p>
            <a:pPr>
              <a:spcBef>
                <a:spcPct val="50000"/>
              </a:spcBef>
            </a:pPr>
            <a:r>
              <a:rPr lang="zh-CN" altLang="en-US" dirty="0">
                <a:solidFill>
                  <a:srgbClr val="0099FF"/>
                </a:solidFill>
                <a:latin typeface="Arial" pitchFamily="34" charset="0"/>
                <a:ea typeface="华文行楷" pitchFamily="2" charset="-122"/>
              </a:rPr>
              <a:t>图</a:t>
            </a:r>
            <a:r>
              <a:rPr lang="en-US" dirty="0">
                <a:solidFill>
                  <a:srgbClr val="0099FF"/>
                </a:solidFill>
                <a:latin typeface="Arial" pitchFamily="34" charset="0"/>
                <a:ea typeface="华文行楷" pitchFamily="2" charset="-122"/>
              </a:rPr>
              <a:t>1</a:t>
            </a:r>
          </a:p>
        </p:txBody>
      </p:sp>
      <p:grpSp>
        <p:nvGrpSpPr>
          <p:cNvPr id="3" name="Group 19"/>
          <p:cNvGrpSpPr>
            <a:grpSpLocks/>
          </p:cNvGrpSpPr>
          <p:nvPr/>
        </p:nvGrpSpPr>
        <p:grpSpPr bwMode="auto">
          <a:xfrm>
            <a:off x="4066018" y="4386813"/>
            <a:ext cx="2447925" cy="2303146"/>
            <a:chOff x="0" y="0"/>
            <a:chExt cx="1542" cy="1451"/>
          </a:xfrm>
        </p:grpSpPr>
        <p:sp>
          <p:nvSpPr>
            <p:cNvPr id="15380" name="Oval 41"/>
            <p:cNvSpPr>
              <a:spLocks noChangeArrowheads="1"/>
            </p:cNvSpPr>
            <p:nvPr/>
          </p:nvSpPr>
          <p:spPr bwMode="auto">
            <a:xfrm>
              <a:off x="408" y="0"/>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latin typeface="Arial" pitchFamily="34" charset="0"/>
                  <a:ea typeface="华文行楷" pitchFamily="2" charset="-122"/>
                </a:rPr>
                <a:t>1</a:t>
              </a:r>
            </a:p>
          </p:txBody>
        </p:sp>
        <p:sp>
          <p:nvSpPr>
            <p:cNvPr id="15381" name="Oval 42"/>
            <p:cNvSpPr>
              <a:spLocks noChangeArrowheads="1"/>
            </p:cNvSpPr>
            <p:nvPr/>
          </p:nvSpPr>
          <p:spPr bwMode="auto">
            <a:xfrm>
              <a:off x="0" y="544"/>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latin typeface="Arial" pitchFamily="34" charset="0"/>
                  <a:ea typeface="华文行楷" pitchFamily="2" charset="-122"/>
                </a:rPr>
                <a:t>2</a:t>
              </a:r>
            </a:p>
          </p:txBody>
        </p:sp>
        <p:sp>
          <p:nvSpPr>
            <p:cNvPr id="15382" name="Oval 43"/>
            <p:cNvSpPr>
              <a:spLocks noChangeArrowheads="1"/>
            </p:cNvSpPr>
            <p:nvPr/>
          </p:nvSpPr>
          <p:spPr bwMode="auto">
            <a:xfrm>
              <a:off x="499" y="1179"/>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latin typeface="Arial" pitchFamily="34" charset="0"/>
                  <a:ea typeface="华文行楷" pitchFamily="2" charset="-122"/>
                </a:rPr>
                <a:t>5</a:t>
              </a:r>
            </a:p>
          </p:txBody>
        </p:sp>
        <p:sp>
          <p:nvSpPr>
            <p:cNvPr id="15383" name="Oval 44"/>
            <p:cNvSpPr>
              <a:spLocks noChangeArrowheads="1"/>
            </p:cNvSpPr>
            <p:nvPr/>
          </p:nvSpPr>
          <p:spPr bwMode="auto">
            <a:xfrm>
              <a:off x="635" y="589"/>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latin typeface="Arial" pitchFamily="34" charset="0"/>
                  <a:ea typeface="华文行楷" pitchFamily="2" charset="-122"/>
                </a:rPr>
                <a:t>3</a:t>
              </a:r>
            </a:p>
          </p:txBody>
        </p:sp>
        <p:sp>
          <p:nvSpPr>
            <p:cNvPr id="15384" name="Oval 45"/>
            <p:cNvSpPr>
              <a:spLocks noChangeArrowheads="1"/>
            </p:cNvSpPr>
            <p:nvPr/>
          </p:nvSpPr>
          <p:spPr bwMode="auto">
            <a:xfrm>
              <a:off x="1270" y="680"/>
              <a:ext cx="272" cy="272"/>
            </a:xfrm>
            <a:prstGeom prst="ellipse">
              <a:avLst/>
            </a:prstGeom>
            <a:solidFill>
              <a:schemeClr val="hlink"/>
            </a:solidFill>
            <a:ln w="9525" cmpd="sng">
              <a:solidFill>
                <a:schemeClr val="tx1"/>
              </a:solidFill>
              <a:round/>
              <a:headEnd/>
              <a:tailEnd/>
            </a:ln>
          </p:spPr>
          <p:txBody>
            <a:bodyPr wrap="none" anchor="ctr"/>
            <a:lstStyle/>
            <a:p>
              <a:r>
                <a:rPr lang="en-US">
                  <a:solidFill>
                    <a:srgbClr val="FF3300"/>
                  </a:solidFill>
                  <a:latin typeface="Arial" pitchFamily="34" charset="0"/>
                  <a:ea typeface="华文行楷" pitchFamily="2" charset="-122"/>
                </a:rPr>
                <a:t>4</a:t>
              </a:r>
            </a:p>
          </p:txBody>
        </p:sp>
        <p:sp>
          <p:nvSpPr>
            <p:cNvPr id="15385" name="Line 46"/>
            <p:cNvSpPr>
              <a:spLocks noChangeShapeType="1"/>
            </p:cNvSpPr>
            <p:nvPr/>
          </p:nvSpPr>
          <p:spPr bwMode="auto">
            <a:xfrm flipH="1">
              <a:off x="226" y="227"/>
              <a:ext cx="227" cy="362"/>
            </a:xfrm>
            <a:prstGeom prst="line">
              <a:avLst/>
            </a:prstGeom>
            <a:noFill/>
            <a:ln w="28575" cmpd="sng">
              <a:solidFill>
                <a:schemeClr val="tx1"/>
              </a:solidFill>
              <a:round/>
              <a:headEnd/>
              <a:tailEnd type="arrow" w="med" len="med"/>
            </a:ln>
          </p:spPr>
          <p:txBody>
            <a:bodyPr/>
            <a:lstStyle/>
            <a:p>
              <a:endParaRPr lang="zh-CN" altLang="en-US"/>
            </a:p>
          </p:txBody>
        </p:sp>
        <p:sp>
          <p:nvSpPr>
            <p:cNvPr id="15386" name="Line 47"/>
            <p:cNvSpPr>
              <a:spLocks noChangeShapeType="1"/>
            </p:cNvSpPr>
            <p:nvPr/>
          </p:nvSpPr>
          <p:spPr bwMode="auto">
            <a:xfrm>
              <a:off x="590" y="272"/>
              <a:ext cx="135" cy="317"/>
            </a:xfrm>
            <a:prstGeom prst="line">
              <a:avLst/>
            </a:prstGeom>
            <a:noFill/>
            <a:ln w="28575" cmpd="sng">
              <a:solidFill>
                <a:schemeClr val="tx1"/>
              </a:solidFill>
              <a:round/>
              <a:headEnd type="stealth" w="lg" len="lg"/>
              <a:tailEnd/>
            </a:ln>
          </p:spPr>
          <p:txBody>
            <a:bodyPr/>
            <a:lstStyle/>
            <a:p>
              <a:endParaRPr lang="zh-CN" altLang="en-US"/>
            </a:p>
          </p:txBody>
        </p:sp>
        <p:sp>
          <p:nvSpPr>
            <p:cNvPr id="15387" name="Line 48"/>
            <p:cNvSpPr>
              <a:spLocks noChangeShapeType="1"/>
            </p:cNvSpPr>
            <p:nvPr/>
          </p:nvSpPr>
          <p:spPr bwMode="auto">
            <a:xfrm>
              <a:off x="181" y="816"/>
              <a:ext cx="363" cy="408"/>
            </a:xfrm>
            <a:prstGeom prst="line">
              <a:avLst/>
            </a:prstGeom>
            <a:noFill/>
            <a:ln w="28575" cmpd="sng">
              <a:solidFill>
                <a:schemeClr val="tx1"/>
              </a:solidFill>
              <a:round/>
              <a:headEnd/>
              <a:tailEnd type="stealth" w="lg" len="lg"/>
            </a:ln>
          </p:spPr>
          <p:txBody>
            <a:bodyPr/>
            <a:lstStyle/>
            <a:p>
              <a:endParaRPr lang="zh-CN" altLang="en-US"/>
            </a:p>
          </p:txBody>
        </p:sp>
        <p:sp>
          <p:nvSpPr>
            <p:cNvPr id="15388" name="Line 49"/>
            <p:cNvSpPr>
              <a:spLocks noChangeShapeType="1"/>
            </p:cNvSpPr>
            <p:nvPr/>
          </p:nvSpPr>
          <p:spPr bwMode="auto">
            <a:xfrm>
              <a:off x="272" y="725"/>
              <a:ext cx="363" cy="0"/>
            </a:xfrm>
            <a:prstGeom prst="line">
              <a:avLst/>
            </a:prstGeom>
            <a:noFill/>
            <a:ln w="28575" cmpd="sng">
              <a:solidFill>
                <a:schemeClr val="tx1"/>
              </a:solidFill>
              <a:round/>
              <a:headEnd/>
              <a:tailEnd type="stealth" w="lg" len="lg"/>
            </a:ln>
          </p:spPr>
          <p:txBody>
            <a:bodyPr/>
            <a:lstStyle/>
            <a:p>
              <a:endParaRPr lang="zh-CN" altLang="en-US"/>
            </a:p>
          </p:txBody>
        </p:sp>
        <p:sp>
          <p:nvSpPr>
            <p:cNvPr id="15389" name="Line 50"/>
            <p:cNvSpPr>
              <a:spLocks noChangeShapeType="1"/>
            </p:cNvSpPr>
            <p:nvPr/>
          </p:nvSpPr>
          <p:spPr bwMode="auto">
            <a:xfrm>
              <a:off x="680" y="181"/>
              <a:ext cx="635" cy="544"/>
            </a:xfrm>
            <a:prstGeom prst="line">
              <a:avLst/>
            </a:prstGeom>
            <a:noFill/>
            <a:ln w="28575" cmpd="sng">
              <a:solidFill>
                <a:schemeClr val="tx1"/>
              </a:solidFill>
              <a:round/>
              <a:headEnd/>
              <a:tailEnd type="stealth" w="lg" len="lg"/>
            </a:ln>
          </p:spPr>
          <p:txBody>
            <a:bodyPr/>
            <a:lstStyle/>
            <a:p>
              <a:endParaRPr lang="zh-CN" altLang="en-US"/>
            </a:p>
          </p:txBody>
        </p:sp>
        <p:sp>
          <p:nvSpPr>
            <p:cNvPr id="15390" name="Line 51"/>
            <p:cNvSpPr>
              <a:spLocks noChangeShapeType="1"/>
            </p:cNvSpPr>
            <p:nvPr/>
          </p:nvSpPr>
          <p:spPr bwMode="auto">
            <a:xfrm flipV="1">
              <a:off x="771" y="862"/>
              <a:ext cx="499" cy="408"/>
            </a:xfrm>
            <a:prstGeom prst="line">
              <a:avLst/>
            </a:prstGeom>
            <a:noFill/>
            <a:ln w="28575" cmpd="sng">
              <a:solidFill>
                <a:schemeClr val="tx1"/>
              </a:solidFill>
              <a:round/>
              <a:headEnd/>
              <a:tailEnd type="stealth" w="lg" len="lg"/>
            </a:ln>
          </p:spPr>
          <p:txBody>
            <a:bodyPr/>
            <a:lstStyle/>
            <a:p>
              <a:endParaRPr lang="zh-CN" altLang="en-US"/>
            </a:p>
          </p:txBody>
        </p:sp>
        <p:sp>
          <p:nvSpPr>
            <p:cNvPr id="15391" name="Line 52"/>
            <p:cNvSpPr>
              <a:spLocks noChangeShapeType="1"/>
            </p:cNvSpPr>
            <p:nvPr/>
          </p:nvSpPr>
          <p:spPr bwMode="auto">
            <a:xfrm flipV="1">
              <a:off x="680" y="862"/>
              <a:ext cx="46" cy="317"/>
            </a:xfrm>
            <a:prstGeom prst="line">
              <a:avLst/>
            </a:prstGeom>
            <a:noFill/>
            <a:ln w="28575" cmpd="sng">
              <a:solidFill>
                <a:schemeClr val="tx1"/>
              </a:solidFill>
              <a:round/>
              <a:headEnd/>
              <a:tailEnd type="stealth" w="lg" len="lg"/>
            </a:ln>
          </p:spPr>
          <p:txBody>
            <a:bodyPr/>
            <a:lstStyle/>
            <a:p>
              <a:endParaRPr lang="zh-CN" altLang="en-US"/>
            </a:p>
          </p:txBody>
        </p:sp>
      </p:grpSp>
      <p:sp>
        <p:nvSpPr>
          <p:cNvPr id="15392" name="Text Box 53"/>
          <p:cNvSpPr txBox="1">
            <a:spLocks noChangeArrowheads="1"/>
          </p:cNvSpPr>
          <p:nvPr/>
        </p:nvSpPr>
        <p:spPr bwMode="auto">
          <a:xfrm>
            <a:off x="5838825" y="6289422"/>
            <a:ext cx="936625" cy="369332"/>
          </a:xfrm>
          <a:prstGeom prst="rect">
            <a:avLst/>
          </a:prstGeom>
          <a:noFill/>
          <a:ln w="9525">
            <a:noFill/>
            <a:miter lim="800000"/>
            <a:headEnd/>
            <a:tailEnd/>
          </a:ln>
        </p:spPr>
        <p:txBody>
          <a:bodyPr>
            <a:spAutoFit/>
          </a:bodyPr>
          <a:lstStyle/>
          <a:p>
            <a:pPr>
              <a:spcBef>
                <a:spcPct val="50000"/>
              </a:spcBef>
            </a:pPr>
            <a:r>
              <a:rPr lang="zh-CN" altLang="en-US" dirty="0">
                <a:solidFill>
                  <a:srgbClr val="0099FF"/>
                </a:solidFill>
                <a:latin typeface="Arial" pitchFamily="34" charset="0"/>
                <a:ea typeface="华文行楷" pitchFamily="2" charset="-122"/>
              </a:rPr>
              <a:t>图</a:t>
            </a:r>
            <a:r>
              <a:rPr lang="en-US" dirty="0">
                <a:solidFill>
                  <a:srgbClr val="0099FF"/>
                </a:solidFill>
                <a:latin typeface="Arial" pitchFamily="34" charset="0"/>
                <a:ea typeface="华文行楷" pitchFamily="2" charset="-122"/>
              </a:rPr>
              <a:t>2</a:t>
            </a:r>
          </a:p>
        </p:txBody>
      </p:sp>
      <p:sp>
        <p:nvSpPr>
          <p:cNvPr id="15393" name="Text Box 54"/>
          <p:cNvSpPr txBox="1">
            <a:spLocks noChangeArrowheads="1"/>
          </p:cNvSpPr>
          <p:nvPr/>
        </p:nvSpPr>
        <p:spPr bwMode="auto">
          <a:xfrm>
            <a:off x="245271" y="2123998"/>
            <a:ext cx="8675688" cy="1717393"/>
          </a:xfrm>
          <a:prstGeom prst="rect">
            <a:avLst/>
          </a:prstGeom>
          <a:noFill/>
          <a:ln w="9525">
            <a:noFill/>
            <a:miter lim="800000"/>
            <a:headEnd/>
            <a:tailEnd/>
          </a:ln>
        </p:spPr>
        <p:txBody>
          <a:bodyPr>
            <a:spAutoFit/>
          </a:bodyPr>
          <a:lstStyle/>
          <a:p>
            <a:pPr>
              <a:spcBef>
                <a:spcPct val="20000"/>
              </a:spcBef>
            </a:pPr>
            <a:r>
              <a:rPr lang="zh-CN" altLang="en-US" sz="2400" b="1" dirty="0">
                <a:latin typeface="+mn-ea"/>
              </a:rPr>
              <a:t>在有向图中：</a:t>
            </a:r>
            <a:br>
              <a:rPr lang="zh-CN" altLang="en-US" sz="2400" b="1" dirty="0">
                <a:latin typeface="+mn-ea"/>
              </a:rPr>
            </a:br>
            <a:r>
              <a:rPr lang="zh-CN" altLang="en-US" sz="2400" b="1" dirty="0">
                <a:latin typeface="+mn-ea"/>
              </a:rPr>
              <a:t>入度</a:t>
            </a:r>
            <a:r>
              <a:rPr lang="en-US" altLang="en-US" sz="2400" b="1" dirty="0">
                <a:latin typeface="+mn-ea"/>
              </a:rPr>
              <a:t>——</a:t>
            </a:r>
            <a:r>
              <a:rPr lang="zh-CN" altLang="en-US" sz="2400" b="1" dirty="0">
                <a:latin typeface="+mn-ea"/>
              </a:rPr>
              <a:t>以该顶点为终点的边的数目 </a:t>
            </a:r>
            <a:r>
              <a:rPr lang="en-US" altLang="en-US" sz="2400" b="1" dirty="0">
                <a:latin typeface="+mn-ea"/>
              </a:rPr>
              <a:t>. ID(3)=2  </a:t>
            </a:r>
          </a:p>
          <a:p>
            <a:pPr>
              <a:spcBef>
                <a:spcPct val="20000"/>
              </a:spcBef>
            </a:pPr>
            <a:r>
              <a:rPr lang="zh-CN" altLang="en-US" sz="2400" b="1" dirty="0">
                <a:latin typeface="+mn-ea"/>
              </a:rPr>
              <a:t>出度</a:t>
            </a:r>
            <a:r>
              <a:rPr lang="en-US" altLang="en-US" sz="2400" b="1" dirty="0">
                <a:latin typeface="+mn-ea"/>
              </a:rPr>
              <a:t>——</a:t>
            </a:r>
            <a:r>
              <a:rPr lang="zh-CN" altLang="en-US" sz="2400" b="1" dirty="0">
                <a:latin typeface="+mn-ea"/>
              </a:rPr>
              <a:t>以该顶点为起点的边的数目 </a:t>
            </a:r>
            <a:r>
              <a:rPr lang="en-US" altLang="en-US" sz="2400" b="1" dirty="0">
                <a:latin typeface="+mn-ea"/>
              </a:rPr>
              <a:t>. OD(3)=1</a:t>
            </a:r>
          </a:p>
          <a:p>
            <a:pPr>
              <a:spcBef>
                <a:spcPct val="20000"/>
              </a:spcBef>
            </a:pPr>
            <a:r>
              <a:rPr lang="zh-CN" altLang="en-US" sz="2400" b="1" dirty="0">
                <a:latin typeface="+mn-ea"/>
              </a:rPr>
              <a:t>度：等于该顶点的入度与出度之和。</a:t>
            </a:r>
            <a:r>
              <a:rPr lang="en-US" altLang="en-US" sz="2400" b="1" dirty="0">
                <a:latin typeface="+mn-ea"/>
              </a:rPr>
              <a:t>D(5)=ID(5)+OD(5)=1+2=3  </a:t>
            </a:r>
          </a:p>
        </p:txBody>
      </p:sp>
      <p:sp>
        <p:nvSpPr>
          <p:cNvPr id="34" name="Rectangle 7"/>
          <p:cNvSpPr txBox="1">
            <a:spLocks noChangeArrowheads="1"/>
          </p:cNvSpPr>
          <p:nvPr/>
        </p:nvSpPr>
        <p:spPr>
          <a:xfrm>
            <a:off x="363115" y="389099"/>
            <a:ext cx="8066088" cy="862964"/>
          </a:xfrm>
          <a:prstGeom prst="rect">
            <a:avLst/>
          </a:prstGeom>
        </p:spPr>
        <p:txBody>
          <a:bodyPr>
            <a:normAutofit fontScale="90000" lnSpcReduction="10000"/>
          </a:bodyPr>
          <a:lstStyle>
            <a:lvl1pPr algn="l" defTabSz="457200" rtl="0" eaLnBrk="1" latinLnBrk="0" hangingPunct="1">
              <a:spcBef>
                <a:spcPct val="0"/>
              </a:spcBef>
              <a:buNone/>
              <a:defRPr sz="6000" kern="1200" cap="all">
                <a:ln w="3175" cmpd="sng">
                  <a:noFill/>
                </a:ln>
                <a:solidFill>
                  <a:schemeClr val="tx1"/>
                </a:solidFill>
                <a:effectLst/>
                <a:latin typeface="华文新魏" panose="02010800040101010101" pitchFamily="2" charset="-122"/>
                <a:ea typeface="华文新魏" panose="02010800040101010101" pitchFamily="2"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顶点的度、入度、出度</a:t>
            </a:r>
            <a:endParaRPr lang="zh-CN" altLang="en-US" dirty="0"/>
          </a:p>
        </p:txBody>
      </p:sp>
    </p:spTree>
    <p:extLst>
      <p:ext uri="{BB962C8B-B14F-4D97-AF65-F5344CB8AC3E}">
        <p14:creationId xmlns:p14="http://schemas.microsoft.com/office/powerpoint/2010/main" val="227347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slide(fromBottom)">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393">
                                            <p:txEl>
                                              <p:pRg st="0" end="0"/>
                                            </p:txEl>
                                          </p:spTgt>
                                        </p:tgtEl>
                                        <p:attrNameLst>
                                          <p:attrName>style.visibility</p:attrName>
                                        </p:attrNameLst>
                                      </p:cBhvr>
                                      <p:to>
                                        <p:strVal val="visible"/>
                                      </p:to>
                                    </p:set>
                                    <p:animEffect transition="in" filter="slide(fromBottom)">
                                      <p:cBhvr>
                                        <p:cTn id="12" dur="500"/>
                                        <p:tgtEl>
                                          <p:spTgt spid="153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393">
                                            <p:txEl>
                                              <p:pRg st="1" end="1"/>
                                            </p:txEl>
                                          </p:spTgt>
                                        </p:tgtEl>
                                        <p:attrNameLst>
                                          <p:attrName>style.visibility</p:attrName>
                                        </p:attrNameLst>
                                      </p:cBhvr>
                                      <p:to>
                                        <p:strVal val="visible"/>
                                      </p:to>
                                    </p:set>
                                    <p:animEffect transition="in" filter="slide(fromBottom)">
                                      <p:cBhvr>
                                        <p:cTn id="17" dur="500"/>
                                        <p:tgtEl>
                                          <p:spTgt spid="1539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5393">
                                            <p:txEl>
                                              <p:pRg st="2" end="2"/>
                                            </p:txEl>
                                          </p:spTgt>
                                        </p:tgtEl>
                                        <p:attrNameLst>
                                          <p:attrName>style.visibility</p:attrName>
                                        </p:attrNameLst>
                                      </p:cBhvr>
                                      <p:to>
                                        <p:strVal val="visible"/>
                                      </p:to>
                                    </p:set>
                                    <p:animEffect transition="in" filter="slide(fromBottom)">
                                      <p:cBhvr>
                                        <p:cTn id="22" dur="500"/>
                                        <p:tgtEl>
                                          <p:spTgt spid="153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93"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35162" y="0"/>
            <a:ext cx="7542857" cy="5295238"/>
          </a:xfrm>
          <a:prstGeom prst="rect">
            <a:avLst/>
          </a:prstGeom>
        </p:spPr>
      </p:pic>
      <p:pic>
        <p:nvPicPr>
          <p:cNvPr id="5" name="图片 4"/>
          <p:cNvPicPr>
            <a:picLocks noChangeAspect="1"/>
          </p:cNvPicPr>
          <p:nvPr/>
        </p:nvPicPr>
        <p:blipFill>
          <a:blip r:embed="rId3"/>
          <a:stretch>
            <a:fillRect/>
          </a:stretch>
        </p:blipFill>
        <p:spPr>
          <a:xfrm>
            <a:off x="3924485" y="4570000"/>
            <a:ext cx="8267515" cy="2287999"/>
          </a:xfrm>
          <a:prstGeom prst="rect">
            <a:avLst/>
          </a:prstGeom>
        </p:spPr>
      </p:pic>
    </p:spTree>
    <p:extLst>
      <p:ext uri="{BB962C8B-B14F-4D97-AF65-F5344CB8AC3E}">
        <p14:creationId xmlns:p14="http://schemas.microsoft.com/office/powerpoint/2010/main" val="8300542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265090" y="397098"/>
            <a:ext cx="6870700" cy="1093788"/>
          </a:xfrm>
        </p:spPr>
        <p:txBody>
          <a:bodyPr anchor="ctr"/>
          <a:lstStyle/>
          <a:p>
            <a:pPr eaLnBrk="1" hangingPunct="1"/>
            <a:r>
              <a:rPr lang="en-US" altLang="zh-CN" sz="4000" dirty="0"/>
              <a:t>Prim </a:t>
            </a:r>
            <a:r>
              <a:rPr lang="zh-CN" altLang="en-US" sz="4000" dirty="0"/>
              <a:t>和 </a:t>
            </a:r>
            <a:r>
              <a:rPr lang="en-US" altLang="zh-CN" sz="4000" dirty="0" err="1"/>
              <a:t>Kruskal</a:t>
            </a:r>
            <a:r>
              <a:rPr lang="zh-CN" altLang="en-US" sz="4000" dirty="0" smtClean="0"/>
              <a:t>的</a:t>
            </a:r>
            <a:r>
              <a:rPr lang="zh-CN" altLang="en-US" sz="4000" dirty="0"/>
              <a:t>比较</a:t>
            </a:r>
          </a:p>
        </p:txBody>
      </p:sp>
      <p:sp>
        <p:nvSpPr>
          <p:cNvPr id="216075" name="Text Box 11"/>
          <p:cNvSpPr txBox="1">
            <a:spLocks noChangeArrowheads="1"/>
          </p:cNvSpPr>
          <p:nvPr/>
        </p:nvSpPr>
        <p:spPr bwMode="auto">
          <a:xfrm>
            <a:off x="765134" y="2118765"/>
            <a:ext cx="11070551"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3200">
                <a:solidFill>
                  <a:schemeClr val="tx1"/>
                </a:solidFill>
                <a:latin typeface="Comic Sans MS" pitchFamily="66" charset="0"/>
                <a:ea typeface="宋体" pitchFamily="2" charset="-122"/>
              </a:defRPr>
            </a:lvl1pPr>
            <a:lvl2pPr>
              <a:defRPr sz="2800">
                <a:solidFill>
                  <a:schemeClr val="tx1"/>
                </a:solidFill>
                <a:latin typeface="Comic Sans MS" pitchFamily="66" charset="0"/>
                <a:ea typeface="宋体" pitchFamily="2" charset="-122"/>
              </a:defRPr>
            </a:lvl2pPr>
            <a:lvl3pPr>
              <a:defRPr sz="24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a:lnSpc>
                <a:spcPct val="100000"/>
              </a:lnSpc>
              <a:spcBef>
                <a:spcPct val="0"/>
              </a:spcBef>
            </a:pPr>
            <a:r>
              <a:rPr lang="en-US" altLang="zh-CN" dirty="0">
                <a:latin typeface="Arial" charset="0"/>
              </a:rPr>
              <a:t>Prim</a:t>
            </a:r>
            <a:r>
              <a:rPr lang="zh-CN" altLang="en-US" dirty="0">
                <a:latin typeface="Arial" charset="0"/>
              </a:rPr>
              <a:t>和</a:t>
            </a:r>
            <a:r>
              <a:rPr lang="en-US" altLang="zh-CN" dirty="0" err="1">
                <a:latin typeface="Arial" charset="0"/>
              </a:rPr>
              <a:t>Kruskal</a:t>
            </a:r>
            <a:r>
              <a:rPr lang="zh-CN" altLang="en-US" dirty="0">
                <a:latin typeface="Arial" charset="0"/>
              </a:rPr>
              <a:t>的贪心策略是一样的，都是</a:t>
            </a:r>
            <a:r>
              <a:rPr lang="zh-CN" altLang="en-US" dirty="0" smtClean="0">
                <a:latin typeface="Arial" charset="0"/>
              </a:rPr>
              <a:t>选耗费</a:t>
            </a:r>
            <a:r>
              <a:rPr lang="zh-CN" altLang="en-US" dirty="0">
                <a:latin typeface="Arial" charset="0"/>
              </a:rPr>
              <a:t>最小的边</a:t>
            </a:r>
            <a:r>
              <a:rPr lang="zh-CN" altLang="en-US" dirty="0" smtClean="0">
                <a:latin typeface="Arial" charset="0"/>
              </a:rPr>
              <a:t>：</a:t>
            </a:r>
            <a:endParaRPr lang="en-US" altLang="zh-CN" dirty="0">
              <a:latin typeface="Arial" charset="0"/>
            </a:endParaRPr>
          </a:p>
          <a:p>
            <a:pPr>
              <a:lnSpc>
                <a:spcPct val="100000"/>
              </a:lnSpc>
              <a:spcBef>
                <a:spcPct val="0"/>
              </a:spcBef>
            </a:pPr>
            <a:r>
              <a:rPr lang="zh-CN" altLang="en-US" dirty="0">
                <a:latin typeface="Arial" charset="0"/>
              </a:rPr>
              <a:t>对于</a:t>
            </a:r>
            <a:r>
              <a:rPr lang="en-US" altLang="zh-CN" dirty="0">
                <a:latin typeface="Arial" charset="0"/>
              </a:rPr>
              <a:t>Prim</a:t>
            </a:r>
            <a:r>
              <a:rPr lang="zh-CN" altLang="en-US" dirty="0">
                <a:latin typeface="Arial" charset="0"/>
              </a:rPr>
              <a:t>，其选取的边</a:t>
            </a:r>
            <a:r>
              <a:rPr lang="en-US" altLang="zh-CN" dirty="0">
                <a:latin typeface="Arial" charset="0"/>
              </a:rPr>
              <a:t>(</a:t>
            </a:r>
            <a:r>
              <a:rPr lang="en-US" altLang="zh-CN" dirty="0" err="1">
                <a:latin typeface="Arial" charset="0"/>
              </a:rPr>
              <a:t>u,v</a:t>
            </a:r>
            <a:r>
              <a:rPr lang="en-US" altLang="zh-CN" dirty="0">
                <a:latin typeface="Arial" charset="0"/>
              </a:rPr>
              <a:t>)</a:t>
            </a:r>
            <a:r>
              <a:rPr lang="zh-CN" altLang="en-US" dirty="0">
                <a:latin typeface="Arial" charset="0"/>
              </a:rPr>
              <a:t>必有一个顶点已经被覆盖，另一个顶点未被覆盖</a:t>
            </a:r>
            <a:r>
              <a:rPr lang="zh-CN" altLang="en-US" dirty="0" smtClean="0">
                <a:latin typeface="Arial" charset="0"/>
              </a:rPr>
              <a:t>。</a:t>
            </a:r>
            <a:endParaRPr lang="en-US" altLang="zh-CN" dirty="0">
              <a:latin typeface="Arial" charset="0"/>
            </a:endParaRPr>
          </a:p>
          <a:p>
            <a:pPr>
              <a:lnSpc>
                <a:spcPct val="100000"/>
              </a:lnSpc>
              <a:spcBef>
                <a:spcPct val="0"/>
              </a:spcBef>
            </a:pPr>
            <a:r>
              <a:rPr lang="zh-CN" altLang="en-US" dirty="0">
                <a:latin typeface="Arial" charset="0"/>
              </a:rPr>
              <a:t>而对于</a:t>
            </a:r>
            <a:r>
              <a:rPr lang="en-US" altLang="zh-CN" dirty="0" err="1">
                <a:latin typeface="Arial" charset="0"/>
              </a:rPr>
              <a:t>Kruskal</a:t>
            </a:r>
            <a:r>
              <a:rPr lang="en-US" altLang="zh-CN" dirty="0">
                <a:latin typeface="Arial" charset="0"/>
              </a:rPr>
              <a:t>,</a:t>
            </a:r>
            <a:r>
              <a:rPr lang="zh-CN" altLang="en-US" dirty="0">
                <a:latin typeface="Arial" charset="0"/>
              </a:rPr>
              <a:t>其选取的边</a:t>
            </a:r>
            <a:r>
              <a:rPr lang="en-US" altLang="zh-CN" dirty="0">
                <a:latin typeface="Arial" charset="0"/>
              </a:rPr>
              <a:t>(</a:t>
            </a:r>
            <a:r>
              <a:rPr lang="en-US" altLang="zh-CN" dirty="0" err="1">
                <a:latin typeface="Arial" charset="0"/>
              </a:rPr>
              <a:t>u,v</a:t>
            </a:r>
            <a:r>
              <a:rPr lang="en-US" altLang="zh-CN" dirty="0">
                <a:latin typeface="Arial" charset="0"/>
              </a:rPr>
              <a:t>)</a:t>
            </a:r>
            <a:r>
              <a:rPr lang="zh-CN" altLang="en-US" dirty="0">
                <a:latin typeface="Arial" charset="0"/>
              </a:rPr>
              <a:t>任意，只要这个边的加入不能使被覆盖的顶点构成回路。</a:t>
            </a:r>
          </a:p>
        </p:txBody>
      </p:sp>
      <p:sp>
        <p:nvSpPr>
          <p:cNvPr id="4" name="Rectangle 3"/>
          <p:cNvSpPr txBox="1">
            <a:spLocks noChangeArrowheads="1"/>
          </p:cNvSpPr>
          <p:nvPr/>
        </p:nvSpPr>
        <p:spPr>
          <a:xfrm>
            <a:off x="610588" y="4247266"/>
            <a:ext cx="10772104" cy="261073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CN" sz="3600" dirty="0" smtClean="0"/>
              <a:t>prim </a:t>
            </a:r>
            <a:r>
              <a:rPr lang="zh-CN" altLang="en-US" sz="3600" dirty="0" smtClean="0"/>
              <a:t>算法         </a:t>
            </a:r>
            <a:r>
              <a:rPr lang="en-US" altLang="zh-CN" sz="3600" dirty="0" smtClean="0"/>
              <a:t>(</a:t>
            </a:r>
            <a:r>
              <a:rPr lang="zh-CN" altLang="en-US" sz="3600" dirty="0" smtClean="0"/>
              <a:t>复杂度</a:t>
            </a:r>
            <a:r>
              <a:rPr lang="en-US" altLang="zh-CN" sz="3600" dirty="0" smtClean="0"/>
              <a:t>O(n^2))——</a:t>
            </a:r>
            <a:r>
              <a:rPr lang="zh-CN" altLang="en-US" sz="3600" dirty="0" smtClean="0"/>
              <a:t>适用于稠密图</a:t>
            </a:r>
            <a:endParaRPr lang="en-US" altLang="zh-CN" sz="3600" dirty="0" smtClean="0"/>
          </a:p>
          <a:p>
            <a:r>
              <a:rPr lang="en-US" altLang="zh-CN" sz="3600" dirty="0" err="1" smtClean="0"/>
              <a:t>kruskal</a:t>
            </a:r>
            <a:r>
              <a:rPr lang="zh-CN" altLang="en-US" sz="3600" dirty="0" smtClean="0"/>
              <a:t>算法      </a:t>
            </a:r>
            <a:r>
              <a:rPr lang="en-US" altLang="zh-CN" sz="3600" dirty="0" smtClean="0"/>
              <a:t>(</a:t>
            </a:r>
            <a:r>
              <a:rPr lang="zh-CN" altLang="en-US" sz="3600" dirty="0" smtClean="0"/>
              <a:t>复杂度</a:t>
            </a:r>
            <a:r>
              <a:rPr lang="en-US" altLang="zh-CN" sz="3600" dirty="0" smtClean="0"/>
              <a:t>O(m*</a:t>
            </a:r>
            <a:r>
              <a:rPr lang="en-US" altLang="zh-CN" sz="3600" dirty="0" err="1" smtClean="0"/>
              <a:t>lg</a:t>
            </a:r>
            <a:r>
              <a:rPr lang="en-US" altLang="zh-CN" sz="3600" dirty="0" smtClean="0"/>
              <a:t>(m))——</a:t>
            </a:r>
            <a:r>
              <a:rPr lang="zh-CN" altLang="en-US" sz="3600" dirty="0" smtClean="0"/>
              <a:t>适用于稀疏图</a:t>
            </a:r>
          </a:p>
        </p:txBody>
      </p:sp>
    </p:spTree>
    <p:custDataLst>
      <p:tags r:id="rId1"/>
    </p:custDataLst>
    <p:extLst>
      <p:ext uri="{BB962C8B-B14F-4D97-AF65-F5344CB8AC3E}">
        <p14:creationId xmlns:p14="http://schemas.microsoft.com/office/powerpoint/2010/main" val="16637744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16075">
                                            <p:txEl>
                                              <p:pRg st="0" end="0"/>
                                            </p:txEl>
                                          </p:spTgt>
                                        </p:tgtEl>
                                        <p:attrNameLst>
                                          <p:attrName>style.visibility</p:attrName>
                                        </p:attrNameLst>
                                      </p:cBhvr>
                                      <p:to>
                                        <p:strVal val="visible"/>
                                      </p:to>
                                    </p:set>
                                    <p:animEffect transition="in" filter="barn(inHorizontal)">
                                      <p:cBhvr>
                                        <p:cTn id="7" dur="500"/>
                                        <p:tgtEl>
                                          <p:spTgt spid="216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16075">
                                            <p:txEl>
                                              <p:pRg st="1" end="1"/>
                                            </p:txEl>
                                          </p:spTgt>
                                        </p:tgtEl>
                                        <p:attrNameLst>
                                          <p:attrName>style.visibility</p:attrName>
                                        </p:attrNameLst>
                                      </p:cBhvr>
                                      <p:to>
                                        <p:strVal val="visible"/>
                                      </p:to>
                                    </p:set>
                                    <p:animEffect transition="in" filter="slide(fromBottom)">
                                      <p:cBhvr>
                                        <p:cTn id="12" dur="500"/>
                                        <p:tgtEl>
                                          <p:spTgt spid="216075">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16075">
                                            <p:txEl>
                                              <p:pRg st="2" end="2"/>
                                            </p:txEl>
                                          </p:spTgt>
                                        </p:tgtEl>
                                        <p:attrNameLst>
                                          <p:attrName>style.visibility</p:attrName>
                                        </p:attrNameLst>
                                      </p:cBhvr>
                                      <p:to>
                                        <p:strVal val="visible"/>
                                      </p:to>
                                    </p:set>
                                    <p:animEffect transition="in" filter="slide(fromBottom)">
                                      <p:cBhvr>
                                        <p:cTn id="15" dur="500"/>
                                        <p:tgtEl>
                                          <p:spTgt spid="216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给</a:t>
            </a:r>
            <a:r>
              <a:rPr lang="en-US" altLang="zh-CN" dirty="0"/>
              <a:t>n</a:t>
            </a:r>
            <a:r>
              <a:rPr lang="zh-CN" altLang="en-US" dirty="0"/>
              <a:t>个点，</a:t>
            </a:r>
            <a:r>
              <a:rPr lang="en-US" altLang="zh-CN" dirty="0"/>
              <a:t>m</a:t>
            </a:r>
            <a:r>
              <a:rPr lang="zh-CN" altLang="en-US" dirty="0"/>
              <a:t>个集合，每个集合里有</a:t>
            </a:r>
            <a:r>
              <a:rPr lang="en-US" altLang="zh-CN" dirty="0" err="1"/>
              <a:t>si</a:t>
            </a:r>
            <a:r>
              <a:rPr lang="en-US" altLang="zh-CN" dirty="0"/>
              <a:t> </a:t>
            </a:r>
            <a:r>
              <a:rPr lang="zh-CN" altLang="en-US" dirty="0"/>
              <a:t>个点，相同集合内部点的距离为</a:t>
            </a:r>
            <a:r>
              <a:rPr lang="en-US" altLang="zh-CN" dirty="0"/>
              <a:t>fi</a:t>
            </a:r>
            <a:r>
              <a:rPr lang="zh-CN" altLang="en-US" dirty="0"/>
              <a:t>，</a:t>
            </a:r>
            <a:r>
              <a:rPr lang="en-US" altLang="zh-CN" dirty="0"/>
              <a:t>A</a:t>
            </a:r>
            <a:r>
              <a:rPr lang="zh-CN" altLang="en-US" dirty="0"/>
              <a:t>在</a:t>
            </a:r>
            <a:r>
              <a:rPr lang="en-US" altLang="zh-CN" dirty="0"/>
              <a:t>1</a:t>
            </a:r>
            <a:r>
              <a:rPr lang="zh-CN" altLang="en-US" dirty="0"/>
              <a:t>号点，</a:t>
            </a:r>
            <a:r>
              <a:rPr lang="en-US" altLang="zh-CN" dirty="0"/>
              <a:t>B</a:t>
            </a:r>
            <a:r>
              <a:rPr lang="zh-CN" altLang="en-US" dirty="0"/>
              <a:t>在</a:t>
            </a:r>
            <a:r>
              <a:rPr lang="en-US" altLang="zh-CN" dirty="0"/>
              <a:t>n</a:t>
            </a:r>
            <a:r>
              <a:rPr lang="zh-CN" altLang="en-US" dirty="0"/>
              <a:t>号点，</a:t>
            </a:r>
            <a:r>
              <a:rPr lang="en-US" altLang="zh-CN" dirty="0"/>
              <a:t>A B</a:t>
            </a:r>
            <a:r>
              <a:rPr lang="zh-CN" altLang="en-US" dirty="0"/>
              <a:t>要见面，他们只能在节点见面不可以在路上见面，</a:t>
            </a:r>
            <a:r>
              <a:rPr lang="en-US" altLang="zh-CN" dirty="0"/>
              <a:t>AB</a:t>
            </a:r>
            <a:r>
              <a:rPr lang="zh-CN" altLang="en-US" dirty="0"/>
              <a:t>走单位</a:t>
            </a:r>
            <a:r>
              <a:rPr lang="zh-CN" altLang="en-US" dirty="0" smtClean="0"/>
              <a:t>距离花费分钟</a:t>
            </a:r>
            <a:r>
              <a:rPr lang="zh-CN" altLang="en-US" dirty="0"/>
              <a:t>，问</a:t>
            </a:r>
            <a:r>
              <a:rPr lang="zh-CN" altLang="en-US" dirty="0" smtClean="0"/>
              <a:t>最少</a:t>
            </a:r>
            <a:r>
              <a:rPr lang="zh-CN" altLang="en-US" dirty="0"/>
              <a:t>花费</a:t>
            </a:r>
            <a:r>
              <a:rPr lang="zh-CN" altLang="en-US" dirty="0" smtClean="0"/>
              <a:t>几分钟</a:t>
            </a:r>
            <a:r>
              <a:rPr lang="zh-CN" altLang="en-US" dirty="0"/>
              <a:t>可以</a:t>
            </a:r>
            <a:r>
              <a:rPr lang="zh-CN" altLang="en-US" dirty="0" smtClean="0"/>
              <a:t>见面。</a:t>
            </a:r>
            <a:endParaRPr lang="en-US" altLang="zh-CN" dirty="0" smtClean="0"/>
          </a:p>
          <a:p>
            <a:r>
              <a:rPr lang="en-US" altLang="zh-CN" dirty="0" smtClean="0"/>
              <a:t>N&lt;=10^5, M&lt;=10^5</a:t>
            </a:r>
          </a:p>
          <a:p>
            <a:r>
              <a:rPr lang="en-US" altLang="zh-CN" dirty="0" smtClean="0"/>
              <a:t>Sigma(Si) &lt;=10^6</a:t>
            </a:r>
          </a:p>
        </p:txBody>
      </p:sp>
    </p:spTree>
    <p:extLst>
      <p:ext uri="{BB962C8B-B14F-4D97-AF65-F5344CB8AC3E}">
        <p14:creationId xmlns:p14="http://schemas.microsoft.com/office/powerpoint/2010/main" val="3383518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502276" y="2065867"/>
            <a:ext cx="10508133" cy="4605389"/>
          </a:xfrm>
        </p:spPr>
        <p:txBody>
          <a:bodyPr>
            <a:normAutofit fontScale="85000" lnSpcReduction="20000"/>
          </a:bodyPr>
          <a:lstStyle/>
          <a:p>
            <a:r>
              <a:rPr lang="en-US" altLang="zh-CN" dirty="0" smtClean="0"/>
              <a:t>A18028:</a:t>
            </a:r>
            <a:r>
              <a:rPr lang="zh-CN" altLang="en-US" dirty="0" smtClean="0"/>
              <a:t>到</a:t>
            </a:r>
            <a:r>
              <a:rPr lang="zh-CN" altLang="en-US" dirty="0"/>
              <a:t>一座雪山，这里分布着</a:t>
            </a:r>
            <a:r>
              <a:rPr lang="en-US" altLang="zh-CN" dirty="0"/>
              <a:t>M</a:t>
            </a:r>
            <a:r>
              <a:rPr lang="zh-CN" altLang="en-US" dirty="0"/>
              <a:t>条供滑行的轨道和</a:t>
            </a:r>
            <a:r>
              <a:rPr lang="en-US" altLang="zh-CN" dirty="0"/>
              <a:t>N</a:t>
            </a:r>
            <a:r>
              <a:rPr lang="zh-CN" altLang="en-US" dirty="0"/>
              <a:t>个轨道之间的交点（同时也是景点），而且每个景点都有一编号</a:t>
            </a:r>
            <a:r>
              <a:rPr lang="en-US" altLang="zh-CN" dirty="0" err="1"/>
              <a:t>i</a:t>
            </a:r>
            <a:r>
              <a:rPr lang="zh-CN" altLang="en-US" dirty="0"/>
              <a:t>（</a:t>
            </a:r>
            <a:r>
              <a:rPr lang="en-US" altLang="zh-CN" dirty="0"/>
              <a:t>1&lt;=</a:t>
            </a:r>
            <a:r>
              <a:rPr lang="en-US" altLang="zh-CN" dirty="0" err="1"/>
              <a:t>i</a:t>
            </a:r>
            <a:r>
              <a:rPr lang="en-US" altLang="zh-CN" dirty="0"/>
              <a:t>&lt;=N</a:t>
            </a:r>
            <a:r>
              <a:rPr lang="zh-CN" altLang="en-US" dirty="0"/>
              <a:t>）和一高度</a:t>
            </a:r>
            <a:r>
              <a:rPr lang="en-US" altLang="zh-CN" dirty="0"/>
              <a:t>Hi</a:t>
            </a:r>
            <a:r>
              <a:rPr lang="zh-CN" altLang="en-US" dirty="0" smtClean="0"/>
              <a:t>。他能从</a:t>
            </a:r>
            <a:r>
              <a:rPr lang="zh-CN" altLang="en-US" dirty="0"/>
              <a:t>景点</a:t>
            </a:r>
            <a:r>
              <a:rPr lang="en-US" altLang="zh-CN" dirty="0" err="1"/>
              <a:t>i</a:t>
            </a:r>
            <a:r>
              <a:rPr lang="en-US" altLang="zh-CN" dirty="0"/>
              <a:t> </a:t>
            </a:r>
            <a:r>
              <a:rPr lang="zh-CN" altLang="en-US" dirty="0"/>
              <a:t>滑到景点</a:t>
            </a:r>
            <a:r>
              <a:rPr lang="en-US" altLang="zh-CN" dirty="0"/>
              <a:t>j </a:t>
            </a:r>
            <a:r>
              <a:rPr lang="zh-CN" altLang="en-US" dirty="0"/>
              <a:t>当且仅当存在一条</a:t>
            </a:r>
            <a:r>
              <a:rPr lang="en-US" altLang="zh-CN" dirty="0" err="1"/>
              <a:t>i</a:t>
            </a:r>
            <a:r>
              <a:rPr lang="en-US" altLang="zh-CN" dirty="0"/>
              <a:t> </a:t>
            </a:r>
            <a:r>
              <a:rPr lang="zh-CN" altLang="en-US" dirty="0"/>
              <a:t>和</a:t>
            </a:r>
            <a:r>
              <a:rPr lang="en-US" altLang="zh-CN" dirty="0"/>
              <a:t>j </a:t>
            </a:r>
            <a:r>
              <a:rPr lang="zh-CN" altLang="en-US" dirty="0"/>
              <a:t>之间的边，且</a:t>
            </a:r>
            <a:r>
              <a:rPr lang="en-US" altLang="zh-CN" dirty="0" err="1"/>
              <a:t>i</a:t>
            </a:r>
            <a:r>
              <a:rPr lang="en-US" altLang="zh-CN" dirty="0"/>
              <a:t> </a:t>
            </a:r>
            <a:r>
              <a:rPr lang="zh-CN" altLang="en-US" dirty="0"/>
              <a:t>的高度不小于</a:t>
            </a:r>
            <a:r>
              <a:rPr lang="en-US" altLang="zh-CN" dirty="0"/>
              <a:t>j</a:t>
            </a:r>
            <a:r>
              <a:rPr lang="zh-CN" altLang="en-US" dirty="0" smtClean="0"/>
              <a:t>。</a:t>
            </a:r>
            <a:r>
              <a:rPr lang="en-US" altLang="zh-CN" dirty="0" smtClean="0"/>
              <a:t>a180285</a:t>
            </a:r>
            <a:r>
              <a:rPr lang="zh-CN" altLang="en-US" dirty="0"/>
              <a:t>喜欢用最短的滑行路径去访问尽量多的景点。如果仅仅访问一条路径上的景点，他会觉得数量太少。于是</a:t>
            </a:r>
            <a:r>
              <a:rPr lang="en-US" altLang="zh-CN" dirty="0"/>
              <a:t>a180285</a:t>
            </a:r>
            <a:r>
              <a:rPr lang="zh-CN" altLang="en-US" dirty="0"/>
              <a:t>拿出了他随身携带的时间胶囊。这是一种很神奇的药物，吃下之后</a:t>
            </a:r>
            <a:r>
              <a:rPr lang="zh-CN" altLang="en-US" dirty="0" smtClean="0"/>
              <a:t>可以</a:t>
            </a:r>
            <a:r>
              <a:rPr lang="zh-CN" altLang="en-US" dirty="0"/>
              <a:t>瞬移</a:t>
            </a:r>
            <a:r>
              <a:rPr lang="zh-CN" altLang="en-US" dirty="0" smtClean="0"/>
              <a:t>回到</a:t>
            </a:r>
            <a:r>
              <a:rPr lang="zh-CN" altLang="en-US" dirty="0"/>
              <a:t>上个经过的景点</a:t>
            </a:r>
            <a:r>
              <a:rPr lang="zh-CN" altLang="en-US" dirty="0" smtClean="0"/>
              <a:t>（请</a:t>
            </a:r>
            <a:r>
              <a:rPr lang="zh-CN" altLang="en-US" dirty="0"/>
              <a:t>注意，这种神奇的药物是可以连续食用的，即能够回到较长时间之前到过的景点（比如上上个经过的景点和上上上个经过的景点）。 现在，</a:t>
            </a:r>
            <a:r>
              <a:rPr lang="en-US" altLang="zh-CN" dirty="0"/>
              <a:t>a180285</a:t>
            </a:r>
            <a:r>
              <a:rPr lang="zh-CN" altLang="en-US" dirty="0"/>
              <a:t>站在</a:t>
            </a:r>
            <a:r>
              <a:rPr lang="en-US" altLang="zh-CN" dirty="0"/>
              <a:t>1</a:t>
            </a:r>
            <a:r>
              <a:rPr lang="zh-CN" altLang="en-US" dirty="0"/>
              <a:t>号景点望着山下的目标，心潮澎湃。他十分想知道在不考虑</a:t>
            </a:r>
            <a:r>
              <a:rPr lang="zh-CN" altLang="en-US" dirty="0" smtClean="0"/>
              <a:t>时间胶囊</a:t>
            </a:r>
            <a:r>
              <a:rPr lang="zh-CN" altLang="en-US" dirty="0"/>
              <a:t>消耗的情况下，以最短滑行距离滑到尽量多的景点的方案（即满足经过景点数最大的前提下使得滑行总距离最小）。你能帮他求出最短距离和景点数吗？</a:t>
            </a:r>
          </a:p>
          <a:p>
            <a:endParaRPr lang="zh-CN" altLang="en-US" dirty="0"/>
          </a:p>
        </p:txBody>
      </p:sp>
    </p:spTree>
    <p:extLst>
      <p:ext uri="{BB962C8B-B14F-4D97-AF65-F5344CB8AC3E}">
        <p14:creationId xmlns:p14="http://schemas.microsoft.com/office/powerpoint/2010/main" val="1268935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255" y="140738"/>
            <a:ext cx="10131425" cy="1456267"/>
          </a:xfrm>
        </p:spPr>
        <p:txBody>
          <a:bodyPr/>
          <a:lstStyle/>
          <a:p>
            <a:r>
              <a:rPr lang="zh-CN" altLang="en-US" dirty="0" smtClean="0"/>
              <a:t>图的存储</a:t>
            </a:r>
            <a:endParaRPr lang="zh-CN" altLang="en-US" dirty="0"/>
          </a:p>
        </p:txBody>
      </p:sp>
      <p:sp>
        <p:nvSpPr>
          <p:cNvPr id="3" name="内容占位符 2"/>
          <p:cNvSpPr>
            <a:spLocks noGrp="1"/>
          </p:cNvSpPr>
          <p:nvPr>
            <p:ph idx="1"/>
          </p:nvPr>
        </p:nvSpPr>
        <p:spPr>
          <a:xfrm>
            <a:off x="531255" y="451638"/>
            <a:ext cx="8229600" cy="4525963"/>
          </a:xfrm>
        </p:spPr>
        <p:txBody>
          <a:bodyPr/>
          <a:lstStyle/>
          <a:p>
            <a:r>
              <a:rPr lang="zh-CN" altLang="en-US" sz="2800" dirty="0"/>
              <a:t>邻接矩阵</a:t>
            </a:r>
          </a:p>
          <a:p>
            <a:pPr>
              <a:buFont typeface="Wingdings" pitchFamily="2" charset="2"/>
              <a:buNone/>
            </a:pPr>
            <a:r>
              <a:rPr lang="zh-CN" altLang="en-US" sz="2800" dirty="0"/>
              <a:t>   </a:t>
            </a:r>
            <a:r>
              <a:rPr lang="en-US" altLang="zh-CN" sz="2800" dirty="0"/>
              <a:t>map[</a:t>
            </a:r>
            <a:r>
              <a:rPr lang="en-US" altLang="zh-CN" sz="2800" dirty="0" err="1"/>
              <a:t>i</a:t>
            </a:r>
            <a:r>
              <a:rPr lang="en-US" altLang="zh-CN" sz="2800" dirty="0"/>
              <a:t>][j]</a:t>
            </a:r>
            <a:r>
              <a:rPr lang="zh-CN" altLang="en-US" sz="2800" dirty="0"/>
              <a:t>表示</a:t>
            </a:r>
            <a:r>
              <a:rPr lang="en-US" altLang="zh-CN" sz="2800" dirty="0" err="1"/>
              <a:t>i</a:t>
            </a:r>
            <a:r>
              <a:rPr lang="zh-CN" altLang="en-US" sz="2800" dirty="0"/>
              <a:t>点到</a:t>
            </a:r>
            <a:r>
              <a:rPr lang="en-US" altLang="zh-CN" sz="2800" dirty="0"/>
              <a:t>j</a:t>
            </a:r>
            <a:r>
              <a:rPr lang="zh-CN" altLang="en-US" sz="2800" dirty="0"/>
              <a:t>点的边权</a:t>
            </a:r>
          </a:p>
          <a:p>
            <a:pPr>
              <a:buFont typeface="Wingdings" pitchFamily="2" charset="2"/>
              <a:buNone/>
            </a:pPr>
            <a:r>
              <a:rPr lang="zh-CN" altLang="en-US" sz="2800" dirty="0"/>
              <a:t>   无向图的邻接矩阵是对称的</a:t>
            </a:r>
            <a:r>
              <a:rPr lang="en-US" altLang="zh-CN" sz="2800" dirty="0"/>
              <a:t>(</a:t>
            </a:r>
            <a:r>
              <a:rPr lang="zh-CN" altLang="en-US" sz="2800" dirty="0"/>
              <a:t>一条无向边对应两条有向边</a:t>
            </a:r>
            <a:r>
              <a:rPr lang="en-US" altLang="zh-CN" sz="2800" dirty="0"/>
              <a:t>)</a:t>
            </a:r>
          </a:p>
          <a:p>
            <a:endParaRPr lang="zh-CN" altLang="en-US" dirty="0"/>
          </a:p>
        </p:txBody>
      </p:sp>
      <p:sp>
        <p:nvSpPr>
          <p:cNvPr id="4" name="Text Box 2"/>
          <p:cNvSpPr txBox="1">
            <a:spLocks noChangeArrowheads="1"/>
          </p:cNvSpPr>
          <p:nvPr/>
        </p:nvSpPr>
        <p:spPr bwMode="auto">
          <a:xfrm>
            <a:off x="3550785" y="2736582"/>
            <a:ext cx="7572372" cy="1569660"/>
          </a:xfrm>
          <a:prstGeom prst="rect">
            <a:avLst/>
          </a:prstGeom>
          <a:noFill/>
          <a:ln w="9525">
            <a:noFill/>
            <a:miter lim="800000"/>
            <a:headEnd/>
            <a:tailEnd/>
          </a:ln>
          <a:effectLst/>
        </p:spPr>
        <p:txBody>
          <a:bodyPr wrap="square">
            <a:spAutoFit/>
          </a:bodyPr>
          <a:lstStyle/>
          <a:p>
            <a:pPr algn="just">
              <a:spcBef>
                <a:spcPct val="50000"/>
              </a:spcBef>
            </a:pPr>
            <a:endParaRPr lang="en-US" altLang="zh-CN" sz="2400" b="1" dirty="0">
              <a:latin typeface="华文楷体" pitchFamily="2" charset="-122"/>
              <a:ea typeface="华文楷体" pitchFamily="2" charset="-122"/>
            </a:endParaRPr>
          </a:p>
          <a:p>
            <a:r>
              <a:rPr lang="en-US" altLang="zh-CN" sz="2400" b="1" dirty="0">
                <a:latin typeface="华文楷体" pitchFamily="2" charset="-122"/>
                <a:ea typeface="华文楷体" pitchFamily="2" charset="-122"/>
              </a:rPr>
              <a:t>                   1(</a:t>
            </a:r>
            <a:r>
              <a:rPr lang="zh-CN" altLang="en-US" sz="2400" b="1" dirty="0">
                <a:latin typeface="华文楷体" pitchFamily="2" charset="-122"/>
                <a:ea typeface="华文楷体" pitchFamily="2" charset="-122"/>
              </a:rPr>
              <a:t>或权值</a:t>
            </a:r>
            <a:r>
              <a:rPr lang="en-US" altLang="zh-CN" sz="2400" b="1" dirty="0">
                <a:latin typeface="华文楷体" pitchFamily="2" charset="-122"/>
                <a:ea typeface="华文楷体" pitchFamily="2" charset="-122"/>
              </a:rPr>
              <a:t>)   </a:t>
            </a:r>
            <a:r>
              <a:rPr lang="zh-CN" altLang="en-US" sz="2400" b="1" dirty="0">
                <a:latin typeface="华文楷体" pitchFamily="2" charset="-122"/>
                <a:ea typeface="华文楷体" pitchFamily="2" charset="-122"/>
              </a:rPr>
              <a:t>表示 顶点</a:t>
            </a:r>
            <a:r>
              <a:rPr lang="en-US" altLang="zh-CN" sz="2400" b="1" dirty="0" err="1">
                <a:latin typeface="华文楷体" pitchFamily="2" charset="-122"/>
                <a:ea typeface="华文楷体" pitchFamily="2" charset="-122"/>
              </a:rPr>
              <a:t>i</a:t>
            </a:r>
            <a:r>
              <a:rPr lang="zh-CN" altLang="en-US" sz="2400" b="1" dirty="0">
                <a:latin typeface="华文楷体" pitchFamily="2" charset="-122"/>
                <a:ea typeface="华文楷体" pitchFamily="2" charset="-122"/>
              </a:rPr>
              <a:t>和顶点</a:t>
            </a:r>
            <a:r>
              <a:rPr lang="en-US" altLang="zh-CN" sz="2400" b="1" dirty="0">
                <a:latin typeface="华文楷体" pitchFamily="2" charset="-122"/>
                <a:ea typeface="华文楷体" pitchFamily="2" charset="-122"/>
              </a:rPr>
              <a:t>j</a:t>
            </a:r>
            <a:r>
              <a:rPr lang="zh-CN" altLang="en-US" sz="2400" b="1" dirty="0">
                <a:latin typeface="华文楷体" pitchFamily="2" charset="-122"/>
                <a:ea typeface="华文楷体" pitchFamily="2" charset="-122"/>
              </a:rPr>
              <a:t>有边</a:t>
            </a:r>
            <a:r>
              <a:rPr lang="en-US" altLang="zh-CN" sz="2400" b="1" dirty="0">
                <a:latin typeface="华文楷体" pitchFamily="2" charset="-122"/>
                <a:ea typeface="华文楷体" pitchFamily="2" charset="-122"/>
              </a:rPr>
              <a:t>(</a:t>
            </a:r>
            <a:r>
              <a:rPr lang="en-US" altLang="zh-CN" sz="2400" b="1" dirty="0" err="1">
                <a:latin typeface="华文楷体" pitchFamily="2" charset="-122"/>
                <a:ea typeface="华文楷体" pitchFamily="2" charset="-122"/>
              </a:rPr>
              <a:t>i</a:t>
            </a:r>
            <a:r>
              <a:rPr lang="zh-CN" altLang="en-US" sz="2400" b="1" dirty="0">
                <a:latin typeface="华文楷体" pitchFamily="2" charset="-122"/>
                <a:ea typeface="华文楷体" pitchFamily="2" charset="-122"/>
              </a:rPr>
              <a:t>和</a:t>
            </a:r>
            <a:r>
              <a:rPr lang="en-US" altLang="zh-CN" sz="2400" b="1" dirty="0">
                <a:latin typeface="华文楷体" pitchFamily="2" charset="-122"/>
                <a:ea typeface="华文楷体" pitchFamily="2" charset="-122"/>
              </a:rPr>
              <a:t>j</a:t>
            </a:r>
            <a:r>
              <a:rPr lang="zh-CN" altLang="en-US" sz="2400" b="1" dirty="0">
                <a:latin typeface="华文楷体" pitchFamily="2" charset="-122"/>
                <a:ea typeface="华文楷体" pitchFamily="2" charset="-122"/>
              </a:rPr>
              <a:t>的路程</a:t>
            </a:r>
            <a:r>
              <a:rPr lang="en-US" altLang="zh-CN" sz="2400" b="1" dirty="0">
                <a:latin typeface="华文楷体" pitchFamily="2" charset="-122"/>
                <a:ea typeface="华文楷体" pitchFamily="2" charset="-122"/>
              </a:rPr>
              <a:t>) </a:t>
            </a:r>
          </a:p>
          <a:p>
            <a:r>
              <a:rPr lang="en-US" altLang="zh-CN" sz="2400" b="1" dirty="0">
                <a:latin typeface="华文楷体" pitchFamily="2" charset="-122"/>
                <a:ea typeface="华文楷体" pitchFamily="2" charset="-122"/>
              </a:rPr>
              <a:t>map(</a:t>
            </a:r>
            <a:r>
              <a:rPr lang="en-US" altLang="zh-CN" sz="2400" b="1" dirty="0" err="1">
                <a:latin typeface="华文楷体" pitchFamily="2" charset="-122"/>
                <a:ea typeface="华文楷体" pitchFamily="2" charset="-122"/>
              </a:rPr>
              <a:t>i,j</a:t>
            </a:r>
            <a:r>
              <a:rPr lang="en-US" altLang="zh-CN" sz="2400" b="1" dirty="0">
                <a:latin typeface="华文楷体" pitchFamily="2" charset="-122"/>
                <a:ea typeface="华文楷体" pitchFamily="2" charset="-122"/>
              </a:rPr>
              <a:t>)={ </a:t>
            </a:r>
          </a:p>
          <a:p>
            <a:r>
              <a:rPr lang="en-US" altLang="zh-CN" sz="2400" b="1" dirty="0">
                <a:latin typeface="华文楷体" pitchFamily="2" charset="-122"/>
                <a:ea typeface="华文楷体" pitchFamily="2" charset="-122"/>
              </a:rPr>
              <a:t>                   0 </a:t>
            </a:r>
            <a:r>
              <a:rPr lang="zh-CN" altLang="en-US" sz="2400" b="1" dirty="0">
                <a:latin typeface="华文楷体" pitchFamily="2" charset="-122"/>
                <a:ea typeface="华文楷体" pitchFamily="2" charset="-122"/>
              </a:rPr>
              <a:t>表示顶点</a:t>
            </a:r>
            <a:r>
              <a:rPr lang="en-US" altLang="zh-CN" sz="2400" b="1" dirty="0" err="1">
                <a:latin typeface="华文楷体" pitchFamily="2" charset="-122"/>
                <a:ea typeface="华文楷体" pitchFamily="2" charset="-122"/>
              </a:rPr>
              <a:t>i</a:t>
            </a:r>
            <a:r>
              <a:rPr lang="zh-CN" altLang="en-US" sz="2400" b="1" dirty="0">
                <a:latin typeface="华文楷体" pitchFamily="2" charset="-122"/>
                <a:ea typeface="华文楷体" pitchFamily="2" charset="-122"/>
              </a:rPr>
              <a:t>和顶点</a:t>
            </a:r>
            <a:r>
              <a:rPr lang="en-US" altLang="zh-CN" sz="2400" b="1" dirty="0">
                <a:latin typeface="华文楷体" pitchFamily="2" charset="-122"/>
                <a:ea typeface="华文楷体" pitchFamily="2" charset="-122"/>
              </a:rPr>
              <a:t>j</a:t>
            </a:r>
            <a:r>
              <a:rPr lang="zh-CN" altLang="en-US" sz="2400" b="1" dirty="0">
                <a:latin typeface="华文楷体" pitchFamily="2" charset="-122"/>
                <a:ea typeface="华文楷体" pitchFamily="2" charset="-122"/>
              </a:rPr>
              <a:t>无边 </a:t>
            </a:r>
          </a:p>
        </p:txBody>
      </p:sp>
      <p:pic>
        <p:nvPicPr>
          <p:cNvPr id="5" name="Picture 6" descr="DJ4"/>
          <p:cNvPicPr>
            <a:picLocks noChangeAspect="1" noChangeArrowheads="1"/>
          </p:cNvPicPr>
          <p:nvPr/>
        </p:nvPicPr>
        <p:blipFill>
          <a:blip r:embed="rId2"/>
          <a:srcRect/>
          <a:stretch>
            <a:fillRect/>
          </a:stretch>
        </p:blipFill>
        <p:spPr bwMode="auto">
          <a:xfrm>
            <a:off x="225620" y="4284280"/>
            <a:ext cx="3529013" cy="2714625"/>
          </a:xfrm>
          <a:prstGeom prst="rect">
            <a:avLst/>
          </a:prstGeom>
          <a:noFill/>
        </p:spPr>
      </p:pic>
      <p:pic>
        <p:nvPicPr>
          <p:cNvPr id="6" name="Picture 8" descr="DJ4"/>
          <p:cNvPicPr>
            <a:picLocks noChangeAspect="1" noChangeArrowheads="1"/>
          </p:cNvPicPr>
          <p:nvPr/>
        </p:nvPicPr>
        <p:blipFill>
          <a:blip r:embed="rId3"/>
          <a:srcRect/>
          <a:stretch>
            <a:fillRect/>
          </a:stretch>
        </p:blipFill>
        <p:spPr bwMode="auto">
          <a:xfrm>
            <a:off x="4193760" y="4516054"/>
            <a:ext cx="2376487" cy="2251075"/>
          </a:xfrm>
          <a:prstGeom prst="rect">
            <a:avLst/>
          </a:prstGeom>
          <a:noFill/>
        </p:spPr>
      </p:pic>
    </p:spTree>
    <p:extLst>
      <p:ext uri="{BB962C8B-B14F-4D97-AF65-F5344CB8AC3E}">
        <p14:creationId xmlns:p14="http://schemas.microsoft.com/office/powerpoint/2010/main" val="3858677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2024034" y="0"/>
            <a:ext cx="8229600" cy="1143000"/>
          </a:xfrm>
        </p:spPr>
        <p:txBody>
          <a:bodyPr/>
          <a:lstStyle/>
          <a:p>
            <a:r>
              <a:rPr lang="zh-CN" altLang="en-US" dirty="0"/>
              <a:t>图的表示与存储</a:t>
            </a:r>
          </a:p>
        </p:txBody>
      </p:sp>
      <p:pic>
        <p:nvPicPr>
          <p:cNvPr id="11278" name="Picture 14"/>
          <p:cNvPicPr>
            <a:picLocks noGrp="1" noChangeAspect="1" noChangeArrowheads="1"/>
          </p:cNvPicPr>
          <p:nvPr>
            <p:ph sz="half" idx="2"/>
          </p:nvPr>
        </p:nvPicPr>
        <p:blipFill>
          <a:blip r:embed="rId2"/>
          <a:srcRect/>
          <a:stretch>
            <a:fillRect/>
          </a:stretch>
        </p:blipFill>
        <p:spPr>
          <a:xfrm>
            <a:off x="484701" y="1029778"/>
            <a:ext cx="6858016" cy="3473738"/>
          </a:xfrm>
        </p:spPr>
      </p:pic>
      <p:sp>
        <p:nvSpPr>
          <p:cNvPr id="11270" name="AutoShape 6" descr="u=806421198,1607921273&amp;fm=23&amp;gp=0"/>
          <p:cNvSpPr>
            <a:spLocks noChangeAspect="1" noChangeArrowheads="1"/>
          </p:cNvSpPr>
          <p:nvPr/>
        </p:nvSpPr>
        <p:spPr bwMode="auto">
          <a:xfrm>
            <a:off x="1679575" y="46038"/>
            <a:ext cx="304800" cy="304800"/>
          </a:xfrm>
          <a:prstGeom prst="rect">
            <a:avLst/>
          </a:prstGeom>
          <a:noFill/>
        </p:spPr>
        <p:txBody>
          <a:bodyPr/>
          <a:lstStyle/>
          <a:p>
            <a:endParaRPr lang="zh-CN" altLang="en-US"/>
          </a:p>
        </p:txBody>
      </p:sp>
      <p:sp>
        <p:nvSpPr>
          <p:cNvPr id="11272" name="AutoShape 8" descr="u=806421198,1607921273&amp;fm=23&amp;gp=0"/>
          <p:cNvSpPr>
            <a:spLocks noChangeAspect="1" noChangeArrowheads="1"/>
          </p:cNvSpPr>
          <p:nvPr/>
        </p:nvSpPr>
        <p:spPr bwMode="auto">
          <a:xfrm>
            <a:off x="1679575" y="46038"/>
            <a:ext cx="304800" cy="304800"/>
          </a:xfrm>
          <a:prstGeom prst="rect">
            <a:avLst/>
          </a:prstGeom>
          <a:noFill/>
        </p:spPr>
        <p:txBody>
          <a:bodyPr/>
          <a:lstStyle/>
          <a:p>
            <a:endParaRPr lang="zh-CN" altLang="en-US"/>
          </a:p>
        </p:txBody>
      </p:sp>
      <p:sp>
        <p:nvSpPr>
          <p:cNvPr id="11274" name="AutoShape 10" descr="u=806421198,1607921273&amp;fm=21&amp;gp=0"/>
          <p:cNvSpPr>
            <a:spLocks noChangeAspect="1" noChangeArrowheads="1"/>
          </p:cNvSpPr>
          <p:nvPr/>
        </p:nvSpPr>
        <p:spPr bwMode="auto">
          <a:xfrm>
            <a:off x="1679575" y="46038"/>
            <a:ext cx="304800" cy="304800"/>
          </a:xfrm>
          <a:prstGeom prst="rect">
            <a:avLst/>
          </a:prstGeom>
          <a:noFill/>
        </p:spPr>
        <p:txBody>
          <a:bodyPr/>
          <a:lstStyle/>
          <a:p>
            <a:endParaRPr lang="zh-CN" altLang="en-US"/>
          </a:p>
        </p:txBody>
      </p:sp>
      <p:sp>
        <p:nvSpPr>
          <p:cNvPr id="11276" name="AutoShape 12" descr="u=806421198,1607921273&amp;fm=21&amp;gp=0"/>
          <p:cNvSpPr>
            <a:spLocks noChangeAspect="1" noChangeArrowheads="1"/>
          </p:cNvSpPr>
          <p:nvPr/>
        </p:nvSpPr>
        <p:spPr bwMode="auto">
          <a:xfrm>
            <a:off x="1679575" y="46038"/>
            <a:ext cx="304800" cy="304800"/>
          </a:xfrm>
          <a:prstGeom prst="rect">
            <a:avLst/>
          </a:prstGeom>
          <a:noFill/>
        </p:spPr>
        <p:txBody>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954" y="4460852"/>
            <a:ext cx="4764531" cy="2482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4001" y="4503516"/>
            <a:ext cx="4580220" cy="2440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92246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5|2.4|3.8|14.3|7.7|9.2|7.9"/>
</p:tagLst>
</file>

<file path=ppt/tags/tag2.xml><?xml version="1.0" encoding="utf-8"?>
<p:tagLst xmlns:a="http://schemas.openxmlformats.org/drawingml/2006/main" xmlns:r="http://schemas.openxmlformats.org/officeDocument/2006/relationships" xmlns:p="http://schemas.openxmlformats.org/presentationml/2006/main">
  <p:tag name="TIMING" val="|3.3"/>
</p:tagLst>
</file>

<file path=ppt/tags/tag3.xml><?xml version="1.0" encoding="utf-8"?>
<p:tagLst xmlns:a="http://schemas.openxmlformats.org/drawingml/2006/main" xmlns:r="http://schemas.openxmlformats.org/officeDocument/2006/relationships" xmlns:p="http://schemas.openxmlformats.org/presentationml/2006/main">
  <p:tag name="TIMING" val="|1.9|14.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lnDef>
      <a:spPr>
        <a:ln w="22225"/>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9036</TotalTime>
  <Words>3998</Words>
  <Application>Microsoft Office PowerPoint</Application>
  <PresentationFormat>宽屏</PresentationFormat>
  <Paragraphs>996</Paragraphs>
  <Slides>73</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73</vt:i4>
      </vt:variant>
    </vt:vector>
  </HeadingPairs>
  <TitlesOfParts>
    <vt:vector size="90" baseType="lpstr">
      <vt:lpstr>黑体</vt:lpstr>
      <vt:lpstr>华文行楷</vt:lpstr>
      <vt:lpstr>华文楷体</vt:lpstr>
      <vt:lpstr>华文新魏</vt:lpstr>
      <vt:lpstr>楷体_GB2312</vt:lpstr>
      <vt:lpstr>隶书</vt:lpstr>
      <vt:lpstr>宋体</vt:lpstr>
      <vt:lpstr>幼圆</vt:lpstr>
      <vt:lpstr>Arial</vt:lpstr>
      <vt:lpstr>Calibri</vt:lpstr>
      <vt:lpstr>Calibri Light</vt:lpstr>
      <vt:lpstr>Tahoma</vt:lpstr>
      <vt:lpstr>Times New Roman</vt:lpstr>
      <vt:lpstr>Verdana</vt:lpstr>
      <vt:lpstr>Wingdings</vt:lpstr>
      <vt:lpstr>Wingdings 2</vt:lpstr>
      <vt:lpstr>天体</vt:lpstr>
      <vt:lpstr>加课：图论基础 ——最短路和最小生成树</vt:lpstr>
      <vt:lpstr>预备知识</vt:lpstr>
      <vt:lpstr>简介</vt:lpstr>
      <vt:lpstr>图是什么？</vt:lpstr>
      <vt:lpstr>图的分类</vt:lpstr>
      <vt:lpstr>PowerPoint 演示文稿</vt:lpstr>
      <vt:lpstr>PowerPoint 演示文稿</vt:lpstr>
      <vt:lpstr>图的存储</vt:lpstr>
      <vt:lpstr>图的表示与存储</vt:lpstr>
      <vt:lpstr>图的DFS遍历</vt:lpstr>
      <vt:lpstr>图的BFS遍历</vt:lpstr>
      <vt:lpstr>拓扑排序</vt:lpstr>
      <vt:lpstr>拓扑排序</vt:lpstr>
      <vt:lpstr>拓扑排序</vt:lpstr>
      <vt:lpstr>拓扑排序的使用</vt:lpstr>
      <vt:lpstr>关键路径</vt:lpstr>
      <vt:lpstr>PowerPoint 演示文稿</vt:lpstr>
      <vt:lpstr>PowerPoint 演示文稿</vt:lpstr>
      <vt:lpstr>最短路</vt:lpstr>
      <vt:lpstr>单源最短路</vt:lpstr>
      <vt:lpstr>Dijkstra算法</vt:lpstr>
      <vt:lpstr>dijstra算法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Dijkstra</vt:lpstr>
      <vt:lpstr>PowerPoint 演示文稿</vt:lpstr>
      <vt:lpstr>PowerPoint 演示文稿</vt:lpstr>
      <vt:lpstr>Bellman-Ford算法</vt:lpstr>
      <vt:lpstr>PowerPoint 演示文稿</vt:lpstr>
      <vt:lpstr>PowerPoint 演示文稿</vt:lpstr>
      <vt:lpstr>PowerPoint 演示文稿</vt:lpstr>
      <vt:lpstr>PowerPoint 演示文稿</vt:lpstr>
      <vt:lpstr>PowerPoint 演示文稿</vt:lpstr>
      <vt:lpstr>Bellman-Ford算法</vt:lpstr>
      <vt:lpstr>PowerPoint 演示文稿</vt:lpstr>
      <vt:lpstr>Bellman-ford的队列优化 ——SPFA</vt:lpstr>
      <vt:lpstr>SPFA算法的实现</vt:lpstr>
      <vt:lpstr>SPFA算法的实现</vt:lpstr>
      <vt:lpstr>SPFA算法的实现</vt:lpstr>
      <vt:lpstr>SPFA算法的实现</vt:lpstr>
      <vt:lpstr>PowerPoint 演示文稿</vt:lpstr>
      <vt:lpstr>Floyd算法</vt:lpstr>
      <vt:lpstr>Floyd求最短路径</vt:lpstr>
      <vt:lpstr>PowerPoint 演示文稿</vt:lpstr>
      <vt:lpstr>Floyd应用——求最小环</vt:lpstr>
      <vt:lpstr>Dijkstral SPFa floyd比较</vt:lpstr>
      <vt:lpstr>最小生成树</vt:lpstr>
      <vt:lpstr>最小生成树</vt:lpstr>
      <vt:lpstr>Prim算法</vt:lpstr>
      <vt:lpstr>Prim 算法</vt:lpstr>
      <vt:lpstr>PowerPoint 演示文稿</vt:lpstr>
      <vt:lpstr>PowerPoint 演示文稿</vt:lpstr>
      <vt:lpstr>Kruskal算法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Prim 和 Kruskal的比较</vt:lpstr>
      <vt:lpstr>例1：</vt:lpstr>
      <vt:lpstr>例2：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Siyu Deng</dc:creator>
  <cp:lastModifiedBy>Siyu Deng</cp:lastModifiedBy>
  <cp:revision>131</cp:revision>
  <dcterms:created xsi:type="dcterms:W3CDTF">2017-06-30T02:02:02Z</dcterms:created>
  <dcterms:modified xsi:type="dcterms:W3CDTF">2017-08-06T10:22:27Z</dcterms:modified>
</cp:coreProperties>
</file>