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28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302" r:id="rId32"/>
    <p:sldId id="303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4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FEDF-DCC4-4515-BB16-EE640D1FBCD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35A6-3E36-4A78-A04B-1AD6A8936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35A6-3E36-4A78-A04B-1AD6A89360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C503-402D-4300-9EF9-9512DB19D1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0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C503-402D-4300-9EF9-9512DB19D12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1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9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3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9C519-6893-49A5-92B0-8C066AD9A8D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18426" y="0"/>
            <a:ext cx="4073574" cy="5847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2017</a:t>
            </a:r>
            <a:r>
              <a:rPr lang="en-US" altLang="zh-CN" sz="3200" baseline="0" dirty="0" smtClean="0">
                <a:solidFill>
                  <a:srgbClr val="7030A0"/>
                </a:solidFill>
              </a:rPr>
              <a:t> Summer Training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0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6000" kern="1200" cap="all">
          <a:ln w="3175" cmpd="sng">
            <a:noFill/>
          </a:ln>
          <a:solidFill>
            <a:schemeClr val="tx1"/>
          </a:solidFill>
          <a:effectLst/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3335" y="1448972"/>
            <a:ext cx="10876791" cy="2936759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动态规划基础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邓丝雨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5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0" y="1194619"/>
            <a:ext cx="5650906" cy="408610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pt-BR" altLang="en-US" sz="2800" dirty="0">
                <a:latin typeface="Arial" charset="0"/>
                <a:ea typeface="宋体" charset="-122"/>
              </a:rPr>
              <a:t>for(i = 0; i &lt; n; i++)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{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   </a:t>
            </a:r>
            <a:r>
              <a:rPr lang="en-US" altLang="zh-CN" sz="2800" dirty="0">
                <a:latin typeface="Arial" charset="0"/>
              </a:rPr>
              <a:t>f</a:t>
            </a:r>
            <a:r>
              <a:rPr lang="pt-BR" altLang="en-US" sz="2800" dirty="0">
                <a:latin typeface="Arial" charset="0"/>
                <a:ea typeface="宋体" charset="-122"/>
              </a:rPr>
              <a:t>[i] = 1;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   for(j = 0; j &lt; i; j++)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   {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      if(a[j] &lt;= a[i] &amp;&amp; f[j] + 1 &gt; f[i])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         f[i] = f[j] + 1;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   }</a:t>
            </a:r>
            <a:br>
              <a:rPr lang="pt-BR" altLang="en-US" sz="2800" dirty="0">
                <a:latin typeface="Arial" charset="0"/>
                <a:ea typeface="宋体" charset="-122"/>
              </a:rPr>
            </a:br>
            <a:r>
              <a:rPr lang="pt-BR" altLang="en-US" sz="2800" dirty="0"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028640" y="383458"/>
            <a:ext cx="6163359" cy="647454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altLang="zh-CN" sz="2800" dirty="0" err="1">
                <a:latin typeface="Arial" charset="0"/>
                <a:ea typeface="宋体" charset="-122"/>
              </a:rPr>
              <a:t>int</a:t>
            </a:r>
            <a:r>
              <a:rPr lang="en-US" altLang="zh-CN" sz="2800" dirty="0">
                <a:latin typeface="Arial" charset="0"/>
                <a:ea typeface="宋体" charset="-122"/>
              </a:rPr>
              <a:t> calc(</a:t>
            </a:r>
            <a:r>
              <a:rPr lang="en-US" altLang="zh-CN" sz="2800" dirty="0" err="1">
                <a:latin typeface="Arial" charset="0"/>
                <a:ea typeface="宋体" charset="-122"/>
              </a:rPr>
              <a:t>int</a:t>
            </a:r>
            <a:r>
              <a:rPr lang="en-US" altLang="zh-CN" sz="2800" dirty="0">
                <a:latin typeface="Arial" charset="0"/>
                <a:ea typeface="宋体" charset="-122"/>
              </a:rPr>
              <a:t> x)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{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if (f[x] != 0) return f[x];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f[x] = 1;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for (</a:t>
            </a:r>
            <a:r>
              <a:rPr lang="en-US" altLang="zh-CN" sz="2800" dirty="0" err="1">
                <a:latin typeface="Arial" charset="0"/>
                <a:ea typeface="宋体" charset="-122"/>
              </a:rPr>
              <a:t>int</a:t>
            </a: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r>
              <a:rPr lang="en-US" altLang="zh-CN" sz="2800" dirty="0" err="1">
                <a:latin typeface="Arial" charset="0"/>
                <a:ea typeface="宋体" charset="-122"/>
              </a:rPr>
              <a:t>i</a:t>
            </a:r>
            <a:r>
              <a:rPr lang="en-US" altLang="zh-CN" sz="2800" dirty="0">
                <a:latin typeface="Arial" charset="0"/>
                <a:ea typeface="宋体" charset="-122"/>
              </a:rPr>
              <a:t> = 0; </a:t>
            </a:r>
            <a:r>
              <a:rPr lang="en-US" altLang="zh-CN" sz="2800" dirty="0" err="1">
                <a:latin typeface="Arial" charset="0"/>
                <a:ea typeface="宋体" charset="-122"/>
              </a:rPr>
              <a:t>i</a:t>
            </a:r>
            <a:r>
              <a:rPr lang="en-US" altLang="zh-CN" sz="2800" dirty="0">
                <a:latin typeface="Arial" charset="0"/>
                <a:ea typeface="宋体" charset="-122"/>
              </a:rPr>
              <a:t> &lt; x; </a:t>
            </a:r>
            <a:r>
              <a:rPr lang="en-US" altLang="zh-CN" sz="2800" dirty="0" err="1">
                <a:latin typeface="Arial" charset="0"/>
                <a:ea typeface="宋体" charset="-122"/>
              </a:rPr>
              <a:t>i</a:t>
            </a:r>
            <a:r>
              <a:rPr lang="en-US" altLang="zh-CN" sz="2800" dirty="0">
                <a:latin typeface="Arial" charset="0"/>
                <a:ea typeface="宋体" charset="-122"/>
              </a:rPr>
              <a:t>++)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{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   if (a[</a:t>
            </a:r>
            <a:r>
              <a:rPr lang="en-US" altLang="zh-CN" sz="2800" dirty="0" err="1">
                <a:latin typeface="Arial" charset="0"/>
                <a:ea typeface="宋体" charset="-122"/>
              </a:rPr>
              <a:t>i</a:t>
            </a:r>
            <a:r>
              <a:rPr lang="en-US" altLang="zh-CN" sz="2800" dirty="0">
                <a:latin typeface="Arial" charset="0"/>
                <a:ea typeface="宋体" charset="-122"/>
              </a:rPr>
              <a:t>] &lt;= a[x])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   {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       t = calc(</a:t>
            </a:r>
            <a:r>
              <a:rPr lang="en-US" altLang="zh-CN" sz="2800" dirty="0" err="1">
                <a:latin typeface="Arial" charset="0"/>
                <a:ea typeface="宋体" charset="-122"/>
              </a:rPr>
              <a:t>i</a:t>
            </a:r>
            <a:r>
              <a:rPr lang="en-US" altLang="zh-CN" sz="2800" dirty="0">
                <a:latin typeface="Arial" charset="0"/>
                <a:ea typeface="宋体" charset="-122"/>
              </a:rPr>
              <a:t>);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       if (t + 1 &gt; f[x]) f[x] = t+ 1;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   }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}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   return f[x];</a:t>
            </a:r>
          </a:p>
          <a:p>
            <a:r>
              <a:rPr lang="en-US" altLang="zh-CN" sz="2800" dirty="0">
                <a:latin typeface="Arial" charset="0"/>
                <a:ea typeface="宋体" charset="-122"/>
              </a:rPr>
              <a:t>}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1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数字</a:t>
            </a:r>
            <a:r>
              <a:rPr lang="zh-CN" altLang="en-US" dirty="0" smtClean="0"/>
              <a:t>三角形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433" y="1918406"/>
            <a:ext cx="8229600" cy="1564958"/>
          </a:xfrm>
        </p:spPr>
        <p:txBody>
          <a:bodyPr/>
          <a:lstStyle/>
          <a:p>
            <a:r>
              <a:rPr lang="zh-CN" altLang="en-US" dirty="0" smtClean="0"/>
              <a:t>设有一个三角形的数塔，顶点结点称为根结点，每个结点有一个整数数值。从顶点出发，可以向左走，也可以向右走。如图所示。</a:t>
            </a:r>
            <a:endParaRPr lang="zh-CN" altLang="en-US" dirty="0"/>
          </a:p>
        </p:txBody>
      </p:sp>
      <p:pic>
        <p:nvPicPr>
          <p:cNvPr id="4" name="Picture 4" descr="dt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796" y="3664974"/>
            <a:ext cx="4876800" cy="3086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54972" y="3807284"/>
            <a:ext cx="57699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</a:t>
            </a:r>
            <a:r>
              <a:rPr lang="zh-CN" altLang="en-US" sz="3200" dirty="0"/>
              <a:t>问题：</a:t>
            </a:r>
            <a:endParaRPr lang="en-US" altLang="zh-CN" sz="3200" dirty="0"/>
          </a:p>
          <a:p>
            <a:r>
              <a:rPr lang="zh-CN" altLang="en-US" sz="3200" dirty="0"/>
              <a:t>当三角形数塔给出之后，求从第一层到达底层的路径最大值。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7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95472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数字三角形</a:t>
            </a:r>
            <a:r>
              <a:rPr lang="zh-CN" altLang="en-US" sz="4000" dirty="0"/>
              <a:t>（</a:t>
            </a:r>
            <a:r>
              <a:rPr lang="en-US" altLang="zh-CN" sz="4000" dirty="0"/>
              <a:t>poj1163</a:t>
            </a:r>
            <a:r>
              <a:rPr lang="zh-CN" altLang="en-US" sz="4000" dirty="0"/>
              <a:t>）</a:t>
            </a:r>
            <a:endParaRPr lang="zh-CN" altLang="en-US" sz="4000" dirty="0"/>
          </a:p>
        </p:txBody>
      </p:sp>
      <p:pic>
        <p:nvPicPr>
          <p:cNvPr id="5" name="Picture 4" descr="dt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72" y="1500173"/>
            <a:ext cx="4071966" cy="271464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4" descr="dtg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3358" y="1559390"/>
            <a:ext cx="400052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21530" y="4357670"/>
            <a:ext cx="11577484" cy="250033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dirty="0" smtClean="0">
                <a:latin typeface="Arial" charset="0"/>
              </a:rPr>
              <a:t>这样就是向下走和向右下走！</a:t>
            </a:r>
            <a:endParaRPr lang="en-US" altLang="zh-CN" dirty="0" smtClean="0">
              <a:latin typeface="Arial" charset="0"/>
            </a:endParaRPr>
          </a:p>
          <a:p>
            <a:r>
              <a:rPr lang="en-US" altLang="zh-CN" dirty="0" smtClean="0">
                <a:latin typeface="Arial" charset="0"/>
              </a:rPr>
              <a:t>f[</a:t>
            </a:r>
            <a:r>
              <a:rPr lang="en-US" altLang="zh-CN" dirty="0" err="1" smtClean="0">
                <a:latin typeface="Arial" charset="0"/>
              </a:rPr>
              <a:t>i,j</a:t>
            </a:r>
            <a:r>
              <a:rPr lang="en-US" altLang="zh-CN" dirty="0" smtClean="0">
                <a:latin typeface="Arial" charset="0"/>
              </a:rPr>
              <a:t>]</a:t>
            </a:r>
            <a:r>
              <a:rPr lang="zh-CN" altLang="en-US" dirty="0" smtClean="0">
                <a:latin typeface="Arial" charset="0"/>
              </a:rPr>
              <a:t>表示从顶层到达第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层第</a:t>
            </a:r>
            <a:r>
              <a:rPr lang="en-US" altLang="zh-CN" dirty="0" smtClean="0">
                <a:latin typeface="Arial" charset="0"/>
              </a:rPr>
              <a:t>j</a:t>
            </a:r>
            <a:r>
              <a:rPr lang="zh-CN" altLang="en-US" dirty="0" smtClean="0">
                <a:latin typeface="Arial" charset="0"/>
              </a:rPr>
              <a:t>个位置的最大的得分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f[</a:t>
            </a:r>
            <a:r>
              <a:rPr lang="en-US" altLang="zh-CN" dirty="0" err="1" smtClean="0">
                <a:latin typeface="Arial" charset="0"/>
              </a:rPr>
              <a:t>i,j</a:t>
            </a:r>
            <a:r>
              <a:rPr lang="en-US" altLang="zh-CN" dirty="0" smtClean="0">
                <a:latin typeface="Arial" charset="0"/>
              </a:rPr>
              <a:t>]=max(f[i-1,j],f[i-1,j-1])+a[</a:t>
            </a:r>
            <a:r>
              <a:rPr lang="en-US" altLang="zh-CN" dirty="0" err="1" smtClean="0">
                <a:latin typeface="Arial" charset="0"/>
              </a:rPr>
              <a:t>i,j</a:t>
            </a:r>
            <a:r>
              <a:rPr lang="en-US" altLang="zh-CN" dirty="0" smtClean="0">
                <a:latin typeface="Arial" charset="0"/>
              </a:rPr>
              <a:t>];</a:t>
            </a:r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5453058" y="1857364"/>
            <a:ext cx="4357718" cy="78581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953124" y="1428736"/>
            <a:ext cx="785818" cy="385765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738942" y="1428736"/>
            <a:ext cx="714380" cy="385765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453322" y="1428736"/>
            <a:ext cx="785818" cy="385765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53058" y="2643182"/>
            <a:ext cx="4357718" cy="64294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53058" y="3286124"/>
            <a:ext cx="4357718" cy="64294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239140" y="1428736"/>
            <a:ext cx="714380" cy="385765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453058" y="3929066"/>
            <a:ext cx="4357718" cy="64294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52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数字三角形</a:t>
            </a:r>
            <a:r>
              <a:rPr lang="zh-CN" altLang="en-US" sz="4000" dirty="0"/>
              <a:t>（</a:t>
            </a:r>
            <a:r>
              <a:rPr lang="en-US" altLang="zh-CN" sz="4000" dirty="0"/>
              <a:t>poj1163</a:t>
            </a:r>
            <a:r>
              <a:rPr lang="zh-CN" altLang="en-US" sz="4000" dirty="0"/>
              <a:t>）</a:t>
            </a:r>
            <a:endParaRPr lang="zh-CN" altLang="en-US" sz="4000" dirty="0"/>
          </a:p>
        </p:txBody>
      </p:sp>
      <p:pic>
        <p:nvPicPr>
          <p:cNvPr id="9" name="Picture 4" descr="dt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00240"/>
            <a:ext cx="378621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 rot="5400000">
            <a:off x="6130925" y="2536025"/>
            <a:ext cx="357984" cy="7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81752" y="2357430"/>
            <a:ext cx="571504" cy="4286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167570" y="3071810"/>
            <a:ext cx="500066" cy="3571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96264" y="3714752"/>
            <a:ext cx="500066" cy="3571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6131719" y="3250405"/>
            <a:ext cx="35719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6131719" y="3893347"/>
            <a:ext cx="35719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131719" y="4536289"/>
            <a:ext cx="35719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81752" y="3071810"/>
            <a:ext cx="500066" cy="3571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7704149" y="3892553"/>
            <a:ext cx="35719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6846099" y="4536289"/>
            <a:ext cx="35719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7632711" y="4536289"/>
            <a:ext cx="356396" cy="7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10248" y="185736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altLang="zh-CN" sz="3600" dirty="0">
                <a:latin typeface="+mj-lt"/>
              </a:rPr>
              <a:t>  13</a:t>
            </a:r>
            <a:endParaRPr lang="zh-CN" altLang="en-US" sz="3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24562" y="2643184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24</a:t>
            </a:r>
            <a:endParaRPr lang="zh-CN" altLang="en-US" sz="3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8942" y="2643183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21</a:t>
            </a:r>
            <a:endParaRPr lang="zh-CN" altLang="en-US" sz="3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4562" y="321468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36</a:t>
            </a:r>
            <a:endParaRPr lang="zh-CN" altLang="en-US" sz="3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38942" y="321468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31</a:t>
            </a:r>
            <a:endParaRPr lang="zh-CN" altLang="en-US" sz="3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4760" y="321468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34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24562" y="385762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42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24562" y="457200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54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10578" y="385762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42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24760" y="385762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51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67504" y="385762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45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67504" y="457200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52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24760" y="457200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64</a:t>
            </a:r>
            <a:endParaRPr lang="zh-CN" altLang="en-US" sz="3600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39140" y="457200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79</a:t>
            </a:r>
            <a:endParaRPr lang="zh-CN" altLang="en-US" sz="36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53520" y="457200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53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453058" y="1857364"/>
            <a:ext cx="4357718" cy="342902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3058" y="2000240"/>
            <a:ext cx="2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0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53058" y="2786058"/>
            <a:ext cx="2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1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3058" y="3429000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53058" y="4000504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58" y="4714884"/>
            <a:ext cx="21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4</a:t>
            </a:r>
            <a:endParaRPr lang="zh-CN" altLang="en-US" sz="2800" dirty="0"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453058" y="1428736"/>
            <a:ext cx="4357718" cy="42862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96000" y="1428736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0</a:t>
            </a:r>
            <a:endParaRPr lang="zh-CN" altLang="en-US" sz="2800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53256" y="142873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1</a:t>
            </a:r>
            <a:endParaRPr lang="zh-CN" altLang="en-US" sz="28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67636" y="142873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53454" y="1428736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67834" y="1428736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4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16200000" flipH="1">
            <a:off x="8810644" y="4214818"/>
            <a:ext cx="500066" cy="5000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096264" y="4357694"/>
            <a:ext cx="428628" cy="28575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381752" y="3643314"/>
            <a:ext cx="500066" cy="4286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 bwMode="auto">
          <a:xfrm>
            <a:off x="2024034" y="5715016"/>
            <a:ext cx="7715304" cy="785818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altLang="zh-CN" sz="4000" dirty="0">
                <a:latin typeface="Arial" charset="0"/>
              </a:rPr>
              <a:t>f[</a:t>
            </a:r>
            <a:r>
              <a:rPr lang="en-US" altLang="zh-CN" sz="4000" dirty="0" err="1">
                <a:latin typeface="Arial" charset="0"/>
              </a:rPr>
              <a:t>i,j</a:t>
            </a:r>
            <a:r>
              <a:rPr lang="en-US" altLang="zh-CN" sz="4000" dirty="0">
                <a:latin typeface="Arial" charset="0"/>
              </a:rPr>
              <a:t>]=max(f[i-1,j],f[i-1,j-1])+a[</a:t>
            </a:r>
            <a:r>
              <a:rPr lang="en-US" altLang="zh-CN" sz="4000" dirty="0" err="1">
                <a:latin typeface="Arial" charset="0"/>
              </a:rPr>
              <a:t>i,j</a:t>
            </a:r>
            <a:r>
              <a:rPr lang="en-US" altLang="zh-CN" sz="4000" dirty="0">
                <a:latin typeface="Arial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14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数字三角形</a:t>
            </a:r>
            <a:r>
              <a:rPr lang="zh-CN" altLang="en-US" sz="4000" dirty="0"/>
              <a:t>（</a:t>
            </a:r>
            <a:r>
              <a:rPr lang="en-US" altLang="zh-CN" sz="4000" dirty="0"/>
              <a:t>poj1163</a:t>
            </a:r>
            <a:r>
              <a:rPr lang="zh-CN" altLang="en-US" sz="4000" dirty="0"/>
              <a:t>）</a:t>
            </a:r>
            <a:endParaRPr lang="zh-CN" altLang="en-US" sz="400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2095472" y="1928802"/>
            <a:ext cx="6715172" cy="2714644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nn-NO" altLang="zh-CN" sz="2400" dirty="0">
                <a:latin typeface="Arial" charset="0"/>
                <a:ea typeface="宋体" charset="-122"/>
              </a:rPr>
              <a:t>for(int i = 0; i &lt; n; i++)</a:t>
            </a:r>
          </a:p>
          <a:p>
            <a:r>
              <a:rPr lang="nn-NO" altLang="zh-CN" sz="2400" dirty="0">
                <a:latin typeface="Arial" charset="0"/>
                <a:ea typeface="宋体" charset="-122"/>
              </a:rPr>
              <a:t>{</a:t>
            </a:r>
          </a:p>
          <a:p>
            <a:r>
              <a:rPr lang="nn-NO" altLang="zh-CN" sz="2400" dirty="0">
                <a:latin typeface="Arial" charset="0"/>
                <a:ea typeface="宋体" charset="-122"/>
              </a:rPr>
              <a:t>    for(int j = 0; j &lt;= i; j++)</a:t>
            </a:r>
          </a:p>
          <a:p>
            <a:r>
              <a:rPr lang="nn-NO" altLang="zh-CN" sz="2400" dirty="0">
                <a:latin typeface="Arial" charset="0"/>
                <a:ea typeface="宋体" charset="-122"/>
              </a:rPr>
              <a:t>    {</a:t>
            </a:r>
          </a:p>
          <a:p>
            <a:r>
              <a:rPr lang="nn-NO" altLang="zh-CN" sz="2400" dirty="0">
                <a:latin typeface="Arial" charset="0"/>
                <a:ea typeface="宋体" charset="-122"/>
              </a:rPr>
              <a:t>         f[i][j] = max(f[i - 1][j], f[i - 1][j -1 ]) + a[i][j];</a:t>
            </a:r>
          </a:p>
          <a:p>
            <a:r>
              <a:rPr lang="nn-NO" altLang="zh-CN" sz="2400" dirty="0">
                <a:latin typeface="Arial" charset="0"/>
                <a:ea typeface="宋体" charset="-122"/>
              </a:rPr>
              <a:t>    }</a:t>
            </a:r>
          </a:p>
          <a:p>
            <a:r>
              <a:rPr lang="nn-NO" altLang="zh-CN" sz="2400" dirty="0">
                <a:latin typeface="Arial" charset="0"/>
                <a:ea typeface="宋体" charset="-122"/>
              </a:rPr>
              <a:t>}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1158" y="4929198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对最后一行的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值进行扫描，最大的那一个即是结果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418" y="421714"/>
            <a:ext cx="7467600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 dirty="0" smtClean="0"/>
              <a:t>下面给出若干概念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870430" y="1642448"/>
            <a:ext cx="10323595" cy="316552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动规的定义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:</a:t>
            </a:r>
          </a:p>
          <a:p>
            <a:pPr lvl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动态规划是解决</a:t>
            </a:r>
            <a:r>
              <a:rPr lang="zh-CN" altLang="en-US" sz="2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多阶段决策过程</a:t>
            </a:r>
            <a:r>
              <a:rPr lang="zh-CN" altLang="en-US" sz="26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最优化问题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的一种方法。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阶段：</a:t>
            </a:r>
            <a:endParaRPr lang="en-US" altLang="zh-CN" sz="4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3400" dirty="0" smtClean="0">
                <a:latin typeface="黑体" pitchFamily="2" charset="-122"/>
                <a:ea typeface="黑体" pitchFamily="2" charset="-122"/>
              </a:rPr>
              <a:t>把问题分成几个相互联系的有顺序的几个环节，这些环节即称为阶段。</a:t>
            </a:r>
            <a:endParaRPr lang="en-US" altLang="zh-CN" sz="34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状态：</a:t>
            </a:r>
            <a:endParaRPr lang="en-US" altLang="zh-CN" sz="4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3400" dirty="0" smtClean="0">
                <a:latin typeface="黑体" pitchFamily="2" charset="-122"/>
                <a:ea typeface="黑体" pitchFamily="2" charset="-122"/>
              </a:rPr>
              <a:t>某一阶段的</a:t>
            </a:r>
            <a:r>
              <a:rPr lang="zh-CN" altLang="en-US" sz="34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出发位置</a:t>
            </a:r>
            <a:r>
              <a:rPr lang="zh-CN" altLang="en-US" sz="3400" dirty="0" smtClean="0">
                <a:latin typeface="黑体" pitchFamily="2" charset="-122"/>
                <a:ea typeface="黑体" pitchFamily="2" charset="-122"/>
              </a:rPr>
              <a:t>称为状态。通常一个阶段包含若干状态。</a:t>
            </a:r>
          </a:p>
          <a:p>
            <a:pPr lvl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6866" name="Picture 2" descr="C:\Users\Administrator\AppData\Roaming\Tencent\Users\935422189\QQ\WinTemp\RichOle\U1N5DJGVEYXE$)EDY]6JW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752" y="4499968"/>
            <a:ext cx="6843730" cy="2358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4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8" y="406965"/>
            <a:ext cx="7467600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 dirty="0" smtClean="0"/>
              <a:t>下面给出若干概念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707922" y="1195529"/>
            <a:ext cx="10668000" cy="328383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决策：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从某阶段的一个状态演变到下一个阶段某状态的选择。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策略：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由开始到终点的全过程中，由每段决策组成的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决策序列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称为全过程策略，简称策略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2" descr="C:\Users\Administrator\AppData\Roaming\Tencent\Users\935422189\QQ\WinTemp\RichOle\U1N5DJGVEYXE$)EDY]6JW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9701" y="4376126"/>
            <a:ext cx="6843730" cy="2358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0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063" y="571500"/>
            <a:ext cx="7467600" cy="774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 dirty="0" smtClean="0"/>
              <a:t>下面给出若干概念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501445" y="1500189"/>
            <a:ext cx="11017045" cy="43894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状态转移方程：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前一阶段的终点就是后一阶段的起点，前一阶段的决策选择导出了后一阶段的状态，这种关系描述了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dirty="0" err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阶段到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阶段状态的演变规律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，称为状态转移方程。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形如：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 = 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- 1]+ 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- 2]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dirty="0" smtClean="0">
                <a:latin typeface="Arial" charset="0"/>
              </a:rPr>
              <a:t>f[</a:t>
            </a:r>
            <a:r>
              <a:rPr lang="en-US" altLang="zh-CN" dirty="0" err="1" smtClean="0">
                <a:latin typeface="Arial" charset="0"/>
              </a:rPr>
              <a:t>i,j</a:t>
            </a:r>
            <a:r>
              <a:rPr lang="en-US" altLang="zh-CN" dirty="0" smtClean="0">
                <a:latin typeface="Arial" charset="0"/>
              </a:rPr>
              <a:t>]=max(f[i-1,j],f[i-1,j-1])+a[</a:t>
            </a:r>
            <a:r>
              <a:rPr lang="en-US" altLang="zh-CN" dirty="0" err="1" smtClean="0">
                <a:latin typeface="Arial" charset="0"/>
              </a:rPr>
              <a:t>i,j</a:t>
            </a:r>
            <a:r>
              <a:rPr lang="en-US" altLang="zh-CN" dirty="0" smtClean="0">
                <a:latin typeface="Arial" charset="0"/>
              </a:rPr>
              <a:t>]</a:t>
            </a:r>
          </a:p>
          <a:p>
            <a:pPr lvl="1">
              <a:buNone/>
            </a:pPr>
            <a:r>
              <a:rPr lang="zh-CN" altLang="en-US" dirty="0" smtClean="0">
                <a:latin typeface="Arial" charset="0"/>
              </a:rPr>
              <a:t>等等</a:t>
            </a:r>
            <a:endParaRPr lang="en-US" altLang="zh-CN" dirty="0" smtClean="0">
              <a:latin typeface="Arial" charset="0"/>
            </a:endParaRPr>
          </a:p>
          <a:p>
            <a:pPr lvl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2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动态规划适用的基本条件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			——</a:t>
            </a:r>
            <a:r>
              <a:rPr lang="zh-CN" altLang="en-US" dirty="0" smtClean="0">
                <a:solidFill>
                  <a:schemeClr val="tx1"/>
                </a:solidFill>
              </a:rPr>
              <a:t>具有</a:t>
            </a:r>
            <a:r>
              <a:rPr lang="zh-CN" altLang="en-US" dirty="0" smtClean="0">
                <a:solidFill>
                  <a:srgbClr val="FF0000"/>
                </a:solidFill>
              </a:rPr>
              <a:t>相同子问题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389296" y="2426827"/>
            <a:ext cx="11424162" cy="42306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首先，我们必须要保证这个问题能够分解出几个子问题，并且能够通过这些子问题来解决这个问题。</a:t>
            </a:r>
          </a:p>
          <a:p>
            <a:pPr eaLnBrk="1" hangingPunct="1"/>
            <a:r>
              <a:rPr lang="zh-CN" altLang="en-US" dirty="0" smtClean="0"/>
              <a:t>其次，将这些子问题做为一个新的问题，它也能分解成为相同的子问题进行求解。</a:t>
            </a:r>
          </a:p>
          <a:p>
            <a:pPr eaLnBrk="1" hangingPunct="1"/>
            <a:r>
              <a:rPr lang="zh-CN" altLang="en-US" dirty="0" smtClean="0"/>
              <a:t>也就是说，假设我们一个问题被分解为了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三个部分，那么这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分别也能被分解为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三个部分，而不能是</a:t>
            </a:r>
            <a:r>
              <a:rPr lang="en-US" altLang="zh-CN" dirty="0" smtClean="0"/>
              <a:t>D,E,F</a:t>
            </a:r>
            <a:r>
              <a:rPr lang="zh-CN" altLang="en-US" dirty="0" smtClean="0"/>
              <a:t>三个部分。</a:t>
            </a:r>
          </a:p>
          <a:p>
            <a:pPr eaLnBrk="1" hangingPunct="1"/>
            <a:endParaRPr lang="zh-CN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30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" y="4177428"/>
            <a:ext cx="11127774" cy="15461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25" y="78581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动态规划适用的基本条件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			——</a:t>
            </a:r>
            <a:r>
              <a:rPr lang="zh-CN" altLang="en-US" dirty="0" smtClean="0">
                <a:solidFill>
                  <a:schemeClr val="tx1"/>
                </a:solidFill>
              </a:rPr>
              <a:t>满足</a:t>
            </a:r>
            <a:r>
              <a:rPr lang="zh-CN" altLang="en-US" dirty="0" smtClean="0">
                <a:solidFill>
                  <a:srgbClr val="FF0000"/>
                </a:solidFill>
              </a:rPr>
              <a:t>最优子结构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0" y="2428875"/>
            <a:ext cx="11341510" cy="172969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仿宋_GB2312" pitchFamily="49" charset="-122"/>
              </a:rPr>
              <a:t>问题的最优解包含着它的子问题的最优解。即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不管前面的策略如何，此后的决策必须是基于当前状态（由上一次决策产生）的最优决策。</a:t>
            </a:r>
            <a:endParaRPr lang="zh-CN" altLang="en-US" dirty="0" smtClean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1416828" y="4177428"/>
            <a:ext cx="8507854" cy="1143000"/>
            <a:chOff x="6207" y="1623"/>
            <a:chExt cx="4604" cy="1128"/>
          </a:xfrm>
          <a:noFill/>
        </p:grpSpPr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6611" y="1623"/>
              <a:ext cx="4200" cy="11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latin typeface="Calibri" pitchFamily="34" charset="0"/>
                </a:rPr>
                <a:t>     </a:t>
              </a:r>
              <a:r>
                <a:rPr lang="en-US" altLang="zh-CN" sz="2800" dirty="0">
                  <a:solidFill>
                    <a:schemeClr val="bg1"/>
                  </a:solidFill>
                  <a:latin typeface="Calibri" pitchFamily="34" charset="0"/>
                </a:rPr>
                <a:t>3   </a:t>
              </a:r>
              <a:r>
                <a:rPr lang="en-US" altLang="zh-CN" sz="2400" dirty="0">
                  <a:solidFill>
                    <a:schemeClr val="bg1"/>
                  </a:solidFill>
                  <a:latin typeface="Calibri" pitchFamily="34" charset="0"/>
                </a:rPr>
                <a:t>                             </a:t>
              </a:r>
              <a:r>
                <a:rPr lang="en-US" altLang="zh-CN" sz="2800" dirty="0">
                  <a:solidFill>
                    <a:schemeClr val="bg1"/>
                  </a:solidFill>
                  <a:latin typeface="Calibri" pitchFamily="34" charset="0"/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  <a:latin typeface="Calibri" pitchFamily="34" charset="0"/>
                </a:rPr>
                <a:t>                       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just"/>
              <a:r>
                <a:rPr lang="en-US" altLang="zh-CN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      </a:t>
              </a:r>
              <a:r>
                <a:rPr lang="en-US" altLang="zh-CN" sz="2800" dirty="0">
                  <a:solidFill>
                    <a:schemeClr val="bg1"/>
                  </a:solidFill>
                  <a:latin typeface="Calibri" pitchFamily="34" charset="0"/>
                </a:rPr>
                <a:t>1  </a:t>
              </a:r>
              <a:r>
                <a:rPr lang="en-US" altLang="zh-CN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                             </a:t>
              </a:r>
              <a:r>
                <a:rPr lang="en-US" altLang="zh-CN" sz="28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r>
                <a:rPr lang="en-US" altLang="zh-CN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                          </a:t>
              </a:r>
              <a:r>
                <a:rPr lang="en-US" altLang="zh-CN" sz="32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just"/>
              <a:r>
                <a:rPr lang="en-US" altLang="zh-CN" sz="2400" dirty="0">
                  <a:latin typeface="Calibri" pitchFamily="34" charset="0"/>
                </a:rPr>
                <a:t>     </a:t>
              </a:r>
              <a:r>
                <a:rPr lang="en-US" altLang="zh-CN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Calibri" pitchFamily="34" charset="0"/>
                </a:rPr>
                <a:t>0</a:t>
              </a:r>
              <a:r>
                <a:rPr lang="en-US" altLang="zh-CN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                              </a:t>
              </a:r>
              <a:r>
                <a:rPr lang="en-US" altLang="zh-CN" sz="3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  </a:t>
              </a:r>
              <a:r>
                <a:rPr lang="en-US" altLang="zh-CN" sz="3200" dirty="0">
                  <a:solidFill>
                    <a:schemeClr val="bg1"/>
                  </a:solidFill>
                  <a:latin typeface="Calibri" pitchFamily="34" charset="0"/>
                </a:rPr>
                <a:t>2 </a:t>
              </a:r>
              <a:r>
                <a:rPr lang="en-US" altLang="zh-CN" sz="32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                         </a:t>
              </a:r>
              <a:r>
                <a:rPr lang="en-US" altLang="zh-CN" sz="32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  <a:endParaRPr lang="zh-CN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6207" y="2064"/>
              <a:ext cx="42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>
                  <a:latin typeface="Calibri" pitchFamily="34" charset="0"/>
                </a:rPr>
                <a:t>1</a:t>
              </a:r>
              <a:endParaRPr lang="zh-CN" altLang="zh-CN"/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7467" y="2064"/>
              <a:ext cx="42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>
                  <a:latin typeface="Calibri" pitchFamily="34" charset="0"/>
                </a:rPr>
                <a:t>2</a:t>
              </a:r>
              <a:endParaRPr lang="zh-CN" altLang="zh-CN"/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8727" y="2064"/>
              <a:ext cx="42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>
                  <a:latin typeface="Calibri" pitchFamily="34" charset="0"/>
                </a:rPr>
                <a:t>3</a:t>
              </a:r>
              <a:endParaRPr lang="zh-CN" altLang="zh-CN"/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9987" y="2064"/>
              <a:ext cx="42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>
                  <a:latin typeface="Calibri" pitchFamily="34" charset="0"/>
                </a:rPr>
                <a:t>4</a:t>
              </a:r>
              <a:endParaRPr lang="zh-CN" altLang="zh-CN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6633" y="2304"/>
              <a:ext cx="8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7887" y="2280"/>
              <a:ext cx="8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9147" y="2298"/>
              <a:ext cx="8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Freeform 13"/>
            <p:cNvSpPr>
              <a:spLocks/>
            </p:cNvSpPr>
            <p:nvPr/>
          </p:nvSpPr>
          <p:spPr bwMode="auto">
            <a:xfrm>
              <a:off x="6627" y="1908"/>
              <a:ext cx="840" cy="312"/>
            </a:xfrm>
            <a:custGeom>
              <a:avLst/>
              <a:gdLst>
                <a:gd name="T0" fmla="*/ 0 w 840"/>
                <a:gd name="T1" fmla="*/ 312 h 312"/>
                <a:gd name="T2" fmla="*/ 420 w 840"/>
                <a:gd name="T3" fmla="*/ 0 h 312"/>
                <a:gd name="T4" fmla="*/ 840 w 840"/>
                <a:gd name="T5" fmla="*/ 312 h 312"/>
                <a:gd name="T6" fmla="*/ 0 60000 65536"/>
                <a:gd name="T7" fmla="*/ 0 60000 65536"/>
                <a:gd name="T8" fmla="*/ 0 60000 65536"/>
                <a:gd name="T9" fmla="*/ 0 w 840"/>
                <a:gd name="T10" fmla="*/ 0 h 312"/>
                <a:gd name="T11" fmla="*/ 840 w 84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312">
                  <a:moveTo>
                    <a:pt x="0" y="312"/>
                  </a:moveTo>
                  <a:cubicBezTo>
                    <a:pt x="140" y="156"/>
                    <a:pt x="280" y="0"/>
                    <a:pt x="420" y="0"/>
                  </a:cubicBezTo>
                  <a:cubicBezTo>
                    <a:pt x="560" y="0"/>
                    <a:pt x="700" y="156"/>
                    <a:pt x="840" y="312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14"/>
            <p:cNvSpPr>
              <a:spLocks/>
            </p:cNvSpPr>
            <p:nvPr/>
          </p:nvSpPr>
          <p:spPr bwMode="auto">
            <a:xfrm>
              <a:off x="7887" y="1908"/>
              <a:ext cx="840" cy="312"/>
            </a:xfrm>
            <a:custGeom>
              <a:avLst/>
              <a:gdLst>
                <a:gd name="T0" fmla="*/ 0 w 840"/>
                <a:gd name="T1" fmla="*/ 312 h 312"/>
                <a:gd name="T2" fmla="*/ 420 w 840"/>
                <a:gd name="T3" fmla="*/ 0 h 312"/>
                <a:gd name="T4" fmla="*/ 840 w 840"/>
                <a:gd name="T5" fmla="*/ 312 h 312"/>
                <a:gd name="T6" fmla="*/ 0 60000 65536"/>
                <a:gd name="T7" fmla="*/ 0 60000 65536"/>
                <a:gd name="T8" fmla="*/ 0 60000 65536"/>
                <a:gd name="T9" fmla="*/ 0 w 840"/>
                <a:gd name="T10" fmla="*/ 0 h 312"/>
                <a:gd name="T11" fmla="*/ 840 w 84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312">
                  <a:moveTo>
                    <a:pt x="0" y="312"/>
                  </a:moveTo>
                  <a:cubicBezTo>
                    <a:pt x="140" y="156"/>
                    <a:pt x="280" y="0"/>
                    <a:pt x="420" y="0"/>
                  </a:cubicBezTo>
                  <a:cubicBezTo>
                    <a:pt x="560" y="0"/>
                    <a:pt x="700" y="156"/>
                    <a:pt x="840" y="312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5"/>
            <p:cNvSpPr>
              <a:spLocks/>
            </p:cNvSpPr>
            <p:nvPr/>
          </p:nvSpPr>
          <p:spPr bwMode="auto">
            <a:xfrm>
              <a:off x="9147" y="1908"/>
              <a:ext cx="840" cy="312"/>
            </a:xfrm>
            <a:custGeom>
              <a:avLst/>
              <a:gdLst>
                <a:gd name="T0" fmla="*/ 0 w 840"/>
                <a:gd name="T1" fmla="*/ 312 h 312"/>
                <a:gd name="T2" fmla="*/ 420 w 840"/>
                <a:gd name="T3" fmla="*/ 0 h 312"/>
                <a:gd name="T4" fmla="*/ 840 w 840"/>
                <a:gd name="T5" fmla="*/ 312 h 312"/>
                <a:gd name="T6" fmla="*/ 0 60000 65536"/>
                <a:gd name="T7" fmla="*/ 0 60000 65536"/>
                <a:gd name="T8" fmla="*/ 0 60000 65536"/>
                <a:gd name="T9" fmla="*/ 0 w 840"/>
                <a:gd name="T10" fmla="*/ 0 h 312"/>
                <a:gd name="T11" fmla="*/ 840 w 84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312">
                  <a:moveTo>
                    <a:pt x="0" y="312"/>
                  </a:moveTo>
                  <a:cubicBezTo>
                    <a:pt x="140" y="156"/>
                    <a:pt x="280" y="0"/>
                    <a:pt x="420" y="0"/>
                  </a:cubicBezTo>
                  <a:cubicBezTo>
                    <a:pt x="560" y="0"/>
                    <a:pt x="700" y="156"/>
                    <a:pt x="840" y="312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  <a:effectLst>
              <a:outerShdw blurRad="50800" dist="50800" dir="5400000" algn="ctr" rotWithShape="0">
                <a:schemeClr val="tx2">
                  <a:lumMod val="50000"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6"/>
            <p:cNvSpPr>
              <a:spLocks/>
            </p:cNvSpPr>
            <p:nvPr/>
          </p:nvSpPr>
          <p:spPr bwMode="auto">
            <a:xfrm flipV="1">
              <a:off x="6627" y="2376"/>
              <a:ext cx="840" cy="312"/>
            </a:xfrm>
            <a:custGeom>
              <a:avLst/>
              <a:gdLst>
                <a:gd name="T0" fmla="*/ 0 w 840"/>
                <a:gd name="T1" fmla="*/ 312 h 312"/>
                <a:gd name="T2" fmla="*/ 420 w 840"/>
                <a:gd name="T3" fmla="*/ 0 h 312"/>
                <a:gd name="T4" fmla="*/ 840 w 840"/>
                <a:gd name="T5" fmla="*/ 312 h 312"/>
                <a:gd name="T6" fmla="*/ 0 60000 65536"/>
                <a:gd name="T7" fmla="*/ 0 60000 65536"/>
                <a:gd name="T8" fmla="*/ 0 60000 65536"/>
                <a:gd name="T9" fmla="*/ 0 w 840"/>
                <a:gd name="T10" fmla="*/ 0 h 312"/>
                <a:gd name="T11" fmla="*/ 840 w 84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312">
                  <a:moveTo>
                    <a:pt x="0" y="312"/>
                  </a:moveTo>
                  <a:cubicBezTo>
                    <a:pt x="140" y="156"/>
                    <a:pt x="280" y="0"/>
                    <a:pt x="420" y="0"/>
                  </a:cubicBezTo>
                  <a:cubicBezTo>
                    <a:pt x="560" y="0"/>
                    <a:pt x="700" y="156"/>
                    <a:pt x="840" y="312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17"/>
            <p:cNvSpPr>
              <a:spLocks/>
            </p:cNvSpPr>
            <p:nvPr/>
          </p:nvSpPr>
          <p:spPr bwMode="auto">
            <a:xfrm flipV="1">
              <a:off x="7887" y="2376"/>
              <a:ext cx="840" cy="312"/>
            </a:xfrm>
            <a:custGeom>
              <a:avLst/>
              <a:gdLst>
                <a:gd name="T0" fmla="*/ 0 w 840"/>
                <a:gd name="T1" fmla="*/ 312 h 312"/>
                <a:gd name="T2" fmla="*/ 420 w 840"/>
                <a:gd name="T3" fmla="*/ 0 h 312"/>
                <a:gd name="T4" fmla="*/ 840 w 840"/>
                <a:gd name="T5" fmla="*/ 312 h 312"/>
                <a:gd name="T6" fmla="*/ 0 60000 65536"/>
                <a:gd name="T7" fmla="*/ 0 60000 65536"/>
                <a:gd name="T8" fmla="*/ 0 60000 65536"/>
                <a:gd name="T9" fmla="*/ 0 w 840"/>
                <a:gd name="T10" fmla="*/ 0 h 312"/>
                <a:gd name="T11" fmla="*/ 840 w 84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312">
                  <a:moveTo>
                    <a:pt x="0" y="312"/>
                  </a:moveTo>
                  <a:cubicBezTo>
                    <a:pt x="140" y="156"/>
                    <a:pt x="280" y="0"/>
                    <a:pt x="420" y="0"/>
                  </a:cubicBezTo>
                  <a:cubicBezTo>
                    <a:pt x="560" y="0"/>
                    <a:pt x="700" y="156"/>
                    <a:pt x="840" y="312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8"/>
            <p:cNvSpPr>
              <a:spLocks/>
            </p:cNvSpPr>
            <p:nvPr/>
          </p:nvSpPr>
          <p:spPr bwMode="auto">
            <a:xfrm flipV="1">
              <a:off x="9147" y="2376"/>
              <a:ext cx="840" cy="312"/>
            </a:xfrm>
            <a:custGeom>
              <a:avLst/>
              <a:gdLst>
                <a:gd name="T0" fmla="*/ 0 w 840"/>
                <a:gd name="T1" fmla="*/ 312 h 312"/>
                <a:gd name="T2" fmla="*/ 420 w 840"/>
                <a:gd name="T3" fmla="*/ 0 h 312"/>
                <a:gd name="T4" fmla="*/ 840 w 840"/>
                <a:gd name="T5" fmla="*/ 312 h 312"/>
                <a:gd name="T6" fmla="*/ 0 60000 65536"/>
                <a:gd name="T7" fmla="*/ 0 60000 65536"/>
                <a:gd name="T8" fmla="*/ 0 60000 65536"/>
                <a:gd name="T9" fmla="*/ 0 w 840"/>
                <a:gd name="T10" fmla="*/ 0 h 312"/>
                <a:gd name="T11" fmla="*/ 840 w 84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312">
                  <a:moveTo>
                    <a:pt x="0" y="312"/>
                  </a:moveTo>
                  <a:cubicBezTo>
                    <a:pt x="140" y="156"/>
                    <a:pt x="280" y="0"/>
                    <a:pt x="420" y="0"/>
                  </a:cubicBezTo>
                  <a:cubicBezTo>
                    <a:pt x="560" y="0"/>
                    <a:pt x="700" y="156"/>
                    <a:pt x="840" y="312"/>
                  </a:cubicBez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9813" y="5831799"/>
            <a:ext cx="111202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ea typeface="仿宋_GB2312" pitchFamily="49" charset="-122"/>
              </a:rPr>
              <a:t>在上图中找出从第</a:t>
            </a:r>
            <a:r>
              <a:rPr lang="en-US" altLang="en-US" sz="2600" dirty="0">
                <a:ea typeface="仿宋_GB2312" pitchFamily="49" charset="-122"/>
              </a:rPr>
              <a:t>1</a:t>
            </a:r>
            <a:r>
              <a:rPr lang="zh-CN" altLang="en-US" sz="2600" dirty="0">
                <a:ea typeface="仿宋_GB2312" pitchFamily="49" charset="-122"/>
              </a:rPr>
              <a:t>点到第</a:t>
            </a:r>
            <a:r>
              <a:rPr lang="en-US" altLang="en-US" sz="2600" dirty="0">
                <a:ea typeface="仿宋_GB2312" pitchFamily="49" charset="-122"/>
              </a:rPr>
              <a:t>4</a:t>
            </a:r>
            <a:r>
              <a:rPr lang="zh-CN" altLang="en-US" sz="2600" dirty="0">
                <a:ea typeface="仿宋_GB2312" pitchFamily="49" charset="-122"/>
              </a:rPr>
              <a:t>点的一条路径，要求路径长度</a:t>
            </a:r>
            <a:r>
              <a:rPr lang="en-US" altLang="en-US" sz="2600" dirty="0">
                <a:ea typeface="仿宋_GB2312" pitchFamily="49" charset="-122"/>
              </a:rPr>
              <a:t>mod 4</a:t>
            </a:r>
            <a:r>
              <a:rPr lang="zh-CN" altLang="en-US" sz="2600" dirty="0">
                <a:ea typeface="仿宋_GB2312" pitchFamily="49" charset="-122"/>
              </a:rPr>
              <a:t>的余数最小。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6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动态规划是针对于一类求最优解问题的算法，其核心是将一个问题分解为若干子问题（</a:t>
            </a:r>
            <a:r>
              <a:rPr lang="zh-CN" altLang="en-US" dirty="0" smtClean="0"/>
              <a:t>类似于</a:t>
            </a:r>
            <a:r>
              <a:rPr lang="zh-CN" altLang="en-US" dirty="0"/>
              <a:t>分治思想），通过每一次的最优决策，来得出一个最优解</a:t>
            </a:r>
            <a:r>
              <a:rPr lang="zh-CN" altLang="en-US" dirty="0"/>
              <a:t> 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88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063" y="78581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动态规划适用的基本条件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			——</a:t>
            </a:r>
            <a:r>
              <a:rPr lang="zh-CN" altLang="en-US" dirty="0" smtClean="0">
                <a:solidFill>
                  <a:schemeClr val="tx1"/>
                </a:solidFill>
              </a:rPr>
              <a:t>满足</a:t>
            </a:r>
            <a:r>
              <a:rPr lang="zh-CN" altLang="en-US" dirty="0" smtClean="0">
                <a:solidFill>
                  <a:srgbClr val="FF0000"/>
                </a:solidFill>
              </a:rPr>
              <a:t>无后效性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176980" y="1785938"/>
            <a:ext cx="11547987" cy="43307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“过去的步骤只能通过当前状态影响未来的发展，当前的状态是历史的总结”。这条特征说明</a:t>
            </a:r>
            <a:r>
              <a:rPr lang="zh-CN" altLang="en-US" b="1" dirty="0" smtClean="0">
                <a:solidFill>
                  <a:srgbClr val="00B0F0"/>
                </a:solidFill>
              </a:rPr>
              <a:t>动态规划只适用于解决当前决策与过去状态无关的问题</a:t>
            </a:r>
            <a:r>
              <a:rPr lang="zh-CN" altLang="en-US" dirty="0" smtClean="0"/>
              <a:t>。状态，出现在策略任何一个位置，它的地位相同，都可实施同样策略，这就是无后效性的内涵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这是动态规划中极为重要的一点，如果当前问题的具体决策，会对解决其它未来的问题产生影响，如果产生影响，就无法保证决策的最优性。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1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：最大子序列和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题意：给你一个有正有负的序列，求一个最长的连续子序列，使其和最大！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样例输入：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smtClean="0">
                <a:latin typeface="+mj-lt"/>
              </a:rPr>
              <a:t>5 6 -1 5 4 -7</a:t>
            </a:r>
          </a:p>
          <a:p>
            <a:r>
              <a:rPr lang="zh-CN" altLang="en-US" dirty="0" smtClean="0">
                <a:latin typeface="Arial" charset="0"/>
              </a:rPr>
              <a:t>样例输出</a:t>
            </a:r>
            <a:r>
              <a:rPr lang="zh-CN" altLang="en-US" dirty="0" smtClean="0">
                <a:latin typeface="+mj-lt"/>
              </a:rPr>
              <a:t>：</a:t>
            </a:r>
            <a:r>
              <a:rPr lang="en-US" altLang="zh-CN" dirty="0" smtClean="0">
                <a:latin typeface="+mj-lt"/>
              </a:rPr>
              <a:t> 14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94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：最大子序列和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09" y="2065867"/>
            <a:ext cx="10628672" cy="27079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Arial" charset="0"/>
              </a:rPr>
              <a:t>样例输入：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smtClean="0">
                <a:latin typeface="+mj-lt"/>
              </a:rPr>
              <a:t>5 6 -1 5 4 -7</a:t>
            </a:r>
          </a:p>
          <a:p>
            <a:r>
              <a:rPr lang="zh-CN" altLang="en-US" dirty="0" smtClean="0">
                <a:latin typeface="+mj-lt"/>
              </a:rPr>
              <a:t>用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表示第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个数及其左边若干个数（可以为</a:t>
            </a:r>
            <a:r>
              <a:rPr lang="en-US" altLang="zh-CN" dirty="0" smtClean="0">
                <a:latin typeface="+mj-lt"/>
              </a:rPr>
              <a:t>0</a:t>
            </a:r>
            <a:r>
              <a:rPr lang="zh-CN" altLang="en-US" dirty="0" smtClean="0">
                <a:latin typeface="+mj-lt"/>
              </a:rPr>
              <a:t>）的最大子序列和。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>
                <a:latin typeface="+mj-lt"/>
              </a:rPr>
              <a:t>If   (f[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- 1] &gt; 0) </a:t>
            </a:r>
            <a:r>
              <a:rPr lang="en-US" altLang="zh-CN" dirty="0">
                <a:latin typeface="+mj-lt"/>
              </a:rPr>
              <a:t>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 = 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- 1]+a[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];</a:t>
            </a:r>
          </a:p>
          <a:p>
            <a:pPr>
              <a:buNone/>
            </a:pPr>
            <a:r>
              <a:rPr lang="en-US" altLang="zh-CN" dirty="0">
                <a:latin typeface="+mj-lt"/>
              </a:rPr>
              <a:t>       else 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 = a[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];</a:t>
            </a:r>
            <a:endParaRPr lang="en-US" altLang="zh-CN" dirty="0">
              <a:latin typeface="+mj-lt"/>
            </a:endParaRPr>
          </a:p>
          <a:p>
            <a:pPr>
              <a:buNone/>
            </a:pPr>
            <a:endParaRPr lang="en-US" altLang="zh-CN" dirty="0" smtClean="0">
              <a:latin typeface="+mj-lt"/>
            </a:endParaRPr>
          </a:p>
        </p:txBody>
      </p:sp>
      <p:graphicFrame>
        <p:nvGraphicFramePr>
          <p:cNvPr id="4" name="Group 49"/>
          <p:cNvGraphicFramePr>
            <a:graphicFrameLocks/>
          </p:cNvGraphicFramePr>
          <p:nvPr/>
        </p:nvGraphicFramePr>
        <p:xfrm>
          <a:off x="2024035" y="4572009"/>
          <a:ext cx="4714909" cy="1319213"/>
        </p:xfrm>
        <a:graphic>
          <a:graphicData uri="http://schemas.openxmlformats.org/drawingml/2006/table">
            <a:tbl>
              <a:tblPr/>
              <a:tblGrid>
                <a:gridCol w="915360"/>
                <a:gridCol w="632723"/>
                <a:gridCol w="632723"/>
                <a:gridCol w="634328"/>
                <a:gridCol w="632723"/>
                <a:gridCol w="634329"/>
                <a:gridCol w="632723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  <a:cs typeface="+mn-cs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1290" y="5286388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-5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4232" y="5286388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6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4562" y="5286388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7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3058" y="5286388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14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0116" y="5286388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10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7174" y="5286388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5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5400000">
            <a:off x="6096794" y="5214156"/>
            <a:ext cx="128588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9990" y="300892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通过前面几道题的讲解，相信大家对动规有了一定的</a:t>
            </a:r>
            <a:r>
              <a:rPr lang="zh-CN" altLang="en-US" sz="3200" dirty="0" smtClean="0"/>
              <a:t>感觉！</a:t>
            </a:r>
            <a:endParaRPr lang="zh-CN" alt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62002" y="1198497"/>
            <a:ext cx="7467600" cy="488172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3600" b="1" cap="small" dirty="0">
                <a:latin typeface="+mj-ea"/>
                <a:ea typeface="+mj-ea"/>
                <a:cs typeface="+mj-cs"/>
              </a:rPr>
              <a:t>我之前说过</a:t>
            </a:r>
            <a:r>
              <a:rPr lang="en-US" altLang="zh-CN" sz="3600" b="1" cap="small" dirty="0">
                <a:latin typeface="+mj-ea"/>
                <a:ea typeface="+mj-ea"/>
                <a:cs typeface="+mj-cs"/>
              </a:rPr>
              <a:t>:</a:t>
            </a:r>
          </a:p>
          <a:p>
            <a:pPr>
              <a:defRPr/>
            </a:pPr>
            <a:endParaRPr lang="en-US" altLang="zh-CN" sz="3600" b="1" cap="small" dirty="0">
              <a:latin typeface="+mj-ea"/>
              <a:ea typeface="+mj-ea"/>
              <a:cs typeface="+mj-cs"/>
            </a:endParaRPr>
          </a:p>
          <a:p>
            <a:pPr>
              <a:defRPr/>
            </a:pPr>
            <a:endParaRPr lang="en-US" altLang="zh-CN" sz="3600" b="1" cap="small" dirty="0">
              <a:latin typeface="+mj-ea"/>
              <a:ea typeface="+mj-ea"/>
              <a:cs typeface="+mj-cs"/>
            </a:endParaRPr>
          </a:p>
          <a:p>
            <a:pPr>
              <a:defRPr/>
            </a:pPr>
            <a:endParaRPr lang="en-US" altLang="zh-CN" sz="3600" b="1" cap="small" dirty="0">
              <a:latin typeface="+mj-ea"/>
              <a:ea typeface="+mj-ea"/>
              <a:cs typeface="+mj-cs"/>
            </a:endParaRPr>
          </a:p>
          <a:p>
            <a:pPr>
              <a:defRPr/>
            </a:pPr>
            <a:endParaRPr lang="en-US" altLang="zh-CN" sz="3600" b="1" cap="small" dirty="0">
              <a:latin typeface="+mj-ea"/>
              <a:ea typeface="+mj-ea"/>
              <a:cs typeface="+mj-cs"/>
            </a:endParaRPr>
          </a:p>
          <a:p>
            <a:pPr>
              <a:defRPr/>
            </a:pPr>
            <a:endParaRPr lang="en-US" altLang="zh-CN" sz="3600" b="1" cap="small" dirty="0">
              <a:latin typeface="+mj-ea"/>
              <a:ea typeface="+mj-ea"/>
              <a:cs typeface="+mj-cs"/>
            </a:endParaRPr>
          </a:p>
          <a:p>
            <a:pPr>
              <a:defRPr/>
            </a:pPr>
            <a:endParaRPr lang="en-US" altLang="zh-CN" sz="3600" b="1" cap="small" dirty="0">
              <a:latin typeface="+mj-ea"/>
              <a:ea typeface="+mj-ea"/>
              <a:cs typeface="+mj-cs"/>
            </a:endParaRPr>
          </a:p>
          <a:p>
            <a:pPr>
              <a:defRPr/>
            </a:pPr>
            <a:endParaRPr lang="en-US" altLang="zh-CN" sz="3600" b="1" cap="small" dirty="0">
              <a:latin typeface="+mj-ea"/>
              <a:ea typeface="+mj-ea"/>
              <a:cs typeface="+mj-cs"/>
            </a:endParaRPr>
          </a:p>
        </p:txBody>
      </p:sp>
      <p:sp>
        <p:nvSpPr>
          <p:cNvPr id="38913" name="AutoShape 1" descr="C:\Users\Administrator\AppData\Roaming\Tencent\Users\935422189\QQ\WinTemp\RichOle\WSK7T]M)61_R}%@9RR~XQ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4" name="AutoShape 2" descr="C:\Users\Administrator\AppData\Roaming\Tencent\Users\935422189\QQ\WinTemp\RichOle\WSK7T]M)61_R}%@9RR~XQ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AutoShape 3" descr="C:\Users\Administrator\AppData\Roaming\Tencent\Users\935422189\QQ\WinTemp\RichOle\WSK7T]M)61_R}%@9RR~XQ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AutoShape 4" descr="C:\Users\Administrator\AppData\Roaming\Tencent\Users\935422189\QQ\WinTemp\RichOle\WSK7T]M)61_R}%@9RR~XQ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18" name="Picture 6" descr="C:\Users\Administrator\AppData\Roaming\Tencent\Users\935422189\QQ\WinTemp\RichOle\TZJX73UL(V9D%99[)0KZ(}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802" y="1562564"/>
            <a:ext cx="5806839" cy="3357586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 bwMode="auto">
          <a:xfrm>
            <a:off x="2055088" y="5368952"/>
            <a:ext cx="7488832" cy="131153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>
              <a:defRPr/>
            </a:pPr>
            <a:r>
              <a:rPr lang="zh-CN" altLang="en-US" sz="3600" b="1" cap="small" dirty="0">
                <a:latin typeface="+mj-ea"/>
                <a:ea typeface="+mj-ea"/>
                <a:cs typeface="+mj-cs"/>
              </a:rPr>
              <a:t>那么，下面我给出做</a:t>
            </a:r>
            <a:r>
              <a:rPr lang="zh-CN" altLang="en-US" sz="3600" b="1" cap="small" dirty="0">
                <a:latin typeface="+mj-ea"/>
                <a:ea typeface="+mj-ea"/>
                <a:cs typeface="+mj-cs"/>
              </a:rPr>
              <a:t>动态规划</a:t>
            </a:r>
            <a:endParaRPr lang="en-US" altLang="zh-CN" sz="3600" b="1" cap="small" dirty="0">
              <a:latin typeface="+mj-ea"/>
              <a:ea typeface="+mj-ea"/>
              <a:cs typeface="+mj-cs"/>
            </a:endParaRPr>
          </a:p>
          <a:p>
            <a:pPr>
              <a:defRPr/>
            </a:pPr>
            <a:r>
              <a:rPr lang="zh-CN" altLang="en-US" sz="3600" b="1" cap="small" dirty="0">
                <a:latin typeface="+mj-ea"/>
                <a:ea typeface="+mj-ea"/>
                <a:cs typeface="+mj-cs"/>
              </a:rPr>
              <a:t>更加</a:t>
            </a:r>
            <a:r>
              <a:rPr lang="zh-CN" altLang="en-US" sz="3600" b="1" cap="small" dirty="0">
                <a:latin typeface="+mj-ea"/>
                <a:ea typeface="+mj-ea"/>
                <a:cs typeface="+mj-cs"/>
              </a:rPr>
              <a:t>实用的一般步骤</a:t>
            </a:r>
            <a:r>
              <a:rPr lang="en-US" altLang="zh-CN" sz="3600" b="1" cap="small" dirty="0">
                <a:latin typeface="+mj-ea"/>
                <a:ea typeface="+mj-ea"/>
                <a:cs typeface="+mj-cs"/>
              </a:rPr>
              <a:t>:</a:t>
            </a:r>
            <a:endParaRPr lang="zh-CN" altLang="en-US" sz="3600" b="1" cap="small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74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第一步：找到一个原问题，并分析它的子问题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555021"/>
            <a:ext cx="10131425" cy="3649133"/>
          </a:xfrm>
        </p:spPr>
        <p:txBody>
          <a:bodyPr/>
          <a:lstStyle/>
          <a:p>
            <a:r>
              <a:rPr lang="zh-CN" altLang="en-US" dirty="0" smtClean="0"/>
              <a:t>量化的并具体的描述原问题或者量化的描述原问题的子问题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可能有多种描述方式</a:t>
            </a:r>
            <a:endParaRPr lang="en-US" altLang="zh-CN" dirty="0" smtClean="0"/>
          </a:p>
          <a:p>
            <a:r>
              <a:rPr lang="zh-CN" altLang="en-US" dirty="0" smtClean="0"/>
              <a:t>比如： </a:t>
            </a:r>
            <a:endParaRPr lang="en-US" altLang="zh-CN" dirty="0" smtClean="0"/>
          </a:p>
          <a:p>
            <a:r>
              <a:rPr lang="zh-CN" altLang="en-US" dirty="0" smtClean="0"/>
              <a:t>数塔问题</a:t>
            </a:r>
            <a:endParaRPr lang="en-US" altLang="zh-CN" dirty="0"/>
          </a:p>
          <a:p>
            <a:r>
              <a:rPr lang="zh-CN" altLang="en-US" dirty="0" smtClean="0"/>
              <a:t>最长上升子序列</a:t>
            </a:r>
            <a:endParaRPr lang="en-US" altLang="zh-CN" dirty="0" smtClean="0"/>
          </a:p>
          <a:p>
            <a:r>
              <a:rPr lang="zh-CN" altLang="en-US" dirty="0" smtClean="0"/>
              <a:t>求最长连续子区间和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412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第二步：根据原问题和子问题确定状态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525525"/>
            <a:ext cx="10131425" cy="389002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原问题和子问题中有几个变量一般状态就可以初步确定成几维</a:t>
            </a:r>
            <a:endParaRPr lang="en-US" altLang="zh-CN" dirty="0" smtClean="0"/>
          </a:p>
          <a:p>
            <a:r>
              <a:rPr lang="zh-CN" altLang="en-US" dirty="0" smtClean="0">
                <a:latin typeface="Arial" charset="0"/>
              </a:rPr>
              <a:t>状态的参数一般有：</a:t>
            </a:r>
          </a:p>
          <a:p>
            <a:pPr lvl="1"/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）描述位置的：前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后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单位，第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到第</a:t>
            </a:r>
            <a:r>
              <a:rPr lang="en-US" altLang="zh-CN" dirty="0" smtClean="0">
                <a:latin typeface="Arial" charset="0"/>
              </a:rPr>
              <a:t>j</a:t>
            </a:r>
            <a:r>
              <a:rPr lang="zh-CN" altLang="en-US" dirty="0" smtClean="0">
                <a:latin typeface="Arial" charset="0"/>
              </a:rPr>
              <a:t>单位，坐标为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en-US" altLang="zh-CN" dirty="0" err="1" smtClean="0">
                <a:latin typeface="Arial" charset="0"/>
              </a:rPr>
              <a:t>i,j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等</a:t>
            </a:r>
          </a:p>
          <a:p>
            <a:pPr lvl="1"/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）描述数量的：取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个，不超过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个，至少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个等</a:t>
            </a:r>
          </a:p>
          <a:p>
            <a:pPr lvl="1"/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）描述对后有影响的：状态压缩的，一些特殊的性质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/>
              <a:t>结合子问题，敢想敢试，不要轻易否定一个状态，多思考，不要希望每个题都能一蹴而就！</a:t>
            </a:r>
            <a:endParaRPr lang="zh-CN" altLang="en-US" dirty="0" smtClean="0">
              <a:latin typeface="Arial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0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第三步：确定状态转移方程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首先，要确定参数是不是真的已经够了</a:t>
            </a:r>
            <a:endParaRPr lang="en-US" altLang="zh-CN" dirty="0" smtClean="0"/>
          </a:p>
          <a:p>
            <a:r>
              <a:rPr lang="zh-CN" altLang="en-US" dirty="0" smtClean="0"/>
              <a:t>然后，考虑最后一次决策是什么</a:t>
            </a:r>
            <a:r>
              <a:rPr lang="zh-CN" altLang="en-US" dirty="0"/>
              <a:t>，</a:t>
            </a:r>
            <a:r>
              <a:rPr lang="zh-CN" altLang="en-US" dirty="0"/>
              <a:t>取不取，怎么样放，前一项是</a:t>
            </a:r>
            <a:r>
              <a:rPr lang="zh-CN" altLang="en-US" dirty="0" smtClean="0"/>
              <a:t>什么，往哪走，走几步</a:t>
            </a:r>
            <a:endParaRPr lang="en-US" altLang="zh-CN" dirty="0" smtClean="0"/>
          </a:p>
          <a:p>
            <a:r>
              <a:rPr lang="zh-CN" altLang="en-US" dirty="0" smtClean="0"/>
              <a:t>最后，考虑初始边界是什么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8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第四步，确定编程实现方式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递推 </a:t>
            </a:r>
            <a:r>
              <a:rPr lang="en-US" altLang="zh-CN" dirty="0" smtClean="0">
                <a:latin typeface="Arial" charset="0"/>
              </a:rPr>
              <a:t>or </a:t>
            </a:r>
            <a:r>
              <a:rPr lang="zh-CN" altLang="en-US" dirty="0" smtClean="0">
                <a:latin typeface="Arial" charset="0"/>
              </a:rPr>
              <a:t>记忆</a:t>
            </a:r>
            <a:r>
              <a:rPr lang="zh-CN" altLang="en-US" dirty="0">
                <a:latin typeface="Arial" charset="0"/>
              </a:rPr>
              <a:t>化搜索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22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457" y="316169"/>
            <a:ext cx="7467600" cy="7747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：滑雪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987" y="1483136"/>
            <a:ext cx="11739716" cy="4873625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Arial" pitchFamily="34" charset="0"/>
              </a:rPr>
              <a:t>Michael</a:t>
            </a:r>
            <a:r>
              <a:rPr lang="zh-CN" altLang="en-US" dirty="0" smtClean="0">
                <a:latin typeface="Arial" pitchFamily="34" charset="0"/>
              </a:rPr>
              <a:t>喜欢滑雪，这并不奇怪， 因为滑雪的确很刺激。可是为了获得速度，滑的区域必须向下倾斜，而且当你滑到坡底，你不得不再次走上坡或者等待升降机来载你。</a:t>
            </a:r>
            <a:r>
              <a:rPr lang="en-US" altLang="zh-CN" dirty="0" smtClean="0">
                <a:latin typeface="Arial" pitchFamily="34" charset="0"/>
              </a:rPr>
              <a:t>Michael</a:t>
            </a:r>
            <a:r>
              <a:rPr lang="zh-CN" altLang="en-US" dirty="0" smtClean="0">
                <a:latin typeface="Arial" pitchFamily="34" charset="0"/>
              </a:rPr>
              <a:t>想知道载一个区域中最长底滑坡。区域由一个二维数组给出。数组的每个数字代表点的高度。下面是一个例子 </a:t>
            </a:r>
            <a:br>
              <a:rPr lang="zh-CN" altLang="en-US" dirty="0" smtClean="0">
                <a:latin typeface="Arial" pitchFamily="34" charset="0"/>
              </a:rPr>
            </a:br>
            <a:r>
              <a:rPr lang="en-US" altLang="zh-CN" dirty="0" smtClean="0">
                <a:latin typeface="Arial" pitchFamily="34" charset="0"/>
              </a:rPr>
              <a:t>1   2   3   4   5 </a:t>
            </a:r>
            <a:br>
              <a:rPr lang="en-US" altLang="zh-CN" dirty="0" smtClean="0">
                <a:latin typeface="Arial" pitchFamily="34" charset="0"/>
              </a:rPr>
            </a:br>
            <a:r>
              <a:rPr lang="en-US" altLang="zh-CN" dirty="0" smtClean="0">
                <a:latin typeface="Arial" pitchFamily="34" charset="0"/>
              </a:rPr>
              <a:t>16 17 18 19 6 </a:t>
            </a:r>
            <a:br>
              <a:rPr lang="en-US" altLang="zh-CN" dirty="0" smtClean="0">
                <a:latin typeface="Arial" pitchFamily="34" charset="0"/>
              </a:rPr>
            </a:br>
            <a:r>
              <a:rPr lang="en-US" altLang="zh-CN" dirty="0" smtClean="0">
                <a:latin typeface="Arial" pitchFamily="34" charset="0"/>
              </a:rPr>
              <a:t>15 24 25 20 7 </a:t>
            </a:r>
            <a:br>
              <a:rPr lang="en-US" altLang="zh-CN" dirty="0" smtClean="0">
                <a:latin typeface="Arial" pitchFamily="34" charset="0"/>
              </a:rPr>
            </a:br>
            <a:r>
              <a:rPr lang="en-US" altLang="zh-CN" dirty="0" smtClean="0">
                <a:latin typeface="Arial" pitchFamily="34" charset="0"/>
              </a:rPr>
              <a:t>14 23 22 21 8 </a:t>
            </a:r>
            <a:br>
              <a:rPr lang="en-US" altLang="zh-CN" dirty="0" smtClean="0">
                <a:latin typeface="Arial" pitchFamily="34" charset="0"/>
              </a:rPr>
            </a:br>
            <a:r>
              <a:rPr lang="en-US" altLang="zh-CN" dirty="0" smtClean="0">
                <a:latin typeface="Arial" pitchFamily="34" charset="0"/>
              </a:rPr>
              <a:t>13 12 11 10 9</a:t>
            </a:r>
            <a:br>
              <a:rPr lang="en-US" altLang="zh-CN" dirty="0" smtClean="0">
                <a:latin typeface="Arial" pitchFamily="34" charset="0"/>
              </a:rPr>
            </a:br>
            <a:r>
              <a:rPr lang="zh-CN" altLang="en-US" dirty="0" smtClean="0">
                <a:latin typeface="Arial" pitchFamily="34" charset="0"/>
              </a:rPr>
              <a:t>一个人可以从某个点滑向上下左右相邻四个点之一，当且仅当高度减小。在上面的例子中，一条可滑行的滑坡为</a:t>
            </a:r>
            <a:r>
              <a:rPr lang="en-US" altLang="zh-CN" dirty="0" smtClean="0">
                <a:latin typeface="Arial" pitchFamily="34" charset="0"/>
              </a:rPr>
              <a:t>24-17-16-1</a:t>
            </a:r>
            <a:r>
              <a:rPr lang="zh-CN" altLang="en-US" dirty="0" smtClean="0">
                <a:latin typeface="Arial" pitchFamily="34" charset="0"/>
              </a:rPr>
              <a:t>。当然</a:t>
            </a:r>
            <a:r>
              <a:rPr lang="en-US" altLang="zh-CN" dirty="0" smtClean="0">
                <a:latin typeface="Arial" pitchFamily="34" charset="0"/>
              </a:rPr>
              <a:t>25-24-23-...-3-2-1</a:t>
            </a:r>
            <a:r>
              <a:rPr lang="zh-CN" altLang="en-US" dirty="0" smtClean="0">
                <a:latin typeface="Arial" pitchFamily="34" charset="0"/>
              </a:rPr>
              <a:t>更长。事实上，这是最长的一条。</a:t>
            </a:r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24412" y="254872"/>
            <a:ext cx="7467600" cy="560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：滑雪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173" y="1500189"/>
            <a:ext cx="11017045" cy="5136585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步：分析原问题和子问题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][j]</a:t>
            </a:r>
            <a:r>
              <a:rPr lang="zh-CN" altLang="en-US" dirty="0" smtClean="0">
                <a:latin typeface="Arial" pitchFamily="34" charset="0"/>
              </a:rPr>
              <a:t>表示从（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zh-CN" altLang="en-US" dirty="0" smtClean="0">
                <a:latin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zh-CN" altLang="en-US" dirty="0" smtClean="0">
                <a:latin typeface="Arial" pitchFamily="34" charset="0"/>
              </a:rPr>
              <a:t>）滑下的最长路径长度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：确定状态转移方程 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buFont typeface="Wingdings 2"/>
              <a:buNone/>
              <a:defRPr/>
            </a:pPr>
            <a:r>
              <a:rPr lang="en-US" altLang="zh-CN" dirty="0" smtClean="0">
                <a:latin typeface="Arial" pitchFamily="34" charset="0"/>
              </a:rPr>
              <a:t>——</a:t>
            </a:r>
            <a:r>
              <a:rPr lang="zh-CN" altLang="en-US" dirty="0" smtClean="0">
                <a:latin typeface="Arial" pitchFamily="34" charset="0"/>
              </a:rPr>
              <a:t>由于</a:t>
            </a:r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][j]</a:t>
            </a:r>
            <a:r>
              <a:rPr lang="zh-CN" altLang="en-US" dirty="0" smtClean="0">
                <a:latin typeface="Arial" pitchFamily="34" charset="0"/>
              </a:rPr>
              <a:t>由上下左右四个方向转移过来</a:t>
            </a:r>
            <a:endParaRPr lang="en-US" altLang="zh-CN" dirty="0" smtClean="0">
              <a:latin typeface="Arial" pitchFamily="34" charset="0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][j] = max {f[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 - 1][j] + 1    (a[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- 1][j] &lt;a[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][j])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dirty="0" smtClean="0">
                <a:latin typeface="Arial" pitchFamily="34" charset="0"/>
              </a:rPr>
              <a:t>			   {f[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+ 1][j] + 1    (a[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+ 1][j] &lt;a[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][j])</a:t>
            </a:r>
            <a:endParaRPr lang="zh-CN" altLang="en-US" dirty="0" smtClean="0">
              <a:latin typeface="Arial" pitchFamily="34" charset="0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dirty="0" smtClean="0">
                <a:latin typeface="Arial" pitchFamily="34" charset="0"/>
              </a:rPr>
              <a:t>			   {f[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 - 1] + 1     (a[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 - 1] &lt;a[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][j])</a:t>
            </a:r>
            <a:endParaRPr lang="zh-CN" altLang="en-US" dirty="0" smtClean="0">
              <a:latin typeface="Arial" pitchFamily="34" charset="0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dirty="0" smtClean="0">
                <a:latin typeface="Arial" pitchFamily="34" charset="0"/>
              </a:rPr>
              <a:t>			   {f[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 + 1] + 1    (a[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 + 1] &lt;a[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][j])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dirty="0" smtClean="0">
                <a:latin typeface="Arial" pitchFamily="34" charset="0"/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</a:rPr>
              <a:t>（初值）：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</a:rPr>
              <a:t>f[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</a:rPr>
              <a:t>][j] = 0</a:t>
            </a:r>
            <a:endParaRPr lang="zh-CN" altLang="en-US" dirty="0" smtClean="0">
              <a:solidFill>
                <a:srgbClr val="FF0000"/>
              </a:solidFill>
              <a:latin typeface="Arial" pitchFamily="34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：确定实现方法</a:t>
            </a:r>
            <a:endParaRPr lang="en-US" altLang="zh-CN" dirty="0" smtClean="0">
              <a:latin typeface="Arial" pitchFamily="34" charset="0"/>
            </a:endParaRPr>
          </a:p>
          <a:p>
            <a:pPr marL="0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altLang="zh-CN" dirty="0" smtClean="0">
              <a:latin typeface="Arial" pitchFamily="34" charset="0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走楼梯问题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有一人要爬</a:t>
            </a:r>
            <a:r>
              <a:rPr lang="en-US" altLang="zh-CN" dirty="0" smtClean="0">
                <a:latin typeface="Arial" pitchFamily="34" charset="0"/>
              </a:rPr>
              <a:t>n</a:t>
            </a:r>
            <a:r>
              <a:rPr lang="zh-CN" altLang="en-US" dirty="0" smtClean="0">
                <a:latin typeface="Arial" pitchFamily="34" charset="0"/>
              </a:rPr>
              <a:t>阶的楼梯，他一次可以爬</a:t>
            </a:r>
            <a:r>
              <a:rPr lang="en-US" dirty="0" smtClean="0">
                <a:latin typeface="Arial" pitchFamily="34" charset="0"/>
              </a:rPr>
              <a:t>1</a:t>
            </a:r>
            <a:r>
              <a:rPr lang="zh-CN" altLang="en-US" dirty="0" smtClean="0">
                <a:latin typeface="Arial" pitchFamily="34" charset="0"/>
              </a:rPr>
              <a:t>阶或</a:t>
            </a:r>
            <a:r>
              <a:rPr lang="en-US" dirty="0" smtClean="0">
                <a:latin typeface="Arial" pitchFamily="34" charset="0"/>
              </a:rPr>
              <a:t>2</a:t>
            </a:r>
            <a:r>
              <a:rPr lang="zh-CN" altLang="en-US" dirty="0" smtClean="0">
                <a:latin typeface="Arial" pitchFamily="34" charset="0"/>
              </a:rPr>
              <a:t>阶，问要爬完这</a:t>
            </a:r>
            <a:r>
              <a:rPr lang="en-US" altLang="zh-CN" dirty="0" smtClean="0">
                <a:latin typeface="Arial" pitchFamily="34" charset="0"/>
              </a:rPr>
              <a:t>n</a:t>
            </a:r>
            <a:r>
              <a:rPr lang="zh-CN" altLang="en-US" dirty="0" smtClean="0">
                <a:latin typeface="Arial" pitchFamily="34" charset="0"/>
              </a:rPr>
              <a:t>阶楼梯，共有多少种方法？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33616" y="451209"/>
            <a:ext cx="7467600" cy="7032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：滑雪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6477" y="1474839"/>
            <a:ext cx="11985523" cy="517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zh-CN" sz="2800" dirty="0" err="1" smtClean="0">
                <a:latin typeface="Arial" pitchFamily="34" charset="0"/>
              </a:rPr>
              <a:t>int</a:t>
            </a:r>
            <a:r>
              <a:rPr lang="es-ES" altLang="en-US" sz="2800" dirty="0" smtClean="0">
                <a:latin typeface="Arial" pitchFamily="34" charset="0"/>
              </a:rPr>
              <a:t> </a:t>
            </a:r>
            <a:r>
              <a:rPr lang="es-ES" altLang="en-US" sz="2800" dirty="0">
                <a:latin typeface="Arial" pitchFamily="34" charset="0"/>
              </a:rPr>
              <a:t>dp(long x, long y)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{ </a:t>
            </a:r>
            <a:endParaRPr lang="es-ES" altLang="en-US" sz="2800" dirty="0">
              <a:latin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    if </a:t>
            </a:r>
            <a:r>
              <a:rPr lang="es-ES" altLang="en-US" sz="2800" dirty="0">
                <a:latin typeface="Arial" pitchFamily="34" charset="0"/>
              </a:rPr>
              <a:t>(f[x][y] != 0) return f[x][y]; </a:t>
            </a:r>
            <a:r>
              <a:rPr lang="en-US" altLang="en-US" sz="2800" dirty="0">
                <a:latin typeface="Arial" pitchFamily="34" charset="0"/>
              </a:rPr>
              <a:t>//</a:t>
            </a:r>
            <a:r>
              <a:rPr lang="zh-CN" altLang="en-US" sz="2800" dirty="0">
                <a:latin typeface="Arial" pitchFamily="34" charset="0"/>
              </a:rPr>
              <a:t>保证了每一个重复子问题都只算了一遍</a:t>
            </a:r>
            <a:endParaRPr lang="es-ES" altLang="en-US" sz="2800" dirty="0">
              <a:latin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	</a:t>
            </a:r>
            <a:r>
              <a:rPr lang="es-ES" altLang="en-US" sz="2800" dirty="0">
                <a:latin typeface="Arial" pitchFamily="34" charset="0"/>
              </a:rPr>
              <a:t>f[x</a:t>
            </a:r>
            <a:r>
              <a:rPr lang="es-ES" altLang="en-US" sz="2800" dirty="0">
                <a:latin typeface="Arial" pitchFamily="34" charset="0"/>
              </a:rPr>
              <a:t>][y] = 1;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 </a:t>
            </a:r>
            <a:r>
              <a:rPr lang="es-ES" altLang="en-US" sz="2800" dirty="0">
                <a:latin typeface="Arial" pitchFamily="34" charset="0"/>
              </a:rPr>
              <a:t>   if </a:t>
            </a:r>
            <a:r>
              <a:rPr lang="es-ES" altLang="en-US" sz="2800" dirty="0">
                <a:latin typeface="Arial" pitchFamily="34" charset="0"/>
              </a:rPr>
              <a:t>((a[x - 1][y] &lt; a[x][y])&amp;&amp;(x &gt; 1</a:t>
            </a:r>
            <a:r>
              <a:rPr lang="es-ES" altLang="en-US" sz="2800" dirty="0">
                <a:latin typeface="Arial" pitchFamily="34" charset="0"/>
              </a:rPr>
              <a:t>))    f[x</a:t>
            </a:r>
            <a:r>
              <a:rPr lang="es-ES" altLang="en-US" sz="2800" dirty="0">
                <a:latin typeface="Arial" pitchFamily="34" charset="0"/>
              </a:rPr>
              <a:t>][y] = max(f[x][y], dp(x - 1, y) + 1</a:t>
            </a:r>
            <a:r>
              <a:rPr lang="es-ES" altLang="en-US" sz="2800" dirty="0">
                <a:latin typeface="Arial" pitchFamily="34" charset="0"/>
              </a:rPr>
              <a:t>);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    if </a:t>
            </a:r>
            <a:r>
              <a:rPr lang="es-ES" altLang="en-US" sz="2800" dirty="0">
                <a:latin typeface="Arial" pitchFamily="34" charset="0"/>
              </a:rPr>
              <a:t>((a[x + 1][y] &lt; a[x][y])&amp;&amp;(x &lt; n</a:t>
            </a:r>
            <a:r>
              <a:rPr lang="es-ES" altLang="en-US" sz="2800" dirty="0">
                <a:latin typeface="Arial" pitchFamily="34" charset="0"/>
              </a:rPr>
              <a:t>))   f[x</a:t>
            </a:r>
            <a:r>
              <a:rPr lang="es-ES" altLang="en-US" sz="2800" dirty="0">
                <a:latin typeface="Arial" pitchFamily="34" charset="0"/>
              </a:rPr>
              <a:t>][y] = max(f[x][y], dp(x + 1, y) + 1); </a:t>
            </a:r>
            <a:endParaRPr lang="es-ES" altLang="en-US" sz="2800" dirty="0">
              <a:latin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    if </a:t>
            </a:r>
            <a:r>
              <a:rPr lang="es-ES" altLang="en-US" sz="2800" dirty="0">
                <a:latin typeface="Arial" pitchFamily="34" charset="0"/>
              </a:rPr>
              <a:t>((a[x][y - 1] &lt; a[x][y])&amp;&amp;(y &gt; 1)) </a:t>
            </a:r>
            <a:r>
              <a:rPr lang="es-ES" altLang="en-US" sz="2800" dirty="0">
                <a:latin typeface="Arial" pitchFamily="34" charset="0"/>
              </a:rPr>
              <a:t>   f[x</a:t>
            </a:r>
            <a:r>
              <a:rPr lang="es-ES" altLang="en-US" sz="2800" dirty="0">
                <a:latin typeface="Arial" pitchFamily="34" charset="0"/>
              </a:rPr>
              <a:t>][y] = max(f[x][y], dp(x, y - 1) + 1); </a:t>
            </a:r>
            <a:endParaRPr lang="es-ES" altLang="en-US" sz="2800" dirty="0">
              <a:latin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    if </a:t>
            </a:r>
            <a:r>
              <a:rPr lang="es-ES" altLang="en-US" sz="2800" dirty="0">
                <a:latin typeface="Arial" pitchFamily="34" charset="0"/>
              </a:rPr>
              <a:t>((a[x][y + 1] &lt; a[x][y])&amp;&amp;(y &lt; m</a:t>
            </a:r>
            <a:r>
              <a:rPr lang="es-ES" altLang="en-US" sz="2800" dirty="0">
                <a:latin typeface="Arial" pitchFamily="34" charset="0"/>
              </a:rPr>
              <a:t>))  f[x</a:t>
            </a:r>
            <a:r>
              <a:rPr lang="es-ES" altLang="en-US" sz="2800" dirty="0">
                <a:latin typeface="Arial" pitchFamily="34" charset="0"/>
              </a:rPr>
              <a:t>][y] = max(f[x][y], dp(x, y + 1) + 1); </a:t>
            </a:r>
            <a:endParaRPr lang="es-ES" altLang="en-US" sz="2800" dirty="0">
              <a:latin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    return </a:t>
            </a:r>
            <a:r>
              <a:rPr lang="es-ES" altLang="en-US" sz="2800" dirty="0">
                <a:latin typeface="Arial" pitchFamily="34" charset="0"/>
              </a:rPr>
              <a:t>f[x][y];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ES" altLang="en-US" sz="2800" dirty="0">
                <a:latin typeface="Arial" pitchFamily="34" charset="0"/>
              </a:rPr>
              <a:t>}</a:t>
            </a:r>
            <a:endParaRPr lang="zh-CN" altLang="en-US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2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08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b="1" dirty="0"/>
              <a:t>装箱问题</a:t>
            </a:r>
            <a:r>
              <a:rPr lang="en-US" altLang="zh-CN" b="1" dirty="0"/>
              <a:t>——</a:t>
            </a:r>
            <a:r>
              <a:rPr lang="zh-CN" altLang="en-US" sz="4400" b="1" dirty="0"/>
              <a:t>简化的</a:t>
            </a:r>
            <a:r>
              <a:rPr lang="en-US" altLang="zh-CN" sz="4400" b="1" dirty="0"/>
              <a:t>01</a:t>
            </a:r>
            <a:r>
              <a:rPr lang="zh-CN" altLang="en-US" sz="4400" b="1" dirty="0"/>
              <a:t>背包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342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/>
              <a:t>有一个箱子容量为</a:t>
            </a:r>
            <a:r>
              <a:rPr lang="en-US" altLang="zh-CN" dirty="0"/>
              <a:t>V</a:t>
            </a:r>
            <a:r>
              <a:rPr lang="zh-CN" altLang="en-US" dirty="0"/>
              <a:t>（正整数，</a:t>
            </a:r>
            <a:r>
              <a:rPr lang="en-US" altLang="zh-CN" dirty="0"/>
              <a:t>0</a:t>
            </a:r>
            <a:r>
              <a:rPr lang="zh-CN" altLang="en-US" dirty="0"/>
              <a:t>＜＝</a:t>
            </a:r>
            <a:r>
              <a:rPr lang="en-US" altLang="zh-CN" dirty="0"/>
              <a:t>V</a:t>
            </a:r>
            <a:r>
              <a:rPr lang="zh-CN" altLang="en-US" dirty="0"/>
              <a:t>＜＝</a:t>
            </a:r>
            <a:r>
              <a:rPr lang="en-US" altLang="zh-CN" dirty="0"/>
              <a:t>20000</a:t>
            </a:r>
            <a:r>
              <a:rPr lang="zh-CN" altLang="en-US" dirty="0"/>
              <a:t>），同时有</a:t>
            </a:r>
            <a:r>
              <a:rPr lang="en-US" altLang="zh-CN" dirty="0"/>
              <a:t>n</a:t>
            </a:r>
            <a:r>
              <a:rPr lang="zh-CN" altLang="en-US" dirty="0"/>
              <a:t>个物品（</a:t>
            </a:r>
            <a:r>
              <a:rPr lang="en-US" altLang="zh-CN" dirty="0"/>
              <a:t>0</a:t>
            </a:r>
            <a:r>
              <a:rPr lang="zh-CN" altLang="en-US" dirty="0"/>
              <a:t>＜</a:t>
            </a:r>
            <a:r>
              <a:rPr lang="en-US" altLang="zh-CN" dirty="0"/>
              <a:t>n</a:t>
            </a:r>
            <a:r>
              <a:rPr lang="zh-CN" altLang="en-US" dirty="0"/>
              <a:t>＜＝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），</a:t>
            </a:r>
            <a:r>
              <a:rPr lang="zh-CN" altLang="en-US" dirty="0"/>
              <a:t>每个物品有一个体积（正整数）。</a:t>
            </a:r>
          </a:p>
          <a:p>
            <a:pPr>
              <a:defRPr/>
            </a:pPr>
            <a:r>
              <a:rPr lang="zh-CN" altLang="en-US" dirty="0"/>
              <a:t>要求</a:t>
            </a:r>
            <a:r>
              <a:rPr lang="en-US" altLang="zh-CN" dirty="0"/>
              <a:t>n</a:t>
            </a:r>
            <a:r>
              <a:rPr lang="zh-CN" altLang="en-US" dirty="0"/>
              <a:t>个物品中，任取若干个装入箱内，使箱子的剩余空间为最小。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输入描述：一个整数</a:t>
            </a:r>
            <a:r>
              <a:rPr lang="en-US" altLang="zh-CN" dirty="0"/>
              <a:t>v</a:t>
            </a:r>
            <a:r>
              <a:rPr lang="zh-CN" altLang="en-US" dirty="0"/>
              <a:t>，表示箱子容量；一个整数</a:t>
            </a:r>
            <a:r>
              <a:rPr lang="en-US" altLang="zh-CN" dirty="0"/>
              <a:t>n</a:t>
            </a:r>
            <a:r>
              <a:rPr lang="zh-CN" altLang="en-US" dirty="0"/>
              <a:t>，表示有</a:t>
            </a:r>
            <a:r>
              <a:rPr lang="en-US" altLang="zh-CN" dirty="0"/>
              <a:t>n</a:t>
            </a:r>
            <a:r>
              <a:rPr lang="zh-CN" altLang="en-US" dirty="0"/>
              <a:t>个物品；接下来</a:t>
            </a:r>
            <a:r>
              <a:rPr lang="en-US" altLang="zh-CN" dirty="0"/>
              <a:t>n</a:t>
            </a:r>
            <a:r>
              <a:rPr lang="zh-CN" altLang="en-US" dirty="0"/>
              <a:t>个整数，分别表示这</a:t>
            </a:r>
            <a:r>
              <a:rPr lang="en-US" altLang="zh-CN" dirty="0"/>
              <a:t>n </a:t>
            </a:r>
            <a:r>
              <a:rPr lang="zh-CN" altLang="en-US" dirty="0"/>
              <a:t>个物品的各自体积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输出描述：一个整数，表示箱子剩余空间。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样例输入</a:t>
            </a:r>
            <a:r>
              <a:rPr lang="en-US" altLang="zh-CN" dirty="0"/>
              <a:t>: </a:t>
            </a:r>
            <a:r>
              <a:rPr lang="en-US" altLang="en-US" dirty="0"/>
              <a:t>24 6</a:t>
            </a:r>
          </a:p>
          <a:p>
            <a:pPr>
              <a:defRPr/>
            </a:pPr>
            <a:r>
              <a:rPr lang="en-US" altLang="en-US" dirty="0"/>
              <a:t>	           8 </a:t>
            </a:r>
            <a:r>
              <a:rPr lang="en-US" altLang="en-US" dirty="0">
                <a:solidFill>
                  <a:srgbClr val="FF0000"/>
                </a:solidFill>
              </a:rPr>
              <a:t>3 12 </a:t>
            </a:r>
            <a:r>
              <a:rPr lang="en-US" altLang="en-US" dirty="0"/>
              <a:t>7 </a:t>
            </a:r>
            <a:r>
              <a:rPr lang="en-US" altLang="en-US" dirty="0">
                <a:solidFill>
                  <a:srgbClr val="FF0000"/>
                </a:solidFill>
              </a:rPr>
              <a:t>9</a:t>
            </a:r>
            <a:r>
              <a:rPr lang="en-US" altLang="en-US" dirty="0"/>
              <a:t> 7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样例输出：</a:t>
            </a:r>
            <a:r>
              <a:rPr lang="en-US" altLang="zh-CN" dirty="0" smtClean="0"/>
              <a:t>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297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装箱问题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简化的</a:t>
            </a:r>
            <a:r>
              <a:rPr lang="en-US" altLang="zh-CN" sz="3600" b="1" dirty="0"/>
              <a:t>01</a:t>
            </a:r>
            <a:r>
              <a:rPr lang="zh-CN" altLang="en-US" sz="3600" b="1" dirty="0"/>
              <a:t>背包 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577417"/>
          </a:xfrm>
        </p:spPr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>
              <a:latin typeface="+mj-lt"/>
            </a:endParaRPr>
          </a:p>
          <a:p>
            <a:endParaRPr lang="zh-CN" altLang="en-US" dirty="0" smtClean="0">
              <a:latin typeface="+mj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装箱问题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：描述原问题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：确认状态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dirty="0" smtClean="0">
                <a:latin typeface="+mj-lt"/>
              </a:rPr>
              <a:t>用</a:t>
            </a:r>
            <a:r>
              <a:rPr lang="zh-CN" altLang="en-US" dirty="0" smtClean="0">
                <a:latin typeface="+mj-lt"/>
              </a:rPr>
              <a:t>一个</a:t>
            </a:r>
            <a:r>
              <a:rPr lang="en-US" altLang="zh-CN" dirty="0" err="1" smtClean="0">
                <a:latin typeface="+mj-lt"/>
              </a:rPr>
              <a:t>bool</a:t>
            </a:r>
            <a:r>
              <a:rPr lang="zh-CN" altLang="en-US" dirty="0" smtClean="0">
                <a:latin typeface="+mj-lt"/>
              </a:rPr>
              <a:t>数组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表示前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个物品能否组成体积</a:t>
            </a:r>
            <a:r>
              <a:rPr lang="en-US" altLang="zh-CN" dirty="0" smtClean="0">
                <a:latin typeface="+mj-lt"/>
              </a:rPr>
              <a:t>j</a:t>
            </a: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dirty="0" smtClean="0">
                <a:latin typeface="+mj-lt"/>
              </a:rPr>
              <a:t>枚举最后一次决策</a:t>
            </a:r>
            <a:r>
              <a:rPr lang="en-US" altLang="zh-CN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个物品放还是不放！</a:t>
            </a:r>
            <a:endParaRPr lang="en-US" altLang="zh-CN" dirty="0" smtClean="0">
              <a:latin typeface="+mj-lt"/>
            </a:endParaRPr>
          </a:p>
          <a:p>
            <a:pPr>
              <a:defRPr/>
            </a:pPr>
            <a:r>
              <a:rPr lang="en-US" altLang="zh-CN" dirty="0" smtClean="0">
                <a:latin typeface="+mj-lt"/>
              </a:rPr>
              <a:t>if (f[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 - 1][k] == 1</a:t>
            </a:r>
            <a:r>
              <a:rPr lang="en-US" altLang="zh-CN" dirty="0" smtClean="0">
                <a:latin typeface="+mj-lt"/>
              </a:rPr>
              <a:t>) </a:t>
            </a:r>
            <a:r>
              <a:rPr lang="en-US" altLang="zh-CN" dirty="0" smtClean="0">
                <a:latin typeface="+mj-lt"/>
              </a:rPr>
              <a:t>	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][k + v[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]] =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 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][k] = </a:t>
            </a:r>
            <a:r>
              <a:rPr lang="en-US" altLang="zh-CN" dirty="0" smtClean="0">
                <a:latin typeface="+mj-lt"/>
              </a:rPr>
              <a:t>1</a:t>
            </a:r>
          </a:p>
          <a:p>
            <a:pPr>
              <a:defRPr/>
            </a:pPr>
            <a:r>
              <a:rPr lang="zh-CN" altLang="en-US" dirty="0" smtClean="0">
                <a:latin typeface="+mj-lt"/>
              </a:rPr>
              <a:t>初值 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 = 0</a:t>
            </a:r>
            <a:r>
              <a:rPr lang="en-US" altLang="zh-CN" dirty="0" smtClean="0">
                <a:latin typeface="+mj-lt"/>
              </a:rPr>
              <a:t>;  f[0][0] = 0;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57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282" y="1857364"/>
            <a:ext cx="3757610" cy="156495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样例输入</a:t>
            </a:r>
            <a:r>
              <a:rPr lang="en-US" altLang="zh-CN" dirty="0" smtClean="0">
                <a:latin typeface="+mn-ea"/>
              </a:rPr>
              <a:t>: </a:t>
            </a:r>
            <a:r>
              <a:rPr lang="en-US" altLang="en-US" dirty="0" smtClean="0">
                <a:latin typeface="+mn-ea"/>
              </a:rPr>
              <a:t>24 6</a:t>
            </a:r>
          </a:p>
          <a:p>
            <a:pPr>
              <a:buNone/>
            </a:pPr>
            <a:r>
              <a:rPr lang="en-US" altLang="en-US" dirty="0" smtClean="0">
                <a:latin typeface="+mn-ea"/>
              </a:rPr>
              <a:t>			8 </a:t>
            </a:r>
            <a:r>
              <a:rPr lang="en-US" altLang="en-US" dirty="0" smtClean="0">
                <a:solidFill>
                  <a:srgbClr val="FF0000"/>
                </a:solidFill>
                <a:latin typeface="+mn-ea"/>
              </a:rPr>
              <a:t>3 12 </a:t>
            </a:r>
            <a:r>
              <a:rPr lang="en-US" altLang="en-US" dirty="0" smtClean="0">
                <a:latin typeface="+mn-ea"/>
              </a:rPr>
              <a:t>7 </a:t>
            </a:r>
            <a:r>
              <a:rPr lang="en-US" altLang="en-US" dirty="0" smtClean="0">
                <a:solidFill>
                  <a:srgbClr val="FF0000"/>
                </a:solidFill>
                <a:latin typeface="+mn-ea"/>
              </a:rPr>
              <a:t>9</a:t>
            </a:r>
            <a:r>
              <a:rPr lang="en-US" altLang="en-US" dirty="0" smtClean="0">
                <a:latin typeface="+mn-ea"/>
              </a:rPr>
              <a:t> 7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样例输出：</a:t>
            </a:r>
            <a:r>
              <a:rPr lang="en-US" altLang="zh-CN" dirty="0" smtClean="0">
                <a:latin typeface="+mn-ea"/>
              </a:rPr>
              <a:t>0</a:t>
            </a:r>
            <a:endParaRPr lang="en-US" altLang="en-US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装箱问题 </a:t>
            </a:r>
            <a:endParaRPr lang="zh-CN" altLang="en-US" dirty="0"/>
          </a:p>
        </p:txBody>
      </p:sp>
      <p:sp>
        <p:nvSpPr>
          <p:cNvPr id="5" name="爆炸形 1 4"/>
          <p:cNvSpPr/>
          <p:nvPr/>
        </p:nvSpPr>
        <p:spPr bwMode="auto">
          <a:xfrm rot="1100625">
            <a:off x="8620598" y="408049"/>
            <a:ext cx="2942439" cy="1282260"/>
          </a:xfrm>
          <a:prstGeom prst="irregularSeal1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6000" b="1" dirty="0">
                <a:latin typeface="华文楷体" pitchFamily="2" charset="-122"/>
                <a:ea typeface="华文楷体" pitchFamily="2" charset="-122"/>
              </a:rPr>
              <a:t>例子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2511"/>
              </p:ext>
            </p:extLst>
          </p:nvPr>
        </p:nvGraphicFramePr>
        <p:xfrm>
          <a:off x="1524007" y="3429000"/>
          <a:ext cx="9143995" cy="326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3"/>
                <a:gridCol w="273205"/>
                <a:gridCol w="214314"/>
                <a:gridCol w="214314"/>
                <a:gridCol w="285752"/>
                <a:gridCol w="214314"/>
                <a:gridCol w="214314"/>
                <a:gridCol w="214314"/>
                <a:gridCol w="285752"/>
                <a:gridCol w="285752"/>
                <a:gridCol w="285752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597"/>
              </a:tblGrid>
              <a:tr h="408217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3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4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5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6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7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8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9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11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12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13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14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15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16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17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18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19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21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22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23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24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 rot="562440">
            <a:off x="6846115" y="1664079"/>
            <a:ext cx="4714876" cy="151154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>
              <a:defRPr/>
            </a:pPr>
            <a:r>
              <a:rPr lang="en-US" altLang="zh-CN" sz="3600" b="1" dirty="0">
                <a:latin typeface="+mj-lt"/>
              </a:rPr>
              <a:t>if (f[</a:t>
            </a:r>
            <a:r>
              <a:rPr lang="en-US" altLang="zh-CN" sz="3600" b="1" dirty="0" err="1">
                <a:latin typeface="+mj-lt"/>
              </a:rPr>
              <a:t>i</a:t>
            </a:r>
            <a:r>
              <a:rPr lang="en-US" altLang="zh-CN" sz="3600" b="1" dirty="0">
                <a:latin typeface="+mj-lt"/>
              </a:rPr>
              <a:t> - 1][k] == 1)</a:t>
            </a:r>
          </a:p>
          <a:p>
            <a:pPr>
              <a:defRPr/>
            </a:pPr>
            <a:r>
              <a:rPr lang="en-US" altLang="zh-CN" sz="3600" b="1" dirty="0">
                <a:latin typeface="+mj-lt"/>
              </a:rPr>
              <a:t> f[</a:t>
            </a:r>
            <a:r>
              <a:rPr lang="en-US" altLang="zh-CN" sz="3600" b="1" dirty="0" err="1">
                <a:latin typeface="+mj-lt"/>
              </a:rPr>
              <a:t>i</a:t>
            </a:r>
            <a:r>
              <a:rPr lang="en-US" altLang="zh-CN" sz="3600" b="1" dirty="0">
                <a:latin typeface="+mj-lt"/>
              </a:rPr>
              <a:t>][k + v[</a:t>
            </a:r>
            <a:r>
              <a:rPr lang="en-US" altLang="zh-CN" sz="3600" b="1" dirty="0" err="1">
                <a:latin typeface="+mj-lt"/>
              </a:rPr>
              <a:t>i</a:t>
            </a:r>
            <a:r>
              <a:rPr lang="en-US" altLang="zh-CN" sz="3600" b="1" dirty="0">
                <a:latin typeface="+mj-lt"/>
              </a:rPr>
              <a:t>]] = f[</a:t>
            </a:r>
            <a:r>
              <a:rPr lang="en-US" altLang="zh-CN" sz="3600" b="1" dirty="0" err="1">
                <a:latin typeface="+mj-lt"/>
              </a:rPr>
              <a:t>i</a:t>
            </a:r>
            <a:r>
              <a:rPr lang="en-US" altLang="zh-CN" sz="3600" b="1" dirty="0">
                <a:latin typeface="+mj-lt"/>
              </a:rPr>
              <a:t>][k] = 1 </a:t>
            </a:r>
            <a:r>
              <a:rPr lang="en-US" altLang="zh-CN" sz="3600" b="1" dirty="0">
                <a:latin typeface="+mn-ea"/>
              </a:rPr>
              <a:t>         </a:t>
            </a:r>
          </a:p>
          <a:p>
            <a:pPr>
              <a:buNone/>
              <a:defRPr/>
            </a:pPr>
            <a:r>
              <a:rPr lang="en-US" altLang="zh-CN" sz="2000" dirty="0">
                <a:latin typeface="+mn-e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7306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7108" y="5072074"/>
            <a:ext cx="276228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240" y="5072074"/>
            <a:ext cx="33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2214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6330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3190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306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7108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7240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2662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7108" y="428625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8282" y="3857628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0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0050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282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8282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8282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8282" y="4214818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9918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52662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7108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8678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81224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82214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96330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9074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82214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24892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1081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24958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67702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0446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1038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7306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286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9074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5319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724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1005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567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09918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81224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8282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24958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9633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6770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39074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10446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81818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5319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2456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1005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81356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724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95868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1081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2214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5266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9567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5286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828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T</a:t>
            </a:r>
            <a:endParaRPr lang="zh-CN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0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横卷形 7"/>
          <p:cNvSpPr/>
          <p:nvPr/>
        </p:nvSpPr>
        <p:spPr bwMode="auto">
          <a:xfrm>
            <a:off x="1524000" y="0"/>
            <a:ext cx="8429684" cy="1857388"/>
          </a:xfrm>
          <a:prstGeom prst="horizontalScroll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5400" dirty="0">
                <a:latin typeface="+mj-ea"/>
                <a:ea typeface="+mj-ea"/>
              </a:rPr>
              <a:t> </a:t>
            </a:r>
            <a:r>
              <a:rPr lang="zh-CN" altLang="en-US" sz="5400" dirty="0">
                <a:latin typeface="+mj-ea"/>
                <a:ea typeface="+mj-ea"/>
              </a:rPr>
              <a:t>关于</a:t>
            </a:r>
            <a:r>
              <a:rPr lang="en-US" altLang="zh-CN" sz="5400" dirty="0">
                <a:latin typeface="+mj-ea"/>
                <a:ea typeface="+mj-ea"/>
              </a:rPr>
              <a:t>01</a:t>
            </a:r>
            <a:r>
              <a:rPr lang="zh-CN" altLang="en-US" sz="5400" dirty="0">
                <a:latin typeface="+mj-ea"/>
                <a:ea typeface="+mj-ea"/>
              </a:rPr>
              <a:t>滚动和就地滚动</a:t>
            </a:r>
          </a:p>
        </p:txBody>
      </p:sp>
      <p:sp>
        <p:nvSpPr>
          <p:cNvPr id="1025" name="AutoShape 1" descr="C:\Users\Administrator\AppData\Roaming\Tencent\Users\935422189\QQ\WinTemp\RichOle\SMWPF_}Q$Q[S{SFWNDF_7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AutoShape 2" descr="C:\Users\Administrator\AppData\Roaming\Tencent\Users\935422189\QQ\WinTemp\RichOle\SMWPF_}Q$Q[S{SFWNDF_7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 descr="C:\Users\Administrator\Documents\Tencent Files\935422189\Image\UIEW9ZQ(@~@PGS2O7808]K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681" y="1721848"/>
            <a:ext cx="9787119" cy="249297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37627" y="4554032"/>
            <a:ext cx="9402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我们可以看到每一行的结果实际上只与上一行有关，所以就可以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01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滚动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——f[</a:t>
            </a:r>
            <a:r>
              <a:rPr lang="en-US" altLang="zh-CN" sz="32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][0,1]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一行记录前一行的值，另一行记录当前行的值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……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2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195" y="549820"/>
            <a:ext cx="11398269" cy="607220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400" dirty="0">
                <a:latin typeface="Arial" charset="0"/>
              </a:rPr>
              <a:t>不过对于本题更加常用的方法是</a:t>
            </a:r>
            <a:r>
              <a:rPr lang="zh-CN" altLang="en-US" sz="2400" b="1" u="sng" dirty="0">
                <a:solidFill>
                  <a:srgbClr val="FF0000"/>
                </a:solidFill>
                <a:latin typeface="Arial" charset="0"/>
              </a:rPr>
              <a:t>就地滚动</a:t>
            </a:r>
            <a:r>
              <a:rPr lang="zh-CN" altLang="en-US" sz="2400" dirty="0">
                <a:latin typeface="Arial" charset="0"/>
              </a:rPr>
              <a:t>！！</a:t>
            </a:r>
            <a:endParaRPr lang="en-US" altLang="zh-CN" sz="2400" dirty="0">
              <a:latin typeface="Arial" charset="0"/>
            </a:endParaRPr>
          </a:p>
          <a:p>
            <a:pPr eaLnBrk="1" hangingPunct="1"/>
            <a:r>
              <a:rPr lang="zh-CN" altLang="en-US" sz="2400" dirty="0">
                <a:latin typeface="Arial" charset="0"/>
              </a:rPr>
              <a:t>就地滚动嘛，顾名思义就是用一个一维数组了</a:t>
            </a:r>
            <a:r>
              <a:rPr lang="en-US" altLang="zh-CN" sz="2400" dirty="0" smtClean="0">
                <a:latin typeface="Arial" charset="0"/>
              </a:rPr>
              <a:t>!</a:t>
            </a: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之前</a:t>
            </a:r>
            <a:r>
              <a:rPr lang="zh-CN" altLang="en-US" sz="2400" dirty="0">
                <a:latin typeface="Arial" charset="0"/>
              </a:rPr>
              <a:t>的状态和当前的状态都记在同一个数组里了！</a:t>
            </a:r>
            <a:endParaRPr lang="en-US" altLang="zh-CN" sz="2400" dirty="0">
              <a:latin typeface="Arial" charset="0"/>
            </a:endParaRPr>
          </a:p>
          <a:p>
            <a:pPr eaLnBrk="1" hangingPunct="1"/>
            <a:r>
              <a:rPr lang="zh-CN" altLang="en-US" sz="2400" dirty="0">
                <a:latin typeface="Arial" charset="0"/>
              </a:rPr>
              <a:t>但是简单的变成一维以后有可能</a:t>
            </a:r>
            <a:r>
              <a:rPr lang="zh-CN" altLang="en-US" sz="2400" dirty="0" smtClean="0">
                <a:latin typeface="Arial" charset="0"/>
              </a:rPr>
              <a:t>发</a:t>
            </a:r>
            <a:r>
              <a:rPr lang="zh-CN" altLang="en-US" sz="2400" dirty="0">
                <a:latin typeface="Arial" charset="0"/>
              </a:rPr>
              <a:t>生</a:t>
            </a:r>
            <a:r>
              <a:rPr lang="zh-CN" altLang="en-US" sz="2400" dirty="0" smtClean="0">
                <a:latin typeface="Arial" charset="0"/>
              </a:rPr>
              <a:t>问题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——</a:t>
            </a:r>
          </a:p>
          <a:p>
            <a:pPr eaLnBrk="1" hangingPunct="1"/>
            <a:r>
              <a:rPr lang="zh-CN" altLang="en-US" sz="2400" dirty="0">
                <a:latin typeface="Arial" charset="0"/>
              </a:rPr>
              <a:t>如，我们把代码写成这样：</a:t>
            </a:r>
            <a:endParaRPr lang="en-US" altLang="zh-CN" sz="2400" dirty="0">
              <a:latin typeface="Arial" charset="0"/>
            </a:endParaRPr>
          </a:p>
          <a:p>
            <a:r>
              <a:rPr lang="en-US" sz="2400" dirty="0"/>
              <a:t> </a:t>
            </a:r>
            <a:r>
              <a:rPr lang="en-US" sz="2000" dirty="0">
                <a:latin typeface="+mj-lt"/>
              </a:rPr>
              <a:t>for(i=1 ; i&lt;= n ; i</a:t>
            </a:r>
            <a:r>
              <a:rPr lang="en-US" sz="2000" dirty="0">
                <a:latin typeface="+mj-lt"/>
              </a:rPr>
              <a:t>++)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 {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     for(j= </a:t>
            </a:r>
            <a:r>
              <a:rPr lang="en-US" sz="2000" dirty="0" smtClean="0">
                <a:latin typeface="+mj-lt"/>
              </a:rPr>
              <a:t>c[</a:t>
            </a:r>
            <a:r>
              <a:rPr lang="en-US" sz="2000" dirty="0" err="1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];</a:t>
            </a:r>
            <a:r>
              <a:rPr lang="en-US" sz="2000" dirty="0">
                <a:latin typeface="+mj-lt"/>
              </a:rPr>
              <a:t> j&lt;v ; </a:t>
            </a:r>
            <a:r>
              <a:rPr lang="en-US" sz="2000" dirty="0">
                <a:latin typeface="+mj-lt"/>
              </a:rPr>
              <a:t>j++</a:t>
            </a:r>
            <a:r>
              <a:rPr lang="en-US" sz="2000" dirty="0">
                <a:latin typeface="+mj-lt"/>
              </a:rPr>
              <a:t>)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     if(!</a:t>
            </a:r>
            <a:r>
              <a:rPr lang="en-US" sz="2000" dirty="0" smtClean="0">
                <a:latin typeface="+mj-lt"/>
              </a:rPr>
              <a:t>f[j</a:t>
            </a:r>
            <a:r>
              <a:rPr lang="en-US" altLang="zh-CN" sz="2000" dirty="0" smtClean="0">
                <a:latin typeface="+mj-lt"/>
              </a:rPr>
              <a:t>-c[</a:t>
            </a:r>
            <a:r>
              <a:rPr lang="en-US" altLang="zh-CN" sz="2000" dirty="0" err="1" smtClean="0">
                <a:latin typeface="+mj-lt"/>
              </a:rPr>
              <a:t>i</a:t>
            </a:r>
            <a:r>
              <a:rPr lang="en-US" altLang="zh-CN" sz="2000" dirty="0" smtClean="0">
                <a:latin typeface="+mj-lt"/>
              </a:rPr>
              <a:t>]</a:t>
            </a:r>
            <a:r>
              <a:rPr lang="en-US" sz="2000" dirty="0" smtClean="0">
                <a:latin typeface="+mj-lt"/>
              </a:rPr>
              <a:t>]) </a:t>
            </a:r>
            <a:r>
              <a:rPr lang="en-US" sz="2000" dirty="0">
                <a:latin typeface="+mj-lt"/>
              </a:rPr>
              <a:t>f[j] = f[j-c[</a:t>
            </a:r>
            <a:r>
              <a:rPr lang="en-US" sz="2000" dirty="0">
                <a:latin typeface="+mj-lt"/>
              </a:rPr>
              <a:t>i]] ;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 }</a:t>
            </a:r>
          </a:p>
          <a:p>
            <a:pPr eaLnBrk="1" hangingPunct="1"/>
            <a:r>
              <a:rPr lang="zh-CN" altLang="en-US" sz="2400" dirty="0">
                <a:latin typeface="Arial" charset="0"/>
              </a:rPr>
              <a:t>假设第一个物品体积</a:t>
            </a:r>
            <a:r>
              <a:rPr lang="en-US" altLang="zh-CN" sz="2400" dirty="0">
                <a:latin typeface="Arial" charset="0"/>
              </a:rPr>
              <a:t>3</a:t>
            </a:r>
          </a:p>
          <a:p>
            <a:pPr eaLnBrk="1" hangingPunct="1"/>
            <a:endParaRPr lang="en-US" altLang="zh-CN" sz="2400" dirty="0">
              <a:latin typeface="Arial" charset="0"/>
            </a:endParaRPr>
          </a:p>
          <a:p>
            <a:pPr eaLnBrk="1" hangingPunct="1"/>
            <a:endParaRPr lang="en-US" altLang="zh-CN" sz="2400" dirty="0">
              <a:latin typeface="Arial" charset="0"/>
            </a:endParaRPr>
          </a:p>
          <a:p>
            <a:pPr eaLnBrk="1" hangingPunct="1"/>
            <a:endParaRPr lang="en-US" altLang="zh-CN" sz="2400" dirty="0" smtClean="0">
              <a:latin typeface="Arial" charset="0"/>
            </a:endParaRP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这样一个物品就可能被算多次</a:t>
            </a:r>
            <a:r>
              <a:rPr lang="en-US" altLang="zh-CN" sz="2400" dirty="0" smtClean="0">
                <a:latin typeface="Arial" charset="0"/>
              </a:rPr>
              <a:t>…………</a:t>
            </a:r>
            <a:endParaRPr lang="en-US" altLang="zh-CN" sz="2400" dirty="0">
              <a:latin typeface="Arial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7140"/>
              </p:ext>
            </p:extLst>
          </p:nvPr>
        </p:nvGraphicFramePr>
        <p:xfrm>
          <a:off x="1524000" y="5072074"/>
          <a:ext cx="9144000" cy="82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595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2469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312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1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54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697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46529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6783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9626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8" y="146562"/>
            <a:ext cx="10886760" cy="5467368"/>
          </a:xfrm>
        </p:spPr>
        <p:txBody>
          <a:bodyPr/>
          <a:lstStyle/>
          <a:p>
            <a:r>
              <a:rPr lang="zh-CN" altLang="en-US" sz="2800" dirty="0" smtClean="0"/>
              <a:t>怎么办？？</a:t>
            </a:r>
            <a:endParaRPr lang="en-US" altLang="zh-CN" sz="2800" dirty="0" smtClean="0"/>
          </a:p>
          <a:p>
            <a:r>
              <a:rPr lang="zh-CN" altLang="en-US" sz="2800" dirty="0" smtClean="0"/>
              <a:t>改变内层循环顺序！</a:t>
            </a:r>
            <a:endParaRPr lang="en-US" altLang="zh-CN" sz="2800" dirty="0" smtClean="0"/>
          </a:p>
          <a:p>
            <a:r>
              <a:rPr lang="en-US" sz="2800" dirty="0" smtClean="0">
                <a:latin typeface="+mj-lt"/>
              </a:rPr>
              <a:t>for(i=1 ; i&lt;= n ; i++)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   {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       for(j=v ; j&gt;=c[i] ; j--)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       if(!f[j]) f[j] = f[j-c[i]] ;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    }</a:t>
            </a:r>
          </a:p>
          <a:p>
            <a:r>
              <a:rPr lang="zh-CN" altLang="en-US" sz="2800" dirty="0" smtClean="0">
                <a:latin typeface="+mj-lt"/>
              </a:rPr>
              <a:t>假设在判断若干个物品后</a:t>
            </a:r>
            <a:r>
              <a:rPr lang="en-US" altLang="zh-CN" sz="2800" dirty="0" smtClean="0">
                <a:latin typeface="+mj-lt"/>
              </a:rPr>
              <a:t>f</a:t>
            </a:r>
            <a:r>
              <a:rPr lang="zh-CN" altLang="en-US" sz="2800" dirty="0" smtClean="0">
                <a:latin typeface="+mj-lt"/>
              </a:rPr>
              <a:t>数组如下表：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2800" dirty="0" smtClean="0">
                <a:latin typeface="+mj-lt"/>
              </a:rPr>
              <a:t>然后我们需要决策的物品体积是</a:t>
            </a:r>
            <a:r>
              <a:rPr lang="en-US" altLang="zh-CN" sz="2800" dirty="0" smtClean="0">
                <a:latin typeface="+mj-lt"/>
              </a:rPr>
              <a:t>5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77218"/>
              </p:ext>
            </p:extLst>
          </p:nvPr>
        </p:nvGraphicFramePr>
        <p:xfrm>
          <a:off x="1524000" y="5000636"/>
          <a:ext cx="9144000" cy="7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845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上箭头 8"/>
          <p:cNvSpPr/>
          <p:nvPr/>
        </p:nvSpPr>
        <p:spPr bwMode="auto">
          <a:xfrm>
            <a:off x="9667900" y="5857892"/>
            <a:ext cx="357190" cy="357190"/>
          </a:xfrm>
          <a:prstGeom prst="upArrow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000" dirty="0">
                <a:latin typeface="Arial" charset="0"/>
                <a:ea typeface="宋体" charset="-122"/>
              </a:rPr>
              <a:t>j</a:t>
            </a:r>
            <a:endParaRPr lang="zh-CN" altLang="en-US" sz="2000" dirty="0">
              <a:latin typeface="Arial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573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2489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208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7900" y="54292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436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874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135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5312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750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9613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1051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051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978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6697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81356" y="53578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09514 -0.0020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14 -0.00208 L -0.13438 -0.0020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37 -0.00208 L -0.2052 -0.002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21 -0.00208 L -0.48889 -0.0020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889 -0.00208 L -0.55972 -0.0020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972 -0.00208 L -0.59913 -0.0020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13 -0.00208 L -0.67795 -0.0020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17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有</a:t>
            </a:r>
            <a:r>
              <a:rPr lang="en-US" dirty="0" smtClean="0">
                <a:latin typeface="Arial" pitchFamily="34" charset="0"/>
              </a:rPr>
              <a:t>N</a:t>
            </a:r>
            <a:r>
              <a:rPr lang="zh-CN" altLang="en-US" dirty="0" smtClean="0">
                <a:latin typeface="Arial" pitchFamily="34" charset="0"/>
              </a:rPr>
              <a:t>件物品和一个容量为</a:t>
            </a:r>
            <a:r>
              <a:rPr lang="en-US" dirty="0" smtClean="0">
                <a:latin typeface="Arial" pitchFamily="34" charset="0"/>
              </a:rPr>
              <a:t>V</a:t>
            </a:r>
            <a:r>
              <a:rPr lang="zh-CN" altLang="en-US" dirty="0" smtClean="0">
                <a:latin typeface="Arial" pitchFamily="34" charset="0"/>
              </a:rPr>
              <a:t>的背包。第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zh-CN" altLang="en-US" dirty="0" smtClean="0">
                <a:latin typeface="Arial" pitchFamily="34" charset="0"/>
              </a:rPr>
              <a:t>件物品</a:t>
            </a:r>
            <a:r>
              <a:rPr lang="zh-CN" altLang="en-US" dirty="0" smtClean="0">
                <a:latin typeface="Arial" pitchFamily="34" charset="0"/>
              </a:rPr>
              <a:t>的</a:t>
            </a:r>
            <a:r>
              <a:rPr lang="zh-CN" altLang="en-US" dirty="0">
                <a:latin typeface="Arial" pitchFamily="34" charset="0"/>
              </a:rPr>
              <a:t>体积</a:t>
            </a:r>
            <a:r>
              <a:rPr lang="zh-CN" altLang="en-US" dirty="0" smtClean="0">
                <a:latin typeface="Arial" pitchFamily="34" charset="0"/>
              </a:rPr>
              <a:t>是</a:t>
            </a:r>
            <a:r>
              <a:rPr lang="en-US" altLang="zh-CN" dirty="0">
                <a:latin typeface="Arial" pitchFamily="34" charset="0"/>
              </a:rPr>
              <a:t>v</a:t>
            </a:r>
            <a:r>
              <a:rPr lang="en-US" dirty="0" smtClean="0">
                <a:latin typeface="Arial" pitchFamily="34" charset="0"/>
              </a:rPr>
              <a:t>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</a:t>
            </a:r>
            <a:r>
              <a:rPr lang="zh-CN" altLang="en-US" dirty="0" smtClean="0">
                <a:latin typeface="Arial" pitchFamily="34" charset="0"/>
              </a:rPr>
              <a:t>，价值是</a:t>
            </a:r>
            <a:r>
              <a:rPr lang="en-US" dirty="0" smtClean="0">
                <a:latin typeface="Arial" pitchFamily="34" charset="0"/>
              </a:rPr>
              <a:t>w[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]。</a:t>
            </a:r>
            <a:r>
              <a:rPr lang="zh-CN" altLang="en-US" dirty="0" smtClean="0">
                <a:latin typeface="Arial" pitchFamily="34" charset="0"/>
              </a:rPr>
              <a:t>求解将哪些物品装入背包可使价值总和最大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引入：走</a:t>
            </a:r>
            <a:r>
              <a:rPr lang="zh-CN" altLang="en-US" dirty="0" smtClean="0"/>
              <a:t>楼梯问题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假设我们现在在第</a:t>
            </a:r>
            <a:r>
              <a:rPr lang="en-US" altLang="zh-CN" dirty="0" smtClean="0">
                <a:latin typeface="Arial" pitchFamily="34" charset="0"/>
              </a:rPr>
              <a:t>n</a:t>
            </a:r>
            <a:r>
              <a:rPr lang="zh-CN" altLang="en-US" dirty="0" smtClean="0">
                <a:latin typeface="Arial" pitchFamily="34" charset="0"/>
              </a:rPr>
              <a:t>阶阶梯上，显然，我们上一步是在</a:t>
            </a:r>
            <a:r>
              <a:rPr lang="en-US" altLang="zh-CN" dirty="0" smtClean="0">
                <a:latin typeface="Arial" pitchFamily="34" charset="0"/>
              </a:rPr>
              <a:t>n-1</a:t>
            </a:r>
            <a:r>
              <a:rPr lang="zh-CN" altLang="en-US" dirty="0" smtClean="0">
                <a:latin typeface="Arial" pitchFamily="34" charset="0"/>
              </a:rPr>
              <a:t>阶或者</a:t>
            </a:r>
            <a:r>
              <a:rPr lang="en-US" altLang="zh-CN" dirty="0" smtClean="0">
                <a:latin typeface="Arial" pitchFamily="34" charset="0"/>
              </a:rPr>
              <a:t>n-2</a:t>
            </a:r>
            <a:r>
              <a:rPr lang="zh-CN" altLang="en-US" dirty="0" smtClean="0">
                <a:latin typeface="Arial" pitchFamily="34" charset="0"/>
              </a:rPr>
              <a:t>阶，根据分类加法原理，我们可以知道，第</a:t>
            </a:r>
            <a:r>
              <a:rPr lang="en-US" altLang="zh-CN" dirty="0" smtClean="0">
                <a:latin typeface="Arial" pitchFamily="34" charset="0"/>
              </a:rPr>
              <a:t>n</a:t>
            </a:r>
            <a:r>
              <a:rPr lang="zh-CN" altLang="en-US" dirty="0" smtClean="0">
                <a:latin typeface="Arial" pitchFamily="34" charset="0"/>
              </a:rPr>
              <a:t>阶的方法</a:t>
            </a:r>
            <a:r>
              <a:rPr lang="en-US" dirty="0" smtClean="0">
                <a:latin typeface="Arial" pitchFamily="34" charset="0"/>
              </a:rPr>
              <a:t>=</a:t>
            </a:r>
            <a:r>
              <a:rPr lang="en-US" altLang="zh-CN" dirty="0" smtClean="0">
                <a:latin typeface="Arial" pitchFamily="34" charset="0"/>
              </a:rPr>
              <a:t>n-1</a:t>
            </a:r>
            <a:r>
              <a:rPr lang="zh-CN" altLang="en-US" dirty="0" smtClean="0">
                <a:latin typeface="Arial" pitchFamily="34" charset="0"/>
              </a:rPr>
              <a:t>阶的方法</a:t>
            </a:r>
            <a:r>
              <a:rPr lang="en-US" dirty="0" smtClean="0">
                <a:latin typeface="Arial" pitchFamily="34" charset="0"/>
              </a:rPr>
              <a:t>+</a:t>
            </a:r>
            <a:r>
              <a:rPr lang="en-US" altLang="zh-CN" dirty="0" smtClean="0">
                <a:latin typeface="Arial" pitchFamily="34" charset="0"/>
              </a:rPr>
              <a:t>n-2</a:t>
            </a:r>
            <a:r>
              <a:rPr lang="zh-CN" altLang="en-US" dirty="0" smtClean="0">
                <a:latin typeface="Arial" pitchFamily="34" charset="0"/>
              </a:rPr>
              <a:t>阶的方法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同样的，对于</a:t>
            </a:r>
            <a:r>
              <a:rPr lang="en-US" altLang="zh-CN" dirty="0" smtClean="0">
                <a:latin typeface="Arial" pitchFamily="34" charset="0"/>
              </a:rPr>
              <a:t>n-1</a:t>
            </a:r>
            <a:r>
              <a:rPr lang="zh-CN" altLang="en-US" dirty="0" smtClean="0">
                <a:latin typeface="Arial" pitchFamily="34" charset="0"/>
              </a:rPr>
              <a:t>阶和</a:t>
            </a:r>
            <a:r>
              <a:rPr lang="en-US" altLang="zh-CN" dirty="0" smtClean="0">
                <a:latin typeface="Arial" pitchFamily="34" charset="0"/>
              </a:rPr>
              <a:t>n-2</a:t>
            </a:r>
            <a:r>
              <a:rPr lang="zh-CN" altLang="en-US" dirty="0" smtClean="0">
                <a:latin typeface="Arial" pitchFamily="34" charset="0"/>
              </a:rPr>
              <a:t>阶我们也可以用类似的方法进行求解。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而当我们求到</a:t>
            </a:r>
            <a:r>
              <a:rPr lang="en-US" dirty="0" smtClean="0">
                <a:latin typeface="Arial" pitchFamily="34" charset="0"/>
              </a:rPr>
              <a:t>1</a:t>
            </a:r>
            <a:r>
              <a:rPr lang="zh-CN" altLang="en-US" dirty="0" smtClean="0">
                <a:latin typeface="Arial" pitchFamily="34" charset="0"/>
              </a:rPr>
              <a:t>阶和</a:t>
            </a:r>
            <a:r>
              <a:rPr lang="en-US" dirty="0" smtClean="0">
                <a:latin typeface="Arial" pitchFamily="34" charset="0"/>
              </a:rPr>
              <a:t>2</a:t>
            </a:r>
            <a:r>
              <a:rPr lang="zh-CN" altLang="en-US" dirty="0" smtClean="0">
                <a:latin typeface="Arial" pitchFamily="34" charset="0"/>
              </a:rPr>
              <a:t>阶的时候，显然方法种数分别为</a:t>
            </a:r>
            <a:r>
              <a:rPr lang="en-US" dirty="0" smtClean="0">
                <a:latin typeface="Arial" pitchFamily="34" charset="0"/>
              </a:rPr>
              <a:t>1</a:t>
            </a:r>
            <a:r>
              <a:rPr lang="zh-CN" altLang="en-US" dirty="0" smtClean="0">
                <a:latin typeface="Arial" pitchFamily="34" charset="0"/>
              </a:rPr>
              <a:t>、</a:t>
            </a:r>
            <a:r>
              <a:rPr lang="en-US" dirty="0" smtClean="0">
                <a:latin typeface="Arial" pitchFamily="34" charset="0"/>
              </a:rPr>
              <a:t>2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所以如果</a:t>
            </a:r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</a:t>
            </a:r>
            <a:r>
              <a:rPr lang="zh-CN" altLang="en-US" dirty="0" smtClean="0">
                <a:latin typeface="Arial" pitchFamily="34" charset="0"/>
              </a:rPr>
              <a:t>表示爬到第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zh-CN" altLang="en-US" dirty="0" smtClean="0">
                <a:latin typeface="Arial" pitchFamily="34" charset="0"/>
              </a:rPr>
              <a:t>阶的方法数，那么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f[1]=1    f[2] = 2</a:t>
            </a: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 = 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- 1]+ 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- 2] </a:t>
            </a:r>
          </a:p>
        </p:txBody>
      </p:sp>
    </p:spTree>
    <p:extLst>
      <p:ext uri="{BB962C8B-B14F-4D97-AF65-F5344CB8AC3E}">
        <p14:creationId xmlns:p14="http://schemas.microsoft.com/office/powerpoint/2010/main" val="36676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：分析原问题和子问题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：确定状态</a:t>
            </a:r>
            <a:endParaRPr lang="en-US" altLang="zh-CN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][j]</a:t>
            </a:r>
            <a:r>
              <a:rPr lang="zh-CN" altLang="en-US" dirty="0">
                <a:latin typeface="Arial" pitchFamily="34" charset="0"/>
              </a:rPr>
              <a:t>表示</a:t>
            </a:r>
            <a:r>
              <a:rPr lang="zh-CN" altLang="en-US" dirty="0">
                <a:latin typeface="Arial" pitchFamily="34" charset="0"/>
              </a:rPr>
              <a:t>前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zh-CN" altLang="en-US" dirty="0">
                <a:latin typeface="Arial" pitchFamily="34" charset="0"/>
              </a:rPr>
              <a:t>件</a:t>
            </a:r>
            <a:r>
              <a:rPr lang="zh-CN" altLang="en-US" dirty="0">
                <a:latin typeface="Arial" pitchFamily="34" charset="0"/>
              </a:rPr>
              <a:t>物品放</a:t>
            </a:r>
            <a:r>
              <a:rPr lang="zh-CN" altLang="en-US" dirty="0">
                <a:latin typeface="Arial" pitchFamily="34" charset="0"/>
              </a:rPr>
              <a:t>入一个容量为</a:t>
            </a:r>
            <a:r>
              <a:rPr lang="en-US" altLang="zh-CN" dirty="0">
                <a:latin typeface="Arial" pitchFamily="34" charset="0"/>
              </a:rPr>
              <a:t>j</a:t>
            </a:r>
            <a:r>
              <a:rPr lang="zh-CN" altLang="en-US" dirty="0">
                <a:latin typeface="Arial" pitchFamily="34" charset="0"/>
              </a:rPr>
              <a:t>的背包可以获得的最大价值</a:t>
            </a:r>
            <a:endParaRPr lang="en-US" altLang="zh-CN" dirty="0">
              <a:latin typeface="Arial" pitchFamily="34" charset="0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1</a:t>
            </a:r>
            <a:r>
              <a:rPr lang="en-US" altLang="zh-CN" dirty="0">
                <a:latin typeface="Arial" pitchFamily="34" charset="0"/>
              </a:rPr>
              <a:t>.</a:t>
            </a:r>
            <a:r>
              <a:rPr lang="zh-CN" altLang="en-US" dirty="0">
                <a:latin typeface="Arial" pitchFamily="34" charset="0"/>
              </a:rPr>
              <a:t>不放当前物品  </a:t>
            </a:r>
            <a:r>
              <a:rPr lang="en-US" altLang="zh-CN" dirty="0">
                <a:latin typeface="Arial" pitchFamily="34" charset="0"/>
              </a:rPr>
              <a:t>f[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][j] = f[i-1][j]</a:t>
            </a:r>
          </a:p>
          <a:p>
            <a:pPr>
              <a:defRPr/>
            </a:pPr>
            <a:r>
              <a:rPr lang="en-US" altLang="zh-CN" dirty="0">
                <a:latin typeface="Arial" pitchFamily="34" charset="0"/>
              </a:rPr>
              <a:t>   2.</a:t>
            </a:r>
            <a:r>
              <a:rPr lang="zh-CN" altLang="en-US" dirty="0">
                <a:latin typeface="Arial" pitchFamily="34" charset="0"/>
              </a:rPr>
              <a:t>放当前物品</a:t>
            </a:r>
            <a:r>
              <a:rPr lang="en-US" altLang="zh-CN" dirty="0">
                <a:latin typeface="Arial" pitchFamily="34" charset="0"/>
              </a:rPr>
              <a:t>  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</a:rPr>
              <a:t>f[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][j] = f[i-1][</a:t>
            </a:r>
            <a:r>
              <a:rPr lang="en-US" altLang="zh-CN" dirty="0" smtClean="0">
                <a:latin typeface="Arial" pitchFamily="34" charset="0"/>
              </a:rPr>
              <a:t>j-v[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]]+w[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    </a:t>
            </a:r>
            <a:endParaRPr lang="zh-CN" altLang="en-US" dirty="0">
              <a:latin typeface="Arial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670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928802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Arial" pitchFamily="34" charset="0"/>
              </a:rPr>
              <a:t>N = 6  V = 12</a:t>
            </a:r>
          </a:p>
          <a:p>
            <a:r>
              <a:rPr lang="zh-CN" altLang="en-US" sz="1800" dirty="0">
                <a:latin typeface="Arial" pitchFamily="34" charset="0"/>
              </a:rPr>
              <a:t>费用</a:t>
            </a:r>
            <a:r>
              <a:rPr lang="en-US" sz="1800" dirty="0">
                <a:latin typeface="Arial" pitchFamily="34" charset="0"/>
              </a:rPr>
              <a:t>c[</a:t>
            </a:r>
            <a:r>
              <a:rPr lang="en-US" sz="1800" dirty="0" err="1">
                <a:latin typeface="Arial" pitchFamily="34" charset="0"/>
              </a:rPr>
              <a:t>i</a:t>
            </a:r>
            <a:r>
              <a:rPr lang="en-US" sz="1800" dirty="0">
                <a:latin typeface="Arial" pitchFamily="34" charset="0"/>
              </a:rPr>
              <a:t>]</a:t>
            </a:r>
            <a:r>
              <a:rPr lang="zh-CN" altLang="en-US" sz="1800" dirty="0">
                <a:latin typeface="Arial" pitchFamily="34" charset="0"/>
              </a:rPr>
              <a:t>，价值</a:t>
            </a:r>
            <a:r>
              <a:rPr lang="en-US" sz="1800" dirty="0">
                <a:latin typeface="Arial" pitchFamily="34" charset="0"/>
              </a:rPr>
              <a:t>w[</a:t>
            </a:r>
            <a:r>
              <a:rPr lang="en-US" sz="1800" dirty="0" err="1">
                <a:latin typeface="Arial" pitchFamily="34" charset="0"/>
              </a:rPr>
              <a:t>i</a:t>
            </a:r>
            <a:r>
              <a:rPr lang="en-US" sz="1800" dirty="0">
                <a:latin typeface="Arial" pitchFamily="34" charset="0"/>
              </a:rPr>
              <a:t>]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>
                <a:latin typeface="Arial" pitchFamily="34" charset="0"/>
              </a:rPr>
              <a:t>          5              10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>
                <a:latin typeface="Arial" pitchFamily="34" charset="0"/>
              </a:rPr>
              <a:t>          3               7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>
                <a:latin typeface="Arial" pitchFamily="34" charset="0"/>
              </a:rPr>
              <a:t>          2               4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>
                <a:latin typeface="Arial" pitchFamily="34" charset="0"/>
              </a:rPr>
              <a:t>          4               3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>
                <a:latin typeface="Arial" pitchFamily="34" charset="0"/>
              </a:rPr>
              <a:t>          5               17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>
                <a:latin typeface="Arial" pitchFamily="34" charset="0"/>
              </a:rPr>
              <a:t>          4                8</a:t>
            </a:r>
          </a:p>
          <a:p>
            <a:pPr>
              <a:lnSpc>
                <a:spcPts val="3000"/>
              </a:lnSpc>
            </a:pPr>
            <a:endParaRPr lang="en-US" altLang="zh-CN" sz="1800" dirty="0">
              <a:latin typeface="Arial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6034"/>
              </p:ext>
            </p:extLst>
          </p:nvPr>
        </p:nvGraphicFramePr>
        <p:xfrm>
          <a:off x="4167174" y="1857364"/>
          <a:ext cx="6096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3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4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5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6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7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9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10 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 </a:t>
                      </a:r>
                      <a:r>
                        <a:rPr lang="en-US" altLang="zh-CN" b="1" dirty="0" smtClean="0">
                          <a:latin typeface="+mj-lt"/>
                        </a:rPr>
                        <a:t>0</a:t>
                      </a:r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3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4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5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6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7240" y="2571744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0                                 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10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7240" y="300037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0                  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7</a:t>
            </a:r>
            <a:r>
              <a:rPr lang="en-US" altLang="zh-CN" b="1" dirty="0">
                <a:latin typeface="+mj-lt"/>
              </a:rPr>
              <a:t>             10             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17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240" y="335756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0         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zh-CN" b="1" dirty="0">
                <a:latin typeface="+mj-lt"/>
              </a:rPr>
              <a:t>       7      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11</a:t>
            </a:r>
            <a:r>
              <a:rPr lang="en-US" altLang="zh-CN" b="1" dirty="0">
                <a:latin typeface="+mj-lt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14</a:t>
            </a:r>
            <a:r>
              <a:rPr lang="en-US" altLang="zh-CN" b="1" dirty="0">
                <a:latin typeface="+mj-lt"/>
              </a:rPr>
              <a:t>    17      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21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7240" y="371475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0               4       7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3  </a:t>
            </a:r>
            <a:r>
              <a:rPr lang="en-US" altLang="zh-CN" b="1" dirty="0">
                <a:latin typeface="+mj-lt"/>
              </a:rPr>
              <a:t>    11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10</a:t>
            </a:r>
            <a:r>
              <a:rPr lang="en-US" altLang="zh-CN" b="1" dirty="0">
                <a:latin typeface="+mj-lt"/>
              </a:rPr>
              <a:t>   14    17            21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21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40" y="407194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0               4       7    3  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17</a:t>
            </a:r>
            <a:r>
              <a:rPr lang="en-US" altLang="zh-CN" b="1" dirty="0">
                <a:latin typeface="+mj-lt"/>
              </a:rPr>
              <a:t>    10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21</a:t>
            </a:r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24</a:t>
            </a:r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20 </a:t>
            </a:r>
            <a:r>
              <a:rPr lang="en-US" altLang="zh-CN" b="1" dirty="0">
                <a:latin typeface="+mj-lt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28</a:t>
            </a:r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27</a:t>
            </a:r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31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7240" y="442913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0               4       7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en-US" altLang="zh-CN" b="1" dirty="0">
                <a:latin typeface="+mj-lt"/>
              </a:rPr>
              <a:t>      17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12</a:t>
            </a:r>
            <a:r>
              <a:rPr lang="en-US" altLang="zh-CN" b="1" dirty="0">
                <a:latin typeface="+mj-lt"/>
              </a:rPr>
              <a:t>   21    24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25</a:t>
            </a:r>
            <a:r>
              <a:rPr lang="en-US" altLang="zh-CN" b="1" dirty="0">
                <a:latin typeface="+mj-lt"/>
              </a:rPr>
              <a:t>    28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29</a:t>
            </a:r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32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 bwMode="auto">
          <a:xfrm rot="21351456">
            <a:off x="2254633" y="5334319"/>
            <a:ext cx="7286676" cy="71438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>
              <a:defRPr/>
            </a:pPr>
            <a:r>
              <a:rPr lang="en-US" sz="3200" dirty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sz="32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sz="3200" dirty="0">
                <a:latin typeface="华文新魏" pitchFamily="2" charset="-122"/>
                <a:ea typeface="华文新魏" pitchFamily="2" charset="-122"/>
              </a:rPr>
              <a:t>][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sz="3200" dirty="0">
                <a:latin typeface="华文新魏" pitchFamily="2" charset="-122"/>
                <a:ea typeface="华文新魏" pitchFamily="2" charset="-122"/>
              </a:rPr>
              <a:t>]=max{f[i-1][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sz="3200" dirty="0">
                <a:latin typeface="华文新魏" pitchFamily="2" charset="-122"/>
                <a:ea typeface="华文新魏" pitchFamily="2" charset="-122"/>
              </a:rPr>
              <a:t>],f[i-1][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sz="3200" dirty="0">
                <a:latin typeface="华文新魏" pitchFamily="2" charset="-122"/>
                <a:ea typeface="华文新魏" pitchFamily="2" charset="-122"/>
              </a:rPr>
              <a:t>-c[</a:t>
            </a:r>
            <a:r>
              <a:rPr lang="en-US" sz="32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sz="3200" dirty="0">
                <a:latin typeface="华文新魏" pitchFamily="2" charset="-122"/>
                <a:ea typeface="华文新魏" pitchFamily="2" charset="-122"/>
              </a:rPr>
              <a:t>]]+w[</a:t>
            </a:r>
            <a:r>
              <a:rPr lang="en-US" sz="32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sz="3200" dirty="0">
                <a:latin typeface="华文新魏" pitchFamily="2" charset="-122"/>
                <a:ea typeface="华文新魏" pitchFamily="2" charset="-122"/>
              </a:rPr>
              <a:t>]}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爆炸形 1 20"/>
          <p:cNvSpPr/>
          <p:nvPr/>
        </p:nvSpPr>
        <p:spPr bwMode="auto">
          <a:xfrm>
            <a:off x="7381884" y="428604"/>
            <a:ext cx="2571768" cy="1285884"/>
          </a:xfrm>
          <a:prstGeom prst="irregularSeal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000" dirty="0">
                <a:latin typeface="Arial" charset="0"/>
                <a:ea typeface="宋体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244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就地滚动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pt-BR" dirty="0" smtClean="0">
                <a:latin typeface="+mj-lt"/>
              </a:rPr>
              <a:t>for ( i = 1 ; i &lt;= </a:t>
            </a:r>
            <a:r>
              <a:rPr lang="en-US" altLang="zh-CN" dirty="0" smtClean="0">
                <a:latin typeface="+mj-lt"/>
              </a:rPr>
              <a:t>n</a:t>
            </a:r>
            <a:r>
              <a:rPr lang="pt-BR" dirty="0" smtClean="0">
                <a:latin typeface="+mj-lt"/>
              </a:rPr>
              <a:t>; i++ )</a:t>
            </a:r>
          </a:p>
          <a:p>
            <a:r>
              <a:rPr lang="pt-BR" dirty="0" smtClean="0">
                <a:latin typeface="+mj-lt"/>
              </a:rPr>
              <a:t>    {</a:t>
            </a:r>
          </a:p>
          <a:p>
            <a:r>
              <a:rPr lang="pt-BR" dirty="0" smtClean="0">
                <a:latin typeface="+mj-lt"/>
              </a:rPr>
              <a:t>       for (j=</a:t>
            </a:r>
            <a:r>
              <a:rPr lang="en-US" dirty="0" smtClean="0">
                <a:latin typeface="+mj-lt"/>
              </a:rPr>
              <a:t>m</a:t>
            </a:r>
            <a:r>
              <a:rPr lang="pt-BR" dirty="0" smtClean="0">
                <a:latin typeface="+mj-lt"/>
              </a:rPr>
              <a:t>; j&gt;=</a:t>
            </a:r>
            <a:r>
              <a:rPr lang="en-US" dirty="0" smtClean="0">
                <a:latin typeface="+mj-lt"/>
              </a:rPr>
              <a:t>c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pt-BR" dirty="0" smtClean="0">
                <a:latin typeface="+mj-lt"/>
              </a:rPr>
              <a:t>; j--)</a:t>
            </a:r>
          </a:p>
          <a:p>
            <a:r>
              <a:rPr lang="pt-BR" dirty="0" smtClean="0">
                <a:latin typeface="+mj-lt"/>
              </a:rPr>
              <a:t>           if (f[j-c[i]] + w[i] &gt; f[j])</a:t>
            </a:r>
          </a:p>
          <a:p>
            <a:r>
              <a:rPr lang="pt-BR" dirty="0" smtClean="0">
                <a:latin typeface="+mj-lt"/>
              </a:rPr>
              <a:t>               f[j] = f[j-v[i]] + w[i];</a:t>
            </a:r>
          </a:p>
          <a:p>
            <a:r>
              <a:rPr lang="pt-BR" dirty="0" smtClean="0">
                <a:latin typeface="+mj-lt"/>
              </a:rPr>
              <a:t>    }</a:t>
            </a:r>
          </a:p>
          <a:p>
            <a:endParaRPr lang="pt-BR" dirty="0" smtClean="0">
              <a:latin typeface="+mj-lt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5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034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：完全背包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6307" y="1637517"/>
            <a:ext cx="10253634" cy="421484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Arial" pitchFamily="34" charset="0"/>
              </a:rPr>
              <a:t>有 </a:t>
            </a:r>
            <a:r>
              <a:rPr lang="en-US" altLang="zh-CN" dirty="0" smtClean="0">
                <a:latin typeface="Arial" pitchFamily="34" charset="0"/>
              </a:rPr>
              <a:t>N </a:t>
            </a:r>
            <a:r>
              <a:rPr lang="zh-CN" altLang="en-US" dirty="0" smtClean="0">
                <a:latin typeface="Arial" pitchFamily="34" charset="0"/>
              </a:rPr>
              <a:t>种物品和一个容量为 </a:t>
            </a:r>
            <a:r>
              <a:rPr lang="en-US" altLang="zh-CN" dirty="0" smtClean="0">
                <a:latin typeface="Arial" pitchFamily="34" charset="0"/>
              </a:rPr>
              <a:t>V </a:t>
            </a:r>
            <a:r>
              <a:rPr lang="zh-CN" altLang="en-US" dirty="0" smtClean="0">
                <a:latin typeface="Arial" pitchFamily="34" charset="0"/>
              </a:rPr>
              <a:t>的背包，每种物品都有无限件可用。放入第 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种物品的费用是 </a:t>
            </a:r>
            <a:r>
              <a:rPr lang="en-US" altLang="zh-CN" dirty="0">
                <a:latin typeface="Arial" pitchFamily="34" charset="0"/>
              </a:rPr>
              <a:t>v</a:t>
            </a:r>
            <a:r>
              <a:rPr lang="en-US" altLang="zh-CN" dirty="0" smtClean="0">
                <a:latin typeface="Arial" pitchFamily="34" charset="0"/>
              </a:rPr>
              <a:t>i </a:t>
            </a:r>
            <a:r>
              <a:rPr lang="zh-CN" altLang="en-US" dirty="0" smtClean="0">
                <a:latin typeface="Arial" pitchFamily="34" charset="0"/>
              </a:rPr>
              <a:t>，价值是 </a:t>
            </a:r>
            <a:r>
              <a:rPr lang="en-US" altLang="zh-CN" dirty="0" err="1" smtClean="0">
                <a:latin typeface="Arial" pitchFamily="34" charset="0"/>
              </a:rPr>
              <a:t>Wi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。求解：将哪些物品装入背包，可使这些物品的耗费的费用总和不超过背包容量，且价值总和最大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步：分析原问题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, j ] </a:t>
            </a:r>
            <a:r>
              <a:rPr lang="zh-CN" altLang="en-US" dirty="0" smtClean="0">
                <a:latin typeface="Arial" pitchFamily="34" charset="0"/>
              </a:rPr>
              <a:t>依然表示前 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种物品恰放入一个容量为 </a:t>
            </a:r>
            <a:r>
              <a:rPr lang="en-US" altLang="zh-CN" dirty="0" smtClean="0">
                <a:latin typeface="Arial" pitchFamily="34" charset="0"/>
              </a:rPr>
              <a:t>v</a:t>
            </a:r>
            <a:r>
              <a:rPr lang="zh-CN" altLang="en-US" dirty="0" smtClean="0">
                <a:latin typeface="Arial" pitchFamily="34" charset="0"/>
              </a:rPr>
              <a:t>的背包的最大权值。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：确定状态转移方程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f [</a:t>
            </a:r>
            <a:r>
              <a:rPr lang="en-US" altLang="zh-CN" dirty="0" err="1" smtClean="0">
                <a:latin typeface="Arial" pitchFamily="34" charset="0"/>
              </a:rPr>
              <a:t>i,j</a:t>
            </a:r>
            <a:r>
              <a:rPr lang="en-US" altLang="zh-CN" dirty="0" smtClean="0">
                <a:latin typeface="Arial" pitchFamily="34" charset="0"/>
              </a:rPr>
              <a:t>] = max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f 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-1,j-k*c[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 ] + k * w[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]) </a:t>
            </a:r>
            <a:r>
              <a:rPr lang="en-US" altLang="zh-CN" dirty="0" smtClean="0">
                <a:latin typeface="Arial" pitchFamily="34" charset="0"/>
              </a:rPr>
              <a:t>(0 &lt;= k*c[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 &lt;= j</a:t>
            </a:r>
            <a:r>
              <a:rPr lang="en-US" altLang="zh-CN" dirty="0" smtClean="0">
                <a:latin typeface="Arial" pitchFamily="34" charset="0"/>
              </a:rPr>
              <a:t>)</a:t>
            </a:r>
            <a:endParaRPr lang="en-US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横卷形 3"/>
          <p:cNvSpPr/>
          <p:nvPr/>
        </p:nvSpPr>
        <p:spPr bwMode="auto">
          <a:xfrm>
            <a:off x="1666844" y="5572140"/>
            <a:ext cx="8572560" cy="1033272"/>
          </a:xfrm>
          <a:prstGeom prst="horizontalScroll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时间复杂度</a:t>
            </a:r>
            <a:r>
              <a:rPr lang="en-US" altLang="en-US" sz="2000" b="1" dirty="0">
                <a:latin typeface="华文新魏" pitchFamily="2" charset="-122"/>
                <a:ea typeface="华文新魏" pitchFamily="2" charset="-122"/>
              </a:rPr>
              <a:t>O(V*Σ(V/c[</a:t>
            </a:r>
            <a:r>
              <a:rPr lang="en-US" altLang="en-US" sz="2000" b="1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sz="2000" b="1" dirty="0">
                <a:latin typeface="华文新魏" pitchFamily="2" charset="-122"/>
                <a:ea typeface="华文新魏" pitchFamily="2" charset="-122"/>
              </a:rPr>
              <a:t>]))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，这样子的话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绝大部分题都是过不去的，该怎么办呢？</a:t>
            </a:r>
            <a:endParaRPr lang="zh-CN" altLang="en-US" sz="200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2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528" y="1935480"/>
            <a:ext cx="10795820" cy="327947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Arial" charset="0"/>
              </a:rPr>
              <a:t>还记不记得之前讲</a:t>
            </a:r>
            <a:r>
              <a:rPr lang="en-US" altLang="zh-CN" sz="2800" dirty="0">
                <a:latin typeface="Arial" charset="0"/>
              </a:rPr>
              <a:t>01</a:t>
            </a:r>
            <a:r>
              <a:rPr lang="zh-CN" altLang="en-US" sz="2800" dirty="0">
                <a:latin typeface="Arial" charset="0"/>
              </a:rPr>
              <a:t>背包的就地滚动的有一段代码：</a:t>
            </a:r>
            <a:endParaRPr lang="en-US" altLang="zh-CN" sz="2800" dirty="0">
              <a:latin typeface="Arial" charset="0"/>
            </a:endParaRPr>
          </a:p>
          <a:p>
            <a:r>
              <a:rPr lang="en-US" dirty="0"/>
              <a:t> </a:t>
            </a:r>
            <a:r>
              <a:rPr lang="en-US" sz="2000" dirty="0">
                <a:latin typeface="+mj-lt"/>
              </a:rPr>
              <a:t>for(i=1 ; i&lt;= n ; 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++)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     for(j= </a:t>
            </a:r>
            <a:r>
              <a:rPr lang="en-US" sz="2000" dirty="0" smtClean="0">
                <a:latin typeface="+mj-lt"/>
              </a:rPr>
              <a:t>c[</a:t>
            </a:r>
            <a:r>
              <a:rPr lang="en-US" altLang="zh-CN" sz="2000" dirty="0" err="1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];</a:t>
            </a:r>
            <a:r>
              <a:rPr lang="en-US" sz="2000" dirty="0">
                <a:latin typeface="+mj-lt"/>
              </a:rPr>
              <a:t> j&lt;v ; </a:t>
            </a:r>
            <a:r>
              <a:rPr lang="en-US" sz="2000" dirty="0">
                <a:latin typeface="+mj-lt"/>
              </a:rPr>
              <a:t>j++</a:t>
            </a:r>
            <a:r>
              <a:rPr lang="en-US" sz="2000" dirty="0">
                <a:latin typeface="+mj-lt"/>
              </a:rPr>
              <a:t>)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     if(!</a:t>
            </a:r>
            <a:r>
              <a:rPr lang="en-US" sz="2000" dirty="0" smtClean="0">
                <a:latin typeface="+mj-lt"/>
              </a:rPr>
              <a:t>f[j</a:t>
            </a:r>
            <a:r>
              <a:rPr lang="en-US" altLang="zh-CN" sz="2000" dirty="0" smtClean="0">
                <a:latin typeface="+mj-lt"/>
              </a:rPr>
              <a:t>-c[</a:t>
            </a:r>
            <a:r>
              <a:rPr lang="en-US" altLang="zh-CN" sz="2000" dirty="0" err="1" smtClean="0">
                <a:latin typeface="+mj-lt"/>
              </a:rPr>
              <a:t>i</a:t>
            </a:r>
            <a:r>
              <a:rPr lang="en-US" altLang="zh-CN" sz="2000" dirty="0" smtClean="0">
                <a:latin typeface="+mj-lt"/>
              </a:rPr>
              <a:t>]</a:t>
            </a:r>
            <a:r>
              <a:rPr lang="en-US" sz="2000" dirty="0" smtClean="0">
                <a:latin typeface="+mj-lt"/>
              </a:rPr>
              <a:t>]) </a:t>
            </a:r>
            <a:r>
              <a:rPr lang="en-US" sz="2000" dirty="0">
                <a:latin typeface="+mj-lt"/>
              </a:rPr>
              <a:t>f[j] = f[j-c[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]] </a:t>
            </a:r>
            <a:r>
              <a:rPr lang="en-US" sz="2000" dirty="0" smtClean="0">
                <a:latin typeface="+mj-lt"/>
              </a:rPr>
              <a:t>;</a:t>
            </a:r>
            <a:endParaRPr lang="en-US" sz="2000" dirty="0">
              <a:latin typeface="+mj-lt"/>
            </a:endParaRPr>
          </a:p>
          <a:p>
            <a:r>
              <a:rPr lang="zh-CN" altLang="en-US" sz="2800" dirty="0">
                <a:latin typeface="Arial" charset="0"/>
              </a:rPr>
              <a:t>导致所有的物品都被算了多次</a:t>
            </a:r>
            <a:r>
              <a:rPr lang="en-US" altLang="zh-CN" sz="2800" dirty="0">
                <a:latin typeface="Arial" charset="0"/>
              </a:rPr>
              <a:t>……</a:t>
            </a:r>
          </a:p>
          <a:p>
            <a:r>
              <a:rPr lang="zh-CN" altLang="en-US" sz="2800" dirty="0">
                <a:latin typeface="Arial" charset="0"/>
              </a:rPr>
              <a:t>这不正是完全背包所需要的么？</a:t>
            </a:r>
            <a:endParaRPr lang="en-US" altLang="zh-CN" sz="2800" dirty="0">
              <a:latin typeface="Arial" charset="0"/>
            </a:endParaRPr>
          </a:p>
          <a:p>
            <a:r>
              <a:rPr lang="zh-CN" altLang="en-US" sz="2800" dirty="0">
                <a:latin typeface="Arial" charset="0"/>
              </a:rPr>
              <a:t>（假设第一个物品体积为</a:t>
            </a:r>
            <a:r>
              <a:rPr lang="en-US" altLang="zh-CN" sz="2800" dirty="0">
                <a:latin typeface="Arial" charset="0"/>
              </a:rPr>
              <a:t>3</a:t>
            </a:r>
            <a:r>
              <a:rPr lang="zh-CN" altLang="en-US" sz="2800" dirty="0">
                <a:latin typeface="Arial" charset="0"/>
              </a:rPr>
              <a:t>，价值是</a:t>
            </a:r>
            <a:r>
              <a:rPr lang="en-US" altLang="zh-CN" sz="2800" dirty="0">
                <a:latin typeface="Arial" charset="0"/>
              </a:rPr>
              <a:t>5</a:t>
            </a:r>
            <a:r>
              <a:rPr lang="zh-CN" altLang="en-US" sz="2800" dirty="0" smtClean="0">
                <a:latin typeface="Arial" charset="0"/>
              </a:rPr>
              <a:t>）</a:t>
            </a:r>
            <a:endParaRPr lang="en-US" altLang="zh-CN" sz="2800" dirty="0">
              <a:latin typeface="Arial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：完全背包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866"/>
              </p:ext>
            </p:extLst>
          </p:nvPr>
        </p:nvGraphicFramePr>
        <p:xfrm>
          <a:off x="1524000" y="5429264"/>
          <a:ext cx="9144000" cy="82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595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7024694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25</a:t>
            </a:r>
            <a:endParaRPr lang="zh-CN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881686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20</a:t>
            </a:r>
            <a:endParaRPr lang="zh-CN" alt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810116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15</a:t>
            </a:r>
            <a:endParaRPr lang="zh-CN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67108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10</a:t>
            </a:r>
            <a:endParaRPr lang="zh-CN" alt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595538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5</a:t>
            </a:r>
            <a:endParaRPr lang="zh-CN" alt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0239404" y="5857892"/>
            <a:ext cx="4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40</a:t>
            </a:r>
            <a:endParaRPr lang="zh-CN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9239272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35</a:t>
            </a:r>
            <a:endParaRPr lang="zh-CN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8096264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30</a:t>
            </a:r>
            <a:endParaRPr lang="zh-CN" alt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 rot="21029549">
            <a:off x="7794660" y="2815462"/>
            <a:ext cx="4032229" cy="1754326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tile tx="0" ty="0" sx="100000" sy="100000" flip="none" algn="tl"/>
          </a:blip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 ; </a:t>
            </a:r>
            <a:r>
              <a:rPr lang="en-US" altLang="zh-CN" dirty="0" err="1"/>
              <a:t>i</a:t>
            </a:r>
            <a:r>
              <a:rPr lang="en-US" altLang="zh-CN" dirty="0"/>
              <a:t>&lt;= n ; 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 {</a:t>
            </a:r>
            <a:br>
              <a:rPr lang="en-US" altLang="zh-CN" dirty="0"/>
            </a:br>
            <a:r>
              <a:rPr lang="en-US" altLang="zh-CN" dirty="0"/>
              <a:t>     for(j= c[</a:t>
            </a:r>
            <a:r>
              <a:rPr lang="en-US" altLang="zh-CN" dirty="0" err="1"/>
              <a:t>i</a:t>
            </a:r>
            <a:r>
              <a:rPr lang="en-US" altLang="zh-CN" dirty="0"/>
              <a:t>]; j&lt;v ; 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     if(!f[j-c[</a:t>
            </a:r>
            <a:r>
              <a:rPr lang="en-US" altLang="zh-CN" dirty="0" err="1"/>
              <a:t>i</a:t>
            </a:r>
            <a:r>
              <a:rPr lang="en-US" altLang="zh-CN" dirty="0"/>
              <a:t>]]) f[j] = f[j-c[</a:t>
            </a:r>
            <a:r>
              <a:rPr lang="en-US" altLang="zh-CN" dirty="0" err="1"/>
              <a:t>i</a:t>
            </a:r>
            <a:r>
              <a:rPr lang="en-US" altLang="zh-CN" dirty="0"/>
              <a:t>]] ;</a:t>
            </a:r>
            <a:br>
              <a:rPr lang="en-US" altLang="zh-CN" dirty="0"/>
            </a:br>
            <a:r>
              <a:rPr lang="en-US" altLang="zh-CN" dirty="0"/>
              <a:t> 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动态规划方法概要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构造一个公式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递推式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zh-CN" altLang="en-US" sz="2800" dirty="0">
                <a:ea typeface="楷体_GB2312" pitchFamily="49" charset="-122"/>
              </a:rPr>
              <a:t>它表示一个问题的解是与它的子问题的 解相关的公式</a:t>
            </a:r>
            <a:r>
              <a:rPr lang="en-US" altLang="zh-TW" sz="2800" dirty="0">
                <a:ea typeface="楷体_GB2312" pitchFamily="49" charset="-122"/>
              </a:rPr>
              <a:t>.</a:t>
            </a:r>
            <a:r>
              <a:rPr lang="en-US" altLang="zh-HK" sz="2800" dirty="0">
                <a:ea typeface="楷体_GB2312" pitchFamily="49" charset="-122"/>
              </a:rPr>
              <a:t/>
            </a:r>
            <a:br>
              <a:rPr lang="en-US" altLang="zh-HK" sz="2800" dirty="0">
                <a:ea typeface="楷体_GB2312" pitchFamily="49" charset="-122"/>
              </a:rPr>
            </a:br>
            <a:r>
              <a:rPr lang="en-US" altLang="zh-CN" sz="2800" dirty="0" err="1">
                <a:ea typeface="楷体_GB2312" pitchFamily="49" charset="-122"/>
              </a:rPr>
              <a:t>Eg</a:t>
            </a:r>
            <a:r>
              <a:rPr lang="zh-CN" altLang="en-US" sz="2800" dirty="0">
                <a:ea typeface="楷体_GB2312" pitchFamily="49" charset="-122"/>
              </a:rPr>
              <a:t>：</a:t>
            </a:r>
            <a:r>
              <a:rPr lang="en-US" altLang="zh-TW" sz="2800" dirty="0">
                <a:ea typeface="楷体_GB2312" pitchFamily="49" charset="-122"/>
              </a:rPr>
              <a:t>  </a:t>
            </a:r>
            <a:r>
              <a:rPr lang="en-US" altLang="zh-TW" sz="2800" i="1" dirty="0">
                <a:ea typeface="楷体_GB2312" pitchFamily="49" charset="-122"/>
              </a:rPr>
              <a:t>F</a:t>
            </a:r>
            <a:r>
              <a:rPr lang="en-US" altLang="zh-TW" sz="2800" dirty="0">
                <a:ea typeface="楷体_GB2312" pitchFamily="49" charset="-122"/>
              </a:rPr>
              <a:t>(</a:t>
            </a:r>
            <a:r>
              <a:rPr lang="en-US" altLang="zh-TW" sz="2800" i="1" dirty="0">
                <a:ea typeface="楷体_GB2312" pitchFamily="49" charset="-122"/>
              </a:rPr>
              <a:t>n</a:t>
            </a:r>
            <a:r>
              <a:rPr lang="en-US" altLang="zh-TW" sz="2800" dirty="0">
                <a:ea typeface="楷体_GB2312" pitchFamily="49" charset="-122"/>
              </a:rPr>
              <a:t>) = </a:t>
            </a:r>
            <a:r>
              <a:rPr lang="en-US" altLang="zh-TW" sz="2800" i="1" dirty="0">
                <a:ea typeface="楷体_GB2312" pitchFamily="49" charset="-122"/>
              </a:rPr>
              <a:t>F</a:t>
            </a:r>
            <a:r>
              <a:rPr lang="en-US" altLang="zh-TW" sz="2800" dirty="0">
                <a:ea typeface="楷体_GB2312" pitchFamily="49" charset="-122"/>
              </a:rPr>
              <a:t>(</a:t>
            </a:r>
            <a:r>
              <a:rPr lang="en-US" altLang="zh-TW" sz="2800" i="1" dirty="0">
                <a:ea typeface="楷体_GB2312" pitchFamily="49" charset="-122"/>
              </a:rPr>
              <a:t>n</a:t>
            </a:r>
            <a:r>
              <a:rPr lang="en-US" altLang="zh-TW" sz="2800" dirty="0">
                <a:ea typeface="楷体_GB2312" pitchFamily="49" charset="-122"/>
              </a:rPr>
              <a:t>-1) + </a:t>
            </a:r>
            <a:r>
              <a:rPr lang="en-US" altLang="zh-TW" sz="2800" i="1" dirty="0">
                <a:ea typeface="楷体_GB2312" pitchFamily="49" charset="-122"/>
              </a:rPr>
              <a:t>F</a:t>
            </a:r>
            <a:r>
              <a:rPr lang="en-US" altLang="zh-TW" sz="2800" dirty="0">
                <a:ea typeface="楷体_GB2312" pitchFamily="49" charset="-122"/>
              </a:rPr>
              <a:t>(</a:t>
            </a:r>
            <a:r>
              <a:rPr lang="en-US" altLang="zh-TW" sz="2800" i="1" dirty="0">
                <a:ea typeface="楷体_GB2312" pitchFamily="49" charset="-122"/>
              </a:rPr>
              <a:t>n</a:t>
            </a:r>
            <a:r>
              <a:rPr lang="en-US" altLang="zh-TW" sz="2800" dirty="0">
                <a:ea typeface="楷体_GB2312" pitchFamily="49" charset="-122"/>
              </a:rPr>
              <a:t>-2).</a:t>
            </a:r>
          </a:p>
          <a:p>
            <a:r>
              <a:rPr lang="zh-CN" altLang="en-US" sz="2800" dirty="0">
                <a:ea typeface="楷体_GB2312" pitchFamily="49" charset="-122"/>
              </a:rPr>
              <a:t>以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自底向上（递推）</a:t>
            </a:r>
            <a:r>
              <a:rPr lang="zh-CN" altLang="en-US" sz="2800" dirty="0">
                <a:ea typeface="楷体_GB2312" pitchFamily="49" charset="-122"/>
              </a:rPr>
              <a:t>或者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自顶向下（记忆化搜索）</a:t>
            </a:r>
            <a:r>
              <a:rPr lang="zh-CN" altLang="en-US" sz="2800" dirty="0">
                <a:ea typeface="楷体_GB2312" pitchFamily="49" charset="-122"/>
              </a:rPr>
              <a:t>的方法求所有需要的</a:t>
            </a:r>
            <a:r>
              <a:rPr lang="en-US" altLang="zh-CN" sz="2800" dirty="0">
                <a:ea typeface="楷体_GB2312" pitchFamily="49" charset="-122"/>
              </a:rPr>
              <a:t>f(</a:t>
            </a:r>
            <a:r>
              <a:rPr lang="en-US" altLang="zh-CN" sz="28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)……</a:t>
            </a:r>
            <a:endParaRPr lang="en-US" altLang="zh-HK" sz="2800" dirty="0">
              <a:ea typeface="楷体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上箭头标注 4"/>
          <p:cNvSpPr/>
          <p:nvPr/>
        </p:nvSpPr>
        <p:spPr bwMode="auto">
          <a:xfrm>
            <a:off x="2095472" y="4357694"/>
            <a:ext cx="7786742" cy="1785950"/>
          </a:xfrm>
          <a:prstGeom prst="upArrowCallou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但是，对于很多题目要构造一个递推式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看起来是比较困难的样子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……</a:t>
            </a:r>
          </a:p>
          <a:p>
            <a:pPr algn="ctr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所以，这个步骤对于解决问题其实并不算全面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……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6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853" y="704088"/>
            <a:ext cx="10612191" cy="20048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动态规划原理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加法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原理、乘法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原理</a:t>
            </a:r>
            <a:r>
              <a:rPr lang="zh-CN" altLang="en-US" sz="3100" dirty="0"/>
              <a:t>（本页内容纯属</a:t>
            </a:r>
            <a:r>
              <a:rPr lang="zh-CN" altLang="en-US" sz="3100" dirty="0"/>
              <a:t>个人</a:t>
            </a:r>
            <a:r>
              <a:rPr lang="zh-CN" altLang="en-US" sz="3100" dirty="0" smtClean="0"/>
              <a:t>观点）</a:t>
            </a:r>
            <a:r>
              <a:rPr lang="zh-CN" altLang="en-US" sz="3100" b="1" dirty="0"/>
              <a:t/>
            </a:r>
            <a:br>
              <a:rPr lang="zh-CN" altLang="en-US" sz="3100" b="1" dirty="0"/>
            </a:br>
            <a:endParaRPr lang="zh-CN" alt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91574" y="2367025"/>
            <a:ext cx="102615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分类加法原理：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sz="2800" dirty="0">
                <a:latin typeface="+mj-lt"/>
              </a:rPr>
              <a:t>做一件事，完成它可以有</a:t>
            </a:r>
            <a:r>
              <a:rPr lang="en-US" altLang="zh-CN" sz="2800" dirty="0">
                <a:latin typeface="+mj-lt"/>
              </a:rPr>
              <a:t>n</a:t>
            </a:r>
            <a:r>
              <a:rPr lang="zh-CN" altLang="en-US" sz="2800" dirty="0">
                <a:latin typeface="+mj-lt"/>
              </a:rPr>
              <a:t>类办法，在第一类办法中有</a:t>
            </a:r>
            <a:r>
              <a:rPr lang="en-US" altLang="zh-CN" sz="2800" dirty="0">
                <a:latin typeface="+mj-lt"/>
              </a:rPr>
              <a:t>m1</a:t>
            </a:r>
            <a:r>
              <a:rPr lang="zh-CN" altLang="en-US" sz="2800" dirty="0">
                <a:latin typeface="+mj-lt"/>
              </a:rPr>
              <a:t>种不同的方法，在第二类办法中有</a:t>
            </a:r>
            <a:r>
              <a:rPr lang="en-US" altLang="zh-CN" sz="2800" dirty="0">
                <a:latin typeface="+mj-lt"/>
              </a:rPr>
              <a:t>m2</a:t>
            </a:r>
            <a:r>
              <a:rPr lang="zh-CN" altLang="en-US" sz="2800" dirty="0">
                <a:latin typeface="+mj-lt"/>
              </a:rPr>
              <a:t>种不同的方法，</a:t>
            </a:r>
            <a:r>
              <a:rPr lang="en-US" altLang="zh-CN" sz="2800" dirty="0">
                <a:latin typeface="+mj-lt"/>
              </a:rPr>
              <a:t>……</a:t>
            </a:r>
            <a:r>
              <a:rPr lang="zh-CN" altLang="en-US" sz="2800" dirty="0">
                <a:latin typeface="+mj-lt"/>
              </a:rPr>
              <a:t>，在第</a:t>
            </a:r>
            <a:r>
              <a:rPr lang="en-US" altLang="zh-CN" sz="2800" dirty="0">
                <a:latin typeface="+mj-lt"/>
              </a:rPr>
              <a:t>n</a:t>
            </a:r>
            <a:r>
              <a:rPr lang="zh-CN" altLang="en-US" sz="2800" dirty="0">
                <a:latin typeface="+mj-lt"/>
              </a:rPr>
              <a:t>类办法中有</a:t>
            </a:r>
            <a:r>
              <a:rPr lang="en-US" altLang="zh-CN" sz="2800" dirty="0" err="1">
                <a:latin typeface="+mj-lt"/>
              </a:rPr>
              <a:t>mn</a:t>
            </a:r>
            <a:r>
              <a:rPr lang="zh-CN" altLang="en-US" sz="2800" dirty="0">
                <a:latin typeface="+mj-lt"/>
              </a:rPr>
              <a:t>种不同的方法，那么完成这件事共有</a:t>
            </a:r>
            <a:r>
              <a:rPr lang="en-US" altLang="zh-CN" sz="2800" dirty="0">
                <a:latin typeface="+mj-lt"/>
              </a:rPr>
              <a:t>N=m1+m2+m3+…+</a:t>
            </a:r>
            <a:r>
              <a:rPr lang="en-US" altLang="zh-CN" sz="2800" dirty="0" err="1">
                <a:latin typeface="+mj-lt"/>
              </a:rPr>
              <a:t>mn</a:t>
            </a:r>
            <a:r>
              <a:rPr lang="zh-CN" altLang="en-US" sz="2800" dirty="0">
                <a:latin typeface="+mj-lt"/>
              </a:rPr>
              <a:t>种不同方法</a:t>
            </a:r>
            <a:r>
              <a:rPr lang="zh-CN" altLang="en-US" sz="2800" dirty="0">
                <a:latin typeface="+mj-lt"/>
              </a:rPr>
              <a:t>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1574" y="4611231"/>
            <a:ext cx="10158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分步乘法原理：</a:t>
            </a:r>
          </a:p>
          <a:p>
            <a:r>
              <a:rPr lang="zh-CN" altLang="en-US" sz="2800" dirty="0">
                <a:latin typeface="+mj-lt"/>
              </a:rPr>
              <a:t>做一件事，完成它需要分成</a:t>
            </a:r>
            <a:r>
              <a:rPr lang="en-US" altLang="zh-CN" sz="2800" dirty="0">
                <a:latin typeface="+mj-lt"/>
              </a:rPr>
              <a:t>n</a:t>
            </a:r>
            <a:r>
              <a:rPr lang="zh-CN" altLang="en-US" sz="2800" dirty="0">
                <a:latin typeface="+mj-lt"/>
              </a:rPr>
              <a:t>个步骤，做第一步有</a:t>
            </a:r>
            <a:r>
              <a:rPr lang="en-US" altLang="zh-CN" sz="2800" dirty="0">
                <a:latin typeface="+mj-lt"/>
              </a:rPr>
              <a:t>m1</a:t>
            </a:r>
            <a:r>
              <a:rPr lang="zh-CN" altLang="en-US" sz="2800" dirty="0">
                <a:latin typeface="+mj-lt"/>
              </a:rPr>
              <a:t>种不同的方法，做第二步有</a:t>
            </a:r>
            <a:r>
              <a:rPr lang="en-US" altLang="zh-CN" sz="2800" dirty="0">
                <a:latin typeface="+mj-lt"/>
              </a:rPr>
              <a:t>m2</a:t>
            </a:r>
            <a:r>
              <a:rPr lang="zh-CN" altLang="en-US" sz="2800" dirty="0">
                <a:latin typeface="+mj-lt"/>
              </a:rPr>
              <a:t>种不同的方法，</a:t>
            </a:r>
            <a:r>
              <a:rPr lang="en-US" altLang="zh-CN" sz="2800" dirty="0">
                <a:latin typeface="+mj-lt"/>
              </a:rPr>
              <a:t>……</a:t>
            </a:r>
            <a:r>
              <a:rPr lang="zh-CN" altLang="en-US" sz="2800" dirty="0">
                <a:latin typeface="+mj-lt"/>
              </a:rPr>
              <a:t>，做第</a:t>
            </a:r>
            <a:r>
              <a:rPr lang="en-US" altLang="zh-CN" sz="2800" dirty="0">
                <a:latin typeface="+mj-lt"/>
              </a:rPr>
              <a:t>n</a:t>
            </a:r>
            <a:r>
              <a:rPr lang="zh-CN" altLang="en-US" sz="2800" dirty="0">
                <a:latin typeface="+mj-lt"/>
              </a:rPr>
              <a:t>步有</a:t>
            </a:r>
            <a:r>
              <a:rPr lang="en-US" altLang="zh-CN" sz="2800" dirty="0" err="1">
                <a:latin typeface="+mj-lt"/>
              </a:rPr>
              <a:t>mn</a:t>
            </a:r>
            <a:r>
              <a:rPr lang="zh-CN" altLang="en-US" sz="2800" dirty="0">
                <a:latin typeface="+mj-lt"/>
              </a:rPr>
              <a:t>种不同的方法，那么完成这件事共有</a:t>
            </a:r>
            <a:r>
              <a:rPr lang="en-US" altLang="zh-CN" sz="2800" dirty="0">
                <a:latin typeface="+mj-lt"/>
              </a:rPr>
              <a:t>N=m1×m2×m3×…×</a:t>
            </a:r>
            <a:r>
              <a:rPr lang="en-US" altLang="zh-CN" sz="2800" dirty="0" err="1">
                <a:latin typeface="+mj-lt"/>
              </a:rPr>
              <a:t>mn</a:t>
            </a:r>
            <a:r>
              <a:rPr lang="zh-CN" altLang="en-US" sz="2800" dirty="0">
                <a:latin typeface="+mj-lt"/>
              </a:rPr>
              <a:t>种不同的方法</a:t>
            </a:r>
            <a:r>
              <a:rPr lang="zh-CN" altLang="en-US" sz="2800" dirty="0" smtClean="0">
                <a:latin typeface="+mj-lt"/>
              </a:rPr>
              <a:t>。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6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59" y="1071546"/>
            <a:ext cx="8796175" cy="6429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最长不下降子序列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459" y="1857364"/>
            <a:ext cx="10444766" cy="491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CN" altLang="en-US" sz="2800" dirty="0">
                <a:latin typeface="Arial" pitchFamily="34" charset="0"/>
              </a:rPr>
              <a:t>设有一个正整数的序列：</a:t>
            </a:r>
            <a:r>
              <a:rPr lang="en-US" altLang="zh-CN" sz="2800" dirty="0">
                <a:latin typeface="Arial" pitchFamily="34" charset="0"/>
              </a:rPr>
              <a:t>b1,b2,…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 err="1">
                <a:latin typeface="Arial" pitchFamily="34" charset="0"/>
              </a:rPr>
              <a:t>bn</a:t>
            </a:r>
            <a:r>
              <a:rPr lang="zh-CN" altLang="en-US" sz="2800" dirty="0">
                <a:latin typeface="Arial" pitchFamily="34" charset="0"/>
              </a:rPr>
              <a:t>，对于下标</a:t>
            </a:r>
            <a:r>
              <a:rPr lang="en-US" altLang="zh-CN" sz="2800" dirty="0">
                <a:latin typeface="Arial" pitchFamily="34" charset="0"/>
              </a:rPr>
              <a:t>i1&lt;i2&lt;…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 err="1">
                <a:latin typeface="Arial" pitchFamily="34" charset="0"/>
              </a:rPr>
              <a:t>im</a:t>
            </a:r>
            <a:r>
              <a:rPr lang="zh-CN" altLang="en-US" sz="2800" dirty="0">
                <a:latin typeface="Arial" pitchFamily="34" charset="0"/>
              </a:rPr>
              <a:t>，若有</a:t>
            </a:r>
            <a:r>
              <a:rPr lang="en-US" altLang="zh-CN" sz="2800" dirty="0">
                <a:latin typeface="Arial" pitchFamily="34" charset="0"/>
              </a:rPr>
              <a:t>bi1≤bi2≤…≤</a:t>
            </a:r>
            <a:r>
              <a:rPr lang="en-US" altLang="zh-CN" sz="2800" dirty="0" err="1">
                <a:latin typeface="Arial" pitchFamily="34" charset="0"/>
              </a:rPr>
              <a:t>bim</a:t>
            </a:r>
            <a:r>
              <a:rPr lang="en-US" altLang="zh-CN" sz="2800" dirty="0">
                <a:latin typeface="Arial" pitchFamily="34" charset="0"/>
              </a:rPr>
              <a:t>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CN" altLang="en-US" sz="2800" dirty="0">
                <a:latin typeface="Arial" pitchFamily="34" charset="0"/>
              </a:rPr>
              <a:t>则称存在一个长度为</a:t>
            </a:r>
            <a:r>
              <a:rPr lang="en-US" altLang="zh-CN" sz="2800" dirty="0">
                <a:latin typeface="Arial" pitchFamily="34" charset="0"/>
              </a:rPr>
              <a:t>m</a:t>
            </a:r>
            <a:r>
              <a:rPr lang="zh-CN" altLang="en-US" sz="2800" dirty="0">
                <a:latin typeface="Arial" pitchFamily="34" charset="0"/>
              </a:rPr>
              <a:t>的不下降序列。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CN" altLang="en-US" sz="2800" dirty="0">
                <a:latin typeface="Arial" pitchFamily="34" charset="0"/>
              </a:rPr>
              <a:t>  例如，下列数列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CN" altLang="en-US" sz="2800" dirty="0">
                <a:latin typeface="Arial" pitchFamily="34" charset="0"/>
              </a:rPr>
              <a:t>     </a:t>
            </a:r>
            <a:r>
              <a:rPr lang="en-US" altLang="zh-CN" sz="2800" dirty="0">
                <a:latin typeface="Arial" pitchFamily="34" charset="0"/>
              </a:rPr>
              <a:t>13  7  9  16  38  24  37  18  44  19  21  22  63  15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sz="2800" dirty="0">
                <a:latin typeface="Arial" pitchFamily="34" charset="0"/>
              </a:rPr>
              <a:t>  </a:t>
            </a:r>
            <a:r>
              <a:rPr lang="zh-CN" altLang="en-US" sz="2800" dirty="0">
                <a:latin typeface="Arial" pitchFamily="34" charset="0"/>
              </a:rPr>
              <a:t>对于下标</a:t>
            </a:r>
            <a:r>
              <a:rPr lang="en-US" altLang="zh-CN" sz="2800" dirty="0">
                <a:latin typeface="Arial" pitchFamily="34" charset="0"/>
              </a:rPr>
              <a:t>i1=1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i2=4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i3=5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i4=9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i5=13</a:t>
            </a:r>
            <a:r>
              <a:rPr lang="zh-CN" altLang="en-US" sz="2800" dirty="0">
                <a:latin typeface="Arial" pitchFamily="34" charset="0"/>
              </a:rPr>
              <a:t>，满足</a:t>
            </a:r>
            <a:r>
              <a:rPr lang="en-US" altLang="zh-CN" sz="2800" dirty="0">
                <a:latin typeface="Arial" pitchFamily="34" charset="0"/>
              </a:rPr>
              <a:t>13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16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38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44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63,</a:t>
            </a:r>
            <a:r>
              <a:rPr lang="zh-CN" altLang="en-US" sz="2800" dirty="0">
                <a:latin typeface="Arial" pitchFamily="34" charset="0"/>
              </a:rPr>
              <a:t>则存在长度为</a:t>
            </a:r>
            <a:r>
              <a:rPr lang="en-US" altLang="zh-CN" sz="2800" dirty="0">
                <a:latin typeface="Arial" pitchFamily="34" charset="0"/>
              </a:rPr>
              <a:t>5</a:t>
            </a:r>
            <a:r>
              <a:rPr lang="zh-CN" altLang="en-US" sz="2800" dirty="0">
                <a:latin typeface="Arial" pitchFamily="34" charset="0"/>
              </a:rPr>
              <a:t>的不下降序列。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CN" altLang="en-US" sz="2800" dirty="0">
                <a:latin typeface="Arial" pitchFamily="34" charset="0"/>
              </a:rPr>
              <a:t>  但是，我们看到还存在其他的不下降序列</a:t>
            </a:r>
            <a:r>
              <a:rPr lang="en-US" altLang="zh-CN" sz="2800" dirty="0">
                <a:latin typeface="Arial" pitchFamily="34" charset="0"/>
              </a:rPr>
              <a:t>: i1=2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i2=3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i3=4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i4=8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i5</a:t>
            </a:r>
            <a:r>
              <a:rPr lang="zh-CN" altLang="en-US" sz="2800" dirty="0">
                <a:latin typeface="Arial" pitchFamily="34" charset="0"/>
              </a:rPr>
              <a:t>＝</a:t>
            </a:r>
            <a:r>
              <a:rPr lang="en-US" altLang="zh-CN" sz="2800" dirty="0">
                <a:latin typeface="Arial" pitchFamily="34" charset="0"/>
              </a:rPr>
              <a:t>10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i6=11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i7=12</a:t>
            </a:r>
            <a:r>
              <a:rPr lang="zh-CN" altLang="en-US" sz="2800" dirty="0">
                <a:latin typeface="Arial" pitchFamily="34" charset="0"/>
              </a:rPr>
              <a:t>，</a:t>
            </a:r>
            <a:r>
              <a:rPr lang="en-US" altLang="zh-CN" sz="2800" dirty="0">
                <a:latin typeface="Arial" pitchFamily="34" charset="0"/>
              </a:rPr>
              <a:t>i8=13</a:t>
            </a:r>
            <a:r>
              <a:rPr lang="zh-CN" altLang="en-US" sz="2800" dirty="0">
                <a:latin typeface="Arial" pitchFamily="34" charset="0"/>
              </a:rPr>
              <a:t>，满足：</a:t>
            </a:r>
            <a:r>
              <a:rPr lang="en-US" altLang="zh-CN" sz="2800" dirty="0">
                <a:latin typeface="Arial" pitchFamily="34" charset="0"/>
              </a:rPr>
              <a:t>7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9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16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18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19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21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22</a:t>
            </a:r>
            <a:r>
              <a:rPr lang="zh-CN" altLang="en-US" sz="2800" dirty="0">
                <a:latin typeface="Arial" pitchFamily="34" charset="0"/>
              </a:rPr>
              <a:t>＜</a:t>
            </a:r>
            <a:r>
              <a:rPr lang="en-US" altLang="zh-CN" sz="2800" dirty="0">
                <a:latin typeface="Arial" pitchFamily="34" charset="0"/>
              </a:rPr>
              <a:t>63</a:t>
            </a:r>
            <a:r>
              <a:rPr lang="zh-CN" altLang="en-US" sz="2800" dirty="0">
                <a:latin typeface="Arial" pitchFamily="34" charset="0"/>
              </a:rPr>
              <a:t>，则存在长度为</a:t>
            </a:r>
            <a:r>
              <a:rPr lang="en-US" altLang="zh-CN" sz="2800" dirty="0">
                <a:latin typeface="Arial" pitchFamily="34" charset="0"/>
              </a:rPr>
              <a:t>8</a:t>
            </a:r>
            <a:r>
              <a:rPr lang="zh-CN" altLang="en-US" sz="2800" dirty="0">
                <a:latin typeface="Arial" pitchFamily="34" charset="0"/>
              </a:rPr>
              <a:t>的不下降序列。 </a:t>
            </a:r>
          </a:p>
        </p:txBody>
      </p:sp>
    </p:spTree>
    <p:extLst>
      <p:ext uri="{BB962C8B-B14F-4D97-AF65-F5344CB8AC3E}">
        <p14:creationId xmlns:p14="http://schemas.microsoft.com/office/powerpoint/2010/main" val="24839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50006" y="2143116"/>
            <a:ext cx="96462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我们要求的问题是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个数的最长不下降子序列的长度，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表示以</a:t>
            </a:r>
            <a:r>
              <a:rPr lang="zh-CN" altLang="en-US" sz="2800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 err="1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个数结尾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的不下降子序列的最大长度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0006" y="5009407"/>
            <a:ext cx="850112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sz="4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] = 1</a:t>
            </a:r>
          </a:p>
          <a:p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sz="4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]=max{f[j]+1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}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a[j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]&lt;=a[</a:t>
            </a:r>
            <a:r>
              <a:rPr lang="en-US" altLang="zh-CN" sz="4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 且 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j&lt;</a:t>
            </a:r>
            <a:r>
              <a:rPr lang="en-US" altLang="zh-CN" sz="4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0006" y="3714761"/>
            <a:ext cx="86035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en-US" sz="28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sz="2800" dirty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就可以由前面任何一个满足</a:t>
            </a:r>
            <a:r>
              <a:rPr lang="en-US" altLang="en-US" sz="2800" dirty="0">
                <a:latin typeface="华文新魏" pitchFamily="2" charset="-122"/>
                <a:ea typeface="华文新魏" pitchFamily="2" charset="-122"/>
              </a:rPr>
              <a:t>a[j]&lt;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en-US" sz="2800" dirty="0">
                <a:latin typeface="华文新魏" pitchFamily="2" charset="-122"/>
                <a:ea typeface="华文新魏" pitchFamily="2" charset="-122"/>
              </a:rPr>
              <a:t>a[</a:t>
            </a:r>
            <a:r>
              <a:rPr lang="en-US" altLang="en-US" sz="28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sz="2800" dirty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en-US" sz="2800" dirty="0">
                <a:latin typeface="华文新魏" pitchFamily="2" charset="-122"/>
                <a:ea typeface="华文新魏" pitchFamily="2" charset="-122"/>
              </a:rPr>
              <a:t>f[j]+1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得到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所以，可以推导出：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76648" y="659577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最长不下降子序列</a:t>
            </a:r>
          </a:p>
        </p:txBody>
      </p:sp>
    </p:spTree>
    <p:extLst>
      <p:ext uri="{BB962C8B-B14F-4D97-AF65-F5344CB8AC3E}">
        <p14:creationId xmlns:p14="http://schemas.microsoft.com/office/powerpoint/2010/main" val="25057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最长不下降子序列</a:t>
            </a:r>
          </a:p>
        </p:txBody>
      </p:sp>
      <p:graphicFrame>
        <p:nvGraphicFramePr>
          <p:cNvPr id="5" name="Group 47"/>
          <p:cNvGraphicFramePr>
            <a:graphicFrameLocks noGrp="1"/>
          </p:cNvGraphicFramePr>
          <p:nvPr/>
        </p:nvGraphicFramePr>
        <p:xfrm>
          <a:off x="2095473" y="5572140"/>
          <a:ext cx="7158037" cy="714380"/>
        </p:xfrm>
        <a:graphic>
          <a:graphicData uri="http://schemas.openxmlformats.org/drawingml/2006/table">
            <a:tbl>
              <a:tblPr/>
              <a:tblGrid>
                <a:gridCol w="595312"/>
                <a:gridCol w="600075"/>
                <a:gridCol w="595313"/>
                <a:gridCol w="595312"/>
                <a:gridCol w="596900"/>
                <a:gridCol w="596900"/>
                <a:gridCol w="598488"/>
                <a:gridCol w="595312"/>
                <a:gridCol w="596900"/>
                <a:gridCol w="596900"/>
                <a:gridCol w="595313"/>
                <a:gridCol w="595312"/>
              </a:tblGrid>
              <a:tr h="71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7"/>
          <p:cNvGraphicFramePr>
            <a:graphicFrameLocks noGrp="1"/>
          </p:cNvGraphicFramePr>
          <p:nvPr/>
        </p:nvGraphicFramePr>
        <p:xfrm>
          <a:off x="2024035" y="4214818"/>
          <a:ext cx="7158037" cy="518160"/>
        </p:xfrm>
        <a:graphic>
          <a:graphicData uri="http://schemas.openxmlformats.org/drawingml/2006/table">
            <a:tbl>
              <a:tblPr/>
              <a:tblGrid>
                <a:gridCol w="595312"/>
                <a:gridCol w="600075"/>
                <a:gridCol w="595313"/>
                <a:gridCol w="595312"/>
                <a:gridCol w="596900"/>
                <a:gridCol w="596900"/>
                <a:gridCol w="598488"/>
                <a:gridCol w="595312"/>
                <a:gridCol w="596900"/>
                <a:gridCol w="596900"/>
                <a:gridCol w="595313"/>
                <a:gridCol w="5953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4034" y="3571877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GungsuhChe" pitchFamily="49" charset="-127"/>
                <a:ea typeface="GungsuhChe" pitchFamily="49" charset="-127"/>
              </a:rPr>
              <a:t>a[</a:t>
            </a:r>
            <a:r>
              <a:rPr lang="en-US" altLang="zh-CN" sz="3200" dirty="0" err="1">
                <a:latin typeface="GungsuhChe" pitchFamily="49" charset="-127"/>
                <a:ea typeface="GungsuhChe" pitchFamily="49" charset="-127"/>
              </a:rPr>
              <a:t>i</a:t>
            </a:r>
            <a:r>
              <a:rPr lang="en-US" altLang="zh-CN" sz="3200" dirty="0">
                <a:latin typeface="GungsuhChe" pitchFamily="49" charset="-127"/>
                <a:ea typeface="GungsuhChe" pitchFamily="49" charset="-127"/>
              </a:rPr>
              <a:t>]:</a:t>
            </a:r>
            <a:endParaRPr lang="zh-CN" altLang="en-US" sz="3200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881158" y="2000240"/>
            <a:ext cx="8143932" cy="128588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88277" y="2043017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sz="36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] = 1</a:t>
            </a:r>
          </a:p>
          <a:p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sz="36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]=max{f[j]+1}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a[j]&lt;=a[</a:t>
            </a:r>
            <a:r>
              <a:rPr lang="en-US" altLang="zh-CN" sz="36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且 </a:t>
            </a:r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j&lt;</a:t>
            </a:r>
            <a:r>
              <a:rPr lang="en-US" altLang="zh-CN" sz="36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5472" y="4929199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GungsuhChe" pitchFamily="49" charset="-127"/>
                <a:ea typeface="GungsuhChe" pitchFamily="49" charset="-127"/>
              </a:rPr>
              <a:t>f[i</a:t>
            </a:r>
            <a:r>
              <a:rPr lang="en-US" altLang="zh-CN" sz="3200" dirty="0">
                <a:latin typeface="GungsuhChe" pitchFamily="49" charset="-127"/>
                <a:ea typeface="GungsuhChe" pitchFamily="49" charset="-127"/>
              </a:rPr>
              <a:t>]: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8348" y="5643578"/>
            <a:ext cx="4286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8414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364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2860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3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8810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5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5868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0314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3256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6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4760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5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67702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6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39206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7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81356" y="5643578"/>
            <a:ext cx="5000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8533</TotalTime>
  <Words>3089</Words>
  <Application>Microsoft Office PowerPoint</Application>
  <PresentationFormat>宽屏</PresentationFormat>
  <Paragraphs>575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GungsuhChe</vt:lpstr>
      <vt:lpstr>仿宋_GB2312</vt:lpstr>
      <vt:lpstr>黑体</vt:lpstr>
      <vt:lpstr>华文楷体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Calibri Light</vt:lpstr>
      <vt:lpstr>Wingdings</vt:lpstr>
      <vt:lpstr>Wingdings 2</vt:lpstr>
      <vt:lpstr>天体</vt:lpstr>
      <vt:lpstr>动态规划基础</vt:lpstr>
      <vt:lpstr>PowerPoint 演示文稿</vt:lpstr>
      <vt:lpstr>引入：走楼梯问题</vt:lpstr>
      <vt:lpstr>引入：走楼梯问题</vt:lpstr>
      <vt:lpstr>动态规划方法概要</vt:lpstr>
      <vt:lpstr>动态规划原理——加法原理、乘法原理（本页内容纯属个人观点） </vt:lpstr>
      <vt:lpstr>例1：最长不下降子序列</vt:lpstr>
      <vt:lpstr>例1：最长不下降子序列</vt:lpstr>
      <vt:lpstr>例1：最长不下降子序列</vt:lpstr>
      <vt:lpstr>PowerPoint 演示文稿</vt:lpstr>
      <vt:lpstr>例2：数字三角形</vt:lpstr>
      <vt:lpstr>例2：数字三角形（poj1163）</vt:lpstr>
      <vt:lpstr>例2：数字三角形（poj1163）</vt:lpstr>
      <vt:lpstr>例2：数字三角形（poj1163）</vt:lpstr>
      <vt:lpstr>下面给出若干概念</vt:lpstr>
      <vt:lpstr>下面给出若干概念</vt:lpstr>
      <vt:lpstr>下面给出若干概念</vt:lpstr>
      <vt:lpstr>动态规划适用的基本条件    ——具有相同子问题</vt:lpstr>
      <vt:lpstr>动态规划适用的基本条件    ——满足最优子结构</vt:lpstr>
      <vt:lpstr>动态规划适用的基本条件    ——满足无后效性</vt:lpstr>
      <vt:lpstr>例4：最大子序列和</vt:lpstr>
      <vt:lpstr>例4：最大子序列和</vt:lpstr>
      <vt:lpstr>通过前面几道题的讲解，相信大家对动规有了一定的感觉！</vt:lpstr>
      <vt:lpstr>第一步：找到一个原问题，并分析它的子问题</vt:lpstr>
      <vt:lpstr>第二步：根据原问题和子问题确定状态</vt:lpstr>
      <vt:lpstr>第三步：确定状态转移方程</vt:lpstr>
      <vt:lpstr>第四步，确定编程实现方式</vt:lpstr>
      <vt:lpstr>例3：滑雪</vt:lpstr>
      <vt:lpstr>例3：滑雪</vt:lpstr>
      <vt:lpstr>例3：滑雪</vt:lpstr>
      <vt:lpstr>背包问题</vt:lpstr>
      <vt:lpstr>例1：装箱问题——简化的01背包 </vt:lpstr>
      <vt:lpstr>例1：装箱问题——简化的01背包 </vt:lpstr>
      <vt:lpstr>例1：装箱问题 </vt:lpstr>
      <vt:lpstr>例1：装箱问题 </vt:lpstr>
      <vt:lpstr>PowerPoint 演示文稿</vt:lpstr>
      <vt:lpstr>PowerPoint 演示文稿</vt:lpstr>
      <vt:lpstr>PowerPoint 演示文稿</vt:lpstr>
      <vt:lpstr>例2:01背包</vt:lpstr>
      <vt:lpstr>PowerPoint 演示文稿</vt:lpstr>
      <vt:lpstr>例2:01背包</vt:lpstr>
      <vt:lpstr>例2:01背包</vt:lpstr>
      <vt:lpstr>例3：完全背包</vt:lpstr>
      <vt:lpstr>例3：完全背包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Deng</dc:creator>
  <cp:lastModifiedBy>Siyu Deng</cp:lastModifiedBy>
  <cp:revision>130</cp:revision>
  <dcterms:created xsi:type="dcterms:W3CDTF">2017-06-30T02:02:02Z</dcterms:created>
  <dcterms:modified xsi:type="dcterms:W3CDTF">2017-08-07T17:39:37Z</dcterms:modified>
</cp:coreProperties>
</file>