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264" r:id="rId3"/>
    <p:sldId id="341" r:id="rId4"/>
    <p:sldId id="279" r:id="rId5"/>
    <p:sldId id="342" r:id="rId6"/>
    <p:sldId id="344" r:id="rId7"/>
    <p:sldId id="345" r:id="rId8"/>
    <p:sldId id="259" r:id="rId9"/>
    <p:sldId id="343" r:id="rId10"/>
    <p:sldId id="367" r:id="rId11"/>
    <p:sldId id="364" r:id="rId12"/>
    <p:sldId id="346" r:id="rId13"/>
    <p:sldId id="365" r:id="rId14"/>
    <p:sldId id="268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8" r:id="rId32"/>
    <p:sldId id="363" r:id="rId33"/>
    <p:sldId id="388" r:id="rId34"/>
    <p:sldId id="369" r:id="rId35"/>
    <p:sldId id="370" r:id="rId36"/>
    <p:sldId id="269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9" r:id="rId55"/>
    <p:sldId id="390" r:id="rId56"/>
    <p:sldId id="391" r:id="rId57"/>
    <p:sldId id="392" r:id="rId58"/>
    <p:sldId id="394" r:id="rId59"/>
    <p:sldId id="395" r:id="rId60"/>
    <p:sldId id="396" r:id="rId61"/>
    <p:sldId id="397" r:id="rId62"/>
    <p:sldId id="398" r:id="rId63"/>
    <p:sldId id="399" r:id="rId64"/>
    <p:sldId id="270" r:id="rId65"/>
    <p:sldId id="400" r:id="rId66"/>
    <p:sldId id="401" r:id="rId67"/>
    <p:sldId id="402" r:id="rId68"/>
    <p:sldId id="280" r:id="rId69"/>
    <p:sldId id="407" r:id="rId70"/>
    <p:sldId id="408" r:id="rId71"/>
    <p:sldId id="403" r:id="rId72"/>
    <p:sldId id="406" r:id="rId73"/>
    <p:sldId id="409" r:id="rId74"/>
    <p:sldId id="339" r:id="rId75"/>
    <p:sldId id="410" r:id="rId76"/>
    <p:sldId id="262" r:id="rId77"/>
    <p:sldId id="263" r:id="rId78"/>
    <p:sldId id="411" r:id="rId79"/>
    <p:sldId id="266" r:id="rId80"/>
    <p:sldId id="412" r:id="rId81"/>
    <p:sldId id="413" r:id="rId82"/>
    <p:sldId id="267" r:id="rId83"/>
    <p:sldId id="271" r:id="rId84"/>
    <p:sldId id="415" r:id="rId85"/>
    <p:sldId id="277" r:id="rId86"/>
    <p:sldId id="281" r:id="rId87"/>
    <p:sldId id="282" r:id="rId88"/>
    <p:sldId id="278" r:id="rId89"/>
    <p:sldId id="283" r:id="rId90"/>
    <p:sldId id="284" r:id="rId91"/>
    <p:sldId id="285" r:id="rId92"/>
    <p:sldId id="286" r:id="rId93"/>
    <p:sldId id="287" r:id="rId94"/>
    <p:sldId id="289" r:id="rId95"/>
    <p:sldId id="288" r:id="rId96"/>
    <p:sldId id="414" r:id="rId97"/>
    <p:sldId id="291" r:id="rId98"/>
    <p:sldId id="293" r:id="rId99"/>
    <p:sldId id="294" r:id="rId100"/>
    <p:sldId id="295" r:id="rId101"/>
    <p:sldId id="296" r:id="rId102"/>
    <p:sldId id="421" r:id="rId103"/>
    <p:sldId id="416" r:id="rId104"/>
    <p:sldId id="417" r:id="rId105"/>
    <p:sldId id="418" r:id="rId106"/>
    <p:sldId id="419" r:id="rId107"/>
    <p:sldId id="420" r:id="rId108"/>
    <p:sldId id="422" r:id="rId109"/>
    <p:sldId id="423" r:id="rId110"/>
    <p:sldId id="424" r:id="rId111"/>
    <p:sldId id="425" r:id="rId112"/>
    <p:sldId id="426" r:id="rId113"/>
    <p:sldId id="427" r:id="rId114"/>
    <p:sldId id="428" r:id="rId115"/>
    <p:sldId id="429" r:id="rId116"/>
    <p:sldId id="430" r:id="rId117"/>
    <p:sldId id="431" r:id="rId1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55" autoAdjust="0"/>
  </p:normalViewPr>
  <p:slideViewPr>
    <p:cSldViewPr>
      <p:cViewPr>
        <p:scale>
          <a:sx n="66" d="100"/>
          <a:sy n="66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1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40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4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4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49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CC586-C896-4F1A-801B-76FD20E05ECF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7E8A6-88B9-4B73-BF96-A814D4CF7C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Mertens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 theorems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是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1874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Mertens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提出的三个关于素数分布的定理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第一定理是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以内的素数个数近似为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第二定理是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以内的素数的倒数和近似为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第三定理是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以内的素数的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(1-1/p)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的连乘近似为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(n)/e^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欧拉常数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更多资料可以看：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https://en.wikipedia.org/wiki/Mertens%27_theorems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E8A6-88B9-4B73-BF96-A814D4CF7CB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E8A6-88B9-4B73-BF96-A814D4CF7CB5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不互质时，</a:t>
            </a:r>
            <a:r>
              <a:rPr lang="en-US" altLang="zh-CN" dirty="0" smtClean="0"/>
              <a:t>a^-m</a:t>
            </a:r>
            <a:r>
              <a:rPr lang="zh-CN" altLang="en-US" dirty="0" smtClean="0"/>
              <a:t>不存在，即</a:t>
            </a:r>
            <a:r>
              <a:rPr lang="en-US" altLang="zh-CN" dirty="0" err="1" smtClean="0"/>
              <a:t>a^m</a:t>
            </a:r>
            <a:r>
              <a:rPr lang="zh-CN" altLang="en-US" dirty="0" smtClean="0"/>
              <a:t>在模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下的逆元，例如</a:t>
            </a:r>
            <a:r>
              <a:rPr lang="en-US" altLang="zh-CN" dirty="0" smtClean="0"/>
              <a:t>n=4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B1104-D1C0-4EC9-9194-0DAF01F40A5D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4" Type="http://schemas.openxmlformats.org/officeDocument/2006/relationships/oleObject" Target="../embeddings/oleObject113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4" Type="http://schemas.openxmlformats.org/officeDocument/2006/relationships/oleObject" Target="../embeddings/oleObject117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4" Type="http://schemas.openxmlformats.org/officeDocument/2006/relationships/oleObject" Target="../embeddings/oleObject120.bin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3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3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4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4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4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4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5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5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5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5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5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6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6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6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6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6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7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7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7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7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7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8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83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85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oleObject" Target="../embeddings/oleObject90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9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7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oleObject" Target="../embeddings/oleObject105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主讲人：数一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53" y="1268760"/>
            <a:ext cx="885834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形标注 4"/>
          <p:cNvSpPr/>
          <p:nvPr/>
        </p:nvSpPr>
        <p:spPr>
          <a:xfrm>
            <a:off x="5004048" y="908720"/>
            <a:ext cx="3456384" cy="1800200"/>
          </a:xfrm>
          <a:prstGeom prst="wedgeEllipseCallout">
            <a:avLst>
              <a:gd name="adj1" fmla="val -65896"/>
              <a:gd name="adj2" fmla="val 3911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这个循环执行了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sqrt</a:t>
            </a:r>
            <a:r>
              <a:rPr lang="en-US" altLang="zh-CN" sz="3000" dirty="0" smtClean="0">
                <a:solidFill>
                  <a:schemeClr val="tx2"/>
                </a:solidFill>
              </a:rPr>
              <a:t>(n)</a:t>
            </a:r>
            <a:r>
              <a:rPr lang="zh-CN" altLang="en-US" sz="3000" dirty="0" smtClean="0">
                <a:solidFill>
                  <a:schemeClr val="tx2"/>
                </a:solidFill>
              </a:rPr>
              <a:t>次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降幂，化简运算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例题：</a:t>
            </a:r>
            <a:r>
              <a:rPr lang="en-US" altLang="zh-CN" dirty="0" smtClean="0"/>
              <a:t>HDU4704 (2013 </a:t>
            </a:r>
            <a:r>
              <a:rPr lang="zh-CN" altLang="en-US" dirty="0" smtClean="0"/>
              <a:t>多校</a:t>
            </a:r>
            <a:r>
              <a:rPr lang="en-US" altLang="zh-CN" dirty="0" smtClean="0"/>
              <a:t>10)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584" y="1772816"/>
          <a:ext cx="7763492" cy="2808312"/>
        </p:xfrm>
        <a:graphic>
          <a:graphicData uri="http://schemas.openxmlformats.org/presentationml/2006/ole">
            <p:oleObj spid="_x0000_s27650" name="Unknown" r:id="rId3" imgW="2527200" imgH="9144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类似的题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FZU1759 Super A^B mod C</a:t>
            </a:r>
            <a:br>
              <a:rPr lang="en-US" altLang="zh-CN" dirty="0" smtClean="0"/>
            </a:br>
            <a:r>
              <a:rPr lang="zh-CN" altLang="en-US" dirty="0" smtClean="0"/>
              <a:t>计算</a:t>
            </a:r>
            <a:r>
              <a:rPr lang="en-US" altLang="zh-CN" dirty="0" smtClean="0"/>
              <a:t> A^B mod C. (1&lt;=A,C&lt;=1e9,1&lt;=B&lt;=1e1000000).</a:t>
            </a:r>
          </a:p>
          <a:p>
            <a:r>
              <a:rPr lang="en-US" altLang="zh-CN" dirty="0" smtClean="0"/>
              <a:t>BZOJ 3884</a:t>
            </a:r>
            <a:r>
              <a:rPr lang="zh-CN" altLang="en-US" dirty="0" smtClean="0"/>
              <a:t>上帝与集合的正确用法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7544" y="4077072"/>
          <a:ext cx="8121806" cy="1944216"/>
        </p:xfrm>
        <a:graphic>
          <a:graphicData uri="http://schemas.openxmlformats.org/presentationml/2006/ole">
            <p:oleObj spid="_x0000_s28674" name="Unknown" r:id="rId3" imgW="3288960" imgH="78732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POJ3090</a:t>
            </a:r>
            <a:br>
              <a:rPr lang="en-US" altLang="zh-CN" dirty="0" smtClean="0"/>
            </a:br>
            <a:r>
              <a:rPr lang="zh-CN" altLang="en-US" dirty="0" smtClean="0"/>
              <a:t>有一个</a:t>
            </a:r>
            <a:r>
              <a:rPr lang="en-US" altLang="zh-CN" dirty="0" smtClean="0"/>
              <a:t>n*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的二维格点，问在原点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处能看到多少个格点？</a:t>
            </a:r>
            <a:r>
              <a:rPr lang="en-US" altLang="zh-CN" dirty="0" smtClean="0"/>
              <a:t>(n&lt;=1000,1000</a:t>
            </a:r>
            <a:r>
              <a:rPr lang="zh-CN" altLang="en-US" dirty="0" smtClean="0"/>
              <a:t>组数据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71010" name="Picture 2" descr="http://poj.org/images/3090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861048"/>
            <a:ext cx="2736304" cy="2736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9992" y="3789040"/>
            <a:ext cx="42434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n=5</a:t>
            </a:r>
            <a:r>
              <a:rPr lang="zh-CN" altLang="en-US" sz="3000" dirty="0" smtClean="0"/>
              <a:t>的情况，答案是</a:t>
            </a:r>
            <a:r>
              <a:rPr lang="en-US" altLang="zh-CN" sz="3000" dirty="0" smtClean="0"/>
              <a:t>21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r>
              <a:rPr lang="zh-CN" altLang="en-US" sz="3000" dirty="0" smtClean="0"/>
              <a:t>如左图的</a:t>
            </a:r>
            <a:r>
              <a:rPr lang="en-US" altLang="zh-CN" sz="3000" dirty="0" smtClean="0"/>
              <a:t>21</a:t>
            </a:r>
            <a:r>
              <a:rPr lang="zh-CN" altLang="en-US" sz="3000" dirty="0" smtClean="0"/>
              <a:t>根线</a:t>
            </a:r>
            <a:endParaRPr lang="zh-CN" altLang="en-US" sz="3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386263" y="5013325"/>
          <a:ext cx="4578350" cy="576263"/>
        </p:xfrm>
        <a:graphic>
          <a:graphicData uri="http://schemas.openxmlformats.org/presentationml/2006/ole">
            <p:oleObj spid="_x0000_s216066" name="Unknown" r:id="rId4" imgW="2019240" imgH="2538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908175" y="1422400"/>
          <a:ext cx="4537075" cy="2708275"/>
        </p:xfrm>
        <a:graphic>
          <a:graphicData uri="http://schemas.openxmlformats.org/presentationml/2006/ole">
            <p:oleObj spid="_x0000_s211970" name="Unknown" r:id="rId3" imgW="1574640" imgH="9396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孙子算经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今有物不知其数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三三数之剩二</a:t>
            </a:r>
            <a:r>
              <a:rPr lang="en-US" altLang="zh-CN" dirty="0" smtClean="0"/>
              <a:t>,</a:t>
            </a:r>
            <a:r>
              <a:rPr lang="zh-CN" altLang="en-US" dirty="0" smtClean="0"/>
              <a:t>五五数之剩三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七七数之剩二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问物几何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graphicFrame>
        <p:nvGraphicFramePr>
          <p:cNvPr id="11266" name="内容占位符 3"/>
          <p:cNvGraphicFramePr>
            <a:graphicFrameLocks noChangeAspect="1"/>
          </p:cNvGraphicFramePr>
          <p:nvPr/>
        </p:nvGraphicFramePr>
        <p:xfrm>
          <a:off x="2195736" y="3573016"/>
          <a:ext cx="4171950" cy="2049462"/>
        </p:xfrm>
        <a:graphic>
          <a:graphicData uri="http://schemas.openxmlformats.org/presentationml/2006/ole">
            <p:oleObj spid="_x0000_s212994" name="Unknown" r:id="rId3" imgW="1447560" imgH="7110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孙子算经解答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凡三三数之剩一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则置七十；五五数之剩一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则置二十一；七七数之剩一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则置十五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一百六以上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以一百五减之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即得</a:t>
            </a:r>
            <a:endParaRPr lang="zh-CN" altLang="en-US" dirty="0"/>
          </a:p>
        </p:txBody>
      </p:sp>
      <p:graphicFrame>
        <p:nvGraphicFramePr>
          <p:cNvPr id="12290" name="内容占位符 3"/>
          <p:cNvGraphicFramePr>
            <a:graphicFrameLocks noChangeAspect="1"/>
          </p:cNvGraphicFramePr>
          <p:nvPr/>
        </p:nvGraphicFramePr>
        <p:xfrm>
          <a:off x="323528" y="3789040"/>
          <a:ext cx="4171950" cy="2049462"/>
        </p:xfrm>
        <a:graphic>
          <a:graphicData uri="http://schemas.openxmlformats.org/presentationml/2006/ole">
            <p:oleObj spid="_x0000_s214018" name="Unknown" r:id="rId3" imgW="1447560" imgH="71100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15616" y="5877272"/>
          <a:ext cx="6552728" cy="687632"/>
        </p:xfrm>
        <a:graphic>
          <a:graphicData uri="http://schemas.openxmlformats.org/presentationml/2006/ole">
            <p:oleObj spid="_x0000_s214019" name="Unknown" r:id="rId4" imgW="205740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560" y="1340768"/>
          <a:ext cx="7632848" cy="5119273"/>
        </p:xfrm>
        <a:graphic>
          <a:graphicData uri="http://schemas.openxmlformats.org/presentationml/2006/ole">
            <p:oleObj spid="_x0000_s215042" name="Unknown" r:id="rId3" imgW="2082600" imgH="13968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hdu1370</a:t>
            </a:r>
            <a:br>
              <a:rPr lang="en-US" altLang="zh-CN" dirty="0" smtClean="0"/>
            </a:br>
            <a:r>
              <a:rPr lang="zh-CN" altLang="en-US" dirty="0" smtClean="0"/>
              <a:t>一个人有体力，感情，智商三个周期，周期分别为</a:t>
            </a:r>
            <a:r>
              <a:rPr lang="en-US" altLang="zh-CN" dirty="0" smtClean="0"/>
              <a:t>23</a:t>
            </a:r>
            <a:r>
              <a:rPr lang="zh-CN" altLang="en-US" dirty="0" smtClean="0"/>
              <a:t>天，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天，</a:t>
            </a:r>
            <a:r>
              <a:rPr lang="en-US" altLang="zh-CN" dirty="0" smtClean="0"/>
              <a:t>33</a:t>
            </a:r>
            <a:r>
              <a:rPr lang="zh-CN" altLang="en-US" dirty="0" smtClean="0"/>
              <a:t>天，然后告诉</a:t>
            </a:r>
            <a:r>
              <a:rPr lang="zh-CN" altLang="en-US" dirty="0" smtClean="0"/>
              <a:t>你</a:t>
            </a:r>
            <a:r>
              <a:rPr lang="zh-CN" altLang="en-US" dirty="0" smtClean="0"/>
              <a:t>今</a:t>
            </a:r>
            <a:r>
              <a:rPr lang="zh-CN" altLang="en-US" dirty="0" smtClean="0"/>
              <a:t>天分别位于三个周期的第几天，</a:t>
            </a:r>
            <a:r>
              <a:rPr lang="zh-CN" altLang="en-US" dirty="0" smtClean="0"/>
              <a:t>问</a:t>
            </a:r>
            <a:r>
              <a:rPr lang="zh-CN" altLang="en-US" dirty="0" smtClean="0"/>
              <a:t>下一次三者达到顶峰的日子。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什么是对数？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什么是离散对数？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下的对数运算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5537" y="2420889"/>
          <a:ext cx="8136904" cy="493400"/>
        </p:xfrm>
        <a:graphic>
          <a:graphicData uri="http://schemas.openxmlformats.org/presentationml/2006/ole">
            <p:oleObj spid="_x0000_s217090" name="Unknown" r:id="rId3" imgW="3619440" imgH="241200" progId="Equation.KSEE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467544" y="4725144"/>
          <a:ext cx="6880225" cy="935037"/>
        </p:xfrm>
        <a:graphic>
          <a:graphicData uri="http://schemas.openxmlformats.org/presentationml/2006/ole">
            <p:oleObj spid="_x0000_s217091" name="Unknown" r:id="rId4" imgW="3060360" imgH="457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怎么求离散对数？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这是一个很经典的工业问题，因为没有</a:t>
            </a:r>
            <a:r>
              <a:rPr lang="en-US" altLang="zh-CN" dirty="0" smtClean="0"/>
              <a:t>O(log c)</a:t>
            </a:r>
            <a:r>
              <a:rPr lang="zh-CN" altLang="en-US" dirty="0" smtClean="0"/>
              <a:t>复杂度的解法，所以可以作为公钥加密算法</a:t>
            </a:r>
            <a:r>
              <a:rPr lang="en-US" altLang="zh-CN" dirty="0" smtClean="0"/>
              <a:t>——DH</a:t>
            </a:r>
            <a:r>
              <a:rPr lang="zh-CN" altLang="en-US" dirty="0" smtClean="0"/>
              <a:t>密钥交换算法</a:t>
            </a:r>
            <a:endParaRPr lang="en-US" altLang="zh-CN" dirty="0" smtClean="0"/>
          </a:p>
          <a:p>
            <a:r>
              <a:rPr lang="zh-CN" altLang="en-US" dirty="0" smtClean="0"/>
              <a:t>竞赛中只需要掌握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(c))</a:t>
            </a:r>
            <a:r>
              <a:rPr lang="zh-CN" altLang="en-US" dirty="0" smtClean="0"/>
              <a:t>的算法即可</a:t>
            </a:r>
            <a:endParaRPr lang="en-US" altLang="zh-CN" dirty="0" smtClean="0"/>
          </a:p>
          <a:p>
            <a:r>
              <a:rPr lang="zh-CN" altLang="en-US" dirty="0" smtClean="0"/>
              <a:t>求解算法</a:t>
            </a:r>
            <a:endParaRPr lang="en-US" altLang="zh-CN" dirty="0" smtClean="0"/>
          </a:p>
          <a:p>
            <a:r>
              <a:rPr lang="en-US" altLang="zh-CN" dirty="0" smtClean="0"/>
              <a:t>Baby Step Giant Step(</a:t>
            </a:r>
            <a:r>
              <a:rPr lang="zh-CN" altLang="en-US" dirty="0" smtClean="0"/>
              <a:t>竞赛中常用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Pollard-rho (</a:t>
            </a:r>
            <a:r>
              <a:rPr lang="zh-CN" altLang="en-US" dirty="0" smtClean="0"/>
              <a:t>对，又是这个人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容易写错的地方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53" y="1268760"/>
            <a:ext cx="885834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形标注 4"/>
          <p:cNvSpPr/>
          <p:nvPr/>
        </p:nvSpPr>
        <p:spPr>
          <a:xfrm>
            <a:off x="4644008" y="908720"/>
            <a:ext cx="3059832" cy="1800200"/>
          </a:xfrm>
          <a:prstGeom prst="wedgeEllipseCallout">
            <a:avLst>
              <a:gd name="adj1" fmla="val -84396"/>
              <a:gd name="adj2" fmla="val 4234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这里必须小于等于，不能只有小于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067944" y="2996952"/>
            <a:ext cx="4608512" cy="2016224"/>
          </a:xfrm>
          <a:prstGeom prst="wedgeEllipseCallout">
            <a:avLst>
              <a:gd name="adj1" fmla="val -70982"/>
              <a:gd name="adj2" fmla="val -2518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这里必须是两个等号表示等于，而不是只有一个等号的赋值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3347864" y="4797152"/>
            <a:ext cx="3059832" cy="1800200"/>
          </a:xfrm>
          <a:prstGeom prst="wedgeEllipseCallout">
            <a:avLst>
              <a:gd name="adj1" fmla="val -72537"/>
              <a:gd name="adj2" fmla="val -3102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最后别忘了要返回是素数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0" y="0"/>
            <a:ext cx="3059832" cy="1800200"/>
          </a:xfrm>
          <a:prstGeom prst="wedgeEllipseCallout">
            <a:avLst>
              <a:gd name="adj1" fmla="val 17115"/>
              <a:gd name="adj2" fmla="val 6008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别忘了先把特殊的</a:t>
            </a:r>
            <a:r>
              <a:rPr lang="en-US" altLang="zh-CN" sz="3000" dirty="0" smtClean="0">
                <a:solidFill>
                  <a:schemeClr val="tx2"/>
                </a:solidFill>
              </a:rPr>
              <a:t>1</a:t>
            </a:r>
            <a:r>
              <a:rPr lang="zh-CN" altLang="en-US" sz="3000" dirty="0" smtClean="0">
                <a:solidFill>
                  <a:schemeClr val="tx2"/>
                </a:solidFill>
              </a:rPr>
              <a:t>判断掉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Baby Step Giant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一个用空间换时间的算法</a:t>
            </a:r>
            <a:r>
              <a:rPr lang="en-US" altLang="zh-CN" dirty="0" smtClean="0"/>
              <a:t>(hash</a:t>
            </a:r>
            <a:r>
              <a:rPr lang="zh-CN" altLang="en-US" dirty="0" smtClean="0"/>
              <a:t>表判重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一个中间相遇法的算法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节省一半搜索状态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算法思想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7544" y="1484784"/>
          <a:ext cx="8251409" cy="2160240"/>
        </p:xfrm>
        <a:graphic>
          <a:graphicData uri="http://schemas.openxmlformats.org/presentationml/2006/ole">
            <p:oleObj spid="_x0000_s218114" name="Unknown" r:id="rId3" imgW="2958840" imgH="774360" progId="Equation.KSEE3">
              <p:embed/>
            </p:oleObj>
          </a:graphicData>
        </a:graphic>
      </p:graphicFrame>
      <p:sp>
        <p:nvSpPr>
          <p:cNvPr id="5" name="椭圆形标注 4"/>
          <p:cNvSpPr/>
          <p:nvPr/>
        </p:nvSpPr>
        <p:spPr>
          <a:xfrm>
            <a:off x="755576" y="4149080"/>
            <a:ext cx="2520280" cy="1008112"/>
          </a:xfrm>
          <a:prstGeom prst="wedgeEllipseCallout">
            <a:avLst>
              <a:gd name="adj1" fmla="val 92971"/>
              <a:gd name="adj2" fmla="val -1068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solidFill>
                  <a:schemeClr val="tx1"/>
                </a:solidFill>
              </a:rPr>
              <a:t>baby step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6444208" y="4149080"/>
            <a:ext cx="2520280" cy="1008112"/>
          </a:xfrm>
          <a:prstGeom prst="wedgeEllipseCallout">
            <a:avLst>
              <a:gd name="adj1" fmla="val -60017"/>
              <a:gd name="adj2" fmla="val -916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solidFill>
                  <a:schemeClr val="tx1"/>
                </a:solidFill>
              </a:rPr>
              <a:t>giant step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3851920" y="4941168"/>
            <a:ext cx="2520280" cy="1008112"/>
          </a:xfrm>
          <a:prstGeom prst="wedgeEllipseCallout">
            <a:avLst>
              <a:gd name="adj1" fmla="val -6199"/>
              <a:gd name="adj2" fmla="val -1808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solidFill>
                  <a:schemeClr val="tx1"/>
                </a:solidFill>
              </a:rPr>
              <a:t>hash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都是不超过</a:t>
            </a:r>
            <a:r>
              <a:rPr lang="en-US" altLang="zh-CN" dirty="0" smtClean="0"/>
              <a:t>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的数，因此整体复杂度是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(n))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应用条件？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必须是素数。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不是素数会出现什么问题？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ex-baby step giant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不是素数之所以不成立是因为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a,n</a:t>
            </a:r>
            <a:r>
              <a:rPr lang="en-US" altLang="zh-CN" dirty="0" smtClean="0"/>
              <a:t>)!=1</a:t>
            </a:r>
            <a:r>
              <a:rPr lang="zh-CN" altLang="en-US" dirty="0" smtClean="0"/>
              <a:t>导致逆元不存在。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7544" y="3284984"/>
          <a:ext cx="8356718" cy="3024336"/>
        </p:xfrm>
        <a:graphic>
          <a:graphicData uri="http://schemas.openxmlformats.org/presentationml/2006/ole">
            <p:oleObj spid="_x0000_s220162" name="Unknown" r:id="rId3" imgW="4000320" imgH="144756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手算一下？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35696" y="1484784"/>
          <a:ext cx="4964552" cy="1224136"/>
        </p:xfrm>
        <a:graphic>
          <a:graphicData uri="http://schemas.openxmlformats.org/presentationml/2006/ole">
            <p:oleObj spid="_x0000_s221186" name="Unknown" r:id="rId3" imgW="927000" imgH="2286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>
            <p:ph idx="1"/>
          </p:nvPr>
        </p:nvGraphicFramePr>
        <p:xfrm>
          <a:off x="611560" y="188640"/>
          <a:ext cx="4409926" cy="6295932"/>
        </p:xfrm>
        <a:graphic>
          <a:graphicData uri="http://schemas.openxmlformats.org/presentationml/2006/ole">
            <p:oleObj spid="_x0000_s222210" name="Unknown" r:id="rId3" imgW="1460160" imgH="20826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POJ2417</a:t>
            </a:r>
            <a:br>
              <a:rPr lang="en-US" altLang="zh-CN" dirty="0" smtClean="0"/>
            </a:br>
            <a:r>
              <a:rPr lang="zh-CN" altLang="en-US" dirty="0" smtClean="0"/>
              <a:t>找到最小的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B</a:t>
            </a:r>
            <a:r>
              <a:rPr lang="en-US" altLang="zh-CN" baseline="30000" dirty="0" smtClean="0"/>
              <a:t>L</a:t>
            </a:r>
            <a:r>
              <a:rPr lang="en-US" altLang="zh-CN" dirty="0" smtClean="0"/>
              <a:t> == N (mod P)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是素数。</a:t>
            </a:r>
            <a:endParaRPr lang="en-US" altLang="zh-CN" dirty="0" smtClean="0"/>
          </a:p>
          <a:p>
            <a:r>
              <a:rPr lang="en-US" altLang="zh-CN" dirty="0" smtClean="0"/>
              <a:t>HDU2815 MOD Tree</a:t>
            </a:r>
            <a:br>
              <a:rPr lang="en-US" altLang="zh-CN" dirty="0" smtClean="0"/>
            </a:br>
            <a:r>
              <a:rPr lang="zh-CN" altLang="en-US" dirty="0" smtClean="0"/>
              <a:t>求最小的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K^D=N(mod P)</a:t>
            </a:r>
            <a:r>
              <a:rPr lang="zh-CN" altLang="en-US" dirty="0" smtClean="0"/>
              <a:t>，不存在输出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Orz,I</a:t>
            </a:r>
            <a:r>
              <a:rPr lang="en-US" altLang="zh-CN" dirty="0" smtClean="0"/>
              <a:t> can</a:t>
            </a:r>
            <a:r>
              <a:rPr lang="zh-CN" altLang="en-US" dirty="0" smtClean="0"/>
              <a:t>’</a:t>
            </a:r>
            <a:r>
              <a:rPr lang="en-US" altLang="zh-CN" dirty="0" smtClean="0"/>
              <a:t>t find D!”</a:t>
            </a:r>
            <a:br>
              <a:rPr lang="en-US" altLang="zh-CN" dirty="0" smtClean="0"/>
            </a:br>
            <a:r>
              <a:rPr lang="en-US" altLang="zh-CN" dirty="0" smtClean="0"/>
              <a:t>P.S. </a:t>
            </a:r>
            <a:r>
              <a:rPr lang="zh-CN" altLang="en-US" dirty="0" smtClean="0"/>
              <a:t>注意这里的</a:t>
            </a:r>
            <a:r>
              <a:rPr lang="en-US" altLang="zh-CN" dirty="0" smtClean="0"/>
              <a:t>can</a:t>
            </a:r>
            <a:r>
              <a:rPr lang="zh-CN" altLang="en-US" dirty="0" smtClean="0"/>
              <a:t>右上角的那一撇是全角的引号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为了减少不必要的</a:t>
            </a:r>
            <a:r>
              <a:rPr lang="en-US" altLang="zh-CN" dirty="0" smtClean="0"/>
              <a:t>WA</a:t>
            </a:r>
            <a:r>
              <a:rPr lang="zh-CN" altLang="en-US" dirty="0" smtClean="0"/>
              <a:t>，请直接复制题面</a:t>
            </a:r>
            <a:r>
              <a:rPr lang="en-US" altLang="zh-CN" dirty="0" smtClean="0"/>
              <a:t>…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用这个方法我们能干什么？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600" y="1556792"/>
          <a:ext cx="7056784" cy="1716515"/>
        </p:xfrm>
        <a:graphic>
          <a:graphicData uri="http://schemas.openxmlformats.org/presentationml/2006/ole">
            <p:oleObj spid="_x0000_s110595" name="Unknown" r:id="rId3" imgW="1879560" imgH="457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可以提前处理出来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的全体素数，之后每次都能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瞬间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知道</a:t>
            </a:r>
            <a:r>
              <a:rPr lang="en-US" altLang="zh-CN" dirty="0" smtClean="0"/>
              <a:t>1~n</a:t>
            </a:r>
            <a:r>
              <a:rPr lang="zh-CN" altLang="en-US" dirty="0" smtClean="0"/>
              <a:t>中的某个数是否是素数。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en-US" altLang="zh-CN" dirty="0" smtClean="0"/>
              <a:t>1~n</a:t>
            </a:r>
            <a:r>
              <a:rPr lang="zh-CN" altLang="en-US" dirty="0" smtClean="0"/>
              <a:t>列出来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去掉不是特殊的</a:t>
            </a:r>
            <a:r>
              <a:rPr lang="en-US" altLang="zh-CN" dirty="0" smtClean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从小到大，枚举每一个没有删掉的数字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，删掉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剩下的没被删掉的都是素数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举个栗子，这里取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11618" name="Unknown" r:id="rId3" imgW="2895480" imgH="22604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去掉特殊的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112643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12643" name="Unknown" r:id="rId3" imgW="2895480" imgH="22604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13666" name="Unknown" r:id="rId3" imgW="289548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14690" name="Unknown" r:id="rId3" imgW="289548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03848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83968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08104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32240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03848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83968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08104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732240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797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03848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83968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508104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32240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979712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03848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83968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08104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32240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979712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03848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283968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508104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732240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9797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20384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28396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508104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732240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979712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203848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283968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508104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32240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79712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203848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83968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508104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732240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9797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2038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28396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508104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7322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979712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203848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283968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508104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732240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979712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52563" y="1754188"/>
          <a:ext cx="5562600" cy="4502150"/>
        </p:xfrm>
        <a:graphic>
          <a:graphicData uri="http://schemas.openxmlformats.org/presentationml/2006/ole">
            <p:oleObj spid="_x0000_s115714" name="Unknown" r:id="rId3" imgW="27939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03848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83968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08104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32240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03848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83968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08104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732240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797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03848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83968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508104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32240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979712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03848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83968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08104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32240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979712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03848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283968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508104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732240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9797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20384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28396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508104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732240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979712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203848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283968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508104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32240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79712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203848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83968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508104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732240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9797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2038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28396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508104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7322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979712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203848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283968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508104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732240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979712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本节课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整</a:t>
            </a:r>
            <a:r>
              <a:rPr lang="zh-CN" altLang="en-US" dirty="0" smtClean="0"/>
              <a:t>除与同余</a:t>
            </a:r>
            <a:endParaRPr lang="en-US" altLang="zh-CN" dirty="0" smtClean="0"/>
          </a:p>
          <a:p>
            <a:r>
              <a:rPr lang="zh-CN" altLang="en-US" dirty="0" smtClean="0"/>
              <a:t>约数与倍数</a:t>
            </a:r>
            <a:endParaRPr lang="en-US" altLang="zh-CN" dirty="0" smtClean="0"/>
          </a:p>
          <a:p>
            <a:r>
              <a:rPr lang="zh-CN" altLang="en-US" dirty="0" smtClean="0"/>
              <a:t>素数与合数</a:t>
            </a:r>
            <a:endParaRPr lang="en-US" altLang="zh-CN" dirty="0" smtClean="0"/>
          </a:p>
          <a:p>
            <a:r>
              <a:rPr lang="zh-CN" altLang="en-US" dirty="0" smtClean="0"/>
              <a:t>素</a:t>
            </a:r>
            <a:r>
              <a:rPr lang="zh-CN" altLang="en-US" dirty="0" smtClean="0"/>
              <a:t>数</a:t>
            </a:r>
            <a:r>
              <a:rPr lang="zh-CN" altLang="en-US" dirty="0" smtClean="0"/>
              <a:t>筛</a:t>
            </a:r>
            <a:endParaRPr lang="en-US" altLang="zh-CN" dirty="0" smtClean="0"/>
          </a:p>
          <a:p>
            <a:r>
              <a:rPr lang="zh-CN" altLang="en-US" dirty="0" smtClean="0"/>
              <a:t>最大公约数</a:t>
            </a:r>
            <a:endParaRPr lang="en-US" altLang="zh-CN" dirty="0" smtClean="0"/>
          </a:p>
          <a:p>
            <a:r>
              <a:rPr lang="zh-CN" altLang="en-US" dirty="0" smtClean="0"/>
              <a:t>最小公倍数</a:t>
            </a:r>
            <a:endParaRPr lang="en-US" altLang="zh-CN" dirty="0" smtClean="0"/>
          </a:p>
          <a:p>
            <a:r>
              <a:rPr lang="zh-CN" altLang="en-US" dirty="0" smtClean="0"/>
              <a:t>互</a:t>
            </a:r>
            <a:r>
              <a:rPr lang="zh-CN" altLang="en-US" dirty="0" smtClean="0"/>
              <a:t>质</a:t>
            </a:r>
            <a:endParaRPr lang="en-US" altLang="zh-CN" dirty="0" smtClean="0"/>
          </a:p>
          <a:p>
            <a:r>
              <a:rPr lang="zh-CN" altLang="en-US" dirty="0" smtClean="0"/>
              <a:t>分解质因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费马小定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r>
              <a:rPr lang="zh-CN" altLang="en-US" dirty="0" smtClean="0"/>
              <a:t>欧</a:t>
            </a:r>
            <a:r>
              <a:rPr lang="zh-CN" altLang="en-US" dirty="0" smtClean="0"/>
              <a:t>拉函数与欧拉定理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枚举下一个没有被删除的数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52563" y="1754188"/>
          <a:ext cx="5562600" cy="4502150"/>
        </p:xfrm>
        <a:graphic>
          <a:graphicData uri="http://schemas.openxmlformats.org/presentationml/2006/ole">
            <p:oleObj spid="_x0000_s116738" name="Unknown" r:id="rId3" imgW="27939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2555776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52563" y="1754188"/>
          <a:ext cx="5562600" cy="4502150"/>
        </p:xfrm>
        <a:graphic>
          <a:graphicData uri="http://schemas.openxmlformats.org/presentationml/2006/ole">
            <p:oleObj spid="_x0000_s117762" name="Unknown" r:id="rId3" imgW="27939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2555776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555776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156176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7799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403648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555776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932040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1561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7799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5557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40364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6156176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932040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49320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5557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4036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4355976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9797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55801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131840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6156176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37799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140364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932040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355976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9797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5801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3131840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25557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9320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4036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61561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1561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7799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4036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9320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43559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19797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5801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1318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61561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25557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25557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1561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61561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3559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52563" y="1754188"/>
          <a:ext cx="5562600" cy="4502150"/>
        </p:xfrm>
        <a:graphic>
          <a:graphicData uri="http://schemas.openxmlformats.org/presentationml/2006/ole">
            <p:oleObj spid="_x0000_s118786" name="Unknown" r:id="rId3" imgW="27939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2555776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6176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799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03648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6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32040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561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799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557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0364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56176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32040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9320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557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4036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355976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9797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801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131840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156176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7799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40364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932040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355976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9797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5801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131840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557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9320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4036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1561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1561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7799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4036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9320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355976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797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5801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131840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1561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5557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5557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1561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1561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355976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枚举下一个没有被删除的数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52563" y="1754188"/>
          <a:ext cx="5562600" cy="4502150"/>
        </p:xfrm>
        <a:graphic>
          <a:graphicData uri="http://schemas.openxmlformats.org/presentationml/2006/ole">
            <p:oleObj spid="_x0000_s119810" name="Unknown" r:id="rId3" imgW="27939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37799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5656" y="1754188"/>
          <a:ext cx="5562600" cy="4502150"/>
        </p:xfrm>
        <a:graphic>
          <a:graphicData uri="http://schemas.openxmlformats.org/presentationml/2006/ole">
            <p:oleObj spid="_x0000_s120834" name="Unknown" r:id="rId3" imgW="27939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37799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79912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79912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79912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79912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79912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779912" y="57332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799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799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799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04248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04248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0424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804248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042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04248" y="57332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804248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804248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804248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804248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41450" y="1754188"/>
          <a:ext cx="5586413" cy="4502150"/>
        </p:xfrm>
        <a:graphic>
          <a:graphicData uri="http://schemas.openxmlformats.org/presentationml/2006/ole">
            <p:oleObj spid="_x0000_s121858" name="Unknown" r:id="rId3" imgW="28065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37799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79912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79912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79912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79912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79912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779912" y="57332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04248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4248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04248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04248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04248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04248" y="57332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804248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04248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04248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804248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79912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779912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779912" y="39330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9912" y="4437112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779912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79912" y="57332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7799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779912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79912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枚举下一个没有被删除的数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41450" y="1754188"/>
          <a:ext cx="5586413" cy="4502150"/>
        </p:xfrm>
        <a:graphic>
          <a:graphicData uri="http://schemas.openxmlformats.org/presentationml/2006/ole">
            <p:oleObj spid="_x0000_s122882" name="Unknown" r:id="rId3" imgW="28065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4932040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41450" y="1754188"/>
          <a:ext cx="5586413" cy="4502150"/>
        </p:xfrm>
        <a:graphic>
          <a:graphicData uri="http://schemas.openxmlformats.org/presentationml/2006/ole">
            <p:oleObj spid="_x0000_s123906" name="Unknown" r:id="rId3" imgW="28065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4932040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6176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932040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31640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5983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31640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80112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79912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07704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55976" y="386104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55776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732240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059832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80112" y="57332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41450" y="1754188"/>
          <a:ext cx="5586413" cy="4502150"/>
        </p:xfrm>
        <a:graphic>
          <a:graphicData uri="http://schemas.openxmlformats.org/presentationml/2006/ole">
            <p:oleObj spid="_x0000_s124930" name="Unknown" r:id="rId3" imgW="280656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4932040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6176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932040" y="48691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31640" y="580526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5983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31640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80112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79912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07704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55976" y="386104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55776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732240" y="43651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059832" y="53012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80112" y="57332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得到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以内的全体素数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41450" y="1754188"/>
          <a:ext cx="5586413" cy="4502150"/>
        </p:xfrm>
        <a:graphic>
          <a:graphicData uri="http://schemas.openxmlformats.org/presentationml/2006/ole">
            <p:oleObj spid="_x0000_s125954" name="Unknown" r:id="rId3" imgW="2806560" imgH="22604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从带余除法到同余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403648" y="1556792"/>
          <a:ext cx="6096000" cy="701675"/>
        </p:xfrm>
        <a:graphic>
          <a:graphicData uri="http://schemas.openxmlformats.org/presentationml/2006/ole">
            <p:oleObj spid="_x0000_s106498" name="Unknown" r:id="rId3" imgW="1765080" imgH="203040" progId="Equation.KSEE3">
              <p:embed/>
            </p:oleObj>
          </a:graphicData>
        </a:graphic>
      </p:graphicFrame>
      <p:sp>
        <p:nvSpPr>
          <p:cNvPr id="5" name="下箭头 4"/>
          <p:cNvSpPr/>
          <p:nvPr/>
        </p:nvSpPr>
        <p:spPr>
          <a:xfrm>
            <a:off x="5508104" y="2348880"/>
            <a:ext cx="504056" cy="165618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283968" y="4437112"/>
          <a:ext cx="3388378" cy="900038"/>
        </p:xfrm>
        <a:graphic>
          <a:graphicData uri="http://schemas.openxmlformats.org/presentationml/2006/ole">
            <p:oleObj spid="_x0000_s106499" name="Unknown" r:id="rId4" imgW="812520" imgH="215640" progId="Equation.KSEE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3888" y="5517232"/>
            <a:ext cx="44149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/>
              <a:t>读作</a:t>
            </a:r>
            <a:r>
              <a:rPr lang="en-US" altLang="zh-CN" sz="3500" dirty="0" smtClean="0"/>
              <a:t>a</a:t>
            </a:r>
            <a:r>
              <a:rPr lang="zh-CN" altLang="en-US" sz="3500" dirty="0" smtClean="0"/>
              <a:t>与</a:t>
            </a:r>
            <a:r>
              <a:rPr lang="en-US" altLang="zh-CN" sz="3500" dirty="0" smtClean="0"/>
              <a:t>c</a:t>
            </a:r>
            <a:r>
              <a:rPr lang="zh-CN" altLang="en-US" sz="3500" dirty="0" smtClean="0"/>
              <a:t>在模</a:t>
            </a:r>
            <a:r>
              <a:rPr lang="en-US" altLang="zh-CN" sz="3500" dirty="0" smtClean="0"/>
              <a:t>b</a:t>
            </a:r>
            <a:r>
              <a:rPr lang="zh-CN" altLang="en-US" sz="3500" dirty="0" smtClean="0"/>
              <a:t>下同余</a:t>
            </a:r>
            <a:endParaRPr lang="zh-CN" alt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890728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890728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形标注 5"/>
          <p:cNvSpPr/>
          <p:nvPr/>
        </p:nvSpPr>
        <p:spPr>
          <a:xfrm>
            <a:off x="3563888" y="1052736"/>
            <a:ext cx="3419872" cy="1800200"/>
          </a:xfrm>
          <a:prstGeom prst="wedgeEllipseCallout">
            <a:avLst>
              <a:gd name="adj1" fmla="val -55961"/>
              <a:gd name="adj2" fmla="val 6572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这个循环执行了</a:t>
            </a:r>
            <a:r>
              <a:rPr lang="en-US" altLang="zh-CN" sz="3000" dirty="0" smtClean="0">
                <a:solidFill>
                  <a:schemeClr val="tx2"/>
                </a:solidFill>
              </a:rPr>
              <a:t>N-1</a:t>
            </a:r>
            <a:r>
              <a:rPr lang="zh-CN" altLang="en-US" sz="3000" dirty="0" smtClean="0">
                <a:solidFill>
                  <a:schemeClr val="tx2"/>
                </a:solidFill>
              </a:rPr>
              <a:t>次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5148064" y="2492896"/>
            <a:ext cx="3419872" cy="1800200"/>
          </a:xfrm>
          <a:prstGeom prst="wedgeEllipseCallout">
            <a:avLst>
              <a:gd name="adj1" fmla="val -63600"/>
              <a:gd name="adj2" fmla="val 4476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对于每一个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i</a:t>
            </a:r>
            <a:r>
              <a:rPr lang="zh-CN" altLang="en-US" sz="3000" dirty="0" smtClean="0">
                <a:solidFill>
                  <a:schemeClr val="tx2"/>
                </a:solidFill>
              </a:rPr>
              <a:t>，这个循环被执行了</a:t>
            </a:r>
            <a:r>
              <a:rPr lang="en-US" altLang="zh-CN" sz="3000" dirty="0" smtClean="0">
                <a:solidFill>
                  <a:schemeClr val="tx2"/>
                </a:solidFill>
              </a:rPr>
              <a:t>N/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i</a:t>
            </a:r>
            <a:r>
              <a:rPr lang="zh-CN" altLang="en-US" sz="3000" dirty="0" smtClean="0">
                <a:solidFill>
                  <a:schemeClr val="tx2"/>
                </a:solidFill>
              </a:rPr>
              <a:t>次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最核心的循环被执行了的次数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62088" y="2276475"/>
          <a:ext cx="3409950" cy="2500313"/>
        </p:xfrm>
        <a:graphic>
          <a:graphicData uri="http://schemas.openxmlformats.org/presentationml/2006/ole">
            <p:oleObj spid="_x0000_s128002" name="Unknown" r:id="rId4" imgW="1473120" imgH="1079280" progId="Equation.KSEE3">
              <p:embed/>
            </p:oleObj>
          </a:graphicData>
        </a:graphic>
      </p:graphicFrame>
      <p:sp>
        <p:nvSpPr>
          <p:cNvPr id="5" name="椭圆形标注 4"/>
          <p:cNvSpPr/>
          <p:nvPr/>
        </p:nvSpPr>
        <p:spPr>
          <a:xfrm>
            <a:off x="5148064" y="4221088"/>
            <a:ext cx="3419872" cy="1800200"/>
          </a:xfrm>
          <a:prstGeom prst="wedgeEllipseCallout">
            <a:avLst>
              <a:gd name="adj1" fmla="val -69117"/>
              <a:gd name="adj2" fmla="val -2054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根据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Mertens</a:t>
            </a:r>
            <a:r>
              <a:rPr lang="zh-CN" altLang="en-US" sz="3000" dirty="0" smtClean="0">
                <a:solidFill>
                  <a:schemeClr val="tx2"/>
                </a:solidFill>
              </a:rPr>
              <a:t>定理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43608" y="5373216"/>
          <a:ext cx="2837962" cy="720080"/>
        </p:xfrm>
        <a:graphic>
          <a:graphicData uri="http://schemas.openxmlformats.org/presentationml/2006/ole">
            <p:oleObj spid="_x0000_s128003" name="Unknown" r:id="rId5" imgW="85068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容易写错的地方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890728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形标注 4"/>
          <p:cNvSpPr/>
          <p:nvPr/>
        </p:nvSpPr>
        <p:spPr>
          <a:xfrm>
            <a:off x="3059832" y="404664"/>
            <a:ext cx="4392488" cy="1800200"/>
          </a:xfrm>
          <a:prstGeom prst="wedgeEllipseCallout">
            <a:avLst>
              <a:gd name="adj1" fmla="val -63600"/>
              <a:gd name="adj2" fmla="val 4476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想要获取</a:t>
            </a:r>
            <a:r>
              <a:rPr lang="en-US" altLang="zh-CN" sz="3000" dirty="0" smtClean="0">
                <a:solidFill>
                  <a:schemeClr val="tx2"/>
                </a:solidFill>
              </a:rPr>
              <a:t>1~N</a:t>
            </a:r>
            <a:r>
              <a:rPr lang="zh-CN" altLang="en-US" sz="3000" dirty="0" smtClean="0">
                <a:solidFill>
                  <a:schemeClr val="tx2"/>
                </a:solidFill>
              </a:rPr>
              <a:t>的素数，标记数组至少开到</a:t>
            </a:r>
            <a:r>
              <a:rPr lang="en-US" altLang="zh-CN" sz="3000" dirty="0" smtClean="0">
                <a:solidFill>
                  <a:schemeClr val="tx2"/>
                </a:solidFill>
              </a:rPr>
              <a:t>N+1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3203848" y="1268760"/>
            <a:ext cx="3240360" cy="1800200"/>
          </a:xfrm>
          <a:prstGeom prst="wedgeEllipseCallout">
            <a:avLst>
              <a:gd name="adj1" fmla="val -63600"/>
              <a:gd name="adj2" fmla="val 4476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别忘了标记特殊的</a:t>
            </a:r>
            <a:r>
              <a:rPr lang="en-US" altLang="zh-CN" sz="3000" dirty="0" smtClean="0">
                <a:solidFill>
                  <a:schemeClr val="tx2"/>
                </a:solidFill>
              </a:rPr>
              <a:t>1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4499992" y="1988840"/>
            <a:ext cx="3744416" cy="1800200"/>
          </a:xfrm>
          <a:prstGeom prst="wedgeEllipseCallout">
            <a:avLst>
              <a:gd name="adj1" fmla="val -63600"/>
              <a:gd name="adj2" fmla="val 4476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只对没被删除的数进行操作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4860032" y="4509120"/>
            <a:ext cx="3744416" cy="1800200"/>
          </a:xfrm>
          <a:prstGeom prst="wedgeEllipseCallout">
            <a:avLst>
              <a:gd name="adj1" fmla="val -58173"/>
              <a:gd name="adj2" fmla="val -447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每次累加的间隔是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i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用这个方法我们能干什么？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755576" y="1340768"/>
          <a:ext cx="7342187" cy="1719262"/>
        </p:xfrm>
        <a:graphic>
          <a:graphicData uri="http://schemas.openxmlformats.org/presentationml/2006/ole">
            <p:oleObj spid="_x0000_s129026" name="Unknown" r:id="rId3" imgW="1955520" imgH="457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能不能再快一些？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有的合数被删除了几次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r>
              <a:rPr lang="zh-CN" altLang="en-US" dirty="0" smtClean="0"/>
              <a:t>时各删除了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60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r>
              <a:rPr lang="zh-CN" altLang="en-US" dirty="0" smtClean="0"/>
              <a:t>时各被删除了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没必要删除那么多次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 smtClean="0"/>
              <a:t>何让每个合数只被删除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欧拉筛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线性筛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特点每个合数，只会被最小素因子筛去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1~n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删除特殊的</a:t>
            </a:r>
            <a:r>
              <a:rPr lang="en-US" altLang="zh-CN" dirty="0" smtClean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2</a:t>
            </a:r>
            <a:r>
              <a:rPr lang="zh-CN" altLang="en-US" dirty="0" smtClean="0"/>
              <a:t>开始枚举数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，若没有被删掉，则加入素数表中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枚举素数表中的每一个素数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，并把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*j</a:t>
            </a:r>
            <a:r>
              <a:rPr lang="zh-CN" altLang="en-US" dirty="0" smtClean="0"/>
              <a:t>的结果从表里删去，直到枚举到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能整除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还是这个栗子，这里取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30050" name="Unknown" r:id="rId3" imgW="2895480" imgH="22604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1520" y="1268760"/>
          <a:ext cx="2067053" cy="576064"/>
        </p:xfrm>
        <a:graphic>
          <a:graphicData uri="http://schemas.openxmlformats.org/presentationml/2006/ole">
            <p:oleObj spid="_x0000_s130051" name="Unknown" r:id="rId4" imgW="77436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去掉特殊的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112643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31074" name="Unknown" r:id="rId3" imgW="2895480" imgH="2260440" progId="Equation.KSEE3">
              <p:embed/>
            </p:oleObj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250825" y="1268413"/>
          <a:ext cx="2068513" cy="576262"/>
        </p:xfrm>
        <a:graphic>
          <a:graphicData uri="http://schemas.openxmlformats.org/presentationml/2006/ole">
            <p:oleObj spid="_x0000_s131075" name="Unknown" r:id="rId4" imgW="77436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33122" name="Unknown" r:id="rId3" imgW="289548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251520" y="1124744"/>
          <a:ext cx="2068513" cy="576262"/>
        </p:xfrm>
        <a:graphic>
          <a:graphicData uri="http://schemas.openxmlformats.org/presentationml/2006/ole">
            <p:oleObj spid="_x0000_s133123" name="Unknown" r:id="rId4" imgW="77436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同余的性质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83768" y="2348880"/>
          <a:ext cx="4068040" cy="612006"/>
        </p:xfrm>
        <a:graphic>
          <a:graphicData uri="http://schemas.openxmlformats.org/presentationml/2006/ole">
            <p:oleObj spid="_x0000_s14340" name="Unknown" r:id="rId3" imgW="1434960" imgH="21564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81088" y="3284538"/>
          <a:ext cx="6875462" cy="612775"/>
        </p:xfrm>
        <a:graphic>
          <a:graphicData uri="http://schemas.openxmlformats.org/presentationml/2006/ole">
            <p:oleObj spid="_x0000_s14341" name="Unknown" r:id="rId4" imgW="2425680" imgH="215640" progId="Equation.KSEE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15616" y="4004220"/>
          <a:ext cx="6804025" cy="1296988"/>
        </p:xfrm>
        <a:graphic>
          <a:graphicData uri="http://schemas.openxmlformats.org/presentationml/2006/ole">
            <p:oleObj spid="_x0000_s14342" name="Unknown" r:id="rId5" imgW="2400120" imgH="457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因为没有被删除，加入素数表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34146" name="Unknown" r:id="rId3" imgW="289548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49225" y="1125538"/>
          <a:ext cx="2271713" cy="574675"/>
        </p:xfrm>
        <a:graphic>
          <a:graphicData uri="http://schemas.openxmlformats.org/presentationml/2006/ole">
            <p:oleObj spid="_x0000_s134147" name="Unknown" r:id="rId4" imgW="85068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枚举素数表</a:t>
            </a:r>
            <a:r>
              <a:rPr lang="en-US" altLang="zh-CN" dirty="0" smtClean="0"/>
              <a:t>j=2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35170" name="Unknown" r:id="rId3" imgW="289548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49225" y="1125538"/>
          <a:ext cx="2271713" cy="574675"/>
        </p:xfrm>
        <a:graphic>
          <a:graphicData uri="http://schemas.openxmlformats.org/presentationml/2006/ole">
            <p:oleObj spid="_x0000_s135171" name="Unknown" r:id="rId4" imgW="850680" imgH="215640" progId="Equation.KSEE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183569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*j=4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36194" name="Unknown" r:id="rId3" imgW="289548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49225" y="1125538"/>
          <a:ext cx="2271713" cy="574675"/>
        </p:xfrm>
        <a:graphic>
          <a:graphicData uri="http://schemas.openxmlformats.org/presentationml/2006/ole">
            <p:oleObj spid="_x0000_s136195" name="Unknown" r:id="rId4" imgW="850680" imgH="215640" progId="Equation.KSEE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183569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131840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能整除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，停止向后删除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37218" name="Unknown" r:id="rId3" imgW="289548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49225" y="1125538"/>
          <a:ext cx="2271713" cy="574675"/>
        </p:xfrm>
        <a:graphic>
          <a:graphicData uri="http://schemas.openxmlformats.org/presentationml/2006/ole">
            <p:oleObj spid="_x0000_s137219" name="Unknown" r:id="rId4" imgW="850680" imgH="215640" progId="Equation.KSEE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183569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38242" name="Unknown" r:id="rId3" imgW="289548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2555776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49225" y="1125538"/>
          <a:ext cx="2271713" cy="574675"/>
        </p:xfrm>
        <a:graphic>
          <a:graphicData uri="http://schemas.openxmlformats.org/presentationml/2006/ole">
            <p:oleObj spid="_x0000_s138243" name="Unknown" r:id="rId4" imgW="85068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没有被删除，加入素数表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39266" name="Unknown" r:id="rId3" imgW="2895480" imgH="2260440" progId="Equation.KSEE3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2555776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23279" y="1125538"/>
          <a:ext cx="2576513" cy="574675"/>
        </p:xfrm>
        <a:graphic>
          <a:graphicData uri="http://schemas.openxmlformats.org/presentationml/2006/ole">
            <p:oleObj spid="_x0000_s139267" name="Unknown" r:id="rId4" imgW="96516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枚举素数表</a:t>
            </a:r>
            <a:r>
              <a:rPr lang="en-US" altLang="zh-CN" dirty="0" smtClean="0"/>
              <a:t>j=2,3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40290" name="Unknown" r:id="rId3" imgW="2895480" imgH="2260440" progId="Equation.KSEE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183569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55776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95263" y="1125538"/>
          <a:ext cx="2576512" cy="574675"/>
        </p:xfrm>
        <a:graphic>
          <a:graphicData uri="http://schemas.openxmlformats.org/presentationml/2006/ole">
            <p:oleObj spid="_x0000_s140292" name="Unknown" r:id="rId4" imgW="96516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2=6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3=9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41314" name="Unknown" r:id="rId3" imgW="2895480" imgH="2260440" progId="Equation.KSEE3">
              <p:embed/>
            </p:oleObj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95287" y="1125538"/>
          <a:ext cx="2576513" cy="574675"/>
        </p:xfrm>
        <a:graphic>
          <a:graphicData uri="http://schemas.openxmlformats.org/presentationml/2006/ole">
            <p:oleObj spid="_x0000_s141315" name="Unknown" r:id="rId4" imgW="965160" imgH="215640" progId="Equation.KSEE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183569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55776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55976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9573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84168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42338" name="Unknown" r:id="rId3" imgW="2895480" imgH="2260440" progId="Equation.KSEE3">
              <p:embed/>
            </p:oleObj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95287" y="1125538"/>
          <a:ext cx="2576513" cy="574675"/>
        </p:xfrm>
        <a:graphic>
          <a:graphicData uri="http://schemas.openxmlformats.org/presentationml/2006/ole">
            <p:oleObj spid="_x0000_s142339" name="Unknown" r:id="rId4" imgW="965160" imgH="215640" progId="Equation.KSEE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183569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55776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55976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9573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84168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43362" name="Unknown" r:id="rId3" imgW="2895480" imgH="2260440" progId="Equation.KSEE3">
              <p:embed/>
            </p:oleObj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95287" y="1125538"/>
          <a:ext cx="2576513" cy="574675"/>
        </p:xfrm>
        <a:graphic>
          <a:graphicData uri="http://schemas.openxmlformats.org/presentationml/2006/ole">
            <p:oleObj spid="_x0000_s143363" name="Unknown" r:id="rId4" imgW="965160" imgH="215640" progId="Equation.KSEE3">
              <p:embed/>
            </p:oleObj>
          </a:graphicData>
        </a:graphic>
      </p:graphicFrame>
      <p:sp>
        <p:nvSpPr>
          <p:cNvPr id="11" name="椭圆 10"/>
          <p:cNvSpPr/>
          <p:nvPr/>
        </p:nvSpPr>
        <p:spPr>
          <a:xfrm>
            <a:off x="3131840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同余的性质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520" y="1484784"/>
          <a:ext cx="8424936" cy="1296144"/>
        </p:xfrm>
        <a:graphic>
          <a:graphicData uri="http://schemas.openxmlformats.org/presentationml/2006/ole">
            <p:oleObj spid="_x0000_s107522" name="Unknown" r:id="rId3" imgW="2971800" imgH="45720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3528" y="3140968"/>
          <a:ext cx="8474942" cy="1368152"/>
        </p:xfrm>
        <a:graphic>
          <a:graphicData uri="http://schemas.openxmlformats.org/presentationml/2006/ole">
            <p:oleObj spid="_x0000_s107523" name="Unknown" r:id="rId4" imgW="2831760" imgH="457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被删除了，不加入素数表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44386" name="Unknown" r:id="rId3" imgW="2895480" imgH="2260440" progId="Equation.KSEE3">
              <p:embed/>
            </p:oleObj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95287" y="1125538"/>
          <a:ext cx="2576513" cy="574675"/>
        </p:xfrm>
        <a:graphic>
          <a:graphicData uri="http://schemas.openxmlformats.org/presentationml/2006/ole">
            <p:oleObj spid="_x0000_s144387" name="Unknown" r:id="rId4" imgW="965160" imgH="215640" progId="Equation.KSEE3">
              <p:embed/>
            </p:oleObj>
          </a:graphicData>
        </a:graphic>
      </p:graphicFrame>
      <p:sp>
        <p:nvSpPr>
          <p:cNvPr id="11" name="椭圆 10"/>
          <p:cNvSpPr/>
          <p:nvPr/>
        </p:nvSpPr>
        <p:spPr>
          <a:xfrm>
            <a:off x="3131840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枚举</a:t>
            </a:r>
            <a:r>
              <a:rPr lang="en-US" altLang="zh-CN" dirty="0" smtClean="0"/>
              <a:t>j=2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能整除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，不再枚举后面的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45410" name="Unknown" r:id="rId3" imgW="2895480" imgH="2260440" progId="Equation.KSEE3">
              <p:embed/>
            </p:oleObj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95287" y="1125538"/>
          <a:ext cx="2576513" cy="574675"/>
        </p:xfrm>
        <a:graphic>
          <a:graphicData uri="http://schemas.openxmlformats.org/presentationml/2006/ole">
            <p:oleObj spid="_x0000_s145411" name="Unknown" r:id="rId4" imgW="965160" imgH="215640" progId="Equation.KSEE3">
              <p:embed/>
            </p:oleObj>
          </a:graphicData>
        </a:graphic>
      </p:graphicFrame>
      <p:sp>
        <p:nvSpPr>
          <p:cNvPr id="11" name="椭圆 10"/>
          <p:cNvSpPr/>
          <p:nvPr/>
        </p:nvSpPr>
        <p:spPr>
          <a:xfrm>
            <a:off x="3131840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3569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标记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2=8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46434" name="Unknown" r:id="rId3" imgW="2895480" imgH="2260440" progId="Equation.KSEE3">
              <p:embed/>
            </p:oleObj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95287" y="1125538"/>
          <a:ext cx="2576513" cy="574675"/>
        </p:xfrm>
        <a:graphic>
          <a:graphicData uri="http://schemas.openxmlformats.org/presentationml/2006/ole">
            <p:oleObj spid="_x0000_s146435" name="Unknown" r:id="rId4" imgW="965160" imgH="215640" progId="Equation.KSEE3">
              <p:embed/>
            </p:oleObj>
          </a:graphicData>
        </a:graphic>
      </p:graphicFrame>
      <p:sp>
        <p:nvSpPr>
          <p:cNvPr id="11" name="椭圆 10"/>
          <p:cNvSpPr/>
          <p:nvPr/>
        </p:nvSpPr>
        <p:spPr>
          <a:xfrm>
            <a:off x="3131840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3569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508104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删除掉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47458" name="Unknown" r:id="rId3" imgW="2895480" imgH="2260440" progId="Equation.KSEE3">
              <p:embed/>
            </p:oleObj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95287" y="1125538"/>
          <a:ext cx="2576513" cy="574675"/>
        </p:xfrm>
        <a:graphic>
          <a:graphicData uri="http://schemas.openxmlformats.org/presentationml/2006/ole">
            <p:oleObj spid="_x0000_s147459" name="Unknown" r:id="rId4" imgW="965160" imgH="215640" progId="Equation.KSEE3">
              <p:embed/>
            </p:oleObj>
          </a:graphicData>
        </a:graphic>
      </p:graphicFrame>
      <p:sp>
        <p:nvSpPr>
          <p:cNvPr id="11" name="椭圆 10"/>
          <p:cNvSpPr/>
          <p:nvPr/>
        </p:nvSpPr>
        <p:spPr>
          <a:xfrm>
            <a:off x="3131840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35696" y="1196752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508104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51520" y="1270149"/>
          <a:ext cx="3187701" cy="574675"/>
        </p:xfrm>
        <a:graphic>
          <a:graphicData uri="http://schemas.openxmlformats.org/presentationml/2006/ole">
            <p:oleObj spid="_x0000_s186372" name="Unknown" r:id="rId3" imgW="1193760" imgH="21564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r>
              <a:rPr lang="zh-CN" altLang="en-US" dirty="0" smtClean="0"/>
              <a:t>，没被删除，加入素数表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86370" name="Unknown" r:id="rId4" imgW="2895480" imgH="2260440" progId="Equation.KSEE3">
              <p:embed/>
            </p:oleObj>
          </a:graphicData>
        </a:graphic>
      </p:graphicFrame>
      <p:sp>
        <p:nvSpPr>
          <p:cNvPr id="8" name="椭圆 7"/>
          <p:cNvSpPr/>
          <p:nvPr/>
        </p:nvSpPr>
        <p:spPr>
          <a:xfrm>
            <a:off x="37799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51520" y="1270149"/>
          <a:ext cx="3187701" cy="574675"/>
        </p:xfrm>
        <a:graphic>
          <a:graphicData uri="http://schemas.openxmlformats.org/presentationml/2006/ole">
            <p:oleObj spid="_x0000_s187395" name="Unknown" r:id="rId3" imgW="1193760" imgH="21564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枚举</a:t>
            </a:r>
            <a:r>
              <a:rPr lang="en-US" altLang="zh-CN" dirty="0" smtClean="0"/>
              <a:t>j=2,3,5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87394" name="Unknown" r:id="rId4" imgW="2895480" imgH="2260440" progId="Equation.KSEE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1907704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799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11760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43808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51520" y="1270149"/>
          <a:ext cx="3187701" cy="574675"/>
        </p:xfrm>
        <a:graphic>
          <a:graphicData uri="http://schemas.openxmlformats.org/presentationml/2006/ole">
            <p:oleObj spid="_x0000_s188419" name="Unknown" r:id="rId3" imgW="1193760" imgH="21564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</a:t>
            </a:r>
            <a:r>
              <a:rPr lang="zh-CN" altLang="en-US" dirty="0" smtClean="0"/>
              <a:t>记</a:t>
            </a:r>
            <a:r>
              <a:rPr lang="en-US" altLang="zh-CN" dirty="0" smtClean="0"/>
              <a:t>5*2=10,5*3=15,5*5=25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88418" name="Unknown" r:id="rId4" imgW="2895480" imgH="2260440" progId="Equation.KSEE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1907704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799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11760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43808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32240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799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79912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51520" y="1270149"/>
          <a:ext cx="3187701" cy="574675"/>
        </p:xfrm>
        <a:graphic>
          <a:graphicData uri="http://schemas.openxmlformats.org/presentationml/2006/ole">
            <p:oleObj spid="_x0000_s189443" name="Unknown" r:id="rId3" imgW="1193760" imgH="21564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10,15,25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89442" name="Unknown" r:id="rId4" imgW="2895480" imgH="2260440" progId="Equation.KSEE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1907704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79912" y="170080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11760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43808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32240" y="17008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799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79912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51520" y="1270149"/>
          <a:ext cx="3187701" cy="574675"/>
        </p:xfrm>
        <a:graphic>
          <a:graphicData uri="http://schemas.openxmlformats.org/presentationml/2006/ole">
            <p:oleObj spid="_x0000_s190467" name="Unknown" r:id="rId3" imgW="1193760" imgH="21564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r>
              <a:rPr lang="zh-CN" altLang="en-US" dirty="0" smtClean="0"/>
              <a:t>，因为已经被删除，不加入素数表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90466" name="Unknown" r:id="rId4" imgW="2895480" imgH="2260440" progId="Equation.KSEE3">
              <p:embed/>
            </p:oleObj>
          </a:graphicData>
        </a:graphic>
      </p:graphicFrame>
      <p:sp>
        <p:nvSpPr>
          <p:cNvPr id="8" name="椭圆 7"/>
          <p:cNvSpPr/>
          <p:nvPr/>
        </p:nvSpPr>
        <p:spPr>
          <a:xfrm>
            <a:off x="4355976" y="1628800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51520" y="1270149"/>
          <a:ext cx="3187701" cy="574675"/>
        </p:xfrm>
        <a:graphic>
          <a:graphicData uri="http://schemas.openxmlformats.org/presentationml/2006/ole">
            <p:oleObj spid="_x0000_s191491" name="Unknown" r:id="rId3" imgW="1193760" imgH="21564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枚举</a:t>
            </a:r>
            <a:r>
              <a:rPr lang="en-US" altLang="zh-CN" dirty="0" smtClean="0"/>
              <a:t>j=2,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能整除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，不再继续枚举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91490" name="Unknown" r:id="rId4" imgW="2895480" imgH="2260440" progId="Equation.KSEE3">
              <p:embed/>
            </p:oleObj>
          </a:graphicData>
        </a:graphic>
      </p:graphicFrame>
      <p:sp>
        <p:nvSpPr>
          <p:cNvPr id="8" name="椭圆 7"/>
          <p:cNvSpPr/>
          <p:nvPr/>
        </p:nvSpPr>
        <p:spPr>
          <a:xfrm>
            <a:off x="4355976" y="1628800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07704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950" y="1556792"/>
          <a:ext cx="8963546" cy="2273223"/>
        </p:xfrm>
        <a:graphic>
          <a:graphicData uri="http://schemas.openxmlformats.org/presentationml/2006/ole">
            <p:oleObj spid="_x0000_s108546" name="Unknown" r:id="rId3" imgW="2806560" imgH="7110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51520" y="1270149"/>
          <a:ext cx="3187701" cy="574675"/>
        </p:xfrm>
        <a:graphic>
          <a:graphicData uri="http://schemas.openxmlformats.org/presentationml/2006/ole">
            <p:oleObj spid="_x0000_s192515" name="Unknown" r:id="rId3" imgW="1193760" imgH="21564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</a:t>
            </a:r>
            <a:r>
              <a:rPr lang="zh-CN" altLang="en-US" dirty="0" smtClean="0"/>
              <a:t>记</a:t>
            </a:r>
            <a:r>
              <a:rPr lang="en-US" altLang="zh-CN" dirty="0" smtClean="0"/>
              <a:t>6*2=12</a:t>
            </a:r>
            <a:r>
              <a:rPr lang="zh-CN" altLang="en-US" dirty="0" smtClean="0"/>
              <a:t>，并删除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92514" name="Unknown" r:id="rId4" imgW="2895480" imgH="2260440" progId="Equation.KSEE3">
              <p:embed/>
            </p:oleObj>
          </a:graphicData>
        </a:graphic>
      </p:graphicFrame>
      <p:sp>
        <p:nvSpPr>
          <p:cNvPr id="8" name="椭圆 7"/>
          <p:cNvSpPr/>
          <p:nvPr/>
        </p:nvSpPr>
        <p:spPr>
          <a:xfrm>
            <a:off x="4355976" y="1628800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07704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79712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179512" y="1270000"/>
          <a:ext cx="3662362" cy="574675"/>
        </p:xfrm>
        <a:graphic>
          <a:graphicData uri="http://schemas.openxmlformats.org/presentationml/2006/ole">
            <p:oleObj spid="_x0000_s193539" name="Unknown" r:id="rId3" imgW="1371600" imgH="21564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r>
              <a:rPr lang="zh-CN" altLang="en-US" dirty="0" smtClean="0"/>
              <a:t>，没被删除，加入素数表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93538" name="Unknown" r:id="rId4" imgW="2895480" imgH="2260440" progId="Equation.KSEE3">
              <p:embed/>
            </p:oleObj>
          </a:graphicData>
        </a:graphic>
      </p:graphicFrame>
      <p:sp>
        <p:nvSpPr>
          <p:cNvPr id="8" name="椭圆 7"/>
          <p:cNvSpPr/>
          <p:nvPr/>
        </p:nvSpPr>
        <p:spPr>
          <a:xfrm>
            <a:off x="4932040" y="1628800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179512" y="1270000"/>
          <a:ext cx="3662362" cy="574675"/>
        </p:xfrm>
        <a:graphic>
          <a:graphicData uri="http://schemas.openxmlformats.org/presentationml/2006/ole">
            <p:oleObj spid="_x0000_s194563" name="Unknown" r:id="rId3" imgW="1371600" imgH="21564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枚举</a:t>
            </a:r>
            <a:r>
              <a:rPr lang="en-US" altLang="zh-CN" dirty="0" smtClean="0"/>
              <a:t>j=2,3,5,7,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14</a:t>
            </a:r>
            <a:r>
              <a:rPr lang="en-US" altLang="zh-CN" dirty="0" smtClean="0"/>
              <a:t>,21,35,49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并删除</a:t>
            </a:r>
            <a:endParaRPr lang="zh-CN" altLang="en-US" dirty="0"/>
          </a:p>
        </p:txBody>
      </p:sp>
      <p:graphicFrame>
        <p:nvGraphicFramePr>
          <p:cNvPr id="113666" name="内容占位符 3"/>
          <p:cNvGraphicFramePr>
            <a:graphicFrameLocks noChangeAspect="1"/>
          </p:cNvGraphicFramePr>
          <p:nvPr/>
        </p:nvGraphicFramePr>
        <p:xfrm>
          <a:off x="1476375" y="1754188"/>
          <a:ext cx="5767388" cy="4502150"/>
        </p:xfrm>
        <a:graphic>
          <a:graphicData uri="http://schemas.openxmlformats.org/presentationml/2006/ole">
            <p:oleObj spid="_x0000_s194562" name="Unknown" r:id="rId4" imgW="2895480" imgH="2260440" progId="Equation.KSEE3">
              <p:embed/>
            </p:oleObj>
          </a:graphicData>
        </a:graphic>
      </p:graphicFrame>
      <p:sp>
        <p:nvSpPr>
          <p:cNvPr id="8" name="椭圆 7"/>
          <p:cNvSpPr/>
          <p:nvPr/>
        </p:nvSpPr>
        <p:spPr>
          <a:xfrm>
            <a:off x="4932040" y="1628800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07704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39752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71800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03848" y="1268760"/>
            <a:ext cx="504056" cy="5040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131840" y="2132856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03648" y="2564904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79912" y="3068960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84168" y="3501008"/>
            <a:ext cx="504056" cy="5040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539552" y="1203275"/>
          <a:ext cx="6884988" cy="1217613"/>
        </p:xfrm>
        <a:graphic>
          <a:graphicData uri="http://schemas.openxmlformats.org/presentationml/2006/ole">
            <p:oleObj spid="_x0000_s195587" name="Unknown" r:id="rId3" imgW="2577960" imgH="457200" progId="Equation.KSEE3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</a:t>
            </a:r>
            <a:r>
              <a:rPr lang="zh-CN" altLang="en-US" dirty="0" smtClean="0"/>
              <a:t>此类推，最终枚举完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=97</a:t>
            </a:r>
            <a:r>
              <a:rPr lang="zh-CN" altLang="en-US" dirty="0" smtClean="0"/>
              <a:t>后，即可得到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以内的素数</a:t>
            </a:r>
            <a:endParaRPr lang="zh-CN" altLang="en-US" dirty="0"/>
          </a:p>
        </p:txBody>
      </p:sp>
      <p:graphicFrame>
        <p:nvGraphicFramePr>
          <p:cNvPr id="195589" name="内容占位符 3"/>
          <p:cNvGraphicFramePr>
            <a:graphicFrameLocks noChangeAspect="1"/>
          </p:cNvGraphicFramePr>
          <p:nvPr/>
        </p:nvGraphicFramePr>
        <p:xfrm>
          <a:off x="1441450" y="2311226"/>
          <a:ext cx="5586413" cy="4502150"/>
        </p:xfrm>
        <a:graphic>
          <a:graphicData uri="http://schemas.openxmlformats.org/presentationml/2006/ole">
            <p:oleObj spid="_x0000_s195589" name="Unknown" r:id="rId4" imgW="2806560" imgH="22604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每一个素数都只</a:t>
            </a:r>
            <a:r>
              <a:rPr lang="zh-CN" altLang="en-US" dirty="0" smtClean="0"/>
              <a:t>被</a:t>
            </a:r>
            <a:r>
              <a:rPr lang="zh-CN" altLang="en-US" dirty="0" smtClean="0"/>
              <a:t>记录</a:t>
            </a:r>
            <a:r>
              <a:rPr lang="zh-CN" altLang="en-US" dirty="0" smtClean="0"/>
              <a:t>一</a:t>
            </a:r>
            <a:r>
              <a:rPr lang="zh-CN" altLang="en-US" dirty="0" smtClean="0"/>
              <a:t>次，每一个合数都只会被一个唯一的最小素因子标记一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只被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标记了，没有被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因此是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线性复杂度的。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71378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和之前的比较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秒钟能处理的数更多了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码实现更复杂了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07704" y="2276872"/>
          <a:ext cx="2295255" cy="720080"/>
        </p:xfrm>
        <a:graphic>
          <a:graphicData uri="http://schemas.openxmlformats.org/presentationml/2006/ole">
            <p:oleObj spid="_x0000_s197634" name="Unknown" r:id="rId3" imgW="647640" imgH="2030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35695" y="4221088"/>
          <a:ext cx="2632793" cy="648072"/>
        </p:xfrm>
        <a:graphic>
          <a:graphicData uri="http://schemas.openxmlformats.org/presentationml/2006/ole">
            <p:oleObj spid="_x0000_s197635" name="Unknown" r:id="rId4" imgW="825480" imgH="2030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</a:t>
            </a:r>
            <a:r>
              <a:rPr lang="zh-CN" altLang="en-US" dirty="0" smtClean="0"/>
              <a:t>易出错的地方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71378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形标注 4"/>
          <p:cNvSpPr/>
          <p:nvPr/>
        </p:nvSpPr>
        <p:spPr>
          <a:xfrm>
            <a:off x="4499992" y="2564904"/>
            <a:ext cx="4392488" cy="2160240"/>
          </a:xfrm>
          <a:prstGeom prst="wedgeEllipseCallout">
            <a:avLst>
              <a:gd name="adj1" fmla="val -61277"/>
              <a:gd name="adj2" fmla="val 4328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和前一个算法不同，无论有没有标记，都要进入这个循环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427984" y="4293096"/>
            <a:ext cx="4392488" cy="2160240"/>
          </a:xfrm>
          <a:prstGeom prst="wedgeEllipseCallout">
            <a:avLst>
              <a:gd name="adj1" fmla="val -64912"/>
              <a:gd name="adj2" fmla="val 164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这个整除提前结束的判断是保证线性的关键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素数筛应用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预处理</a:t>
            </a:r>
            <a:r>
              <a:rPr lang="en-US" altLang="zh-CN" dirty="0" smtClean="0"/>
              <a:t>n</a:t>
            </a:r>
            <a:r>
              <a:rPr lang="zh-CN" altLang="en-US" dirty="0" smtClean="0"/>
              <a:t>以内的素数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可以顺便预处理很多数论中常见的函数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简化其它数论算法的操作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几乎是所有数论题的开始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欧几里得算法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辗转相除法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#include &lt;algorithm&gt;</a:t>
            </a:r>
            <a:r>
              <a:rPr lang="zh-CN" altLang="en-US" dirty="0" smtClean="0"/>
              <a:t>里面有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4716016" y="3284984"/>
            <a:ext cx="3096344" cy="1522792"/>
          </a:xfrm>
          <a:prstGeom prst="wedgeEllipseCallout">
            <a:avLst>
              <a:gd name="adj1" fmla="val -14356"/>
              <a:gd name="adj2" fmla="val -837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2"/>
                </a:solidFill>
              </a:rPr>
              <a:t>两个下划线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1259632" y="3356992"/>
            <a:ext cx="3096344" cy="1522792"/>
          </a:xfrm>
          <a:prstGeom prst="wedgeEllipseCallout">
            <a:avLst>
              <a:gd name="adj1" fmla="val 2519"/>
              <a:gd name="adj2" fmla="val -9132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solidFill>
                  <a:schemeClr val="tx2"/>
                </a:solidFill>
              </a:rPr>
              <a:t>C++</a:t>
            </a:r>
            <a:r>
              <a:rPr lang="zh-CN" altLang="en-US" sz="3000" dirty="0" smtClean="0">
                <a:solidFill>
                  <a:schemeClr val="tx2"/>
                </a:solidFill>
              </a:rPr>
              <a:t>才有的算法库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素数与合数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只含有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和本身两个约数的正整数，称为素数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约数个数</a:t>
            </a:r>
            <a:r>
              <a:rPr lang="en-US" altLang="zh-CN" dirty="0" smtClean="0"/>
              <a:t>=2)</a:t>
            </a:r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和本身还有其它约数的正整数，称为素数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约数个数</a:t>
            </a:r>
            <a:r>
              <a:rPr lang="en-US" altLang="zh-CN" dirty="0" smtClean="0"/>
              <a:t>&gt;2)</a:t>
            </a:r>
          </a:p>
          <a:p>
            <a:r>
              <a:rPr lang="en-US" altLang="zh-CN" dirty="0" smtClean="0"/>
              <a:t>1(</a:t>
            </a:r>
            <a:r>
              <a:rPr lang="zh-CN" altLang="en-US" dirty="0" smtClean="0"/>
              <a:t>约数个数</a:t>
            </a:r>
            <a:r>
              <a:rPr lang="en-US" altLang="zh-CN" dirty="0" smtClean="0"/>
              <a:t>&lt;2)</a:t>
            </a:r>
          </a:p>
          <a:p>
            <a:r>
              <a:rPr lang="zh-CN" altLang="en-US" dirty="0" smtClean="0"/>
              <a:t>正整数</a:t>
            </a:r>
            <a:r>
              <a:rPr lang="en-US" altLang="zh-CN" dirty="0" smtClean="0"/>
              <a:t>=1+</a:t>
            </a:r>
            <a:r>
              <a:rPr lang="zh-CN" altLang="en-US" dirty="0" smtClean="0"/>
              <a:t>素数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合数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欧几里得算法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63688" y="1916832"/>
          <a:ext cx="5251450" cy="1219200"/>
        </p:xfrm>
        <a:graphic>
          <a:graphicData uri="http://schemas.openxmlformats.org/presentationml/2006/ole">
            <p:oleObj spid="_x0000_s203778" name="Unknown" r:id="rId3" imgW="1968480" imgH="457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36912"/>
            <a:ext cx="3816424" cy="261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338" y="2780928"/>
            <a:ext cx="519266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形标注 5"/>
          <p:cNvSpPr/>
          <p:nvPr/>
        </p:nvSpPr>
        <p:spPr>
          <a:xfrm>
            <a:off x="4572000" y="5301208"/>
            <a:ext cx="3096344" cy="1522792"/>
          </a:xfrm>
          <a:prstGeom prst="wedgeEllipseCallout">
            <a:avLst>
              <a:gd name="adj1" fmla="val 176"/>
              <a:gd name="adj2" fmla="val -8179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solidFill>
                  <a:schemeClr val="tx2"/>
                </a:solidFill>
              </a:rPr>
              <a:t>64</a:t>
            </a:r>
            <a:r>
              <a:rPr lang="zh-CN" altLang="en-US" sz="3000" dirty="0" smtClean="0">
                <a:solidFill>
                  <a:schemeClr val="tx2"/>
                </a:solidFill>
              </a:rPr>
              <a:t>位整数的版本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多个数最</a:t>
            </a:r>
            <a:r>
              <a:rPr lang="zh-CN" altLang="en-US" dirty="0" smtClean="0"/>
              <a:t>大公约数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最大公约数满足结合律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496" y="3140968"/>
          <a:ext cx="8960996" cy="720080"/>
        </p:xfrm>
        <a:graphic>
          <a:graphicData uri="http://schemas.openxmlformats.org/presentationml/2006/ole">
            <p:oleObj spid="_x0000_s201730" name="Unknown" r:id="rId3" imgW="2844720" imgH="2286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多个数最大公约数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4968552" cy="498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最小公倍数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11188" y="1716088"/>
          <a:ext cx="7583487" cy="1768475"/>
        </p:xfrm>
        <a:graphic>
          <a:graphicData uri="http://schemas.openxmlformats.org/presentationml/2006/ole">
            <p:oleObj spid="_x0000_s57346" name="Unknown" r:id="rId3" imgW="2831760" imgH="6602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</a:t>
            </a:r>
            <a:r>
              <a:rPr lang="zh-CN" altLang="en-US" dirty="0" smtClean="0"/>
              <a:t>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73040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graphicFrame>
        <p:nvGraphicFramePr>
          <p:cNvPr id="3074" name="内容占位符 3"/>
          <p:cNvGraphicFramePr>
            <a:graphicFrameLocks noChangeAspect="1"/>
          </p:cNvGraphicFramePr>
          <p:nvPr/>
        </p:nvGraphicFramePr>
        <p:xfrm>
          <a:off x="1244600" y="1628775"/>
          <a:ext cx="6124575" cy="503238"/>
        </p:xfrm>
        <a:graphic>
          <a:graphicData uri="http://schemas.openxmlformats.org/presentationml/2006/ole">
            <p:oleObj spid="_x0000_s3074" name="Unknown" r:id="rId3" imgW="2628720" imgH="215640" progId="Equation.KSEE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051050" y="2781300"/>
          <a:ext cx="4425950" cy="684213"/>
        </p:xfrm>
        <a:graphic>
          <a:graphicData uri="http://schemas.openxmlformats.org/presentationml/2006/ole">
            <p:oleObj spid="_x0000_s3075" name="Unknown" r:id="rId4" imgW="139680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75656" y="4365104"/>
          <a:ext cx="5865813" cy="2132012"/>
        </p:xfrm>
        <a:graphic>
          <a:graphicData uri="http://schemas.openxmlformats.org/presentationml/2006/ole">
            <p:oleObj spid="_x0000_s4098" name="Unknown" r:id="rId3" imgW="1955520" imgH="71100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19672" y="260648"/>
          <a:ext cx="5268581" cy="1345170"/>
        </p:xfrm>
        <a:graphic>
          <a:graphicData uri="http://schemas.openxmlformats.org/presentationml/2006/ole">
            <p:oleObj spid="_x0000_s4099" name="Unknown" r:id="rId4" imgW="1790640" imgH="457200" progId="Equation.KSEE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92275" y="1916113"/>
          <a:ext cx="5210175" cy="720725"/>
        </p:xfrm>
        <a:graphic>
          <a:graphicData uri="http://schemas.openxmlformats.org/presentationml/2006/ole">
            <p:oleObj spid="_x0000_s4100" name="Unknown" r:id="rId5" imgW="1562040" imgH="21564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9512" y="2636912"/>
          <a:ext cx="8937463" cy="720080"/>
        </p:xfrm>
        <a:graphic>
          <a:graphicData uri="http://schemas.openxmlformats.org/presentationml/2006/ole">
            <p:oleObj spid="_x0000_s4101" name="Unknown" r:id="rId6" imgW="2679480" imgH="215640" progId="Equation.KSEE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75656" y="3356992"/>
          <a:ext cx="5870770" cy="648072"/>
        </p:xfrm>
        <a:graphic>
          <a:graphicData uri="http://schemas.openxmlformats.org/presentationml/2006/ole">
            <p:oleObj spid="_x0000_s4102" name="Unknown" r:id="rId7" imgW="195552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628800"/>
            <a:ext cx="803827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求解线性同余方程</a:t>
            </a:r>
            <a:endParaRPr lang="en-US" altLang="zh-CN" dirty="0" smtClean="0"/>
          </a:p>
          <a:p>
            <a:r>
              <a:rPr lang="zh-CN" altLang="en-US" dirty="0" smtClean="0"/>
              <a:t>求逆元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55976" y="1556792"/>
          <a:ext cx="2520025" cy="612006"/>
        </p:xfrm>
        <a:graphic>
          <a:graphicData uri="http://schemas.openxmlformats.org/presentationml/2006/ole">
            <p:oleObj spid="_x0000_s5122" name="Unknown" r:id="rId3" imgW="888840" imgH="2156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43325" y="2205038"/>
          <a:ext cx="2447925" cy="611187"/>
        </p:xfrm>
        <a:graphic>
          <a:graphicData uri="http://schemas.openxmlformats.org/presentationml/2006/ole">
            <p:oleObj spid="_x0000_s5123" name="Unknown" r:id="rId4" imgW="86328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判定一个数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是否是素数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584" y="2132856"/>
          <a:ext cx="3877063" cy="792088"/>
        </p:xfrm>
        <a:graphic>
          <a:graphicData uri="http://schemas.openxmlformats.org/presentationml/2006/ole">
            <p:oleObj spid="_x0000_s63489" name="Unknown" r:id="rId3" imgW="1180800" imgH="24120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7584" y="3068960"/>
          <a:ext cx="6523078" cy="792088"/>
        </p:xfrm>
        <a:graphic>
          <a:graphicData uri="http://schemas.openxmlformats.org/presentationml/2006/ole">
            <p:oleObj spid="_x0000_s63490" name="Unknown" r:id="rId4" imgW="1777680" imgH="215640" progId="Equation.KSEE3">
              <p:embed/>
            </p:oleObj>
          </a:graphicData>
        </a:graphic>
      </p:graphicFrame>
      <p:sp>
        <p:nvSpPr>
          <p:cNvPr id="6" name="椭圆形标注 5"/>
          <p:cNvSpPr/>
          <p:nvPr/>
        </p:nvSpPr>
        <p:spPr>
          <a:xfrm>
            <a:off x="2051720" y="4293096"/>
            <a:ext cx="4968552" cy="1656184"/>
          </a:xfrm>
          <a:prstGeom prst="wedgeEllipseCallout">
            <a:avLst>
              <a:gd name="adj1" fmla="val -16334"/>
              <a:gd name="adj2" fmla="val -773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accent1"/>
                </a:solidFill>
              </a:rPr>
              <a:t>本节课重点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解线性同余方程组</a:t>
            </a:r>
            <a:endParaRPr lang="zh-CN" altLang="en-US" dirty="0"/>
          </a:p>
        </p:txBody>
      </p:sp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1115616" y="1412776"/>
          <a:ext cx="6442075" cy="1293812"/>
        </p:xfrm>
        <a:graphic>
          <a:graphicData uri="http://schemas.openxmlformats.org/presentationml/2006/ole">
            <p:oleObj spid="_x0000_s207874" name="Unknown" r:id="rId3" imgW="2273040" imgH="457200" progId="Equation.KSEE3">
              <p:embed/>
            </p:oleObj>
          </a:graphicData>
        </a:graphic>
      </p:graphicFrame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7" y="2708920"/>
            <a:ext cx="744318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求逆元</a:t>
            </a:r>
            <a:endParaRPr lang="zh-CN" altLang="en-US" dirty="0"/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1043608" y="1628800"/>
          <a:ext cx="6767513" cy="611187"/>
        </p:xfrm>
        <a:graphic>
          <a:graphicData uri="http://schemas.openxmlformats.org/presentationml/2006/ole">
            <p:oleObj spid="_x0000_s208898" name="Unknown" r:id="rId3" imgW="238752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分解质因数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算术基本定理：任何一个大于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的自然数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不是素数，那么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可以唯一地表示为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03648" y="2924944"/>
          <a:ext cx="6768752" cy="2596420"/>
        </p:xfrm>
        <a:graphic>
          <a:graphicData uri="http://schemas.openxmlformats.org/presentationml/2006/ole">
            <p:oleObj spid="_x0000_s6146" name="Unknown" r:id="rId3" imgW="1854000" imgH="7110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分解质因数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方法一：枚举因子，不断试除 </a:t>
            </a:r>
            <a:r>
              <a:rPr lang="en-US" altLang="zh-CN" dirty="0" smtClean="0"/>
              <a:t>(O(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(n)))</a:t>
            </a:r>
          </a:p>
          <a:p>
            <a:pPr>
              <a:buNone/>
            </a:pPr>
            <a:r>
              <a:rPr lang="zh-CN" altLang="en-US" dirty="0" smtClean="0"/>
              <a:t>方法二：素数筛预处理最小素因子，循环除以最小素因子 </a:t>
            </a:r>
            <a:r>
              <a:rPr lang="en-US" altLang="zh-CN" dirty="0" smtClean="0"/>
              <a:t>(O(n)+O(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预处</a:t>
            </a:r>
            <a:r>
              <a:rPr lang="zh-CN" altLang="en-US" dirty="0" smtClean="0"/>
              <a:t>理素数筛</a:t>
            </a:r>
            <a:endParaRPr lang="zh-CN" altLang="en-US" dirty="0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12776"/>
            <a:ext cx="5616624" cy="474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11560" y="2348880"/>
          <a:ext cx="7384118" cy="3096344"/>
        </p:xfrm>
        <a:graphic>
          <a:graphicData uri="http://schemas.openxmlformats.org/presentationml/2006/ole">
            <p:oleObj spid="_x0000_s13314" name="Unknown" r:id="rId3" imgW="1574640" imgH="6602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递归版</a:t>
            </a:r>
            <a:endParaRPr lang="zh-CN" alt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817" y="1772816"/>
            <a:ext cx="863866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非递归版</a:t>
            </a:r>
            <a:endParaRPr lang="zh-CN" altLang="en-US" dirty="0"/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3636"/>
          <a:stretch>
            <a:fillRect/>
          </a:stretch>
        </p:blipFill>
        <p:spPr bwMode="auto">
          <a:xfrm>
            <a:off x="107504" y="1412776"/>
            <a:ext cx="885464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logb</a:t>
            </a:r>
            <a:r>
              <a:rPr lang="en-US" altLang="zh-CN" dirty="0" smtClean="0"/>
              <a:t>)</a:t>
            </a:r>
            <a:r>
              <a:rPr lang="zh-CN" altLang="en-US" dirty="0" smtClean="0"/>
              <a:t>次递归</a:t>
            </a:r>
            <a:r>
              <a:rPr lang="en-US" altLang="zh-CN" dirty="0" smtClean="0"/>
              <a:t>/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费马小定理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1640</a:t>
            </a:r>
            <a:r>
              <a:rPr lang="zh-CN" altLang="en-US" dirty="0" smtClean="0"/>
              <a:t>年费马提出的一个定理：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3528" y="2204864"/>
          <a:ext cx="8451850" cy="2160587"/>
        </p:xfrm>
        <a:graphic>
          <a:graphicData uri="http://schemas.openxmlformats.org/presentationml/2006/ole">
            <p:oleObj spid="_x0000_s19458" name="Unknown" r:id="rId3" imgW="2831760" imgH="7236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枚举因子法</a:t>
            </a:r>
            <a:endParaRPr lang="zh-CN" alt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53" y="1268760"/>
            <a:ext cx="885834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一个优雅的证明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3528" y="1340768"/>
          <a:ext cx="8650561" cy="4896544"/>
        </p:xfrm>
        <a:graphic>
          <a:graphicData uri="http://schemas.openxmlformats.org/presentationml/2006/ole">
            <p:oleObj spid="_x0000_s20482" name="Unknown" r:id="rId3" imgW="3365280" imgH="190476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费马小定理的意义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说明了模素数的指数是有循环节的，且循环节长度为</a:t>
            </a:r>
            <a:r>
              <a:rPr lang="en-US" altLang="zh-CN" dirty="0" smtClean="0"/>
              <a:t>p-1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ph idx="1"/>
          </p:nvPr>
        </p:nvGraphicFramePr>
        <p:xfrm>
          <a:off x="395535" y="1412776"/>
          <a:ext cx="8556951" cy="2232248"/>
        </p:xfrm>
        <a:graphic>
          <a:graphicData uri="http://schemas.openxmlformats.org/presentationml/2006/ole">
            <p:oleObj spid="_x0000_s21506" name="Unknown" r:id="rId3" imgW="2628720" imgH="6858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如何求欧拉函数？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枚举所有不超过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的数，判断是否互质。</a:t>
            </a:r>
            <a:r>
              <a:rPr lang="en-US" altLang="zh-CN" dirty="0" smtClean="0"/>
              <a:t>(O(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欧拉函数求值公式</a:t>
            </a:r>
            <a:r>
              <a:rPr lang="en-US" altLang="zh-CN" dirty="0" smtClean="0"/>
              <a:t>(O(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</a:t>
            </a:r>
            <a:r>
              <a:rPr lang="en-US" altLang="zh-CN" dirty="0" smtClean="0"/>
              <a:t>)))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38500" algn="l"/>
              </a:tabLst>
            </a:pPr>
            <a:r>
              <a:rPr lang="zh-CN" altLang="en-US" dirty="0" smtClean="0"/>
              <a:t>欧拉函数的性质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39552" y="1772816"/>
          <a:ext cx="7966534" cy="2520280"/>
        </p:xfrm>
        <a:graphic>
          <a:graphicData uri="http://schemas.openxmlformats.org/presentationml/2006/ole">
            <p:oleObj spid="_x0000_s23554" name="Unknown" r:id="rId4" imgW="2247840" imgH="7110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欧拉函数求值公式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67544" y="4437112"/>
          <a:ext cx="8288691" cy="1800200"/>
        </p:xfrm>
        <a:graphic>
          <a:graphicData uri="http://schemas.openxmlformats.org/presentationml/2006/ole">
            <p:oleObj spid="_x0000_s22530" name="Unknown" r:id="rId3" imgW="2222280" imgH="48240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95736" y="1484784"/>
          <a:ext cx="4800533" cy="1080120"/>
        </p:xfrm>
        <a:graphic>
          <a:graphicData uri="http://schemas.openxmlformats.org/presentationml/2006/ole">
            <p:oleObj spid="_x0000_s22531" name="Unknown" r:id="rId4" imgW="1015920" imgH="228600" progId="Equation.KSEE3">
              <p:embed/>
            </p:oleObj>
          </a:graphicData>
        </a:graphic>
      </p:graphicFrame>
      <p:graphicFrame>
        <p:nvGraphicFramePr>
          <p:cNvPr id="22532" name="内容占位符 3"/>
          <p:cNvGraphicFramePr>
            <a:graphicFrameLocks noChangeAspect="1"/>
          </p:cNvGraphicFramePr>
          <p:nvPr/>
        </p:nvGraphicFramePr>
        <p:xfrm>
          <a:off x="1360488" y="2965450"/>
          <a:ext cx="6488112" cy="852488"/>
        </p:xfrm>
        <a:graphic>
          <a:graphicData uri="http://schemas.openxmlformats.org/presentationml/2006/ole">
            <p:oleObj spid="_x0000_s22532" name="Unknown" r:id="rId5" imgW="1739880" imgH="2286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zh-CN" altLang="en-US" dirty="0" smtClean="0"/>
              <a:t>次求欧拉函数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412776"/>
            <a:ext cx="491761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求逆元</a:t>
            </a:r>
            <a:endParaRPr lang="en-US" altLang="zh-CN" dirty="0" smtClean="0"/>
          </a:p>
          <a:p>
            <a:r>
              <a:rPr lang="zh-CN" altLang="en-US" dirty="0" smtClean="0"/>
              <a:t>欧拉降幂公式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求逆元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467544" y="2276872"/>
          <a:ext cx="7344318" cy="2232248"/>
        </p:xfrm>
        <a:graphic>
          <a:graphicData uri="http://schemas.openxmlformats.org/presentationml/2006/ole">
            <p:oleObj spid="_x0000_s25602" name="Unknown" r:id="rId3" imgW="2387520" imgH="7236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欧拉降幂公式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4972" y="2276873"/>
          <a:ext cx="8655342" cy="3024336"/>
        </p:xfrm>
        <a:graphic>
          <a:graphicData uri="http://schemas.openxmlformats.org/presentationml/2006/ole">
            <p:oleObj spid="_x0000_s26626" name="Unknown" r:id="rId3" imgW="3377880" imgH="11808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2288</Words>
  <Application>Microsoft Office PowerPoint</Application>
  <PresentationFormat>全屏显示(4:3)</PresentationFormat>
  <Paragraphs>236</Paragraphs>
  <Slides>117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19" baseType="lpstr">
      <vt:lpstr>Office 主题</vt:lpstr>
      <vt:lpstr>Unknown</vt:lpstr>
      <vt:lpstr>数论</vt:lpstr>
      <vt:lpstr>本节课的内容</vt:lpstr>
      <vt:lpstr>从带余除法到同余</vt:lpstr>
      <vt:lpstr>同余的性质</vt:lpstr>
      <vt:lpstr>同余的性质</vt:lpstr>
      <vt:lpstr>整除</vt:lpstr>
      <vt:lpstr>素数与合数</vt:lpstr>
      <vt:lpstr>素数</vt:lpstr>
      <vt:lpstr>枚举因子法</vt:lpstr>
      <vt:lpstr>复杂度分析</vt:lpstr>
      <vt:lpstr>容易写错的地方</vt:lpstr>
      <vt:lpstr>用这个方法我们能干什么？</vt:lpstr>
      <vt:lpstr>素数筛</vt:lpstr>
      <vt:lpstr>素数筛</vt:lpstr>
      <vt:lpstr>举个栗子，这里取100以内的数</vt:lpstr>
      <vt:lpstr>去掉特殊的1</vt:lpstr>
      <vt:lpstr>枚举i=2</vt:lpstr>
      <vt:lpstr>把i的2倍，3倍，4倍…删除</vt:lpstr>
      <vt:lpstr>把i的2倍，3倍，4倍…删除</vt:lpstr>
      <vt:lpstr>枚举下一个没有被删除的数i=3</vt:lpstr>
      <vt:lpstr>把i的2倍，3倍，4倍…删除</vt:lpstr>
      <vt:lpstr>把i的2倍，3倍，4倍…删除</vt:lpstr>
      <vt:lpstr>枚举下一个没有被删除的数i=5</vt:lpstr>
      <vt:lpstr>把i的2倍，3倍，4倍…删除</vt:lpstr>
      <vt:lpstr>把i的2倍，3倍，4倍…删除</vt:lpstr>
      <vt:lpstr>枚举下一个没有被删除的数i=7</vt:lpstr>
      <vt:lpstr>把i的2倍，3倍，4倍…删除</vt:lpstr>
      <vt:lpstr>把i的2倍，3倍，4倍…删除</vt:lpstr>
      <vt:lpstr>得到1~100以内的全体素数</vt:lpstr>
      <vt:lpstr>代码实现</vt:lpstr>
      <vt:lpstr>复杂度分析</vt:lpstr>
      <vt:lpstr>复杂度分析</vt:lpstr>
      <vt:lpstr>容易写错的地方</vt:lpstr>
      <vt:lpstr>用这个方法我们能干什么？</vt:lpstr>
      <vt:lpstr>能不能再快一些？</vt:lpstr>
      <vt:lpstr>欧拉筛(线性筛)</vt:lpstr>
      <vt:lpstr>还是这个栗子，这里取100以内的数</vt:lpstr>
      <vt:lpstr>去掉特殊的1</vt:lpstr>
      <vt:lpstr>枚举i=2</vt:lpstr>
      <vt:lpstr>因为没有被删除，加入素数表</vt:lpstr>
      <vt:lpstr>枚举素数表j=2</vt:lpstr>
      <vt:lpstr>删除掉i*j=4</vt:lpstr>
      <vt:lpstr>因为j能整除i，停止向后删除</vt:lpstr>
      <vt:lpstr>枚举i=3</vt:lpstr>
      <vt:lpstr>3没有被删除，加入素数表</vt:lpstr>
      <vt:lpstr>枚举素数表j=2,3</vt:lpstr>
      <vt:lpstr>标记3*2=6，3*3=9</vt:lpstr>
      <vt:lpstr>删除6和9</vt:lpstr>
      <vt:lpstr>枚举i=4</vt:lpstr>
      <vt:lpstr>因为4被删除了，不加入素数表</vt:lpstr>
      <vt:lpstr>枚举j=2，因为2能整除4，不再枚举后面的3</vt:lpstr>
      <vt:lpstr>标记4*2=8</vt:lpstr>
      <vt:lpstr>删除掉8</vt:lpstr>
      <vt:lpstr>枚举i=5，没被删除，加入素数表</vt:lpstr>
      <vt:lpstr>枚举j=2,3,5</vt:lpstr>
      <vt:lpstr>标记5*2=10,5*3=15,5*5=25</vt:lpstr>
      <vt:lpstr>删除10,15,25</vt:lpstr>
      <vt:lpstr>枚举i=6，因为已经被删除，不加入素数表</vt:lpstr>
      <vt:lpstr>枚举j=2,因为2能整除6，不再继续枚举3和5</vt:lpstr>
      <vt:lpstr>标记6*2=12，并删除</vt:lpstr>
      <vt:lpstr>枚举i=7，没被删除，加入素数表</vt:lpstr>
      <vt:lpstr>枚举j=2,3,5,7,标记14,21,35,49,并删除</vt:lpstr>
      <vt:lpstr>如此类推，最终枚举完i=97后，即可得到100以内的素数</vt:lpstr>
      <vt:lpstr>时间复杂度</vt:lpstr>
      <vt:lpstr>代码实现</vt:lpstr>
      <vt:lpstr>和之前的比较</vt:lpstr>
      <vt:lpstr>容易出错的地方</vt:lpstr>
      <vt:lpstr>素数筛应用</vt:lpstr>
      <vt:lpstr>最大公约数</vt:lpstr>
      <vt:lpstr>欧几里得算法</vt:lpstr>
      <vt:lpstr>代码实现</vt:lpstr>
      <vt:lpstr>多个数最大公约数</vt:lpstr>
      <vt:lpstr>多个数最大公约数</vt:lpstr>
      <vt:lpstr>最小公倍数</vt:lpstr>
      <vt:lpstr>代码实现</vt:lpstr>
      <vt:lpstr>扩展欧几里得算法</vt:lpstr>
      <vt:lpstr>幻灯片 77</vt:lpstr>
      <vt:lpstr>递归版</vt:lpstr>
      <vt:lpstr>应用</vt:lpstr>
      <vt:lpstr>解线性同余方程组</vt:lpstr>
      <vt:lpstr>求逆元</vt:lpstr>
      <vt:lpstr>分解质因数</vt:lpstr>
      <vt:lpstr>分解质因数</vt:lpstr>
      <vt:lpstr>代码实现</vt:lpstr>
      <vt:lpstr>快速幂</vt:lpstr>
      <vt:lpstr>递归版</vt:lpstr>
      <vt:lpstr>非递归版</vt:lpstr>
      <vt:lpstr>快速幂时间复杂度</vt:lpstr>
      <vt:lpstr>费马小定理</vt:lpstr>
      <vt:lpstr>一个优雅的证明</vt:lpstr>
      <vt:lpstr>费马小定理的意义</vt:lpstr>
      <vt:lpstr>欧拉函数</vt:lpstr>
      <vt:lpstr>如何求欧拉函数？</vt:lpstr>
      <vt:lpstr>欧拉函数的性质</vt:lpstr>
      <vt:lpstr>欧拉函数求值公式</vt:lpstr>
      <vt:lpstr>单次求欧拉函数</vt:lpstr>
      <vt:lpstr>欧拉函数的应用</vt:lpstr>
      <vt:lpstr>欧拉定理的应用</vt:lpstr>
      <vt:lpstr>欧拉定理的应用</vt:lpstr>
      <vt:lpstr>幻灯片 100</vt:lpstr>
      <vt:lpstr>类似的题</vt:lpstr>
      <vt:lpstr>幻灯片 102</vt:lpstr>
      <vt:lpstr>中国剩余定理</vt:lpstr>
      <vt:lpstr>孙子算经</vt:lpstr>
      <vt:lpstr>孙子算经解答</vt:lpstr>
      <vt:lpstr>中国剩余定理</vt:lpstr>
      <vt:lpstr>例题</vt:lpstr>
      <vt:lpstr>离散对数</vt:lpstr>
      <vt:lpstr>怎么求离散对数？</vt:lpstr>
      <vt:lpstr>Baby Step Giant Step</vt:lpstr>
      <vt:lpstr>算法思想</vt:lpstr>
      <vt:lpstr>复杂度</vt:lpstr>
      <vt:lpstr>应用条件？</vt:lpstr>
      <vt:lpstr>ex-baby step giant step</vt:lpstr>
      <vt:lpstr>手算一下？</vt:lpstr>
      <vt:lpstr>幻灯片 116</vt:lpstr>
      <vt:lpstr>模板题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cp:lastModifiedBy>Administrator</cp:lastModifiedBy>
  <cp:revision>232</cp:revision>
  <dcterms:modified xsi:type="dcterms:W3CDTF">2017-08-11T03:44:56Z</dcterms:modified>
</cp:coreProperties>
</file>