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4"/>
  </p:notesMasterIdLst>
  <p:sldIdLst>
    <p:sldId id="256" r:id="rId2"/>
    <p:sldId id="303" r:id="rId3"/>
    <p:sldId id="258" r:id="rId4"/>
    <p:sldId id="259" r:id="rId5"/>
    <p:sldId id="264" r:id="rId6"/>
    <p:sldId id="282" r:id="rId7"/>
    <p:sldId id="291" r:id="rId8"/>
    <p:sldId id="292" r:id="rId9"/>
    <p:sldId id="285" r:id="rId10"/>
    <p:sldId id="293" r:id="rId11"/>
    <p:sldId id="274" r:id="rId12"/>
    <p:sldId id="283" r:id="rId13"/>
    <p:sldId id="294" r:id="rId14"/>
    <p:sldId id="262" r:id="rId15"/>
    <p:sldId id="263" r:id="rId16"/>
    <p:sldId id="260" r:id="rId17"/>
    <p:sldId id="261" r:id="rId18"/>
    <p:sldId id="295" r:id="rId19"/>
    <p:sldId id="266" r:id="rId20"/>
    <p:sldId id="267" r:id="rId21"/>
    <p:sldId id="268" r:id="rId22"/>
    <p:sldId id="269" r:id="rId23"/>
    <p:sldId id="296" r:id="rId24"/>
    <p:sldId id="298" r:id="rId25"/>
    <p:sldId id="305" r:id="rId26"/>
    <p:sldId id="265" r:id="rId27"/>
    <p:sldId id="286" r:id="rId28"/>
    <p:sldId id="287" r:id="rId29"/>
    <p:sldId id="288" r:id="rId30"/>
    <p:sldId id="290" r:id="rId31"/>
    <p:sldId id="289" r:id="rId32"/>
    <p:sldId id="271" r:id="rId33"/>
    <p:sldId id="279" r:id="rId34"/>
    <p:sldId id="276" r:id="rId35"/>
    <p:sldId id="302" r:id="rId36"/>
    <p:sldId id="280" r:id="rId37"/>
    <p:sldId id="300" r:id="rId38"/>
    <p:sldId id="277" r:id="rId39"/>
    <p:sldId id="304" r:id="rId40"/>
    <p:sldId id="301" r:id="rId41"/>
    <p:sldId id="273" r:id="rId42"/>
    <p:sldId id="308"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5FEDF-DCC4-4515-BB16-EE640D1FBCD8}" type="datetimeFigureOut">
              <a:rPr lang="zh-CN" altLang="en-US" smtClean="0"/>
              <a:t>2017/8/1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2235A6-3E36-4A78-A04B-1AD6A893608D}" type="slidenum">
              <a:rPr lang="zh-CN" altLang="en-US" smtClean="0"/>
              <a:t>‹#›</a:t>
            </a:fld>
            <a:endParaRPr lang="zh-CN" altLang="en-US"/>
          </a:p>
        </p:txBody>
      </p:sp>
    </p:spTree>
    <p:extLst>
      <p:ext uri="{BB962C8B-B14F-4D97-AF65-F5344CB8AC3E}">
        <p14:creationId xmlns:p14="http://schemas.microsoft.com/office/powerpoint/2010/main" val="221529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2235A6-3E36-4A78-A04B-1AD6A893608D}" type="slidenum">
              <a:rPr lang="zh-CN" altLang="en-US" smtClean="0"/>
              <a:t>1</a:t>
            </a:fld>
            <a:endParaRPr lang="zh-CN" altLang="en-US"/>
          </a:p>
        </p:txBody>
      </p:sp>
    </p:spTree>
    <p:extLst>
      <p:ext uri="{BB962C8B-B14F-4D97-AF65-F5344CB8AC3E}">
        <p14:creationId xmlns:p14="http://schemas.microsoft.com/office/powerpoint/2010/main" val="2549380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369CC7-42E2-44FB-8B18-63AC96B7C883}" type="slidenum">
              <a:rPr lang="zh-CN" altLang="en-US"/>
              <a:pPr/>
              <a:t>38</a:t>
            </a:fld>
            <a:endParaRPr lang="zh-CN" altLang="en-US"/>
          </a:p>
        </p:txBody>
      </p:sp>
    </p:spTree>
    <p:extLst>
      <p:ext uri="{BB962C8B-B14F-4D97-AF65-F5344CB8AC3E}">
        <p14:creationId xmlns:p14="http://schemas.microsoft.com/office/powerpoint/2010/main" val="36912306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2800" cap="all">
                <a:solidFill>
                  <a:schemeClr val="tx1"/>
                </a:solidFill>
                <a:latin typeface="隶书" panose="02010509060101010101" pitchFamily="49" charset="-122"/>
                <a:ea typeface="隶书" panose="020105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019C519-6893-49A5-92B0-8C066AD9A8D3}" type="datetimeFigureOut">
              <a:rPr lang="zh-CN" altLang="en-US" smtClean="0"/>
              <a:t>2017/8/1</a:t>
            </a:fld>
            <a:endParaRPr lang="zh-CN" altLang="en-US"/>
          </a:p>
        </p:txBody>
      </p:sp>
      <p:sp>
        <p:nvSpPr>
          <p:cNvPr id="5" name="Footer Placeholder 4"/>
          <p:cNvSpPr>
            <a:spLocks noGrp="1"/>
          </p:cNvSpPr>
          <p:nvPr>
            <p:ph type="ftr" sz="quarter" idx="11"/>
          </p:nvPr>
        </p:nvSpPr>
        <p:spPr>
          <a:xfrm>
            <a:off x="3962399" y="5870575"/>
            <a:ext cx="4893958" cy="377825"/>
          </a:xfrm>
        </p:spPr>
        <p:txBody>
          <a:bodyPr/>
          <a:lstStyle/>
          <a:p>
            <a:endParaRPr lang="zh-CN" altLang="en-US"/>
          </a:p>
        </p:txBody>
      </p:sp>
      <p:sp>
        <p:nvSpPr>
          <p:cNvPr id="6" name="Slide Number Placeholder 5"/>
          <p:cNvSpPr>
            <a:spLocks noGrp="1"/>
          </p:cNvSpPr>
          <p:nvPr>
            <p:ph type="sldNum" sz="quarter" idx="12"/>
          </p:nvPr>
        </p:nvSpPr>
        <p:spPr>
          <a:xfrm>
            <a:off x="10608958" y="5870575"/>
            <a:ext cx="551167" cy="377825"/>
          </a:xfrm>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19188572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19C519-6893-49A5-92B0-8C066AD9A8D3}" type="datetimeFigureOut">
              <a:rPr lang="zh-CN" altLang="en-US" smtClean="0"/>
              <a:t>2017/8/1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09299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50215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054131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3887362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3587032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1991333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98670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61334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nchor="ctr">
            <a:normAutofit/>
          </a:bodyPr>
          <a:lstStyle>
            <a:lvl1pPr>
              <a:defRPr sz="3200"/>
            </a:lvl1pPr>
            <a:lvl2pPr>
              <a:defRPr sz="2800"/>
            </a:lvl2pPr>
            <a:lvl3pPr>
              <a:defRPr sz="2400"/>
            </a:lvl3pPr>
            <a:lvl4pPr>
              <a:defRPr sz="2000"/>
            </a:lvl4pPr>
            <a:lvl5pPr>
              <a:defRPr sz="20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086149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7983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019C519-6893-49A5-92B0-8C066AD9A8D3}" type="datetimeFigureOut">
              <a:rPr lang="zh-CN" altLang="en-US" smtClean="0"/>
              <a:t>2017/8/1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108331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019C519-6893-49A5-92B0-8C066AD9A8D3}" type="datetimeFigureOut">
              <a:rPr lang="zh-CN" altLang="en-US" smtClean="0"/>
              <a:t>2017/8/1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167410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7019C519-6893-49A5-92B0-8C066AD9A8D3}" type="datetimeFigureOut">
              <a:rPr lang="zh-CN" altLang="en-US" smtClean="0"/>
              <a:t>2017/8/1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54482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019C519-6893-49A5-92B0-8C066AD9A8D3}" type="datetimeFigureOut">
              <a:rPr lang="zh-CN" altLang="en-US" smtClean="0"/>
              <a:t>2017/8/1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166199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19C519-6893-49A5-92B0-8C066AD9A8D3}" type="datetimeFigureOut">
              <a:rPr lang="zh-CN" altLang="en-US" smtClean="0"/>
              <a:t>2017/8/1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47063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dirty="0"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19C519-6893-49A5-92B0-8C066AD9A8D3}" type="datetimeFigureOut">
              <a:rPr lang="zh-CN" altLang="en-US" smtClean="0"/>
              <a:t>2017/8/1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492271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19C519-6893-49A5-92B0-8C066AD9A8D3}" type="datetimeFigureOut">
              <a:rPr lang="zh-CN" altLang="en-US" smtClean="0"/>
              <a:t>2017/8/1</a:t>
            </a:fld>
            <a:endParaRPr lang="zh-CN"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E6CC4E-FAA8-4474-B2D9-114DE653CC1D}" type="slidenum">
              <a:rPr lang="zh-CN" altLang="en-US" smtClean="0"/>
              <a:t>‹#›</a:t>
            </a:fld>
            <a:endParaRPr lang="zh-CN" altLang="en-US"/>
          </a:p>
        </p:txBody>
      </p:sp>
      <p:sp>
        <p:nvSpPr>
          <p:cNvPr id="7" name="文本框 6"/>
          <p:cNvSpPr txBox="1"/>
          <p:nvPr userDrawn="1"/>
        </p:nvSpPr>
        <p:spPr>
          <a:xfrm>
            <a:off x="8118426" y="0"/>
            <a:ext cx="4073574" cy="584775"/>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altLang="zh-CN" sz="3200" dirty="0" smtClean="0">
                <a:solidFill>
                  <a:srgbClr val="7030A0"/>
                </a:solidFill>
              </a:rPr>
              <a:t>2017</a:t>
            </a:r>
            <a:r>
              <a:rPr lang="en-US" altLang="zh-CN" sz="3200" baseline="0" dirty="0" smtClean="0">
                <a:solidFill>
                  <a:srgbClr val="7030A0"/>
                </a:solidFill>
              </a:rPr>
              <a:t> Summer Training</a:t>
            </a:r>
            <a:endParaRPr lang="zh-CN" altLang="en-US" sz="3200" dirty="0">
              <a:solidFill>
                <a:srgbClr val="7030A0"/>
              </a:solidFill>
            </a:endParaRPr>
          </a:p>
        </p:txBody>
      </p:sp>
    </p:spTree>
    <p:extLst>
      <p:ext uri="{BB962C8B-B14F-4D97-AF65-F5344CB8AC3E}">
        <p14:creationId xmlns:p14="http://schemas.microsoft.com/office/powerpoint/2010/main" val="1384402547"/>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6000" kern="1200" cap="all">
          <a:ln w="3175" cmpd="sng">
            <a:noFill/>
          </a:ln>
          <a:solidFill>
            <a:schemeClr val="tx1"/>
          </a:solidFill>
          <a:effectLst/>
          <a:latin typeface="华文新魏" panose="02010800040101010101" pitchFamily="2" charset="-122"/>
          <a:ea typeface="华文新魏" panose="02010800040101010101" pitchFamily="2"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62399" y="1448972"/>
            <a:ext cx="7197726" cy="2936759"/>
          </a:xfrm>
        </p:spPr>
        <p:txBody>
          <a:bodyPr>
            <a:normAutofit/>
          </a:bodyPr>
          <a:lstStyle/>
          <a:p>
            <a:r>
              <a:rPr lang="en-US" altLang="zh-CN" sz="6000" dirty="0" smtClean="0"/>
              <a:t>DAY1</a:t>
            </a:r>
            <a:r>
              <a:rPr lang="zh-CN" altLang="en-US" sz="6000" dirty="0" smtClean="0"/>
              <a:t>：基础算法</a:t>
            </a:r>
            <a:r>
              <a:rPr lang="en-US" altLang="zh-CN" sz="6000" dirty="0" smtClean="0"/>
              <a:t>1</a:t>
            </a:r>
            <a:r>
              <a:rPr lang="en-US" altLang="zh-CN" sz="6000" dirty="0"/>
              <a:t/>
            </a:r>
            <a:br>
              <a:rPr lang="en-US" altLang="zh-CN" sz="6000" dirty="0"/>
            </a:br>
            <a:r>
              <a:rPr lang="zh-CN" altLang="en-US" sz="6000" dirty="0" smtClean="0"/>
              <a:t>枚举与贪心</a:t>
            </a:r>
            <a:endParaRPr lang="zh-CN" altLang="en-US" sz="6000" dirty="0"/>
          </a:p>
        </p:txBody>
      </p:sp>
      <p:sp>
        <p:nvSpPr>
          <p:cNvPr id="3" name="副标题 2"/>
          <p:cNvSpPr>
            <a:spLocks noGrp="1"/>
          </p:cNvSpPr>
          <p:nvPr>
            <p:ph type="subTitle" idx="1"/>
          </p:nvPr>
        </p:nvSpPr>
        <p:spPr/>
        <p:txBody>
          <a:bodyPr/>
          <a:lstStyle/>
          <a:p>
            <a:r>
              <a:rPr lang="en-US" altLang="zh-CN" dirty="0" smtClean="0"/>
              <a:t>—— </a:t>
            </a:r>
            <a:r>
              <a:rPr lang="zh-CN" altLang="en-US" dirty="0" smtClean="0"/>
              <a:t>邓丝雨</a:t>
            </a:r>
            <a:endParaRPr lang="zh-CN" altLang="en-US" dirty="0"/>
          </a:p>
        </p:txBody>
      </p:sp>
    </p:spTree>
    <p:extLst>
      <p:ext uri="{BB962C8B-B14F-4D97-AF65-F5344CB8AC3E}">
        <p14:creationId xmlns:p14="http://schemas.microsoft.com/office/powerpoint/2010/main" val="3009569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3095" y="2312920"/>
            <a:ext cx="12225095" cy="3814925"/>
          </a:xfrm>
          <a:prstGeom prst="rect">
            <a:avLst/>
          </a:prstGeom>
        </p:spPr>
      </p:pic>
    </p:spTree>
    <p:extLst>
      <p:ext uri="{BB962C8B-B14F-4D97-AF65-F5344CB8AC3E}">
        <p14:creationId xmlns:p14="http://schemas.microsoft.com/office/powerpoint/2010/main" val="1593260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例三：</a:t>
            </a:r>
            <a:endParaRPr lang="zh-CN" altLang="en-US" dirty="0"/>
          </a:p>
        </p:txBody>
      </p:sp>
      <p:sp>
        <p:nvSpPr>
          <p:cNvPr id="3" name="内容占位符 2"/>
          <p:cNvSpPr>
            <a:spLocks noGrp="1"/>
          </p:cNvSpPr>
          <p:nvPr>
            <p:ph idx="1"/>
          </p:nvPr>
        </p:nvSpPr>
        <p:spPr/>
        <p:txBody>
          <a:bodyPr/>
          <a:lstStyle/>
          <a:p>
            <a:r>
              <a:rPr lang="zh-CN" altLang="en-US" dirty="0"/>
              <a:t>给定长度为</a:t>
            </a:r>
            <a:r>
              <a:rPr lang="en-US" altLang="zh-CN" dirty="0"/>
              <a:t>n</a:t>
            </a:r>
            <a:r>
              <a:rPr lang="zh-CN" altLang="en-US" dirty="0"/>
              <a:t>的整数数列以及整数</a:t>
            </a:r>
            <a:r>
              <a:rPr lang="en-US" altLang="zh-CN" dirty="0"/>
              <a:t>S</a:t>
            </a:r>
            <a:r>
              <a:rPr lang="zh-CN" altLang="en-US" dirty="0"/>
              <a:t>，求出总和不小于</a:t>
            </a:r>
            <a:r>
              <a:rPr lang="en-US" altLang="zh-CN" dirty="0"/>
              <a:t>S</a:t>
            </a:r>
            <a:r>
              <a:rPr lang="zh-CN" altLang="en-US" dirty="0"/>
              <a:t>的连续</a:t>
            </a:r>
            <a:r>
              <a:rPr lang="zh-CN" altLang="en-US" dirty="0" smtClean="0"/>
              <a:t>子</a:t>
            </a:r>
            <a:r>
              <a:rPr lang="zh-CN" altLang="en-US" dirty="0"/>
              <a:t>串</a:t>
            </a:r>
            <a:r>
              <a:rPr lang="zh-CN" altLang="en-US" dirty="0" smtClean="0"/>
              <a:t>的</a:t>
            </a:r>
            <a:r>
              <a:rPr lang="zh-CN" altLang="en-US" dirty="0"/>
              <a:t>长度的最小值，如果</a:t>
            </a:r>
            <a:r>
              <a:rPr lang="zh-CN" altLang="en-US" dirty="0" smtClean="0"/>
              <a:t>解不</a:t>
            </a:r>
            <a:r>
              <a:rPr lang="zh-CN" altLang="en-US" dirty="0"/>
              <a:t>存在，输出</a:t>
            </a:r>
            <a:r>
              <a:rPr lang="en-US" altLang="zh-CN" dirty="0"/>
              <a:t>0.</a:t>
            </a:r>
            <a:endParaRPr lang="zh-CN" altLang="en-US" dirty="0"/>
          </a:p>
        </p:txBody>
      </p:sp>
    </p:spTree>
    <p:extLst>
      <p:ext uri="{BB962C8B-B14F-4D97-AF65-F5344CB8AC3E}">
        <p14:creationId xmlns:p14="http://schemas.microsoft.com/office/powerpoint/2010/main" val="1699870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685799" y="2869810"/>
            <a:ext cx="3249637" cy="67524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Sum&lt;s</a:t>
            </a:r>
            <a:endParaRPr lang="zh-CN" altLang="en-US" dirty="0"/>
          </a:p>
        </p:txBody>
      </p:sp>
      <p:cxnSp>
        <p:nvCxnSpPr>
          <p:cNvPr id="6" name="直接连接符 5"/>
          <p:cNvCxnSpPr/>
          <p:nvPr/>
        </p:nvCxnSpPr>
        <p:spPr>
          <a:xfrm>
            <a:off x="685800" y="2869810"/>
            <a:ext cx="7726679" cy="14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59006" y="3545059"/>
            <a:ext cx="7726679" cy="14067"/>
          </a:xfrm>
          <a:prstGeom prst="line">
            <a:avLst/>
          </a:prstGeom>
        </p:spPr>
        <p:style>
          <a:lnRef idx="1">
            <a:schemeClr val="accent1"/>
          </a:lnRef>
          <a:fillRef idx="0">
            <a:schemeClr val="accent1"/>
          </a:fillRef>
          <a:effectRef idx="0">
            <a:schemeClr val="accent1"/>
          </a:effectRef>
          <a:fontRef idx="minor">
            <a:schemeClr val="tx1"/>
          </a:fontRef>
        </p:style>
      </p:cxnSp>
      <p:sp>
        <p:nvSpPr>
          <p:cNvPr id="8" name="上箭头 7"/>
          <p:cNvSpPr/>
          <p:nvPr/>
        </p:nvSpPr>
        <p:spPr>
          <a:xfrm>
            <a:off x="432581" y="3687820"/>
            <a:ext cx="590843" cy="92846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rPr>
              <a:t>L</a:t>
            </a:r>
            <a:endParaRPr lang="zh-CN" altLang="en-US" sz="3200" dirty="0">
              <a:solidFill>
                <a:schemeClr val="bg1"/>
              </a:solidFill>
            </a:endParaRPr>
          </a:p>
        </p:txBody>
      </p:sp>
      <p:sp>
        <p:nvSpPr>
          <p:cNvPr id="9" name="上箭头 8"/>
          <p:cNvSpPr/>
          <p:nvPr/>
        </p:nvSpPr>
        <p:spPr>
          <a:xfrm>
            <a:off x="3640014" y="3687819"/>
            <a:ext cx="590843" cy="92846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bg1"/>
                </a:solidFill>
              </a:rPr>
              <a:t>R</a:t>
            </a:r>
            <a:endParaRPr lang="zh-CN" altLang="en-US" dirty="0">
              <a:solidFill>
                <a:schemeClr val="bg1"/>
              </a:solidFill>
            </a:endParaRPr>
          </a:p>
        </p:txBody>
      </p:sp>
      <p:sp>
        <p:nvSpPr>
          <p:cNvPr id="10" name="圆角矩形标注 9"/>
          <p:cNvSpPr/>
          <p:nvPr/>
        </p:nvSpPr>
        <p:spPr>
          <a:xfrm>
            <a:off x="2110153" y="1694896"/>
            <a:ext cx="2345785" cy="921695"/>
          </a:xfrm>
          <a:prstGeom prst="wedgeRoundRect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rPr>
              <a:t>Sum(L,R)&lt;S</a:t>
            </a:r>
            <a:endParaRPr lang="zh-CN" altLang="en-US" sz="3200" dirty="0">
              <a:solidFill>
                <a:schemeClr val="bg1"/>
              </a:solidFill>
            </a:endParaRPr>
          </a:p>
        </p:txBody>
      </p:sp>
      <p:sp>
        <p:nvSpPr>
          <p:cNvPr id="11" name="矩形 10"/>
          <p:cNvSpPr/>
          <p:nvPr/>
        </p:nvSpPr>
        <p:spPr>
          <a:xfrm>
            <a:off x="3917849" y="2869810"/>
            <a:ext cx="538090" cy="675249"/>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2400" dirty="0"/>
          </a:p>
        </p:txBody>
      </p:sp>
      <p:sp>
        <p:nvSpPr>
          <p:cNvPr id="12" name="矩形 11"/>
          <p:cNvSpPr/>
          <p:nvPr/>
        </p:nvSpPr>
        <p:spPr>
          <a:xfrm>
            <a:off x="4465901" y="2865383"/>
            <a:ext cx="538090" cy="675249"/>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 name="矩形 12"/>
          <p:cNvSpPr/>
          <p:nvPr/>
        </p:nvSpPr>
        <p:spPr>
          <a:xfrm>
            <a:off x="7058273" y="2865382"/>
            <a:ext cx="538090" cy="675249"/>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 name="矩形 13"/>
          <p:cNvSpPr/>
          <p:nvPr/>
        </p:nvSpPr>
        <p:spPr>
          <a:xfrm>
            <a:off x="6555469" y="2876843"/>
            <a:ext cx="538090" cy="675249"/>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5" name="矩形 14"/>
          <p:cNvSpPr/>
          <p:nvPr/>
        </p:nvSpPr>
        <p:spPr>
          <a:xfrm>
            <a:off x="6018593" y="2874630"/>
            <a:ext cx="538090" cy="675249"/>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6" name="矩形 15"/>
          <p:cNvSpPr/>
          <p:nvPr/>
        </p:nvSpPr>
        <p:spPr>
          <a:xfrm>
            <a:off x="5003991" y="2876843"/>
            <a:ext cx="538090" cy="675249"/>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7" name="矩形 16"/>
          <p:cNvSpPr/>
          <p:nvPr/>
        </p:nvSpPr>
        <p:spPr>
          <a:xfrm>
            <a:off x="5534169" y="2869810"/>
            <a:ext cx="538090" cy="675249"/>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9" name="圆角矩形标注 18"/>
          <p:cNvSpPr/>
          <p:nvPr/>
        </p:nvSpPr>
        <p:spPr>
          <a:xfrm>
            <a:off x="2658206" y="1743353"/>
            <a:ext cx="2345785" cy="921695"/>
          </a:xfrm>
          <a:prstGeom prst="wedgeRoundRect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rPr>
              <a:t>Sum(L,R’)&gt;S</a:t>
            </a:r>
            <a:endParaRPr lang="zh-CN" altLang="en-US" sz="3200" dirty="0">
              <a:solidFill>
                <a:schemeClr val="bg1"/>
              </a:solidFill>
            </a:endParaRPr>
          </a:p>
        </p:txBody>
      </p:sp>
      <p:sp>
        <p:nvSpPr>
          <p:cNvPr id="21" name="矩形 20"/>
          <p:cNvSpPr/>
          <p:nvPr/>
        </p:nvSpPr>
        <p:spPr>
          <a:xfrm>
            <a:off x="686085" y="2883876"/>
            <a:ext cx="4317905" cy="67524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Sum&lt;s</a:t>
            </a:r>
            <a:endParaRPr lang="zh-CN" altLang="en-US" dirty="0"/>
          </a:p>
        </p:txBody>
      </p:sp>
      <p:sp>
        <p:nvSpPr>
          <p:cNvPr id="22" name="矩形 21"/>
          <p:cNvSpPr/>
          <p:nvPr/>
        </p:nvSpPr>
        <p:spPr>
          <a:xfrm>
            <a:off x="685798" y="2883876"/>
            <a:ext cx="538090" cy="675249"/>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6" name="圆角矩形标注 25"/>
          <p:cNvSpPr/>
          <p:nvPr/>
        </p:nvSpPr>
        <p:spPr>
          <a:xfrm>
            <a:off x="2927251" y="1736319"/>
            <a:ext cx="2345785" cy="921695"/>
          </a:xfrm>
          <a:prstGeom prst="wedgeRoundRect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rPr>
              <a:t>Sum(L’,R’)&lt;S</a:t>
            </a:r>
            <a:endParaRPr lang="zh-CN" altLang="en-US" sz="3200" dirty="0">
              <a:solidFill>
                <a:schemeClr val="bg1"/>
              </a:solidFill>
            </a:endParaRPr>
          </a:p>
        </p:txBody>
      </p:sp>
    </p:spTree>
    <p:extLst>
      <p:ext uri="{BB962C8B-B14F-4D97-AF65-F5344CB8AC3E}">
        <p14:creationId xmlns:p14="http://schemas.microsoft.com/office/powerpoint/2010/main" val="122581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54167E-6 -4.07407E-6 L 0.08763 -0.00092 " pathEditMode="relative" rAng="0" ptsTypes="AA">
                                      <p:cBhvr>
                                        <p:cTn id="6" dur="2000" fill="hold"/>
                                        <p:tgtEl>
                                          <p:spTgt spid="9"/>
                                        </p:tgtEl>
                                        <p:attrNameLst>
                                          <p:attrName>ppt_x</p:attrName>
                                          <p:attrName>ppt_y</p:attrName>
                                        </p:attrNameLst>
                                      </p:cBhvr>
                                      <p:rCtr x="4375" y="-46"/>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10"/>
                                        </p:tgtEl>
                                      </p:cBhvr>
                                    </p:animEffect>
                                    <p:set>
                                      <p:cBhvr>
                                        <p:cTn id="11" dur="1" fill="hold">
                                          <p:stCondLst>
                                            <p:cond delay="499"/>
                                          </p:stCondLst>
                                        </p:cTn>
                                        <p:tgtEl>
                                          <p:spTgt spid="1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circle(in)">
                                      <p:cBhvr>
                                        <p:cTn id="16" dur="20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grpId="0" nodeType="clickEffect">
                                  <p:stCondLst>
                                    <p:cond delay="0"/>
                                  </p:stCondLst>
                                  <p:childTnLst>
                                    <p:animMotion origin="layout" path="M 4.58333E-6 -4.07407E-6 L 0.03789 -0.00092 " pathEditMode="relative" rAng="0" ptsTypes="AA">
                                      <p:cBhvr>
                                        <p:cTn id="26" dur="2000" fill="hold"/>
                                        <p:tgtEl>
                                          <p:spTgt spid="8"/>
                                        </p:tgtEl>
                                        <p:attrNameLst>
                                          <p:attrName>ppt_x</p:attrName>
                                          <p:attrName>ppt_y</p:attrName>
                                        </p:attrNameLst>
                                      </p:cBhvr>
                                      <p:rCtr x="1888" y="-46"/>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9"/>
                                        </p:tgtEl>
                                      </p:cBhvr>
                                    </p:animEffect>
                                    <p:set>
                                      <p:cBhvr>
                                        <p:cTn id="35" dur="1" fill="hold">
                                          <p:stCondLst>
                                            <p:cond delay="499"/>
                                          </p:stCondLst>
                                        </p:cTn>
                                        <p:tgtEl>
                                          <p:spTgt spid="1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9" grpId="0" animBg="1"/>
      <p:bldP spid="19" grpId="1" animBg="1"/>
      <p:bldP spid="21" grpId="0" animBg="1"/>
      <p:bldP spid="22"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0" y="949657"/>
            <a:ext cx="12255502" cy="5908343"/>
          </a:xfrm>
          <a:prstGeom prst="rect">
            <a:avLst/>
          </a:prstGeom>
        </p:spPr>
      </p:pic>
    </p:spTree>
    <p:extLst>
      <p:ext uri="{BB962C8B-B14F-4D97-AF65-F5344CB8AC3E}">
        <p14:creationId xmlns:p14="http://schemas.microsoft.com/office/powerpoint/2010/main" val="4190172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简单变型</a:t>
            </a:r>
            <a:endParaRPr lang="zh-CN" altLang="en-US" dirty="0"/>
          </a:p>
        </p:txBody>
      </p:sp>
      <p:sp>
        <p:nvSpPr>
          <p:cNvPr id="3" name="内容占位符 2"/>
          <p:cNvSpPr>
            <a:spLocks noGrp="1"/>
          </p:cNvSpPr>
          <p:nvPr>
            <p:ph idx="1"/>
          </p:nvPr>
        </p:nvSpPr>
        <p:spPr/>
        <p:txBody>
          <a:bodyPr>
            <a:normAutofit/>
          </a:bodyPr>
          <a:lstStyle/>
          <a:p>
            <a:r>
              <a:rPr lang="zh-CN" altLang="en-US" dirty="0" smtClean="0"/>
              <a:t>奶牛们</a:t>
            </a:r>
            <a:r>
              <a:rPr lang="zh-CN" altLang="zh-CN" dirty="0" smtClean="0"/>
              <a:t>围</a:t>
            </a:r>
            <a:r>
              <a:rPr lang="zh-CN" altLang="zh-CN" dirty="0"/>
              <a:t>成了一个圆圈跳舞。由于没有严格的教育，奶牛们之间的间隔不一致</a:t>
            </a:r>
            <a:r>
              <a:rPr lang="zh-CN" altLang="zh-CN" dirty="0" smtClean="0"/>
              <a:t>。</a:t>
            </a:r>
            <a:endParaRPr lang="en-US" altLang="zh-CN" dirty="0" smtClean="0"/>
          </a:p>
          <a:p>
            <a:r>
              <a:rPr lang="zh-CN" altLang="en-US" dirty="0" smtClean="0"/>
              <a:t>现在我们</a:t>
            </a:r>
            <a:r>
              <a:rPr lang="zh-CN" altLang="zh-CN" dirty="0" smtClean="0"/>
              <a:t>想</a:t>
            </a:r>
            <a:r>
              <a:rPr lang="zh-CN" altLang="zh-CN" dirty="0"/>
              <a:t>知道两只最远的奶牛到底隔了多远。奶牛</a:t>
            </a:r>
            <a:r>
              <a:rPr lang="en-US" altLang="zh-CN" dirty="0"/>
              <a:t>A</a:t>
            </a:r>
            <a:r>
              <a:rPr lang="zh-CN" altLang="zh-CN" dirty="0"/>
              <a:t>到</a:t>
            </a:r>
            <a:r>
              <a:rPr lang="en-US" altLang="zh-CN" dirty="0"/>
              <a:t>B</a:t>
            </a:r>
            <a:r>
              <a:rPr lang="zh-CN" altLang="zh-CN" dirty="0"/>
              <a:t>的距离为</a:t>
            </a:r>
            <a:r>
              <a:rPr lang="en-US" altLang="zh-CN" dirty="0"/>
              <a:t>A</a:t>
            </a:r>
            <a:r>
              <a:rPr lang="zh-CN" altLang="zh-CN" dirty="0"/>
              <a:t>顺时针走和逆时针走，到达</a:t>
            </a:r>
            <a:r>
              <a:rPr lang="en-US" altLang="zh-CN" dirty="0"/>
              <a:t>B</a:t>
            </a:r>
            <a:r>
              <a:rPr lang="zh-CN" altLang="zh-CN" dirty="0"/>
              <a:t>的较短路程。告诉你相邻两个奶牛间的距离，请你告诉奶牛两只最远的</a:t>
            </a:r>
            <a:r>
              <a:rPr lang="zh-CN" altLang="zh-CN" dirty="0" smtClean="0"/>
              <a:t>奶牛到底</a:t>
            </a:r>
            <a:r>
              <a:rPr lang="zh-CN" altLang="zh-CN" dirty="0"/>
              <a:t>隔了多远。</a:t>
            </a:r>
          </a:p>
          <a:p>
            <a:endParaRPr lang="zh-CN" altLang="en-US" dirty="0"/>
          </a:p>
        </p:txBody>
      </p:sp>
    </p:spTree>
    <p:extLst>
      <p:ext uri="{BB962C8B-B14F-4D97-AF65-F5344CB8AC3E}">
        <p14:creationId xmlns:p14="http://schemas.microsoft.com/office/powerpoint/2010/main" val="1068780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简单变型</a:t>
            </a:r>
          </a:p>
        </p:txBody>
      </p:sp>
      <p:sp>
        <p:nvSpPr>
          <p:cNvPr id="3" name="内容占位符 2"/>
          <p:cNvSpPr>
            <a:spLocks noGrp="1"/>
          </p:cNvSpPr>
          <p:nvPr>
            <p:ph idx="1"/>
          </p:nvPr>
        </p:nvSpPr>
        <p:spPr/>
        <p:txBody>
          <a:bodyPr/>
          <a:lstStyle/>
          <a:p>
            <a:r>
              <a:rPr lang="zh-CN" altLang="zh-CN" dirty="0"/>
              <a:t>第一行一个整数</a:t>
            </a:r>
            <a:r>
              <a:rPr lang="en-US" altLang="zh-CN" dirty="0"/>
              <a:t>N</a:t>
            </a:r>
            <a:r>
              <a:rPr lang="zh-CN" altLang="zh-CN" dirty="0"/>
              <a:t>，表示有</a:t>
            </a:r>
            <a:r>
              <a:rPr lang="en-US" altLang="zh-CN" dirty="0"/>
              <a:t>N</a:t>
            </a:r>
            <a:r>
              <a:rPr lang="zh-CN" altLang="zh-CN" dirty="0"/>
              <a:t>只奶牛。</a:t>
            </a:r>
            <a:r>
              <a:rPr lang="en-US" altLang="zh-CN" dirty="0"/>
              <a:t>(2</a:t>
            </a:r>
            <a:r>
              <a:rPr lang="zh-CN" altLang="zh-CN" dirty="0"/>
              <a:t>≤</a:t>
            </a:r>
            <a:r>
              <a:rPr lang="en-US" altLang="zh-CN" dirty="0"/>
              <a:t>N</a:t>
            </a:r>
            <a:r>
              <a:rPr lang="zh-CN" altLang="zh-CN" dirty="0"/>
              <a:t>≤</a:t>
            </a:r>
            <a:r>
              <a:rPr lang="en-US" altLang="zh-CN" dirty="0"/>
              <a:t>100000</a:t>
            </a:r>
            <a:r>
              <a:rPr lang="en-US" altLang="zh-CN" dirty="0" smtClean="0"/>
              <a:t>)</a:t>
            </a:r>
            <a:endParaRPr lang="en-US" altLang="zh-CN" dirty="0"/>
          </a:p>
          <a:p>
            <a:r>
              <a:rPr lang="zh-CN" altLang="zh-CN" dirty="0" smtClean="0"/>
              <a:t>接下</a:t>
            </a:r>
            <a:r>
              <a:rPr lang="zh-CN" altLang="en-US" dirty="0" smtClean="0"/>
              <a:t>有</a:t>
            </a:r>
            <a:r>
              <a:rPr lang="en-US" altLang="zh-CN" dirty="0" smtClean="0"/>
              <a:t>N</a:t>
            </a:r>
            <a:r>
              <a:rPr lang="zh-CN" altLang="en-US" dirty="0" smtClean="0"/>
              <a:t>个数</a:t>
            </a:r>
            <a:r>
              <a:rPr lang="zh-CN" altLang="zh-CN" dirty="0" smtClean="0"/>
              <a:t>，</a:t>
            </a:r>
            <a:r>
              <a:rPr lang="zh-CN" altLang="en-US" dirty="0" smtClean="0"/>
              <a:t>前</a:t>
            </a:r>
            <a:r>
              <a:rPr lang="en-US" altLang="zh-CN" dirty="0" smtClean="0"/>
              <a:t>N-1</a:t>
            </a:r>
            <a:r>
              <a:rPr lang="zh-CN" altLang="en-US" dirty="0" smtClean="0"/>
              <a:t>个</a:t>
            </a:r>
            <a:r>
              <a:rPr lang="zh-CN" altLang="zh-CN" dirty="0" smtClean="0"/>
              <a:t>表示第</a:t>
            </a:r>
            <a:r>
              <a:rPr lang="en-US" altLang="zh-CN" dirty="0" err="1"/>
              <a:t>i</a:t>
            </a:r>
            <a:r>
              <a:rPr lang="zh-CN" altLang="zh-CN" dirty="0" smtClean="0"/>
              <a:t>头</a:t>
            </a:r>
            <a:r>
              <a:rPr lang="zh-CN" altLang="zh-CN" dirty="0"/>
              <a:t>奶牛顺时针到</a:t>
            </a:r>
            <a:r>
              <a:rPr lang="zh-CN" altLang="zh-CN" dirty="0" smtClean="0"/>
              <a:t>第</a:t>
            </a:r>
            <a:r>
              <a:rPr lang="en-US" altLang="zh-CN" dirty="0" smtClean="0"/>
              <a:t>i+1</a:t>
            </a:r>
            <a:r>
              <a:rPr lang="zh-CN" altLang="zh-CN" dirty="0" smtClean="0"/>
              <a:t>头</a:t>
            </a:r>
            <a:r>
              <a:rPr lang="zh-CN" altLang="zh-CN" dirty="0"/>
              <a:t>奶牛的距离</a:t>
            </a:r>
            <a:r>
              <a:rPr lang="zh-CN" altLang="zh-CN" dirty="0" smtClean="0"/>
              <a:t>。</a:t>
            </a:r>
            <a:r>
              <a:rPr lang="zh-CN" altLang="en-US" dirty="0"/>
              <a:t>最后一个数</a:t>
            </a:r>
            <a:r>
              <a:rPr lang="zh-CN" altLang="zh-CN" dirty="0"/>
              <a:t>表示第</a:t>
            </a:r>
            <a:r>
              <a:rPr lang="en-US" altLang="zh-CN" dirty="0"/>
              <a:t>N</a:t>
            </a:r>
            <a:r>
              <a:rPr lang="zh-CN" altLang="zh-CN" dirty="0"/>
              <a:t>头奶牛顺时针到第</a:t>
            </a:r>
            <a:r>
              <a:rPr lang="en-US" altLang="zh-CN" dirty="0"/>
              <a:t>1</a:t>
            </a:r>
            <a:r>
              <a:rPr lang="zh-CN" altLang="zh-CN" dirty="0"/>
              <a:t>头奶牛的距离</a:t>
            </a:r>
            <a:r>
              <a:rPr lang="en-US" altLang="zh-CN" dirty="0" smtClean="0"/>
              <a:t>(</a:t>
            </a:r>
            <a:r>
              <a:rPr lang="en-US" altLang="zh-CN" dirty="0"/>
              <a:t>1</a:t>
            </a:r>
            <a:r>
              <a:rPr lang="zh-CN" altLang="zh-CN" dirty="0"/>
              <a:t>≤距离≤</a:t>
            </a:r>
            <a:r>
              <a:rPr lang="en-US" altLang="zh-CN" dirty="0" err="1" smtClean="0"/>
              <a:t>maxint</a:t>
            </a:r>
            <a:r>
              <a:rPr lang="zh-CN" altLang="zh-CN" dirty="0"/>
              <a:t>，距离和≤</a:t>
            </a:r>
            <a:r>
              <a:rPr lang="en-US" altLang="zh-CN" dirty="0" err="1" smtClean="0"/>
              <a:t>maxint</a:t>
            </a:r>
            <a:r>
              <a:rPr lang="en-US" altLang="zh-CN" dirty="0" smtClean="0"/>
              <a:t>)</a:t>
            </a:r>
            <a:endParaRPr lang="zh-CN" altLang="zh-CN" dirty="0"/>
          </a:p>
          <a:p>
            <a:endParaRPr lang="zh-CN" altLang="en-US" dirty="0"/>
          </a:p>
        </p:txBody>
      </p:sp>
      <p:sp>
        <p:nvSpPr>
          <p:cNvPr id="4" name="文本框 3"/>
          <p:cNvSpPr txBox="1"/>
          <p:nvPr/>
        </p:nvSpPr>
        <p:spPr>
          <a:xfrm>
            <a:off x="1164103" y="5042118"/>
            <a:ext cx="2817054" cy="1384995"/>
          </a:xfrm>
          <a:prstGeom prst="rect">
            <a:avLst/>
          </a:prstGeom>
          <a:noFill/>
        </p:spPr>
        <p:txBody>
          <a:bodyPr wrap="square" rtlCol="0">
            <a:spAutoFit/>
          </a:bodyPr>
          <a:lstStyle/>
          <a:p>
            <a:r>
              <a:rPr lang="zh-CN" altLang="zh-CN" sz="2800" b="1" dirty="0" smtClean="0"/>
              <a:t>样例输入</a:t>
            </a:r>
            <a:endParaRPr lang="zh-CN" altLang="zh-CN" sz="2800" dirty="0" smtClean="0"/>
          </a:p>
          <a:p>
            <a:r>
              <a:rPr lang="en-US" altLang="zh-CN" sz="2800" dirty="0"/>
              <a:t>5</a:t>
            </a:r>
            <a:endParaRPr lang="zh-CN" altLang="zh-CN" sz="2800" dirty="0"/>
          </a:p>
          <a:p>
            <a:r>
              <a:rPr lang="en-US" altLang="zh-CN" sz="2800" dirty="0" smtClean="0"/>
              <a:t>1 2 3 4 5</a:t>
            </a:r>
            <a:endParaRPr lang="zh-CN" altLang="zh-CN" sz="2800" dirty="0"/>
          </a:p>
        </p:txBody>
      </p:sp>
      <p:sp>
        <p:nvSpPr>
          <p:cNvPr id="5" name="文本框 4"/>
          <p:cNvSpPr txBox="1"/>
          <p:nvPr/>
        </p:nvSpPr>
        <p:spPr>
          <a:xfrm>
            <a:off x="4895558" y="5042118"/>
            <a:ext cx="2817054" cy="954107"/>
          </a:xfrm>
          <a:prstGeom prst="rect">
            <a:avLst/>
          </a:prstGeom>
          <a:noFill/>
        </p:spPr>
        <p:txBody>
          <a:bodyPr wrap="square" rtlCol="0">
            <a:spAutoFit/>
          </a:bodyPr>
          <a:lstStyle/>
          <a:p>
            <a:r>
              <a:rPr lang="zh-CN" altLang="zh-CN" sz="2800" b="1" dirty="0"/>
              <a:t>样例输</a:t>
            </a:r>
            <a:r>
              <a:rPr lang="zh-CN" altLang="en-US" sz="2800" b="1" dirty="0"/>
              <a:t>出</a:t>
            </a:r>
            <a:endParaRPr lang="zh-CN" altLang="zh-CN" sz="2800" b="1" dirty="0"/>
          </a:p>
          <a:p>
            <a:r>
              <a:rPr lang="en-US" altLang="zh-CN" sz="2800" b="1" dirty="0"/>
              <a:t>7</a:t>
            </a:r>
            <a:endParaRPr lang="zh-CN" altLang="zh-CN" sz="2800" b="1" dirty="0"/>
          </a:p>
        </p:txBody>
      </p:sp>
    </p:spTree>
    <p:extLst>
      <p:ext uri="{BB962C8B-B14F-4D97-AF65-F5344CB8AC3E}">
        <p14:creationId xmlns:p14="http://schemas.microsoft.com/office/powerpoint/2010/main" val="4281530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zh-CN" altLang="en-US" dirty="0"/>
              <a:t>四</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zh-CN" altLang="en-US" dirty="0" smtClean="0"/>
              <a:t>小明</a:t>
            </a:r>
            <a:r>
              <a:rPr lang="zh-CN" altLang="zh-CN" dirty="0" smtClean="0"/>
              <a:t>喜欢</a:t>
            </a:r>
            <a:r>
              <a:rPr lang="zh-CN" altLang="zh-CN" dirty="0"/>
              <a:t>收集卡片，</a:t>
            </a:r>
            <a:r>
              <a:rPr lang="zh-CN" altLang="zh-CN" dirty="0" smtClean="0"/>
              <a:t>他要</a:t>
            </a:r>
            <a:r>
              <a:rPr lang="zh-CN" altLang="zh-CN" dirty="0"/>
              <a:t>去商店购买新到的卡片。</a:t>
            </a:r>
          </a:p>
          <a:p>
            <a:r>
              <a:rPr lang="zh-CN" altLang="zh-CN" dirty="0"/>
              <a:t>商店出售的卡片有</a:t>
            </a:r>
            <a:r>
              <a:rPr lang="en-US" altLang="zh-CN" dirty="0"/>
              <a:t>N</a:t>
            </a:r>
            <a:r>
              <a:rPr lang="zh-CN" altLang="zh-CN" dirty="0"/>
              <a:t>张，是连续的</a:t>
            </a:r>
            <a:r>
              <a:rPr lang="zh-CN" altLang="zh-CN" dirty="0" smtClean="0"/>
              <a:t>，</a:t>
            </a:r>
            <a:r>
              <a:rPr lang="zh-CN" altLang="en-US" dirty="0" smtClean="0"/>
              <a:t>小</a:t>
            </a:r>
            <a:r>
              <a:rPr lang="zh-CN" altLang="en-US" dirty="0"/>
              <a:t>明</a:t>
            </a:r>
            <a:r>
              <a:rPr lang="zh-CN" altLang="zh-CN" dirty="0" smtClean="0"/>
              <a:t>只能</a:t>
            </a:r>
            <a:r>
              <a:rPr lang="zh-CN" altLang="zh-CN" dirty="0"/>
              <a:t>购买连续的一段，这一串卡片共有</a:t>
            </a:r>
            <a:r>
              <a:rPr lang="en-US" altLang="zh-CN" dirty="0"/>
              <a:t>M</a:t>
            </a:r>
            <a:r>
              <a:rPr lang="zh-CN" altLang="zh-CN" dirty="0"/>
              <a:t>种，每种卡片都有一个价格</a:t>
            </a:r>
            <a:r>
              <a:rPr lang="zh-CN" altLang="zh-CN" dirty="0" smtClean="0"/>
              <a:t>，</a:t>
            </a:r>
            <a:r>
              <a:rPr lang="zh-CN" altLang="en-US" dirty="0"/>
              <a:t>小</a:t>
            </a:r>
            <a:r>
              <a:rPr lang="zh-CN" altLang="en-US" dirty="0" smtClean="0"/>
              <a:t>明拿的</a:t>
            </a:r>
            <a:r>
              <a:rPr lang="zh-CN" altLang="zh-CN" dirty="0" smtClean="0"/>
              <a:t>钱数</a:t>
            </a:r>
            <a:r>
              <a:rPr lang="zh-CN" altLang="zh-CN" dirty="0"/>
              <a:t>为</a:t>
            </a:r>
            <a:r>
              <a:rPr lang="en-US" altLang="zh-CN" dirty="0"/>
              <a:t>V</a:t>
            </a:r>
            <a:r>
              <a:rPr lang="zh-CN" altLang="zh-CN" dirty="0"/>
              <a:t>，他</a:t>
            </a:r>
            <a:r>
              <a:rPr lang="zh-CN" altLang="zh-CN" dirty="0" smtClean="0"/>
              <a:t>想</a:t>
            </a:r>
            <a:r>
              <a:rPr lang="zh-CN" altLang="en-US" dirty="0" smtClean="0"/>
              <a:t>知道如何用</a:t>
            </a:r>
            <a:r>
              <a:rPr lang="zh-CN" altLang="zh-CN" dirty="0" smtClean="0"/>
              <a:t>花</a:t>
            </a:r>
            <a:r>
              <a:rPr lang="zh-CN" altLang="zh-CN" dirty="0"/>
              <a:t>最少的钱来集齐所有种类的</a:t>
            </a:r>
            <a:r>
              <a:rPr lang="zh-CN" altLang="zh-CN" dirty="0" smtClean="0"/>
              <a:t>卡片</a:t>
            </a:r>
            <a:r>
              <a:rPr lang="zh-CN" altLang="en-US" dirty="0" smtClean="0"/>
              <a:t>。</a:t>
            </a:r>
            <a:endParaRPr lang="en-US" altLang="zh-CN" dirty="0" smtClean="0"/>
          </a:p>
          <a:p>
            <a:r>
              <a:rPr lang="en-US" altLang="zh-CN" dirty="0"/>
              <a:t>N&lt;=1000000 </a:t>
            </a:r>
            <a:r>
              <a:rPr lang="zh-CN" altLang="zh-CN" dirty="0"/>
              <a:t>，</a:t>
            </a:r>
            <a:r>
              <a:rPr lang="en-US" altLang="zh-CN" dirty="0"/>
              <a:t>M&lt;=2000 </a:t>
            </a:r>
            <a:r>
              <a:rPr lang="zh-CN" altLang="zh-CN" dirty="0"/>
              <a:t>，</a:t>
            </a:r>
            <a:r>
              <a:rPr lang="en-US" altLang="zh-CN" dirty="0" err="1"/>
              <a:t>Ti</a:t>
            </a:r>
            <a:r>
              <a:rPr lang="en-US" altLang="zh-CN" dirty="0"/>
              <a:t>&lt;=2000 ,  V&lt;=</a:t>
            </a:r>
            <a:r>
              <a:rPr lang="en-US" altLang="zh-CN" dirty="0" smtClean="0"/>
              <a:t>10^9</a:t>
            </a:r>
            <a:endParaRPr lang="zh-CN" altLang="zh-CN" dirty="0"/>
          </a:p>
        </p:txBody>
      </p:sp>
    </p:spTree>
    <p:extLst>
      <p:ext uri="{BB962C8B-B14F-4D97-AF65-F5344CB8AC3E}">
        <p14:creationId xmlns:p14="http://schemas.microsoft.com/office/powerpoint/2010/main" val="2298399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例四：</a:t>
            </a:r>
            <a:endParaRPr lang="zh-CN" altLang="en-US" dirty="0"/>
          </a:p>
        </p:txBody>
      </p:sp>
      <p:sp>
        <p:nvSpPr>
          <p:cNvPr id="3" name="内容占位符 2"/>
          <p:cNvSpPr>
            <a:spLocks noGrp="1"/>
          </p:cNvSpPr>
          <p:nvPr>
            <p:ph idx="1"/>
          </p:nvPr>
        </p:nvSpPr>
        <p:spPr/>
        <p:txBody>
          <a:bodyPr>
            <a:normAutofit/>
          </a:bodyPr>
          <a:lstStyle/>
          <a:p>
            <a:r>
              <a:rPr lang="zh-CN" altLang="en-US" dirty="0" smtClean="0"/>
              <a:t>输入</a:t>
            </a:r>
            <a:r>
              <a:rPr lang="zh-CN" altLang="zh-CN" dirty="0" smtClean="0"/>
              <a:t>第</a:t>
            </a:r>
            <a:r>
              <a:rPr lang="en-US" altLang="zh-CN" dirty="0"/>
              <a:t>1</a:t>
            </a:r>
            <a:r>
              <a:rPr lang="zh-CN" altLang="zh-CN" dirty="0"/>
              <a:t>行 三个正整数</a:t>
            </a:r>
            <a:r>
              <a:rPr lang="en-US" altLang="zh-CN" dirty="0"/>
              <a:t> </a:t>
            </a:r>
            <a:r>
              <a:rPr lang="en-US" altLang="zh-CN" dirty="0" smtClean="0"/>
              <a:t>N</a:t>
            </a:r>
            <a:r>
              <a:rPr lang="zh-CN" altLang="zh-CN" dirty="0" smtClean="0"/>
              <a:t>，</a:t>
            </a:r>
            <a:r>
              <a:rPr lang="en-US" altLang="zh-CN" dirty="0" smtClean="0"/>
              <a:t>M</a:t>
            </a:r>
            <a:r>
              <a:rPr lang="zh-CN" altLang="zh-CN" dirty="0" smtClean="0"/>
              <a:t>，</a:t>
            </a:r>
            <a:r>
              <a:rPr lang="en-US" altLang="zh-CN" dirty="0" smtClean="0"/>
              <a:t>V</a:t>
            </a:r>
            <a:r>
              <a:rPr lang="zh-CN" altLang="en-US" dirty="0" smtClean="0"/>
              <a:t>，</a:t>
            </a:r>
            <a:r>
              <a:rPr lang="zh-CN" altLang="zh-CN" dirty="0" smtClean="0"/>
              <a:t>第</a:t>
            </a:r>
            <a:r>
              <a:rPr lang="en-US" altLang="zh-CN" dirty="0"/>
              <a:t>2</a:t>
            </a:r>
            <a:r>
              <a:rPr lang="zh-CN" altLang="zh-CN" dirty="0"/>
              <a:t>行共</a:t>
            </a:r>
            <a:r>
              <a:rPr lang="en-US" altLang="zh-CN" dirty="0"/>
              <a:t>M</a:t>
            </a:r>
            <a:r>
              <a:rPr lang="zh-CN" altLang="zh-CN" dirty="0"/>
              <a:t>个正整数，第</a:t>
            </a:r>
            <a:r>
              <a:rPr lang="en-US" altLang="zh-CN" dirty="0" err="1"/>
              <a:t>i</a:t>
            </a:r>
            <a:r>
              <a:rPr lang="zh-CN" altLang="zh-CN" dirty="0"/>
              <a:t>个数</a:t>
            </a:r>
            <a:r>
              <a:rPr lang="en-US" altLang="zh-CN" dirty="0" err="1"/>
              <a:t>Ti</a:t>
            </a:r>
            <a:r>
              <a:rPr lang="zh-CN" altLang="zh-CN" dirty="0"/>
              <a:t>表示第</a:t>
            </a:r>
            <a:r>
              <a:rPr lang="en-US" altLang="zh-CN" dirty="0" err="1"/>
              <a:t>i</a:t>
            </a:r>
            <a:r>
              <a:rPr lang="zh-CN" altLang="zh-CN" dirty="0"/>
              <a:t>种</a:t>
            </a:r>
            <a:r>
              <a:rPr lang="zh-CN" altLang="zh-CN" dirty="0" smtClean="0"/>
              <a:t>卡片的价格</a:t>
            </a:r>
            <a:r>
              <a:rPr lang="zh-CN" altLang="en-US" dirty="0" smtClean="0"/>
              <a:t>，</a:t>
            </a:r>
            <a:r>
              <a:rPr lang="zh-CN" altLang="zh-CN" dirty="0" smtClean="0"/>
              <a:t>第</a:t>
            </a:r>
            <a:r>
              <a:rPr lang="en-US" altLang="zh-CN" dirty="0"/>
              <a:t>3</a:t>
            </a:r>
            <a:r>
              <a:rPr lang="zh-CN" altLang="zh-CN" dirty="0"/>
              <a:t>行</a:t>
            </a:r>
            <a:r>
              <a:rPr lang="en-US" altLang="zh-CN" dirty="0"/>
              <a:t> N</a:t>
            </a:r>
            <a:r>
              <a:rPr lang="zh-CN" altLang="zh-CN" dirty="0"/>
              <a:t>个正整数，</a:t>
            </a:r>
            <a:r>
              <a:rPr lang="zh-CN" altLang="zh-CN" dirty="0" smtClean="0"/>
              <a:t>表示</a:t>
            </a:r>
            <a:r>
              <a:rPr lang="zh-CN" altLang="en-US" dirty="0" smtClean="0"/>
              <a:t>第</a:t>
            </a:r>
            <a:r>
              <a:rPr lang="en-US" altLang="zh-CN" dirty="0" err="1" smtClean="0"/>
              <a:t>i</a:t>
            </a:r>
            <a:r>
              <a:rPr lang="zh-CN" altLang="en-US" dirty="0" smtClean="0"/>
              <a:t>个卡片是哪一类</a:t>
            </a:r>
            <a:r>
              <a:rPr lang="zh-CN" altLang="zh-CN" dirty="0" smtClean="0"/>
              <a:t>。</a:t>
            </a:r>
            <a:endParaRPr lang="en-US" altLang="zh-CN" dirty="0" smtClean="0"/>
          </a:p>
          <a:p>
            <a:r>
              <a:rPr lang="zh-CN" altLang="en-US" dirty="0" smtClean="0"/>
              <a:t>输出小明还剩多少钱</a:t>
            </a:r>
            <a:endParaRPr lang="en-US" altLang="zh-CN" dirty="0" smtClean="0"/>
          </a:p>
          <a:p>
            <a:endParaRPr lang="en-US" altLang="zh-CN" dirty="0"/>
          </a:p>
          <a:p>
            <a:endParaRPr lang="zh-CN" altLang="zh-CN" dirty="0"/>
          </a:p>
        </p:txBody>
      </p:sp>
      <p:sp>
        <p:nvSpPr>
          <p:cNvPr id="6" name="文本框 5"/>
          <p:cNvSpPr txBox="1"/>
          <p:nvPr/>
        </p:nvSpPr>
        <p:spPr>
          <a:xfrm>
            <a:off x="1543931" y="4606259"/>
            <a:ext cx="2817054" cy="1815882"/>
          </a:xfrm>
          <a:prstGeom prst="rect">
            <a:avLst/>
          </a:prstGeom>
          <a:noFill/>
        </p:spPr>
        <p:txBody>
          <a:bodyPr wrap="square" rtlCol="0">
            <a:spAutoFit/>
          </a:bodyPr>
          <a:lstStyle/>
          <a:p>
            <a:r>
              <a:rPr lang="zh-CN" altLang="zh-CN" sz="2800" b="1" dirty="0" smtClean="0"/>
              <a:t>样例输入</a:t>
            </a:r>
            <a:endParaRPr lang="zh-CN" altLang="zh-CN" sz="2800" dirty="0" smtClean="0"/>
          </a:p>
          <a:p>
            <a:r>
              <a:rPr lang="en-US" altLang="zh-CN" sz="2800" dirty="0" smtClean="0"/>
              <a:t>5 2 20</a:t>
            </a:r>
            <a:endParaRPr lang="zh-CN" altLang="zh-CN" sz="2800" dirty="0" smtClean="0"/>
          </a:p>
          <a:p>
            <a:r>
              <a:rPr lang="en-US" altLang="zh-CN" sz="2800" dirty="0" smtClean="0"/>
              <a:t>10 5</a:t>
            </a:r>
            <a:endParaRPr lang="zh-CN" altLang="zh-CN" sz="2800" dirty="0" smtClean="0"/>
          </a:p>
          <a:p>
            <a:r>
              <a:rPr lang="en-US" altLang="zh-CN" sz="2800" dirty="0" smtClean="0"/>
              <a:t>1 1 2 2 1</a:t>
            </a:r>
            <a:endParaRPr lang="zh-CN" altLang="zh-CN" sz="2800" dirty="0" smtClean="0"/>
          </a:p>
        </p:txBody>
      </p:sp>
      <p:sp>
        <p:nvSpPr>
          <p:cNvPr id="7" name="文本框 6"/>
          <p:cNvSpPr txBox="1"/>
          <p:nvPr/>
        </p:nvSpPr>
        <p:spPr>
          <a:xfrm>
            <a:off x="5219115" y="4837093"/>
            <a:ext cx="2817054" cy="954107"/>
          </a:xfrm>
          <a:prstGeom prst="rect">
            <a:avLst/>
          </a:prstGeom>
          <a:noFill/>
        </p:spPr>
        <p:txBody>
          <a:bodyPr wrap="square" rtlCol="0">
            <a:spAutoFit/>
          </a:bodyPr>
          <a:lstStyle/>
          <a:p>
            <a:r>
              <a:rPr lang="zh-CN" altLang="zh-CN" sz="2800" b="1" dirty="0"/>
              <a:t>样例输</a:t>
            </a:r>
            <a:r>
              <a:rPr lang="zh-CN" altLang="en-US" sz="2800" b="1" dirty="0"/>
              <a:t>出</a:t>
            </a:r>
            <a:endParaRPr lang="zh-CN" altLang="zh-CN" sz="2800" b="1" dirty="0"/>
          </a:p>
          <a:p>
            <a:r>
              <a:rPr lang="en-US" altLang="zh-CN" sz="2800" b="1" dirty="0" smtClean="0"/>
              <a:t>15 </a:t>
            </a:r>
            <a:endParaRPr lang="zh-CN" altLang="zh-CN" sz="2800" b="1" dirty="0"/>
          </a:p>
        </p:txBody>
      </p:sp>
    </p:spTree>
    <p:extLst>
      <p:ext uri="{BB962C8B-B14F-4D97-AF65-F5344CB8AC3E}">
        <p14:creationId xmlns:p14="http://schemas.microsoft.com/office/powerpoint/2010/main" val="28878635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0" y="533400"/>
            <a:ext cx="10174360" cy="6324600"/>
          </a:xfrm>
          <a:prstGeom prst="rect">
            <a:avLst/>
          </a:prstGeom>
        </p:spPr>
      </p:pic>
    </p:spTree>
    <p:extLst>
      <p:ext uri="{BB962C8B-B14F-4D97-AF65-F5344CB8AC3E}">
        <p14:creationId xmlns:p14="http://schemas.microsoft.com/office/powerpoint/2010/main" val="2454024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smtClean="0"/>
              <a:t>例</a:t>
            </a:r>
            <a:r>
              <a:rPr lang="zh-CN" altLang="en-US" dirty="0"/>
              <a:t>五</a:t>
            </a:r>
            <a:r>
              <a:rPr lang="zh-CN" altLang="en-US" dirty="0" smtClean="0"/>
              <a:t>：</a:t>
            </a:r>
          </a:p>
        </p:txBody>
      </p:sp>
      <p:sp>
        <p:nvSpPr>
          <p:cNvPr id="12291" name="Rectangle 3"/>
          <p:cNvSpPr>
            <a:spLocks noGrp="1" noChangeArrowheads="1"/>
          </p:cNvSpPr>
          <p:nvPr>
            <p:ph type="body" idx="1"/>
          </p:nvPr>
        </p:nvSpPr>
        <p:spPr/>
        <p:txBody>
          <a:bodyPr>
            <a:normAutofit fontScale="92500" lnSpcReduction="10000"/>
          </a:bodyPr>
          <a:lstStyle/>
          <a:p>
            <a:pPr>
              <a:lnSpc>
                <a:spcPct val="90000"/>
              </a:lnSpc>
            </a:pPr>
            <a:r>
              <a:rPr lang="zh-CN" altLang="zh-CN" dirty="0" smtClean="0"/>
              <a:t>某校大门外长度为L的马路上有一排树，每两棵相邻的树之间的间隔都是1米。我们可以把马路看成一个数轴，马路的一端在数轴0的位置，另一端在L的位置；数轴上的每个整数点，即0，1，2，……，L，都种有一棵树。</a:t>
            </a:r>
          </a:p>
          <a:p>
            <a:pPr>
              <a:lnSpc>
                <a:spcPct val="90000"/>
              </a:lnSpc>
            </a:pPr>
            <a:r>
              <a:rPr lang="zh-CN" altLang="zh-CN" dirty="0" smtClean="0"/>
              <a:t>马路上有一些区域要用来建地铁，这些区域用它们在数轴上的起始点和终止点表示。已知任一区域的起始点和终止点的坐标都是整数，区域之间可能有重合的部分。现在要把这些区域中的树（包括区域端点处的两棵树）移走。你的任务是计算将这些树都移走后，马路上还有多少棵树。</a:t>
            </a:r>
          </a:p>
        </p:txBody>
      </p:sp>
    </p:spTree>
    <p:extLst>
      <p:ext uri="{BB962C8B-B14F-4D97-AF65-F5344CB8AC3E}">
        <p14:creationId xmlns:p14="http://schemas.microsoft.com/office/powerpoint/2010/main" val="3461409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集训安排</a:t>
            </a:r>
            <a:endParaRPr lang="zh-CN" altLang="en-US" dirty="0"/>
          </a:p>
        </p:txBody>
      </p:sp>
      <p:sp>
        <p:nvSpPr>
          <p:cNvPr id="3" name="内容占位符 2"/>
          <p:cNvSpPr>
            <a:spLocks noGrp="1"/>
          </p:cNvSpPr>
          <p:nvPr>
            <p:ph idx="1"/>
          </p:nvPr>
        </p:nvSpPr>
        <p:spPr>
          <a:xfrm>
            <a:off x="443754" y="1730397"/>
            <a:ext cx="7221070" cy="4904192"/>
          </a:xfrm>
        </p:spPr>
        <p:txBody>
          <a:bodyPr>
            <a:normAutofit/>
          </a:bodyPr>
          <a:lstStyle/>
          <a:p>
            <a:r>
              <a:rPr lang="en-US" altLang="zh-CN" dirty="0" smtClean="0"/>
              <a:t>Day1</a:t>
            </a:r>
            <a:r>
              <a:rPr lang="zh-CN" altLang="en-US" dirty="0" smtClean="0"/>
              <a:t>：基础算法</a:t>
            </a:r>
            <a:r>
              <a:rPr lang="en-US" altLang="zh-CN" dirty="0" smtClean="0"/>
              <a:t>1</a:t>
            </a:r>
            <a:r>
              <a:rPr lang="zh-CN" altLang="en-US" dirty="0" smtClean="0"/>
              <a:t>：枚举贪心</a:t>
            </a:r>
            <a:endParaRPr lang="en-US" altLang="zh-CN" dirty="0" smtClean="0"/>
          </a:p>
          <a:p>
            <a:r>
              <a:rPr lang="en-US" altLang="zh-CN" dirty="0" smtClean="0"/>
              <a:t>Day2</a:t>
            </a:r>
            <a:r>
              <a:rPr lang="zh-CN" altLang="en-US" dirty="0" smtClean="0"/>
              <a:t>：基础算法</a:t>
            </a:r>
            <a:r>
              <a:rPr lang="en-US" altLang="zh-CN" dirty="0" smtClean="0"/>
              <a:t>2</a:t>
            </a:r>
            <a:r>
              <a:rPr lang="zh-CN" altLang="en-US" dirty="0" smtClean="0"/>
              <a:t>：</a:t>
            </a:r>
            <a:r>
              <a:rPr lang="en-US" altLang="zh-CN" dirty="0" err="1" smtClean="0"/>
              <a:t>STl</a:t>
            </a:r>
            <a:r>
              <a:rPr lang="zh-CN" altLang="en-US" dirty="0" smtClean="0"/>
              <a:t>和二分</a:t>
            </a:r>
            <a:r>
              <a:rPr lang="en-US" altLang="zh-CN" dirty="0" smtClean="0"/>
              <a:t> </a:t>
            </a:r>
          </a:p>
          <a:p>
            <a:r>
              <a:rPr lang="en-US" altLang="zh-CN" dirty="0" smtClean="0"/>
              <a:t>Day3</a:t>
            </a:r>
            <a:r>
              <a:rPr lang="zh-CN" altLang="en-US" dirty="0" smtClean="0"/>
              <a:t>：分治</a:t>
            </a:r>
            <a:endParaRPr lang="en-US" altLang="zh-CN" dirty="0" smtClean="0"/>
          </a:p>
          <a:p>
            <a:r>
              <a:rPr lang="en-US" altLang="zh-CN" dirty="0" smtClean="0"/>
              <a:t>Day4</a:t>
            </a:r>
            <a:r>
              <a:rPr lang="zh-CN" altLang="en-US" dirty="0" smtClean="0"/>
              <a:t>：深度优先搜索</a:t>
            </a:r>
            <a:endParaRPr lang="en-US" altLang="zh-CN" dirty="0" smtClean="0"/>
          </a:p>
          <a:p>
            <a:r>
              <a:rPr lang="en-US" altLang="zh-CN" dirty="0" smtClean="0"/>
              <a:t>Day5</a:t>
            </a:r>
            <a:r>
              <a:rPr lang="zh-CN" altLang="en-US" dirty="0" smtClean="0"/>
              <a:t>：深搜剪枝</a:t>
            </a:r>
            <a:endParaRPr lang="en-US" altLang="zh-CN" dirty="0" smtClean="0"/>
          </a:p>
          <a:p>
            <a:r>
              <a:rPr lang="en-US" altLang="zh-CN" dirty="0" smtClean="0"/>
              <a:t>Day6</a:t>
            </a:r>
            <a:r>
              <a:rPr lang="zh-CN" altLang="en-US" dirty="0" smtClean="0"/>
              <a:t>：广度优先搜索</a:t>
            </a:r>
            <a:endParaRPr lang="en-US" altLang="zh-CN" dirty="0" smtClean="0"/>
          </a:p>
          <a:p>
            <a:r>
              <a:rPr lang="en-US" altLang="zh-CN" dirty="0" smtClean="0"/>
              <a:t>Day7</a:t>
            </a:r>
            <a:r>
              <a:rPr lang="zh-CN" altLang="en-US" dirty="0" smtClean="0"/>
              <a:t>：动态规划</a:t>
            </a:r>
            <a:r>
              <a:rPr lang="en-US" altLang="zh-CN" dirty="0" smtClean="0"/>
              <a:t>1</a:t>
            </a:r>
            <a:endParaRPr lang="en-US" altLang="zh-CN" dirty="0"/>
          </a:p>
        </p:txBody>
      </p:sp>
      <p:sp>
        <p:nvSpPr>
          <p:cNvPr id="4" name="内容占位符 2"/>
          <p:cNvSpPr txBox="1">
            <a:spLocks/>
          </p:cNvSpPr>
          <p:nvPr/>
        </p:nvSpPr>
        <p:spPr>
          <a:xfrm>
            <a:off x="6257165" y="1738655"/>
            <a:ext cx="7221070" cy="490419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32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altLang="zh-CN" dirty="0" smtClean="0"/>
              <a:t>Day8</a:t>
            </a:r>
            <a:r>
              <a:rPr lang="zh-CN" altLang="en-US" dirty="0" smtClean="0"/>
              <a:t>：动态规划</a:t>
            </a:r>
            <a:r>
              <a:rPr lang="en-US" altLang="zh-CN" dirty="0" smtClean="0"/>
              <a:t>2</a:t>
            </a:r>
          </a:p>
          <a:p>
            <a:r>
              <a:rPr lang="en-US" altLang="zh-CN" dirty="0" smtClean="0"/>
              <a:t>Day9</a:t>
            </a:r>
            <a:r>
              <a:rPr lang="zh-CN" altLang="en-US" dirty="0" smtClean="0"/>
              <a:t>：动态规划</a:t>
            </a:r>
            <a:r>
              <a:rPr lang="en-US" altLang="zh-CN" dirty="0" smtClean="0"/>
              <a:t>3</a:t>
            </a:r>
          </a:p>
          <a:p>
            <a:r>
              <a:rPr lang="en-US" altLang="zh-CN" dirty="0" smtClean="0"/>
              <a:t>Day10</a:t>
            </a:r>
            <a:r>
              <a:rPr lang="zh-CN" altLang="en-US" dirty="0" smtClean="0"/>
              <a:t>：动态规划</a:t>
            </a:r>
            <a:r>
              <a:rPr lang="en-US" altLang="zh-CN" dirty="0" smtClean="0"/>
              <a:t>4</a:t>
            </a:r>
          </a:p>
          <a:p>
            <a:r>
              <a:rPr lang="en-US" altLang="zh-CN" dirty="0" smtClean="0"/>
              <a:t>Day11</a:t>
            </a:r>
            <a:r>
              <a:rPr lang="zh-CN" altLang="en-US" dirty="0" smtClean="0"/>
              <a:t>：数据结构</a:t>
            </a:r>
            <a:r>
              <a:rPr lang="en-US" altLang="zh-CN" dirty="0" smtClean="0"/>
              <a:t>1</a:t>
            </a:r>
            <a:r>
              <a:rPr lang="zh-CN" altLang="en-US" dirty="0" smtClean="0"/>
              <a:t>：并查集等</a:t>
            </a:r>
            <a:endParaRPr lang="en-US" altLang="zh-CN" dirty="0" smtClean="0"/>
          </a:p>
          <a:p>
            <a:r>
              <a:rPr lang="en-US" altLang="zh-CN" dirty="0" smtClean="0"/>
              <a:t>Day12</a:t>
            </a:r>
            <a:r>
              <a:rPr lang="zh-CN" altLang="en-US" dirty="0" smtClean="0"/>
              <a:t>：数据结构</a:t>
            </a:r>
            <a:r>
              <a:rPr lang="en-US" altLang="zh-CN" dirty="0" smtClean="0"/>
              <a:t>2</a:t>
            </a:r>
            <a:r>
              <a:rPr lang="zh-CN" altLang="en-US" dirty="0" smtClean="0"/>
              <a:t>：线段树等</a:t>
            </a:r>
            <a:endParaRPr lang="en-US" altLang="zh-CN" dirty="0" smtClean="0"/>
          </a:p>
          <a:p>
            <a:r>
              <a:rPr lang="en-US" altLang="zh-CN" dirty="0" smtClean="0"/>
              <a:t>Day13</a:t>
            </a:r>
            <a:r>
              <a:rPr lang="zh-CN" altLang="en-US" dirty="0" smtClean="0"/>
              <a:t>：数论</a:t>
            </a:r>
            <a:endParaRPr lang="en-US" altLang="zh-CN" dirty="0" smtClean="0"/>
          </a:p>
          <a:p>
            <a:r>
              <a:rPr lang="en-US" altLang="zh-CN" dirty="0" smtClean="0"/>
              <a:t>Day14</a:t>
            </a:r>
            <a:r>
              <a:rPr lang="zh-CN" altLang="en-US" dirty="0" smtClean="0"/>
              <a:t>：组合数学和线性代数</a:t>
            </a:r>
            <a:endParaRPr lang="en-US" altLang="zh-CN" dirty="0"/>
          </a:p>
        </p:txBody>
      </p:sp>
    </p:spTree>
    <p:extLst>
      <p:ext uri="{BB962C8B-B14F-4D97-AF65-F5344CB8AC3E}">
        <p14:creationId xmlns:p14="http://schemas.microsoft.com/office/powerpoint/2010/main" val="767359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dirty="0"/>
              <a:t>例五：  </a:t>
            </a:r>
            <a:r>
              <a:rPr lang="zh-CN" altLang="en-US" dirty="0" smtClean="0"/>
              <a:t>小范围</a:t>
            </a:r>
          </a:p>
        </p:txBody>
      </p:sp>
      <p:sp>
        <p:nvSpPr>
          <p:cNvPr id="13315" name="Rectangle 3"/>
          <p:cNvSpPr>
            <a:spLocks noGrp="1" noChangeArrowheads="1"/>
          </p:cNvSpPr>
          <p:nvPr>
            <p:ph type="body" idx="1"/>
          </p:nvPr>
        </p:nvSpPr>
        <p:spPr/>
        <p:txBody>
          <a:bodyPr/>
          <a:lstStyle/>
          <a:p>
            <a:r>
              <a:rPr lang="zh-CN" altLang="zh-CN" dirty="0" smtClean="0"/>
              <a:t>L（1 &lt;= L &lt;= 10000）和 M（1 &lt;= M &lt;= 100）</a:t>
            </a:r>
          </a:p>
        </p:txBody>
      </p:sp>
    </p:spTree>
    <p:extLst>
      <p:ext uri="{BB962C8B-B14F-4D97-AF65-F5344CB8AC3E}">
        <p14:creationId xmlns:p14="http://schemas.microsoft.com/office/powerpoint/2010/main" val="1211888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a:t>例五：  </a:t>
            </a:r>
            <a:r>
              <a:rPr lang="zh-CN" altLang="en-US" dirty="0" smtClean="0"/>
              <a:t>大范围</a:t>
            </a:r>
          </a:p>
        </p:txBody>
      </p:sp>
      <p:sp>
        <p:nvSpPr>
          <p:cNvPr id="14339" name="Rectangle 3"/>
          <p:cNvSpPr>
            <a:spLocks noGrp="1" noChangeArrowheads="1"/>
          </p:cNvSpPr>
          <p:nvPr>
            <p:ph type="body" idx="1"/>
          </p:nvPr>
        </p:nvSpPr>
        <p:spPr/>
        <p:txBody>
          <a:bodyPr/>
          <a:lstStyle/>
          <a:p>
            <a:r>
              <a:rPr lang="zh-CN" altLang="en-US" smtClean="0"/>
              <a:t>L（1 &lt;= L &lt;= 100000）和 M（1 &lt;= M &lt;= 100000）</a:t>
            </a:r>
          </a:p>
        </p:txBody>
      </p:sp>
    </p:spTree>
    <p:extLst>
      <p:ext uri="{BB962C8B-B14F-4D97-AF65-F5344CB8AC3E}">
        <p14:creationId xmlns:p14="http://schemas.microsoft.com/office/powerpoint/2010/main" val="891958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dirty="0"/>
              <a:t>例五：  </a:t>
            </a:r>
            <a:r>
              <a:rPr lang="zh-CN" altLang="en-US" dirty="0" smtClean="0"/>
              <a:t>超大范围</a:t>
            </a:r>
          </a:p>
        </p:txBody>
      </p:sp>
      <p:sp>
        <p:nvSpPr>
          <p:cNvPr id="15363" name="Rectangle 3"/>
          <p:cNvSpPr>
            <a:spLocks noGrp="1" noChangeArrowheads="1"/>
          </p:cNvSpPr>
          <p:nvPr>
            <p:ph type="body" idx="1"/>
          </p:nvPr>
        </p:nvSpPr>
        <p:spPr/>
        <p:txBody>
          <a:bodyPr/>
          <a:lstStyle/>
          <a:p>
            <a:r>
              <a:rPr lang="zh-CN" altLang="en-US" smtClean="0"/>
              <a:t>L（1 &lt;= L &lt;= 10^9）和 M（1 &lt;= M &lt;= 100000）</a:t>
            </a:r>
          </a:p>
          <a:p>
            <a:endParaRPr lang="zh-CN" altLang="en-US" smtClean="0"/>
          </a:p>
        </p:txBody>
      </p:sp>
    </p:spTree>
    <p:extLst>
      <p:ext uri="{BB962C8B-B14F-4D97-AF65-F5344CB8AC3E}">
        <p14:creationId xmlns:p14="http://schemas.microsoft.com/office/powerpoint/2010/main" val="2333581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现场直播写</a:t>
            </a:r>
            <a:r>
              <a:rPr lang="zh-CN" altLang="en-US" strike="dblStrike" dirty="0" smtClean="0"/>
              <a:t>代码</a:t>
            </a:r>
            <a:r>
              <a:rPr lang="en-US" altLang="zh-CN" dirty="0" smtClean="0"/>
              <a:t>bug</a:t>
            </a:r>
            <a:r>
              <a:rPr lang="zh-CN" altLang="en-US" dirty="0" smtClean="0"/>
              <a:t>！</a:t>
            </a:r>
            <a:endParaRPr lang="zh-CN" altLang="en-US" dirty="0"/>
          </a:p>
        </p:txBody>
      </p:sp>
    </p:spTree>
    <p:extLst>
      <p:ext uri="{BB962C8B-B14F-4D97-AF65-F5344CB8AC3E}">
        <p14:creationId xmlns:p14="http://schemas.microsoft.com/office/powerpoint/2010/main" val="674947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简单变型</a:t>
            </a:r>
            <a:endParaRPr lang="zh-CN" altLang="en-US" dirty="0"/>
          </a:p>
        </p:txBody>
      </p:sp>
      <p:sp>
        <p:nvSpPr>
          <p:cNvPr id="3" name="内容占位符 2"/>
          <p:cNvSpPr>
            <a:spLocks noGrp="1"/>
          </p:cNvSpPr>
          <p:nvPr>
            <p:ph idx="1"/>
          </p:nvPr>
        </p:nvSpPr>
        <p:spPr>
          <a:xfrm>
            <a:off x="685801" y="1733266"/>
            <a:ext cx="10131425" cy="4735773"/>
          </a:xfrm>
        </p:spPr>
        <p:txBody>
          <a:bodyPr>
            <a:normAutofit lnSpcReduction="10000"/>
          </a:bodyPr>
          <a:lstStyle/>
          <a:p>
            <a:pPr>
              <a:lnSpc>
                <a:spcPct val="80000"/>
              </a:lnSpc>
            </a:pPr>
            <a:r>
              <a:rPr lang="zh-CN" altLang="zh-CN" dirty="0">
                <a:sym typeface="Arial" panose="020B0604020202020204" pitchFamily="34" charset="0"/>
              </a:rPr>
              <a:t>尼克发明了这样一个游戏：在一个坐标轴上，有一些圆，这些圆的圆心都在x轴上，现在给定一个x轴上的点，保证该点没有在这些圆内(以及圆上)，尼克可以以这个点为圆心做任意大小的圆，他想知道</a:t>
            </a:r>
            <a:r>
              <a:rPr lang="zh-CN" altLang="zh-CN" dirty="0" smtClean="0">
                <a:sym typeface="Arial" panose="020B0604020202020204" pitchFamily="34" charset="0"/>
              </a:rPr>
              <a:t>自己</a:t>
            </a:r>
            <a:r>
              <a:rPr lang="zh-CN" altLang="en-US" dirty="0" smtClean="0">
                <a:sym typeface="Arial" panose="020B0604020202020204" pitchFamily="34" charset="0"/>
              </a:rPr>
              <a:t>最多</a:t>
            </a:r>
            <a:r>
              <a:rPr lang="zh-CN" altLang="zh-CN" dirty="0" smtClean="0">
                <a:sym typeface="Arial" panose="020B0604020202020204" pitchFamily="34" charset="0"/>
              </a:rPr>
              <a:t>多</a:t>
            </a:r>
            <a:r>
              <a:rPr lang="zh-CN" altLang="zh-CN" dirty="0">
                <a:sym typeface="Arial" panose="020B0604020202020204" pitchFamily="34" charset="0"/>
              </a:rPr>
              <a:t>可以与多少个给定的圆</a:t>
            </a:r>
            <a:r>
              <a:rPr lang="zh-CN" altLang="zh-CN" dirty="0" smtClean="0">
                <a:sym typeface="Arial" panose="020B0604020202020204" pitchFamily="34" charset="0"/>
              </a:rPr>
              <a:t>相交</a:t>
            </a:r>
            <a:endParaRPr lang="zh-CN" altLang="zh-CN" dirty="0">
              <a:sym typeface="Arial" panose="020B0604020202020204" pitchFamily="34" charset="0"/>
            </a:endParaRPr>
          </a:p>
          <a:p>
            <a:pPr>
              <a:lnSpc>
                <a:spcPct val="80000"/>
              </a:lnSpc>
            </a:pPr>
            <a:r>
              <a:rPr lang="zh-CN" altLang="en-US" dirty="0" smtClean="0">
                <a:sym typeface="Arial" panose="020B0604020202020204" pitchFamily="34" charset="0"/>
              </a:rPr>
              <a:t>每组第一行</a:t>
            </a:r>
            <a:r>
              <a:rPr lang="zh-CN" altLang="zh-CN" dirty="0" smtClean="0">
                <a:sym typeface="Arial" panose="020B0604020202020204" pitchFamily="34" charset="0"/>
              </a:rPr>
              <a:t>一</a:t>
            </a:r>
            <a:r>
              <a:rPr lang="zh-CN" altLang="zh-CN" dirty="0">
                <a:sym typeface="Arial" panose="020B0604020202020204" pitchFamily="34" charset="0"/>
              </a:rPr>
              <a:t>个整数n(1&lt;=n&lt;=100000)</a:t>
            </a:r>
            <a:r>
              <a:rPr lang="zh-CN" altLang="zh-CN" dirty="0" smtClean="0">
                <a:sym typeface="Arial" panose="020B0604020202020204" pitchFamily="34" charset="0"/>
              </a:rPr>
              <a:t>，总共</a:t>
            </a:r>
            <a:r>
              <a:rPr lang="zh-CN" altLang="zh-CN" dirty="0">
                <a:sym typeface="Arial" panose="020B0604020202020204" pitchFamily="34" charset="0"/>
              </a:rPr>
              <a:t>有n个圆。</a:t>
            </a:r>
          </a:p>
          <a:p>
            <a:pPr>
              <a:lnSpc>
                <a:spcPct val="80000"/>
              </a:lnSpc>
            </a:pPr>
            <a:r>
              <a:rPr lang="zh-CN" altLang="zh-CN" dirty="0">
                <a:sym typeface="Arial" panose="020B0604020202020204" pitchFamily="34" charset="0"/>
              </a:rPr>
              <a:t>接下是n行，每行两个整数xi,ri表示该圆的圆心坐标和半径。</a:t>
            </a:r>
          </a:p>
          <a:p>
            <a:pPr>
              <a:lnSpc>
                <a:spcPct val="80000"/>
              </a:lnSpc>
            </a:pPr>
            <a:r>
              <a:rPr lang="zh-CN" altLang="zh-CN" dirty="0">
                <a:sym typeface="Arial" panose="020B0604020202020204" pitchFamily="34" charset="0"/>
              </a:rPr>
              <a:t>接下来一行为一个整数x，表示尼克选取点的位置。</a:t>
            </a:r>
          </a:p>
          <a:p>
            <a:pPr>
              <a:lnSpc>
                <a:spcPct val="80000"/>
              </a:lnSpc>
            </a:pPr>
            <a:r>
              <a:rPr lang="zh-CN" altLang="zh-CN" dirty="0">
                <a:sym typeface="Arial" panose="020B0604020202020204" pitchFamily="34" charset="0"/>
              </a:rPr>
              <a:t>xi的范围[-10^9,10^9]  ri的范围[1,10^9]</a:t>
            </a:r>
          </a:p>
          <a:p>
            <a:pPr>
              <a:lnSpc>
                <a:spcPct val="80000"/>
              </a:lnSpc>
            </a:pPr>
            <a:r>
              <a:rPr lang="zh-CN" altLang="zh-CN" dirty="0">
                <a:sym typeface="Arial" panose="020B0604020202020204" pitchFamily="34" charset="0"/>
              </a:rPr>
              <a:t>总共有最多10组数据</a:t>
            </a:r>
            <a:r>
              <a:rPr lang="zh-CN" altLang="zh-CN" dirty="0" smtClean="0">
                <a:sym typeface="Arial" panose="020B0604020202020204" pitchFamily="34" charset="0"/>
              </a:rPr>
              <a:t>。</a:t>
            </a:r>
            <a:endParaRPr lang="zh-CN" altLang="zh-CN" dirty="0">
              <a:sym typeface="Arial" panose="020B0604020202020204" pitchFamily="34" charset="0"/>
            </a:endParaRPr>
          </a:p>
        </p:txBody>
      </p:sp>
    </p:spTree>
    <p:extLst>
      <p:ext uri="{BB962C8B-B14F-4D97-AF65-F5344CB8AC3E}">
        <p14:creationId xmlns:p14="http://schemas.microsoft.com/office/powerpoint/2010/main" val="1732803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887751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例六：</a:t>
            </a:r>
            <a:endParaRPr lang="zh-CN" altLang="en-US" dirty="0"/>
          </a:p>
        </p:txBody>
      </p:sp>
      <p:sp>
        <p:nvSpPr>
          <p:cNvPr id="3" name="内容占位符 2"/>
          <p:cNvSpPr>
            <a:spLocks noGrp="1"/>
          </p:cNvSpPr>
          <p:nvPr>
            <p:ph idx="1"/>
          </p:nvPr>
        </p:nvSpPr>
        <p:spPr/>
        <p:txBody>
          <a:bodyPr/>
          <a:lstStyle/>
          <a:p>
            <a:r>
              <a:rPr lang="zh-CN" altLang="en-US" sz="3000" dirty="0"/>
              <a:t>有一个</a:t>
            </a:r>
            <a:r>
              <a:rPr lang="en-US" altLang="zh-CN" sz="3000" dirty="0"/>
              <a:t>N*M</a:t>
            </a:r>
            <a:r>
              <a:rPr lang="zh-CN" altLang="en-US" sz="3000" dirty="0"/>
              <a:t>的</a:t>
            </a:r>
            <a:r>
              <a:rPr lang="zh-CN" altLang="en-US" sz="3000" dirty="0" smtClean="0"/>
              <a:t>灯泡，</a:t>
            </a:r>
            <a:r>
              <a:rPr lang="en-US" altLang="zh-CN" sz="3000" dirty="0"/>
              <a:t>(N&lt;=10,M&lt;=100)</a:t>
            </a:r>
            <a:r>
              <a:rPr lang="zh-CN" altLang="en-US" sz="3000" dirty="0"/>
              <a:t>，每次按某一个点可以</a:t>
            </a:r>
            <a:r>
              <a:rPr lang="zh-CN" altLang="en-US" sz="3000" dirty="0" smtClean="0"/>
              <a:t>使得其本身以及其上下左右</a:t>
            </a:r>
            <a:r>
              <a:rPr lang="zh-CN" altLang="en-US" sz="3000" dirty="0"/>
              <a:t>共</a:t>
            </a:r>
            <a:r>
              <a:rPr lang="zh-CN" altLang="en-US" sz="3000" dirty="0" smtClean="0"/>
              <a:t>五个的</a:t>
            </a:r>
            <a:r>
              <a:rPr lang="zh-CN" altLang="en-US" sz="3000" dirty="0"/>
              <a:t>灯的开关</a:t>
            </a:r>
            <a:r>
              <a:rPr lang="zh-CN" altLang="en-US" sz="3000" dirty="0" smtClean="0"/>
              <a:t>反向。</a:t>
            </a:r>
            <a:r>
              <a:rPr lang="zh-CN" altLang="en-US" sz="3000" dirty="0"/>
              <a:t>给定</a:t>
            </a:r>
            <a:r>
              <a:rPr lang="zh-CN" altLang="en-US" sz="3000" dirty="0" smtClean="0"/>
              <a:t>初始状态，</a:t>
            </a:r>
            <a:r>
              <a:rPr lang="zh-CN" altLang="en-US" sz="3000" dirty="0"/>
              <a:t>问：能否把所有灯都灭掉？</a:t>
            </a:r>
          </a:p>
          <a:p>
            <a:endParaRPr lang="zh-CN" altLang="en-US" dirty="0"/>
          </a:p>
        </p:txBody>
      </p:sp>
    </p:spTree>
    <p:extLst>
      <p:ext uri="{BB962C8B-B14F-4D97-AF65-F5344CB8AC3E}">
        <p14:creationId xmlns:p14="http://schemas.microsoft.com/office/powerpoint/2010/main" val="29668932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例七：</a:t>
            </a:r>
            <a:endParaRPr lang="zh-CN" altLang="en-US" dirty="0"/>
          </a:p>
        </p:txBody>
      </p:sp>
      <p:sp>
        <p:nvSpPr>
          <p:cNvPr id="3" name="内容占位符 2"/>
          <p:cNvSpPr>
            <a:spLocks noGrp="1"/>
          </p:cNvSpPr>
          <p:nvPr>
            <p:ph idx="1"/>
          </p:nvPr>
        </p:nvSpPr>
        <p:spPr/>
        <p:txBody>
          <a:bodyPr/>
          <a:lstStyle/>
          <a:p>
            <a:r>
              <a:rPr lang="zh-CN" altLang="en-US" dirty="0"/>
              <a:t>在一个给定的矩形中有一些障碍点，找出内部不包含障碍点的、轮廓与整个矩形平行或重合的最大子矩形。</a:t>
            </a:r>
          </a:p>
        </p:txBody>
      </p:sp>
      <p:pic>
        <p:nvPicPr>
          <p:cNvPr id="4" name="图片 3"/>
          <p:cNvPicPr>
            <a:picLocks noChangeAspect="1"/>
          </p:cNvPicPr>
          <p:nvPr/>
        </p:nvPicPr>
        <p:blipFill>
          <a:blip r:embed="rId2"/>
          <a:stretch>
            <a:fillRect/>
          </a:stretch>
        </p:blipFill>
        <p:spPr>
          <a:xfrm>
            <a:off x="685801" y="4689812"/>
            <a:ext cx="5838946" cy="2052182"/>
          </a:xfrm>
          <a:prstGeom prst="rect">
            <a:avLst/>
          </a:prstGeom>
        </p:spPr>
      </p:pic>
    </p:spTree>
    <p:extLst>
      <p:ext uri="{BB962C8B-B14F-4D97-AF65-F5344CB8AC3E}">
        <p14:creationId xmlns:p14="http://schemas.microsoft.com/office/powerpoint/2010/main" val="2012199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解法一：枚举上下左右四个边界，判断中间有没有点</a:t>
            </a:r>
            <a:endParaRPr lang="en-US" altLang="zh-CN" dirty="0" smtClean="0"/>
          </a:p>
          <a:p>
            <a:r>
              <a:rPr lang="zh-CN" altLang="en-US" dirty="0" smtClean="0"/>
              <a:t>解法二：</a:t>
            </a:r>
            <a:r>
              <a:rPr lang="zh-CN" altLang="en-US" dirty="0"/>
              <a:t> </a:t>
            </a:r>
            <a:r>
              <a:rPr lang="zh-CN" altLang="en-US" dirty="0" smtClean="0"/>
              <a:t>枚举</a:t>
            </a:r>
            <a:r>
              <a:rPr lang="zh-CN" altLang="en-US" dirty="0"/>
              <a:t>左右边界</a:t>
            </a:r>
            <a:r>
              <a:rPr lang="zh-CN" altLang="en-US" dirty="0" smtClean="0"/>
              <a:t>，对</a:t>
            </a:r>
            <a:r>
              <a:rPr lang="zh-CN" altLang="en-US" dirty="0"/>
              <a:t>处在边界内的点排序，每两个相邻的点和左右边界组成一个矩形。</a:t>
            </a:r>
          </a:p>
        </p:txBody>
      </p:sp>
    </p:spTree>
    <p:extLst>
      <p:ext uri="{BB962C8B-B14F-4D97-AF65-F5344CB8AC3E}">
        <p14:creationId xmlns:p14="http://schemas.microsoft.com/office/powerpoint/2010/main" val="31026710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解法三：悬线法</a:t>
            </a:r>
            <a:endParaRPr lang="en-US" altLang="zh-CN" dirty="0" smtClean="0"/>
          </a:p>
          <a:p>
            <a:endParaRPr lang="en-US" altLang="zh-CN" dirty="0"/>
          </a:p>
          <a:p>
            <a:endParaRPr lang="en-US" altLang="zh-CN" dirty="0" smtClean="0"/>
          </a:p>
          <a:p>
            <a:endParaRPr lang="en-US" altLang="zh-CN" dirty="0" smtClean="0"/>
          </a:p>
          <a:p>
            <a:endParaRPr lang="zh-CN" altLang="en-US" dirty="0"/>
          </a:p>
        </p:txBody>
      </p:sp>
      <p:pic>
        <p:nvPicPr>
          <p:cNvPr id="5" name="图片 4"/>
          <p:cNvPicPr>
            <a:picLocks noChangeAspect="1"/>
          </p:cNvPicPr>
          <p:nvPr/>
        </p:nvPicPr>
        <p:blipFill>
          <a:blip r:embed="rId2"/>
          <a:stretch>
            <a:fillRect/>
          </a:stretch>
        </p:blipFill>
        <p:spPr>
          <a:xfrm>
            <a:off x="442754" y="3033997"/>
            <a:ext cx="5395505" cy="2329573"/>
          </a:xfrm>
          <a:prstGeom prst="rect">
            <a:avLst/>
          </a:prstGeom>
        </p:spPr>
      </p:pic>
      <p:pic>
        <p:nvPicPr>
          <p:cNvPr id="6" name="图片 5"/>
          <p:cNvPicPr>
            <a:picLocks noChangeAspect="1"/>
          </p:cNvPicPr>
          <p:nvPr/>
        </p:nvPicPr>
        <p:blipFill>
          <a:blip r:embed="rId3"/>
          <a:stretch>
            <a:fillRect/>
          </a:stretch>
        </p:blipFill>
        <p:spPr>
          <a:xfrm>
            <a:off x="6807620" y="2606253"/>
            <a:ext cx="4833920" cy="2757317"/>
          </a:xfrm>
          <a:prstGeom prst="rect">
            <a:avLst/>
          </a:prstGeom>
        </p:spPr>
      </p:pic>
    </p:spTree>
    <p:extLst>
      <p:ext uri="{BB962C8B-B14F-4D97-AF65-F5344CB8AC3E}">
        <p14:creationId xmlns:p14="http://schemas.microsoft.com/office/powerpoint/2010/main" val="55058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一点说明</a:t>
            </a:r>
            <a:endParaRPr lang="zh-CN" altLang="en-US" dirty="0"/>
          </a:p>
        </p:txBody>
      </p:sp>
      <p:sp>
        <p:nvSpPr>
          <p:cNvPr id="3" name="内容占位符 2"/>
          <p:cNvSpPr>
            <a:spLocks noGrp="1"/>
          </p:cNvSpPr>
          <p:nvPr>
            <p:ph idx="1"/>
          </p:nvPr>
        </p:nvSpPr>
        <p:spPr/>
        <p:txBody>
          <a:bodyPr/>
          <a:lstStyle/>
          <a:p>
            <a:r>
              <a:rPr lang="zh-CN" altLang="en-US" dirty="0" smtClean="0"/>
              <a:t>有问题随时欢迎来问，跟不上上课节奏随时提出</a:t>
            </a:r>
            <a:endParaRPr lang="en-US" altLang="zh-CN" dirty="0" smtClean="0"/>
          </a:p>
          <a:p>
            <a:r>
              <a:rPr lang="zh-CN" altLang="en-US" dirty="0" smtClean="0"/>
              <a:t>我拒绝回答和题目翻译有关的问题</a:t>
            </a:r>
            <a:endParaRPr lang="en-US" altLang="zh-CN" dirty="0" smtClean="0"/>
          </a:p>
          <a:p>
            <a:r>
              <a:rPr lang="zh-CN" altLang="en-US" dirty="0" smtClean="0"/>
              <a:t>请大家独立完成代码编写</a:t>
            </a:r>
            <a:endParaRPr lang="zh-CN" altLang="en-US" dirty="0"/>
          </a:p>
        </p:txBody>
      </p:sp>
    </p:spTree>
    <p:extLst>
      <p:ext uri="{BB962C8B-B14F-4D97-AF65-F5344CB8AC3E}">
        <p14:creationId xmlns:p14="http://schemas.microsoft.com/office/powerpoint/2010/main" val="3047076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0" y="2142067"/>
            <a:ext cx="4984970" cy="2492485"/>
          </a:xfrm>
          <a:prstGeom prst="rect">
            <a:avLst/>
          </a:prstGeom>
        </p:spPr>
      </p:pic>
      <p:pic>
        <p:nvPicPr>
          <p:cNvPr id="5" name="图片 4"/>
          <p:cNvPicPr>
            <a:picLocks noChangeAspect="1"/>
          </p:cNvPicPr>
          <p:nvPr/>
        </p:nvPicPr>
        <p:blipFill>
          <a:blip r:embed="rId3"/>
          <a:stretch>
            <a:fillRect/>
          </a:stretch>
        </p:blipFill>
        <p:spPr>
          <a:xfrm>
            <a:off x="5670771" y="2142067"/>
            <a:ext cx="6110105" cy="2492485"/>
          </a:xfrm>
          <a:prstGeom prst="rect">
            <a:avLst/>
          </a:prstGeom>
        </p:spPr>
      </p:pic>
    </p:spTree>
    <p:extLst>
      <p:ext uri="{BB962C8B-B14F-4D97-AF65-F5344CB8AC3E}">
        <p14:creationId xmlns:p14="http://schemas.microsoft.com/office/powerpoint/2010/main" val="39374913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6" name="图片 5"/>
          <p:cNvPicPr>
            <a:picLocks noChangeAspect="1"/>
          </p:cNvPicPr>
          <p:nvPr/>
        </p:nvPicPr>
        <p:blipFill>
          <a:blip r:embed="rId2"/>
          <a:stretch>
            <a:fillRect/>
          </a:stretch>
        </p:blipFill>
        <p:spPr>
          <a:xfrm>
            <a:off x="0" y="1"/>
            <a:ext cx="9104585" cy="6858000"/>
          </a:xfrm>
          <a:prstGeom prst="rect">
            <a:avLst/>
          </a:prstGeom>
        </p:spPr>
      </p:pic>
    </p:spTree>
    <p:extLst>
      <p:ext uri="{BB962C8B-B14F-4D97-AF65-F5344CB8AC3E}">
        <p14:creationId xmlns:p14="http://schemas.microsoft.com/office/powerpoint/2010/main" val="6715272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贪心</a:t>
            </a:r>
          </a:p>
        </p:txBody>
      </p:sp>
      <p:sp>
        <p:nvSpPr>
          <p:cNvPr id="3" name="内容占位符 2"/>
          <p:cNvSpPr>
            <a:spLocks noGrp="1"/>
          </p:cNvSpPr>
          <p:nvPr>
            <p:ph idx="1"/>
          </p:nvPr>
        </p:nvSpPr>
        <p:spPr/>
        <p:txBody>
          <a:bodyPr/>
          <a:lstStyle/>
          <a:p>
            <a:r>
              <a:rPr lang="zh-CN" altLang="en-US" dirty="0"/>
              <a:t>贪心</a:t>
            </a:r>
            <a:r>
              <a:rPr lang="zh-CN" altLang="en-US" dirty="0" smtClean="0"/>
              <a:t>算法是</a:t>
            </a:r>
            <a:r>
              <a:rPr lang="zh-CN" altLang="en-US" dirty="0"/>
              <a:t>指，在对问题求解时，总是做出在当前看来是最好的选择。也就是说，不从整体最优上加以考虑，他所做出的是在某种意义上的局部最优解。</a:t>
            </a:r>
            <a:endParaRPr lang="en-US" altLang="zh-CN" dirty="0"/>
          </a:p>
          <a:p>
            <a:endParaRPr lang="zh-CN" altLang="en-US" dirty="0"/>
          </a:p>
        </p:txBody>
      </p:sp>
    </p:spTree>
    <p:extLst>
      <p:ext uri="{BB962C8B-B14F-4D97-AF65-F5344CB8AC3E}">
        <p14:creationId xmlns:p14="http://schemas.microsoft.com/office/powerpoint/2010/main" val="22075618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例一：</a:t>
            </a:r>
          </a:p>
        </p:txBody>
      </p:sp>
      <p:sp>
        <p:nvSpPr>
          <p:cNvPr id="3" name="内容占位符 2"/>
          <p:cNvSpPr>
            <a:spLocks noGrp="1"/>
          </p:cNvSpPr>
          <p:nvPr>
            <p:ph idx="1"/>
          </p:nvPr>
        </p:nvSpPr>
        <p:spPr/>
        <p:txBody>
          <a:bodyPr>
            <a:normAutofit fontScale="85000" lnSpcReduction="20000"/>
          </a:bodyPr>
          <a:lstStyle/>
          <a:p>
            <a:r>
              <a:rPr lang="zh-CN" altLang="en-US" dirty="0"/>
              <a:t>设有</a:t>
            </a:r>
            <a:r>
              <a:rPr lang="en-US" altLang="zh-CN" dirty="0"/>
              <a:t>n</a:t>
            </a:r>
            <a:r>
              <a:rPr lang="zh-CN" altLang="en-US" dirty="0"/>
              <a:t>个正整数，将它们连接成一排，组成一个最大的多位整数。</a:t>
            </a:r>
          </a:p>
          <a:p>
            <a:r>
              <a:rPr lang="zh-CN" altLang="en-US" dirty="0"/>
              <a:t>例如：</a:t>
            </a:r>
            <a:r>
              <a:rPr lang="en-US" altLang="zh-CN" dirty="0"/>
              <a:t>n=3</a:t>
            </a:r>
            <a:r>
              <a:rPr lang="zh-CN" altLang="en-US" dirty="0"/>
              <a:t>时，</a:t>
            </a:r>
            <a:r>
              <a:rPr lang="en-US" altLang="zh-CN" dirty="0"/>
              <a:t>3</a:t>
            </a:r>
            <a:r>
              <a:rPr lang="zh-CN" altLang="en-US" dirty="0"/>
              <a:t>个整数</a:t>
            </a:r>
            <a:r>
              <a:rPr lang="en-US" altLang="zh-CN" dirty="0"/>
              <a:t>13</a:t>
            </a:r>
            <a:r>
              <a:rPr lang="zh-CN" altLang="en-US" dirty="0"/>
              <a:t>，</a:t>
            </a:r>
            <a:r>
              <a:rPr lang="en-US" altLang="zh-CN" dirty="0"/>
              <a:t>312</a:t>
            </a:r>
            <a:r>
              <a:rPr lang="zh-CN" altLang="en-US" dirty="0"/>
              <a:t>，</a:t>
            </a:r>
            <a:r>
              <a:rPr lang="en-US" altLang="zh-CN" dirty="0"/>
              <a:t>343</a:t>
            </a:r>
            <a:r>
              <a:rPr lang="zh-CN" altLang="en-US" dirty="0"/>
              <a:t>，连成的最大整数为</a:t>
            </a:r>
            <a:r>
              <a:rPr lang="en-US" altLang="zh-CN" dirty="0"/>
              <a:t>34331213</a:t>
            </a:r>
            <a:endParaRPr lang="zh-CN" altLang="en-US" dirty="0"/>
          </a:p>
          <a:p>
            <a:r>
              <a:rPr lang="zh-CN" altLang="en-US" dirty="0"/>
              <a:t>又如：</a:t>
            </a:r>
            <a:r>
              <a:rPr lang="en-US" altLang="zh-CN" dirty="0"/>
              <a:t>n=4</a:t>
            </a:r>
            <a:r>
              <a:rPr lang="zh-CN" altLang="en-US" dirty="0"/>
              <a:t>时，</a:t>
            </a:r>
            <a:r>
              <a:rPr lang="en-US" altLang="zh-CN" dirty="0"/>
              <a:t>4</a:t>
            </a:r>
            <a:r>
              <a:rPr lang="zh-CN" altLang="en-US" dirty="0"/>
              <a:t>个整数</a:t>
            </a:r>
            <a:r>
              <a:rPr lang="en-US" altLang="zh-CN" dirty="0"/>
              <a:t>7</a:t>
            </a:r>
            <a:r>
              <a:rPr lang="zh-CN" altLang="en-US" dirty="0"/>
              <a:t>，</a:t>
            </a:r>
            <a:r>
              <a:rPr lang="en-US" altLang="zh-CN" dirty="0"/>
              <a:t>13</a:t>
            </a:r>
            <a:r>
              <a:rPr lang="zh-CN" altLang="en-US" dirty="0"/>
              <a:t>，</a:t>
            </a:r>
            <a:r>
              <a:rPr lang="en-US" altLang="zh-CN" dirty="0"/>
              <a:t>4</a:t>
            </a:r>
            <a:r>
              <a:rPr lang="zh-CN" altLang="en-US" dirty="0"/>
              <a:t>，</a:t>
            </a:r>
            <a:r>
              <a:rPr lang="en-US" altLang="zh-CN" dirty="0"/>
              <a:t>246</a:t>
            </a:r>
            <a:r>
              <a:rPr lang="zh-CN" altLang="en-US" dirty="0"/>
              <a:t>，连成的最大整数为</a:t>
            </a:r>
            <a:r>
              <a:rPr lang="en-US" altLang="zh-CN" dirty="0"/>
              <a:t>7424613</a:t>
            </a:r>
            <a:endParaRPr lang="zh-CN" altLang="en-US" dirty="0"/>
          </a:p>
          <a:p>
            <a:r>
              <a:rPr lang="zh-CN" altLang="en-US" dirty="0"/>
              <a:t>输入：</a:t>
            </a:r>
            <a:r>
              <a:rPr lang="en-US" altLang="zh-CN" dirty="0"/>
              <a:t>n</a:t>
            </a:r>
          </a:p>
          <a:p>
            <a:r>
              <a:rPr lang="en-US" altLang="zh-CN" dirty="0"/>
              <a:t>N</a:t>
            </a:r>
            <a:r>
              <a:rPr lang="zh-CN" altLang="en-US" dirty="0"/>
              <a:t>个数</a:t>
            </a:r>
          </a:p>
          <a:p>
            <a:r>
              <a:rPr lang="zh-CN" altLang="en-US" dirty="0"/>
              <a:t>输出：连成的</a:t>
            </a:r>
            <a:r>
              <a:rPr lang="zh-CN" altLang="en-US" dirty="0" smtClean="0"/>
              <a:t>多位数</a:t>
            </a:r>
            <a:endParaRPr lang="zh-CN" altLang="en-US" dirty="0"/>
          </a:p>
        </p:txBody>
      </p:sp>
    </p:spTree>
    <p:extLst>
      <p:ext uri="{BB962C8B-B14F-4D97-AF65-F5344CB8AC3E}">
        <p14:creationId xmlns:p14="http://schemas.microsoft.com/office/powerpoint/2010/main" val="31385528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例二：</a:t>
            </a:r>
            <a:r>
              <a:rPr lang="zh-CN" altLang="zh-CN" dirty="0"/>
              <a:t>事件序列问题 </a:t>
            </a:r>
            <a:endParaRPr lang="zh-CN" altLang="en-US" dirty="0"/>
          </a:p>
        </p:txBody>
      </p:sp>
      <p:sp>
        <p:nvSpPr>
          <p:cNvPr id="10243" name="内容占位符 2"/>
          <p:cNvSpPr>
            <a:spLocks noGrp="1"/>
          </p:cNvSpPr>
          <p:nvPr>
            <p:ph idx="1"/>
          </p:nvPr>
        </p:nvSpPr>
        <p:spPr/>
        <p:txBody>
          <a:bodyPr/>
          <a:lstStyle/>
          <a:p>
            <a:r>
              <a:rPr lang="zh-CN" altLang="zh-CN" dirty="0" smtClean="0"/>
              <a:t>已知N个事件的发生时刻和结束时刻（见下表，表中事件已按结束时刻升序排序）。一些在时间上没有重叠的事件，可以构成一个事件序列，如事件{2，8，10}。事件序列包含的事件数目，称为该事件序列的长度。</a:t>
            </a:r>
            <a:r>
              <a:rPr lang="zh-CN" altLang="zh-CN" dirty="0"/>
              <a:t>请编程找出一个最长的事件序列。</a:t>
            </a:r>
          </a:p>
          <a:p>
            <a:endParaRPr lang="zh-CN" altLang="en-US" dirty="0" smtClean="0"/>
          </a:p>
        </p:txBody>
      </p:sp>
      <p:graphicFrame>
        <p:nvGraphicFramePr>
          <p:cNvPr id="4" name="表格 3"/>
          <p:cNvGraphicFramePr>
            <a:graphicFrameLocks noGrp="1"/>
          </p:cNvGraphicFramePr>
          <p:nvPr>
            <p:extLst>
              <p:ext uri="{D42A27DB-BD31-4B8C-83A1-F6EECF244321}">
                <p14:modId xmlns:p14="http://schemas.microsoft.com/office/powerpoint/2010/main" val="2477523849"/>
              </p:ext>
            </p:extLst>
          </p:nvPr>
        </p:nvGraphicFramePr>
        <p:xfrm>
          <a:off x="1245699" y="5064918"/>
          <a:ext cx="7715250" cy="1604963"/>
        </p:xfrm>
        <a:graphic>
          <a:graphicData uri="http://schemas.openxmlformats.org/drawingml/2006/table">
            <a:tbl>
              <a:tblPr/>
              <a:tblGrid>
                <a:gridCol w="1606550"/>
                <a:gridCol w="484187"/>
                <a:gridCol w="377825"/>
                <a:gridCol w="361950"/>
                <a:gridCol w="431800"/>
                <a:gridCol w="433388"/>
                <a:gridCol w="571500"/>
                <a:gridCol w="571500"/>
                <a:gridCol w="571500"/>
                <a:gridCol w="571500"/>
                <a:gridCol w="571500"/>
                <a:gridCol w="590550"/>
                <a:gridCol w="571500"/>
              </a:tblGrid>
              <a:tr h="568325">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事件编号</a:t>
                      </a:r>
                    </a:p>
                  </a:txBody>
                  <a:tcPr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0</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1</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2</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3</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4</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5</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6</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7</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8</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9</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10</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11</a:t>
                      </a:r>
                    </a:p>
                  </a:txBody>
                  <a:tcPr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517525">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发生时刻</a:t>
                      </a:r>
                    </a:p>
                  </a:txBody>
                  <a:tcPr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1</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3</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0</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3</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2</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5</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6</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4</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10</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8</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15</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15</a:t>
                      </a:r>
                    </a:p>
                  </a:txBody>
                  <a:tcPr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519113">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结束时刻</a:t>
                      </a:r>
                    </a:p>
                  </a:txBody>
                  <a:tcPr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3</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4</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7</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8</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9</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10</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12</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14</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15</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18</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19</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20</a:t>
                      </a:r>
                    </a:p>
                  </a:txBody>
                  <a:tcPr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01898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0" y="475846"/>
            <a:ext cx="10072048" cy="6382154"/>
          </a:xfrm>
          <a:prstGeom prst="rect">
            <a:avLst/>
          </a:prstGeom>
        </p:spPr>
      </p:pic>
    </p:spTree>
    <p:extLst>
      <p:ext uri="{BB962C8B-B14F-4D97-AF65-F5344CB8AC3E}">
        <p14:creationId xmlns:p14="http://schemas.microsoft.com/office/powerpoint/2010/main" val="4861541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例三：</a:t>
            </a:r>
            <a:endParaRPr lang="zh-CN" altLang="en-US" dirty="0"/>
          </a:p>
        </p:txBody>
      </p:sp>
      <p:sp>
        <p:nvSpPr>
          <p:cNvPr id="3" name="内容占位符 2"/>
          <p:cNvSpPr>
            <a:spLocks noGrp="1"/>
          </p:cNvSpPr>
          <p:nvPr>
            <p:ph idx="1"/>
          </p:nvPr>
        </p:nvSpPr>
        <p:spPr/>
        <p:txBody>
          <a:bodyPr/>
          <a:lstStyle/>
          <a:p>
            <a:r>
              <a:rPr lang="zh-CN" altLang="en-US" dirty="0"/>
              <a:t>给</a:t>
            </a:r>
            <a:r>
              <a:rPr lang="en-US" altLang="zh-CN" dirty="0"/>
              <a:t>n</a:t>
            </a:r>
            <a:r>
              <a:rPr lang="zh-CN" altLang="en-US" dirty="0"/>
              <a:t>个活动，每个活动需要一段时间</a:t>
            </a:r>
            <a:r>
              <a:rPr lang="en-US" altLang="zh-CN" dirty="0"/>
              <a:t>C</a:t>
            </a:r>
            <a:r>
              <a:rPr lang="zh-CN" altLang="en-US" dirty="0"/>
              <a:t>来完成，并且有一个截止时间</a:t>
            </a:r>
            <a:r>
              <a:rPr lang="en-US" altLang="zh-CN" dirty="0"/>
              <a:t>D</a:t>
            </a:r>
            <a:r>
              <a:rPr lang="zh-CN" altLang="en-US" dirty="0"/>
              <a:t>，当完成时间</a:t>
            </a:r>
            <a:r>
              <a:rPr lang="en-US" altLang="zh-CN" dirty="0"/>
              <a:t>t</a:t>
            </a:r>
            <a:r>
              <a:rPr lang="zh-CN" altLang="en-US" dirty="0"/>
              <a:t>大于截止时间完成时，会扣除</a:t>
            </a:r>
            <a:r>
              <a:rPr lang="en-US" altLang="zh-CN" dirty="0"/>
              <a:t>t-D</a:t>
            </a:r>
            <a:r>
              <a:rPr lang="zh-CN" altLang="en-US" dirty="0"/>
              <a:t>分，让你找出如何使自己所扣分的最大值最小。</a:t>
            </a:r>
          </a:p>
        </p:txBody>
      </p:sp>
    </p:spTree>
    <p:extLst>
      <p:ext uri="{BB962C8B-B14F-4D97-AF65-F5344CB8AC3E}">
        <p14:creationId xmlns:p14="http://schemas.microsoft.com/office/powerpoint/2010/main" val="5355512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0" y="1200305"/>
            <a:ext cx="12207338" cy="4590895"/>
          </a:xfrm>
          <a:prstGeom prst="rect">
            <a:avLst/>
          </a:prstGeom>
        </p:spPr>
      </p:pic>
    </p:spTree>
    <p:extLst>
      <p:ext uri="{BB962C8B-B14F-4D97-AF65-F5344CB8AC3E}">
        <p14:creationId xmlns:p14="http://schemas.microsoft.com/office/powerpoint/2010/main" val="30178770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dirty="0" smtClean="0"/>
              <a:t>例四：国王游戏</a:t>
            </a:r>
          </a:p>
        </p:txBody>
      </p:sp>
      <p:sp>
        <p:nvSpPr>
          <p:cNvPr id="11267" name="内容占位符 2"/>
          <p:cNvSpPr>
            <a:spLocks noGrp="1"/>
          </p:cNvSpPr>
          <p:nvPr>
            <p:ph idx="1"/>
          </p:nvPr>
        </p:nvSpPr>
        <p:spPr>
          <a:xfrm>
            <a:off x="685801" y="2142067"/>
            <a:ext cx="10131425" cy="3949244"/>
          </a:xfrm>
        </p:spPr>
        <p:txBody>
          <a:bodyPr>
            <a:normAutofit fontScale="85000" lnSpcReduction="10000"/>
          </a:bodyPr>
          <a:lstStyle/>
          <a:p>
            <a:pPr algn="l"/>
            <a:r>
              <a:rPr lang="zh-CN" altLang="en-US" dirty="0" smtClean="0"/>
              <a:t>恰逢 </a:t>
            </a:r>
            <a:r>
              <a:rPr lang="en-US" altLang="zh-CN" dirty="0" smtClean="0"/>
              <a:t>H </a:t>
            </a:r>
            <a:r>
              <a:rPr lang="zh-CN" altLang="en-US" dirty="0" smtClean="0"/>
              <a:t>国国庆，国王邀请 </a:t>
            </a:r>
            <a:r>
              <a:rPr lang="en-US" altLang="zh-CN" dirty="0" smtClean="0"/>
              <a:t>n </a:t>
            </a:r>
            <a:r>
              <a:rPr lang="zh-CN" altLang="en-US" dirty="0" smtClean="0"/>
              <a:t>位大臣来玩一个有奖游戏。首先，他让每个大臣在左、右手上面分别写下一个整数，国王自己也在左、右手上各写一个整数。然后，让这 </a:t>
            </a:r>
            <a:r>
              <a:rPr lang="en-US" altLang="zh-CN" dirty="0" smtClean="0"/>
              <a:t>n </a:t>
            </a:r>
            <a:r>
              <a:rPr lang="zh-CN" altLang="en-US" dirty="0" smtClean="0"/>
              <a:t>位大臣排成一排，国王站在队伍的最前面。排好队后，所有的大臣都会获得国王奖赏的若干金币，每位大臣获得的金币数分别是：排在该大臣前面的所有人的左手上的数的乘积除以他自己右手上的数，然后向下取整得到的结果。 </a:t>
            </a:r>
            <a:br>
              <a:rPr lang="zh-CN" altLang="en-US" dirty="0" smtClean="0"/>
            </a:br>
            <a:r>
              <a:rPr lang="zh-CN" altLang="en-US" dirty="0" smtClean="0"/>
              <a:t>国王不希望某一个大臣获得特别多的奖赏，所以他想请你帮他重新安排一下队伍的顺序，使得获得奖赏最多的大臣，所获奖赏尽可能的少。注意，国王的位置始终在队伍的最前面。</a:t>
            </a:r>
            <a:endParaRPr lang="en-US" altLang="zh-CN" dirty="0" smtClean="0"/>
          </a:p>
          <a:p>
            <a:pPr algn="l"/>
            <a:endParaRPr lang="zh-CN" altLang="en-US" dirty="0" smtClean="0"/>
          </a:p>
        </p:txBody>
      </p:sp>
    </p:spTree>
    <p:extLst>
      <p:ext uri="{BB962C8B-B14F-4D97-AF65-F5344CB8AC3E}">
        <p14:creationId xmlns:p14="http://schemas.microsoft.com/office/powerpoint/2010/main" val="3134323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50643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枚举</a:t>
            </a:r>
          </a:p>
        </p:txBody>
      </p:sp>
      <p:sp>
        <p:nvSpPr>
          <p:cNvPr id="3" name="内容占位符 2"/>
          <p:cNvSpPr>
            <a:spLocks noGrp="1"/>
          </p:cNvSpPr>
          <p:nvPr>
            <p:ph idx="1"/>
          </p:nvPr>
        </p:nvSpPr>
        <p:spPr/>
        <p:txBody>
          <a:bodyPr/>
          <a:lstStyle/>
          <a:p>
            <a:r>
              <a:rPr lang="zh-CN" altLang="en-US" dirty="0" smtClean="0"/>
              <a:t>顾名思义：就是一个一个试嘛</a:t>
            </a:r>
            <a:endParaRPr lang="en-US" altLang="zh-CN" dirty="0" smtClean="0"/>
          </a:p>
          <a:p>
            <a:r>
              <a:rPr lang="zh-CN" altLang="en-US" dirty="0"/>
              <a:t>很</a:t>
            </a:r>
            <a:r>
              <a:rPr lang="zh-CN" altLang="en-US" dirty="0" smtClean="0"/>
              <a:t>简单？</a:t>
            </a:r>
            <a:endParaRPr lang="en-US" altLang="zh-CN" dirty="0" smtClean="0"/>
          </a:p>
          <a:p>
            <a:r>
              <a:rPr lang="zh-CN" altLang="en-US" dirty="0" smtClean="0"/>
              <a:t>怎样保证枚举时做到不重复不遗漏？</a:t>
            </a:r>
            <a:endParaRPr lang="en-US" altLang="zh-CN" dirty="0" smtClean="0"/>
          </a:p>
          <a:p>
            <a:r>
              <a:rPr lang="zh-CN" altLang="en-US" dirty="0" smtClean="0"/>
              <a:t>怎样提高枚举效率</a:t>
            </a:r>
            <a:r>
              <a:rPr lang="en-US" altLang="zh-CN" dirty="0" smtClean="0"/>
              <a:t>——</a:t>
            </a:r>
            <a:r>
              <a:rPr lang="zh-CN" altLang="en-US" dirty="0" smtClean="0"/>
              <a:t>优化</a:t>
            </a:r>
            <a:r>
              <a:rPr lang="en-US" altLang="zh-CN" dirty="0" smtClean="0"/>
              <a:t>or</a:t>
            </a:r>
            <a:r>
              <a:rPr lang="zh-CN" altLang="en-US" dirty="0" smtClean="0"/>
              <a:t>剪枝</a:t>
            </a:r>
            <a:endParaRPr lang="en-US" altLang="zh-CN" dirty="0" smtClean="0"/>
          </a:p>
        </p:txBody>
      </p:sp>
    </p:spTree>
    <p:extLst>
      <p:ext uri="{BB962C8B-B14F-4D97-AF65-F5344CB8AC3E}">
        <p14:creationId xmlns:p14="http://schemas.microsoft.com/office/powerpoint/2010/main" val="6749844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 y="432285"/>
            <a:ext cx="8270543" cy="6401779"/>
          </a:xfrm>
          <a:prstGeom prst="rect">
            <a:avLst/>
          </a:prstGeom>
        </p:spPr>
      </p:pic>
    </p:spTree>
    <p:extLst>
      <p:ext uri="{BB962C8B-B14F-4D97-AF65-F5344CB8AC3E}">
        <p14:creationId xmlns:p14="http://schemas.microsoft.com/office/powerpoint/2010/main" val="27007998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例五：</a:t>
            </a:r>
            <a:endParaRPr lang="zh-CN" altLang="en-US" dirty="0"/>
          </a:p>
        </p:txBody>
      </p:sp>
      <p:sp>
        <p:nvSpPr>
          <p:cNvPr id="3" name="内容占位符 2"/>
          <p:cNvSpPr>
            <a:spLocks noGrp="1"/>
          </p:cNvSpPr>
          <p:nvPr>
            <p:ph idx="1"/>
          </p:nvPr>
        </p:nvSpPr>
        <p:spPr/>
        <p:txBody>
          <a:bodyPr/>
          <a:lstStyle/>
          <a:p>
            <a:r>
              <a:rPr lang="zh-CN" altLang="en-US" dirty="0"/>
              <a:t>给定</a:t>
            </a:r>
            <a:r>
              <a:rPr lang="en-US" altLang="zh-CN" dirty="0"/>
              <a:t>4</a:t>
            </a:r>
            <a:r>
              <a:rPr lang="zh-CN" altLang="en-US" dirty="0"/>
              <a:t>个小于等于</a:t>
            </a:r>
            <a:r>
              <a:rPr lang="en-US" altLang="zh-CN" dirty="0"/>
              <a:t>10^18</a:t>
            </a:r>
            <a:r>
              <a:rPr lang="zh-CN" altLang="en-US" dirty="0"/>
              <a:t>的数</a:t>
            </a:r>
            <a:r>
              <a:rPr lang="en-US" altLang="zh-CN" dirty="0" err="1"/>
              <a:t>a,b,c,d</a:t>
            </a:r>
            <a:r>
              <a:rPr lang="zh-CN" altLang="en-US" dirty="0"/>
              <a:t>，又有</a:t>
            </a:r>
            <a:r>
              <a:rPr lang="en-US" altLang="zh-CN" dirty="0"/>
              <a:t>a&lt;=x&lt;=b</a:t>
            </a:r>
            <a:r>
              <a:rPr lang="zh-CN" altLang="en-US" dirty="0"/>
              <a:t>，</a:t>
            </a:r>
            <a:r>
              <a:rPr lang="en-US" altLang="zh-CN" dirty="0"/>
              <a:t>c&lt;=y&lt;=d</a:t>
            </a:r>
            <a:r>
              <a:rPr lang="zh-CN" altLang="en-US" dirty="0"/>
              <a:t>，求</a:t>
            </a:r>
            <a:r>
              <a:rPr lang="en-US" altLang="zh-CN" dirty="0" smtClean="0"/>
              <a:t>x </a:t>
            </a:r>
            <a:r>
              <a:rPr lang="en-US" altLang="zh-CN" dirty="0" err="1" smtClean="0"/>
              <a:t>xor</a:t>
            </a:r>
            <a:r>
              <a:rPr lang="en-US" altLang="zh-CN" dirty="0" smtClean="0"/>
              <a:t> y</a:t>
            </a:r>
            <a:r>
              <a:rPr lang="zh-CN" altLang="en-US" dirty="0"/>
              <a:t>的最大值</a:t>
            </a:r>
          </a:p>
        </p:txBody>
      </p:sp>
    </p:spTree>
    <p:extLst>
      <p:ext uri="{BB962C8B-B14F-4D97-AF65-F5344CB8AC3E}">
        <p14:creationId xmlns:p14="http://schemas.microsoft.com/office/powerpoint/2010/main" val="766626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endParaRPr lang="zh-CN" altLang="en-US" dirty="0"/>
          </a:p>
        </p:txBody>
      </p:sp>
      <p:sp>
        <p:nvSpPr>
          <p:cNvPr id="3" name="内容占位符 2"/>
          <p:cNvSpPr>
            <a:spLocks noGrp="1"/>
          </p:cNvSpPr>
          <p:nvPr>
            <p:ph idx="1"/>
          </p:nvPr>
        </p:nvSpPr>
        <p:spPr/>
        <p:txBody>
          <a:bodyPr/>
          <a:lstStyle/>
          <a:p>
            <a:r>
              <a:rPr lang="en-US" altLang="zh-CN"/>
              <a:t>https://cn.vjudge.net/contest/175339</a:t>
            </a:r>
            <a:endParaRPr lang="zh-CN" altLang="en-US"/>
          </a:p>
        </p:txBody>
      </p:sp>
    </p:spTree>
    <p:extLst>
      <p:ext uri="{BB962C8B-B14F-4D97-AF65-F5344CB8AC3E}">
        <p14:creationId xmlns:p14="http://schemas.microsoft.com/office/powerpoint/2010/main" val="237342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zh-CN" altLang="en-US" dirty="0"/>
              <a:t>一</a:t>
            </a:r>
            <a:r>
              <a:rPr lang="zh-CN" altLang="en-US" dirty="0" smtClean="0"/>
              <a:t>：</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在一个</a:t>
            </a:r>
            <a:r>
              <a:rPr lang="en-US" altLang="zh-CN" dirty="0" smtClean="0"/>
              <a:t>N*N(N&lt;=100)</a:t>
            </a:r>
            <a:r>
              <a:rPr lang="zh-CN" altLang="en-US" dirty="0" smtClean="0"/>
              <a:t>矩阵中求一个最大的正方形使得该正方形的四个顶点都是有字符“</a:t>
            </a:r>
            <a:r>
              <a:rPr lang="en-US" altLang="zh-CN" dirty="0"/>
              <a:t>#</a:t>
            </a:r>
            <a:r>
              <a:rPr lang="zh-CN" altLang="en-US" dirty="0" smtClean="0"/>
              <a:t>”构成。 </a:t>
            </a:r>
            <a:endParaRPr lang="zh-CN" altLang="zh-CN" dirty="0"/>
          </a:p>
          <a:p>
            <a:r>
              <a:rPr lang="en-US" altLang="zh-CN" dirty="0" smtClean="0"/>
              <a:t>#*#***</a:t>
            </a:r>
            <a:endParaRPr lang="zh-CN" altLang="zh-CN" dirty="0"/>
          </a:p>
          <a:p>
            <a:r>
              <a:rPr lang="en-US" altLang="zh-CN" dirty="0"/>
              <a:t>******</a:t>
            </a:r>
            <a:endParaRPr lang="zh-CN" altLang="zh-CN" dirty="0"/>
          </a:p>
          <a:p>
            <a:r>
              <a:rPr lang="en-US" altLang="zh-CN" dirty="0" smtClean="0"/>
              <a:t>#*#*#</a:t>
            </a:r>
            <a:r>
              <a:rPr lang="zh-CN" altLang="en-US" dirty="0" smtClean="0"/>
              <a:t>*</a:t>
            </a:r>
            <a:endParaRPr lang="zh-CN" altLang="zh-CN" dirty="0"/>
          </a:p>
          <a:p>
            <a:r>
              <a:rPr lang="en-US" altLang="zh-CN" dirty="0"/>
              <a:t>******</a:t>
            </a:r>
            <a:endParaRPr lang="zh-CN" altLang="zh-CN" dirty="0"/>
          </a:p>
          <a:p>
            <a:r>
              <a:rPr lang="en-US" altLang="zh-CN" dirty="0"/>
              <a:t>#</a:t>
            </a:r>
            <a:r>
              <a:rPr lang="en-US" altLang="zh-CN" dirty="0" smtClean="0"/>
              <a:t>*</a:t>
            </a:r>
            <a:r>
              <a:rPr lang="zh-CN" altLang="en-US" dirty="0" smtClean="0"/>
              <a:t>*</a:t>
            </a:r>
            <a:r>
              <a:rPr lang="en-US" altLang="zh-CN" dirty="0" smtClean="0"/>
              <a:t>***</a:t>
            </a:r>
            <a:endParaRPr lang="zh-CN" altLang="zh-CN" dirty="0"/>
          </a:p>
          <a:p>
            <a:r>
              <a:rPr lang="en-US" altLang="zh-CN" dirty="0" smtClean="0"/>
              <a:t>***#**</a:t>
            </a:r>
            <a:endParaRPr lang="zh-CN" altLang="zh-CN" dirty="0"/>
          </a:p>
        </p:txBody>
      </p:sp>
    </p:spTree>
    <p:extLst>
      <p:ext uri="{BB962C8B-B14F-4D97-AF65-F5344CB8AC3E}">
        <p14:creationId xmlns:p14="http://schemas.microsoft.com/office/powerpoint/2010/main" val="3499129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7" name="图片 6"/>
          <p:cNvPicPr>
            <a:picLocks noChangeAspect="1"/>
          </p:cNvPicPr>
          <p:nvPr/>
        </p:nvPicPr>
        <p:blipFill>
          <a:blip r:embed="rId2"/>
          <a:stretch>
            <a:fillRect/>
          </a:stretch>
        </p:blipFill>
        <p:spPr>
          <a:xfrm>
            <a:off x="685801" y="2065867"/>
            <a:ext cx="4748660" cy="4541338"/>
          </a:xfrm>
          <a:prstGeom prst="rect">
            <a:avLst/>
          </a:prstGeom>
        </p:spPr>
      </p:pic>
      <p:pic>
        <p:nvPicPr>
          <p:cNvPr id="8" name="图片 7"/>
          <p:cNvPicPr>
            <a:picLocks noChangeAspect="1"/>
          </p:cNvPicPr>
          <p:nvPr/>
        </p:nvPicPr>
        <p:blipFill>
          <a:blip r:embed="rId3"/>
          <a:stretch>
            <a:fillRect/>
          </a:stretch>
        </p:blipFill>
        <p:spPr>
          <a:xfrm>
            <a:off x="5751512" y="2065867"/>
            <a:ext cx="4602309" cy="4552284"/>
          </a:xfrm>
          <a:prstGeom prst="rect">
            <a:avLst/>
          </a:prstGeom>
        </p:spPr>
      </p:pic>
    </p:spTree>
    <p:extLst>
      <p:ext uri="{BB962C8B-B14F-4D97-AF65-F5344CB8AC3E}">
        <p14:creationId xmlns:p14="http://schemas.microsoft.com/office/powerpoint/2010/main" val="3923686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0" y="603282"/>
            <a:ext cx="10435089" cy="6254718"/>
          </a:xfrm>
          <a:prstGeom prst="rect">
            <a:avLst/>
          </a:prstGeom>
        </p:spPr>
      </p:pic>
    </p:spTree>
    <p:extLst>
      <p:ext uri="{BB962C8B-B14F-4D97-AF65-F5344CB8AC3E}">
        <p14:creationId xmlns:p14="http://schemas.microsoft.com/office/powerpoint/2010/main" val="93735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 y="993190"/>
            <a:ext cx="9717206" cy="4739758"/>
          </a:xfrm>
          <a:prstGeom prst="rect">
            <a:avLst/>
          </a:prstGeom>
        </p:spPr>
      </p:pic>
      <p:pic>
        <p:nvPicPr>
          <p:cNvPr id="6" name="图片 5"/>
          <p:cNvPicPr>
            <a:picLocks noChangeAspect="1"/>
          </p:cNvPicPr>
          <p:nvPr/>
        </p:nvPicPr>
        <p:blipFill>
          <a:blip r:embed="rId3"/>
          <a:stretch>
            <a:fillRect/>
          </a:stretch>
        </p:blipFill>
        <p:spPr>
          <a:xfrm>
            <a:off x="4024680" y="5732948"/>
            <a:ext cx="8167320" cy="1168381"/>
          </a:xfrm>
          <a:prstGeom prst="rect">
            <a:avLst/>
          </a:prstGeom>
        </p:spPr>
      </p:pic>
    </p:spTree>
    <p:extLst>
      <p:ext uri="{BB962C8B-B14F-4D97-AF65-F5344CB8AC3E}">
        <p14:creationId xmlns:p14="http://schemas.microsoft.com/office/powerpoint/2010/main" val="368136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例二：</a:t>
            </a:r>
            <a:endParaRPr lang="zh-CN" altLang="en-US" dirty="0"/>
          </a:p>
        </p:txBody>
      </p:sp>
      <p:sp>
        <p:nvSpPr>
          <p:cNvPr id="3" name="内容占位符 2"/>
          <p:cNvSpPr>
            <a:spLocks noGrp="1"/>
          </p:cNvSpPr>
          <p:nvPr>
            <p:ph idx="1"/>
          </p:nvPr>
        </p:nvSpPr>
        <p:spPr/>
        <p:txBody>
          <a:bodyPr/>
          <a:lstStyle/>
          <a:p>
            <a:r>
              <a:rPr lang="zh-CN" altLang="en-US" dirty="0"/>
              <a:t>给定长度为</a:t>
            </a:r>
            <a:r>
              <a:rPr lang="en-US" altLang="zh-CN" dirty="0"/>
              <a:t>n</a:t>
            </a:r>
            <a:r>
              <a:rPr lang="zh-CN" altLang="en-US" dirty="0"/>
              <a:t>的整数</a:t>
            </a:r>
            <a:r>
              <a:rPr lang="zh-CN" altLang="en-US" dirty="0" smtClean="0"/>
              <a:t>数列</a:t>
            </a:r>
            <a:r>
              <a:rPr lang="en-US" altLang="zh-CN" dirty="0" smtClean="0"/>
              <a:t>{Ai}</a:t>
            </a:r>
            <a:r>
              <a:rPr lang="zh-CN" altLang="en-US" dirty="0" smtClean="0"/>
              <a:t>，找出两个整数</a:t>
            </a:r>
            <a:r>
              <a:rPr lang="en-US" altLang="zh-CN" dirty="0" err="1" smtClean="0"/>
              <a:t>ai</a:t>
            </a:r>
            <a:r>
              <a:rPr lang="zh-CN" altLang="en-US" dirty="0" smtClean="0"/>
              <a:t>和</a:t>
            </a:r>
            <a:r>
              <a:rPr lang="en-US" altLang="zh-CN" dirty="0" err="1" smtClean="0"/>
              <a:t>aj</a:t>
            </a:r>
            <a:r>
              <a:rPr lang="zh-CN" altLang="en-US" dirty="0" smtClean="0"/>
              <a:t>（</a:t>
            </a:r>
            <a:r>
              <a:rPr lang="en-US" altLang="zh-CN" dirty="0" err="1"/>
              <a:t>i</a:t>
            </a:r>
            <a:r>
              <a:rPr lang="en-US" altLang="zh-CN" dirty="0"/>
              <a:t>&lt;j</a:t>
            </a:r>
            <a:r>
              <a:rPr lang="zh-CN" altLang="en-US" dirty="0" smtClean="0"/>
              <a:t>），使得</a:t>
            </a:r>
            <a:r>
              <a:rPr lang="en-US" altLang="zh-CN" dirty="0" err="1" smtClean="0"/>
              <a:t>ai-aj</a:t>
            </a:r>
            <a:r>
              <a:rPr lang="zh-CN" altLang="en-US" dirty="0" smtClean="0"/>
              <a:t>尽量大</a:t>
            </a:r>
            <a:endParaRPr lang="zh-CN" altLang="en-US" dirty="0"/>
          </a:p>
        </p:txBody>
      </p:sp>
    </p:spTree>
    <p:extLst>
      <p:ext uri="{BB962C8B-B14F-4D97-AF65-F5344CB8AC3E}">
        <p14:creationId xmlns:p14="http://schemas.microsoft.com/office/powerpoint/2010/main" val="37441484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天体</Template>
  <TotalTime>2420</TotalTime>
  <Words>1626</Words>
  <Application>Microsoft Office PowerPoint</Application>
  <PresentationFormat>宽屏</PresentationFormat>
  <Paragraphs>155</Paragraphs>
  <Slides>42</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42</vt:i4>
      </vt:variant>
    </vt:vector>
  </HeadingPairs>
  <TitlesOfParts>
    <vt:vector size="49" baseType="lpstr">
      <vt:lpstr>华文新魏</vt:lpstr>
      <vt:lpstr>隶书</vt:lpstr>
      <vt:lpstr>宋体</vt:lpstr>
      <vt:lpstr>微软雅黑</vt:lpstr>
      <vt:lpstr>Arial</vt:lpstr>
      <vt:lpstr>Calibri</vt:lpstr>
      <vt:lpstr>天体</vt:lpstr>
      <vt:lpstr>DAY1：基础算法1 枚举与贪心</vt:lpstr>
      <vt:lpstr>集训安排</vt:lpstr>
      <vt:lpstr>一点说明</vt:lpstr>
      <vt:lpstr>枚举</vt:lpstr>
      <vt:lpstr>例一：</vt:lpstr>
      <vt:lpstr>PowerPoint 演示文稿</vt:lpstr>
      <vt:lpstr>PowerPoint 演示文稿</vt:lpstr>
      <vt:lpstr>PowerPoint 演示文稿</vt:lpstr>
      <vt:lpstr>例二：</vt:lpstr>
      <vt:lpstr>PowerPoint 演示文稿</vt:lpstr>
      <vt:lpstr>例三：</vt:lpstr>
      <vt:lpstr>PowerPoint 演示文稿</vt:lpstr>
      <vt:lpstr>PowerPoint 演示文稿</vt:lpstr>
      <vt:lpstr>简单变型</vt:lpstr>
      <vt:lpstr>简单变型</vt:lpstr>
      <vt:lpstr>例四：</vt:lpstr>
      <vt:lpstr>例四：</vt:lpstr>
      <vt:lpstr>PowerPoint 演示文稿</vt:lpstr>
      <vt:lpstr>例五：</vt:lpstr>
      <vt:lpstr>例五：  小范围</vt:lpstr>
      <vt:lpstr>例五：  大范围</vt:lpstr>
      <vt:lpstr>例五：  超大范围</vt:lpstr>
      <vt:lpstr>PowerPoint 演示文稿</vt:lpstr>
      <vt:lpstr>简单变型</vt:lpstr>
      <vt:lpstr>PowerPoint 演示文稿</vt:lpstr>
      <vt:lpstr>例六：</vt:lpstr>
      <vt:lpstr>例七：</vt:lpstr>
      <vt:lpstr>PowerPoint 演示文稿</vt:lpstr>
      <vt:lpstr>PowerPoint 演示文稿</vt:lpstr>
      <vt:lpstr>PowerPoint 演示文稿</vt:lpstr>
      <vt:lpstr>PowerPoint 演示文稿</vt:lpstr>
      <vt:lpstr>贪心</vt:lpstr>
      <vt:lpstr>例一：</vt:lpstr>
      <vt:lpstr>例二：事件序列问题 </vt:lpstr>
      <vt:lpstr>PowerPoint 演示文稿</vt:lpstr>
      <vt:lpstr>例三：</vt:lpstr>
      <vt:lpstr>PowerPoint 演示文稿</vt:lpstr>
      <vt:lpstr>例四：国王游戏</vt:lpstr>
      <vt:lpstr>PowerPoint 演示文稿</vt:lpstr>
      <vt:lpstr>PowerPoint 演示文稿</vt:lpstr>
      <vt:lpstr>例五：</vt:lpstr>
      <vt:lpstr>练习题：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Siyu Deng</dc:creator>
  <cp:lastModifiedBy>Siyu Deng</cp:lastModifiedBy>
  <cp:revision>61</cp:revision>
  <dcterms:created xsi:type="dcterms:W3CDTF">2017-06-30T02:02:02Z</dcterms:created>
  <dcterms:modified xsi:type="dcterms:W3CDTF">2017-07-31T20:00:38Z</dcterms:modified>
</cp:coreProperties>
</file>