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4"/>
  </p:notesMasterIdLst>
  <p:sldIdLst>
    <p:sldId id="256" r:id="rId2"/>
    <p:sldId id="298" r:id="rId3"/>
    <p:sldId id="284" r:id="rId4"/>
    <p:sldId id="285" r:id="rId5"/>
    <p:sldId id="287" r:id="rId6"/>
    <p:sldId id="315" r:id="rId7"/>
    <p:sldId id="306" r:id="rId8"/>
    <p:sldId id="307" r:id="rId9"/>
    <p:sldId id="309" r:id="rId10"/>
    <p:sldId id="290" r:id="rId11"/>
    <p:sldId id="291" r:id="rId12"/>
    <p:sldId id="292" r:id="rId13"/>
    <p:sldId id="314" r:id="rId14"/>
    <p:sldId id="293" r:id="rId15"/>
    <p:sldId id="294" r:id="rId16"/>
    <p:sldId id="299" r:id="rId17"/>
    <p:sldId id="302" r:id="rId18"/>
    <p:sldId id="303" r:id="rId19"/>
    <p:sldId id="304" r:id="rId20"/>
    <p:sldId id="305" r:id="rId21"/>
    <p:sldId id="269" r:id="rId22"/>
    <p:sldId id="270" r:id="rId23"/>
    <p:sldId id="271" r:id="rId24"/>
    <p:sldId id="274" r:id="rId25"/>
    <p:sldId id="275" r:id="rId26"/>
    <p:sldId id="276" r:id="rId27"/>
    <p:sldId id="277" r:id="rId28"/>
    <p:sldId id="278" r:id="rId29"/>
    <p:sldId id="279" r:id="rId30"/>
    <p:sldId id="280" r:id="rId31"/>
    <p:sldId id="281" r:id="rId32"/>
    <p:sldId id="282" r:id="rId33"/>
    <p:sldId id="283" r:id="rId34"/>
    <p:sldId id="300" r:id="rId35"/>
    <p:sldId id="301" r:id="rId36"/>
    <p:sldId id="316" r:id="rId37"/>
    <p:sldId id="272" r:id="rId38"/>
    <p:sldId id="317" r:id="rId39"/>
    <p:sldId id="308" r:id="rId40"/>
    <p:sldId id="313" r:id="rId41"/>
    <p:sldId id="312" r:id="rId42"/>
    <p:sldId id="31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5FEDF-DCC4-4515-BB16-EE640D1FBCD8}" type="datetimeFigureOut">
              <a:rPr lang="zh-CN" altLang="en-US" smtClean="0"/>
              <a:t>2017/8/2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235A6-3E36-4A78-A04B-1AD6A893608D}" type="slidenum">
              <a:rPr lang="zh-CN" altLang="en-US" smtClean="0"/>
              <a:t>‹#›</a:t>
            </a:fld>
            <a:endParaRPr lang="zh-CN" altLang="en-US"/>
          </a:p>
        </p:txBody>
      </p:sp>
    </p:spTree>
    <p:extLst>
      <p:ext uri="{BB962C8B-B14F-4D97-AF65-F5344CB8AC3E}">
        <p14:creationId xmlns:p14="http://schemas.microsoft.com/office/powerpoint/2010/main" val="221529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2235A6-3E36-4A78-A04B-1AD6A893608D}" type="slidenum">
              <a:rPr lang="zh-CN" altLang="en-US" smtClean="0"/>
              <a:t>1</a:t>
            </a:fld>
            <a:endParaRPr lang="zh-CN" altLang="en-US"/>
          </a:p>
        </p:txBody>
      </p:sp>
    </p:spTree>
    <p:extLst>
      <p:ext uri="{BB962C8B-B14F-4D97-AF65-F5344CB8AC3E}">
        <p14:creationId xmlns:p14="http://schemas.microsoft.com/office/powerpoint/2010/main" val="2549380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2800" cap="all">
                <a:solidFill>
                  <a:schemeClr val="tx1"/>
                </a:solidFill>
                <a:latin typeface="隶书" panose="02010509060101010101" pitchFamily="49" charset="-122"/>
                <a:ea typeface="隶书" panose="020105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019C519-6893-49A5-92B0-8C066AD9A8D3}" type="datetimeFigureOut">
              <a:rPr lang="zh-CN" altLang="en-US" smtClean="0"/>
              <a:t>2017/8/2</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9188572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9299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5021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54131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3887362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3587032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991333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9867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613343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06521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484313"/>
            <a:ext cx="5384800" cy="46418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484313"/>
            <a:ext cx="5384800" cy="46418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1496637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nchor="ct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8614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7983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08331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6741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54482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66199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47063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dirty="0"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49227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19C519-6893-49A5-92B0-8C066AD9A8D3}" type="datetimeFigureOut">
              <a:rPr lang="zh-CN" altLang="en-US" smtClean="0"/>
              <a:t>2017/8/2</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E6CC4E-FAA8-4474-B2D9-114DE653CC1D}" type="slidenum">
              <a:rPr lang="zh-CN" altLang="en-US" smtClean="0"/>
              <a:t>‹#›</a:t>
            </a:fld>
            <a:endParaRPr lang="zh-CN" altLang="en-US"/>
          </a:p>
        </p:txBody>
      </p:sp>
      <p:sp>
        <p:nvSpPr>
          <p:cNvPr id="7" name="文本框 6"/>
          <p:cNvSpPr txBox="1"/>
          <p:nvPr userDrawn="1"/>
        </p:nvSpPr>
        <p:spPr>
          <a:xfrm>
            <a:off x="8118426" y="0"/>
            <a:ext cx="4073574"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sz="3200" dirty="0" smtClean="0">
                <a:solidFill>
                  <a:srgbClr val="7030A0"/>
                </a:solidFill>
              </a:rPr>
              <a:t>2017</a:t>
            </a:r>
            <a:r>
              <a:rPr lang="en-US" altLang="zh-CN" sz="3200" baseline="0" dirty="0" smtClean="0">
                <a:solidFill>
                  <a:srgbClr val="7030A0"/>
                </a:solidFill>
              </a:rPr>
              <a:t> Summer Training</a:t>
            </a:r>
            <a:endParaRPr lang="zh-CN" altLang="en-US" sz="3200" dirty="0">
              <a:solidFill>
                <a:srgbClr val="7030A0"/>
              </a:solidFill>
            </a:endParaRPr>
          </a:p>
        </p:txBody>
      </p:sp>
    </p:spTree>
    <p:extLst>
      <p:ext uri="{BB962C8B-B14F-4D97-AF65-F5344CB8AC3E}">
        <p14:creationId xmlns:p14="http://schemas.microsoft.com/office/powerpoint/2010/main" val="138440254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Lst>
  <p:txStyles>
    <p:titleStyle>
      <a:lvl1pPr algn="l" defTabSz="457200" rtl="0" eaLnBrk="1" latinLnBrk="0" hangingPunct="1">
        <a:spcBef>
          <a:spcPct val="0"/>
        </a:spcBef>
        <a:buNone/>
        <a:defRPr sz="6000" kern="1200" cap="all">
          <a:ln w="3175" cmpd="sng">
            <a:noFill/>
          </a:ln>
          <a:solidFill>
            <a:schemeClr val="tx1"/>
          </a:solidFill>
          <a:effectLst/>
          <a:latin typeface="华文新魏" panose="02010800040101010101" pitchFamily="2" charset="-122"/>
          <a:ea typeface="华文新魏" panose="02010800040101010101" pitchFamily="2"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62399" y="1448972"/>
            <a:ext cx="7197726" cy="2936759"/>
          </a:xfrm>
        </p:spPr>
        <p:txBody>
          <a:bodyPr>
            <a:normAutofit/>
          </a:bodyPr>
          <a:lstStyle/>
          <a:p>
            <a:r>
              <a:rPr lang="en-US" altLang="zh-CN" sz="6000" dirty="0" smtClean="0"/>
              <a:t>DAY2</a:t>
            </a:r>
            <a:r>
              <a:rPr lang="zh-CN" altLang="en-US" sz="6000" dirty="0" smtClean="0"/>
              <a:t>：基础算法</a:t>
            </a:r>
            <a:r>
              <a:rPr lang="en-US" altLang="zh-CN" sz="6000" dirty="0"/>
              <a:t>2</a:t>
            </a:r>
            <a:br>
              <a:rPr lang="en-US" altLang="zh-CN" sz="6000" dirty="0"/>
            </a:br>
            <a:r>
              <a:rPr lang="zh-CN" altLang="en-US" sz="6000" dirty="0" smtClean="0"/>
              <a:t>二分</a:t>
            </a:r>
            <a:r>
              <a:rPr lang="zh-CN" altLang="en-US" sz="6000" dirty="0"/>
              <a:t>三分</a:t>
            </a:r>
            <a:r>
              <a:rPr lang="zh-CN" altLang="en-US" sz="6000" dirty="0" smtClean="0"/>
              <a:t>、</a:t>
            </a:r>
            <a:r>
              <a:rPr lang="en-US" altLang="zh-CN" sz="6000" dirty="0" smtClean="0"/>
              <a:t>STL</a:t>
            </a:r>
            <a:endParaRPr lang="zh-CN" altLang="en-US" sz="6000" dirty="0"/>
          </a:p>
        </p:txBody>
      </p:sp>
      <p:sp>
        <p:nvSpPr>
          <p:cNvPr id="3" name="副标题 2"/>
          <p:cNvSpPr>
            <a:spLocks noGrp="1"/>
          </p:cNvSpPr>
          <p:nvPr>
            <p:ph type="subTitle" idx="1"/>
          </p:nvPr>
        </p:nvSpPr>
        <p:spPr/>
        <p:txBody>
          <a:bodyPr/>
          <a:lstStyle/>
          <a:p>
            <a:r>
              <a:rPr lang="en-US" altLang="zh-CN" dirty="0" smtClean="0"/>
              <a:t>—— </a:t>
            </a:r>
            <a:r>
              <a:rPr lang="zh-CN" altLang="en-US" dirty="0" smtClean="0"/>
              <a:t>邓丝雨</a:t>
            </a:r>
            <a:endParaRPr lang="zh-CN" altLang="en-US" dirty="0"/>
          </a:p>
        </p:txBody>
      </p:sp>
    </p:spTree>
    <p:extLst>
      <p:ext uri="{BB962C8B-B14F-4D97-AF65-F5344CB8AC3E}">
        <p14:creationId xmlns:p14="http://schemas.microsoft.com/office/powerpoint/2010/main" val="3009569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二分答案</a:t>
            </a:r>
            <a:r>
              <a:rPr lang="en-US" altLang="zh-CN" smtClean="0"/>
              <a:t>+</a:t>
            </a:r>
            <a:r>
              <a:rPr lang="zh-CN" altLang="en-US" smtClean="0"/>
              <a:t>检验</a:t>
            </a:r>
          </a:p>
        </p:txBody>
      </p:sp>
      <p:sp>
        <p:nvSpPr>
          <p:cNvPr id="21507" name="内容占位符 2"/>
          <p:cNvSpPr>
            <a:spLocks noGrp="1"/>
          </p:cNvSpPr>
          <p:nvPr>
            <p:ph idx="1"/>
          </p:nvPr>
        </p:nvSpPr>
        <p:spPr>
          <a:xfrm>
            <a:off x="685801" y="2142067"/>
            <a:ext cx="10131425" cy="4715933"/>
          </a:xfrm>
        </p:spPr>
        <p:txBody>
          <a:bodyPr>
            <a:normAutofit/>
          </a:bodyPr>
          <a:lstStyle/>
          <a:p>
            <a:pPr eaLnBrk="1" hangingPunct="1"/>
            <a:r>
              <a:rPr lang="zh-CN" altLang="en-US" sz="4400" dirty="0"/>
              <a:t>对于难以直接确定解的问题</a:t>
            </a:r>
            <a:r>
              <a:rPr lang="en-US" altLang="zh-CN" sz="4400" dirty="0"/>
              <a:t>,</a:t>
            </a:r>
            <a:r>
              <a:rPr lang="zh-CN" altLang="en-US" sz="4400" dirty="0"/>
              <a:t>采取</a:t>
            </a:r>
            <a:r>
              <a:rPr lang="zh-CN" altLang="en-US" sz="4400" b="1" dirty="0">
                <a:effectLst>
                  <a:outerShdw blurRad="38100" dist="38100" dir="2700000" algn="tl">
                    <a:srgbClr val="000000">
                      <a:alpha val="43137"/>
                    </a:srgbClr>
                  </a:outerShdw>
                </a:effectLst>
              </a:rPr>
              <a:t>二分枚举</a:t>
            </a:r>
            <a:r>
              <a:rPr lang="en-US" altLang="zh-CN" sz="4400" b="1" dirty="0">
                <a:effectLst>
                  <a:outerShdw blurRad="38100" dist="38100" dir="2700000" algn="tl">
                    <a:srgbClr val="000000">
                      <a:alpha val="43137"/>
                    </a:srgbClr>
                  </a:outerShdw>
                </a:effectLst>
              </a:rPr>
              <a:t>+</a:t>
            </a:r>
            <a:r>
              <a:rPr lang="zh-CN" altLang="en-US" sz="4400" b="1" dirty="0">
                <a:effectLst>
                  <a:outerShdw blurRad="38100" dist="38100" dir="2700000" algn="tl">
                    <a:srgbClr val="000000">
                      <a:alpha val="43137"/>
                    </a:srgbClr>
                  </a:outerShdw>
                </a:effectLst>
              </a:rPr>
              <a:t>检验</a:t>
            </a:r>
            <a:r>
              <a:rPr lang="zh-CN" altLang="en-US" sz="4400" dirty="0"/>
              <a:t>的思想将求解类问题转换为验证类问题</a:t>
            </a:r>
            <a:endParaRPr lang="en-US" altLang="zh-CN" sz="4400" dirty="0"/>
          </a:p>
          <a:p>
            <a:pPr eaLnBrk="1" hangingPunct="1"/>
            <a:r>
              <a:rPr lang="en-US" altLang="zh-CN" dirty="0" smtClean="0"/>
              <a:t>&gt;=K  </a:t>
            </a:r>
            <a:r>
              <a:rPr lang="zh-CN" altLang="en-US" dirty="0" smtClean="0"/>
              <a:t>可行  </a:t>
            </a:r>
            <a:endParaRPr lang="en-US" altLang="zh-CN" dirty="0" smtClean="0"/>
          </a:p>
          <a:p>
            <a:pPr eaLnBrk="1" hangingPunct="1"/>
            <a:r>
              <a:rPr lang="en-US" altLang="zh-CN" dirty="0" smtClean="0"/>
              <a:t>&lt;K  </a:t>
            </a:r>
            <a:r>
              <a:rPr lang="zh-CN" altLang="en-US" dirty="0" smtClean="0"/>
              <a:t>不可行 </a:t>
            </a:r>
            <a:endParaRPr lang="en-US" altLang="zh-CN" dirty="0" smtClean="0"/>
          </a:p>
          <a:p>
            <a:pPr eaLnBrk="1" hangingPunct="1"/>
            <a:r>
              <a:rPr lang="zh-CN" altLang="en-US" dirty="0" smtClean="0"/>
              <a:t>目标就是求</a:t>
            </a:r>
            <a:r>
              <a:rPr lang="en-US" altLang="zh-CN" dirty="0" smtClean="0"/>
              <a:t>K</a:t>
            </a:r>
            <a:endParaRPr lang="zh-CN" altLang="en-US" dirty="0" smtClean="0"/>
          </a:p>
        </p:txBody>
      </p:sp>
    </p:spTree>
    <p:extLst>
      <p:ext uri="{BB962C8B-B14F-4D97-AF65-F5344CB8AC3E}">
        <p14:creationId xmlns:p14="http://schemas.microsoft.com/office/powerpoint/2010/main" val="3884989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normAutofit/>
          </a:bodyPr>
          <a:lstStyle/>
          <a:p>
            <a:r>
              <a:rPr lang="zh-CN" altLang="en-US" dirty="0" smtClean="0"/>
              <a:t>例</a:t>
            </a:r>
            <a:r>
              <a:rPr lang="en-US" altLang="zh-CN" dirty="0"/>
              <a:t>4</a:t>
            </a:r>
            <a:r>
              <a:rPr lang="zh-CN" altLang="en-US" dirty="0" smtClean="0"/>
              <a:t>：</a:t>
            </a:r>
          </a:p>
        </p:txBody>
      </p:sp>
      <p:sp>
        <p:nvSpPr>
          <p:cNvPr id="22531" name="内容占位符 2"/>
          <p:cNvSpPr>
            <a:spLocks noGrp="1"/>
          </p:cNvSpPr>
          <p:nvPr>
            <p:ph idx="1"/>
          </p:nvPr>
        </p:nvSpPr>
        <p:spPr/>
        <p:txBody>
          <a:bodyPr>
            <a:normAutofit fontScale="92500"/>
          </a:bodyPr>
          <a:lstStyle/>
          <a:p>
            <a:pPr eaLnBrk="1" hangingPunct="1"/>
            <a:r>
              <a:rPr lang="zh-CN" altLang="en-US" dirty="0" smtClean="0"/>
              <a:t>有</a:t>
            </a:r>
            <a:r>
              <a:rPr lang="en-US" altLang="zh-CN" dirty="0" smtClean="0"/>
              <a:t>N</a:t>
            </a:r>
            <a:r>
              <a:rPr lang="zh-CN" altLang="en-US" dirty="0" smtClean="0"/>
              <a:t>个牛棚在</a:t>
            </a:r>
            <a:r>
              <a:rPr lang="en-US" altLang="zh-CN" dirty="0" smtClean="0"/>
              <a:t>x</a:t>
            </a:r>
            <a:r>
              <a:rPr lang="zh-CN" altLang="en-US" dirty="0" smtClean="0"/>
              <a:t>轴上</a:t>
            </a:r>
            <a:r>
              <a:rPr lang="en-US" altLang="zh-CN" dirty="0" smtClean="0"/>
              <a:t>,</a:t>
            </a:r>
            <a:r>
              <a:rPr lang="zh-CN" altLang="en-US" dirty="0" smtClean="0"/>
              <a:t>已知他们的坐标</a:t>
            </a:r>
            <a:r>
              <a:rPr lang="en-US" altLang="zh-CN" dirty="0" smtClean="0"/>
              <a:t>.FJ</a:t>
            </a:r>
            <a:r>
              <a:rPr lang="zh-CN" altLang="en-US" dirty="0" smtClean="0"/>
              <a:t>有</a:t>
            </a:r>
            <a:r>
              <a:rPr lang="en-US" altLang="zh-CN" dirty="0" smtClean="0"/>
              <a:t>C</a:t>
            </a:r>
            <a:r>
              <a:rPr lang="zh-CN" altLang="en-US" dirty="0" smtClean="0"/>
              <a:t>只奶牛</a:t>
            </a:r>
            <a:r>
              <a:rPr lang="en-US" altLang="zh-CN" dirty="0" smtClean="0"/>
              <a:t>,</a:t>
            </a:r>
            <a:r>
              <a:rPr lang="zh-CN" altLang="en-US" dirty="0" smtClean="0"/>
              <a:t>每只都必须安排在一个牛棚里</a:t>
            </a:r>
            <a:r>
              <a:rPr lang="en-US" altLang="zh-CN" dirty="0" smtClean="0"/>
              <a:t>,</a:t>
            </a:r>
            <a:r>
              <a:rPr lang="zh-CN" altLang="en-US" dirty="0" smtClean="0"/>
              <a:t>一个牛棚只能容纳一只</a:t>
            </a:r>
            <a:r>
              <a:rPr lang="en-US" altLang="zh-CN" dirty="0" smtClean="0"/>
              <a:t>.</a:t>
            </a:r>
            <a:r>
              <a:rPr lang="zh-CN" altLang="en-US" dirty="0" smtClean="0"/>
              <a:t>但是他们会互相攻击</a:t>
            </a:r>
            <a:r>
              <a:rPr lang="en-US" altLang="zh-CN" dirty="0" smtClean="0"/>
              <a:t>,</a:t>
            </a:r>
            <a:r>
              <a:rPr lang="zh-CN" altLang="en-US" dirty="0" smtClean="0"/>
              <a:t>所以要求</a:t>
            </a:r>
            <a:r>
              <a:rPr lang="zh-CN" altLang="en-US" b="1" dirty="0" smtClean="0">
                <a:solidFill>
                  <a:srgbClr val="FFFF66"/>
                </a:solidFill>
              </a:rPr>
              <a:t>距离最近的两个牛棚间的距离最大</a:t>
            </a:r>
            <a:r>
              <a:rPr lang="en-US" altLang="zh-CN" b="1" dirty="0" smtClean="0">
                <a:solidFill>
                  <a:srgbClr val="FFFF66"/>
                </a:solidFill>
              </a:rPr>
              <a:t>.</a:t>
            </a:r>
            <a:endParaRPr lang="zh-CN" altLang="en-US" b="1" dirty="0" smtClean="0">
              <a:solidFill>
                <a:srgbClr val="FFFF66"/>
              </a:solidFill>
            </a:endParaRPr>
          </a:p>
          <a:p>
            <a:pPr eaLnBrk="1" hangingPunct="1"/>
            <a:r>
              <a:rPr lang="en-US" altLang="zh-CN" dirty="0" smtClean="0"/>
              <a:t>2 &lt;= N &lt;= 100,000</a:t>
            </a:r>
            <a:endParaRPr lang="zh-CN" altLang="en-US" dirty="0" smtClean="0"/>
          </a:p>
          <a:p>
            <a:pPr eaLnBrk="1" hangingPunct="1"/>
            <a:r>
              <a:rPr lang="en-US" altLang="zh-CN" dirty="0" smtClean="0"/>
              <a:t>0 &lt;= xi &lt;= 1,000,000,000</a:t>
            </a:r>
            <a:endParaRPr lang="zh-CN" altLang="en-US" dirty="0" smtClean="0"/>
          </a:p>
          <a:p>
            <a:pPr eaLnBrk="1" hangingPunct="1"/>
            <a:r>
              <a:rPr lang="en-US" altLang="zh-CN" dirty="0" smtClean="0"/>
              <a:t>2 &lt;= C &lt;= N</a:t>
            </a:r>
            <a:endParaRPr lang="zh-CN" altLang="en-US" dirty="0" smtClean="0"/>
          </a:p>
          <a:p>
            <a:endParaRPr lang="zh-CN" altLang="en-US" dirty="0" smtClean="0"/>
          </a:p>
        </p:txBody>
      </p:sp>
    </p:spTree>
    <p:extLst>
      <p:ext uri="{BB962C8B-B14F-4D97-AF65-F5344CB8AC3E}">
        <p14:creationId xmlns:p14="http://schemas.microsoft.com/office/powerpoint/2010/main" val="1036713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normAutofit/>
          </a:bodyPr>
          <a:lstStyle/>
          <a:p>
            <a:r>
              <a:rPr lang="zh-CN" altLang="en-US" dirty="0" smtClean="0"/>
              <a:t>例</a:t>
            </a:r>
            <a:r>
              <a:rPr lang="en-US" altLang="zh-CN" dirty="0" smtClean="0"/>
              <a:t>4</a:t>
            </a:r>
            <a:r>
              <a:rPr lang="zh-CN" altLang="en-US" dirty="0" smtClean="0"/>
              <a:t>：</a:t>
            </a:r>
          </a:p>
        </p:txBody>
      </p:sp>
      <p:sp>
        <p:nvSpPr>
          <p:cNvPr id="3" name="内容占位符 2"/>
          <p:cNvSpPr>
            <a:spLocks noGrp="1"/>
          </p:cNvSpPr>
          <p:nvPr>
            <p:ph idx="1"/>
          </p:nvPr>
        </p:nvSpPr>
        <p:spPr/>
        <p:txBody>
          <a:bodyPr>
            <a:normAutofit fontScale="85000" lnSpcReduction="20000"/>
          </a:bodyPr>
          <a:lstStyle/>
          <a:p>
            <a:r>
              <a:rPr lang="zh-CN" altLang="en-US" dirty="0" smtClean="0"/>
              <a:t>我们可以假设距离最近的两个牛棚间的距离为</a:t>
            </a:r>
            <a:r>
              <a:rPr lang="en-US" altLang="zh-CN" dirty="0" smtClean="0"/>
              <a:t>x</a:t>
            </a:r>
            <a:r>
              <a:rPr lang="zh-CN" altLang="en-US" dirty="0" smtClean="0"/>
              <a:t>，你能判断这个</a:t>
            </a:r>
            <a:r>
              <a:rPr lang="en-US" altLang="zh-CN" dirty="0" smtClean="0"/>
              <a:t>x</a:t>
            </a:r>
            <a:r>
              <a:rPr lang="zh-CN" altLang="en-US" dirty="0" smtClean="0"/>
              <a:t>是否可行吗？</a:t>
            </a:r>
            <a:endParaRPr lang="en-US" altLang="zh-CN" dirty="0" smtClean="0"/>
          </a:p>
          <a:p>
            <a:endParaRPr lang="en-US" altLang="zh-CN" dirty="0" smtClean="0"/>
          </a:p>
          <a:p>
            <a:pPr eaLnBrk="1" hangingPunct="1">
              <a:buFont typeface="Arial" panose="020B0604020202020204" pitchFamily="34" charset="0"/>
              <a:buChar char="•"/>
            </a:pPr>
            <a:r>
              <a:rPr lang="zh-CN" altLang="en-US" dirty="0" smtClean="0">
                <a:latin typeface="微软雅黑" panose="020B0503020204020204" pitchFamily="34" charset="-122"/>
                <a:sym typeface="微软雅黑" panose="020B0503020204020204" pitchFamily="34" charset="-122"/>
              </a:rPr>
              <a:t>先把</a:t>
            </a:r>
            <a:r>
              <a:rPr lang="en-US" altLang="zh-CN" dirty="0" smtClean="0">
                <a:latin typeface="Verdana" panose="020B0604030504040204" pitchFamily="34" charset="0"/>
                <a:sym typeface="Verdana" panose="020B0604030504040204" pitchFamily="34" charset="0"/>
              </a:rPr>
              <a:t>xi</a:t>
            </a:r>
            <a:r>
              <a:rPr lang="zh-CN" altLang="en-US" dirty="0" smtClean="0">
                <a:latin typeface="微软雅黑" panose="020B0503020204020204" pitchFamily="34" charset="-122"/>
                <a:sym typeface="微软雅黑" panose="020B0503020204020204" pitchFamily="34" charset="-122"/>
              </a:rPr>
              <a:t>排序</a:t>
            </a:r>
          </a:p>
          <a:p>
            <a:pPr eaLnBrk="1" hangingPunct="1">
              <a:buFont typeface="Arial" panose="020B0604020202020204" pitchFamily="34" charset="0"/>
              <a:buChar char="•"/>
            </a:pPr>
            <a:r>
              <a:rPr lang="zh-CN" altLang="en-US" dirty="0" smtClean="0">
                <a:latin typeface="微软雅黑" panose="020B0503020204020204" pitchFamily="34" charset="-122"/>
                <a:sym typeface="微软雅黑" panose="020B0503020204020204" pitchFamily="34" charset="-122"/>
              </a:rPr>
              <a:t>对于一个解</a:t>
            </a:r>
            <a:r>
              <a:rPr lang="en-US" altLang="zh-CN" dirty="0" smtClean="0">
                <a:latin typeface="Verdana" panose="020B0604030504040204" pitchFamily="34" charset="0"/>
                <a:sym typeface="Verdana" panose="020B0604030504040204" pitchFamily="34" charset="0"/>
              </a:rPr>
              <a:t>m,</a:t>
            </a:r>
            <a:r>
              <a:rPr lang="zh-CN" altLang="en-US" dirty="0" smtClean="0">
                <a:latin typeface="微软雅黑" panose="020B0503020204020204" pitchFamily="34" charset="-122"/>
                <a:sym typeface="微软雅黑" panose="020B0503020204020204" pitchFamily="34" charset="-122"/>
              </a:rPr>
              <a:t>我们验证</a:t>
            </a:r>
            <a:r>
              <a:rPr lang="en-US" altLang="zh-CN" dirty="0" smtClean="0">
                <a:latin typeface="Verdana" panose="020B0604030504040204" pitchFamily="34" charset="0"/>
                <a:sym typeface="Verdana" panose="020B0604030504040204" pitchFamily="34" charset="0"/>
              </a:rPr>
              <a:t>m</a:t>
            </a:r>
            <a:r>
              <a:rPr lang="zh-CN" altLang="en-US" dirty="0" smtClean="0">
                <a:latin typeface="微软雅黑" panose="020B0503020204020204" pitchFamily="34" charset="-122"/>
                <a:sym typeface="微软雅黑" panose="020B0503020204020204" pitchFamily="34" charset="-122"/>
              </a:rPr>
              <a:t>是否可行</a:t>
            </a:r>
            <a:r>
              <a:rPr lang="en-US" altLang="zh-CN" dirty="0" smtClean="0">
                <a:latin typeface="Verdana" panose="020B0604030504040204" pitchFamily="34" charset="0"/>
                <a:sym typeface="Verdana" panose="020B0604030504040204" pitchFamily="34" charset="0"/>
              </a:rPr>
              <a:t>.</a:t>
            </a:r>
            <a:endParaRPr lang="zh-CN" altLang="en-US" dirty="0" smtClean="0">
              <a:latin typeface="Verdana" panose="020B0604030504040204" pitchFamily="34" charset="0"/>
              <a:sym typeface="Verdana" panose="020B0604030504040204" pitchFamily="34" charset="0"/>
            </a:endParaRPr>
          </a:p>
          <a:p>
            <a:pPr eaLnBrk="1" hangingPunct="1">
              <a:buFont typeface="Arial" panose="020B0604020202020204" pitchFamily="34" charset="0"/>
              <a:buChar char="•"/>
            </a:pPr>
            <a:r>
              <a:rPr lang="zh-CN" altLang="en-US" dirty="0" smtClean="0">
                <a:latin typeface="微软雅黑" panose="020B0503020204020204" pitchFamily="34" charset="-122"/>
                <a:sym typeface="微软雅黑" panose="020B0503020204020204" pitchFamily="34" charset="-122"/>
              </a:rPr>
              <a:t>第一个点放置牛</a:t>
            </a:r>
            <a:r>
              <a:rPr lang="en-US" altLang="zh-CN" dirty="0" smtClean="0">
                <a:latin typeface="Verdana" panose="020B0604030504040204" pitchFamily="34" charset="0"/>
                <a:sym typeface="Verdana" panose="020B0604030504040204" pitchFamily="34" charset="0"/>
              </a:rPr>
              <a:t>.</a:t>
            </a:r>
            <a:endParaRPr lang="zh-CN" altLang="en-US" dirty="0" smtClean="0">
              <a:latin typeface="Verdana" panose="020B0604030504040204" pitchFamily="34" charset="0"/>
              <a:sym typeface="Verdana" panose="020B0604030504040204" pitchFamily="34" charset="0"/>
            </a:endParaRPr>
          </a:p>
          <a:p>
            <a:pPr eaLnBrk="1" hangingPunct="1">
              <a:buFont typeface="Arial" panose="020B0604020202020204" pitchFamily="34" charset="0"/>
              <a:buChar char="•"/>
            </a:pPr>
            <a:r>
              <a:rPr lang="zh-CN" altLang="en-US" dirty="0" smtClean="0">
                <a:latin typeface="微软雅黑" panose="020B0503020204020204" pitchFamily="34" charset="-122"/>
                <a:sym typeface="微软雅黑" panose="020B0503020204020204" pitchFamily="34" charset="-122"/>
              </a:rPr>
              <a:t>从左向右</a:t>
            </a:r>
            <a:r>
              <a:rPr lang="en-US" altLang="zh-CN" dirty="0" smtClean="0">
                <a:latin typeface="Verdana" panose="020B0604030504040204" pitchFamily="34" charset="0"/>
                <a:sym typeface="Verdana" panose="020B0604030504040204" pitchFamily="34" charset="0"/>
              </a:rPr>
              <a:t>O(N)</a:t>
            </a:r>
            <a:r>
              <a:rPr lang="zh-CN" altLang="en-US" dirty="0" smtClean="0">
                <a:latin typeface="微软雅黑" panose="020B0503020204020204" pitchFamily="34" charset="-122"/>
                <a:sym typeface="微软雅黑" panose="020B0503020204020204" pitchFamily="34" charset="-122"/>
              </a:rPr>
              <a:t>扫描一遍牛棚</a:t>
            </a:r>
            <a:r>
              <a:rPr lang="en-US" altLang="zh-CN" dirty="0" smtClean="0">
                <a:latin typeface="Verdana" panose="020B0604030504040204" pitchFamily="34" charset="0"/>
                <a:sym typeface="Verdana" panose="020B0604030504040204" pitchFamily="34" charset="0"/>
              </a:rPr>
              <a:t>,</a:t>
            </a:r>
            <a:r>
              <a:rPr lang="zh-CN" altLang="en-US" dirty="0" smtClean="0">
                <a:latin typeface="微软雅黑" panose="020B0503020204020204" pitchFamily="34" charset="-122"/>
                <a:sym typeface="微软雅黑" panose="020B0503020204020204" pitchFamily="34" charset="-122"/>
              </a:rPr>
              <a:t>第</a:t>
            </a:r>
            <a:r>
              <a:rPr lang="en-US" altLang="zh-CN" dirty="0" err="1" smtClean="0">
                <a:latin typeface="Verdana" panose="020B0604030504040204" pitchFamily="34" charset="0"/>
                <a:sym typeface="Verdana" panose="020B0604030504040204" pitchFamily="34" charset="0"/>
              </a:rPr>
              <a:t>i</a:t>
            </a:r>
            <a:r>
              <a:rPr lang="zh-CN" altLang="en-US" dirty="0" smtClean="0">
                <a:latin typeface="微软雅黑" panose="020B0503020204020204" pitchFamily="34" charset="-122"/>
                <a:sym typeface="微软雅黑" panose="020B0503020204020204" pitchFamily="34" charset="-122"/>
              </a:rPr>
              <a:t>个点如果和上一个放置点的距离</a:t>
            </a:r>
            <a:r>
              <a:rPr lang="en-US" altLang="zh-CN" dirty="0" smtClean="0">
                <a:latin typeface="Verdana" panose="020B0604030504040204" pitchFamily="34" charset="0"/>
                <a:sym typeface="Verdana" panose="020B0604030504040204" pitchFamily="34" charset="0"/>
              </a:rPr>
              <a:t>&gt;=m</a:t>
            </a:r>
            <a:r>
              <a:rPr lang="zh-CN" altLang="en-US" dirty="0" smtClean="0">
                <a:latin typeface="微软雅黑" panose="020B0503020204020204" pitchFamily="34" charset="-122"/>
                <a:sym typeface="微软雅黑" panose="020B0503020204020204" pitchFamily="34" charset="-122"/>
              </a:rPr>
              <a:t>则在第</a:t>
            </a:r>
            <a:r>
              <a:rPr lang="en-US" altLang="zh-CN" dirty="0" err="1" smtClean="0">
                <a:latin typeface="Verdana" panose="020B0604030504040204" pitchFamily="34" charset="0"/>
                <a:sym typeface="Verdana" panose="020B0604030504040204" pitchFamily="34" charset="0"/>
              </a:rPr>
              <a:t>i</a:t>
            </a:r>
            <a:r>
              <a:rPr lang="zh-CN" altLang="en-US" dirty="0" smtClean="0">
                <a:latin typeface="微软雅黑" panose="020B0503020204020204" pitchFamily="34" charset="-122"/>
                <a:sym typeface="微软雅黑" panose="020B0503020204020204" pitchFamily="34" charset="-122"/>
              </a:rPr>
              <a:t>个点放置一头牛</a:t>
            </a:r>
            <a:r>
              <a:rPr lang="en-US" altLang="zh-CN" dirty="0" smtClean="0">
                <a:latin typeface="Verdana" panose="020B0604030504040204" pitchFamily="34" charset="0"/>
                <a:sym typeface="Verdana" panose="020B0604030504040204" pitchFamily="34" charset="0"/>
              </a:rPr>
              <a:t>,</a:t>
            </a:r>
            <a:r>
              <a:rPr lang="zh-CN" altLang="en-US" dirty="0" smtClean="0">
                <a:latin typeface="微软雅黑" panose="020B0503020204020204" pitchFamily="34" charset="-122"/>
                <a:sym typeface="微软雅黑" panose="020B0503020204020204" pitchFamily="34" charset="-122"/>
              </a:rPr>
              <a:t>统计总放置的数量是否</a:t>
            </a:r>
            <a:r>
              <a:rPr lang="en-US" altLang="zh-CN" dirty="0" smtClean="0">
                <a:latin typeface="Verdana" panose="020B0604030504040204" pitchFamily="34" charset="0"/>
                <a:sym typeface="Verdana" panose="020B0604030504040204" pitchFamily="34" charset="0"/>
              </a:rPr>
              <a:t>&gt;=C</a:t>
            </a:r>
            <a:r>
              <a:rPr lang="zh-CN" altLang="en-US" dirty="0" smtClean="0">
                <a:latin typeface="Verdana" panose="020B0604030504040204" pitchFamily="34" charset="0"/>
                <a:sym typeface="Verdana" panose="020B0604030504040204" pitchFamily="34" charset="0"/>
              </a:rPr>
              <a:t>.</a:t>
            </a:r>
          </a:p>
          <a:p>
            <a:endParaRPr lang="zh-CN" altLang="en-US" dirty="0" smtClean="0"/>
          </a:p>
        </p:txBody>
      </p:sp>
    </p:spTree>
    <p:extLst>
      <p:ext uri="{BB962C8B-B14F-4D97-AF65-F5344CB8AC3E}">
        <p14:creationId xmlns:p14="http://schemas.microsoft.com/office/powerpoint/2010/main" val="2667193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6" name="图片 5"/>
          <p:cNvPicPr>
            <a:picLocks noChangeAspect="1"/>
          </p:cNvPicPr>
          <p:nvPr/>
        </p:nvPicPr>
        <p:blipFill>
          <a:blip r:embed="rId2"/>
          <a:stretch>
            <a:fillRect/>
          </a:stretch>
        </p:blipFill>
        <p:spPr>
          <a:xfrm>
            <a:off x="75072" y="462850"/>
            <a:ext cx="9928738" cy="4608434"/>
          </a:xfrm>
          <a:prstGeom prst="rect">
            <a:avLst/>
          </a:prstGeom>
        </p:spPr>
      </p:pic>
      <p:pic>
        <p:nvPicPr>
          <p:cNvPr id="5" name="图片 4"/>
          <p:cNvPicPr>
            <a:picLocks noChangeAspect="1"/>
          </p:cNvPicPr>
          <p:nvPr/>
        </p:nvPicPr>
        <p:blipFill>
          <a:blip r:embed="rId3"/>
          <a:stretch>
            <a:fillRect/>
          </a:stretch>
        </p:blipFill>
        <p:spPr>
          <a:xfrm>
            <a:off x="6319116" y="3360085"/>
            <a:ext cx="5872884" cy="3697344"/>
          </a:xfrm>
          <a:prstGeom prst="rect">
            <a:avLst/>
          </a:prstGeom>
        </p:spPr>
      </p:pic>
    </p:spTree>
    <p:extLst>
      <p:ext uri="{BB962C8B-B14F-4D97-AF65-F5344CB8AC3E}">
        <p14:creationId xmlns:p14="http://schemas.microsoft.com/office/powerpoint/2010/main" val="137194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t>例</a:t>
            </a:r>
            <a:r>
              <a:rPr lang="en-US" altLang="zh-CN" dirty="0"/>
              <a:t>5</a:t>
            </a:r>
            <a:r>
              <a:rPr lang="zh-CN" altLang="en-US" dirty="0" smtClean="0"/>
              <a:t>：</a:t>
            </a:r>
          </a:p>
        </p:txBody>
      </p:sp>
      <p:sp>
        <p:nvSpPr>
          <p:cNvPr id="24579" name="内容占位符 2"/>
          <p:cNvSpPr>
            <a:spLocks noGrp="1"/>
          </p:cNvSpPr>
          <p:nvPr>
            <p:ph idx="1"/>
          </p:nvPr>
        </p:nvSpPr>
        <p:spPr/>
        <p:txBody>
          <a:bodyPr/>
          <a:lstStyle/>
          <a:p>
            <a:pPr eaLnBrk="1" hangingPunct="1"/>
            <a:r>
              <a:rPr lang="zh-CN" altLang="en-US" dirty="0" smtClean="0"/>
              <a:t>有</a:t>
            </a:r>
            <a:r>
              <a:rPr lang="en-US" altLang="zh-CN" dirty="0" smtClean="0"/>
              <a:t>n</a:t>
            </a:r>
            <a:r>
              <a:rPr lang="zh-CN" altLang="en-US" dirty="0" smtClean="0"/>
              <a:t>件衣服需要晾干</a:t>
            </a:r>
            <a:r>
              <a:rPr lang="en-US" altLang="zh-CN" dirty="0" smtClean="0"/>
              <a:t>,</a:t>
            </a:r>
            <a:r>
              <a:rPr lang="zh-CN" altLang="en-US" dirty="0" smtClean="0"/>
              <a:t>每件含水量</a:t>
            </a:r>
            <a:r>
              <a:rPr lang="en-US" altLang="zh-CN" dirty="0" err="1" smtClean="0"/>
              <a:t>ai</a:t>
            </a:r>
            <a:r>
              <a:rPr lang="en-US" altLang="zh-CN" dirty="0" smtClean="0"/>
              <a:t>.</a:t>
            </a:r>
            <a:r>
              <a:rPr lang="zh-CN" altLang="en-US" dirty="0" smtClean="0"/>
              <a:t>每件衣服每分钟自然干</a:t>
            </a:r>
            <a:r>
              <a:rPr lang="en-US" altLang="zh-CN" dirty="0" smtClean="0"/>
              <a:t>1</a:t>
            </a:r>
            <a:r>
              <a:rPr lang="zh-CN" altLang="en-US" dirty="0" smtClean="0"/>
              <a:t>单位的水</a:t>
            </a:r>
            <a:r>
              <a:rPr lang="en-US" altLang="zh-CN" dirty="0" smtClean="0"/>
              <a:t>.</a:t>
            </a:r>
            <a:r>
              <a:rPr lang="zh-CN" altLang="en-US" dirty="0" smtClean="0"/>
              <a:t>每分钟可以对其中任意一件使用吹风机</a:t>
            </a:r>
            <a:r>
              <a:rPr lang="en-US" altLang="zh-CN" dirty="0" smtClean="0"/>
              <a:t>,</a:t>
            </a:r>
            <a:r>
              <a:rPr lang="zh-CN" altLang="en-US" dirty="0" smtClean="0"/>
              <a:t>其可以减少</a:t>
            </a:r>
            <a:r>
              <a:rPr lang="en-US" altLang="zh-CN" dirty="0" smtClean="0"/>
              <a:t>k</a:t>
            </a:r>
            <a:r>
              <a:rPr lang="zh-CN" altLang="en-US" dirty="0" smtClean="0"/>
              <a:t>的水</a:t>
            </a:r>
            <a:r>
              <a:rPr lang="en-US" altLang="zh-CN" dirty="0" smtClean="0"/>
              <a:t>.</a:t>
            </a:r>
            <a:r>
              <a:rPr lang="zh-CN" altLang="en-US" dirty="0" smtClean="0"/>
              <a:t>求晾干所有衣服的最少时间</a:t>
            </a:r>
            <a:r>
              <a:rPr lang="en-US" altLang="zh-CN" dirty="0" smtClean="0"/>
              <a:t>.</a:t>
            </a:r>
            <a:endParaRPr lang="zh-CN" altLang="en-US" dirty="0" smtClean="0"/>
          </a:p>
          <a:p>
            <a:pPr eaLnBrk="1" hangingPunct="1"/>
            <a:r>
              <a:rPr lang="en-US" altLang="zh-CN" dirty="0" smtClean="0"/>
              <a:t>1 ≤ </a:t>
            </a:r>
            <a:r>
              <a:rPr lang="en-US" altLang="zh-CN" i="1" dirty="0" smtClean="0"/>
              <a:t>n</a:t>
            </a:r>
            <a:r>
              <a:rPr lang="en-US" altLang="zh-CN" dirty="0" smtClean="0"/>
              <a:t> ≤ 100 000</a:t>
            </a:r>
            <a:endParaRPr lang="zh-CN" altLang="en-US" dirty="0" smtClean="0"/>
          </a:p>
          <a:p>
            <a:pPr eaLnBrk="1" hangingPunct="1"/>
            <a:r>
              <a:rPr lang="en-US" altLang="zh-CN" dirty="0" smtClean="0"/>
              <a:t>1 ≤ </a:t>
            </a:r>
            <a:r>
              <a:rPr lang="en-US" altLang="zh-CN" i="1" dirty="0" err="1" smtClean="0"/>
              <a:t>a</a:t>
            </a:r>
            <a:r>
              <a:rPr lang="en-US" altLang="zh-CN" i="1" baseline="-25000" dirty="0" err="1" smtClean="0"/>
              <a:t>i</a:t>
            </a:r>
            <a:r>
              <a:rPr lang="en-US" altLang="zh-CN" dirty="0" smtClean="0"/>
              <a:t> ≤ 10</a:t>
            </a:r>
            <a:r>
              <a:rPr lang="en-US" altLang="zh-CN" baseline="30000" dirty="0" smtClean="0"/>
              <a:t>9 n</a:t>
            </a:r>
            <a:endParaRPr lang="zh-CN" altLang="en-US" baseline="30000" dirty="0" smtClean="0"/>
          </a:p>
          <a:p>
            <a:pPr eaLnBrk="1" hangingPunct="1"/>
            <a:r>
              <a:rPr lang="en-US" altLang="zh-CN" dirty="0" smtClean="0"/>
              <a:t>1 ≤ </a:t>
            </a:r>
            <a:r>
              <a:rPr lang="en-US" altLang="zh-CN" i="1" dirty="0" smtClean="0"/>
              <a:t>k</a:t>
            </a:r>
            <a:r>
              <a:rPr lang="en-US" altLang="zh-CN" dirty="0" smtClean="0"/>
              <a:t> ≤ 10</a:t>
            </a:r>
            <a:r>
              <a:rPr lang="en-US" altLang="zh-CN" baseline="30000" dirty="0" smtClean="0"/>
              <a:t>9</a:t>
            </a:r>
            <a:endParaRPr lang="zh-CN" altLang="en-US" dirty="0" smtClean="0"/>
          </a:p>
          <a:p>
            <a:endParaRPr lang="zh-CN" altLang="en-US" dirty="0" smtClean="0"/>
          </a:p>
        </p:txBody>
      </p:sp>
    </p:spTree>
    <p:extLst>
      <p:ext uri="{BB962C8B-B14F-4D97-AF65-F5344CB8AC3E}">
        <p14:creationId xmlns:p14="http://schemas.microsoft.com/office/powerpoint/2010/main" val="205521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normAutofit fontScale="85000" lnSpcReduction="10000"/>
          </a:bodyPr>
          <a:lstStyle/>
          <a:p>
            <a:pPr marL="457200" indent="-457200">
              <a:defRPr/>
            </a:pPr>
            <a:r>
              <a:rPr lang="zh-CN" altLang="en-US" dirty="0" smtClean="0"/>
              <a:t>设某次二分出的一个值是mid：</a:t>
            </a:r>
          </a:p>
          <a:p>
            <a:pPr marL="457200" indent="-457200">
              <a:defRPr/>
            </a:pPr>
            <a:r>
              <a:rPr lang="zh-CN" altLang="en-US" dirty="0" smtClean="0"/>
              <a:t>1、对于一件ai值小于等于mid的衣服，直接晾干即可；</a:t>
            </a:r>
          </a:p>
          <a:p>
            <a:pPr marL="457200" indent="-457200">
              <a:defRPr/>
            </a:pPr>
            <a:r>
              <a:rPr lang="zh-CN" altLang="en-US" dirty="0" smtClean="0"/>
              <a:t>2、对于一件ai值大于mid值的衣服，最少的用时是用吹风机一段时间，晾干一段时间，设这两段时间分别是x1和x2，那么有mid=x1+x2，ai&lt;=k*x1+x2，解得x1&gt;=（ai-mid）/(k-1) ，所以对（ai-mid）/(k-1)向上取整就是该件衣服的最少用时。</a:t>
            </a:r>
          </a:p>
          <a:p>
            <a:pPr marL="457200" indent="-457200">
              <a:defRPr/>
            </a:pPr>
            <a:r>
              <a:rPr lang="zh-CN" altLang="en-US" dirty="0" smtClean="0"/>
              <a:t>我们把所有的使用吹风机时间加起来，这个总和应该&lt;=mid</a:t>
            </a:r>
          </a:p>
          <a:p>
            <a:pPr>
              <a:defRPr/>
            </a:pPr>
            <a:endParaRPr lang="zh-CN" altLang="en-US" dirty="0"/>
          </a:p>
        </p:txBody>
      </p:sp>
    </p:spTree>
    <p:extLst>
      <p:ext uri="{BB962C8B-B14F-4D97-AF65-F5344CB8AC3E}">
        <p14:creationId xmlns:p14="http://schemas.microsoft.com/office/powerpoint/2010/main" val="635107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最大值最小 </a:t>
            </a:r>
            <a:r>
              <a:rPr lang="en-US" altLang="zh-CN" dirty="0" smtClean="0"/>
              <a:t>or  </a:t>
            </a:r>
            <a:r>
              <a:rPr lang="zh-CN" altLang="en-US" dirty="0" smtClean="0"/>
              <a:t>最小值最大</a:t>
            </a:r>
            <a:endParaRPr lang="zh-CN" altLang="en-US" dirty="0"/>
          </a:p>
        </p:txBody>
      </p:sp>
    </p:spTree>
    <p:extLst>
      <p:ext uri="{BB962C8B-B14F-4D97-AF65-F5344CB8AC3E}">
        <p14:creationId xmlns:p14="http://schemas.microsoft.com/office/powerpoint/2010/main" val="3454335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三分</a:t>
            </a:r>
            <a:endParaRPr lang="zh-CN" altLang="en-US" dirty="0"/>
          </a:p>
        </p:txBody>
      </p:sp>
      <p:pic>
        <p:nvPicPr>
          <p:cNvPr id="4" name="Picture 4" descr="三分法"/>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7129" y="627165"/>
            <a:ext cx="6954871" cy="469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a:xfrm>
            <a:off x="290015" y="3553472"/>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zh-CN" altLang="en-US" dirty="0" smtClean="0"/>
              <a:t>类似二分的定义Left和Right</a:t>
            </a:r>
          </a:p>
          <a:p>
            <a:pPr marL="0" indent="0">
              <a:buFont typeface="Arial"/>
              <a:buNone/>
            </a:pPr>
            <a:r>
              <a:rPr lang="zh-CN" altLang="en-US" dirty="0" smtClean="0"/>
              <a:t>mid = (Left + Right) / 2</a:t>
            </a:r>
          </a:p>
          <a:p>
            <a:pPr marL="0" indent="0">
              <a:buFont typeface="Arial"/>
              <a:buNone/>
            </a:pPr>
            <a:r>
              <a:rPr lang="zh-CN" altLang="en-US" dirty="0" smtClean="0"/>
              <a:t>midmid = (mid + Right) / 2;</a:t>
            </a:r>
          </a:p>
          <a:p>
            <a:pPr marL="0" indent="0">
              <a:buFont typeface="Arial"/>
              <a:buNone/>
            </a:pPr>
            <a:r>
              <a:rPr lang="zh-CN" altLang="en-US" dirty="0" smtClean="0"/>
              <a:t>如果mid靠近极值点，则Right = midmid；</a:t>
            </a:r>
          </a:p>
          <a:p>
            <a:pPr marL="0" indent="0">
              <a:buFont typeface="Arial"/>
              <a:buNone/>
            </a:pPr>
            <a:r>
              <a:rPr lang="zh-CN" altLang="en-US" dirty="0" smtClean="0"/>
              <a:t>否则(即midmid靠近极值点)，则Left = mid;</a:t>
            </a:r>
          </a:p>
          <a:p>
            <a:endParaRPr lang="zh-CN" altLang="en-US" dirty="0"/>
          </a:p>
        </p:txBody>
      </p:sp>
    </p:spTree>
    <p:extLst>
      <p:ext uri="{BB962C8B-B14F-4D97-AF65-F5344CB8AC3E}">
        <p14:creationId xmlns:p14="http://schemas.microsoft.com/office/powerpoint/2010/main" val="294732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55083" y="463551"/>
            <a:ext cx="8229600" cy="1143000"/>
          </a:xfrm>
        </p:spPr>
        <p:txBody>
          <a:bodyPr>
            <a:normAutofit/>
          </a:bodyPr>
          <a:lstStyle/>
          <a:p>
            <a:pPr eaLnBrk="1" hangingPunct="1"/>
            <a:r>
              <a:rPr lang="zh-CN" altLang="en-US" dirty="0" smtClean="0"/>
              <a:t>例</a:t>
            </a:r>
            <a:r>
              <a:rPr lang="en-US" altLang="zh-CN" dirty="0" smtClean="0"/>
              <a:t>1</a:t>
            </a:r>
            <a:r>
              <a:rPr lang="zh-CN" altLang="en-US" dirty="0" smtClean="0"/>
              <a:t>：</a:t>
            </a:r>
          </a:p>
        </p:txBody>
      </p:sp>
      <p:pic>
        <p:nvPicPr>
          <p:cNvPr id="25604" name="Picture 4" descr="三分例子"/>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5810" y="1606551"/>
            <a:ext cx="5425830" cy="3986194"/>
          </a:xfrm>
          <a:noFill/>
        </p:spPr>
      </p:pic>
      <p:sp>
        <p:nvSpPr>
          <p:cNvPr id="25605" name="Text Box 5"/>
          <p:cNvSpPr txBox="1">
            <a:spLocks noChangeArrowheads="1"/>
          </p:cNvSpPr>
          <p:nvPr/>
        </p:nvSpPr>
        <p:spPr bwMode="auto">
          <a:xfrm>
            <a:off x="5950424" y="1606551"/>
            <a:ext cx="6045958" cy="4358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zh-CN" sz="2800" dirty="0">
                <a:latin typeface="Consolas" panose="020B0609020204030204" pitchFamily="49" charset="0"/>
              </a:rPr>
              <a:t>如图，人左右走动，求影子L的最长长度。</a:t>
            </a:r>
          </a:p>
          <a:p>
            <a:pPr>
              <a:lnSpc>
                <a:spcPct val="90000"/>
              </a:lnSpc>
            </a:pPr>
            <a:r>
              <a:rPr lang="zh-CN" altLang="zh-CN" sz="2800" dirty="0">
                <a:latin typeface="Consolas" panose="020B0609020204030204" pitchFamily="49" charset="0"/>
              </a:rPr>
              <a:t>根据图，很容易发现当灯，人的头部和墙角成一条直线时(假设此时人站在A点)，此时的长度是影子全在地上的最长长度。当人再向右走时，影子开始投影到墙上，当人贴着墙，影子长度即为人的高度。所以当人从A点走到墙，函数是先递增再递减，为凸性函数，所以我们可以用三分法来求解。</a:t>
            </a:r>
          </a:p>
        </p:txBody>
      </p:sp>
    </p:spTree>
    <p:extLst>
      <p:ext uri="{BB962C8B-B14F-4D97-AF65-F5344CB8AC3E}">
        <p14:creationId xmlns:p14="http://schemas.microsoft.com/office/powerpoint/2010/main" val="1642732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3"/>
          <p:cNvSpPr>
            <a:spLocks noGrp="1"/>
          </p:cNvSpPr>
          <p:nvPr>
            <p:ph idx="4294967295"/>
          </p:nvPr>
        </p:nvSpPr>
        <p:spPr>
          <a:xfrm>
            <a:off x="185240" y="1593055"/>
            <a:ext cx="5694860" cy="4319588"/>
          </a:xfrm>
        </p:spPr>
        <p:txBody>
          <a:bodyPr>
            <a:noAutofit/>
          </a:bodyPr>
          <a:lstStyle/>
          <a:p>
            <a:pPr lvl="1" eaLnBrk="1" hangingPunct="1">
              <a:lnSpc>
                <a:spcPct val="80000"/>
              </a:lnSpc>
              <a:buFont typeface="Arial" panose="020B0604020202020204" pitchFamily="34" charset="0"/>
              <a:buNone/>
            </a:pPr>
            <a:r>
              <a:rPr lang="zh-CN" altLang="en-US" sz="2000" dirty="0">
                <a:latin typeface="Consolas" panose="020B0609020204030204" pitchFamily="49" charset="0"/>
              </a:rPr>
              <a:t>double mid, midmid;</a:t>
            </a:r>
          </a:p>
          <a:p>
            <a:pPr lvl="1" eaLnBrk="1" hangingPunct="1">
              <a:lnSpc>
                <a:spcPct val="80000"/>
              </a:lnSpc>
              <a:buFont typeface="Arial" panose="020B0604020202020204" pitchFamily="34" charset="0"/>
              <a:buNone/>
            </a:pPr>
            <a:r>
              <a:rPr lang="zh-CN" altLang="en-US" sz="2000" dirty="0">
                <a:latin typeface="Consolas" panose="020B0609020204030204" pitchFamily="49" charset="0"/>
              </a:rPr>
              <a:t>while ( low + eps &lt; high )</a:t>
            </a:r>
          </a:p>
          <a:p>
            <a:pPr lvl="1" eaLnBrk="1" hangingPunct="1">
              <a:lnSpc>
                <a:spcPct val="80000"/>
              </a:lnSpc>
              <a:buFont typeface="Arial" panose="020B0604020202020204" pitchFamily="34" charset="0"/>
              <a:buNone/>
            </a:pPr>
            <a:r>
              <a:rPr lang="zh-CN" altLang="en-US" sz="2000" dirty="0">
                <a:latin typeface="Consolas" panose="020B0609020204030204" pitchFamily="49" charset="0"/>
              </a:rPr>
              <a:t>{</a:t>
            </a:r>
          </a:p>
          <a:p>
            <a:pPr lvl="1" eaLnBrk="1" hangingPunct="1">
              <a:lnSpc>
                <a:spcPct val="80000"/>
              </a:lnSpc>
              <a:buFont typeface="Arial" panose="020B0604020202020204" pitchFamily="34" charset="0"/>
              <a:buNone/>
            </a:pPr>
            <a:r>
              <a:rPr lang="zh-CN" altLang="en-US" sz="2000" dirty="0">
                <a:latin typeface="Consolas" panose="020B0609020204030204" pitchFamily="49" charset="0"/>
              </a:rPr>
              <a:t>    mid = (low + high) / 2;</a:t>
            </a:r>
          </a:p>
          <a:p>
            <a:pPr lvl="1" eaLnBrk="1" hangingPunct="1">
              <a:lnSpc>
                <a:spcPct val="80000"/>
              </a:lnSpc>
              <a:buFont typeface="Arial" panose="020B0604020202020204" pitchFamily="34" charset="0"/>
              <a:buNone/>
            </a:pPr>
            <a:r>
              <a:rPr lang="zh-CN" altLang="en-US" sz="2000" dirty="0">
                <a:latin typeface="Consolas" panose="020B0609020204030204" pitchFamily="49" charset="0"/>
              </a:rPr>
              <a:t>    midmid = (mid + high ) / 2;</a:t>
            </a:r>
          </a:p>
          <a:p>
            <a:pPr lvl="1" eaLnBrk="1" hangingPunct="1">
              <a:lnSpc>
                <a:spcPct val="80000"/>
              </a:lnSpc>
              <a:buFont typeface="Arial" panose="020B0604020202020204" pitchFamily="34" charset="0"/>
              <a:buNone/>
            </a:pPr>
            <a:r>
              <a:rPr lang="zh-CN" altLang="en-US" sz="2000" dirty="0">
                <a:latin typeface="Consolas" panose="020B0609020204030204" pitchFamily="49" charset="0"/>
              </a:rPr>
              <a:t>    double cmid = cal(mid);</a:t>
            </a:r>
          </a:p>
          <a:p>
            <a:pPr lvl="1" eaLnBrk="1" hangingPunct="1">
              <a:lnSpc>
                <a:spcPct val="80000"/>
              </a:lnSpc>
              <a:buFont typeface="Arial" panose="020B0604020202020204" pitchFamily="34" charset="0"/>
              <a:buNone/>
            </a:pPr>
            <a:r>
              <a:rPr lang="zh-CN" altLang="en-US" sz="2000" dirty="0">
                <a:latin typeface="Consolas" panose="020B0609020204030204" pitchFamily="49" charset="0"/>
              </a:rPr>
              <a:t>    double cmidmid = cal(midmid);</a:t>
            </a:r>
          </a:p>
          <a:p>
            <a:pPr lvl="1" eaLnBrk="1" hangingPunct="1">
              <a:lnSpc>
                <a:spcPct val="80000"/>
              </a:lnSpc>
              <a:buFont typeface="Arial" panose="020B0604020202020204" pitchFamily="34" charset="0"/>
              <a:buNone/>
            </a:pPr>
            <a:r>
              <a:rPr lang="zh-CN" altLang="en-US" sz="2000" dirty="0">
                <a:latin typeface="Consolas" panose="020B0609020204030204" pitchFamily="49" charset="0"/>
              </a:rPr>
              <a:t>    if ( cmid &gt; cmidmid ) </a:t>
            </a:r>
          </a:p>
          <a:p>
            <a:pPr lvl="1" eaLnBrk="1" hangingPunct="1">
              <a:lnSpc>
                <a:spcPct val="80000"/>
              </a:lnSpc>
              <a:buFont typeface="Arial" panose="020B0604020202020204" pitchFamily="34" charset="0"/>
              <a:buNone/>
            </a:pPr>
            <a:r>
              <a:rPr lang="zh-CN" altLang="en-US" sz="2000" dirty="0">
                <a:latin typeface="Consolas" panose="020B0609020204030204" pitchFamily="49" charset="0"/>
              </a:rPr>
              <a:t>		    high = midmid;</a:t>
            </a:r>
          </a:p>
          <a:p>
            <a:pPr lvl="1" eaLnBrk="1" hangingPunct="1">
              <a:lnSpc>
                <a:spcPct val="80000"/>
              </a:lnSpc>
              <a:buFont typeface="Arial" panose="020B0604020202020204" pitchFamily="34" charset="0"/>
              <a:buNone/>
            </a:pPr>
            <a:r>
              <a:rPr lang="zh-CN" altLang="en-US" sz="2000" dirty="0">
                <a:latin typeface="Consolas" panose="020B0609020204030204" pitchFamily="49" charset="0"/>
              </a:rPr>
              <a:t>    </a:t>
            </a:r>
            <a:r>
              <a:rPr lang="zh-CN" altLang="en-US" sz="2000" dirty="0" smtClean="0">
                <a:latin typeface="Consolas" panose="020B0609020204030204" pitchFamily="49" charset="0"/>
              </a:rPr>
              <a:t>els</a:t>
            </a:r>
            <a:r>
              <a:rPr lang="en-US" altLang="zh-CN" sz="2000" dirty="0" smtClean="0">
                <a:latin typeface="Consolas" panose="020B0609020204030204" pitchFamily="49" charset="0"/>
              </a:rPr>
              <a:t>e</a:t>
            </a:r>
            <a:r>
              <a:rPr lang="zh-CN" altLang="en-US" sz="2000" dirty="0" smtClean="0">
                <a:latin typeface="Consolas" panose="020B0609020204030204" pitchFamily="49" charset="0"/>
              </a:rPr>
              <a:t> </a:t>
            </a:r>
            <a:r>
              <a:rPr lang="zh-CN" altLang="en-US" sz="2000" dirty="0">
                <a:latin typeface="Consolas" panose="020B0609020204030204" pitchFamily="49" charset="0"/>
              </a:rPr>
              <a:t>low = mid;</a:t>
            </a:r>
          </a:p>
          <a:p>
            <a:pPr lvl="1" eaLnBrk="1" hangingPunct="1">
              <a:lnSpc>
                <a:spcPct val="80000"/>
              </a:lnSpc>
              <a:buFont typeface="Arial" panose="020B0604020202020204" pitchFamily="34" charset="0"/>
              <a:buNone/>
            </a:pPr>
            <a:r>
              <a:rPr lang="zh-CN" altLang="en-US" sz="2000" dirty="0">
                <a:latin typeface="Consolas" panose="020B0609020204030204" pitchFamily="49" charset="0"/>
              </a:rPr>
              <a:t>}</a:t>
            </a:r>
          </a:p>
        </p:txBody>
      </p:sp>
      <p:sp>
        <p:nvSpPr>
          <p:cNvPr id="26627" name="标题 4"/>
          <p:cNvSpPr>
            <a:spLocks noGrp="1"/>
          </p:cNvSpPr>
          <p:nvPr>
            <p:ph type="title" idx="4294967295"/>
          </p:nvPr>
        </p:nvSpPr>
        <p:spPr>
          <a:xfrm>
            <a:off x="499139" y="0"/>
            <a:ext cx="8229600" cy="1143000"/>
          </a:xfrm>
        </p:spPr>
        <p:txBody>
          <a:bodyPr vert="horz" lIns="0" tIns="45720" rIns="0" bIns="0" rtlCol="0" anchor="b">
            <a:normAutofit/>
          </a:bodyPr>
          <a:lstStyle/>
          <a:p>
            <a:pPr eaLnBrk="1" hangingPunct="1"/>
            <a:r>
              <a:rPr lang="zh-CN" altLang="en-US" dirty="0" smtClean="0"/>
              <a:t>核心代码</a:t>
            </a:r>
          </a:p>
        </p:txBody>
      </p:sp>
      <p:sp>
        <p:nvSpPr>
          <p:cNvPr id="26628" name="内容占位符 3"/>
          <p:cNvSpPr>
            <a:spLocks noGrp="1" noChangeArrowheads="1"/>
          </p:cNvSpPr>
          <p:nvPr/>
        </p:nvSpPr>
        <p:spPr bwMode="auto">
          <a:xfrm>
            <a:off x="6084815" y="1523206"/>
            <a:ext cx="5911567" cy="438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0">
              <a:spcBef>
                <a:spcPct val="200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defTabSz="0">
              <a:spcBef>
                <a:spcPct val="20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defTabSz="0">
              <a:spcBef>
                <a:spcPct val="200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defTabSz="0">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defTabSz="0">
              <a:spcBef>
                <a:spcPct val="20000"/>
              </a:spcBef>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lnSpc>
                <a:spcPct val="90000"/>
              </a:lnSpc>
              <a:buFont typeface="Arial" panose="020B0604020202020204" pitchFamily="34" charset="0"/>
              <a:buNone/>
            </a:pPr>
            <a:r>
              <a:rPr lang="zh-CN" altLang="en-US" sz="2000" dirty="0">
                <a:latin typeface="Consolas" panose="020B0609020204030204" pitchFamily="49" charset="0"/>
              </a:rPr>
              <a:t>double cal(double </a:t>
            </a:r>
            <a:r>
              <a:rPr lang="en-US" altLang="zh-CN" sz="2000" dirty="0">
                <a:latin typeface="Consolas" panose="020B0609020204030204" pitchFamily="49" charset="0"/>
              </a:rPr>
              <a:t>x</a:t>
            </a:r>
            <a:r>
              <a:rPr lang="zh-CN" altLang="en-US" sz="2000" dirty="0">
                <a:latin typeface="Consolas" panose="020B0609020204030204" pitchFamily="49" charset="0"/>
              </a:rPr>
              <a:t>)</a:t>
            </a:r>
          </a:p>
          <a:p>
            <a:pPr eaLnBrk="1" hangingPunct="1">
              <a:lnSpc>
                <a:spcPct val="90000"/>
              </a:lnSpc>
              <a:buFont typeface="Arial" panose="020B0604020202020204" pitchFamily="34" charset="0"/>
              <a:buNone/>
            </a:pPr>
            <a:r>
              <a:rPr lang="zh-CN" altLang="en-US" sz="2000" dirty="0">
                <a:latin typeface="Consolas" panose="020B0609020204030204" pitchFamily="49" charset="0"/>
              </a:rPr>
              <a:t>{</a:t>
            </a:r>
          </a:p>
          <a:p>
            <a:pPr eaLnBrk="1" hangingPunct="1">
              <a:lnSpc>
                <a:spcPct val="90000"/>
              </a:lnSpc>
              <a:buFont typeface="Arial" panose="020B0604020202020204" pitchFamily="34" charset="0"/>
              <a:buNone/>
            </a:pPr>
            <a:r>
              <a:rPr lang="en-US" altLang="zh-CN" sz="2000" dirty="0">
                <a:latin typeface="Consolas" panose="020B0609020204030204" pitchFamily="49" charset="0"/>
              </a:rPr>
              <a:t>    return (h * D - H * x) / (D - x) + x;</a:t>
            </a:r>
          </a:p>
          <a:p>
            <a:pPr eaLnBrk="1" hangingPunct="1">
              <a:lnSpc>
                <a:spcPct val="90000"/>
              </a:lnSpc>
              <a:buFont typeface="Arial" panose="020B0604020202020204" pitchFamily="34" charset="0"/>
              <a:buNone/>
            </a:pPr>
            <a:r>
              <a:rPr lang="zh-CN" altLang="en-US" sz="2000" dirty="0" smtClean="0">
                <a:latin typeface="Consolas" panose="020B0609020204030204" pitchFamily="49" charset="0"/>
              </a:rPr>
              <a:t>}</a:t>
            </a:r>
            <a:endParaRPr lang="zh-CN" altLang="en-US" sz="2000" dirty="0">
              <a:latin typeface="Consolas" panose="020B0609020204030204" pitchFamily="49" charset="0"/>
            </a:endParaRPr>
          </a:p>
        </p:txBody>
      </p:sp>
      <p:sp>
        <p:nvSpPr>
          <p:cNvPr id="26629" name="Line 5"/>
          <p:cNvSpPr>
            <a:spLocks noChangeShapeType="1"/>
          </p:cNvSpPr>
          <p:nvPr/>
        </p:nvSpPr>
        <p:spPr bwMode="auto">
          <a:xfrm>
            <a:off x="5880100" y="1270000"/>
            <a:ext cx="1588" cy="4895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721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a:t>
            </a:r>
            <a:endParaRPr lang="zh-CN" altLang="en-US" dirty="0"/>
          </a:p>
        </p:txBody>
      </p:sp>
      <p:sp>
        <p:nvSpPr>
          <p:cNvPr id="3" name="内容占位符 2"/>
          <p:cNvSpPr>
            <a:spLocks noGrp="1"/>
          </p:cNvSpPr>
          <p:nvPr>
            <p:ph idx="1"/>
          </p:nvPr>
        </p:nvSpPr>
        <p:spPr>
          <a:xfrm>
            <a:off x="685801" y="1882760"/>
            <a:ext cx="10131425" cy="3649133"/>
          </a:xfrm>
        </p:spPr>
        <p:txBody>
          <a:bodyPr/>
          <a:lstStyle/>
          <a:p>
            <a:r>
              <a:rPr lang="zh-CN" altLang="en-US" dirty="0" smtClean="0"/>
              <a:t>单调函数求</a:t>
            </a:r>
            <a:r>
              <a:rPr lang="en-US" altLang="zh-CN" dirty="0" smtClean="0"/>
              <a:t>0</a:t>
            </a:r>
            <a:r>
              <a:rPr lang="zh-CN" altLang="en-US" dirty="0" smtClean="0"/>
              <a:t>点</a:t>
            </a:r>
            <a:endParaRPr lang="en-US" altLang="zh-CN" dirty="0" smtClean="0"/>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685801" y="3339027"/>
            <a:ext cx="6750690" cy="2856875"/>
          </a:xfrm>
          <a:prstGeom prst="rect">
            <a:avLst/>
          </a:prstGeom>
        </p:spPr>
      </p:pic>
    </p:spTree>
    <p:extLst>
      <p:ext uri="{BB962C8B-B14F-4D97-AF65-F5344CB8AC3E}">
        <p14:creationId xmlns:p14="http://schemas.microsoft.com/office/powerpoint/2010/main" val="445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在一个</a:t>
            </a:r>
            <a:r>
              <a:rPr lang="en-US" altLang="zh-CN" dirty="0"/>
              <a:t>2</a:t>
            </a:r>
            <a:r>
              <a:rPr lang="zh-CN" altLang="en-US" dirty="0"/>
              <a:t>维平面上有两条传送带，每一条传送带可以看成是一条线段。两条传送带分别为线段</a:t>
            </a:r>
            <a:r>
              <a:rPr lang="en-US" altLang="zh-CN" dirty="0"/>
              <a:t>AB</a:t>
            </a:r>
            <a:r>
              <a:rPr lang="zh-CN" altLang="en-US" dirty="0"/>
              <a:t>和线段</a:t>
            </a:r>
            <a:r>
              <a:rPr lang="en-US" altLang="zh-CN" dirty="0"/>
              <a:t>CD</a:t>
            </a:r>
            <a:r>
              <a:rPr lang="zh-CN" altLang="en-US" dirty="0"/>
              <a:t>。</a:t>
            </a:r>
            <a:r>
              <a:rPr lang="en-US" altLang="zh-CN" dirty="0" err="1"/>
              <a:t>lxhgww</a:t>
            </a:r>
            <a:r>
              <a:rPr lang="zh-CN" altLang="en-US" dirty="0"/>
              <a:t>在</a:t>
            </a:r>
            <a:r>
              <a:rPr lang="en-US" altLang="zh-CN" dirty="0"/>
              <a:t>AB</a:t>
            </a:r>
            <a:r>
              <a:rPr lang="zh-CN" altLang="en-US" dirty="0"/>
              <a:t>上的移动速度为</a:t>
            </a:r>
            <a:r>
              <a:rPr lang="en-US" altLang="zh-CN" dirty="0"/>
              <a:t>P</a:t>
            </a:r>
            <a:r>
              <a:rPr lang="zh-CN" altLang="en-US" dirty="0"/>
              <a:t>，在</a:t>
            </a:r>
            <a:r>
              <a:rPr lang="en-US" altLang="zh-CN" dirty="0"/>
              <a:t>CD</a:t>
            </a:r>
            <a:r>
              <a:rPr lang="zh-CN" altLang="en-US" dirty="0"/>
              <a:t>上的移动速度为</a:t>
            </a:r>
            <a:r>
              <a:rPr lang="en-US" altLang="zh-CN" dirty="0"/>
              <a:t>Q</a:t>
            </a:r>
            <a:r>
              <a:rPr lang="zh-CN" altLang="en-US" dirty="0"/>
              <a:t>，在平面上的移动速度</a:t>
            </a:r>
            <a:r>
              <a:rPr lang="en-US" altLang="zh-CN" dirty="0"/>
              <a:t>R</a:t>
            </a:r>
            <a:r>
              <a:rPr lang="zh-CN" altLang="en-US" dirty="0"/>
              <a:t>。现在</a:t>
            </a:r>
            <a:r>
              <a:rPr lang="en-US" altLang="zh-CN" dirty="0" err="1"/>
              <a:t>lxhgww</a:t>
            </a:r>
            <a:r>
              <a:rPr lang="zh-CN" altLang="en-US" dirty="0"/>
              <a:t>想从</a:t>
            </a:r>
            <a:r>
              <a:rPr lang="en-US" altLang="zh-CN" dirty="0"/>
              <a:t>A</a:t>
            </a:r>
            <a:r>
              <a:rPr lang="zh-CN" altLang="en-US" dirty="0"/>
              <a:t>点走到</a:t>
            </a:r>
            <a:r>
              <a:rPr lang="en-US" altLang="zh-CN" dirty="0"/>
              <a:t>D</a:t>
            </a:r>
            <a:r>
              <a:rPr lang="zh-CN" altLang="en-US" dirty="0"/>
              <a:t>点，他想知道最少需要走多长</a:t>
            </a:r>
            <a:r>
              <a:rPr lang="zh-CN" altLang="en-US" dirty="0" smtClean="0"/>
              <a:t>时间。</a:t>
            </a:r>
            <a:endParaRPr lang="zh-CN" altLang="en-US" dirty="0"/>
          </a:p>
        </p:txBody>
      </p:sp>
    </p:spTree>
    <p:extLst>
      <p:ext uri="{BB962C8B-B14F-4D97-AF65-F5344CB8AC3E}">
        <p14:creationId xmlns:p14="http://schemas.microsoft.com/office/powerpoint/2010/main" val="1436460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STL</a:t>
            </a:r>
            <a:endParaRPr lang="zh-CN" altLang="en-US" dirty="0"/>
          </a:p>
        </p:txBody>
      </p:sp>
      <p:sp>
        <p:nvSpPr>
          <p:cNvPr id="3" name="内容占位符 2"/>
          <p:cNvSpPr>
            <a:spLocks noGrp="1"/>
          </p:cNvSpPr>
          <p:nvPr>
            <p:ph idx="1"/>
          </p:nvPr>
        </p:nvSpPr>
        <p:spPr/>
        <p:txBody>
          <a:bodyPr/>
          <a:lstStyle/>
          <a:p>
            <a:r>
              <a:rPr lang="zh-CN" altLang="en-US" dirty="0"/>
              <a:t>标准库</a:t>
            </a:r>
            <a:r>
              <a:rPr lang="en-US" altLang="zh-CN" dirty="0"/>
              <a:t>STL</a:t>
            </a:r>
            <a:r>
              <a:rPr lang="zh-CN" altLang="en-US" dirty="0"/>
              <a:t>，就是</a:t>
            </a:r>
            <a:r>
              <a:rPr lang="en-US" altLang="zh-CN" dirty="0"/>
              <a:t>C++</a:t>
            </a:r>
            <a:r>
              <a:rPr lang="zh-CN" altLang="en-US" dirty="0"/>
              <a:t>自身携带的，国际通用的，没有</a:t>
            </a:r>
            <a:r>
              <a:rPr lang="en-US" altLang="zh-CN" dirty="0"/>
              <a:t>BUG</a:t>
            </a:r>
            <a:r>
              <a:rPr lang="zh-CN" altLang="en-US" dirty="0"/>
              <a:t>的，老少皆宜的</a:t>
            </a:r>
            <a:r>
              <a:rPr lang="en-US" altLang="zh-CN" dirty="0"/>
              <a:t>C++</a:t>
            </a:r>
            <a:r>
              <a:rPr lang="zh-CN" altLang="en-US" dirty="0"/>
              <a:t>的附加产品。</a:t>
            </a:r>
            <a:endParaRPr lang="en-US" altLang="zh-CN" dirty="0"/>
          </a:p>
          <a:p>
            <a:r>
              <a:rPr lang="zh-CN" altLang="en-US" dirty="0"/>
              <a:t>主要分两大类：算法类（又称为操作类）和容器类。</a:t>
            </a:r>
            <a:endParaRPr lang="en-US" altLang="zh-CN" dirty="0"/>
          </a:p>
          <a:p>
            <a:endParaRPr lang="zh-CN" altLang="en-US" dirty="0"/>
          </a:p>
        </p:txBody>
      </p:sp>
    </p:spTree>
    <p:extLst>
      <p:ext uri="{BB962C8B-B14F-4D97-AF65-F5344CB8AC3E}">
        <p14:creationId xmlns:p14="http://schemas.microsoft.com/office/powerpoint/2010/main" val="3151252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算法类</a:t>
            </a:r>
          </a:p>
        </p:txBody>
      </p:sp>
      <p:sp>
        <p:nvSpPr>
          <p:cNvPr id="3" name="内容占位符 2"/>
          <p:cNvSpPr>
            <a:spLocks noGrp="1"/>
          </p:cNvSpPr>
          <p:nvPr>
            <p:ph idx="1"/>
          </p:nvPr>
        </p:nvSpPr>
        <p:spPr/>
        <p:txBody>
          <a:bodyPr>
            <a:normAutofit fontScale="85000" lnSpcReduction="20000"/>
          </a:bodyPr>
          <a:lstStyle/>
          <a:p>
            <a:r>
              <a:rPr lang="zh-CN" altLang="en-US" dirty="0"/>
              <a:t>最大值最小值（别看简单，</a:t>
            </a:r>
            <a:r>
              <a:rPr lang="en-US" altLang="zh-CN" dirty="0"/>
              <a:t>C</a:t>
            </a:r>
            <a:r>
              <a:rPr lang="zh-CN" altLang="en-US" dirty="0"/>
              <a:t>语言自身却没有这个）</a:t>
            </a:r>
            <a:endParaRPr lang="en-US" altLang="zh-CN" dirty="0"/>
          </a:p>
          <a:p>
            <a:pPr lvl="1"/>
            <a:r>
              <a:rPr lang="en-US" altLang="zh-CN" b="1" dirty="0">
                <a:latin typeface="Consolas" panose="020B0609020204030204" pitchFamily="49" charset="0"/>
                <a:cs typeface="Consolas" panose="020B0609020204030204" pitchFamily="49" charset="0"/>
              </a:rPr>
              <a:t>template</a:t>
            </a:r>
            <a:r>
              <a:rPr lang="en-US" altLang="zh-CN" dirty="0">
                <a:latin typeface="Consolas" panose="020B0609020204030204" pitchFamily="49" charset="0"/>
                <a:cs typeface="Consolas" panose="020B0609020204030204" pitchFamily="49" charset="0"/>
              </a:rPr>
              <a:t> </a:t>
            </a:r>
            <a:r>
              <a:rPr lang="en-US" altLang="zh-CN" dirty="0">
                <a:solidFill>
                  <a:srgbClr val="FF0000"/>
                </a:solidFill>
                <a:latin typeface="Consolas" panose="020B0609020204030204" pitchFamily="49" charset="0"/>
                <a:cs typeface="Consolas" panose="020B0609020204030204" pitchFamily="49" charset="0"/>
              </a:rPr>
              <a:t>&lt;</a:t>
            </a:r>
            <a:r>
              <a:rPr lang="en-US" altLang="zh-CN" b="1" dirty="0">
                <a:latin typeface="Consolas" panose="020B0609020204030204" pitchFamily="49" charset="0"/>
                <a:cs typeface="Consolas" panose="020B0609020204030204" pitchFamily="49" charset="0"/>
              </a:rPr>
              <a:t>class</a:t>
            </a:r>
            <a:r>
              <a:rPr lang="en-US" altLang="zh-CN" dirty="0">
                <a:latin typeface="Consolas" panose="020B0609020204030204" pitchFamily="49" charset="0"/>
                <a:cs typeface="Consolas" panose="020B0609020204030204" pitchFamily="49" charset="0"/>
              </a:rPr>
              <a:t> _</a:t>
            </a:r>
            <a:r>
              <a:rPr lang="en-US" altLang="zh-CN" dirty="0" err="1">
                <a:latin typeface="Consolas" panose="020B0609020204030204" pitchFamily="49" charset="0"/>
                <a:cs typeface="Consolas" panose="020B0609020204030204" pitchFamily="49" charset="0"/>
              </a:rPr>
              <a:t>Tp</a:t>
            </a:r>
            <a:r>
              <a:rPr lang="en-US" altLang="zh-CN" dirty="0">
                <a:solidFill>
                  <a:srgbClr val="FF0000"/>
                </a:solidFill>
                <a:latin typeface="Consolas" panose="020B0609020204030204" pitchFamily="49" charset="0"/>
                <a:cs typeface="Consolas" panose="020B0609020204030204" pitchFamily="49" charset="0"/>
              </a:rPr>
              <a:t>&gt;</a:t>
            </a:r>
          </a:p>
          <a:p>
            <a:pPr lvl="1"/>
            <a:r>
              <a:rPr lang="sv-SE" altLang="zh-CN" dirty="0">
                <a:latin typeface="Consolas" panose="020B0609020204030204" pitchFamily="49" charset="0"/>
                <a:cs typeface="Consolas" panose="020B0609020204030204" pitchFamily="49" charset="0"/>
              </a:rPr>
              <a:t>_Tp </a:t>
            </a:r>
            <a:r>
              <a:rPr lang="sv-SE" altLang="zh-CN" sz="3200" dirty="0">
                <a:solidFill>
                  <a:srgbClr val="FFFF66"/>
                </a:solidFill>
                <a:latin typeface="Consolas" panose="020B0609020204030204" pitchFamily="49" charset="0"/>
                <a:cs typeface="Consolas" panose="020B0609020204030204" pitchFamily="49" charset="0"/>
              </a:rPr>
              <a:t>min</a:t>
            </a:r>
            <a:r>
              <a:rPr lang="sv-SE" altLang="zh-CN" dirty="0">
                <a:solidFill>
                  <a:srgbClr val="FF0000"/>
                </a:solidFill>
                <a:latin typeface="Consolas" panose="020B0609020204030204" pitchFamily="49" charset="0"/>
                <a:cs typeface="Consolas" panose="020B0609020204030204" pitchFamily="49" charset="0"/>
              </a:rPr>
              <a:t>(</a:t>
            </a:r>
            <a:r>
              <a:rPr lang="sv-SE" altLang="zh-CN" dirty="0">
                <a:latin typeface="Consolas" panose="020B0609020204030204" pitchFamily="49" charset="0"/>
                <a:cs typeface="Consolas" panose="020B0609020204030204" pitchFamily="49" charset="0"/>
              </a:rPr>
              <a:t>_Tp a</a:t>
            </a:r>
            <a:r>
              <a:rPr lang="sv-SE" altLang="zh-CN" dirty="0">
                <a:solidFill>
                  <a:srgbClr val="FF0000"/>
                </a:solidFill>
                <a:latin typeface="Consolas" panose="020B0609020204030204" pitchFamily="49" charset="0"/>
                <a:cs typeface="Consolas" panose="020B0609020204030204" pitchFamily="49" charset="0"/>
              </a:rPr>
              <a:t>,</a:t>
            </a:r>
            <a:r>
              <a:rPr lang="sv-SE" altLang="zh-CN" dirty="0">
                <a:latin typeface="Consolas" panose="020B0609020204030204" pitchFamily="49" charset="0"/>
                <a:cs typeface="Consolas" panose="020B0609020204030204" pitchFamily="49" charset="0"/>
              </a:rPr>
              <a:t> _Tp b</a:t>
            </a:r>
            <a:r>
              <a:rPr lang="sv-SE" altLang="zh-CN" dirty="0">
                <a:solidFill>
                  <a:srgbClr val="FF0000"/>
                </a:solidFill>
                <a:latin typeface="Consolas" panose="020B0609020204030204" pitchFamily="49" charset="0"/>
                <a:cs typeface="Consolas" panose="020B0609020204030204" pitchFamily="49" charset="0"/>
              </a:rPr>
              <a:t>)</a:t>
            </a:r>
          </a:p>
          <a:p>
            <a:pPr lvl="1"/>
            <a:r>
              <a:rPr lang="en-US" altLang="zh-CN" b="1" dirty="0">
                <a:latin typeface="Consolas" panose="020B0609020204030204" pitchFamily="49" charset="0"/>
                <a:cs typeface="Consolas" panose="020B0609020204030204" pitchFamily="49" charset="0"/>
              </a:rPr>
              <a:t>template</a:t>
            </a:r>
            <a:r>
              <a:rPr lang="en-US" altLang="zh-CN" dirty="0">
                <a:latin typeface="Consolas" panose="020B0609020204030204" pitchFamily="49" charset="0"/>
                <a:cs typeface="Consolas" panose="020B0609020204030204" pitchFamily="49" charset="0"/>
              </a:rPr>
              <a:t> </a:t>
            </a:r>
            <a:r>
              <a:rPr lang="en-US" altLang="zh-CN" dirty="0">
                <a:solidFill>
                  <a:srgbClr val="FF0000"/>
                </a:solidFill>
                <a:latin typeface="Consolas" panose="020B0609020204030204" pitchFamily="49" charset="0"/>
                <a:cs typeface="Consolas" panose="020B0609020204030204" pitchFamily="49" charset="0"/>
              </a:rPr>
              <a:t>&lt;</a:t>
            </a:r>
            <a:r>
              <a:rPr lang="en-US" altLang="zh-CN" b="1" dirty="0">
                <a:latin typeface="Consolas" panose="020B0609020204030204" pitchFamily="49" charset="0"/>
                <a:cs typeface="Consolas" panose="020B0609020204030204" pitchFamily="49" charset="0"/>
              </a:rPr>
              <a:t>class</a:t>
            </a:r>
            <a:r>
              <a:rPr lang="en-US" altLang="zh-CN" dirty="0">
                <a:latin typeface="Consolas" panose="020B0609020204030204" pitchFamily="49" charset="0"/>
                <a:cs typeface="Consolas" panose="020B0609020204030204" pitchFamily="49" charset="0"/>
              </a:rPr>
              <a:t> _</a:t>
            </a:r>
            <a:r>
              <a:rPr lang="en-US" altLang="zh-CN" dirty="0" err="1">
                <a:latin typeface="Consolas" panose="020B0609020204030204" pitchFamily="49" charset="0"/>
                <a:cs typeface="Consolas" panose="020B0609020204030204" pitchFamily="49" charset="0"/>
              </a:rPr>
              <a:t>Tp</a:t>
            </a:r>
            <a:r>
              <a:rPr lang="en-US" altLang="zh-CN" dirty="0">
                <a:solidFill>
                  <a:srgbClr val="FF0000"/>
                </a:solidFill>
                <a:latin typeface="Consolas" panose="020B0609020204030204" pitchFamily="49" charset="0"/>
                <a:cs typeface="Consolas" panose="020B0609020204030204" pitchFamily="49" charset="0"/>
              </a:rPr>
              <a:t>&gt;</a:t>
            </a:r>
          </a:p>
          <a:p>
            <a:pPr lvl="1"/>
            <a:r>
              <a:rPr lang="en-US" altLang="zh-CN" dirty="0">
                <a:latin typeface="Consolas" panose="020B0609020204030204" pitchFamily="49" charset="0"/>
                <a:cs typeface="Consolas" panose="020B0609020204030204" pitchFamily="49" charset="0"/>
              </a:rPr>
              <a:t>_</a:t>
            </a:r>
            <a:r>
              <a:rPr lang="en-US" altLang="zh-CN" dirty="0" err="1">
                <a:latin typeface="Consolas" panose="020B0609020204030204" pitchFamily="49" charset="0"/>
                <a:cs typeface="Consolas" panose="020B0609020204030204" pitchFamily="49" charset="0"/>
              </a:rPr>
              <a:t>Tp</a:t>
            </a:r>
            <a:r>
              <a:rPr lang="en-US" altLang="zh-CN" dirty="0">
                <a:latin typeface="Consolas" panose="020B0609020204030204" pitchFamily="49" charset="0"/>
                <a:cs typeface="Consolas" panose="020B0609020204030204" pitchFamily="49" charset="0"/>
              </a:rPr>
              <a:t> </a:t>
            </a:r>
            <a:r>
              <a:rPr lang="en-US" altLang="zh-CN" sz="3200" dirty="0">
                <a:solidFill>
                  <a:srgbClr val="FFFF66"/>
                </a:solidFill>
                <a:latin typeface="Consolas" panose="020B0609020204030204" pitchFamily="49" charset="0"/>
                <a:cs typeface="Consolas" panose="020B0609020204030204" pitchFamily="49" charset="0"/>
              </a:rPr>
              <a:t>max</a:t>
            </a:r>
            <a:r>
              <a:rPr lang="en-US" altLang="zh-CN" dirty="0">
                <a:solidFill>
                  <a:srgbClr val="FF0000"/>
                </a:solidFill>
                <a:latin typeface="Consolas" panose="020B0609020204030204" pitchFamily="49" charset="0"/>
                <a:cs typeface="Consolas" panose="020B0609020204030204" pitchFamily="49" charset="0"/>
              </a:rPr>
              <a:t>(</a:t>
            </a:r>
            <a:r>
              <a:rPr lang="en-US" altLang="zh-CN" dirty="0">
                <a:latin typeface="Consolas" panose="020B0609020204030204" pitchFamily="49" charset="0"/>
                <a:cs typeface="Consolas" panose="020B0609020204030204" pitchFamily="49" charset="0"/>
              </a:rPr>
              <a:t>_</a:t>
            </a:r>
            <a:r>
              <a:rPr lang="en-US" altLang="zh-CN" dirty="0" err="1">
                <a:latin typeface="Consolas" panose="020B0609020204030204" pitchFamily="49" charset="0"/>
                <a:cs typeface="Consolas" panose="020B0609020204030204" pitchFamily="49" charset="0"/>
              </a:rPr>
              <a:t>Tp</a:t>
            </a:r>
            <a:r>
              <a:rPr lang="en-US" altLang="zh-CN" dirty="0">
                <a:latin typeface="Consolas" panose="020B0609020204030204" pitchFamily="49" charset="0"/>
                <a:cs typeface="Consolas" panose="020B0609020204030204" pitchFamily="49" charset="0"/>
              </a:rPr>
              <a:t> a</a:t>
            </a:r>
            <a:r>
              <a:rPr lang="en-US" altLang="zh-CN" dirty="0">
                <a:solidFill>
                  <a:srgbClr val="FF0000"/>
                </a:solidFill>
                <a:latin typeface="Consolas" panose="020B0609020204030204" pitchFamily="49" charset="0"/>
                <a:cs typeface="Consolas" panose="020B0609020204030204" pitchFamily="49" charset="0"/>
              </a:rPr>
              <a:t>,</a:t>
            </a:r>
            <a:r>
              <a:rPr lang="en-US" altLang="zh-CN" dirty="0">
                <a:latin typeface="Consolas" panose="020B0609020204030204" pitchFamily="49" charset="0"/>
                <a:cs typeface="Consolas" panose="020B0609020204030204" pitchFamily="49" charset="0"/>
              </a:rPr>
              <a:t> _</a:t>
            </a:r>
            <a:r>
              <a:rPr lang="en-US" altLang="zh-CN" dirty="0" err="1">
                <a:latin typeface="Consolas" panose="020B0609020204030204" pitchFamily="49" charset="0"/>
                <a:cs typeface="Consolas" panose="020B0609020204030204" pitchFamily="49" charset="0"/>
              </a:rPr>
              <a:t>Tp</a:t>
            </a:r>
            <a:r>
              <a:rPr lang="en-US" altLang="zh-CN" dirty="0">
                <a:latin typeface="Consolas" panose="020B0609020204030204" pitchFamily="49" charset="0"/>
                <a:cs typeface="Consolas" panose="020B0609020204030204" pitchFamily="49" charset="0"/>
              </a:rPr>
              <a:t> b</a:t>
            </a:r>
            <a:r>
              <a:rPr lang="en-US" altLang="zh-CN" dirty="0">
                <a:solidFill>
                  <a:srgbClr val="FF0000"/>
                </a:solidFill>
                <a:latin typeface="Consolas" panose="020B0609020204030204" pitchFamily="49" charset="0"/>
                <a:cs typeface="Consolas" panose="020B0609020204030204" pitchFamily="49" charset="0"/>
              </a:rPr>
              <a:t>)</a:t>
            </a:r>
          </a:p>
          <a:p>
            <a:r>
              <a:rPr lang="zh-CN" altLang="en-US" dirty="0" smtClean="0"/>
              <a:t>快速排序</a:t>
            </a:r>
            <a:r>
              <a:rPr lang="en-US" altLang="zh-CN" dirty="0" smtClean="0"/>
              <a:t> </a:t>
            </a:r>
            <a:r>
              <a:rPr lang="en-US" altLang="zh-CN" dirty="0">
                <a:solidFill>
                  <a:srgbClr val="FFFF66"/>
                </a:solidFill>
                <a:latin typeface="Consolas" panose="020B0609020204030204" pitchFamily="49" charset="0"/>
                <a:cs typeface="Consolas" panose="020B0609020204030204" pitchFamily="49" charset="0"/>
              </a:rPr>
              <a:t>sort</a:t>
            </a:r>
            <a:r>
              <a:rPr lang="en-US" altLang="zh-CN" dirty="0" smtClean="0">
                <a:solidFill>
                  <a:srgbClr val="FF0000"/>
                </a:solidFill>
                <a:latin typeface="Consolas" panose="020B0609020204030204" pitchFamily="49" charset="0"/>
                <a:cs typeface="Consolas" panose="020B0609020204030204" pitchFamily="49" charset="0"/>
              </a:rPr>
              <a:t>(</a:t>
            </a:r>
            <a:r>
              <a:rPr lang="en-US" altLang="zh-CN" dirty="0" smtClean="0">
                <a:latin typeface="Consolas" panose="020B0609020204030204" pitchFamily="49" charset="0"/>
                <a:cs typeface="Consolas" panose="020B0609020204030204" pitchFamily="49" charset="0"/>
              </a:rPr>
              <a:t>a</a:t>
            </a:r>
            <a:r>
              <a:rPr lang="en-US" altLang="zh-CN" dirty="0">
                <a:solidFill>
                  <a:srgbClr val="FF0000"/>
                </a:solidFill>
                <a:latin typeface="Consolas" panose="020B0609020204030204" pitchFamily="49" charset="0"/>
                <a:cs typeface="Consolas" panose="020B0609020204030204" pitchFamily="49" charset="0"/>
              </a:rPr>
              <a:t>,</a:t>
            </a:r>
            <a:r>
              <a:rPr lang="en-US" altLang="zh-CN" dirty="0">
                <a:latin typeface="Consolas" panose="020B0609020204030204" pitchFamily="49" charset="0"/>
                <a:cs typeface="Consolas" panose="020B0609020204030204" pitchFamily="49" charset="0"/>
              </a:rPr>
              <a:t> a</a:t>
            </a:r>
            <a:r>
              <a:rPr lang="en-US" altLang="zh-CN" dirty="0">
                <a:solidFill>
                  <a:srgbClr val="FF0000"/>
                </a:solidFill>
                <a:latin typeface="Consolas" panose="020B0609020204030204" pitchFamily="49" charset="0"/>
                <a:cs typeface="Consolas" panose="020B0609020204030204" pitchFamily="49" charset="0"/>
              </a:rPr>
              <a:t> </a:t>
            </a:r>
            <a:r>
              <a:rPr lang="en-US" altLang="zh-CN" dirty="0" smtClean="0">
                <a:solidFill>
                  <a:srgbClr val="FF0000"/>
                </a:solidFill>
                <a:latin typeface="Consolas" panose="020B0609020204030204" pitchFamily="49" charset="0"/>
                <a:cs typeface="Consolas" panose="020B0609020204030204" pitchFamily="49" charset="0"/>
              </a:rPr>
              <a:t>+</a:t>
            </a:r>
            <a:r>
              <a:rPr lang="en-US" altLang="zh-CN" dirty="0">
                <a:latin typeface="Consolas" panose="020B0609020204030204" pitchFamily="49" charset="0"/>
                <a:cs typeface="Consolas" panose="020B0609020204030204" pitchFamily="49" charset="0"/>
              </a:rPr>
              <a:t> </a:t>
            </a:r>
            <a:r>
              <a:rPr lang="en-US" altLang="zh-CN" dirty="0" smtClean="0">
                <a:latin typeface="Consolas" panose="020B0609020204030204" pitchFamily="49" charset="0"/>
                <a:cs typeface="Consolas" panose="020B0609020204030204" pitchFamily="49" charset="0"/>
              </a:rPr>
              <a:t>10</a:t>
            </a:r>
            <a:r>
              <a:rPr lang="en-US" altLang="zh-CN" dirty="0" smtClean="0">
                <a:solidFill>
                  <a:srgbClr val="FF0000"/>
                </a:solidFill>
                <a:latin typeface="Consolas" panose="020B0609020204030204" pitchFamily="49" charset="0"/>
                <a:cs typeface="Consolas" panose="020B0609020204030204" pitchFamily="49" charset="0"/>
              </a:rPr>
              <a:t>);</a:t>
            </a:r>
          </a:p>
          <a:p>
            <a:r>
              <a:rPr lang="zh-CN" altLang="en-US" dirty="0"/>
              <a:t>数据</a:t>
            </a:r>
            <a:r>
              <a:rPr lang="zh-CN" altLang="en-US" dirty="0" smtClean="0"/>
              <a:t>交换</a:t>
            </a:r>
            <a:r>
              <a:rPr lang="en-US" altLang="zh-CN" dirty="0" smtClean="0"/>
              <a:t> </a:t>
            </a:r>
            <a:r>
              <a:rPr lang="en-US" altLang="zh-CN" dirty="0">
                <a:solidFill>
                  <a:srgbClr val="FFFF66"/>
                </a:solidFill>
                <a:latin typeface="Consolas" panose="020B0609020204030204" pitchFamily="49" charset="0"/>
                <a:cs typeface="Consolas" panose="020B0609020204030204" pitchFamily="49" charset="0"/>
              </a:rPr>
              <a:t>swap</a:t>
            </a:r>
            <a:r>
              <a:rPr lang="en-US" altLang="zh-CN" dirty="0" smtClean="0">
                <a:solidFill>
                  <a:srgbClr val="FF0000"/>
                </a:solidFill>
                <a:latin typeface="Consolas" panose="020B0609020204030204" pitchFamily="49" charset="0"/>
                <a:cs typeface="Consolas" panose="020B0609020204030204" pitchFamily="49" charset="0"/>
              </a:rPr>
              <a:t>(</a:t>
            </a:r>
            <a:r>
              <a:rPr lang="en-US" altLang="zh-CN" dirty="0" smtClean="0">
                <a:latin typeface="Consolas" panose="020B0609020204030204" pitchFamily="49" charset="0"/>
                <a:cs typeface="Consolas" panose="020B0609020204030204" pitchFamily="49" charset="0"/>
              </a:rPr>
              <a:t>a</a:t>
            </a:r>
            <a:r>
              <a:rPr lang="en-US" altLang="zh-CN" dirty="0">
                <a:solidFill>
                  <a:srgbClr val="FF0000"/>
                </a:solidFill>
                <a:latin typeface="Consolas" panose="020B0609020204030204" pitchFamily="49" charset="0"/>
                <a:cs typeface="Consolas" panose="020B0609020204030204" pitchFamily="49" charset="0"/>
              </a:rPr>
              <a:t>,</a:t>
            </a:r>
            <a:r>
              <a:rPr lang="en-US" altLang="zh-CN" dirty="0">
                <a:latin typeface="Consolas" panose="020B0609020204030204" pitchFamily="49" charset="0"/>
                <a:cs typeface="Consolas" panose="020B0609020204030204" pitchFamily="49" charset="0"/>
              </a:rPr>
              <a:t> b</a:t>
            </a:r>
            <a:r>
              <a:rPr lang="en-US" altLang="zh-CN" dirty="0">
                <a:solidFill>
                  <a:srgbClr val="FF0000"/>
                </a:solidFill>
                <a:latin typeface="Consolas" panose="020B0609020204030204" pitchFamily="49" charset="0"/>
                <a:cs typeface="Consolas" panose="020B0609020204030204" pitchFamily="49" charset="0"/>
              </a:rPr>
              <a:t>);</a:t>
            </a:r>
          </a:p>
          <a:p>
            <a:r>
              <a:rPr lang="zh-CN" altLang="en-US" dirty="0" smtClean="0"/>
              <a:t>求</a:t>
            </a:r>
            <a:r>
              <a:rPr lang="zh-CN" altLang="en-US" dirty="0"/>
              <a:t>下一个</a:t>
            </a:r>
            <a:r>
              <a:rPr lang="zh-CN" altLang="en-US" dirty="0" smtClean="0"/>
              <a:t>排 </a:t>
            </a:r>
            <a:r>
              <a:rPr lang="en-US" altLang="zh-CN" dirty="0" err="1" smtClean="0">
                <a:solidFill>
                  <a:srgbClr val="FFFF66"/>
                </a:solidFill>
                <a:latin typeface="Consolas" panose="020B0609020204030204" pitchFamily="49" charset="0"/>
                <a:cs typeface="Consolas" panose="020B0609020204030204" pitchFamily="49" charset="0"/>
              </a:rPr>
              <a:t>next_permutation</a:t>
            </a:r>
            <a:endParaRPr lang="zh-CN" altLang="en-US" dirty="0">
              <a:solidFill>
                <a:srgbClr val="FFFF66"/>
              </a:solidFill>
            </a:endParaRPr>
          </a:p>
        </p:txBody>
      </p:sp>
    </p:spTree>
    <p:extLst>
      <p:ext uri="{BB962C8B-B14F-4D97-AF65-F5344CB8AC3E}">
        <p14:creationId xmlns:p14="http://schemas.microsoft.com/office/powerpoint/2010/main" val="5779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容器类</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不限制长度的数组，</a:t>
            </a:r>
            <a:r>
              <a:rPr lang="en-US" altLang="zh-CN" dirty="0"/>
              <a:t>vector</a:t>
            </a:r>
          </a:p>
          <a:p>
            <a:r>
              <a:rPr lang="zh-CN" altLang="en-US" dirty="0"/>
              <a:t>队列</a:t>
            </a:r>
            <a:r>
              <a:rPr lang="en-US" altLang="zh-CN" dirty="0"/>
              <a:t>queue</a:t>
            </a:r>
            <a:r>
              <a:rPr lang="zh-CN" altLang="en-US" dirty="0"/>
              <a:t>，堆栈</a:t>
            </a:r>
            <a:r>
              <a:rPr lang="en-US" altLang="zh-CN" dirty="0"/>
              <a:t>stack</a:t>
            </a:r>
          </a:p>
          <a:p>
            <a:r>
              <a:rPr lang="zh-CN" altLang="en-US" dirty="0"/>
              <a:t>双向队列</a:t>
            </a:r>
            <a:r>
              <a:rPr lang="en-US" altLang="zh-CN" dirty="0" err="1"/>
              <a:t>deque</a:t>
            </a:r>
            <a:endParaRPr lang="en-US" altLang="zh-CN" dirty="0"/>
          </a:p>
          <a:p>
            <a:r>
              <a:rPr lang="zh-CN" altLang="en-US" dirty="0"/>
              <a:t>优先队列</a:t>
            </a:r>
            <a:r>
              <a:rPr lang="en-US" altLang="zh-CN" dirty="0" err="1"/>
              <a:t>priority_queue</a:t>
            </a:r>
            <a:endParaRPr lang="en-US" altLang="zh-CN" dirty="0"/>
          </a:p>
          <a:p>
            <a:r>
              <a:rPr lang="zh-CN" altLang="en-US" dirty="0"/>
              <a:t>简单红黑树（一种较高效率的平衡二叉树）</a:t>
            </a:r>
            <a:r>
              <a:rPr lang="en-US" altLang="zh-CN" dirty="0"/>
              <a:t>set</a:t>
            </a:r>
          </a:p>
          <a:p>
            <a:r>
              <a:rPr lang="zh-CN" altLang="en-US" dirty="0"/>
              <a:t>通过键值来建立的平衡二叉树</a:t>
            </a:r>
            <a:r>
              <a:rPr lang="en-US" altLang="zh-CN" dirty="0"/>
              <a:t>map</a:t>
            </a:r>
          </a:p>
          <a:p>
            <a:r>
              <a:rPr lang="zh-CN" altLang="en-US" dirty="0"/>
              <a:t>允许多个相同值的上述两种结构</a:t>
            </a:r>
            <a:r>
              <a:rPr lang="en-US" altLang="zh-CN" dirty="0"/>
              <a:t>multiset</a:t>
            </a:r>
            <a:r>
              <a:rPr lang="zh-CN" altLang="en-US" dirty="0"/>
              <a:t>和</a:t>
            </a:r>
            <a:r>
              <a:rPr lang="en-US" altLang="zh-CN" dirty="0" err="1"/>
              <a:t>multimap</a:t>
            </a:r>
            <a:endParaRPr lang="en-US" altLang="zh-CN" dirty="0"/>
          </a:p>
          <a:p>
            <a:r>
              <a:rPr lang="en-US" altLang="zh-CN" dirty="0"/>
              <a:t>……</a:t>
            </a:r>
          </a:p>
        </p:txBody>
      </p:sp>
    </p:spTree>
    <p:extLst>
      <p:ext uri="{BB962C8B-B14F-4D97-AF65-F5344CB8AC3E}">
        <p14:creationId xmlns:p14="http://schemas.microsoft.com/office/powerpoint/2010/main" val="3274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（对于这个，一般都是翻译成向量。</a:t>
            </a:r>
            <a:r>
              <a:rPr lang="en-US" altLang="zh-CN" dirty="0" smtClean="0"/>
              <a:t>WHY</a:t>
            </a:r>
            <a:r>
              <a:rPr lang="zh-CN" altLang="en-US" dirty="0" smtClean="0"/>
              <a:t>？借用了数学中</a:t>
            </a:r>
            <a:r>
              <a:rPr lang="en-US" altLang="zh-CN" dirty="0" smtClean="0"/>
              <a:t>n</a:t>
            </a:r>
            <a:r>
              <a:rPr lang="zh-CN" altLang="en-US" dirty="0" smtClean="0"/>
              <a:t>维空间下的向量的定义而已，由于不能确定</a:t>
            </a:r>
            <a:r>
              <a:rPr lang="en-US" altLang="zh-CN" dirty="0" smtClean="0"/>
              <a:t>n</a:t>
            </a:r>
            <a:r>
              <a:rPr lang="zh-CN" altLang="en-US" dirty="0" smtClean="0"/>
              <a:t>到底是多少，所以：）</a:t>
            </a:r>
            <a:endParaRPr lang="en-US" altLang="zh-CN" dirty="0" smtClean="0"/>
          </a:p>
          <a:p>
            <a:r>
              <a:rPr lang="en-US" altLang="zh-CN" dirty="0" smtClean="0"/>
              <a:t>VECTOR</a:t>
            </a:r>
            <a:r>
              <a:rPr lang="zh-CN" altLang="en-US" dirty="0" smtClean="0"/>
              <a:t>是一个不限制数组长度的数组！（最简单的理解方式）</a:t>
            </a:r>
            <a:endParaRPr lang="en-US" altLang="zh-CN" dirty="0" smtClean="0"/>
          </a:p>
          <a:p>
            <a:r>
              <a:rPr lang="zh-CN" altLang="en-US" dirty="0" smtClean="0"/>
              <a:t>如果学习过链表，那么你也可以理解成一个链表。（稍微复杂的理解）</a:t>
            </a:r>
            <a:endParaRPr lang="en-US" altLang="zh-CN" dirty="0" smtClean="0"/>
          </a:p>
          <a:p>
            <a:r>
              <a:rPr lang="zh-CN" altLang="en-US" dirty="0" smtClean="0"/>
              <a:t>实际上，这是一个看上去很像链表的顺序容器罢了。</a:t>
            </a:r>
            <a:endParaRPr lang="en-US" altLang="zh-CN" dirty="0" smtClean="0"/>
          </a:p>
          <a:p>
            <a:r>
              <a:rPr lang="zh-CN" altLang="en-US" dirty="0" smtClean="0"/>
              <a:t>出于实战需要，还是理解成一个简单的数组比较好。</a:t>
            </a:r>
            <a:endParaRPr lang="zh-CN" altLang="en-US" dirty="0"/>
          </a:p>
        </p:txBody>
      </p:sp>
    </p:spTree>
    <p:extLst>
      <p:ext uri="{BB962C8B-B14F-4D97-AF65-F5344CB8AC3E}">
        <p14:creationId xmlns:p14="http://schemas.microsoft.com/office/powerpoint/2010/main" val="3457472907"/>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VECTOR</a:t>
            </a:r>
            <a:r>
              <a:rPr lang="zh-CN" altLang="en-US" dirty="0" smtClean="0"/>
              <a:t>实现了什么</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首先是最基础的数据访问功能</a:t>
            </a:r>
            <a:endParaRPr lang="en-US" altLang="zh-CN" dirty="0" smtClean="0"/>
          </a:p>
          <a:p>
            <a:pPr lvl="1"/>
            <a:r>
              <a:rPr lang="en-US" altLang="zh-CN" dirty="0" smtClean="0"/>
              <a:t>operator[], top(), back()</a:t>
            </a:r>
          </a:p>
          <a:p>
            <a:r>
              <a:rPr lang="zh-CN" altLang="en-US" dirty="0" smtClean="0"/>
              <a:t>其次是简单的数据操作</a:t>
            </a:r>
            <a:r>
              <a:rPr lang="en-US" altLang="zh-CN" dirty="0" smtClean="0"/>
              <a:t>:</a:t>
            </a:r>
          </a:p>
          <a:p>
            <a:pPr lvl="1"/>
            <a:r>
              <a:rPr lang="zh-CN" altLang="en-US" dirty="0" smtClean="0"/>
              <a:t>删除</a:t>
            </a:r>
            <a:r>
              <a:rPr lang="en-US" altLang="zh-CN" dirty="0"/>
              <a:t>erase(</a:t>
            </a:r>
            <a:r>
              <a:rPr lang="en-US" altLang="zh-CN" dirty="0" err="1"/>
              <a:t>int</a:t>
            </a:r>
            <a:r>
              <a:rPr lang="en-US" altLang="zh-CN" dirty="0"/>
              <a:t> index, </a:t>
            </a:r>
            <a:r>
              <a:rPr lang="en-US" altLang="zh-CN" dirty="0" err="1"/>
              <a:t>int</a:t>
            </a:r>
            <a:r>
              <a:rPr lang="en-US" altLang="zh-CN" dirty="0"/>
              <a:t> size</a:t>
            </a:r>
            <a:r>
              <a:rPr lang="en-US" altLang="zh-CN" dirty="0" smtClean="0"/>
              <a:t>)			</a:t>
            </a:r>
            <a:r>
              <a:rPr lang="zh-CN" altLang="en-US" dirty="0" smtClean="0"/>
              <a:t>插入</a:t>
            </a:r>
            <a:r>
              <a:rPr lang="en-US" altLang="zh-CN" dirty="0" smtClean="0"/>
              <a:t>insert(</a:t>
            </a:r>
            <a:r>
              <a:rPr lang="en-US" altLang="zh-CN" dirty="0" err="1" smtClean="0"/>
              <a:t>int</a:t>
            </a:r>
            <a:r>
              <a:rPr lang="en-US" altLang="zh-CN" dirty="0" smtClean="0"/>
              <a:t> </a:t>
            </a:r>
            <a:r>
              <a:rPr lang="en-US" altLang="zh-CN" dirty="0"/>
              <a:t>index, </a:t>
            </a:r>
            <a:r>
              <a:rPr lang="en-US" altLang="zh-CN" dirty="0" err="1"/>
              <a:t>int</a:t>
            </a:r>
            <a:r>
              <a:rPr lang="en-US" altLang="zh-CN" dirty="0"/>
              <a:t> size</a:t>
            </a:r>
            <a:r>
              <a:rPr lang="en-US" altLang="zh-CN" dirty="0" smtClean="0"/>
              <a:t>)</a:t>
            </a:r>
          </a:p>
          <a:p>
            <a:pPr lvl="1"/>
            <a:r>
              <a:rPr lang="zh-CN" altLang="en-US" dirty="0" smtClean="0"/>
              <a:t>添加到数据后面</a:t>
            </a:r>
            <a:r>
              <a:rPr lang="en-US" altLang="zh-CN" dirty="0" err="1" smtClean="0"/>
              <a:t>push_back</a:t>
            </a:r>
            <a:r>
              <a:rPr lang="en-US" altLang="zh-CN" dirty="0" smtClean="0"/>
              <a:t>(</a:t>
            </a:r>
            <a:r>
              <a:rPr lang="en-US" altLang="zh-CN" dirty="0" err="1" smtClean="0"/>
              <a:t>int</a:t>
            </a:r>
            <a:r>
              <a:rPr lang="en-US" altLang="zh-CN" dirty="0" smtClean="0"/>
              <a:t> value)	 </a:t>
            </a:r>
            <a:r>
              <a:rPr lang="zh-CN" altLang="en-US" dirty="0" smtClean="0"/>
              <a:t>弹出最后一个数据</a:t>
            </a:r>
            <a:r>
              <a:rPr lang="en-US" altLang="zh-CN" dirty="0" err="1" smtClean="0"/>
              <a:t>pop_back</a:t>
            </a:r>
            <a:r>
              <a:rPr lang="en-US" altLang="zh-CN" dirty="0" smtClean="0"/>
              <a:t>()</a:t>
            </a:r>
            <a:endParaRPr lang="en-US" altLang="zh-CN" dirty="0"/>
          </a:p>
          <a:p>
            <a:r>
              <a:rPr lang="zh-CN" altLang="en-US" dirty="0"/>
              <a:t>还</a:t>
            </a:r>
            <a:r>
              <a:rPr lang="zh-CN" altLang="en-US" dirty="0" smtClean="0"/>
              <a:t>有一些自身属性操作：数据大小和重新整理内存单元</a:t>
            </a:r>
            <a:r>
              <a:rPr lang="en-US" altLang="zh-CN" dirty="0" smtClean="0"/>
              <a:t>size(), resize(</a:t>
            </a:r>
            <a:r>
              <a:rPr lang="en-US" altLang="zh-CN" dirty="0" err="1" smtClean="0"/>
              <a:t>int</a:t>
            </a:r>
            <a:r>
              <a:rPr lang="en-US" altLang="zh-CN" dirty="0" smtClean="0"/>
              <a:t> size)</a:t>
            </a:r>
          </a:p>
          <a:p>
            <a:r>
              <a:rPr lang="zh-CN" altLang="en-US" dirty="0" smtClean="0"/>
              <a:t>最后是整体的操作：清空</a:t>
            </a:r>
            <a:r>
              <a:rPr lang="en-US" altLang="zh-CN" dirty="0" smtClean="0"/>
              <a:t>clear(), </a:t>
            </a:r>
            <a:r>
              <a:rPr lang="zh-CN" altLang="en-US" dirty="0" smtClean="0"/>
              <a:t>是否为空</a:t>
            </a:r>
            <a:r>
              <a:rPr lang="en-US" altLang="zh-CN" dirty="0" smtClean="0"/>
              <a:t>empty()</a:t>
            </a:r>
          </a:p>
        </p:txBody>
      </p:sp>
    </p:spTree>
    <p:extLst>
      <p:ext uri="{BB962C8B-B14F-4D97-AF65-F5344CB8AC3E}">
        <p14:creationId xmlns:p14="http://schemas.microsoft.com/office/powerpoint/2010/main" val="2249934595"/>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还有一个迭代器</a:t>
            </a:r>
            <a:r>
              <a:rPr lang="en-US" altLang="zh-CN" dirty="0" smtClean="0"/>
              <a:t>Iterator</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定位：既能像指针一样访问数据，又能保证整体工程的稳定性</a:t>
            </a:r>
            <a:endParaRPr lang="en-US" altLang="zh-CN" dirty="0" smtClean="0"/>
          </a:p>
          <a:p>
            <a:r>
              <a:rPr lang="zh-CN" altLang="en-US" dirty="0"/>
              <a:t>实际</a:t>
            </a:r>
            <a:r>
              <a:rPr lang="zh-CN" altLang="en-US" dirty="0" smtClean="0"/>
              <a:t>作用：用于访问一个容器内的数据的指针。</a:t>
            </a:r>
            <a:endParaRPr lang="en-US" altLang="zh-CN" dirty="0" smtClean="0"/>
          </a:p>
          <a:p>
            <a:r>
              <a:rPr lang="zh-CN" altLang="en-US" dirty="0"/>
              <a:t>具体实现</a:t>
            </a:r>
            <a:r>
              <a:rPr lang="zh-CN" altLang="en-US" dirty="0" smtClean="0"/>
              <a:t>了什么？</a:t>
            </a:r>
            <a:endParaRPr lang="en-US" altLang="zh-CN" dirty="0" smtClean="0"/>
          </a:p>
          <a:p>
            <a:r>
              <a:rPr lang="zh-CN" altLang="en-US" dirty="0" smtClean="0"/>
              <a:t>返回第一个元素的迭代器</a:t>
            </a:r>
            <a:r>
              <a:rPr lang="en-US" altLang="zh-CN" dirty="0" smtClean="0"/>
              <a:t>begin()</a:t>
            </a:r>
          </a:p>
          <a:p>
            <a:r>
              <a:rPr lang="zh-CN" altLang="en-US" dirty="0" smtClean="0"/>
              <a:t>返回容器末尾的迭代器</a:t>
            </a:r>
            <a:r>
              <a:rPr lang="en-US" altLang="zh-CN" dirty="0" smtClean="0"/>
              <a:t>end()【</a:t>
            </a:r>
            <a:r>
              <a:rPr lang="zh-CN" altLang="en-US" dirty="0" smtClean="0"/>
              <a:t>同样遵循左开右闭原则</a:t>
            </a:r>
            <a:r>
              <a:rPr lang="en-US" altLang="zh-CN" dirty="0" smtClean="0"/>
              <a:t>】</a:t>
            </a:r>
          </a:p>
          <a:p>
            <a:endParaRPr lang="zh-CN" altLang="en-US" dirty="0"/>
          </a:p>
        </p:txBody>
      </p:sp>
    </p:spTree>
    <p:extLst>
      <p:ext uri="{BB962C8B-B14F-4D97-AF65-F5344CB8AC3E}">
        <p14:creationId xmlns:p14="http://schemas.microsoft.com/office/powerpoint/2010/main" val="3943564460"/>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实际运用</a:t>
            </a:r>
            <a:r>
              <a:rPr lang="zh-CN" altLang="en-US" dirty="0" smtClean="0"/>
              <a:t>（</a:t>
            </a:r>
            <a:r>
              <a:rPr lang="en-US" altLang="zh-CN" dirty="0" smtClean="0"/>
              <a:t>1</a:t>
            </a:r>
            <a:r>
              <a:rPr lang="zh-CN" altLang="en-US" dirty="0" smtClean="0"/>
              <a:t>）</a:t>
            </a:r>
            <a:r>
              <a:rPr lang="zh-CN" altLang="en-US" dirty="0"/>
              <a:t>创建</a:t>
            </a:r>
            <a:r>
              <a:rPr lang="en-US" altLang="zh-CN" dirty="0" smtClean="0"/>
              <a:t>Vector</a:t>
            </a:r>
            <a:r>
              <a:rPr lang="zh-CN" altLang="en-US" dirty="0" smtClean="0"/>
              <a:t>并且添加元素</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317157"/>
            <a:ext cx="8134393" cy="3865279"/>
          </a:xfrm>
        </p:spPr>
      </p:pic>
    </p:spTree>
    <p:extLst>
      <p:ext uri="{BB962C8B-B14F-4D97-AF65-F5344CB8AC3E}">
        <p14:creationId xmlns:p14="http://schemas.microsoft.com/office/powerpoint/2010/main" val="3613641693"/>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实际运用（</a:t>
            </a:r>
            <a:r>
              <a:rPr lang="en-US" altLang="zh-CN" dirty="0" smtClean="0"/>
              <a:t>2</a:t>
            </a:r>
            <a:r>
              <a:rPr lang="zh-CN" altLang="en-US" dirty="0" smtClean="0"/>
              <a:t>）输出</a:t>
            </a:r>
            <a:r>
              <a:rPr lang="en-US" altLang="zh-CN" dirty="0" smtClean="0"/>
              <a:t>Vector</a:t>
            </a:r>
            <a:r>
              <a:rPr lang="zh-CN" altLang="en-US" dirty="0" smtClean="0"/>
              <a:t>元素</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810" y="2581653"/>
            <a:ext cx="10200379" cy="3204997"/>
          </a:xfrm>
          <a:prstGeom prst="rect">
            <a:avLst/>
          </a:prstGeom>
        </p:spPr>
      </p:pic>
    </p:spTree>
    <p:extLst>
      <p:ext uri="{BB962C8B-B14F-4D97-AF65-F5344CB8AC3E}">
        <p14:creationId xmlns:p14="http://schemas.microsoft.com/office/powerpoint/2010/main" val="317640679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实际运用（</a:t>
            </a:r>
            <a:r>
              <a:rPr lang="en-US" altLang="zh-CN" dirty="0" smtClean="0"/>
              <a:t>2</a:t>
            </a:r>
            <a:r>
              <a:rPr lang="zh-CN" altLang="en-US" dirty="0" smtClean="0"/>
              <a:t>）输出</a:t>
            </a:r>
            <a:r>
              <a:rPr lang="en-US" altLang="zh-CN" dirty="0" smtClean="0"/>
              <a:t>Vector</a:t>
            </a:r>
            <a:r>
              <a:rPr lang="zh-CN" altLang="en-US" dirty="0" smtClean="0"/>
              <a:t>元素</a:t>
            </a:r>
            <a:endParaRPr lang="zh-CN" altLang="en-US" dirty="0"/>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866" y="2061986"/>
            <a:ext cx="9689910" cy="4589958"/>
          </a:xfrm>
        </p:spPr>
      </p:pic>
    </p:spTree>
    <p:extLst>
      <p:ext uri="{BB962C8B-B14F-4D97-AF65-F5344CB8AC3E}">
        <p14:creationId xmlns:p14="http://schemas.microsoft.com/office/powerpoint/2010/main" val="1105573433"/>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zh-CN" smtClean="0"/>
              <a:t>二分查找</a:t>
            </a:r>
            <a:endParaRPr lang="zh-CN" altLang="en-US" smtClean="0"/>
          </a:p>
        </p:txBody>
      </p:sp>
      <p:sp>
        <p:nvSpPr>
          <p:cNvPr id="15363" name="内容占位符 2"/>
          <p:cNvSpPr>
            <a:spLocks noGrp="1"/>
          </p:cNvSpPr>
          <p:nvPr>
            <p:ph idx="1"/>
          </p:nvPr>
        </p:nvSpPr>
        <p:spPr>
          <a:xfrm>
            <a:off x="685801" y="1815151"/>
            <a:ext cx="4011137" cy="4735773"/>
          </a:xfrm>
        </p:spPr>
        <p:txBody>
          <a:bodyPr>
            <a:normAutofit lnSpcReduction="10000"/>
          </a:bodyPr>
          <a:lstStyle/>
          <a:p>
            <a:pPr eaLnBrk="1" hangingPunct="1"/>
            <a:r>
              <a:rPr lang="zh-CN" altLang="en-US" dirty="0" smtClean="0"/>
              <a:t>在一个</a:t>
            </a:r>
            <a:r>
              <a:rPr lang="zh-CN" altLang="en-US" dirty="0" smtClean="0">
                <a:solidFill>
                  <a:srgbClr val="FF0000"/>
                </a:solidFill>
              </a:rPr>
              <a:t>单调有序</a:t>
            </a:r>
            <a:r>
              <a:rPr lang="zh-CN" altLang="en-US" dirty="0" smtClean="0"/>
              <a:t>的集合中查找元素，每次将</a:t>
            </a:r>
            <a:r>
              <a:rPr lang="zh-CN" altLang="en-US" dirty="0" smtClean="0">
                <a:solidFill>
                  <a:schemeClr val="accent2"/>
                </a:solidFill>
              </a:rPr>
              <a:t>集合</a:t>
            </a:r>
            <a:r>
              <a:rPr lang="zh-CN" altLang="en-US" dirty="0" smtClean="0"/>
              <a:t>分为左右两部分，判断解在哪个部分中并调整</a:t>
            </a:r>
            <a:r>
              <a:rPr lang="zh-CN" altLang="en-US" dirty="0" smtClean="0">
                <a:solidFill>
                  <a:schemeClr val="accent2"/>
                </a:solidFill>
              </a:rPr>
              <a:t>集合</a:t>
            </a:r>
            <a:r>
              <a:rPr lang="zh-CN" altLang="en-US" dirty="0" smtClean="0"/>
              <a:t>上下界，重复直到找到目标元素。</a:t>
            </a:r>
            <a:endParaRPr lang="en-US" altLang="zh-CN" dirty="0" smtClean="0"/>
          </a:p>
          <a:p>
            <a:pPr eaLnBrk="1" hangingPunct="1"/>
            <a:r>
              <a:rPr lang="zh-CN" altLang="en-US" dirty="0" smtClean="0"/>
              <a:t>例如在以下序列中查找</a:t>
            </a:r>
            <a:r>
              <a:rPr lang="en-US" altLang="zh-CN" dirty="0" smtClean="0"/>
              <a:t>55</a:t>
            </a:r>
            <a:endParaRPr lang="zh-CN" altLang="en-US" dirty="0" smtClean="0"/>
          </a:p>
        </p:txBody>
      </p:sp>
      <p:graphicFrame>
        <p:nvGraphicFramePr>
          <p:cNvPr id="5" name="表格 4"/>
          <p:cNvGraphicFramePr>
            <a:graphicFrameLocks noGrp="1"/>
          </p:cNvGraphicFramePr>
          <p:nvPr>
            <p:extLst>
              <p:ext uri="{D42A27DB-BD31-4B8C-83A1-F6EECF244321}">
                <p14:modId xmlns:p14="http://schemas.microsoft.com/office/powerpoint/2010/main" val="3371498027"/>
              </p:ext>
            </p:extLst>
          </p:nvPr>
        </p:nvGraphicFramePr>
        <p:xfrm>
          <a:off x="4984549" y="1815151"/>
          <a:ext cx="6929438" cy="857250"/>
        </p:xfrm>
        <a:graphic>
          <a:graphicData uri="http://schemas.openxmlformats.org/drawingml/2006/table">
            <a:tbl>
              <a:tblPr/>
              <a:tblGrid>
                <a:gridCol w="630238"/>
                <a:gridCol w="630237"/>
                <a:gridCol w="628650"/>
                <a:gridCol w="630238"/>
                <a:gridCol w="630237"/>
                <a:gridCol w="630238"/>
                <a:gridCol w="630237"/>
                <a:gridCol w="639763"/>
                <a:gridCol w="620712"/>
                <a:gridCol w="628650"/>
                <a:gridCol w="630238"/>
              </a:tblGrid>
              <a:tr h="857250">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0</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5</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13</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19</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22</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41</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55</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68</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72</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81</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98</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30"/>
          <p:cNvGraphicFramePr>
            <a:graphicFrameLocks noGrp="1"/>
          </p:cNvGraphicFramePr>
          <p:nvPr>
            <p:extLst>
              <p:ext uri="{D42A27DB-BD31-4B8C-83A1-F6EECF244321}">
                <p14:modId xmlns:p14="http://schemas.microsoft.com/office/powerpoint/2010/main" val="3179168252"/>
              </p:ext>
            </p:extLst>
          </p:nvPr>
        </p:nvGraphicFramePr>
        <p:xfrm>
          <a:off x="8770736" y="2886714"/>
          <a:ext cx="3143250" cy="754062"/>
        </p:xfrm>
        <a:graphic>
          <a:graphicData uri="http://schemas.openxmlformats.org/drawingml/2006/table">
            <a:tbl>
              <a:tblPr/>
              <a:tblGrid>
                <a:gridCol w="628650"/>
                <a:gridCol w="628650"/>
                <a:gridCol w="628650"/>
                <a:gridCol w="628650"/>
                <a:gridCol w="628650"/>
              </a:tblGrid>
              <a:tr h="754062">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55</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68</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72</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81</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98</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45"/>
          <p:cNvGraphicFramePr>
            <a:graphicFrameLocks noGrp="1"/>
          </p:cNvGraphicFramePr>
          <p:nvPr>
            <p:extLst>
              <p:ext uri="{D42A27DB-BD31-4B8C-83A1-F6EECF244321}">
                <p14:modId xmlns:p14="http://schemas.microsoft.com/office/powerpoint/2010/main" val="4123514357"/>
              </p:ext>
            </p:extLst>
          </p:nvPr>
        </p:nvGraphicFramePr>
        <p:xfrm>
          <a:off x="8769150" y="3909064"/>
          <a:ext cx="1285875" cy="760412"/>
        </p:xfrm>
        <a:graphic>
          <a:graphicData uri="http://schemas.openxmlformats.org/drawingml/2006/table">
            <a:tbl>
              <a:tblPr/>
              <a:tblGrid>
                <a:gridCol w="642937"/>
                <a:gridCol w="642938"/>
              </a:tblGrid>
              <a:tr h="760412">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55</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68</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53"/>
          <p:cNvGraphicFramePr>
            <a:graphicFrameLocks noGrp="1"/>
          </p:cNvGraphicFramePr>
          <p:nvPr>
            <p:extLst>
              <p:ext uri="{D42A27DB-BD31-4B8C-83A1-F6EECF244321}">
                <p14:modId xmlns:p14="http://schemas.microsoft.com/office/powerpoint/2010/main" val="1762329371"/>
              </p:ext>
            </p:extLst>
          </p:nvPr>
        </p:nvGraphicFramePr>
        <p:xfrm>
          <a:off x="8769150" y="4883789"/>
          <a:ext cx="642937" cy="785812"/>
        </p:xfrm>
        <a:graphic>
          <a:graphicData uri="http://schemas.openxmlformats.org/drawingml/2006/table">
            <a:tbl>
              <a:tblPr/>
              <a:tblGrid>
                <a:gridCol w="642937"/>
              </a:tblGrid>
              <a:tr h="785812">
                <a:tc>
                  <a:txBody>
                    <a:bodyPr/>
                    <a:lstStyle>
                      <a:lvl1pPr defTabSz="0">
                        <a:spcBef>
                          <a:spcPct val="20000"/>
                        </a:spcBef>
                        <a:defRPr sz="2000">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defTabSz="0">
                        <a:spcBef>
                          <a:spcPct val="20000"/>
                        </a:spcBef>
                        <a:defRPr>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defTabSz="0">
                        <a:spcBef>
                          <a:spcPct val="20000"/>
                        </a:spcBef>
                        <a:defRPr sz="16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defTabSz="0">
                        <a:spcBef>
                          <a:spcPct val="20000"/>
                        </a:spcBef>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defTabSz="0" fontAlgn="base">
                        <a:spcBef>
                          <a:spcPct val="20000"/>
                        </a:spcBef>
                        <a:spcAft>
                          <a:spcPct val="0"/>
                        </a:spcAft>
                        <a:buFont typeface="Arial" panose="020B0604020202020204" pitchFamily="34" charset="0"/>
                        <a:defRPr sz="1400">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Verdana" panose="020B0604030504040204" pitchFamily="34" charset="0"/>
                        </a:rPr>
                        <a:t>55</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2400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实际运用（</a:t>
            </a:r>
            <a:r>
              <a:rPr lang="en-US" altLang="zh-CN" dirty="0"/>
              <a:t>2</a:t>
            </a:r>
            <a:r>
              <a:rPr lang="zh-CN" altLang="en-US" dirty="0"/>
              <a:t>）输出</a:t>
            </a:r>
            <a:r>
              <a:rPr lang="en-US" altLang="zh-CN" dirty="0"/>
              <a:t>Vector</a:t>
            </a:r>
            <a:r>
              <a:rPr lang="zh-CN" altLang="en-US" dirty="0"/>
              <a:t>元素</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116" y="2251881"/>
            <a:ext cx="10292505" cy="2934267"/>
          </a:xfrm>
        </p:spPr>
      </p:pic>
    </p:spTree>
    <p:extLst>
      <p:ext uri="{BB962C8B-B14F-4D97-AF65-F5344CB8AC3E}">
        <p14:creationId xmlns:p14="http://schemas.microsoft.com/office/powerpoint/2010/main" val="3680231113"/>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0"/>
            <a:ext cx="10819262" cy="1456267"/>
          </a:xfrm>
        </p:spPr>
        <p:txBody>
          <a:bodyPr>
            <a:normAutofit fontScale="90000"/>
          </a:bodyPr>
          <a:lstStyle/>
          <a:p>
            <a:r>
              <a:rPr lang="zh-CN" altLang="en-US" dirty="0"/>
              <a:t>实际运用</a:t>
            </a:r>
            <a:r>
              <a:rPr lang="zh-CN" altLang="en-US" dirty="0" smtClean="0"/>
              <a:t>（</a:t>
            </a:r>
            <a:r>
              <a:rPr lang="en-US" altLang="zh-CN" dirty="0" smtClean="0"/>
              <a:t>3</a:t>
            </a:r>
            <a:r>
              <a:rPr lang="zh-CN" altLang="en-US" dirty="0" smtClean="0"/>
              <a:t>）简单的</a:t>
            </a:r>
            <a:r>
              <a:rPr lang="en-US" altLang="zh-CN" dirty="0" smtClean="0"/>
              <a:t>Vector</a:t>
            </a:r>
            <a:r>
              <a:rPr lang="zh-CN" altLang="en-US" dirty="0"/>
              <a:t>操作</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549" y="1898615"/>
            <a:ext cx="8516203" cy="4846371"/>
          </a:xfrm>
        </p:spPr>
      </p:pic>
    </p:spTree>
    <p:extLst>
      <p:ext uri="{BB962C8B-B14F-4D97-AF65-F5344CB8AC3E}">
        <p14:creationId xmlns:p14="http://schemas.microsoft.com/office/powerpoint/2010/main" val="4107928875"/>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a:t>
            </a:r>
            <a:endParaRPr lang="zh-CN" altLang="en-US" dirty="0"/>
          </a:p>
        </p:txBody>
      </p:sp>
      <p:sp>
        <p:nvSpPr>
          <p:cNvPr id="3" name="内容占位符 2"/>
          <p:cNvSpPr>
            <a:spLocks noGrp="1"/>
          </p:cNvSpPr>
          <p:nvPr>
            <p:ph idx="1"/>
          </p:nvPr>
        </p:nvSpPr>
        <p:spPr/>
        <p:txBody>
          <a:bodyPr>
            <a:normAutofit/>
          </a:bodyPr>
          <a:lstStyle/>
          <a:p>
            <a:r>
              <a:rPr lang="en-US" altLang="zh-CN" dirty="0" smtClean="0"/>
              <a:t>Map</a:t>
            </a:r>
            <a:r>
              <a:rPr lang="zh-CN" altLang="en-US" dirty="0" smtClean="0"/>
              <a:t>内部使用平衡二叉树实现</a:t>
            </a:r>
            <a:endParaRPr lang="en-US" altLang="zh-CN" dirty="0" smtClean="0"/>
          </a:p>
          <a:p>
            <a:r>
              <a:rPr lang="zh-CN" altLang="en-US" dirty="0" smtClean="0"/>
              <a:t>但是我们应用的时候可以把它理解成“自定义下标的数组”，或者是一个数对的集合。</a:t>
            </a:r>
            <a:endParaRPr lang="en-US" altLang="zh-CN" dirty="0" smtClean="0"/>
          </a:p>
          <a:p>
            <a:r>
              <a:rPr lang="zh-CN" altLang="en-US" dirty="0" smtClean="0"/>
              <a:t>而且它实际上是有序的</a:t>
            </a:r>
            <a:r>
              <a:rPr lang="en-US" altLang="zh-CN" dirty="0" smtClean="0"/>
              <a:t>(</a:t>
            </a:r>
            <a:r>
              <a:rPr lang="zh-CN" altLang="en-US" dirty="0" smtClean="0"/>
              <a:t>先比较下标，下标相同比较元素值）</a:t>
            </a:r>
            <a:endParaRPr lang="en-US" altLang="zh-CN" dirty="0" smtClean="0"/>
          </a:p>
          <a:p>
            <a:endParaRPr lang="en-US" altLang="zh-CN" dirty="0" smtClean="0"/>
          </a:p>
        </p:txBody>
      </p:sp>
    </p:spTree>
    <p:extLst>
      <p:ext uri="{BB962C8B-B14F-4D97-AF65-F5344CB8AC3E}">
        <p14:creationId xmlns:p14="http://schemas.microsoft.com/office/powerpoint/2010/main" val="601395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a:t>
            </a:r>
            <a:endParaRPr lang="zh-CN" altLang="en-US" dirty="0"/>
          </a:p>
        </p:txBody>
      </p:sp>
      <p:sp>
        <p:nvSpPr>
          <p:cNvPr id="3" name="内容占位符 2"/>
          <p:cNvSpPr>
            <a:spLocks noGrp="1"/>
          </p:cNvSpPr>
          <p:nvPr>
            <p:ph idx="1"/>
          </p:nvPr>
        </p:nvSpPr>
        <p:spPr>
          <a:xfrm>
            <a:off x="685801" y="1528549"/>
            <a:ext cx="10131425" cy="5090615"/>
          </a:xfrm>
        </p:spPr>
        <p:txBody>
          <a:bodyPr>
            <a:normAutofit/>
          </a:bodyPr>
          <a:lstStyle/>
          <a:p>
            <a:r>
              <a:rPr lang="zh-CN" altLang="en-US" dirty="0"/>
              <a:t>map&lt;string,int&gt; mp</a:t>
            </a:r>
            <a:r>
              <a:rPr lang="en-US" altLang="zh-CN" dirty="0"/>
              <a:t>;</a:t>
            </a:r>
            <a:endParaRPr lang="zh-CN" altLang="en-US" dirty="0"/>
          </a:p>
          <a:p>
            <a:r>
              <a:rPr lang="zh-CN" altLang="en-US" dirty="0"/>
              <a:t>map&lt;string,int&gt;::iterator it</a:t>
            </a:r>
            <a:r>
              <a:rPr lang="en-US" altLang="zh-CN" dirty="0"/>
              <a:t>;</a:t>
            </a:r>
            <a:endParaRPr lang="zh-CN" altLang="en-US" dirty="0"/>
          </a:p>
          <a:p>
            <a:r>
              <a:rPr lang="en-US" altLang="zh-CN" dirty="0" err="1" smtClean="0"/>
              <a:t>mp</a:t>
            </a:r>
            <a:r>
              <a:rPr lang="en-US" altLang="zh-CN" dirty="0"/>
              <a:t>[“</a:t>
            </a:r>
            <a:r>
              <a:rPr lang="zh-CN" altLang="en-US" dirty="0"/>
              <a:t>张三</a:t>
            </a:r>
            <a:r>
              <a:rPr lang="en-US" altLang="zh-CN" dirty="0"/>
              <a:t>”]= 90</a:t>
            </a:r>
            <a:r>
              <a:rPr lang="zh-CN" altLang="en-US" dirty="0" smtClean="0"/>
              <a:t>；</a:t>
            </a:r>
            <a:endParaRPr lang="en-US" altLang="zh-CN" dirty="0" smtClean="0"/>
          </a:p>
          <a:p>
            <a:r>
              <a:rPr lang="en-US" altLang="zh-CN" dirty="0" err="1"/>
              <a:t>m</a:t>
            </a:r>
            <a:r>
              <a:rPr lang="en-US" altLang="zh-CN" dirty="0" err="1" smtClean="0"/>
              <a:t>p.insert</a:t>
            </a:r>
            <a:r>
              <a:rPr lang="en-US" altLang="zh-CN" dirty="0" smtClean="0"/>
              <a:t>(pair&lt;string, </a:t>
            </a:r>
            <a:r>
              <a:rPr lang="en-US" altLang="zh-CN" dirty="0" err="1" smtClean="0"/>
              <a:t>int</a:t>
            </a:r>
            <a:r>
              <a:rPr lang="en-US" altLang="zh-CN" dirty="0" smtClean="0"/>
              <a:t>&gt;(“</a:t>
            </a:r>
            <a:r>
              <a:rPr lang="zh-CN" altLang="en-US" dirty="0" smtClean="0"/>
              <a:t>李四</a:t>
            </a:r>
            <a:r>
              <a:rPr lang="en-US" altLang="zh-CN" dirty="0" smtClean="0"/>
              <a:t>”,95)); </a:t>
            </a:r>
          </a:p>
          <a:p>
            <a:r>
              <a:rPr lang="en-US" altLang="zh-CN" dirty="0" err="1" smtClean="0"/>
              <a:t>mp.erase</a:t>
            </a:r>
            <a:r>
              <a:rPr lang="en-US" altLang="zh-CN" dirty="0" smtClean="0"/>
              <a:t>(“</a:t>
            </a:r>
            <a:r>
              <a:rPr lang="zh-CN" altLang="en-US" dirty="0"/>
              <a:t>张三</a:t>
            </a:r>
            <a:r>
              <a:rPr lang="en-US" altLang="zh-CN" dirty="0"/>
              <a:t>”</a:t>
            </a:r>
            <a:r>
              <a:rPr lang="en-US" altLang="zh-CN" dirty="0" smtClean="0"/>
              <a:t>);  </a:t>
            </a:r>
          </a:p>
          <a:p>
            <a:r>
              <a:rPr lang="en-US" altLang="zh-CN" dirty="0" err="1" smtClean="0"/>
              <a:t>mp</a:t>
            </a:r>
            <a:r>
              <a:rPr lang="en-US" altLang="zh-CN" dirty="0" smtClean="0"/>
              <a:t>. </a:t>
            </a:r>
            <a:r>
              <a:rPr lang="en-US" altLang="zh-CN" dirty="0"/>
              <a:t>c</a:t>
            </a:r>
            <a:r>
              <a:rPr lang="en-US" altLang="zh-CN" dirty="0" smtClean="0"/>
              <a:t>lear(); </a:t>
            </a:r>
            <a:r>
              <a:rPr lang="en-US" altLang="zh-CN" dirty="0" err="1" smtClean="0"/>
              <a:t>mp.empty</a:t>
            </a:r>
            <a:r>
              <a:rPr lang="en-US" altLang="zh-CN" dirty="0" smtClean="0"/>
              <a:t>();</a:t>
            </a:r>
          </a:p>
          <a:p>
            <a:r>
              <a:rPr lang="en-US" altLang="zh-CN" dirty="0" err="1"/>
              <a:t>m</a:t>
            </a:r>
            <a:r>
              <a:rPr lang="en-US" altLang="zh-CN" dirty="0" err="1" smtClean="0"/>
              <a:t>p.find</a:t>
            </a:r>
            <a:r>
              <a:rPr lang="en-US" altLang="zh-CN" dirty="0" smtClean="0"/>
              <a:t>(“</a:t>
            </a:r>
            <a:r>
              <a:rPr lang="zh-CN" altLang="en-US" dirty="0"/>
              <a:t>张三</a:t>
            </a:r>
            <a:r>
              <a:rPr lang="en-US" altLang="zh-CN" dirty="0" smtClean="0"/>
              <a:t>”); </a:t>
            </a:r>
            <a:endParaRPr lang="en-US" altLang="zh-CN"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Arial Unicode MS" panose="020B0604020202020204" pitchFamily="34" charset="-122"/>
              </a:rPr>
              <a:t>std::pair&lt;</a:t>
            </a:r>
            <a:r>
              <a:rPr kumimoji="0" lang="zh-CN" altLang="zh-CN" sz="1000" b="0" i="0" u="none" strike="noStrike" cap="none" normalizeH="0" baseline="0" smtClean="0">
                <a:ln>
                  <a:noFill/>
                </a:ln>
                <a:solidFill>
                  <a:srgbClr val="0000B0"/>
                </a:solidFill>
                <a:effectLst/>
                <a:latin typeface="Arial Unicode MS" panose="020B0604020202020204" pitchFamily="34" charset="-122"/>
              </a:rPr>
              <a:t>char</a:t>
            </a:r>
            <a:r>
              <a:rPr kumimoji="0" lang="zh-CN" altLang="zh-CN" sz="1000" b="0" i="0" u="none" strike="noStrike" cap="none" normalizeH="0" baseline="0" smtClean="0">
                <a:ln>
                  <a:noFill/>
                </a:ln>
                <a:solidFill>
                  <a:srgbClr val="000000"/>
                </a:solidFill>
                <a:effectLst/>
                <a:latin typeface="Arial Unicode MS" panose="020B0604020202020204" pitchFamily="34" charset="-122"/>
              </a:rPr>
              <a:t>,</a:t>
            </a:r>
            <a:r>
              <a:rPr kumimoji="0" lang="zh-CN" altLang="zh-CN" sz="1000" b="0" i="0" u="none" strike="noStrike" cap="none" normalizeH="0" baseline="0" smtClean="0">
                <a:ln>
                  <a:noFill/>
                </a:ln>
                <a:solidFill>
                  <a:srgbClr val="0000B0"/>
                </a:solidFill>
                <a:effectLst/>
                <a:latin typeface="Arial Unicode MS" panose="020B0604020202020204" pitchFamily="34" charset="-122"/>
              </a:rPr>
              <a:t>int</a:t>
            </a:r>
            <a:r>
              <a:rPr kumimoji="0" lang="zh-CN" altLang="zh-CN" sz="1000" b="0" i="0" u="none" strike="noStrike" cap="none" normalizeH="0" baseline="0" smtClean="0">
                <a:ln>
                  <a:noFill/>
                </a:ln>
                <a:solidFill>
                  <a:srgbClr val="000000"/>
                </a:solidFill>
                <a:effectLst/>
                <a:latin typeface="Arial Unicode MS" panose="020B0604020202020204" pitchFamily="34" charset="-122"/>
              </a:rPr>
              <a:t>&gt;(</a:t>
            </a:r>
            <a:r>
              <a:rPr kumimoji="0" lang="zh-CN" altLang="zh-CN" sz="1000" b="0" i="0" u="none" strike="noStrike" cap="none" normalizeH="0" baseline="0" smtClean="0">
                <a:ln>
                  <a:noFill/>
                </a:ln>
                <a:solidFill>
                  <a:srgbClr val="600030"/>
                </a:solidFill>
                <a:effectLst/>
                <a:latin typeface="Arial Unicode MS" panose="020B0604020202020204" pitchFamily="34" charset="-122"/>
              </a:rPr>
              <a:t>'z'</a:t>
            </a:r>
            <a:r>
              <a:rPr kumimoji="0" lang="zh-CN" altLang="zh-CN" sz="1000" b="0" i="0" u="none" strike="noStrike" cap="none" normalizeH="0" baseline="0" smtClean="0">
                <a:ln>
                  <a:noFill/>
                </a:ln>
                <a:solidFill>
                  <a:srgbClr val="000000"/>
                </a:solidFill>
                <a:effectLst/>
                <a:latin typeface="Arial Unicode MS" panose="020B0604020202020204" pitchFamily="34" charset="-122"/>
              </a:rPr>
              <a:t>,500)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Arial Unicode MS" panose="020B0604020202020204" pitchFamily="34" charset="-122"/>
              </a:rPr>
              <a:t>std::pair&lt;</a:t>
            </a:r>
            <a:r>
              <a:rPr kumimoji="0" lang="zh-CN" altLang="zh-CN" sz="1000" b="0" i="0" u="none" strike="noStrike" cap="none" normalizeH="0" baseline="0" smtClean="0">
                <a:ln>
                  <a:noFill/>
                </a:ln>
                <a:solidFill>
                  <a:srgbClr val="0000B0"/>
                </a:solidFill>
                <a:effectLst/>
                <a:latin typeface="Arial Unicode MS" panose="020B0604020202020204" pitchFamily="34" charset="-122"/>
              </a:rPr>
              <a:t>char</a:t>
            </a:r>
            <a:r>
              <a:rPr kumimoji="0" lang="zh-CN" altLang="zh-CN" sz="1000" b="0" i="0" u="none" strike="noStrike" cap="none" normalizeH="0" baseline="0" smtClean="0">
                <a:ln>
                  <a:noFill/>
                </a:ln>
                <a:solidFill>
                  <a:srgbClr val="000000"/>
                </a:solidFill>
                <a:effectLst/>
                <a:latin typeface="Arial Unicode MS" panose="020B0604020202020204" pitchFamily="34" charset="-122"/>
              </a:rPr>
              <a:t>,</a:t>
            </a:r>
            <a:r>
              <a:rPr kumimoji="0" lang="zh-CN" altLang="zh-CN" sz="1000" b="0" i="0" u="none" strike="noStrike" cap="none" normalizeH="0" baseline="0" smtClean="0">
                <a:ln>
                  <a:noFill/>
                </a:ln>
                <a:solidFill>
                  <a:srgbClr val="0000B0"/>
                </a:solidFill>
                <a:effectLst/>
                <a:latin typeface="Arial Unicode MS" panose="020B0604020202020204" pitchFamily="34" charset="-122"/>
              </a:rPr>
              <a:t>int</a:t>
            </a:r>
            <a:r>
              <a:rPr kumimoji="0" lang="zh-CN" altLang="zh-CN" sz="1000" b="0" i="0" u="none" strike="noStrike" cap="none" normalizeH="0" baseline="0" smtClean="0">
                <a:ln>
                  <a:noFill/>
                </a:ln>
                <a:solidFill>
                  <a:srgbClr val="000000"/>
                </a:solidFill>
                <a:effectLst/>
                <a:latin typeface="Arial Unicode MS" panose="020B0604020202020204" pitchFamily="34" charset="-122"/>
              </a:rPr>
              <a:t>&gt;(</a:t>
            </a:r>
            <a:r>
              <a:rPr kumimoji="0" lang="zh-CN" altLang="zh-CN" sz="1000" b="0" i="0" u="none" strike="noStrike" cap="none" normalizeH="0" baseline="0" smtClean="0">
                <a:ln>
                  <a:noFill/>
                </a:ln>
                <a:solidFill>
                  <a:srgbClr val="600030"/>
                </a:solidFill>
                <a:effectLst/>
                <a:latin typeface="Arial Unicode MS" panose="020B0604020202020204" pitchFamily="34" charset="-122"/>
              </a:rPr>
              <a:t>'z'</a:t>
            </a:r>
            <a:r>
              <a:rPr kumimoji="0" lang="zh-CN" altLang="zh-CN" sz="1000" b="0" i="0" u="none" strike="noStrike" cap="none" normalizeH="0" baseline="0" smtClean="0">
                <a:ln>
                  <a:noFill/>
                </a:ln>
                <a:solidFill>
                  <a:srgbClr val="000000"/>
                </a:solidFill>
                <a:effectLst/>
                <a:latin typeface="Arial Unicode MS" panose="020B0604020202020204" pitchFamily="34" charset="-122"/>
              </a:rPr>
              <a:t>,500)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6333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给你</a:t>
            </a:r>
            <a:r>
              <a:rPr lang="en-US" altLang="zh-CN" dirty="0" smtClean="0"/>
              <a:t>n</a:t>
            </a:r>
            <a:r>
              <a:rPr lang="zh-CN" altLang="en-US" dirty="0" smtClean="0"/>
              <a:t>个字符串，输出其中重复次数最多的字符串</a:t>
            </a:r>
            <a:endParaRPr lang="zh-CN" altLang="en-US" dirty="0"/>
          </a:p>
        </p:txBody>
      </p:sp>
    </p:spTree>
    <p:extLst>
      <p:ext uri="{BB962C8B-B14F-4D97-AF65-F5344CB8AC3E}">
        <p14:creationId xmlns:p14="http://schemas.microsoft.com/office/powerpoint/2010/main" val="3167126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r>
              <a:rPr lang="zh-CN" altLang="en-US" dirty="0"/>
              <a:t>：</a:t>
            </a:r>
          </a:p>
        </p:txBody>
      </p:sp>
      <p:sp>
        <p:nvSpPr>
          <p:cNvPr id="3" name="内容占位符 2"/>
          <p:cNvSpPr>
            <a:spLocks noGrp="1"/>
          </p:cNvSpPr>
          <p:nvPr>
            <p:ph idx="1"/>
          </p:nvPr>
        </p:nvSpPr>
        <p:spPr/>
        <p:txBody>
          <a:bodyPr/>
          <a:lstStyle/>
          <a:p>
            <a:r>
              <a:rPr lang="zh-CN" altLang="en-US" dirty="0"/>
              <a:t>给你</a:t>
            </a:r>
            <a:r>
              <a:rPr lang="en-US" altLang="zh-CN" dirty="0"/>
              <a:t>n</a:t>
            </a:r>
            <a:r>
              <a:rPr lang="zh-CN" altLang="en-US" dirty="0"/>
              <a:t>个敌人的坐标，再给你</a:t>
            </a:r>
            <a:r>
              <a:rPr lang="en-US" altLang="zh-CN" dirty="0"/>
              <a:t>m</a:t>
            </a:r>
            <a:r>
              <a:rPr lang="zh-CN" altLang="en-US" dirty="0"/>
              <a:t>个炸弹和爆炸方向，每个炸弹可以炸横排或竖排的敌人，问你每个炸弹能炸死多少个人。</a:t>
            </a:r>
          </a:p>
        </p:txBody>
      </p:sp>
    </p:spTree>
    <p:extLst>
      <p:ext uri="{BB962C8B-B14F-4D97-AF65-F5344CB8AC3E}">
        <p14:creationId xmlns:p14="http://schemas.microsoft.com/office/powerpoint/2010/main" val="1678937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0" y="30922"/>
            <a:ext cx="8041187" cy="3486574"/>
          </a:xfrm>
          <a:prstGeom prst="rect">
            <a:avLst/>
          </a:prstGeom>
        </p:spPr>
      </p:pic>
      <p:pic>
        <p:nvPicPr>
          <p:cNvPr id="4" name="图片 3"/>
          <p:cNvPicPr>
            <a:picLocks noChangeAspect="1"/>
          </p:cNvPicPr>
          <p:nvPr/>
        </p:nvPicPr>
        <p:blipFill>
          <a:blip r:embed="rId3"/>
          <a:stretch>
            <a:fillRect/>
          </a:stretch>
        </p:blipFill>
        <p:spPr>
          <a:xfrm>
            <a:off x="6114197" y="2511456"/>
            <a:ext cx="6077803" cy="4525840"/>
          </a:xfrm>
          <a:prstGeom prst="rect">
            <a:avLst/>
          </a:prstGeom>
        </p:spPr>
      </p:pic>
    </p:spTree>
    <p:extLst>
      <p:ext uri="{BB962C8B-B14F-4D97-AF65-F5344CB8AC3E}">
        <p14:creationId xmlns:p14="http://schemas.microsoft.com/office/powerpoint/2010/main" val="4179887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pPr>
              <a:lnSpc>
                <a:spcPct val="70000"/>
              </a:lnSpc>
            </a:pPr>
            <a:r>
              <a:rPr lang="zh-CN" altLang="en-US" dirty="0"/>
              <a:t>有n个人，每个人有两个属性x，y，如果对于一个人P（x，y），不存在另外一个人(a，b)，使得a&lt;x, b &lt;= y 或者 a &lt; = x, b &lt; y, 则这个人是有优势的。</a:t>
            </a:r>
          </a:p>
          <a:p>
            <a:pPr>
              <a:lnSpc>
                <a:spcPct val="70000"/>
              </a:lnSpc>
            </a:pPr>
            <a:r>
              <a:rPr lang="zh-CN" altLang="en-US" dirty="0"/>
              <a:t>动态插入每个人，要求统计当前已经插入的人中， 有优势的人的个数。</a:t>
            </a:r>
          </a:p>
          <a:p>
            <a:endParaRPr lang="zh-CN" altLang="en-US" dirty="0"/>
          </a:p>
        </p:txBody>
      </p:sp>
    </p:spTree>
    <p:extLst>
      <p:ext uri="{BB962C8B-B14F-4D97-AF65-F5344CB8AC3E}">
        <p14:creationId xmlns:p14="http://schemas.microsoft.com/office/powerpoint/2010/main" val="3011734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0"/>
            <a:ext cx="10817226" cy="5002332"/>
          </a:xfrm>
          <a:prstGeom prst="rect">
            <a:avLst/>
          </a:prstGeom>
        </p:spPr>
      </p:pic>
      <p:pic>
        <p:nvPicPr>
          <p:cNvPr id="5" name="图片 4"/>
          <p:cNvPicPr>
            <a:picLocks noChangeAspect="1"/>
          </p:cNvPicPr>
          <p:nvPr/>
        </p:nvPicPr>
        <p:blipFill>
          <a:blip r:embed="rId3"/>
          <a:stretch>
            <a:fillRect/>
          </a:stretch>
        </p:blipFill>
        <p:spPr>
          <a:xfrm>
            <a:off x="4776716" y="4786628"/>
            <a:ext cx="7415284" cy="2368293"/>
          </a:xfrm>
          <a:prstGeom prst="rect">
            <a:avLst/>
          </a:prstGeom>
        </p:spPr>
      </p:pic>
    </p:spTree>
    <p:extLst>
      <p:ext uri="{BB962C8B-B14F-4D97-AF65-F5344CB8AC3E}">
        <p14:creationId xmlns:p14="http://schemas.microsoft.com/office/powerpoint/2010/main" val="1011406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pPr>
              <a:lnSpc>
                <a:spcPct val="80000"/>
              </a:lnSpc>
            </a:pPr>
            <a:r>
              <a:rPr lang="zh-CN" altLang="en-US" dirty="0"/>
              <a:t>我方有n个人，每个人都有两个属性attack and defense    n&lt;10^5</a:t>
            </a:r>
          </a:p>
          <a:p>
            <a:pPr>
              <a:lnSpc>
                <a:spcPct val="80000"/>
              </a:lnSpc>
            </a:pPr>
            <a:r>
              <a:rPr lang="zh-CN" altLang="en-US" dirty="0"/>
              <a:t>敌方有m个人，每个人也有两个属性attack and defense   m&lt;10^5</a:t>
            </a:r>
          </a:p>
          <a:p>
            <a:pPr>
              <a:lnSpc>
                <a:spcPct val="80000"/>
              </a:lnSpc>
            </a:pPr>
            <a:r>
              <a:rPr lang="zh-CN" altLang="en-US" dirty="0"/>
              <a:t>每一回合，我可以选择我方任意一个人去攻击敌方另一个人，如果这个人的attack&gt;=敌方此人的defense，敌方这个人就会被消灭，当然，如果敌方的defense&gt;我方的attcak那就是同归于尽。。</a:t>
            </a:r>
          </a:p>
          <a:p>
            <a:pPr>
              <a:lnSpc>
                <a:spcPct val="80000"/>
              </a:lnSpc>
            </a:pPr>
            <a:r>
              <a:rPr lang="zh-CN" altLang="en-US" dirty="0"/>
              <a:t>为了消灭所有敌人，问最优情况下我方可以幸存几</a:t>
            </a:r>
            <a:r>
              <a:rPr lang="zh-CN" altLang="en-US" dirty="0" smtClean="0"/>
              <a:t>人</a:t>
            </a:r>
            <a:endParaRPr lang="zh-CN" altLang="en-US" dirty="0"/>
          </a:p>
        </p:txBody>
      </p:sp>
    </p:spTree>
    <p:extLst>
      <p:ext uri="{BB962C8B-B14F-4D97-AF65-F5344CB8AC3E}">
        <p14:creationId xmlns:p14="http://schemas.microsoft.com/office/powerpoint/2010/main" val="428933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C++ </a:t>
            </a:r>
            <a:r>
              <a:rPr lang="en-US" altLang="zh-CN" dirty="0" smtClean="0"/>
              <a:t>STL</a:t>
            </a:r>
            <a:r>
              <a:rPr lang="zh-CN" altLang="en-US" dirty="0" smtClean="0"/>
              <a:t>的二分查找函数</a:t>
            </a:r>
          </a:p>
        </p:txBody>
      </p:sp>
      <p:sp>
        <p:nvSpPr>
          <p:cNvPr id="16387" name="内容占位符 2"/>
          <p:cNvSpPr>
            <a:spLocks noGrp="1"/>
          </p:cNvSpPr>
          <p:nvPr>
            <p:ph idx="1"/>
          </p:nvPr>
        </p:nvSpPr>
        <p:spPr/>
        <p:txBody>
          <a:bodyPr>
            <a:normAutofit fontScale="77500" lnSpcReduction="20000"/>
          </a:bodyPr>
          <a:lstStyle/>
          <a:p>
            <a:pPr algn="l" eaLnBrk="1" hangingPunct="1"/>
            <a:r>
              <a:rPr lang="en-US" altLang="zh-CN" b="1" dirty="0" err="1" smtClean="0"/>
              <a:t>binary_search</a:t>
            </a:r>
            <a:r>
              <a:rPr lang="en-US" altLang="zh-CN" b="1" dirty="0" smtClean="0"/>
              <a:t> </a:t>
            </a:r>
            <a:r>
              <a:rPr lang="en-US" altLang="zh-CN" dirty="0" smtClean="0"/>
              <a:t> </a:t>
            </a:r>
            <a:r>
              <a:rPr lang="zh-CN" altLang="en-US" dirty="0" smtClean="0"/>
              <a:t>返回</a:t>
            </a:r>
            <a:r>
              <a:rPr lang="en-US" altLang="zh-CN" dirty="0" smtClean="0"/>
              <a:t>bool</a:t>
            </a:r>
            <a:r>
              <a:rPr lang="zh-CN" altLang="en-US" dirty="0" smtClean="0"/>
              <a:t>值</a:t>
            </a:r>
            <a:r>
              <a:rPr lang="en-US" altLang="zh-CN" dirty="0" smtClean="0"/>
              <a:t>,</a:t>
            </a:r>
            <a:r>
              <a:rPr lang="zh-CN" altLang="en-US" dirty="0" smtClean="0"/>
              <a:t>是否存在</a:t>
            </a:r>
          </a:p>
          <a:p>
            <a:pPr algn="l" eaLnBrk="1" hangingPunct="1"/>
            <a:r>
              <a:rPr lang="en-US" altLang="zh-CN" b="1" dirty="0" err="1" smtClean="0"/>
              <a:t>lower_bound</a:t>
            </a:r>
            <a:r>
              <a:rPr lang="en-US" altLang="zh-CN" b="1" dirty="0" smtClean="0"/>
              <a:t>  </a:t>
            </a:r>
            <a:r>
              <a:rPr lang="en-US" altLang="zh-CN" dirty="0" smtClean="0"/>
              <a:t>  </a:t>
            </a:r>
            <a:r>
              <a:rPr lang="zh-CN" altLang="en-US" dirty="0" smtClean="0"/>
              <a:t>返回可插入的最小位置的迭代器                                  </a:t>
            </a:r>
            <a:endParaRPr lang="en-US" altLang="zh-CN" dirty="0" smtClean="0"/>
          </a:p>
          <a:p>
            <a:pPr algn="l" eaLnBrk="1" hangingPunct="1"/>
            <a:r>
              <a:rPr lang="zh-CN" altLang="en-US" dirty="0" smtClean="0"/>
              <a:t>即返回第一个符合条件的元素位置</a:t>
            </a:r>
            <a:endParaRPr lang="en-US" altLang="zh-CN" dirty="0" smtClean="0"/>
          </a:p>
          <a:p>
            <a:pPr algn="l" eaLnBrk="1" hangingPunct="1"/>
            <a:r>
              <a:rPr lang="en-US" altLang="zh-CN" b="1" dirty="0" err="1" smtClean="0"/>
              <a:t>upper_bound</a:t>
            </a:r>
            <a:r>
              <a:rPr lang="en-US" altLang="zh-CN" b="1" dirty="0" smtClean="0"/>
              <a:t> </a:t>
            </a:r>
            <a:r>
              <a:rPr lang="en-US" altLang="zh-CN" dirty="0" smtClean="0"/>
              <a:t>   </a:t>
            </a:r>
            <a:r>
              <a:rPr lang="zh-CN" altLang="en-US" dirty="0" smtClean="0"/>
              <a:t>返回可插入的最大位置的迭代器</a:t>
            </a:r>
            <a:endParaRPr lang="en-US" altLang="zh-CN" dirty="0" smtClean="0"/>
          </a:p>
          <a:p>
            <a:pPr algn="l" eaLnBrk="1" hangingPunct="1"/>
            <a:r>
              <a:rPr lang="zh-CN" altLang="en-US" dirty="0" smtClean="0"/>
              <a:t>即返回最后一个符合条件的元素位置</a:t>
            </a:r>
            <a:endParaRPr lang="en-US" altLang="zh-CN" dirty="0" smtClean="0"/>
          </a:p>
          <a:p>
            <a:pPr algn="l" eaLnBrk="1" hangingPunct="1"/>
            <a:endParaRPr lang="en-US" altLang="zh-CN" dirty="0" smtClean="0"/>
          </a:p>
          <a:p>
            <a:pPr algn="l" eaLnBrk="1" hangingPunct="1"/>
            <a:r>
              <a:rPr lang="en-US" altLang="zh-CN" dirty="0" err="1" smtClean="0"/>
              <a:t>Eg</a:t>
            </a:r>
            <a:r>
              <a:rPr lang="en-US" altLang="zh-CN" dirty="0" smtClean="0"/>
              <a:t>:</a:t>
            </a:r>
          </a:p>
          <a:p>
            <a:pPr algn="l" eaLnBrk="1" hangingPunct="1"/>
            <a:r>
              <a:rPr lang="en-US" altLang="zh-CN" dirty="0" err="1" smtClean="0"/>
              <a:t>lower_bound</a:t>
            </a:r>
            <a:r>
              <a:rPr lang="en-US" altLang="zh-CN" dirty="0" smtClean="0"/>
              <a:t>(a, a+11, 55)</a:t>
            </a:r>
          </a:p>
          <a:p>
            <a:pPr algn="l" eaLnBrk="1" hangingPunct="1"/>
            <a:endParaRPr lang="zh-CN" altLang="en-US" dirty="0" smtClean="0"/>
          </a:p>
        </p:txBody>
      </p:sp>
    </p:spTree>
    <p:extLst>
      <p:ext uri="{BB962C8B-B14F-4D97-AF65-F5344CB8AC3E}">
        <p14:creationId xmlns:p14="http://schemas.microsoft.com/office/powerpoint/2010/main" val="67671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131425" cy="1456267"/>
          </a:xfrm>
        </p:spPr>
        <p:txBody>
          <a:bodyPr/>
          <a:lstStyle/>
          <a:p>
            <a:r>
              <a:rPr lang="zh-CN" altLang="en-US" dirty="0"/>
              <a:t>优先</a:t>
            </a:r>
            <a:r>
              <a:rPr lang="zh-CN" altLang="en-US" dirty="0" smtClean="0"/>
              <a:t>队列</a:t>
            </a:r>
            <a:endParaRPr lang="zh-CN" altLang="en-US" dirty="0"/>
          </a:p>
        </p:txBody>
      </p:sp>
      <p:sp>
        <p:nvSpPr>
          <p:cNvPr id="3" name="内容占位符 2"/>
          <p:cNvSpPr>
            <a:spLocks noGrp="1"/>
          </p:cNvSpPr>
          <p:nvPr>
            <p:ph idx="1"/>
          </p:nvPr>
        </p:nvSpPr>
        <p:spPr/>
        <p:txBody>
          <a:bodyPr/>
          <a:lstStyle/>
          <a:p>
            <a:r>
              <a:rPr lang="zh-CN" altLang="en-US" dirty="0"/>
              <a:t>二叉堆是一种特殊的堆，二叉堆是完全二元树（二叉树）或者是近似完全二元树（二叉树）。二叉堆有两种：最大堆和最小堆</a:t>
            </a:r>
            <a:r>
              <a:rPr lang="zh-CN" altLang="en-US" dirty="0" smtClean="0"/>
              <a:t>。</a:t>
            </a:r>
            <a:endParaRPr lang="en-US" altLang="zh-CN" dirty="0" smtClean="0"/>
          </a:p>
          <a:p>
            <a:r>
              <a:rPr lang="zh-CN" altLang="en-US" dirty="0" smtClean="0"/>
              <a:t>最大</a:t>
            </a:r>
            <a:r>
              <a:rPr lang="zh-CN" altLang="en-US" dirty="0"/>
              <a:t>堆：父结点的键值总是大于或等于任何一个子节点的键值。</a:t>
            </a:r>
          </a:p>
        </p:txBody>
      </p:sp>
    </p:spTree>
    <p:extLst>
      <p:ext uri="{BB962C8B-B14F-4D97-AF65-F5344CB8AC3E}">
        <p14:creationId xmlns:p14="http://schemas.microsoft.com/office/powerpoint/2010/main" val="963991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5</a:t>
            </a:r>
            <a:r>
              <a:rPr lang="zh-CN" altLang="en-US" dirty="0" smtClean="0"/>
              <a:t>：合并果子</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在一个果园里，多多已经将所有的果子打了下来，而且按果子的不同种类分成了不同的堆。多多决定把所有的果子合成一堆。 </a:t>
            </a:r>
            <a:r>
              <a:rPr lang="zh-CN" altLang="en-US" dirty="0" smtClean="0"/>
              <a:t>每</a:t>
            </a:r>
            <a:r>
              <a:rPr lang="zh-CN" altLang="en-US" dirty="0"/>
              <a:t>一次合并，多多可以把两堆果子合并到一起，消耗的体力等于两堆果子的重量之和。可以看出，所有的果子经过</a:t>
            </a:r>
            <a:r>
              <a:rPr lang="en-US" altLang="zh-CN" dirty="0"/>
              <a:t>n-1</a:t>
            </a:r>
            <a:r>
              <a:rPr lang="zh-CN" altLang="en-US" dirty="0"/>
              <a:t>次合并之后，就只剩下一堆了。多多在合并果子时总共消耗的体力等于每次合并所耗体力之和。 </a:t>
            </a:r>
            <a:br>
              <a:rPr lang="zh-CN" altLang="en-US" dirty="0"/>
            </a:br>
            <a:r>
              <a:rPr lang="zh-CN" altLang="en-US" dirty="0" smtClean="0"/>
              <a:t>假定</a:t>
            </a:r>
            <a:r>
              <a:rPr lang="zh-CN" altLang="en-US" dirty="0"/>
              <a:t>每个果子重量都为</a:t>
            </a:r>
            <a:r>
              <a:rPr lang="en-US" altLang="zh-CN" dirty="0"/>
              <a:t>1</a:t>
            </a:r>
            <a:r>
              <a:rPr lang="zh-CN" altLang="en-US" dirty="0"/>
              <a:t>，并且已知果子的种类数和每种果子的数目，你的任务是设计出合并的次序方案，使多多耗费的体力最少，并输出这个最小的体力耗费值。 </a:t>
            </a:r>
          </a:p>
        </p:txBody>
      </p:sp>
    </p:spTree>
    <p:extLst>
      <p:ext uri="{BB962C8B-B14F-4D97-AF65-F5344CB8AC3E}">
        <p14:creationId xmlns:p14="http://schemas.microsoft.com/office/powerpoint/2010/main" val="2729491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题目链接</a:t>
            </a:r>
            <a:endParaRPr lang="zh-CN" altLang="en-US" dirty="0"/>
          </a:p>
        </p:txBody>
      </p:sp>
      <p:sp>
        <p:nvSpPr>
          <p:cNvPr id="3" name="内容占位符 2"/>
          <p:cNvSpPr>
            <a:spLocks noGrp="1"/>
          </p:cNvSpPr>
          <p:nvPr>
            <p:ph idx="1"/>
          </p:nvPr>
        </p:nvSpPr>
        <p:spPr/>
        <p:txBody>
          <a:bodyPr/>
          <a:lstStyle/>
          <a:p>
            <a:r>
              <a:rPr lang="en-US" altLang="zh-CN"/>
              <a:t>https://cn.vjudge.net/contest/175674</a:t>
            </a:r>
            <a:endParaRPr lang="zh-CN" altLang="en-US"/>
          </a:p>
        </p:txBody>
      </p:sp>
    </p:spTree>
    <p:extLst>
      <p:ext uri="{BB962C8B-B14F-4D97-AF65-F5344CB8AC3E}">
        <p14:creationId xmlns:p14="http://schemas.microsoft.com/office/powerpoint/2010/main" val="34709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946814" y="954822"/>
            <a:ext cx="8291513" cy="700088"/>
          </a:xfrm>
        </p:spPr>
        <p:txBody>
          <a:bodyPr>
            <a:normAutofit fontScale="90000"/>
          </a:bodyPr>
          <a:lstStyle/>
          <a:p>
            <a:r>
              <a:rPr lang="zh-CN" altLang="en-US" dirty="0" smtClean="0"/>
              <a:t>例</a:t>
            </a:r>
            <a:r>
              <a:rPr lang="en-US" altLang="zh-CN" dirty="0" smtClean="0"/>
              <a:t>1</a:t>
            </a:r>
            <a:r>
              <a:rPr lang="zh-CN" altLang="en-US" dirty="0" smtClean="0"/>
              <a:t>：</a:t>
            </a:r>
          </a:p>
        </p:txBody>
      </p:sp>
      <p:sp>
        <p:nvSpPr>
          <p:cNvPr id="18435" name="内容占位符 2"/>
          <p:cNvSpPr>
            <a:spLocks noGrp="1"/>
          </p:cNvSpPr>
          <p:nvPr>
            <p:ph idx="1"/>
          </p:nvPr>
        </p:nvSpPr>
        <p:spPr>
          <a:xfrm>
            <a:off x="668740" y="1196976"/>
            <a:ext cx="9757960" cy="5192713"/>
          </a:xfrm>
        </p:spPr>
        <p:txBody>
          <a:bodyPr/>
          <a:lstStyle/>
          <a:p>
            <a:pPr eaLnBrk="1" hangingPunct="1"/>
            <a:r>
              <a:rPr lang="zh-CN" altLang="en-US" dirty="0" smtClean="0"/>
              <a:t>给一串n个单调递增的数，有q次询问&gt;=x且&lt;=y的数有多少个</a:t>
            </a:r>
          </a:p>
          <a:p>
            <a:pPr eaLnBrk="1" hangingPunct="1"/>
            <a:r>
              <a:rPr lang="zh-CN" altLang="en-US" dirty="0" smtClean="0"/>
              <a:t>数据规模：1 ≤ n ≤ 10^5  1 ≤ q ≤ 50000</a:t>
            </a:r>
          </a:p>
        </p:txBody>
      </p:sp>
    </p:spTree>
    <p:extLst>
      <p:ext uri="{BB962C8B-B14F-4D97-AF65-F5344CB8AC3E}">
        <p14:creationId xmlns:p14="http://schemas.microsoft.com/office/powerpoint/2010/main" val="338595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 y="136820"/>
            <a:ext cx="8120418" cy="6853219"/>
          </a:xfrm>
          <a:prstGeom prst="rect">
            <a:avLst/>
          </a:prstGeom>
        </p:spPr>
      </p:pic>
    </p:spTree>
    <p:extLst>
      <p:ext uri="{BB962C8B-B14F-4D97-AF65-F5344CB8AC3E}">
        <p14:creationId xmlns:p14="http://schemas.microsoft.com/office/powerpoint/2010/main" val="1879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例</a:t>
            </a:r>
            <a:r>
              <a:rPr lang="en-US" altLang="zh-CN" dirty="0" smtClean="0"/>
              <a:t>2</a:t>
            </a:r>
            <a:r>
              <a:rPr lang="zh-CN" altLang="en-US" dirty="0" smtClean="0"/>
              <a:t>：</a:t>
            </a:r>
          </a:p>
        </p:txBody>
      </p:sp>
      <p:sp>
        <p:nvSpPr>
          <p:cNvPr id="19459" name="内容占位符 2"/>
          <p:cNvSpPr>
            <a:spLocks noGrp="1"/>
          </p:cNvSpPr>
          <p:nvPr>
            <p:ph idx="1"/>
          </p:nvPr>
        </p:nvSpPr>
        <p:spPr/>
        <p:txBody>
          <a:bodyPr/>
          <a:lstStyle/>
          <a:p>
            <a:r>
              <a:rPr lang="zh-CN" altLang="en-US" dirty="0" smtClean="0"/>
              <a:t>题意：给你N行4列的数，从每一列选一个数，问使他们的和为0的情况有多少种（N&lt;=4000）</a:t>
            </a:r>
          </a:p>
        </p:txBody>
      </p:sp>
    </p:spTree>
    <p:extLst>
      <p:ext uri="{BB962C8B-B14F-4D97-AF65-F5344CB8AC3E}">
        <p14:creationId xmlns:p14="http://schemas.microsoft.com/office/powerpoint/2010/main" val="1454084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endParaRPr lang="zh-CN" altLang="en-US" smtClean="0"/>
          </a:p>
        </p:txBody>
      </p:sp>
      <p:sp>
        <p:nvSpPr>
          <p:cNvPr id="20483" name="内容占位符 2"/>
          <p:cNvSpPr>
            <a:spLocks noGrp="1"/>
          </p:cNvSpPr>
          <p:nvPr>
            <p:ph idx="1"/>
          </p:nvPr>
        </p:nvSpPr>
        <p:spPr/>
        <p:txBody>
          <a:bodyPr/>
          <a:lstStyle/>
          <a:p>
            <a:r>
              <a:rPr lang="zh-CN" altLang="en-US" smtClean="0"/>
              <a:t>既然有四列，那么我们可以分别计算前两列和后两列的和（只需要n*n*2次运算），然后对后两列的和排序，那么我们对于每一个前两列的和都可以二分找到后两列的和中与之相加为0的个数，这样的复杂度就是O(n*n*log(n))是可以接受的，</a:t>
            </a:r>
          </a:p>
        </p:txBody>
      </p:sp>
    </p:spTree>
    <p:extLst>
      <p:ext uri="{BB962C8B-B14F-4D97-AF65-F5344CB8AC3E}">
        <p14:creationId xmlns:p14="http://schemas.microsoft.com/office/powerpoint/2010/main" val="3457415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给你</a:t>
            </a:r>
            <a:r>
              <a:rPr lang="en-US" altLang="zh-CN" dirty="0"/>
              <a:t>N</a:t>
            </a:r>
            <a:r>
              <a:rPr lang="zh-CN" altLang="en-US" dirty="0"/>
              <a:t>个机器和</a:t>
            </a:r>
            <a:r>
              <a:rPr lang="en-US" altLang="zh-CN" dirty="0"/>
              <a:t>M</a:t>
            </a:r>
            <a:r>
              <a:rPr lang="zh-CN" altLang="en-US" dirty="0"/>
              <a:t>个任务， 每个任务有两个值花费时间</a:t>
            </a:r>
            <a:r>
              <a:rPr lang="en-US" altLang="zh-CN" dirty="0"/>
              <a:t>x</a:t>
            </a:r>
            <a:r>
              <a:rPr lang="zh-CN" altLang="en-US" dirty="0"/>
              <a:t>和难度</a:t>
            </a:r>
            <a:r>
              <a:rPr lang="en-US" altLang="zh-CN" dirty="0"/>
              <a:t>y, </a:t>
            </a:r>
            <a:r>
              <a:rPr lang="zh-CN" altLang="en-US" dirty="0"/>
              <a:t>每个机器也有两个值最大工作时间</a:t>
            </a:r>
            <a:r>
              <a:rPr lang="en-US" altLang="zh-CN" dirty="0"/>
              <a:t>x1</a:t>
            </a:r>
            <a:r>
              <a:rPr lang="zh-CN" altLang="en-US" dirty="0"/>
              <a:t>和最大工作难度</a:t>
            </a:r>
            <a:r>
              <a:rPr lang="en-US" altLang="zh-CN" dirty="0"/>
              <a:t>y1</a:t>
            </a:r>
            <a:r>
              <a:rPr lang="zh-CN" altLang="en-US" dirty="0"/>
              <a:t>， 机器可以胜任某个工作的条件是</a:t>
            </a:r>
            <a:r>
              <a:rPr lang="en-US" altLang="zh-CN" dirty="0"/>
              <a:t>x1&gt;=x &amp;&amp; y1&gt;=y,</a:t>
            </a:r>
            <a:r>
              <a:rPr lang="zh-CN" altLang="en-US" dirty="0"/>
              <a:t>机器胜任一个工作可以拿到</a:t>
            </a:r>
            <a:r>
              <a:rPr lang="en-US" altLang="zh-CN" dirty="0"/>
              <a:t>x*500+2*y</a:t>
            </a:r>
            <a:r>
              <a:rPr lang="zh-CN" altLang="en-US" dirty="0"/>
              <a:t>的钱，现在问你怎么匹配才能使匹配数最大且钱数最多</a:t>
            </a:r>
            <a:r>
              <a:rPr lang="zh-CN" altLang="en-US" dirty="0" smtClean="0"/>
              <a:t>。</a:t>
            </a:r>
            <a:endParaRPr lang="en-US" altLang="zh-CN" dirty="0" smtClean="0"/>
          </a:p>
          <a:p>
            <a:r>
              <a:rPr lang="en-US" altLang="zh-CN" dirty="0" smtClean="0"/>
              <a:t>Xi&lt;= 1440 </a:t>
            </a:r>
            <a:r>
              <a:rPr lang="en-US" altLang="zh-CN" dirty="0" err="1" smtClean="0"/>
              <a:t>yi</a:t>
            </a:r>
            <a:r>
              <a:rPr lang="en-US" altLang="zh-CN" dirty="0" smtClean="0"/>
              <a:t>&lt;=100</a:t>
            </a:r>
            <a:endParaRPr lang="zh-CN" altLang="en-US" dirty="0"/>
          </a:p>
        </p:txBody>
      </p:sp>
    </p:spTree>
    <p:extLst>
      <p:ext uri="{BB962C8B-B14F-4D97-AF65-F5344CB8AC3E}">
        <p14:creationId xmlns:p14="http://schemas.microsoft.com/office/powerpoint/2010/main" val="27319725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3464</TotalTime>
  <Words>2078</Words>
  <Application>Microsoft Office PowerPoint</Application>
  <PresentationFormat>宽屏</PresentationFormat>
  <Paragraphs>179</Paragraphs>
  <Slides>42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Arial Unicode MS</vt:lpstr>
      <vt:lpstr>华文新魏</vt:lpstr>
      <vt:lpstr>隶书</vt:lpstr>
      <vt:lpstr>宋体</vt:lpstr>
      <vt:lpstr>微软雅黑</vt:lpstr>
      <vt:lpstr>Arial</vt:lpstr>
      <vt:lpstr>Calibri</vt:lpstr>
      <vt:lpstr>Consolas</vt:lpstr>
      <vt:lpstr>Verdana</vt:lpstr>
      <vt:lpstr>天体</vt:lpstr>
      <vt:lpstr>DAY2：基础算法2 二分三分、STL</vt:lpstr>
      <vt:lpstr>二分</vt:lpstr>
      <vt:lpstr>二分查找</vt:lpstr>
      <vt:lpstr>C++ STL的二分查找函数</vt:lpstr>
      <vt:lpstr>例1：</vt:lpstr>
      <vt:lpstr>PowerPoint 演示文稿</vt:lpstr>
      <vt:lpstr>例2：</vt:lpstr>
      <vt:lpstr>PowerPoint 演示文稿</vt:lpstr>
      <vt:lpstr>例3：</vt:lpstr>
      <vt:lpstr>二分答案+检验</vt:lpstr>
      <vt:lpstr>例4：</vt:lpstr>
      <vt:lpstr>例4：</vt:lpstr>
      <vt:lpstr>PowerPoint 演示文稿</vt:lpstr>
      <vt:lpstr>例5：</vt:lpstr>
      <vt:lpstr>PowerPoint 演示文稿</vt:lpstr>
      <vt:lpstr>PowerPoint 演示文稿</vt:lpstr>
      <vt:lpstr>三分</vt:lpstr>
      <vt:lpstr>例1：</vt:lpstr>
      <vt:lpstr>核心代码</vt:lpstr>
      <vt:lpstr>例2：</vt:lpstr>
      <vt:lpstr>STL</vt:lpstr>
      <vt:lpstr>算法类</vt:lpstr>
      <vt:lpstr>容器类</vt:lpstr>
      <vt:lpstr>VECTOR</vt:lpstr>
      <vt:lpstr>VECTOR实现了什么</vt:lpstr>
      <vt:lpstr>还有一个迭代器Iterator</vt:lpstr>
      <vt:lpstr>实际运用（1）创建Vector并且添加元素</vt:lpstr>
      <vt:lpstr>实际运用（2）输出Vector元素</vt:lpstr>
      <vt:lpstr>实际运用（2）输出Vector元素</vt:lpstr>
      <vt:lpstr>实际运用（2）输出Vector元素</vt:lpstr>
      <vt:lpstr>实际运用（3）简单的Vector操作</vt:lpstr>
      <vt:lpstr>map</vt:lpstr>
      <vt:lpstr>map</vt:lpstr>
      <vt:lpstr>例1：</vt:lpstr>
      <vt:lpstr>例2：</vt:lpstr>
      <vt:lpstr>PowerPoint 演示文稿</vt:lpstr>
      <vt:lpstr>例3：</vt:lpstr>
      <vt:lpstr>PowerPoint 演示文稿</vt:lpstr>
      <vt:lpstr>例4：</vt:lpstr>
      <vt:lpstr>优先队列</vt:lpstr>
      <vt:lpstr>例5：合并果子</vt:lpstr>
      <vt:lpstr>题目链接</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Siyu Deng</dc:creator>
  <cp:lastModifiedBy>Siyu Deng</cp:lastModifiedBy>
  <cp:revision>63</cp:revision>
  <dcterms:created xsi:type="dcterms:W3CDTF">2017-06-30T02:02:02Z</dcterms:created>
  <dcterms:modified xsi:type="dcterms:W3CDTF">2017-08-01T18:15:18Z</dcterms:modified>
</cp:coreProperties>
</file>