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27"/>
  </p:notesMasterIdLst>
  <p:sldIdLst>
    <p:sldId id="256" r:id="rId2"/>
    <p:sldId id="257" r:id="rId3"/>
    <p:sldId id="258" r:id="rId4"/>
    <p:sldId id="262" r:id="rId5"/>
    <p:sldId id="273" r:id="rId6"/>
    <p:sldId id="274" r:id="rId7"/>
    <p:sldId id="260" r:id="rId8"/>
    <p:sldId id="275" r:id="rId9"/>
    <p:sldId id="263" r:id="rId10"/>
    <p:sldId id="265" r:id="rId11"/>
    <p:sldId id="267" r:id="rId12"/>
    <p:sldId id="268" r:id="rId13"/>
    <p:sldId id="269" r:id="rId14"/>
    <p:sldId id="276" r:id="rId15"/>
    <p:sldId id="259" r:id="rId16"/>
    <p:sldId id="261" r:id="rId17"/>
    <p:sldId id="264" r:id="rId18"/>
    <p:sldId id="266" r:id="rId19"/>
    <p:sldId id="270" r:id="rId20"/>
    <p:sldId id="271" r:id="rId21"/>
    <p:sldId id="277" r:id="rId22"/>
    <p:sldId id="282" r:id="rId23"/>
    <p:sldId id="285" r:id="rId24"/>
    <p:sldId id="286" r:id="rId25"/>
    <p:sldId id="287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7" d="100"/>
          <a:sy n="47" d="100"/>
        </p:scale>
        <p:origin x="1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35FEDF-DCC4-4515-BB16-EE640D1FBCD8}" type="datetimeFigureOut">
              <a:rPr lang="zh-CN" altLang="en-US" smtClean="0"/>
              <a:t>2017/8/3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2235A6-3E36-4A78-A04B-1AD6A89360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5298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235A6-3E36-4A78-A04B-1AD6A893608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9380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2800" cap="all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7019C519-6893-49A5-92B0-8C066AD9A8D3}" type="datetimeFigureOut">
              <a:rPr lang="zh-CN" altLang="en-US" smtClean="0"/>
              <a:t>2017/8/3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2CE6CC4E-FAA8-4474-B2D9-114DE653CC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88572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9C519-6893-49A5-92B0-8C066AD9A8D3}" type="datetimeFigureOut">
              <a:rPr lang="zh-CN" altLang="en-US" smtClean="0"/>
              <a:t>2017/8/3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6CC4E-FAA8-4474-B2D9-114DE653CC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2997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9C519-6893-49A5-92B0-8C066AD9A8D3}" type="datetimeFigureOut">
              <a:rPr lang="zh-CN" altLang="en-US" smtClean="0"/>
              <a:t>2017/8/3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6CC4E-FAA8-4474-B2D9-114DE653CC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2155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9C519-6893-49A5-92B0-8C066AD9A8D3}" type="datetimeFigureOut">
              <a:rPr lang="zh-CN" altLang="en-US" smtClean="0"/>
              <a:t>2017/8/3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6CC4E-FAA8-4474-B2D9-114DE653CC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41311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9C519-6893-49A5-92B0-8C066AD9A8D3}" type="datetimeFigureOut">
              <a:rPr lang="zh-CN" altLang="en-US" smtClean="0"/>
              <a:t>2017/8/3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6CC4E-FAA8-4474-B2D9-114DE653CC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73626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9C519-6893-49A5-92B0-8C066AD9A8D3}" type="datetimeFigureOut">
              <a:rPr lang="zh-CN" altLang="en-US" smtClean="0"/>
              <a:t>2017/8/3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6CC4E-FAA8-4474-B2D9-114DE653CC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70321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9C519-6893-49A5-92B0-8C066AD9A8D3}" type="datetimeFigureOut">
              <a:rPr lang="zh-CN" altLang="en-US" smtClean="0"/>
              <a:t>2017/8/3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6CC4E-FAA8-4474-B2D9-114DE653CC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13338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9C519-6893-49A5-92B0-8C066AD9A8D3}" type="datetimeFigureOut">
              <a:rPr lang="zh-CN" altLang="en-US" smtClean="0"/>
              <a:t>2017/8/3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6CC4E-FAA8-4474-B2D9-114DE653CC1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705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9C519-6893-49A5-92B0-8C066AD9A8D3}" type="datetimeFigureOut">
              <a:rPr lang="zh-CN" altLang="en-US" smtClean="0"/>
              <a:t>2017/8/3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6CC4E-FAA8-4474-B2D9-114DE653CC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3343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9C519-6893-49A5-92B0-8C066AD9A8D3}" type="datetimeFigureOut">
              <a:rPr lang="zh-CN" altLang="en-US" smtClean="0"/>
              <a:t>2017/8/3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6CC4E-FAA8-4474-B2D9-114DE653CC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6149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9C519-6893-49A5-92B0-8C066AD9A8D3}" type="datetimeFigureOut">
              <a:rPr lang="zh-CN" altLang="en-US" smtClean="0"/>
              <a:t>2017/8/3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6CC4E-FAA8-4474-B2D9-114DE653CC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835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9C519-6893-49A5-92B0-8C066AD9A8D3}" type="datetimeFigureOut">
              <a:rPr lang="zh-CN" altLang="en-US" smtClean="0"/>
              <a:t>2017/8/3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6CC4E-FAA8-4474-B2D9-114DE653CC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3310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9C519-6893-49A5-92B0-8C066AD9A8D3}" type="datetimeFigureOut">
              <a:rPr lang="zh-CN" altLang="en-US" smtClean="0"/>
              <a:t>2017/8/3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6CC4E-FAA8-4474-B2D9-114DE653CC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108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9C519-6893-49A5-92B0-8C066AD9A8D3}" type="datetimeFigureOut">
              <a:rPr lang="zh-CN" altLang="en-US" smtClean="0"/>
              <a:t>2017/8/3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6CC4E-FAA8-4474-B2D9-114DE653CC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4823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9C519-6893-49A5-92B0-8C066AD9A8D3}" type="datetimeFigureOut">
              <a:rPr lang="zh-CN" altLang="en-US" smtClean="0"/>
              <a:t>2017/8/3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6CC4E-FAA8-4474-B2D9-114DE653CC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1991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9C519-6893-49A5-92B0-8C066AD9A8D3}" type="datetimeFigureOut">
              <a:rPr lang="zh-CN" altLang="en-US" smtClean="0"/>
              <a:t>2017/8/3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6CC4E-FAA8-4474-B2D9-114DE653CC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0638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9C519-6893-49A5-92B0-8C066AD9A8D3}" type="datetimeFigureOut">
              <a:rPr lang="zh-CN" altLang="en-US" smtClean="0"/>
              <a:t>2017/8/3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6CC4E-FAA8-4474-B2D9-114DE653CC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2271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019C519-6893-49A5-92B0-8C066AD9A8D3}" type="datetimeFigureOut">
              <a:rPr lang="zh-CN" altLang="en-US" smtClean="0"/>
              <a:t>2017/8/3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CE6CC4E-FAA8-4474-B2D9-114DE653CC1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框 6"/>
          <p:cNvSpPr txBox="1"/>
          <p:nvPr userDrawn="1"/>
        </p:nvSpPr>
        <p:spPr>
          <a:xfrm>
            <a:off x="8118426" y="0"/>
            <a:ext cx="4073574" cy="584775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7030A0"/>
                </a:solidFill>
              </a:rPr>
              <a:t>2017</a:t>
            </a:r>
            <a:r>
              <a:rPr lang="en-US" altLang="zh-CN" sz="3200" baseline="0" dirty="0" smtClean="0">
                <a:solidFill>
                  <a:srgbClr val="7030A0"/>
                </a:solidFill>
              </a:rPr>
              <a:t> Summer Training</a:t>
            </a:r>
            <a:endParaRPr lang="zh-CN" altLang="en-US" sz="32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44025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6000" kern="1200" cap="all">
          <a:ln w="3175" cmpd="sng">
            <a:noFill/>
          </a:ln>
          <a:solidFill>
            <a:schemeClr val="tx1"/>
          </a:solidFill>
          <a:effectLst/>
          <a:latin typeface="华文新魏" panose="02010800040101010101" pitchFamily="2" charset="-122"/>
          <a:ea typeface="华文新魏" panose="02010800040101010101" pitchFamily="2" charset="-122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62399" y="1448972"/>
            <a:ext cx="7197726" cy="2936759"/>
          </a:xfrm>
        </p:spPr>
        <p:txBody>
          <a:bodyPr>
            <a:normAutofit/>
          </a:bodyPr>
          <a:lstStyle/>
          <a:p>
            <a:r>
              <a:rPr lang="en-US" altLang="zh-CN" sz="6000" dirty="0" smtClean="0"/>
              <a:t>DAY3</a:t>
            </a:r>
            <a:r>
              <a:rPr lang="zh-CN" altLang="en-US" sz="6000" dirty="0" smtClean="0"/>
              <a:t>：分治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—— </a:t>
            </a:r>
            <a:r>
              <a:rPr lang="zh-CN" altLang="en-US" dirty="0" smtClean="0"/>
              <a:t>邓丝雨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9569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8356" y="901700"/>
            <a:ext cx="2600325" cy="1456267"/>
          </a:xfrm>
        </p:spPr>
        <p:txBody>
          <a:bodyPr/>
          <a:lstStyle/>
          <a:p>
            <a:r>
              <a:rPr lang="zh-CN" altLang="en-US" dirty="0" smtClean="0"/>
              <a:t>快排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8000"/>
            <a:ext cx="8090144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397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求逆序对个数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给你一个序列，求出这个序列的逆序对个数</a:t>
            </a:r>
            <a:endParaRPr lang="en-US" altLang="zh-CN" dirty="0" smtClean="0"/>
          </a:p>
          <a:p>
            <a:r>
              <a:rPr lang="zh-CN" altLang="en-US" dirty="0" smtClean="0"/>
              <a:t>（逆序对：</a:t>
            </a:r>
            <a:r>
              <a:rPr lang="zh-CN" altLang="en-US" b="1" dirty="0"/>
              <a:t>对于一个包含</a:t>
            </a:r>
            <a:r>
              <a:rPr lang="en-US" altLang="zh-CN" b="1" dirty="0"/>
              <a:t>N</a:t>
            </a:r>
            <a:r>
              <a:rPr lang="zh-CN" altLang="en-US" b="1" dirty="0"/>
              <a:t>个非负整数的数组</a:t>
            </a:r>
            <a:r>
              <a:rPr lang="en-US" altLang="zh-CN" b="1" dirty="0"/>
              <a:t>A[1..n]</a:t>
            </a:r>
            <a:r>
              <a:rPr lang="zh-CN" altLang="en-US" b="1" dirty="0"/>
              <a:t>，如果有</a:t>
            </a:r>
            <a:r>
              <a:rPr lang="en-US" altLang="zh-CN" b="1" dirty="0" err="1"/>
              <a:t>i</a:t>
            </a:r>
            <a:r>
              <a:rPr lang="en-US" altLang="zh-CN" b="1" dirty="0"/>
              <a:t> &lt; j</a:t>
            </a:r>
            <a:r>
              <a:rPr lang="zh-CN" altLang="en-US" b="1" dirty="0"/>
              <a:t>，且</a:t>
            </a:r>
            <a:r>
              <a:rPr lang="en-US" altLang="zh-CN" b="1" dirty="0"/>
              <a:t>A[ </a:t>
            </a:r>
            <a:r>
              <a:rPr lang="en-US" altLang="zh-CN" b="1" dirty="0" err="1"/>
              <a:t>i</a:t>
            </a:r>
            <a:r>
              <a:rPr lang="en-US" altLang="zh-CN" b="1" dirty="0"/>
              <a:t> ]&gt;A[ j ]</a:t>
            </a:r>
            <a:r>
              <a:rPr lang="zh-CN" altLang="en-US" b="1" dirty="0"/>
              <a:t>，则称</a:t>
            </a:r>
            <a:r>
              <a:rPr lang="en-US" altLang="zh-CN" b="1" dirty="0"/>
              <a:t>(A[ </a:t>
            </a:r>
            <a:r>
              <a:rPr lang="en-US" altLang="zh-CN" b="1" dirty="0" err="1"/>
              <a:t>i</a:t>
            </a:r>
            <a:r>
              <a:rPr lang="en-US" altLang="zh-CN" b="1" dirty="0"/>
              <a:t>] ,A[ j] )</a:t>
            </a:r>
            <a:r>
              <a:rPr lang="zh-CN" altLang="en-US" b="1" dirty="0"/>
              <a:t>为数组</a:t>
            </a:r>
            <a:r>
              <a:rPr lang="en-US" altLang="zh-CN" b="1" dirty="0"/>
              <a:t>A</a:t>
            </a:r>
            <a:r>
              <a:rPr lang="zh-CN" altLang="en-US" b="1" dirty="0"/>
              <a:t>中的一个逆序对。 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2380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在归并排序基础上加一句代码就可以了</a:t>
            </a:r>
            <a:endParaRPr lang="en-US" altLang="zh-CN" dirty="0" smtClean="0"/>
          </a:p>
          <a:p>
            <a:r>
              <a:rPr lang="zh-CN" altLang="en-US" dirty="0"/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4153611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求一个序列的第</a:t>
            </a:r>
            <a:r>
              <a:rPr lang="en-US" altLang="zh-CN" dirty="0" smtClean="0"/>
              <a:t>k</a:t>
            </a:r>
            <a:r>
              <a:rPr lang="zh-CN" altLang="en-US" dirty="0"/>
              <a:t>大</a:t>
            </a:r>
            <a:r>
              <a:rPr lang="zh-CN" altLang="en-US" dirty="0" smtClean="0"/>
              <a:t>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9736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3748"/>
            <a:ext cx="9550021" cy="6514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391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/>
              <a:t>2</a:t>
            </a:r>
            <a:r>
              <a:rPr lang="zh-CN" altLang="en-US" dirty="0" smtClean="0"/>
              <a:t>：最近点对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在二维平面上的</a:t>
            </a:r>
            <a:r>
              <a:rPr lang="en-US" altLang="zh-CN" dirty="0"/>
              <a:t>n</a:t>
            </a:r>
            <a:r>
              <a:rPr lang="zh-CN" altLang="en-US" dirty="0"/>
              <a:t>个点中</a:t>
            </a:r>
            <a:r>
              <a:rPr lang="zh-CN" altLang="en-US" dirty="0" smtClean="0"/>
              <a:t>，找出距离最近的</a:t>
            </a:r>
            <a:r>
              <a:rPr lang="zh-CN" altLang="en-US" dirty="0"/>
              <a:t>两</a:t>
            </a:r>
            <a:r>
              <a:rPr lang="zh-CN" altLang="en-US" dirty="0" smtClean="0"/>
              <a:t>个点。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3209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27191" y="1143000"/>
            <a:ext cx="1672870" cy="2415653"/>
          </a:xfrm>
          <a:prstGeom prst="rect">
            <a:avLst/>
          </a:prstGeom>
          <a:solidFill>
            <a:schemeClr val="tx1"/>
          </a:solidFill>
          <a:ln w="254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903925" y="1142999"/>
            <a:ext cx="1672870" cy="2415653"/>
          </a:xfrm>
          <a:prstGeom prst="rect">
            <a:avLst/>
          </a:prstGeom>
          <a:solidFill>
            <a:schemeClr val="tx1"/>
          </a:solidFill>
          <a:ln w="254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 flipH="1">
            <a:off x="2659641" y="609600"/>
            <a:ext cx="17692" cy="3612111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流程图: 联系 8"/>
          <p:cNvSpPr/>
          <p:nvPr/>
        </p:nvSpPr>
        <p:spPr>
          <a:xfrm>
            <a:off x="1176227" y="1405863"/>
            <a:ext cx="136478" cy="136478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流程图: 联系 9"/>
          <p:cNvSpPr/>
          <p:nvPr/>
        </p:nvSpPr>
        <p:spPr>
          <a:xfrm>
            <a:off x="831356" y="3248037"/>
            <a:ext cx="136478" cy="136478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流程图: 联系 10"/>
          <p:cNvSpPr/>
          <p:nvPr/>
        </p:nvSpPr>
        <p:spPr>
          <a:xfrm>
            <a:off x="1467135" y="3034124"/>
            <a:ext cx="136478" cy="136478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流程图: 联系 11"/>
          <p:cNvSpPr/>
          <p:nvPr/>
        </p:nvSpPr>
        <p:spPr>
          <a:xfrm>
            <a:off x="1330657" y="2282586"/>
            <a:ext cx="136478" cy="136478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流程图: 联系 12"/>
          <p:cNvSpPr/>
          <p:nvPr/>
        </p:nvSpPr>
        <p:spPr>
          <a:xfrm>
            <a:off x="2006432" y="3248037"/>
            <a:ext cx="136478" cy="136478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流程图: 联系 13"/>
          <p:cNvSpPr/>
          <p:nvPr/>
        </p:nvSpPr>
        <p:spPr>
          <a:xfrm>
            <a:off x="4354294" y="1303129"/>
            <a:ext cx="136478" cy="136478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流程图: 联系 14"/>
          <p:cNvSpPr/>
          <p:nvPr/>
        </p:nvSpPr>
        <p:spPr>
          <a:xfrm>
            <a:off x="2140073" y="1362939"/>
            <a:ext cx="136478" cy="136478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流程图: 联系 15"/>
          <p:cNvSpPr/>
          <p:nvPr/>
        </p:nvSpPr>
        <p:spPr>
          <a:xfrm>
            <a:off x="2252054" y="2595681"/>
            <a:ext cx="136478" cy="136478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流程图: 联系 16"/>
          <p:cNvSpPr/>
          <p:nvPr/>
        </p:nvSpPr>
        <p:spPr>
          <a:xfrm>
            <a:off x="3622437" y="2214347"/>
            <a:ext cx="136478" cy="136478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流程图: 联系 17"/>
          <p:cNvSpPr/>
          <p:nvPr/>
        </p:nvSpPr>
        <p:spPr>
          <a:xfrm>
            <a:off x="3076369" y="2527442"/>
            <a:ext cx="136478" cy="136478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流程图: 联系 18"/>
          <p:cNvSpPr/>
          <p:nvPr/>
        </p:nvSpPr>
        <p:spPr>
          <a:xfrm>
            <a:off x="3485959" y="3102363"/>
            <a:ext cx="136478" cy="136478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流程图: 联系 19"/>
          <p:cNvSpPr/>
          <p:nvPr/>
        </p:nvSpPr>
        <p:spPr>
          <a:xfrm>
            <a:off x="3150098" y="1575755"/>
            <a:ext cx="136478" cy="136478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流程图: 联系 20"/>
          <p:cNvSpPr/>
          <p:nvPr/>
        </p:nvSpPr>
        <p:spPr>
          <a:xfrm>
            <a:off x="4327566" y="2154143"/>
            <a:ext cx="136478" cy="136478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流程图: 联系 21"/>
          <p:cNvSpPr/>
          <p:nvPr/>
        </p:nvSpPr>
        <p:spPr>
          <a:xfrm>
            <a:off x="4327566" y="3384515"/>
            <a:ext cx="136478" cy="136478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流程图: 联系 22"/>
          <p:cNvSpPr/>
          <p:nvPr/>
        </p:nvSpPr>
        <p:spPr>
          <a:xfrm>
            <a:off x="3634870" y="1226461"/>
            <a:ext cx="136478" cy="136478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连接符 23"/>
          <p:cNvCxnSpPr/>
          <p:nvPr/>
        </p:nvCxnSpPr>
        <p:spPr>
          <a:xfrm flipH="1">
            <a:off x="3457833" y="669804"/>
            <a:ext cx="18622" cy="3404196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1898831" y="634705"/>
            <a:ext cx="371" cy="3439295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流程图: 联系 25"/>
          <p:cNvSpPr/>
          <p:nvPr/>
        </p:nvSpPr>
        <p:spPr>
          <a:xfrm>
            <a:off x="3931722" y="1712001"/>
            <a:ext cx="136478" cy="136478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流程图: 联系 26"/>
          <p:cNvSpPr/>
          <p:nvPr/>
        </p:nvSpPr>
        <p:spPr>
          <a:xfrm>
            <a:off x="4000740" y="2859854"/>
            <a:ext cx="136478" cy="136478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连接符 28"/>
          <p:cNvCxnSpPr/>
          <p:nvPr/>
        </p:nvCxnSpPr>
        <p:spPr>
          <a:xfrm>
            <a:off x="706325" y="3766139"/>
            <a:ext cx="41785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>
            <a:off x="1898831" y="3967090"/>
            <a:ext cx="751306" cy="29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2673526" y="3967466"/>
            <a:ext cx="751306" cy="29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1944640" y="3940277"/>
            <a:ext cx="751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L-d</a:t>
            </a:r>
            <a:endParaRPr lang="zh-CN" altLang="en-US" dirty="0"/>
          </a:p>
        </p:txBody>
      </p:sp>
      <p:sp>
        <p:nvSpPr>
          <p:cNvPr id="41" name="文本框 40"/>
          <p:cNvSpPr txBox="1"/>
          <p:nvPr/>
        </p:nvSpPr>
        <p:spPr>
          <a:xfrm>
            <a:off x="2809717" y="3955924"/>
            <a:ext cx="751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L+d</a:t>
            </a:r>
            <a:endParaRPr lang="zh-CN" altLang="en-US" dirty="0"/>
          </a:p>
        </p:txBody>
      </p:sp>
      <p:sp>
        <p:nvSpPr>
          <p:cNvPr id="42" name="文本框 41"/>
          <p:cNvSpPr txBox="1"/>
          <p:nvPr/>
        </p:nvSpPr>
        <p:spPr>
          <a:xfrm>
            <a:off x="2657274" y="465807"/>
            <a:ext cx="751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</a:t>
            </a:r>
            <a:endParaRPr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6235700" y="1220556"/>
            <a:ext cx="1800000" cy="1800000"/>
          </a:xfrm>
          <a:prstGeom prst="rect">
            <a:avLst/>
          </a:prstGeom>
          <a:solidFill>
            <a:schemeClr val="tx1"/>
          </a:solidFill>
          <a:ln w="254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8035700" y="1220556"/>
            <a:ext cx="1800000" cy="1800000"/>
          </a:xfrm>
          <a:prstGeom prst="rect">
            <a:avLst/>
          </a:prstGeom>
          <a:solidFill>
            <a:schemeClr val="tx1"/>
          </a:solidFill>
          <a:ln w="254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流程图: 联系 44"/>
          <p:cNvSpPr/>
          <p:nvPr/>
        </p:nvSpPr>
        <p:spPr>
          <a:xfrm>
            <a:off x="6169707" y="1182764"/>
            <a:ext cx="136478" cy="136478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流程图: 联系 45"/>
          <p:cNvSpPr/>
          <p:nvPr/>
        </p:nvSpPr>
        <p:spPr>
          <a:xfrm>
            <a:off x="7967461" y="1182764"/>
            <a:ext cx="136478" cy="136478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流程图: 联系 46"/>
          <p:cNvSpPr/>
          <p:nvPr/>
        </p:nvSpPr>
        <p:spPr>
          <a:xfrm>
            <a:off x="6169707" y="2952317"/>
            <a:ext cx="136478" cy="136478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流程图: 联系 47"/>
          <p:cNvSpPr/>
          <p:nvPr/>
        </p:nvSpPr>
        <p:spPr>
          <a:xfrm>
            <a:off x="7967461" y="2935041"/>
            <a:ext cx="136478" cy="136478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流程图: 联系 48"/>
          <p:cNvSpPr/>
          <p:nvPr/>
        </p:nvSpPr>
        <p:spPr>
          <a:xfrm>
            <a:off x="9696976" y="1169593"/>
            <a:ext cx="136478" cy="136478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流程图: 联系 49"/>
          <p:cNvSpPr/>
          <p:nvPr/>
        </p:nvSpPr>
        <p:spPr>
          <a:xfrm>
            <a:off x="9748343" y="2947611"/>
            <a:ext cx="136478" cy="136478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2" name="直接箭头连接符 51"/>
          <p:cNvCxnSpPr/>
          <p:nvPr/>
        </p:nvCxnSpPr>
        <p:spPr>
          <a:xfrm>
            <a:off x="6235700" y="2686541"/>
            <a:ext cx="3597754" cy="8391"/>
          </a:xfrm>
          <a:prstGeom prst="straightConnector1">
            <a:avLst/>
          </a:prstGeom>
          <a:ln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/>
          <p:cNvSpPr txBox="1"/>
          <p:nvPr/>
        </p:nvSpPr>
        <p:spPr>
          <a:xfrm>
            <a:off x="8547227" y="2408143"/>
            <a:ext cx="787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2d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64" name="直接箭头连接符 63"/>
          <p:cNvCxnSpPr/>
          <p:nvPr/>
        </p:nvCxnSpPr>
        <p:spPr>
          <a:xfrm>
            <a:off x="6489700" y="1220556"/>
            <a:ext cx="12700" cy="1800000"/>
          </a:xfrm>
          <a:prstGeom prst="straightConnector1">
            <a:avLst/>
          </a:prstGeom>
          <a:ln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/>
          <p:cNvSpPr txBox="1"/>
          <p:nvPr/>
        </p:nvSpPr>
        <p:spPr>
          <a:xfrm>
            <a:off x="6489700" y="1454520"/>
            <a:ext cx="787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d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8358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9600"/>
            <a:ext cx="12192000" cy="62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223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：求最大子串和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给你一个序列，求其最大连续的一段的和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3158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3</a:t>
            </a:r>
            <a:r>
              <a:rPr lang="zh-CN" altLang="en-US" dirty="0"/>
              <a:t>：求最大子串和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把序列分成两部分：　</a:t>
            </a:r>
            <a:endParaRPr lang="en-US" altLang="zh-CN" dirty="0" smtClean="0"/>
          </a:p>
          <a:p>
            <a:r>
              <a:rPr lang="zh-CN" altLang="en-US" dirty="0" smtClean="0"/>
              <a:t>左边的最大和</a:t>
            </a:r>
            <a:endParaRPr lang="en-US" altLang="zh-CN" dirty="0" smtClean="0"/>
          </a:p>
          <a:p>
            <a:r>
              <a:rPr lang="zh-CN" altLang="en-US" dirty="0" smtClean="0"/>
              <a:t>右边的最大和</a:t>
            </a:r>
            <a:endParaRPr lang="en-US" altLang="zh-CN" dirty="0" smtClean="0"/>
          </a:p>
          <a:p>
            <a:r>
              <a:rPr lang="zh-CN" altLang="en-US" dirty="0" smtClean="0"/>
              <a:t>左边包含最右点的最大和＋右边包含最左点的最大和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0194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天下大势，合久必分，分久必合</a:t>
            </a:r>
            <a:endParaRPr lang="en-US" altLang="zh-CN" dirty="0" smtClean="0"/>
          </a:p>
          <a:p>
            <a:r>
              <a:rPr lang="zh-CN" altLang="en-US" dirty="0" smtClean="0"/>
              <a:t>凡</a:t>
            </a:r>
            <a:r>
              <a:rPr lang="zh-CN" altLang="en-US" dirty="0"/>
              <a:t>治众如治寡，分数是也；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0921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1714"/>
            <a:ext cx="10839256" cy="638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737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4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518040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/>
              <a:t>我们可以把由“</a:t>
            </a:r>
            <a:r>
              <a:rPr lang="en-US" altLang="zh-CN" dirty="0"/>
              <a:t>0”</a:t>
            </a:r>
            <a:r>
              <a:rPr lang="zh-CN" altLang="en-US" dirty="0"/>
              <a:t>和“</a:t>
            </a:r>
            <a:r>
              <a:rPr lang="en-US" altLang="zh-CN" dirty="0"/>
              <a:t>1”</a:t>
            </a:r>
            <a:r>
              <a:rPr lang="zh-CN" altLang="en-US" dirty="0"/>
              <a:t>组成的字符串分为三类：全“</a:t>
            </a:r>
            <a:r>
              <a:rPr lang="en-US" altLang="zh-CN" dirty="0"/>
              <a:t>0”</a:t>
            </a:r>
            <a:r>
              <a:rPr lang="zh-CN" altLang="en-US" dirty="0"/>
              <a:t>串称为</a:t>
            </a:r>
            <a:r>
              <a:rPr lang="en-US" altLang="zh-CN" dirty="0"/>
              <a:t>B</a:t>
            </a:r>
            <a:r>
              <a:rPr lang="zh-CN" altLang="en-US" dirty="0"/>
              <a:t>串，全“</a:t>
            </a:r>
            <a:r>
              <a:rPr lang="en-US" altLang="zh-CN" dirty="0"/>
              <a:t>1”</a:t>
            </a:r>
            <a:r>
              <a:rPr lang="zh-CN" altLang="en-US" dirty="0"/>
              <a:t>串称为</a:t>
            </a:r>
            <a:r>
              <a:rPr lang="en-US" altLang="zh-CN" dirty="0"/>
              <a:t>I</a:t>
            </a:r>
            <a:r>
              <a:rPr lang="zh-CN" altLang="en-US" dirty="0"/>
              <a:t>串，既含“</a:t>
            </a:r>
            <a:r>
              <a:rPr lang="en-US" altLang="zh-CN" dirty="0"/>
              <a:t>0”</a:t>
            </a:r>
            <a:r>
              <a:rPr lang="zh-CN" altLang="en-US" dirty="0"/>
              <a:t>又含“</a:t>
            </a:r>
            <a:r>
              <a:rPr lang="en-US" altLang="zh-CN" dirty="0"/>
              <a:t>1”</a:t>
            </a:r>
            <a:r>
              <a:rPr lang="zh-CN" altLang="en-US" dirty="0"/>
              <a:t>的串则称为</a:t>
            </a:r>
            <a:r>
              <a:rPr lang="en-US" altLang="zh-CN" dirty="0"/>
              <a:t>F</a:t>
            </a:r>
            <a:r>
              <a:rPr lang="zh-CN" altLang="en-US" dirty="0"/>
              <a:t>串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FBI</a:t>
            </a:r>
            <a:r>
              <a:rPr lang="zh-CN" altLang="en-US" dirty="0"/>
              <a:t>树是一种二叉树，它的结点类型也包括</a:t>
            </a:r>
            <a:r>
              <a:rPr lang="en-US" altLang="zh-CN" dirty="0"/>
              <a:t>F</a:t>
            </a:r>
            <a:r>
              <a:rPr lang="zh-CN" altLang="en-US" dirty="0"/>
              <a:t>结点，</a:t>
            </a:r>
            <a:r>
              <a:rPr lang="en-US" altLang="zh-CN" dirty="0"/>
              <a:t>B</a:t>
            </a:r>
            <a:r>
              <a:rPr lang="zh-CN" altLang="en-US" dirty="0"/>
              <a:t>结点和</a:t>
            </a:r>
            <a:r>
              <a:rPr lang="en-US" altLang="zh-CN" dirty="0"/>
              <a:t>I</a:t>
            </a:r>
            <a:r>
              <a:rPr lang="zh-CN" altLang="en-US" dirty="0"/>
              <a:t>结点三种。由一个长度为</a:t>
            </a:r>
            <a:r>
              <a:rPr lang="en-US" altLang="zh-CN" dirty="0"/>
              <a:t>2</a:t>
            </a:r>
            <a:r>
              <a:rPr lang="en-US" altLang="zh-CN" baseline="30000" dirty="0"/>
              <a:t>N</a:t>
            </a:r>
            <a:r>
              <a:rPr lang="zh-CN" altLang="en-US" dirty="0"/>
              <a:t>的“</a:t>
            </a:r>
            <a:r>
              <a:rPr lang="en-US" altLang="zh-CN" dirty="0"/>
              <a:t>01”</a:t>
            </a:r>
            <a:r>
              <a:rPr lang="zh-CN" altLang="en-US" dirty="0"/>
              <a:t>串</a:t>
            </a:r>
            <a:r>
              <a:rPr lang="en-US" altLang="zh-CN" dirty="0"/>
              <a:t>S</a:t>
            </a:r>
            <a:r>
              <a:rPr lang="zh-CN" altLang="en-US" dirty="0"/>
              <a:t>可以构造出一棵</a:t>
            </a:r>
            <a:r>
              <a:rPr lang="en-US" altLang="zh-CN" dirty="0"/>
              <a:t>FBI</a:t>
            </a:r>
            <a:r>
              <a:rPr lang="zh-CN" altLang="en-US" dirty="0"/>
              <a:t>树</a:t>
            </a:r>
            <a:r>
              <a:rPr lang="en-US" altLang="zh-CN" dirty="0"/>
              <a:t>T</a:t>
            </a:r>
            <a:r>
              <a:rPr lang="zh-CN" altLang="en-US" dirty="0"/>
              <a:t>，递归的构造方法如下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 smtClean="0"/>
              <a:t>1)T</a:t>
            </a:r>
            <a:r>
              <a:rPr lang="zh-CN" altLang="en-US" dirty="0"/>
              <a:t>的根结点为</a:t>
            </a:r>
            <a:r>
              <a:rPr lang="en-US" altLang="zh-CN" dirty="0"/>
              <a:t>R</a:t>
            </a:r>
            <a:r>
              <a:rPr lang="zh-CN" altLang="en-US" dirty="0"/>
              <a:t>，其类型与串</a:t>
            </a:r>
            <a:r>
              <a:rPr lang="en-US" altLang="zh-CN" dirty="0"/>
              <a:t>S</a:t>
            </a:r>
            <a:r>
              <a:rPr lang="zh-CN" altLang="en-US" dirty="0"/>
              <a:t>的类型相同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en-US" altLang="zh-CN" dirty="0"/>
              <a:t>)</a:t>
            </a:r>
            <a:r>
              <a:rPr lang="zh-CN" altLang="en-US" dirty="0"/>
              <a:t>若串</a:t>
            </a:r>
            <a:r>
              <a:rPr lang="en-US" altLang="zh-CN" dirty="0"/>
              <a:t>S</a:t>
            </a:r>
            <a:r>
              <a:rPr lang="zh-CN" altLang="en-US" dirty="0"/>
              <a:t>的长度大于</a:t>
            </a:r>
            <a:r>
              <a:rPr lang="en-US" altLang="zh-CN" dirty="0"/>
              <a:t>1</a:t>
            </a:r>
            <a:r>
              <a:rPr lang="zh-CN" altLang="en-US" dirty="0"/>
              <a:t>，将串</a:t>
            </a:r>
            <a:r>
              <a:rPr lang="en-US" altLang="zh-CN" dirty="0"/>
              <a:t>S</a:t>
            </a:r>
            <a:r>
              <a:rPr lang="zh-CN" altLang="en-US" dirty="0"/>
              <a:t>从中间分开，分为等长的左右子串</a:t>
            </a:r>
            <a:r>
              <a:rPr lang="en-US" altLang="zh-CN" dirty="0"/>
              <a:t>S1</a:t>
            </a:r>
            <a:r>
              <a:rPr lang="zh-CN" altLang="en-US" dirty="0"/>
              <a:t>和</a:t>
            </a:r>
            <a:r>
              <a:rPr lang="en-US" altLang="zh-CN" dirty="0"/>
              <a:t>S2</a:t>
            </a:r>
            <a:r>
              <a:rPr lang="zh-CN" altLang="en-US" dirty="0"/>
              <a:t>；由左子串</a:t>
            </a:r>
            <a:r>
              <a:rPr lang="en-US" altLang="zh-CN" dirty="0"/>
              <a:t>S1</a:t>
            </a:r>
            <a:r>
              <a:rPr lang="zh-CN" altLang="en-US" dirty="0"/>
              <a:t>构造</a:t>
            </a:r>
            <a:r>
              <a:rPr lang="en-US" altLang="zh-CN" dirty="0"/>
              <a:t>R</a:t>
            </a:r>
            <a:r>
              <a:rPr lang="zh-CN" altLang="en-US" dirty="0"/>
              <a:t>的左子树</a:t>
            </a:r>
            <a:r>
              <a:rPr lang="en-US" altLang="zh-CN" dirty="0"/>
              <a:t>T1</a:t>
            </a:r>
            <a:r>
              <a:rPr lang="zh-CN" altLang="en-US" dirty="0"/>
              <a:t>，由右子串</a:t>
            </a:r>
            <a:r>
              <a:rPr lang="en-US" altLang="zh-CN" dirty="0"/>
              <a:t>S2</a:t>
            </a:r>
            <a:r>
              <a:rPr lang="zh-CN" altLang="en-US" dirty="0"/>
              <a:t>构造</a:t>
            </a:r>
            <a:r>
              <a:rPr lang="en-US" altLang="zh-CN" dirty="0"/>
              <a:t>R</a:t>
            </a:r>
            <a:r>
              <a:rPr lang="zh-CN" altLang="en-US" dirty="0"/>
              <a:t>的右子树</a:t>
            </a:r>
            <a:r>
              <a:rPr lang="en-US" altLang="zh-CN" dirty="0"/>
              <a:t>T2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现在</a:t>
            </a:r>
            <a:r>
              <a:rPr lang="zh-CN" altLang="en-US" dirty="0"/>
              <a:t>给定一个长度为</a:t>
            </a:r>
            <a:r>
              <a:rPr lang="en-US" altLang="zh-CN" dirty="0"/>
              <a:t>2</a:t>
            </a:r>
            <a:r>
              <a:rPr lang="en-US" altLang="zh-CN" baseline="30000" dirty="0"/>
              <a:t>N</a:t>
            </a:r>
            <a:r>
              <a:rPr lang="zh-CN" altLang="en-US" dirty="0"/>
              <a:t>的“</a:t>
            </a:r>
            <a:r>
              <a:rPr lang="en-US" altLang="zh-CN" dirty="0"/>
              <a:t>01”</a:t>
            </a:r>
            <a:r>
              <a:rPr lang="zh-CN" altLang="en-US" dirty="0"/>
              <a:t>串，请用上述构造方法构造出一棵</a:t>
            </a:r>
            <a:r>
              <a:rPr lang="en-US" altLang="zh-CN" dirty="0"/>
              <a:t>FBI</a:t>
            </a:r>
            <a:r>
              <a:rPr lang="zh-CN" altLang="en-US" dirty="0"/>
              <a:t>树，并输出它的后序遍历序列。</a:t>
            </a:r>
          </a:p>
        </p:txBody>
      </p:sp>
    </p:spTree>
    <p:extLst>
      <p:ext uri="{BB962C8B-B14F-4D97-AF65-F5344CB8AC3E}">
        <p14:creationId xmlns:p14="http://schemas.microsoft.com/office/powerpoint/2010/main" val="250359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15144" y="-18521"/>
            <a:ext cx="10131425" cy="1456267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二叉树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37733"/>
            <a:ext cx="10131425" cy="3649133"/>
          </a:xfrm>
        </p:spPr>
        <p:txBody>
          <a:bodyPr/>
          <a:lstStyle/>
          <a:p>
            <a:pPr eaLnBrk="1" hangingPunct="1"/>
            <a:r>
              <a:rPr lang="zh-CN" altLang="en-US" b="1" dirty="0" smtClean="0"/>
              <a:t>二叉树：每个节点最多含有两个子树的树称为二叉树；</a:t>
            </a:r>
          </a:p>
          <a:p>
            <a:pPr marL="0" indent="0" eaLnBrk="1" hangingPunct="1">
              <a:buNone/>
            </a:pP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214931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二叉树的四种遍历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3" descr="二叉树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1" y="2065867"/>
            <a:ext cx="4464050" cy="384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5916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5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给定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个物品</a:t>
            </a:r>
            <a:r>
              <a:rPr lang="zh-CN" altLang="en-US" dirty="0" smtClean="0"/>
              <a:t>，</a:t>
            </a:r>
            <a:r>
              <a:rPr lang="en-US" altLang="zh-CN" dirty="0"/>
              <a:t>a[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表示</a:t>
            </a:r>
            <a:r>
              <a:rPr lang="zh-CN" altLang="en-US" dirty="0" smtClean="0"/>
              <a:t>选取第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个的</a:t>
            </a:r>
            <a:r>
              <a:rPr lang="zh-CN" altLang="en-US" dirty="0"/>
              <a:t>收益，</a:t>
            </a:r>
            <a:r>
              <a:rPr lang="en-US" altLang="zh-CN" dirty="0"/>
              <a:t>b[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表示选取</a:t>
            </a:r>
            <a:r>
              <a:rPr lang="en-US" altLang="zh-CN" dirty="0" err="1"/>
              <a:t>i</a:t>
            </a:r>
            <a:r>
              <a:rPr lang="zh-CN" altLang="en-US" dirty="0"/>
              <a:t>的代价</a:t>
            </a:r>
            <a:r>
              <a:rPr lang="zh-CN" altLang="en-US" dirty="0" smtClean="0"/>
              <a:t>。选取</a:t>
            </a:r>
            <a:r>
              <a:rPr lang="en-US" altLang="zh-CN" dirty="0" smtClean="0"/>
              <a:t>k</a:t>
            </a:r>
            <a:r>
              <a:rPr lang="zh-CN" altLang="en-US" smtClean="0"/>
              <a:t>个物品，让所选择</a:t>
            </a:r>
            <a:r>
              <a:rPr lang="zh-CN" altLang="en-US" dirty="0"/>
              <a:t>物品的总收益</a:t>
            </a:r>
            <a:r>
              <a:rPr lang="en-US" altLang="zh-CN" dirty="0"/>
              <a:t>/</a:t>
            </a:r>
            <a:r>
              <a:rPr lang="zh-CN" altLang="en-US" dirty="0"/>
              <a:t>总代价的值</a:t>
            </a:r>
            <a:r>
              <a:rPr lang="zh-CN" altLang="en-US" dirty="0" smtClean="0"/>
              <a:t>最大。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081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https://cn.vjudge.net/contest/175998#overview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5625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当我们求解某些问题时，由于这些问题要处理的数据相当多，或求解过程相当复杂，使得直接求解法在时间上相当长，或者根本无法直接求出。对于这类问题，我们往往先把它分解成几个子问题，找到求出这几个子问题的解法后，再找到合适的方法，把它们组合成求整个问题的解法。如果这些子问题还较大，难以解决，可以再把它们分成几个更小的子问题，以此类推，直至可以直接求出解为止。这就是分治策略的基本思想。</a:t>
            </a:r>
          </a:p>
        </p:txBody>
      </p:sp>
      <p:sp>
        <p:nvSpPr>
          <p:cNvPr id="4" name="矩形 3"/>
          <p:cNvSpPr/>
          <p:nvPr/>
        </p:nvSpPr>
        <p:spPr>
          <a:xfrm>
            <a:off x="5847758" y="3244334"/>
            <a:ext cx="4964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/ok</a:t>
            </a:r>
          </a:p>
        </p:txBody>
      </p:sp>
    </p:spTree>
    <p:extLst>
      <p:ext uri="{BB962C8B-B14F-4D97-AF65-F5344CB8AC3E}">
        <p14:creationId xmlns:p14="http://schemas.microsoft.com/office/powerpoint/2010/main" val="1551437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递归的概念：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b="1" dirty="0"/>
              <a:t>递归的定义是：</a:t>
            </a:r>
            <a:endParaRPr lang="en-US" altLang="zh-CN" b="1" dirty="0"/>
          </a:p>
          <a:p>
            <a:r>
              <a:rPr lang="en-US" altLang="zh-CN" b="1" dirty="0" smtClean="0"/>
              <a:t>——</a:t>
            </a:r>
            <a:r>
              <a:rPr lang="zh-CN" altLang="en-US" b="1" dirty="0" smtClean="0"/>
              <a:t>参见递归！</a:t>
            </a:r>
          </a:p>
          <a:p>
            <a:r>
              <a:rPr lang="zh-CN" altLang="en-US" b="1" dirty="0" smtClean="0"/>
              <a:t>实际上，递归的意思就是，一个函数在执行时再次调用函数本身。</a:t>
            </a:r>
            <a:endParaRPr lang="en-US" altLang="zh-CN" b="1" dirty="0" smtClean="0"/>
          </a:p>
          <a:p>
            <a:r>
              <a:rPr lang="en-US" altLang="zh-CN" b="1" dirty="0" err="1" smtClean="0">
                <a:latin typeface="DejaVu Sans Mono" pitchFamily="1" charset="0"/>
                <a:sym typeface="DejaVu Sans Mono" pitchFamily="1" charset="0"/>
              </a:rPr>
              <a:t>eg</a:t>
            </a:r>
            <a:r>
              <a:rPr lang="en-US" altLang="zh-CN" b="1" dirty="0" smtClean="0">
                <a:latin typeface="DejaVu Sans Mono" pitchFamily="1" charset="0"/>
                <a:sym typeface="DejaVu Sans Mono" pitchFamily="1" charset="0"/>
              </a:rPr>
              <a:t>. </a:t>
            </a:r>
          </a:p>
          <a:p>
            <a:r>
              <a:rPr lang="en-US" altLang="zh-CN" b="1" dirty="0" err="1" smtClean="0">
                <a:latin typeface="DejaVu Sans Mono" pitchFamily="1" charset="0"/>
                <a:sym typeface="DejaVu Sans Mono" pitchFamily="1" charset="0"/>
              </a:rPr>
              <a:t>int</a:t>
            </a:r>
            <a:r>
              <a:rPr lang="en-US" altLang="zh-CN" b="1" dirty="0" smtClean="0">
                <a:latin typeface="DejaVu Sans Mono" pitchFamily="1" charset="0"/>
                <a:sym typeface="DejaVu Sans Mono" pitchFamily="1" charset="0"/>
              </a:rPr>
              <a:t> </a:t>
            </a:r>
            <a:r>
              <a:rPr lang="en-US" altLang="zh-CN" b="1" dirty="0">
                <a:latin typeface="DejaVu Sans Mono" pitchFamily="1" charset="0"/>
                <a:sym typeface="DejaVu Sans Mono" pitchFamily="1" charset="0"/>
              </a:rPr>
              <a:t>fact(</a:t>
            </a:r>
            <a:r>
              <a:rPr lang="en-US" altLang="zh-CN" b="1" dirty="0" err="1">
                <a:latin typeface="DejaVu Sans Mono" pitchFamily="1" charset="0"/>
                <a:sym typeface="DejaVu Sans Mono" pitchFamily="1" charset="0"/>
              </a:rPr>
              <a:t>int</a:t>
            </a:r>
            <a:r>
              <a:rPr lang="en-US" altLang="zh-CN" b="1" dirty="0">
                <a:latin typeface="DejaVu Sans Mono" pitchFamily="1" charset="0"/>
                <a:sym typeface="DejaVu Sans Mono" pitchFamily="1" charset="0"/>
              </a:rPr>
              <a:t> x) { return (x == 0)? 1: x * fact(x - 1); }</a:t>
            </a:r>
            <a:endParaRPr lang="zh-CN" altLang="en-US" b="1" dirty="0">
              <a:latin typeface="DejaVu Sans Mono" pitchFamily="1" charset="0"/>
              <a:sym typeface="DejaVu Sans Mono" pitchFamily="1" charset="0"/>
            </a:endParaRPr>
          </a:p>
          <a:p>
            <a:r>
              <a:rPr lang="en-US" altLang="zh-CN" b="1" dirty="0" err="1">
                <a:latin typeface="DejaVu Sans Mono" pitchFamily="1" charset="0"/>
                <a:sym typeface="DejaVu Sans Mono" pitchFamily="1" charset="0"/>
              </a:rPr>
              <a:t>eg</a:t>
            </a:r>
            <a:r>
              <a:rPr lang="en-US" altLang="zh-CN" b="1" dirty="0">
                <a:latin typeface="DejaVu Sans Mono" pitchFamily="1" charset="0"/>
                <a:sym typeface="DejaVu Sans Mono" pitchFamily="1" charset="0"/>
              </a:rPr>
              <a:t>. </a:t>
            </a:r>
          </a:p>
          <a:p>
            <a:r>
              <a:rPr lang="en-US" altLang="zh-CN" b="1" dirty="0" err="1">
                <a:latin typeface="DejaVu Sans Mono" pitchFamily="1" charset="0"/>
                <a:sym typeface="DejaVu Sans Mono" pitchFamily="1" charset="0"/>
              </a:rPr>
              <a:t>int</a:t>
            </a:r>
            <a:r>
              <a:rPr lang="en-US" altLang="zh-CN" b="1" dirty="0">
                <a:latin typeface="DejaVu Sans Mono" pitchFamily="1" charset="0"/>
                <a:sym typeface="DejaVu Sans Mono" pitchFamily="1" charset="0"/>
              </a:rPr>
              <a:t> fib(</a:t>
            </a:r>
            <a:r>
              <a:rPr lang="en-US" altLang="zh-CN" b="1" dirty="0" err="1">
                <a:latin typeface="DejaVu Sans Mono" pitchFamily="1" charset="0"/>
                <a:sym typeface="DejaVu Sans Mono" pitchFamily="1" charset="0"/>
              </a:rPr>
              <a:t>int</a:t>
            </a:r>
            <a:r>
              <a:rPr lang="en-US" altLang="zh-CN" b="1" dirty="0">
                <a:latin typeface="DejaVu Sans Mono" pitchFamily="1" charset="0"/>
                <a:sym typeface="DejaVu Sans Mono" pitchFamily="1" charset="0"/>
              </a:rPr>
              <a:t> x) { return (x &lt;= 1)? 1: fib(x - 1) + fib(x - 2); }</a:t>
            </a:r>
            <a:endParaRPr lang="zh-CN" altLang="en-US" b="1" dirty="0"/>
          </a:p>
          <a:p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4023177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419994" y="-1419995"/>
            <a:ext cx="6858000" cy="9697989"/>
          </a:xfrm>
        </p:spPr>
      </p:pic>
    </p:spTree>
    <p:extLst>
      <p:ext uri="{BB962C8B-B14F-4D97-AF65-F5344CB8AC3E}">
        <p14:creationId xmlns:p14="http://schemas.microsoft.com/office/powerpoint/2010/main" val="278617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448787" y="-1549640"/>
            <a:ext cx="6997056" cy="9894629"/>
          </a:xfrm>
        </p:spPr>
      </p:pic>
    </p:spTree>
    <p:extLst>
      <p:ext uri="{BB962C8B-B14F-4D97-AF65-F5344CB8AC3E}">
        <p14:creationId xmlns:p14="http://schemas.microsoft.com/office/powerpoint/2010/main" val="967335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/>
              <a:t>1</a:t>
            </a:r>
            <a:r>
              <a:rPr lang="zh-CN" altLang="en-US" dirty="0" smtClean="0"/>
              <a:t>：归并排序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快速排序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归并排序：每次把待排序区间一分为二，将两个子区间排序，然后将两个已经排好序的序列合并</a:t>
            </a:r>
            <a:endParaRPr lang="en-US" altLang="zh-CN" dirty="0" smtClean="0"/>
          </a:p>
          <a:p>
            <a:r>
              <a:rPr lang="zh-CN" altLang="en-US" dirty="0" smtClean="0"/>
              <a:t>快速排序：选择一个基准，将小于基准的放在基准左边，大于基准的放在基准右边，然后对基准左右都继续执行如上操作直到全部有序。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960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3420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64914" y="609600"/>
            <a:ext cx="2268312" cy="1456267"/>
          </a:xfrm>
        </p:spPr>
        <p:txBody>
          <a:bodyPr/>
          <a:lstStyle/>
          <a:p>
            <a:r>
              <a:rPr lang="zh-CN" altLang="en-US" dirty="0" smtClean="0"/>
              <a:t>归并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9600"/>
            <a:ext cx="9245830" cy="458651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6372" y="4105124"/>
            <a:ext cx="5458916" cy="2777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184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体">
  <a:themeElements>
    <a:clrScheme name="灰度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天体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天体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天体</Template>
  <TotalTime>4125</TotalTime>
  <Words>728</Words>
  <Application>Microsoft Office PowerPoint</Application>
  <PresentationFormat>宽屏</PresentationFormat>
  <Paragraphs>52</Paragraphs>
  <Slides>25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2" baseType="lpstr">
      <vt:lpstr>DejaVu Sans Mono</vt:lpstr>
      <vt:lpstr>华文新魏</vt:lpstr>
      <vt:lpstr>隶书</vt:lpstr>
      <vt:lpstr>宋体</vt:lpstr>
      <vt:lpstr>Arial</vt:lpstr>
      <vt:lpstr>Calibri</vt:lpstr>
      <vt:lpstr>天体</vt:lpstr>
      <vt:lpstr>DAY3：分治</vt:lpstr>
      <vt:lpstr>PowerPoint 演示文稿</vt:lpstr>
      <vt:lpstr>PowerPoint 演示文稿</vt:lpstr>
      <vt:lpstr>递归的概念：</vt:lpstr>
      <vt:lpstr>PowerPoint 演示文稿</vt:lpstr>
      <vt:lpstr>PowerPoint 演示文稿</vt:lpstr>
      <vt:lpstr>例1：归并排序&amp;快速排序</vt:lpstr>
      <vt:lpstr>PowerPoint 演示文稿</vt:lpstr>
      <vt:lpstr>归并</vt:lpstr>
      <vt:lpstr>快排</vt:lpstr>
      <vt:lpstr>求逆序对个数</vt:lpstr>
      <vt:lpstr>PowerPoint 演示文稿</vt:lpstr>
      <vt:lpstr>求一个序列的第k大数</vt:lpstr>
      <vt:lpstr>PowerPoint 演示文稿</vt:lpstr>
      <vt:lpstr>例2：最近点对</vt:lpstr>
      <vt:lpstr>PowerPoint 演示文稿</vt:lpstr>
      <vt:lpstr>PowerPoint 演示文稿</vt:lpstr>
      <vt:lpstr>例3：求最大子串和</vt:lpstr>
      <vt:lpstr>例3：求最大子串和</vt:lpstr>
      <vt:lpstr>PowerPoint 演示文稿</vt:lpstr>
      <vt:lpstr>例4：</vt:lpstr>
      <vt:lpstr>二叉树</vt:lpstr>
      <vt:lpstr>二叉树的四种遍历</vt:lpstr>
      <vt:lpstr>例5：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Siyu Deng</dc:creator>
  <cp:lastModifiedBy>Siyu Deng</cp:lastModifiedBy>
  <cp:revision>84</cp:revision>
  <dcterms:created xsi:type="dcterms:W3CDTF">2017-06-30T02:02:02Z</dcterms:created>
  <dcterms:modified xsi:type="dcterms:W3CDTF">2017-08-03T02:30:20Z</dcterms:modified>
</cp:coreProperties>
</file>