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80" r:id="rId12"/>
    <p:sldId id="281" r:id="rId13"/>
    <p:sldId id="282" r:id="rId14"/>
    <p:sldId id="283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5FEDF-DCC4-4515-BB16-EE640D1FBCD8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235A6-3E36-4A78-A04B-1AD6A8936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9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235A6-3E36-4A78-A04B-1AD6A89360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38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cap="all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857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9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1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31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62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32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3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0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4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4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3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31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0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82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9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3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7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118426" y="0"/>
            <a:ext cx="4073574" cy="58477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7030A0"/>
                </a:solidFill>
              </a:rPr>
              <a:t>2017</a:t>
            </a:r>
            <a:r>
              <a:rPr lang="en-US" altLang="zh-CN" sz="3200" baseline="0" dirty="0" smtClean="0">
                <a:solidFill>
                  <a:srgbClr val="7030A0"/>
                </a:solidFill>
              </a:rPr>
              <a:t> Summer Training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02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6000" kern="1200" cap="all">
          <a:ln w="3175" cmpd="sng">
            <a:noFill/>
          </a:ln>
          <a:solidFill>
            <a:schemeClr val="tx1"/>
          </a:solidFill>
          <a:effectLst/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4836" y="1448972"/>
            <a:ext cx="8635289" cy="2936759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DAY</a:t>
            </a:r>
            <a:r>
              <a:rPr lang="zh-CN" altLang="en-US" sz="6000" dirty="0" smtClean="0"/>
              <a:t>４：深度优先搜索１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 </a:t>
            </a:r>
            <a:r>
              <a:rPr lang="zh-CN" altLang="en-US" dirty="0" smtClean="0"/>
              <a:t>邓丝雨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5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树的深度优先搜索</a:t>
            </a:r>
          </a:p>
        </p:txBody>
      </p:sp>
      <p:pic>
        <p:nvPicPr>
          <p:cNvPr id="21507" name="Picture 3" descr="树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827094"/>
            <a:ext cx="7643812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46100" y="5887134"/>
            <a:ext cx="901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f"/>
              <a:defRPr sz="2000">
                <a:solidFill>
                  <a:srgbClr val="773BC8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D488ED"/>
              </a:buClr>
              <a:buFont typeface="幼圆" panose="02010509060101010101" pitchFamily="49" charset="-122"/>
              <a:buChar char=" "/>
              <a:defRPr sz="1600">
                <a:solidFill>
                  <a:srgbClr val="7D7D7D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tx1"/>
                </a:solidFill>
                <a:ea typeface="宋体" panose="02010600030101010101" pitchFamily="2" charset="-122"/>
              </a:rPr>
              <a:t>深度优先搜索的结果是：</a:t>
            </a:r>
            <a:r>
              <a:rPr lang="zh-CN" altLang="en-US" sz="3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ABEFGCHDIJ</a:t>
            </a:r>
            <a:endParaRPr lang="zh-CN" altLang="en-US" sz="36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：输出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个数的全排列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2" y="2142067"/>
            <a:ext cx="4281984" cy="364913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1,2,3 </a:t>
            </a:r>
            <a:r>
              <a:rPr lang="zh-CN" altLang="en-US" dirty="0" smtClean="0"/>
              <a:t>组成的全排列为：</a:t>
            </a:r>
            <a:endParaRPr lang="en-US" altLang="zh-CN" dirty="0" smtClean="0"/>
          </a:p>
          <a:p>
            <a:r>
              <a:rPr lang="en-US" altLang="zh-CN" dirty="0" smtClean="0"/>
              <a:t>123</a:t>
            </a:r>
          </a:p>
          <a:p>
            <a:r>
              <a:rPr lang="en-US" altLang="zh-CN" dirty="0" smtClean="0"/>
              <a:t>132</a:t>
            </a:r>
          </a:p>
          <a:p>
            <a:r>
              <a:rPr lang="en-US" altLang="zh-CN" dirty="0" smtClean="0"/>
              <a:t>213</a:t>
            </a:r>
          </a:p>
          <a:p>
            <a:r>
              <a:rPr lang="en-US" altLang="zh-CN" dirty="0" smtClean="0"/>
              <a:t>231</a:t>
            </a:r>
          </a:p>
          <a:p>
            <a:r>
              <a:rPr lang="en-US" altLang="zh-CN" dirty="0" smtClean="0"/>
              <a:t>312</a:t>
            </a:r>
          </a:p>
          <a:p>
            <a:r>
              <a:rPr lang="en-US" altLang="zh-CN" dirty="0" smtClean="0"/>
              <a:t>321 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28315" y="2142067"/>
            <a:ext cx="5712723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3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可以用</a:t>
            </a:r>
            <a:r>
              <a:rPr lang="en-US" altLang="zh-CN" dirty="0" err="1" smtClean="0"/>
              <a:t>next_permutation</a:t>
            </a:r>
            <a:endParaRPr lang="en-US" altLang="zh-CN" dirty="0" smtClean="0"/>
          </a:p>
          <a:p>
            <a:r>
              <a:rPr lang="zh-CN" altLang="en-US" dirty="0" smtClean="0"/>
              <a:t>可以写</a:t>
            </a:r>
            <a:r>
              <a:rPr lang="en-US" altLang="zh-CN" dirty="0" smtClean="0"/>
              <a:t>n</a:t>
            </a:r>
            <a:r>
              <a:rPr lang="zh-CN" altLang="en-US" dirty="0" smtClean="0"/>
              <a:t>重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79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递归的来想这个问题，以</a:t>
            </a:r>
            <a:r>
              <a:rPr lang="en-US" altLang="zh-CN" dirty="0" smtClean="0"/>
              <a:t>1,2,3,4</a:t>
            </a:r>
            <a:r>
              <a:rPr lang="zh-CN" altLang="en-US" dirty="0" smtClean="0"/>
              <a:t>为例</a:t>
            </a:r>
            <a:endParaRPr lang="en-US" altLang="zh-CN" dirty="0" smtClean="0"/>
          </a:p>
          <a:p>
            <a:r>
              <a:rPr lang="zh-CN" altLang="en-US" dirty="0" smtClean="0"/>
              <a:t>如果第一个数固定为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的话</a:t>
            </a:r>
            <a:endParaRPr lang="en-US" altLang="zh-CN" dirty="0" smtClean="0"/>
          </a:p>
          <a:p>
            <a:r>
              <a:rPr lang="zh-CN" altLang="en-US" dirty="0" smtClean="0"/>
              <a:t>后面就跟着</a:t>
            </a:r>
            <a:r>
              <a:rPr lang="en-US" altLang="zh-CN" dirty="0" smtClean="0"/>
              <a:t>2,3,4</a:t>
            </a:r>
            <a:r>
              <a:rPr lang="zh-CN" altLang="en-US" dirty="0" smtClean="0"/>
              <a:t>的全排列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 所以就相当于是原问题的子问题的求解</a:t>
            </a:r>
            <a:endParaRPr lang="en-US" altLang="zh-CN" dirty="0" smtClean="0"/>
          </a:p>
          <a:p>
            <a:r>
              <a:rPr lang="zh-CN" altLang="en-US" dirty="0" smtClean="0"/>
              <a:t>考虑递归解决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49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Void  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（已经固定了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个数剩下的数的全排列，是哪</a:t>
            </a:r>
            <a:r>
              <a:rPr lang="en-US" altLang="zh-CN" dirty="0"/>
              <a:t>k</a:t>
            </a:r>
            <a:r>
              <a:rPr lang="zh-CN" altLang="en-US" dirty="0" smtClean="0"/>
              <a:t>个数通过标记该数字用没用过来显示）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pPr lvl="1"/>
            <a:r>
              <a:rPr lang="zh-CN" altLang="en-US" dirty="0" smtClean="0"/>
              <a:t>如果 已经求出来了 </a:t>
            </a:r>
            <a:r>
              <a:rPr lang="en-US" altLang="zh-CN" dirty="0" smtClean="0"/>
              <a:t>k&gt;n  </a:t>
            </a:r>
            <a:r>
              <a:rPr lang="zh-CN" altLang="en-US" dirty="0" smtClean="0"/>
              <a:t>输出， 返回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循环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没有用过，那么就将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固定在当前位置上，并调用 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k+1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在调用完</a:t>
            </a:r>
            <a:r>
              <a:rPr lang="en-US" altLang="zh-CN" dirty="0" err="1"/>
              <a:t>dfs</a:t>
            </a:r>
            <a:r>
              <a:rPr lang="zh-CN" altLang="en-US" dirty="0"/>
              <a:t>（</a:t>
            </a:r>
            <a:r>
              <a:rPr lang="en-US" altLang="zh-CN" dirty="0"/>
              <a:t>k+1</a:t>
            </a:r>
            <a:r>
              <a:rPr lang="zh-CN" altLang="en-US" dirty="0" smtClean="0"/>
              <a:t>）后需要将固定在当前位置上的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拿走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715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122"/>
            <a:ext cx="8867632" cy="591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18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：N皇后（8皇后的升级版）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在</a:t>
            </a:r>
            <a:r>
              <a:rPr lang="en-US" altLang="zh-CN" b="1" dirty="0" smtClean="0"/>
              <a:t>N*N</a:t>
            </a:r>
            <a:r>
              <a:rPr lang="zh-CN" altLang="en-US" b="1" dirty="0" smtClean="0"/>
              <a:t>的棋盘上放置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个皇后而彼此不受攻击（即在棋盘的任一行，任一列和任一对角线上不能放置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个皇后），编程求解所有的摆放方法。</a:t>
            </a:r>
            <a:endParaRPr lang="en-US" altLang="zh-CN" b="1" dirty="0" smtClean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 smtClean="0"/>
          </a:p>
          <a:p>
            <a:pPr eaLnBrk="1" hangingPunct="1"/>
            <a:endParaRPr lang="zh-CN" altLang="en-US" b="1" dirty="0" smtClean="0"/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22829" y="3966633"/>
            <a:ext cx="8120418" cy="3289110"/>
            <a:chOff x="0" y="0"/>
            <a:chExt cx="7200" cy="3995"/>
          </a:xfrm>
        </p:grpSpPr>
        <p:pic>
          <p:nvPicPr>
            <p:cNvPr id="22533" name="Picture 5" descr="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200" cy="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4" name="Text Box 6"/>
            <p:cNvSpPr>
              <a:spLocks noChangeArrowheads="1"/>
            </p:cNvSpPr>
            <p:nvPr/>
          </p:nvSpPr>
          <p:spPr bwMode="auto">
            <a:xfrm>
              <a:off x="2402" y="3516"/>
              <a:ext cx="2340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f"/>
                <a:defRPr sz="2000">
                  <a:solidFill>
                    <a:srgbClr val="773BC8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D488ED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 </a:t>
              </a:r>
              <a:r>
                <a:rPr lang="zh-CN" altLang="en-US"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八皇后的两组解</a:t>
              </a:r>
              <a:endParaRPr lang="zh-CN" altLang="en-US" sz="1800">
                <a:solidFill>
                  <a:srgbClr val="000000"/>
                </a:solidFill>
                <a:latin typeface="Tw Cen MT" panose="020B0602020104020603" pitchFamily="34" charset="0"/>
                <a:ea typeface="华文仿宋" panose="02010600040101010101" pitchFamily="2" charset="-122"/>
                <a:sym typeface="华文仿宋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8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基本思想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zh-CN" altLang="en-US" b="1" dirty="0" smtClean="0"/>
              <a:t>由于皇后的摆放位置不能通过某种公式来确定，因此对于每个皇后的摆放位置都要进行</a:t>
            </a:r>
            <a:r>
              <a:rPr lang="zh-CN" altLang="en-US" b="1" dirty="0" smtClean="0">
                <a:solidFill>
                  <a:srgbClr val="FF0000"/>
                </a:solidFill>
              </a:rPr>
              <a:t>试探</a:t>
            </a:r>
            <a:r>
              <a:rPr lang="zh-CN" altLang="en-US" b="1" dirty="0" smtClean="0"/>
              <a:t>和</a:t>
            </a:r>
            <a:r>
              <a:rPr lang="zh-CN" altLang="en-US" b="1" dirty="0" smtClean="0">
                <a:solidFill>
                  <a:srgbClr val="FF0000"/>
                </a:solidFill>
              </a:rPr>
              <a:t>纠正</a:t>
            </a:r>
            <a:r>
              <a:rPr lang="zh-CN" altLang="en-US" b="1" dirty="0" smtClean="0"/>
              <a:t>，这就是“回溯”的思想。</a:t>
            </a:r>
          </a:p>
          <a:p>
            <a:pPr eaLnBrk="1" hangingPunct="1"/>
            <a:r>
              <a:rPr lang="zh-CN" altLang="en-US" b="1" dirty="0" smtClean="0"/>
              <a:t>在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个皇后未放置完成前，摆放第</a:t>
            </a:r>
            <a:r>
              <a:rPr lang="en-US" altLang="zh-CN" b="1" dirty="0" err="1" smtClean="0"/>
              <a:t>i</a:t>
            </a:r>
            <a:r>
              <a:rPr lang="zh-CN" altLang="en-US" b="1" dirty="0" smtClean="0"/>
              <a:t>个皇后和第</a:t>
            </a:r>
            <a:r>
              <a:rPr lang="en-US" altLang="zh-CN" b="1" dirty="0" smtClean="0"/>
              <a:t>i+1</a:t>
            </a:r>
            <a:r>
              <a:rPr lang="zh-CN" altLang="en-US" b="1" dirty="0" smtClean="0"/>
              <a:t>个皇后的试探方法是相同的，因此完全可以采用</a:t>
            </a:r>
            <a:r>
              <a:rPr lang="zh-CN" altLang="en-US" b="1" dirty="0" smtClean="0">
                <a:solidFill>
                  <a:srgbClr val="FF0000"/>
                </a:solidFill>
              </a:rPr>
              <a:t>递归</a:t>
            </a:r>
            <a:r>
              <a:rPr lang="zh-CN" altLang="en-US" b="1" dirty="0" smtClean="0"/>
              <a:t>的方法来处理。</a:t>
            </a:r>
            <a:endParaRPr lang="en-US" altLang="zh-CN" b="1" dirty="0" smtClean="0"/>
          </a:p>
          <a:p>
            <a:pPr eaLnBrk="1" hangingPunct="1"/>
            <a:r>
              <a:rPr lang="zh-CN" altLang="en-US" b="1" dirty="0" smtClean="0"/>
              <a:t>由于皇后本身的特殊性质，即一行一列只能有一个皇后，所以我们所要做的就是，从第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行开始摆放，一直摆到第</a:t>
            </a:r>
            <a:r>
              <a:rPr lang="en-US" altLang="zh-CN" b="1" dirty="0" smtClean="0"/>
              <a:t>n – 1</a:t>
            </a:r>
            <a:r>
              <a:rPr lang="zh-CN" altLang="en-US" b="1" dirty="0" smtClean="0"/>
              <a:t>行为止。</a:t>
            </a:r>
            <a:endParaRPr lang="en-US" altLang="zh-CN" b="1" dirty="0" smtClean="0"/>
          </a:p>
          <a:p>
            <a:pPr eaLnBrk="1" hangingPunct="1"/>
            <a:r>
              <a:rPr lang="zh-CN" altLang="en-US" b="1" dirty="0" smtClean="0"/>
              <a:t>为了化简问题，我们以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皇后为例子去看他搜索出来的树的结构：</a:t>
            </a:r>
          </a:p>
        </p:txBody>
      </p:sp>
    </p:spTree>
    <p:extLst>
      <p:ext uri="{BB962C8B-B14F-4D97-AF65-F5344CB8AC3E}">
        <p14:creationId xmlns:p14="http://schemas.microsoft.com/office/powerpoint/2010/main" val="26934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4皇后</a:t>
            </a:r>
          </a:p>
        </p:txBody>
      </p:sp>
      <p:pic>
        <p:nvPicPr>
          <p:cNvPr id="24579" name="内容占位符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451" y="1052513"/>
            <a:ext cx="7381875" cy="5567362"/>
          </a:xfrm>
          <a:noFill/>
        </p:spPr>
      </p:pic>
    </p:spTree>
    <p:extLst>
      <p:ext uri="{BB962C8B-B14F-4D97-AF65-F5344CB8AC3E}">
        <p14:creationId xmlns:p14="http://schemas.microsoft.com/office/powerpoint/2010/main" val="2895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关于判断当前皇后可不可以放：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2142067"/>
            <a:ext cx="10131425" cy="4436154"/>
          </a:xfrm>
          <a:noFill/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en-US" b="1" dirty="0" smtClean="0"/>
              <a:t>我们是一行一行的放置皇后，所以不需要判断行冲突；</a:t>
            </a:r>
            <a:endParaRPr lang="en-US" altLang="zh-CN" b="1" dirty="0" smtClean="0"/>
          </a:p>
          <a:p>
            <a:pPr eaLnBrk="1" hangingPunct="1"/>
            <a:r>
              <a:rPr lang="zh-CN" altLang="en-US" b="1" dirty="0" smtClean="0"/>
              <a:t>判断列冲突时，可以通过设置一个布尔数组，如果已经有皇后放在那里，就把布尔值设为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，如果可以放置并且没有冲突（即布尔值为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），就放置当前这个皇后，且设置为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eaLnBrk="1" hangingPunct="1"/>
            <a:r>
              <a:rPr lang="zh-CN" altLang="en-US" b="1" dirty="0" smtClean="0"/>
              <a:t>判断对角线冲突时，有一个特殊的技巧：</a:t>
            </a:r>
          </a:p>
          <a:p>
            <a:pPr eaLnBrk="1" hangingPunct="1"/>
            <a:r>
              <a:rPr lang="zh-CN" altLang="en-US" b="1" dirty="0" smtClean="0"/>
              <a:t>由于每一条主对角线（x-y）的值是一定的，每一条副对角线（x+y）的值是一定的！！</a:t>
            </a:r>
            <a:endParaRPr lang="en-US" altLang="zh-CN" b="1" dirty="0" smtClean="0"/>
          </a:p>
          <a:p>
            <a:pPr eaLnBrk="1" hangingPunct="1"/>
            <a:r>
              <a:rPr lang="zh-CN" altLang="en-US" b="1" dirty="0" smtClean="0"/>
              <a:t>所以就可以用</a:t>
            </a:r>
            <a:r>
              <a:rPr lang="en-US" altLang="zh-CN" b="1" dirty="0" smtClean="0"/>
              <a:t>(x + y)</a:t>
            </a:r>
            <a:r>
              <a:rPr lang="zh-CN" altLang="en-US" b="1" dirty="0" smtClean="0"/>
              <a:t>的值表示副对角线，(</a:t>
            </a:r>
            <a:r>
              <a:rPr lang="en-US" altLang="zh-CN" b="1" dirty="0" smtClean="0"/>
              <a:t>x - y)</a:t>
            </a:r>
            <a:r>
              <a:rPr lang="zh-CN" altLang="en-US" b="1" dirty="0" smtClean="0"/>
              <a:t>的值表示主对角线；</a:t>
            </a:r>
          </a:p>
          <a:p>
            <a:pPr eaLnBrk="1" hangingPunct="1"/>
            <a:r>
              <a:rPr lang="zh-CN" altLang="en-US" b="1" dirty="0" smtClean="0"/>
              <a:t>（于是就和处理列的情况一样了！）</a:t>
            </a:r>
            <a:endParaRPr lang="en-US" altLang="zh-CN" b="1" dirty="0" smtClean="0"/>
          </a:p>
          <a:p>
            <a:pPr eaLnBrk="1" hangingPunct="1"/>
            <a:r>
              <a:rPr lang="zh-CN" altLang="en-US" b="1" dirty="0" smtClean="0"/>
              <a:t>假设我们把第</a:t>
            </a:r>
            <a:r>
              <a:rPr lang="en-US" altLang="zh-CN" b="1" dirty="0" smtClean="0"/>
              <a:t>cur</a:t>
            </a:r>
            <a:r>
              <a:rPr lang="zh-CN" altLang="en-US" b="1" dirty="0" smtClean="0"/>
              <a:t>个皇后放在了</a:t>
            </a:r>
            <a:r>
              <a:rPr lang="en-US" altLang="zh-CN" b="1" dirty="0" err="1" smtClean="0"/>
              <a:t>pos</a:t>
            </a:r>
            <a:r>
              <a:rPr lang="en-US" altLang="zh-CN" b="1" dirty="0" smtClean="0"/>
              <a:t>[cur]</a:t>
            </a:r>
            <a:r>
              <a:rPr lang="zh-CN" altLang="en-US" b="1" dirty="0" smtClean="0"/>
              <a:t>（</a:t>
            </a:r>
            <a:r>
              <a:rPr lang="en-US" altLang="zh-CN" b="1" dirty="0" err="1" smtClean="0"/>
              <a:t>pos</a:t>
            </a:r>
            <a:r>
              <a:rPr lang="en-US" altLang="zh-CN" b="1" dirty="0" smtClean="0"/>
              <a:t>[cur]</a:t>
            </a:r>
            <a:r>
              <a:rPr lang="zh-CN" altLang="en-US" b="1" dirty="0" smtClean="0"/>
              <a:t>储存了这个值），那么只需判断所检查的从前往后数第</a:t>
            </a:r>
            <a:r>
              <a:rPr lang="en-US" altLang="zh-CN" b="1" dirty="0" smtClean="0"/>
              <a:t>k</a:t>
            </a:r>
            <a:r>
              <a:rPr lang="zh-CN" altLang="en-US" b="1" dirty="0" smtClean="0"/>
              <a:t>个皇后有没有冲突就行了。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5355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657"/>
            <a:ext cx="12066325" cy="609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栈的概念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427" y="1603211"/>
            <a:ext cx="8420100" cy="4605337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栈的定义：栈是限定仅在表头进行插入和删除操作的线性表（先进后出）</a:t>
            </a:r>
            <a:endParaRPr lang="en-US" altLang="zh-CN" b="1" dirty="0" smtClean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 smtClean="0"/>
          </a:p>
          <a:p>
            <a:pPr eaLnBrk="1" hangingPunct="1"/>
            <a:endParaRPr lang="en-US" altLang="zh-CN" b="1" dirty="0"/>
          </a:p>
          <a:p>
            <a:pPr eaLnBrk="1" hangingPunct="1"/>
            <a:endParaRPr lang="zh-CN" altLang="en-US" b="1" dirty="0" smtClean="0"/>
          </a:p>
        </p:txBody>
      </p:sp>
      <p:pic>
        <p:nvPicPr>
          <p:cNvPr id="11268" name="Picture 4" descr="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625591"/>
            <a:ext cx="322580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9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：马踏棋盘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 smtClean="0"/>
              <a:t>给一个</a:t>
            </a:r>
            <a:r>
              <a:rPr lang="en-US" altLang="zh-CN" sz="2800" b="1" dirty="0" smtClean="0"/>
              <a:t>5*5</a:t>
            </a:r>
            <a:r>
              <a:rPr lang="zh-CN" altLang="en-US" sz="2800" b="1" dirty="0" smtClean="0"/>
              <a:t>的国际象棋棋盘，国际象棋的马同样是走“日”字，如图：</a:t>
            </a:r>
            <a:endParaRPr lang="en-US" altLang="zh-CN" sz="2800" b="1" dirty="0" smtClean="0"/>
          </a:p>
          <a:p>
            <a:pPr eaLnBrk="1" hangingPunct="1"/>
            <a:r>
              <a:rPr lang="zh-CN" altLang="en-US" sz="2800" b="1" dirty="0" smtClean="0"/>
              <a:t>然后：问，如果一个马，从第一个格子开始走，那么走遍整个</a:t>
            </a:r>
            <a:r>
              <a:rPr lang="en-US" altLang="zh-CN" sz="2800" b="1" dirty="0" smtClean="0"/>
              <a:t>5*5</a:t>
            </a:r>
            <a:r>
              <a:rPr lang="zh-CN" altLang="en-US" sz="2800" b="1" dirty="0" smtClean="0"/>
              <a:t>的棋盘的方案，有多少种？并且输出方案数。</a:t>
            </a:r>
            <a:endParaRPr lang="en-US" altLang="zh-CN" sz="2800" b="1" dirty="0" smtClean="0"/>
          </a:p>
          <a:p>
            <a:pPr eaLnBrk="1" hangingPunct="1"/>
            <a:endParaRPr lang="en-US" altLang="zh-CN" sz="2800" b="1" dirty="0"/>
          </a:p>
          <a:p>
            <a:pPr eaLnBrk="1" hangingPunct="1"/>
            <a:endParaRPr lang="en-US" altLang="zh-CN" sz="2800" b="1" dirty="0" smtClean="0"/>
          </a:p>
          <a:p>
            <a:pPr eaLnBrk="1" hangingPunct="1"/>
            <a:endParaRPr lang="zh-CN" altLang="en-US" sz="2800" b="1" dirty="0" smtClean="0"/>
          </a:p>
        </p:txBody>
      </p:sp>
      <p:pic>
        <p:nvPicPr>
          <p:cNvPr id="27652" name="Picture 4" descr="http://images.cnitblog.com/blog/556860/201308/15200754-8f8296410b91448f9f5812427520645a.pn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1988" y="3930907"/>
            <a:ext cx="2129098" cy="2844544"/>
          </a:xfrm>
          <a:noFill/>
        </p:spPr>
      </p:pic>
      <p:pic>
        <p:nvPicPr>
          <p:cNvPr id="27653" name="图片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2462" y="4145233"/>
            <a:ext cx="1980480" cy="2630218"/>
          </a:xfrm>
          <a:noFill/>
        </p:spPr>
      </p:pic>
    </p:spTree>
    <p:extLst>
      <p:ext uri="{BB962C8B-B14F-4D97-AF65-F5344CB8AC3E}">
        <p14:creationId xmlns:p14="http://schemas.microsoft.com/office/powerpoint/2010/main" val="178639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5805489"/>
            <a:ext cx="8293100" cy="700087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mtClean="0"/>
              <a:t>如图：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2" y="941064"/>
            <a:ext cx="10131425" cy="3649133"/>
          </a:xfrm>
          <a:noFill/>
        </p:spPr>
        <p:txBody>
          <a:bodyPr>
            <a:normAutofit/>
          </a:bodyPr>
          <a:lstStyle/>
          <a:p>
            <a:pPr marL="457200" indent="-457200"/>
            <a:r>
              <a:rPr lang="zh-CN" altLang="en-US" b="1" dirty="0"/>
              <a:t>思路：</a:t>
            </a:r>
            <a:endParaRPr lang="en-US" altLang="zh-CN" b="1" dirty="0"/>
          </a:p>
          <a:p>
            <a:pPr marL="457200" indent="-457200">
              <a:buFont typeface="Tw Cen MT Condensed" panose="020B0606020104020203" pitchFamily="34" charset="0"/>
              <a:buAutoNum type="arabicPeriod"/>
            </a:pPr>
            <a:r>
              <a:rPr lang="zh-CN" altLang="en-US" b="1" dirty="0"/>
              <a:t>把问题抽象出来，就是有一个人（也就是那个棋盘中的马），要对整个图进行一次遍历，不重不漏。</a:t>
            </a:r>
            <a:endParaRPr lang="en-US" altLang="zh-CN" b="1" dirty="0"/>
          </a:p>
          <a:p>
            <a:pPr marL="457200" indent="-457200">
              <a:buFont typeface="Tw Cen MT Condensed" panose="020B0606020104020203" pitchFamily="34" charset="0"/>
              <a:buAutoNum type="arabicPeriod"/>
            </a:pPr>
            <a:r>
              <a:rPr lang="zh-CN" altLang="en-US" b="1" dirty="0"/>
              <a:t>其次考虑这个马的走法（</a:t>
            </a:r>
            <a:r>
              <a:rPr lang="en-US" altLang="zh-CN" b="1" dirty="0"/>
              <a:t>8</a:t>
            </a:r>
            <a:r>
              <a:rPr lang="zh-CN" altLang="en-US" b="1" dirty="0"/>
              <a:t>种）</a:t>
            </a:r>
            <a:endParaRPr lang="en-US" altLang="zh-CN" b="1" dirty="0"/>
          </a:p>
          <a:p>
            <a:pPr marL="457200" indent="-457200">
              <a:buFont typeface="Tw Cen MT Condensed" panose="020B0606020104020203" pitchFamily="34" charset="0"/>
              <a:buAutoNum type="arabicPeriod"/>
            </a:pPr>
            <a:r>
              <a:rPr lang="zh-CN" altLang="en-US" b="1" dirty="0"/>
              <a:t>接着如何去在程序里面表现出这个棋盘</a:t>
            </a:r>
            <a:endParaRPr lang="en-US" altLang="zh-CN" b="1" dirty="0"/>
          </a:p>
          <a:p>
            <a:pPr marL="457200" indent="-457200">
              <a:buFont typeface="Tw Cen MT Condensed" panose="020B0606020104020203" pitchFamily="34" charset="0"/>
              <a:buAutoNum type="arabicPeriod"/>
            </a:pPr>
            <a:r>
              <a:rPr lang="zh-CN" altLang="en-US" b="1" dirty="0"/>
              <a:t>最后就是套用回溯法的主要结构</a:t>
            </a:r>
            <a:endParaRPr lang="en-US" altLang="zh-CN" b="1" dirty="0"/>
          </a:p>
        </p:txBody>
      </p:sp>
      <p:pic>
        <p:nvPicPr>
          <p:cNvPr id="28676" name="内容占位符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03260" y="4590197"/>
            <a:ext cx="2934268" cy="2314271"/>
          </a:xfrm>
          <a:noFill/>
        </p:spPr>
      </p:pic>
    </p:spTree>
    <p:extLst>
      <p:ext uri="{BB962C8B-B14F-4D97-AF65-F5344CB8AC3E}">
        <p14:creationId xmlns:p14="http://schemas.microsoft.com/office/powerpoint/2010/main" val="120331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4000"/>
              <a:t>主要过程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3" y="1666875"/>
            <a:ext cx="4768851" cy="5191125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08000"/>
              </a:lnSpc>
              <a:spcBef>
                <a:spcPts val="600"/>
              </a:spcBef>
              <a:buNone/>
            </a:pPr>
            <a:r>
              <a:rPr lang="en-US" altLang="zh-CN" sz="2400" b="1" dirty="0"/>
              <a:t>DFS </a:t>
            </a:r>
            <a:r>
              <a:rPr lang="zh-CN" altLang="en-US" sz="2400" b="1" dirty="0"/>
              <a:t>大体框架</a:t>
            </a:r>
            <a:endParaRPr lang="en-US" altLang="zh-CN" sz="2400" b="1" dirty="0"/>
          </a:p>
          <a:p>
            <a:pPr marL="0" indent="0">
              <a:lnSpc>
                <a:spcPct val="108000"/>
              </a:lnSpc>
              <a:spcBef>
                <a:spcPts val="600"/>
              </a:spcBef>
              <a:buNone/>
            </a:pPr>
            <a:r>
              <a:rPr lang="zh-CN" altLang="en-US" sz="2400" b="1" dirty="0"/>
              <a:t>试探节点</a:t>
            </a:r>
            <a:r>
              <a:rPr lang="en-US" altLang="zh-CN" sz="2400" b="1" dirty="0"/>
              <a:t>A</a:t>
            </a:r>
            <a:endParaRPr lang="zh-CN" altLang="en-US" sz="2400" b="1" dirty="0"/>
          </a:p>
          <a:p>
            <a:pPr marL="0" indent="0">
              <a:lnSpc>
                <a:spcPct val="108000"/>
              </a:lnSpc>
              <a:spcBef>
                <a:spcPts val="600"/>
              </a:spcBef>
              <a:buNone/>
            </a:pPr>
            <a:r>
              <a:rPr lang="en-US" altLang="zh-CN" sz="2400" b="1" dirty="0"/>
              <a:t>A</a:t>
            </a:r>
            <a:r>
              <a:rPr lang="zh-CN" altLang="en-US" sz="2400" b="1" dirty="0"/>
              <a:t>是否满足在这个图（或树）中</a:t>
            </a:r>
            <a:endParaRPr lang="en-US" altLang="zh-CN" sz="2400" b="1" dirty="0"/>
          </a:p>
          <a:p>
            <a:pPr marL="0" indent="0">
              <a:lnSpc>
                <a:spcPct val="108000"/>
              </a:lnSpc>
              <a:spcBef>
                <a:spcPts val="600"/>
              </a:spcBef>
              <a:buNone/>
            </a:pPr>
            <a:r>
              <a:rPr lang="zh-CN" altLang="en-US" sz="2400" b="1" dirty="0"/>
              <a:t>如果在，标记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如果已经被试探过的话，所影响的各种值；</a:t>
            </a:r>
            <a:endParaRPr lang="en-US" altLang="zh-CN" sz="2400" b="1" dirty="0"/>
          </a:p>
          <a:p>
            <a:pPr marL="0" indent="0">
              <a:lnSpc>
                <a:spcPct val="108000"/>
              </a:lnSpc>
              <a:spcBef>
                <a:spcPts val="600"/>
              </a:spcBef>
              <a:buNone/>
            </a:pPr>
            <a:r>
              <a:rPr lang="zh-CN" altLang="en-US" sz="2400" b="1" dirty="0"/>
              <a:t>紧接着，去试探所有的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可以达到的节点；</a:t>
            </a:r>
            <a:endParaRPr lang="en-US" altLang="zh-CN" sz="2400" b="1" dirty="0"/>
          </a:p>
          <a:p>
            <a:pPr marL="0" indent="0">
              <a:lnSpc>
                <a:spcPct val="108000"/>
              </a:lnSpc>
              <a:spcBef>
                <a:spcPts val="600"/>
              </a:spcBef>
              <a:buNone/>
            </a:pPr>
            <a:r>
              <a:rPr lang="zh-CN" altLang="en-US" sz="2400" b="1" dirty="0"/>
              <a:t>等待所有的都执行完之后，还原标记</a:t>
            </a:r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pic>
        <p:nvPicPr>
          <p:cNvPr id="29700" name="内容占位符 6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4169" y="0"/>
            <a:ext cx="6247831" cy="6858000"/>
          </a:xfrm>
          <a:noFill/>
        </p:spPr>
      </p:pic>
    </p:spTree>
    <p:extLst>
      <p:ext uri="{BB962C8B-B14F-4D97-AF65-F5344CB8AC3E}">
        <p14:creationId xmlns:p14="http://schemas.microsoft.com/office/powerpoint/2010/main" val="35495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栈和队列的写法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自己拿数组模拟：</a:t>
            </a:r>
          </a:p>
          <a:p>
            <a:pPr eaLnBrk="1" hangingPunct="1"/>
            <a:r>
              <a:rPr lang="zh-CN" altLang="en-US" b="1" dirty="0" smtClean="0"/>
              <a:t>栈： 数组 + 栈顶“指针” top</a:t>
            </a:r>
          </a:p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STL：</a:t>
            </a:r>
          </a:p>
          <a:p>
            <a:pPr eaLnBrk="1" hangingPunct="1"/>
            <a:r>
              <a:rPr lang="zh-CN" altLang="en-US" b="1" dirty="0" smtClean="0"/>
              <a:t>stack : 入栈 stack.push() 出栈 stack.pop()</a:t>
            </a:r>
          </a:p>
          <a:p>
            <a:pPr eaLnBrk="1" hangingPunct="1"/>
            <a:r>
              <a:rPr lang="zh-CN" altLang="en-US" b="1" dirty="0" smtClean="0"/>
              <a:t>更多用法参考：http://www.cplusplus.com/</a:t>
            </a:r>
          </a:p>
        </p:txBody>
      </p:sp>
    </p:spTree>
    <p:extLst>
      <p:ext uri="{BB962C8B-B14F-4D97-AF65-F5344CB8AC3E}">
        <p14:creationId xmlns:p14="http://schemas.microsoft.com/office/powerpoint/2010/main" val="295843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5" y="0"/>
            <a:ext cx="10131425" cy="145626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树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1323201"/>
            <a:ext cx="10131425" cy="364913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zh-CN" b="1" dirty="0" smtClean="0"/>
              <a:t>树是一种数据结构，它是由n（n&gt;=1）个有限节点组成一个具有层次关系的集合。把它叫做“树”是因为它看起来像一棵倒挂的树，也就是说它是根朝上，而叶朝下的。它具有以下的特点：</a:t>
            </a:r>
          </a:p>
          <a:p>
            <a:pPr eaLnBrk="1" hangingPunct="1"/>
            <a:r>
              <a:rPr lang="zh-CN" altLang="zh-CN" b="1" dirty="0" smtClean="0"/>
              <a:t>每个节点有零个或多个子节点</a:t>
            </a:r>
          </a:p>
          <a:p>
            <a:pPr eaLnBrk="1" hangingPunct="1"/>
            <a:r>
              <a:rPr lang="zh-CN" altLang="zh-CN" b="1" dirty="0" smtClean="0"/>
              <a:t>没有父节点的节点称为根节点</a:t>
            </a:r>
          </a:p>
          <a:p>
            <a:pPr eaLnBrk="1" hangingPunct="1"/>
            <a:r>
              <a:rPr lang="zh-CN" altLang="zh-CN" b="1" dirty="0" smtClean="0"/>
              <a:t>每一个非根节点有且只有一个父节点；除了根节点外，每个子节点可以分为多个不相交的子树</a:t>
            </a:r>
          </a:p>
          <a:p>
            <a:pPr eaLnBrk="1" hangingPunct="1"/>
            <a:endParaRPr lang="zh-CN" altLang="zh-CN" b="1" dirty="0" smtClean="0"/>
          </a:p>
        </p:txBody>
      </p:sp>
      <p:pic>
        <p:nvPicPr>
          <p:cNvPr id="13316" name="Picture 4" descr="树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92" y="4795223"/>
            <a:ext cx="4025023" cy="202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 descr="树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0"/>
            <a:ext cx="7361328" cy="672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41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15144" y="-18521"/>
            <a:ext cx="10131425" cy="145626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二叉树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7733"/>
            <a:ext cx="10131425" cy="3649133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二叉树：每个节点最多含有两个子树的树称为二叉树；</a:t>
            </a:r>
          </a:p>
          <a:p>
            <a:pPr eaLnBrk="1" hangingPunct="1"/>
            <a:r>
              <a:rPr lang="zh-CN" altLang="en-US" b="1" dirty="0" smtClean="0"/>
              <a:t>满二叉树：除最后一层无任何子节点外，每一层上的所有结点都有两个子结点的二叉树。</a:t>
            </a:r>
          </a:p>
          <a:p>
            <a:pPr eaLnBrk="1" hangingPunct="1"/>
            <a:r>
              <a:rPr lang="zh-CN" altLang="en-US" b="1" dirty="0" smtClean="0"/>
              <a:t>完全二叉树：除最后一层外，每一层上的节点数均达到最大值；在最后一层上只缺少右边的若干结点。</a:t>
            </a:r>
            <a:r>
              <a:rPr lang="zh-CN" altLang="en-US" dirty="0" smtClean="0"/>
              <a:t>.</a:t>
            </a:r>
          </a:p>
        </p:txBody>
      </p:sp>
      <p:pic>
        <p:nvPicPr>
          <p:cNvPr id="14340" name="Picture 4" descr="二叉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955" y="4481513"/>
            <a:ext cx="276225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满二叉树和完全二叉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4" y="4656521"/>
            <a:ext cx="4998552" cy="2248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62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14836" y="331789"/>
            <a:ext cx="11103874" cy="12255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dirty="0"/>
              <a:t>二叉树的先序遍历、中序遍历、</a:t>
            </a:r>
            <a:br>
              <a:rPr lang="zh-CN" altLang="en-US" sz="4000" dirty="0"/>
            </a:br>
            <a:r>
              <a:rPr lang="zh-CN" altLang="en-US" sz="4000" dirty="0"/>
              <a:t>后序遍历和层序遍历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899" y="1748407"/>
            <a:ext cx="10542787" cy="4662487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zh-CN" altLang="en-US" b="1" dirty="0" smtClean="0"/>
              <a:t>先序遍历也叫做先根遍历、前序遍历，首先访问根结点然后遍历左子树，最后遍历右子树。在遍历左、右子树时，仍然先访问根结点，然后遍历左子树，最后遍历右子树，如果二叉树为空则返回。</a:t>
            </a:r>
          </a:p>
          <a:p>
            <a:pPr eaLnBrk="1" hangingPunct="1"/>
            <a:r>
              <a:rPr lang="zh-CN" altLang="en-US" b="1" dirty="0" smtClean="0"/>
              <a:t>中序遍历首先遍历左子树，然后访问根结点，最后遍历右子树。在遍历左、右子树时，仍然先遍历左子树，再访问根结点，最后遍历右子树。</a:t>
            </a:r>
          </a:p>
          <a:p>
            <a:pPr eaLnBrk="1" hangingPunct="1"/>
            <a:r>
              <a:rPr lang="zh-CN" altLang="en-US" b="1" dirty="0" smtClean="0"/>
              <a:t>后序遍历首先遍历左子树，然后遍历右子树，最后访问根结点，在遍历左、右子树时，仍然先遍历左子树，然后遍历右子树，最后遍历根结点。</a:t>
            </a:r>
          </a:p>
          <a:p>
            <a:pPr eaLnBrk="1" hangingPunct="1"/>
            <a:r>
              <a:rPr lang="zh-CN" altLang="en-US" b="1" dirty="0" smtClean="0"/>
              <a:t>层序遍历就是按二叉树的每一层的顺序来遍历,也就是先访问根,然后访问第一层,接着访问第二层</a:t>
            </a:r>
          </a:p>
        </p:txBody>
      </p:sp>
    </p:spTree>
    <p:extLst>
      <p:ext uri="{BB962C8B-B14F-4D97-AF65-F5344CB8AC3E}">
        <p14:creationId xmlns:p14="http://schemas.microsoft.com/office/powerpoint/2010/main" val="284899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29388" y="1701801"/>
            <a:ext cx="3814762" cy="1566863"/>
          </a:xfrm>
        </p:spPr>
        <p:txBody>
          <a:bodyPr/>
          <a:lstStyle/>
          <a:p>
            <a:pPr eaLnBrk="1" hangingPunct="1"/>
            <a:r>
              <a:rPr lang="zh-CN" altLang="en-US" smtClean="0"/>
              <a:t>四种遍历的结果是??</a:t>
            </a:r>
          </a:p>
        </p:txBody>
      </p:sp>
      <p:pic>
        <p:nvPicPr>
          <p:cNvPr id="16387" name="Picture 3" descr="二叉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36" y="1826645"/>
            <a:ext cx="4464050" cy="384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86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>
          <a:xfrm>
            <a:off x="2711450" y="0"/>
            <a:ext cx="7289800" cy="1500188"/>
          </a:xfrm>
          <a:noFill/>
        </p:spPr>
        <p:txBody>
          <a:bodyPr/>
          <a:lstStyle/>
          <a:p>
            <a:pPr eaLnBrk="1" hangingPunct="1"/>
            <a:r>
              <a:rPr lang="zh-CN" altLang="en-US" sz="5400" dirty="0"/>
              <a:t>搜索</a:t>
            </a:r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1"/>
          </p:nvPr>
        </p:nvSpPr>
        <p:spPr>
          <a:xfrm>
            <a:off x="3742281" y="2209967"/>
            <a:ext cx="8185861" cy="4022725"/>
          </a:xfrm>
        </p:spPr>
        <p:txBody>
          <a:bodyPr/>
          <a:lstStyle/>
          <a:p>
            <a:pPr algn="l" eaLnBrk="1" hangingPunct="1"/>
            <a:r>
              <a:rPr lang="zh-CN" altLang="en-US" dirty="0" smtClean="0"/>
              <a:t>通过不停的试探去寻找解的一种算法。</a:t>
            </a:r>
            <a:endParaRPr lang="en-US" altLang="zh-CN" dirty="0" smtClean="0"/>
          </a:p>
          <a:p>
            <a:pPr algn="l" eaLnBrk="1" hangingPunct="1"/>
            <a:r>
              <a:rPr lang="zh-CN" altLang="en-US" dirty="0" smtClean="0"/>
              <a:t>与其说是一种算法，不如说是一种方法。</a:t>
            </a:r>
            <a:endParaRPr lang="en-US" altLang="zh-CN" dirty="0" smtClean="0"/>
          </a:p>
          <a:p>
            <a:pPr algn="l" eaLnBrk="1" hangingPunct="1"/>
            <a:r>
              <a:rPr lang="zh-CN" altLang="en-US" dirty="0" smtClean="0"/>
              <a:t>基础的方法有暴力的搜索法，深搜，广搜三种。</a:t>
            </a:r>
            <a:endParaRPr lang="en-US" altLang="zh-CN" dirty="0" smtClean="0"/>
          </a:p>
          <a:p>
            <a:pPr algn="l" eaLnBrk="1" hangingPunct="1"/>
            <a:r>
              <a:rPr lang="zh-CN" altLang="en-US" dirty="0" smtClean="0"/>
              <a:t>更高级的有</a:t>
            </a:r>
            <a:r>
              <a:rPr lang="en-US" altLang="zh-CN" dirty="0" smtClean="0"/>
              <a:t>IDDFS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DBFS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IDA*</a:t>
            </a:r>
            <a:r>
              <a:rPr lang="zh-CN" altLang="en-US" dirty="0" smtClean="0"/>
              <a:t>等等</a:t>
            </a:r>
          </a:p>
        </p:txBody>
      </p:sp>
    </p:spTree>
    <p:extLst>
      <p:ext uri="{BB962C8B-B14F-4D97-AF65-F5344CB8AC3E}">
        <p14:creationId xmlns:p14="http://schemas.microsoft.com/office/powerpoint/2010/main" val="37079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6494" y="0"/>
            <a:ext cx="10131425" cy="145626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深度优先搜索（dfs）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63" y="1186724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2800" b="1" dirty="0" smtClean="0"/>
              <a:t>“一条道走到黑”</a:t>
            </a:r>
          </a:p>
          <a:p>
            <a:pPr marL="0" indent="0">
              <a:buNone/>
              <a:defRPr/>
            </a:pPr>
            <a:r>
              <a:rPr lang="zh-CN" altLang="en-US" sz="2800" b="1" dirty="0" smtClean="0"/>
              <a:t>算法过程：</a:t>
            </a:r>
            <a:endParaRPr lang="en-US" altLang="zh-CN" sz="2800" b="1" dirty="0" smtClean="0"/>
          </a:p>
          <a:p>
            <a:pPr marL="0" indent="0">
              <a:buNone/>
              <a:defRPr/>
            </a:pPr>
            <a:r>
              <a:rPr lang="en-US" altLang="zh-CN" sz="2800" b="1" dirty="0" smtClean="0"/>
              <a:t>VOID DFS(</a:t>
            </a:r>
            <a:r>
              <a:rPr lang="zh-CN" altLang="en-US" sz="2800" b="1" dirty="0" smtClean="0"/>
              <a:t>状态 </a:t>
            </a:r>
            <a:r>
              <a:rPr lang="en-US" altLang="zh-CN" sz="2800" b="1" dirty="0" smtClean="0"/>
              <a:t>A)</a:t>
            </a:r>
            <a:endParaRPr lang="zh-CN" altLang="en-US" sz="2800" b="1" dirty="0" smtClean="0"/>
          </a:p>
          <a:p>
            <a:pPr marL="457200" indent="-457200">
              <a:buFont typeface="Tw Cen MT Condensed" panose="020B0606020104020203" pitchFamily="34" charset="0"/>
              <a:buAutoNum type="arabicPeriod"/>
              <a:defRPr/>
            </a:pPr>
            <a:r>
              <a:rPr lang="zh-CN" altLang="en-US" sz="2800" b="1" dirty="0" smtClean="0"/>
              <a:t>判断当前的状态是否合法。合法则继续执行，否则则回到上次调用。</a:t>
            </a:r>
            <a:endParaRPr lang="en-US" altLang="zh-CN" sz="2800" b="1" dirty="0" smtClean="0"/>
          </a:p>
          <a:p>
            <a:pPr marL="457200" indent="-457200">
              <a:buFont typeface="Tw Cen MT Condensed" panose="020B0606020104020203" pitchFamily="34" charset="0"/>
              <a:buAutoNum type="arabicPeriod"/>
              <a:defRPr/>
            </a:pPr>
            <a:r>
              <a:rPr lang="zh-CN" altLang="en-US" sz="2800" b="1" dirty="0" smtClean="0"/>
              <a:t>先下走一层，也就是调用</a:t>
            </a:r>
            <a:r>
              <a:rPr lang="en-US" altLang="zh-CN" sz="2800" b="1" dirty="0" smtClean="0"/>
              <a:t>DFS(</a:t>
            </a:r>
            <a:r>
              <a:rPr lang="zh-CN" altLang="en-US" sz="2800" b="1" dirty="0" smtClean="0"/>
              <a:t>状态 </a:t>
            </a:r>
            <a:r>
              <a:rPr lang="en-US" altLang="zh-CN" sz="2800" b="1" dirty="0" smtClean="0"/>
              <a:t>A + </a:t>
            </a:r>
            <a:r>
              <a:rPr lang="zh-CN" altLang="en-US" sz="2800" b="1" dirty="0" smtClean="0"/>
              <a:t>Δ</a:t>
            </a:r>
            <a:r>
              <a:rPr lang="en-US" altLang="zh-CN" sz="2800" b="1" dirty="0" smtClean="0"/>
              <a:t>)</a:t>
            </a:r>
            <a:endParaRPr lang="zh-CN" altLang="en-US" sz="2800" b="1" dirty="0" smtClean="0"/>
          </a:p>
        </p:txBody>
      </p:sp>
      <p:pic>
        <p:nvPicPr>
          <p:cNvPr id="19460" name="内容占位符 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704" y="4392741"/>
            <a:ext cx="6257215" cy="246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58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7682</TotalTime>
  <Words>1305</Words>
  <Application>Microsoft Office PowerPoint</Application>
  <PresentationFormat>宽屏</PresentationFormat>
  <Paragraphs>97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华文仿宋</vt:lpstr>
      <vt:lpstr>华文新魏</vt:lpstr>
      <vt:lpstr>隶书</vt:lpstr>
      <vt:lpstr>宋体</vt:lpstr>
      <vt:lpstr>Arial</vt:lpstr>
      <vt:lpstr>Calibri</vt:lpstr>
      <vt:lpstr>Times New Roman</vt:lpstr>
      <vt:lpstr>Tw Cen MT</vt:lpstr>
      <vt:lpstr>Tw Cen MT Condensed</vt:lpstr>
      <vt:lpstr>天体</vt:lpstr>
      <vt:lpstr>DAY４：深度优先搜索１</vt:lpstr>
      <vt:lpstr>栈的概念</vt:lpstr>
      <vt:lpstr>栈和队列的写法</vt:lpstr>
      <vt:lpstr>树</vt:lpstr>
      <vt:lpstr>二叉树</vt:lpstr>
      <vt:lpstr>二叉树的先序遍历、中序遍历、 后序遍历和层序遍历</vt:lpstr>
      <vt:lpstr>PowerPoint 演示文稿</vt:lpstr>
      <vt:lpstr>搜索</vt:lpstr>
      <vt:lpstr>深度优先搜索（dfs）</vt:lpstr>
      <vt:lpstr>树的深度优先搜索</vt:lpstr>
      <vt:lpstr>例1：输出n个数的全排列</vt:lpstr>
      <vt:lpstr>PowerPoint 演示文稿</vt:lpstr>
      <vt:lpstr>PowerPoint 演示文稿</vt:lpstr>
      <vt:lpstr>PowerPoint 演示文稿</vt:lpstr>
      <vt:lpstr>例2：N皇后（8皇后的升级版）</vt:lpstr>
      <vt:lpstr>基本思想</vt:lpstr>
      <vt:lpstr>4皇后</vt:lpstr>
      <vt:lpstr>关于判断当前皇后可不可以放：</vt:lpstr>
      <vt:lpstr>PowerPoint 演示文稿</vt:lpstr>
      <vt:lpstr>例3：马踏棋盘</vt:lpstr>
      <vt:lpstr>如图：</vt:lpstr>
      <vt:lpstr>主要过程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Siyu Deng</dc:creator>
  <cp:lastModifiedBy>Siyu Deng</cp:lastModifiedBy>
  <cp:revision>92</cp:revision>
  <dcterms:created xsi:type="dcterms:W3CDTF">2017-06-30T02:02:02Z</dcterms:created>
  <dcterms:modified xsi:type="dcterms:W3CDTF">2017-07-15T07:18:25Z</dcterms:modified>
</cp:coreProperties>
</file>