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70" r:id="rId9"/>
    <p:sldId id="271" r:id="rId10"/>
    <p:sldId id="261" r:id="rId11"/>
    <p:sldId id="262" r:id="rId12"/>
    <p:sldId id="264" r:id="rId13"/>
    <p:sldId id="263" r:id="rId14"/>
    <p:sldId id="266" r:id="rId15"/>
    <p:sldId id="265" r:id="rId16"/>
    <p:sldId id="267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35FEDF-DCC4-4515-BB16-EE640D1FBCD8}" type="datetimeFigureOut">
              <a:rPr lang="zh-CN" altLang="en-US" smtClean="0"/>
              <a:t>2017/8/5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2235A6-3E36-4A78-A04B-1AD6A8936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298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235A6-3E36-4A78-A04B-1AD6A893608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380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2800" cap="all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019C519-6893-49A5-92B0-8C066AD9A8D3}" type="datetimeFigureOut">
              <a:rPr lang="zh-CN" altLang="en-US" smtClean="0"/>
              <a:t>2017/8/5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2CE6CC4E-FAA8-4474-B2D9-114DE653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857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C519-6893-49A5-92B0-8C066AD9A8D3}" type="datetimeFigureOut">
              <a:rPr lang="zh-CN" altLang="en-US" smtClean="0"/>
              <a:t>2017/8/5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CC4E-FAA8-4474-B2D9-114DE653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997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C519-6893-49A5-92B0-8C066AD9A8D3}" type="datetimeFigureOut">
              <a:rPr lang="zh-CN" altLang="en-US" smtClean="0"/>
              <a:t>2017/8/5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CC4E-FAA8-4474-B2D9-114DE653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15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C519-6893-49A5-92B0-8C066AD9A8D3}" type="datetimeFigureOut">
              <a:rPr lang="zh-CN" altLang="en-US" smtClean="0"/>
              <a:t>2017/8/5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CC4E-FAA8-4474-B2D9-114DE653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131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C519-6893-49A5-92B0-8C066AD9A8D3}" type="datetimeFigureOut">
              <a:rPr lang="zh-CN" altLang="en-US" smtClean="0"/>
              <a:t>2017/8/5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CC4E-FAA8-4474-B2D9-114DE653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3626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C519-6893-49A5-92B0-8C066AD9A8D3}" type="datetimeFigureOut">
              <a:rPr lang="zh-CN" altLang="en-US" smtClean="0"/>
              <a:t>2017/8/5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CC4E-FAA8-4474-B2D9-114DE653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0321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C519-6893-49A5-92B0-8C066AD9A8D3}" type="datetimeFigureOut">
              <a:rPr lang="zh-CN" altLang="en-US" smtClean="0"/>
              <a:t>2017/8/5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CC4E-FAA8-4474-B2D9-114DE653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333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C519-6893-49A5-92B0-8C066AD9A8D3}" type="datetimeFigureOut">
              <a:rPr lang="zh-CN" altLang="en-US" smtClean="0"/>
              <a:t>2017/8/5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CC4E-FAA8-4474-B2D9-114DE653CC1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705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C519-6893-49A5-92B0-8C066AD9A8D3}" type="datetimeFigureOut">
              <a:rPr lang="zh-CN" altLang="en-US" smtClean="0"/>
              <a:t>2017/8/5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CC4E-FAA8-4474-B2D9-114DE653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343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C519-6893-49A5-92B0-8C066AD9A8D3}" type="datetimeFigureOut">
              <a:rPr lang="zh-CN" altLang="en-US" smtClean="0"/>
              <a:t>2017/8/5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CC4E-FAA8-4474-B2D9-114DE653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149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C519-6893-49A5-92B0-8C066AD9A8D3}" type="datetimeFigureOut">
              <a:rPr lang="zh-CN" altLang="en-US" smtClean="0"/>
              <a:t>2017/8/5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CC4E-FAA8-4474-B2D9-114DE653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35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C519-6893-49A5-92B0-8C066AD9A8D3}" type="datetimeFigureOut">
              <a:rPr lang="zh-CN" altLang="en-US" smtClean="0"/>
              <a:t>2017/8/5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CC4E-FAA8-4474-B2D9-114DE653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310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C519-6893-49A5-92B0-8C066AD9A8D3}" type="datetimeFigureOut">
              <a:rPr lang="zh-CN" altLang="en-US" smtClean="0"/>
              <a:t>2017/8/5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CC4E-FAA8-4474-B2D9-114DE653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08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C519-6893-49A5-92B0-8C066AD9A8D3}" type="datetimeFigureOut">
              <a:rPr lang="zh-CN" altLang="en-US" smtClean="0"/>
              <a:t>2017/8/5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CC4E-FAA8-4474-B2D9-114DE653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823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C519-6893-49A5-92B0-8C066AD9A8D3}" type="datetimeFigureOut">
              <a:rPr lang="zh-CN" altLang="en-US" smtClean="0"/>
              <a:t>2017/8/5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CC4E-FAA8-4474-B2D9-114DE653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991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C519-6893-49A5-92B0-8C066AD9A8D3}" type="datetimeFigureOut">
              <a:rPr lang="zh-CN" altLang="en-US" smtClean="0"/>
              <a:t>2017/8/5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CC4E-FAA8-4474-B2D9-114DE653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638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C519-6893-49A5-92B0-8C066AD9A8D3}" type="datetimeFigureOut">
              <a:rPr lang="zh-CN" altLang="en-US" smtClean="0"/>
              <a:t>2017/8/5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CC4E-FAA8-4474-B2D9-114DE653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271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019C519-6893-49A5-92B0-8C066AD9A8D3}" type="datetimeFigureOut">
              <a:rPr lang="zh-CN" altLang="en-US" smtClean="0"/>
              <a:t>2017/8/5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CE6CC4E-FAA8-4474-B2D9-114DE653CC1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8118426" y="0"/>
            <a:ext cx="4073574" cy="58477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7030A0"/>
                </a:solidFill>
              </a:rPr>
              <a:t>2017</a:t>
            </a:r>
            <a:r>
              <a:rPr lang="en-US" altLang="zh-CN" sz="3200" baseline="0" dirty="0" smtClean="0">
                <a:solidFill>
                  <a:srgbClr val="7030A0"/>
                </a:solidFill>
              </a:rPr>
              <a:t> Summer Training</a:t>
            </a:r>
            <a:endParaRPr lang="zh-CN" altLang="en-US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4025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6000" kern="1200" cap="all">
          <a:ln w="3175" cmpd="sng">
            <a:noFill/>
          </a:ln>
          <a:solidFill>
            <a:schemeClr val="tx1"/>
          </a:solidFill>
          <a:effectLst/>
          <a:latin typeface="华文新魏" panose="02010800040101010101" pitchFamily="2" charset="-122"/>
          <a:ea typeface="华文新魏" panose="02010800040101010101" pitchFamily="2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24836" y="1448972"/>
            <a:ext cx="8635289" cy="2936759"/>
          </a:xfrm>
        </p:spPr>
        <p:txBody>
          <a:bodyPr>
            <a:normAutofit/>
          </a:bodyPr>
          <a:lstStyle/>
          <a:p>
            <a:r>
              <a:rPr lang="en-US" altLang="zh-CN" sz="6000" dirty="0" smtClean="0"/>
              <a:t>DAY</a:t>
            </a:r>
            <a:r>
              <a:rPr lang="en-US" altLang="zh-CN" sz="6000" dirty="0"/>
              <a:t>5</a:t>
            </a:r>
            <a:r>
              <a:rPr lang="zh-CN" altLang="en-US" sz="6000" dirty="0" smtClean="0"/>
              <a:t>：深度优先搜索</a:t>
            </a:r>
            <a:r>
              <a:rPr lang="en-US" altLang="zh-CN" sz="6000" dirty="0" smtClean="0"/>
              <a:t>2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—— </a:t>
            </a:r>
            <a:r>
              <a:rPr lang="zh-CN" altLang="en-US" dirty="0" smtClean="0"/>
              <a:t>邓丝雨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956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/>
              <a:t>3</a:t>
            </a:r>
            <a:r>
              <a:rPr lang="zh-CN" altLang="en-US" dirty="0" smtClean="0"/>
              <a:t>：小木棍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乔治拿来一组等长的木棒，将它们随机地砍断，使得每一节木棍的长度都不超过</a:t>
            </a:r>
            <a:r>
              <a:rPr lang="en-US" altLang="zh-CN" dirty="0"/>
              <a:t>50</a:t>
            </a:r>
            <a:r>
              <a:rPr lang="zh-CN" altLang="en-US" dirty="0"/>
              <a:t>个长度单位。然后他又想把这些木棍恢复到为裁截前的状态，但忘记了初始时有多少木棒以及木棒的初始长度。请你设计一个程序，帮助乔治计算木棒的可能最小长度。每一节木棍的长度都用大于零的整数表示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小</a:t>
            </a:r>
            <a:r>
              <a:rPr lang="zh-CN" altLang="en-US" dirty="0" smtClean="0"/>
              <a:t>木棍的数量</a:t>
            </a:r>
            <a:r>
              <a:rPr lang="en-US" altLang="zh-CN" dirty="0"/>
              <a:t>&lt;</a:t>
            </a:r>
            <a:r>
              <a:rPr lang="en-US" altLang="zh-CN" dirty="0" smtClean="0"/>
              <a:t>=64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777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枚举最终小木棍的长度 ，搜索能不能拼出</a:t>
            </a:r>
            <a:r>
              <a:rPr lang="en-US" altLang="zh-CN" dirty="0" smtClean="0"/>
              <a:t>K</a:t>
            </a:r>
            <a:r>
              <a:rPr lang="zh-CN" altLang="en-US" dirty="0" smtClean="0"/>
              <a:t>根</a:t>
            </a:r>
            <a:endParaRPr lang="en-US" altLang="zh-CN" dirty="0" smtClean="0"/>
          </a:p>
          <a:p>
            <a:r>
              <a:rPr lang="zh-CN" altLang="en-US" dirty="0" smtClean="0"/>
              <a:t>但是会超时</a:t>
            </a:r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122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如果第</a:t>
            </a:r>
            <a:r>
              <a:rPr lang="en-US" altLang="zh-CN" dirty="0" err="1"/>
              <a:t>i</a:t>
            </a:r>
            <a:r>
              <a:rPr lang="zh-CN" altLang="en-US" dirty="0"/>
              <a:t>个棍子不能拼成假设的长度，则和第</a:t>
            </a:r>
            <a:r>
              <a:rPr lang="en-US" altLang="zh-CN" dirty="0" err="1"/>
              <a:t>i</a:t>
            </a:r>
            <a:r>
              <a:rPr lang="zh-CN" altLang="en-US" dirty="0"/>
              <a:t>个棍子相同长度的棍子也是不可能的，所以可以直接跳过去的！</a:t>
            </a:r>
          </a:p>
        </p:txBody>
      </p:sp>
    </p:spTree>
    <p:extLst>
      <p:ext uri="{BB962C8B-B14F-4D97-AF65-F5344CB8AC3E}">
        <p14:creationId xmlns:p14="http://schemas.microsoft.com/office/powerpoint/2010/main" val="180493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将所有题目给的棍子的长度按照从大到小的顺序排列，然后按照此顺序进行深</a:t>
            </a:r>
            <a:r>
              <a:rPr lang="zh-CN" altLang="en-US" dirty="0" smtClean="0"/>
              <a:t>搜。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3029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替换第</a:t>
            </a:r>
            <a:r>
              <a:rPr lang="en-US" altLang="zh-CN" dirty="0" err="1"/>
              <a:t>i</a:t>
            </a:r>
            <a:r>
              <a:rPr lang="zh-CN" altLang="en-US" dirty="0"/>
              <a:t>根棍子的第一根木棒是没用的</a:t>
            </a:r>
          </a:p>
        </p:txBody>
      </p:sp>
    </p:spTree>
    <p:extLst>
      <p:ext uri="{BB962C8B-B14F-4D97-AF65-F5344CB8AC3E}">
        <p14:creationId xmlns:p14="http://schemas.microsoft.com/office/powerpoint/2010/main" val="136808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如果某次拼接选择长度为</a:t>
            </a:r>
            <a:r>
              <a:rPr lang="en-US" altLang="zh-CN" dirty="0"/>
              <a:t>S </a:t>
            </a:r>
            <a:r>
              <a:rPr lang="zh-CN" altLang="en-US" dirty="0"/>
              <a:t>的木棒，导致最终失败，则在</a:t>
            </a:r>
            <a:r>
              <a:rPr lang="zh-CN" altLang="en-US" b="1" dirty="0">
                <a:solidFill>
                  <a:srgbClr val="FFFF66"/>
                </a:solidFill>
              </a:rPr>
              <a:t>同一位置</a:t>
            </a:r>
            <a:r>
              <a:rPr lang="zh-CN" altLang="en-US" dirty="0"/>
              <a:t>尝试下一根木棒时，要跳过所有长度为</a:t>
            </a:r>
            <a:r>
              <a:rPr lang="en-US" altLang="zh-CN" dirty="0"/>
              <a:t>S </a:t>
            </a:r>
            <a:r>
              <a:rPr lang="zh-CN" altLang="en-US" dirty="0"/>
              <a:t>的木棒。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632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083" y="609600"/>
            <a:ext cx="12233083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04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从</a:t>
            </a:r>
            <a:r>
              <a:rPr lang="en-US" altLang="zh-CN" dirty="0"/>
              <a:t>n(n&lt;=24)</a:t>
            </a:r>
            <a:r>
              <a:rPr lang="zh-CN" altLang="en-US" dirty="0"/>
              <a:t>个字符串中选取最多的串使得他们中每个字母出现的次数都是偶数</a:t>
            </a:r>
            <a:r>
              <a:rPr lang="zh-CN" altLang="en-US" dirty="0" smtClean="0"/>
              <a:t>次</a:t>
            </a:r>
            <a:endParaRPr lang="en-US" altLang="zh-CN" dirty="0"/>
          </a:p>
          <a:p>
            <a:pPr>
              <a:lnSpc>
                <a:spcPct val="70000"/>
              </a:lnSpc>
            </a:pPr>
            <a:r>
              <a:rPr lang="zh-CN" altLang="en-US" dirty="0"/>
              <a:t>6                                     ans=5        </a:t>
            </a:r>
          </a:p>
          <a:p>
            <a:pPr>
              <a:lnSpc>
                <a:spcPct val="70000"/>
              </a:lnSpc>
            </a:pPr>
            <a:r>
              <a:rPr lang="zh-CN" altLang="en-US" dirty="0"/>
              <a:t>ABD                               1 2 3 5 6</a:t>
            </a:r>
          </a:p>
          <a:p>
            <a:pPr>
              <a:lnSpc>
                <a:spcPct val="70000"/>
              </a:lnSpc>
            </a:pPr>
            <a:r>
              <a:rPr lang="zh-CN" altLang="en-US" dirty="0"/>
              <a:t>EG</a:t>
            </a:r>
          </a:p>
          <a:p>
            <a:pPr>
              <a:lnSpc>
                <a:spcPct val="70000"/>
              </a:lnSpc>
            </a:pPr>
            <a:r>
              <a:rPr lang="zh-CN" altLang="en-US" dirty="0"/>
              <a:t>GE</a:t>
            </a:r>
          </a:p>
          <a:p>
            <a:pPr>
              <a:lnSpc>
                <a:spcPct val="70000"/>
              </a:lnSpc>
            </a:pPr>
            <a:r>
              <a:rPr lang="zh-CN" altLang="en-US" dirty="0"/>
              <a:t>ABE</a:t>
            </a:r>
          </a:p>
          <a:p>
            <a:pPr>
              <a:lnSpc>
                <a:spcPct val="70000"/>
              </a:lnSpc>
            </a:pPr>
            <a:r>
              <a:rPr lang="zh-CN" altLang="en-US" dirty="0"/>
              <a:t>AC</a:t>
            </a:r>
          </a:p>
          <a:p>
            <a:pPr>
              <a:lnSpc>
                <a:spcPct val="70000"/>
              </a:lnSpc>
            </a:pPr>
            <a:r>
              <a:rPr lang="zh-CN" altLang="en-US" dirty="0" smtClean="0"/>
              <a:t>BCD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886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中途相遇法！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9239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N</a:t>
            </a:r>
            <a:r>
              <a:rPr lang="zh-CN" altLang="en-US" dirty="0"/>
              <a:t>个城市，编号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N</a:t>
            </a:r>
            <a:r>
              <a:rPr lang="zh-CN" altLang="en-US" dirty="0"/>
              <a:t>。城市间有</a:t>
            </a:r>
            <a:r>
              <a:rPr lang="en-US" altLang="zh-CN" dirty="0"/>
              <a:t>R</a:t>
            </a:r>
            <a:r>
              <a:rPr lang="zh-CN" altLang="en-US" dirty="0"/>
              <a:t>条单向道路。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每条道路连接两个城市，有长度和过路费两个属性。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Bob</a:t>
            </a:r>
            <a:r>
              <a:rPr lang="zh-CN" altLang="en-US" dirty="0"/>
              <a:t>只有</a:t>
            </a:r>
            <a:r>
              <a:rPr lang="en-US" altLang="zh-CN" dirty="0"/>
              <a:t>K</a:t>
            </a:r>
            <a:r>
              <a:rPr lang="zh-CN" altLang="en-US" dirty="0"/>
              <a:t>块钱，他想从城市</a:t>
            </a:r>
            <a:r>
              <a:rPr lang="en-US" altLang="zh-CN" dirty="0"/>
              <a:t>1</a:t>
            </a:r>
            <a:r>
              <a:rPr lang="zh-CN" altLang="en-US" dirty="0"/>
              <a:t>走到城市</a:t>
            </a:r>
            <a:r>
              <a:rPr lang="en-US" altLang="zh-CN" dirty="0"/>
              <a:t>N</a:t>
            </a:r>
            <a:r>
              <a:rPr lang="zh-CN" altLang="en-US" dirty="0"/>
              <a:t>。问最短共需要走多长的路。如果到不了</a:t>
            </a:r>
            <a:r>
              <a:rPr lang="en-US" altLang="zh-CN" dirty="0"/>
              <a:t>N</a:t>
            </a:r>
            <a:r>
              <a:rPr lang="zh-CN" altLang="en-US" dirty="0"/>
              <a:t>，输出</a:t>
            </a:r>
            <a:r>
              <a:rPr lang="en-US" altLang="zh-CN" dirty="0"/>
              <a:t>-1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2&lt;=N&lt;=100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0&lt;=K&lt;=10000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1&lt;=R&lt;=10000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每条路的长度 </a:t>
            </a:r>
            <a:r>
              <a:rPr lang="en-US" altLang="zh-CN" dirty="0"/>
              <a:t>L, 1 &lt;= L &lt;= 100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每条路的过路费</a:t>
            </a:r>
            <a:r>
              <a:rPr lang="en-US" altLang="zh-CN" dirty="0"/>
              <a:t>T , 0 &lt;= T &lt;= 100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9451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搜索剪枝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咔嚓！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704" y="2399103"/>
            <a:ext cx="7247619" cy="3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261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</a:t>
            </a:r>
            <a:r>
              <a:rPr lang="zh-CN" altLang="en-US" dirty="0"/>
              <a:t>（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  <a:r>
              <a:rPr lang="zh-CN" altLang="en-US" dirty="0"/>
              <a:t>）出发，每次走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3...,n</a:t>
            </a:r>
            <a:r>
              <a:rPr lang="zh-CN" altLang="en-US" dirty="0"/>
              <a:t>。能回到原点的方案，</a:t>
            </a:r>
            <a:r>
              <a:rPr lang="zh-CN" altLang="en-US" dirty="0" smtClean="0"/>
              <a:t>每次走完停下需要转</a:t>
            </a:r>
            <a:r>
              <a:rPr lang="en-US" altLang="zh-CN" dirty="0" smtClean="0"/>
              <a:t>90</a:t>
            </a:r>
            <a:r>
              <a:rPr lang="zh-CN" altLang="en-US" dirty="0" smtClean="0"/>
              <a:t>度再走下一次。给</a:t>
            </a:r>
            <a:r>
              <a:rPr lang="zh-CN" altLang="en-US" dirty="0"/>
              <a:t>出</a:t>
            </a:r>
            <a:r>
              <a:rPr lang="en-US" altLang="zh-CN" dirty="0"/>
              <a:t>k</a:t>
            </a:r>
            <a:r>
              <a:rPr lang="zh-CN" altLang="en-US" dirty="0"/>
              <a:t>个障碍物的坐标。不可以经过障碍物。并且停留的地方不可以重复。输出所有方案，按照字典序。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5143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 从</a:t>
            </a:r>
            <a:r>
              <a:rPr lang="en-US" altLang="zh-CN" dirty="0"/>
              <a:t>n</a:t>
            </a:r>
            <a:r>
              <a:rPr lang="zh-CN" altLang="en-US" dirty="0"/>
              <a:t>个数中取</a:t>
            </a:r>
            <a:r>
              <a:rPr lang="en-US" altLang="zh-CN" dirty="0"/>
              <a:t>k</a:t>
            </a:r>
            <a:r>
              <a:rPr lang="zh-CN" altLang="en-US" dirty="0"/>
              <a:t>个数，求它们相与所得的最小值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8078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N*M</a:t>
            </a:r>
            <a:r>
              <a:rPr lang="zh-CN" altLang="en-US" dirty="0"/>
              <a:t>的棋盘，用</a:t>
            </a:r>
            <a:r>
              <a:rPr lang="en-US" altLang="zh-CN" dirty="0"/>
              <a:t>K</a:t>
            </a:r>
            <a:r>
              <a:rPr lang="zh-CN" altLang="en-US" dirty="0"/>
              <a:t>种颜色去染，要求相邻块不能同色。已知每种颜色要染的块数，问能不能染，如果能，输出任一种染法。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5138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最优化剪枝 </a:t>
            </a:r>
            <a:r>
              <a:rPr lang="en-US" altLang="zh-CN" dirty="0"/>
              <a:t> </a:t>
            </a:r>
            <a:r>
              <a:rPr lang="en-US" altLang="zh-CN" dirty="0" smtClean="0"/>
              <a:t>&amp; </a:t>
            </a:r>
            <a:r>
              <a:rPr lang="zh-CN" altLang="en-US" dirty="0" smtClean="0"/>
              <a:t>可行性剪枝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605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N</a:t>
            </a:r>
            <a:r>
              <a:rPr lang="zh-CN" altLang="en-US" dirty="0" smtClean="0"/>
              <a:t>*</a:t>
            </a:r>
            <a:r>
              <a:rPr lang="en-US" altLang="zh-CN" dirty="0" smtClean="0"/>
              <a:t>M</a:t>
            </a:r>
            <a:r>
              <a:rPr lang="zh-CN" altLang="en-US" dirty="0" smtClean="0"/>
              <a:t>的迷宫中给定</a:t>
            </a:r>
            <a:r>
              <a:rPr lang="zh-CN" altLang="en-US" dirty="0"/>
              <a:t>你起点</a:t>
            </a:r>
            <a:r>
              <a:rPr lang="en-US" altLang="zh-CN" dirty="0"/>
              <a:t>S</a:t>
            </a:r>
            <a:r>
              <a:rPr lang="zh-CN" altLang="en-US" dirty="0"/>
              <a:t>，和终点</a:t>
            </a:r>
            <a:r>
              <a:rPr lang="en-US" altLang="zh-CN" dirty="0"/>
              <a:t>D</a:t>
            </a:r>
            <a:r>
              <a:rPr lang="zh-CN" altLang="en-US" dirty="0"/>
              <a:t>，问你是否能在 </a:t>
            </a:r>
            <a:r>
              <a:rPr lang="en-US" altLang="zh-CN" dirty="0"/>
              <a:t>T </a:t>
            </a:r>
            <a:r>
              <a:rPr lang="zh-CN" altLang="en-US" dirty="0"/>
              <a:t>时刻恰好到达终点</a:t>
            </a:r>
            <a:r>
              <a:rPr lang="en-US" altLang="zh-CN" dirty="0"/>
              <a:t>D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S.X.</a:t>
            </a:r>
          </a:p>
          <a:p>
            <a:r>
              <a:rPr lang="en-US" altLang="zh-CN" dirty="0"/>
              <a:t>..X.</a:t>
            </a:r>
          </a:p>
          <a:p>
            <a:r>
              <a:rPr lang="en-US" altLang="zh-CN" dirty="0"/>
              <a:t>..XD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31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9600"/>
            <a:ext cx="10385947" cy="625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46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/>
              <a:t>2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7</a:t>
            </a:r>
            <a:r>
              <a:rPr lang="zh-CN" altLang="en-US" dirty="0"/>
              <a:t>月</a:t>
            </a:r>
            <a:r>
              <a:rPr lang="en-US" altLang="zh-CN" dirty="0"/>
              <a:t>17</a:t>
            </a:r>
            <a:r>
              <a:rPr lang="zh-CN" altLang="en-US" dirty="0"/>
              <a:t>日是</a:t>
            </a:r>
            <a:r>
              <a:rPr lang="en-US" altLang="zh-CN" dirty="0" err="1"/>
              <a:t>Mr.W</a:t>
            </a:r>
            <a:r>
              <a:rPr lang="zh-CN" altLang="en-US" dirty="0"/>
              <a:t>的生日，</a:t>
            </a:r>
            <a:r>
              <a:rPr lang="en-US" altLang="zh-CN" dirty="0"/>
              <a:t>ACM-THU</a:t>
            </a:r>
            <a:r>
              <a:rPr lang="zh-CN" altLang="en-US" dirty="0"/>
              <a:t>为此要制作一个体积为</a:t>
            </a:r>
            <a:r>
              <a:rPr lang="en-US" altLang="zh-CN" dirty="0"/>
              <a:t>Nπ</a:t>
            </a:r>
            <a:r>
              <a:rPr lang="zh-CN" altLang="en-US" dirty="0"/>
              <a:t>的</a:t>
            </a:r>
            <a:r>
              <a:rPr lang="en-US" altLang="zh-CN" dirty="0"/>
              <a:t>M</a:t>
            </a:r>
            <a:r>
              <a:rPr lang="zh-CN" altLang="en-US" dirty="0"/>
              <a:t>层生日蛋糕，每层都是一个圆柱体。 </a:t>
            </a:r>
            <a:endParaRPr lang="en-US" altLang="zh-CN" dirty="0" smtClean="0"/>
          </a:p>
          <a:p>
            <a:r>
              <a:rPr lang="zh-CN" altLang="en-US" dirty="0" smtClean="0"/>
              <a:t>设</a:t>
            </a:r>
            <a:r>
              <a:rPr lang="zh-CN" altLang="en-US" dirty="0"/>
              <a:t>从下往上数第</a:t>
            </a:r>
            <a:r>
              <a:rPr lang="en-US" altLang="zh-CN" dirty="0" err="1"/>
              <a:t>i</a:t>
            </a:r>
            <a:r>
              <a:rPr lang="en-US" altLang="zh-CN" dirty="0"/>
              <a:t>(1 &lt;= </a:t>
            </a:r>
            <a:r>
              <a:rPr lang="en-US" altLang="zh-CN" dirty="0" err="1"/>
              <a:t>i</a:t>
            </a:r>
            <a:r>
              <a:rPr lang="en-US" altLang="zh-CN" dirty="0"/>
              <a:t> &lt;= M)</a:t>
            </a:r>
            <a:r>
              <a:rPr lang="zh-CN" altLang="en-US" dirty="0"/>
              <a:t>层蛋糕是半径为</a:t>
            </a:r>
            <a:r>
              <a:rPr lang="en-US" altLang="zh-CN" dirty="0" err="1"/>
              <a:t>Ri</a:t>
            </a:r>
            <a:r>
              <a:rPr lang="en-US" altLang="zh-CN" dirty="0"/>
              <a:t>, </a:t>
            </a:r>
            <a:r>
              <a:rPr lang="zh-CN" altLang="en-US" dirty="0"/>
              <a:t>高度为</a:t>
            </a:r>
            <a:r>
              <a:rPr lang="en-US" altLang="zh-CN" dirty="0"/>
              <a:t>Hi</a:t>
            </a:r>
            <a:r>
              <a:rPr lang="zh-CN" altLang="en-US" dirty="0"/>
              <a:t>的圆柱。当</a:t>
            </a:r>
            <a:r>
              <a:rPr lang="en-US" altLang="zh-CN" dirty="0" err="1"/>
              <a:t>i</a:t>
            </a:r>
            <a:r>
              <a:rPr lang="en-US" altLang="zh-CN" dirty="0"/>
              <a:t> &lt; M</a:t>
            </a:r>
            <a:r>
              <a:rPr lang="zh-CN" altLang="en-US" dirty="0"/>
              <a:t>时，要求</a:t>
            </a:r>
            <a:r>
              <a:rPr lang="en-US" altLang="zh-CN" dirty="0" err="1"/>
              <a:t>Ri</a:t>
            </a:r>
            <a:r>
              <a:rPr lang="en-US" altLang="zh-CN" dirty="0"/>
              <a:t> &gt; Ri+1</a:t>
            </a:r>
            <a:r>
              <a:rPr lang="zh-CN" altLang="en-US" dirty="0"/>
              <a:t>且</a:t>
            </a:r>
            <a:r>
              <a:rPr lang="en-US" altLang="zh-CN" dirty="0"/>
              <a:t>Hi &gt; Hi+1</a:t>
            </a:r>
            <a:r>
              <a:rPr lang="zh-CN" altLang="en-US" dirty="0"/>
              <a:t>。 </a:t>
            </a:r>
            <a:endParaRPr lang="en-US" altLang="zh-CN" dirty="0" smtClean="0"/>
          </a:p>
          <a:p>
            <a:r>
              <a:rPr lang="zh-CN" altLang="en-US" dirty="0" smtClean="0"/>
              <a:t>由于</a:t>
            </a:r>
            <a:r>
              <a:rPr lang="zh-CN" altLang="en-US" dirty="0"/>
              <a:t>要在蛋糕上抹奶油，为尽可能节约经费，我们希望蛋糕外表面（最下一层的下底面除外）的面积</a:t>
            </a:r>
            <a:r>
              <a:rPr lang="en-US" altLang="zh-CN" dirty="0"/>
              <a:t>Q</a:t>
            </a:r>
            <a:r>
              <a:rPr lang="zh-CN" altLang="en-US" dirty="0"/>
              <a:t>最小。 </a:t>
            </a:r>
            <a:r>
              <a:rPr lang="zh-CN" altLang="en-US" dirty="0" smtClean="0"/>
              <a:t>令</a:t>
            </a:r>
            <a:r>
              <a:rPr lang="en-US" altLang="zh-CN" dirty="0"/>
              <a:t>Q = Sπ </a:t>
            </a:r>
            <a:r>
              <a:rPr lang="zh-CN" altLang="en-US" dirty="0" smtClean="0"/>
              <a:t>，请</a:t>
            </a:r>
            <a:r>
              <a:rPr lang="zh-CN" altLang="en-US" dirty="0"/>
              <a:t>编程对给出的</a:t>
            </a:r>
            <a:r>
              <a:rPr lang="en-US" altLang="zh-CN" dirty="0"/>
              <a:t>N</a:t>
            </a:r>
            <a:r>
              <a:rPr lang="zh-CN" altLang="en-US" dirty="0"/>
              <a:t>和</a:t>
            </a:r>
            <a:r>
              <a:rPr lang="en-US" altLang="zh-CN" dirty="0"/>
              <a:t>M</a:t>
            </a:r>
            <a:r>
              <a:rPr lang="zh-CN" altLang="en-US" dirty="0"/>
              <a:t>，找出蛋糕的制作方案（适当的</a:t>
            </a:r>
            <a:r>
              <a:rPr lang="en-US" altLang="zh-CN" dirty="0" err="1"/>
              <a:t>Ri</a:t>
            </a:r>
            <a:r>
              <a:rPr lang="zh-CN" altLang="en-US" dirty="0"/>
              <a:t>和</a:t>
            </a:r>
            <a:r>
              <a:rPr lang="en-US" altLang="zh-CN" dirty="0"/>
              <a:t>Hi</a:t>
            </a:r>
            <a:r>
              <a:rPr lang="zh-CN" altLang="en-US" dirty="0"/>
              <a:t>的值），使</a:t>
            </a:r>
            <a:r>
              <a:rPr lang="en-US" altLang="zh-CN" dirty="0"/>
              <a:t>S</a:t>
            </a:r>
            <a:r>
              <a:rPr lang="zh-CN" altLang="en-US" dirty="0"/>
              <a:t>最小</a:t>
            </a:r>
            <a:r>
              <a:rPr lang="zh-CN" altLang="en-US" dirty="0" smtClean="0"/>
              <a:t>。（</a:t>
            </a:r>
            <a:r>
              <a:rPr lang="zh-CN" altLang="en-US" dirty="0"/>
              <a:t>除</a:t>
            </a:r>
            <a:r>
              <a:rPr lang="en-US" altLang="zh-CN" dirty="0"/>
              <a:t>Q</a:t>
            </a:r>
            <a:r>
              <a:rPr lang="zh-CN" altLang="en-US" dirty="0"/>
              <a:t>外，以上所有数据皆为正整数）</a:t>
            </a:r>
          </a:p>
        </p:txBody>
      </p:sp>
    </p:spTree>
    <p:extLst>
      <p:ext uri="{BB962C8B-B14F-4D97-AF65-F5344CB8AC3E}">
        <p14:creationId xmlns:p14="http://schemas.microsoft.com/office/powerpoint/2010/main" val="412790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搜索方向的确定和剪枝息息相关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814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364913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1</a:t>
            </a:r>
            <a:r>
              <a:rPr lang="zh-CN" altLang="en-US" dirty="0" smtClean="0"/>
              <a:t>、</a:t>
            </a:r>
            <a:r>
              <a:rPr lang="zh-CN" altLang="en-US" dirty="0"/>
              <a:t>当前已有表面积，加上之后层的预估最小表面积，若大于最优解，减掉。</a:t>
            </a:r>
          </a:p>
          <a:p>
            <a:r>
              <a:rPr lang="en-US" altLang="zh-CN" dirty="0"/>
              <a:t>2</a:t>
            </a:r>
            <a:r>
              <a:rPr lang="zh-CN" altLang="en-US" dirty="0" smtClean="0"/>
              <a:t>、</a:t>
            </a:r>
            <a:r>
              <a:rPr lang="zh-CN" altLang="en-US" dirty="0"/>
              <a:t>当前已有体积，加上之后层的预估最小体积，若大于最优解，减掉。</a:t>
            </a:r>
          </a:p>
          <a:p>
            <a:r>
              <a:rPr lang="en-US" altLang="zh-CN" dirty="0"/>
              <a:t>3</a:t>
            </a:r>
            <a:r>
              <a:rPr lang="zh-CN" altLang="en-US" dirty="0" smtClean="0"/>
              <a:t>、</a:t>
            </a:r>
            <a:r>
              <a:rPr lang="zh-CN" altLang="en-US" dirty="0"/>
              <a:t>搜索途中，若体积超出限制，减掉（大概不会生效）</a:t>
            </a:r>
          </a:p>
          <a:p>
            <a:r>
              <a:rPr lang="en-US" altLang="zh-CN" dirty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(</a:t>
            </a:r>
            <a:r>
              <a:rPr lang="zh-CN" altLang="en-US" dirty="0"/>
              <a:t>目标体积</a:t>
            </a:r>
            <a:r>
              <a:rPr lang="en-US" altLang="zh-CN" dirty="0"/>
              <a:t>-</a:t>
            </a:r>
            <a:r>
              <a:rPr lang="zh-CN" altLang="en-US" dirty="0"/>
              <a:t>已有体积</a:t>
            </a:r>
            <a:r>
              <a:rPr lang="en-US" altLang="zh-CN" dirty="0"/>
              <a:t>)/r*2+</a:t>
            </a:r>
            <a:r>
              <a:rPr lang="zh-CN" altLang="en-US" dirty="0"/>
              <a:t>已有表面积</a:t>
            </a:r>
            <a:r>
              <a:rPr lang="en-US" altLang="zh-CN" dirty="0"/>
              <a:t>&gt;=</a:t>
            </a:r>
            <a:r>
              <a:rPr lang="en-US" altLang="zh-CN" dirty="0" err="1" smtClean="0"/>
              <a:t>ans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zh-CN" altLang="en-US" dirty="0"/>
              <a:t>从半径</a:t>
            </a:r>
            <a:r>
              <a:rPr lang="en-US" altLang="zh-CN" dirty="0"/>
              <a:t>=n+1</a:t>
            </a:r>
            <a:r>
              <a:rPr lang="zh-CN" altLang="en-US" dirty="0"/>
              <a:t>开始</a:t>
            </a:r>
            <a:r>
              <a:rPr lang="zh-CN" altLang="en-US" dirty="0" smtClean="0"/>
              <a:t>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721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05384"/>
            <a:ext cx="12158844" cy="551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34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天体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体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天体</Template>
  <TotalTime>8063</TotalTime>
  <Words>573</Words>
  <Application>Microsoft Office PowerPoint</Application>
  <PresentationFormat>宽屏</PresentationFormat>
  <Paragraphs>46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华文新魏</vt:lpstr>
      <vt:lpstr>隶书</vt:lpstr>
      <vt:lpstr>宋体</vt:lpstr>
      <vt:lpstr>Arial</vt:lpstr>
      <vt:lpstr>Calibri</vt:lpstr>
      <vt:lpstr>天体</vt:lpstr>
      <vt:lpstr>DAY5：深度优先搜索2</vt:lpstr>
      <vt:lpstr>搜索剪枝</vt:lpstr>
      <vt:lpstr>PowerPoint 演示文稿</vt:lpstr>
      <vt:lpstr>例1：</vt:lpstr>
      <vt:lpstr>PowerPoint 演示文稿</vt:lpstr>
      <vt:lpstr>例2：</vt:lpstr>
      <vt:lpstr>PowerPoint 演示文稿</vt:lpstr>
      <vt:lpstr>PowerPoint 演示文稿</vt:lpstr>
      <vt:lpstr>PowerPoint 演示文稿</vt:lpstr>
      <vt:lpstr>例3：小木棍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例4：</vt:lpstr>
      <vt:lpstr>PowerPoint 演示文稿</vt:lpstr>
      <vt:lpstr>思考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Siyu Deng</dc:creator>
  <cp:lastModifiedBy>Siyu Deng</cp:lastModifiedBy>
  <cp:revision>108</cp:revision>
  <dcterms:created xsi:type="dcterms:W3CDTF">2017-06-30T02:02:02Z</dcterms:created>
  <dcterms:modified xsi:type="dcterms:W3CDTF">2017-08-04T18:13:12Z</dcterms:modified>
</cp:coreProperties>
</file>