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9" r:id="rId10"/>
    <p:sldId id="278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5FEDF-DCC4-4515-BB16-EE640D1FBCD8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35A6-3E36-4A78-A04B-1AD6A8936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9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235A6-3E36-4A78-A04B-1AD6A89360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cap="all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5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9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3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6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2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3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3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9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19C519-6893-49A5-92B0-8C066AD9A8D3}" type="datetimeFigureOut">
              <a:rPr lang="zh-CN" altLang="en-US" smtClean="0"/>
              <a:t>2017/7/15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6CC4E-FAA8-4474-B2D9-114DE653CC1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118426" y="0"/>
            <a:ext cx="4073574" cy="5847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2017</a:t>
            </a:r>
            <a:r>
              <a:rPr lang="en-US" altLang="zh-CN" sz="3200" baseline="0" dirty="0" smtClean="0">
                <a:solidFill>
                  <a:srgbClr val="7030A0"/>
                </a:solidFill>
              </a:rPr>
              <a:t> Summer Training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0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6000" kern="1200" cap="all">
          <a:ln w="3175" cmpd="sng">
            <a:noFill/>
          </a:ln>
          <a:solidFill>
            <a:schemeClr val="tx1"/>
          </a:solidFill>
          <a:effectLst/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4836" y="1448972"/>
            <a:ext cx="8635289" cy="2936759"/>
          </a:xfrm>
        </p:spPr>
        <p:txBody>
          <a:bodyPr>
            <a:normAutofit/>
          </a:bodyPr>
          <a:lstStyle/>
          <a:p>
            <a:r>
              <a:rPr lang="en-US" altLang="zh-CN" sz="6000" dirty="0" smtClean="0"/>
              <a:t>DAY</a:t>
            </a:r>
            <a:r>
              <a:rPr lang="en-US" altLang="zh-CN" sz="6000" dirty="0"/>
              <a:t>6</a:t>
            </a:r>
            <a:r>
              <a:rPr lang="zh-CN" altLang="en-US" sz="6000" dirty="0" smtClean="0"/>
              <a:t>：广度优先搜索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邓丝雨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5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857"/>
            <a:ext cx="7390476" cy="5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44" y="1961804"/>
            <a:ext cx="7180952" cy="42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734" y="-270100"/>
            <a:ext cx="4405074" cy="22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62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ym typeface="Arial" panose="020B0604020202020204" pitchFamily="34" charset="0"/>
              </a:rPr>
              <a:t>搜索是在</a:t>
            </a:r>
            <a:r>
              <a:rPr lang="zh-CN" altLang="en-US" b="1" dirty="0">
                <a:sym typeface="Arial" panose="020B0604020202020204" pitchFamily="34" charset="0"/>
              </a:rPr>
              <a:t>解空间里寻找目标状态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6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：飞天迷宫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mtClean="0"/>
              <a:t>在某一个公园里有一个奇妙的飞天迷宫，迷宫的入口在地面，而迷宫的出口在天花板上，迷宫中有若干个气球店</a:t>
            </a:r>
            <a:r>
              <a:rPr lang="en-US" altLang="zh-CN" smtClean="0"/>
              <a:t>,</a:t>
            </a:r>
            <a:r>
              <a:rPr lang="zh-CN" altLang="en-US" smtClean="0"/>
              <a:t>小</a:t>
            </a:r>
            <a:r>
              <a:rPr lang="en-US" altLang="zh-CN" smtClean="0"/>
              <a:t>X</a:t>
            </a:r>
            <a:r>
              <a:rPr lang="zh-CN" altLang="en-US" smtClean="0"/>
              <a:t>可以利用气球的浮力克服自身的重力，当气球是浮力等于小</a:t>
            </a:r>
            <a:r>
              <a:rPr lang="en-US" altLang="zh-CN" smtClean="0"/>
              <a:t>X</a:t>
            </a:r>
            <a:r>
              <a:rPr lang="zh-CN" altLang="en-US" smtClean="0"/>
              <a:t>的重力，小</a:t>
            </a:r>
            <a:r>
              <a:rPr lang="en-US" altLang="zh-CN" smtClean="0"/>
              <a:t>X</a:t>
            </a:r>
            <a:r>
              <a:rPr lang="zh-CN" altLang="en-US" smtClean="0"/>
              <a:t>就可以走到出口并上浮离开。（也许他是先上浮发到天花板上再走到出口离开，不要在意这些细节啦</a:t>
            </a:r>
            <a:r>
              <a:rPr lang="en-US" altLang="zh-CN" smtClean="0"/>
              <a:t>……</a:t>
            </a:r>
            <a:r>
              <a:rPr lang="zh-CN" altLang="en-US" smtClean="0"/>
              <a:t>）</a:t>
            </a:r>
            <a:endParaRPr lang="zh-CN" altLang="zh-CN" smtClean="0"/>
          </a:p>
          <a:p>
            <a:pPr eaLnBrk="1" hangingPunct="1"/>
            <a:r>
              <a:rPr lang="zh-CN" altLang="zh-CN" smtClean="0"/>
              <a:t>我们可以把小</a:t>
            </a:r>
            <a:r>
              <a:rPr lang="en-US" altLang="zh-CN" smtClean="0"/>
              <a:t>X</a:t>
            </a:r>
            <a:r>
              <a:rPr lang="zh-CN" altLang="en-US" smtClean="0"/>
              <a:t>的坐标、出口和入口</a:t>
            </a:r>
            <a:r>
              <a:rPr lang="zh-CN" altLang="zh-CN" smtClean="0"/>
              <a:t>，还有气球店都看成点，坐标是二维的。小</a:t>
            </a:r>
            <a:r>
              <a:rPr lang="en-US" altLang="zh-CN" smtClean="0"/>
              <a:t>X</a:t>
            </a:r>
            <a:r>
              <a:rPr lang="zh-CN" altLang="zh-CN" smtClean="0"/>
              <a:t>的重量为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r>
              <a:rPr lang="zh-CN" altLang="zh-CN" smtClean="0"/>
              <a:t>每个气球可以浮起的重量是</a:t>
            </a:r>
            <a:r>
              <a:rPr lang="en-US" altLang="zh-CN" smtClean="0"/>
              <a:t>1</a:t>
            </a:r>
            <a:r>
              <a:rPr lang="zh-CN" altLang="zh-CN" smtClean="0"/>
              <a:t>，去一个气球店一次只能领取一个气球，不能连续在一个气球店领取气球，当然你可以在两个气球店之间来回跑，</a:t>
            </a:r>
            <a:r>
              <a:rPr lang="zh-CN" altLang="en-US" smtClean="0"/>
              <a:t>（</a:t>
            </a:r>
            <a:r>
              <a:rPr lang="zh-CN" altLang="zh-CN" smtClean="0"/>
              <a:t>每个气球店供应的气球都是无限多的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问小</a:t>
            </a:r>
            <a:r>
              <a:rPr lang="en-US" altLang="zh-CN" smtClean="0"/>
              <a:t>X</a:t>
            </a:r>
            <a:r>
              <a:rPr lang="zh-CN" altLang="en-US" smtClean="0"/>
              <a:t>最快的离开迷宫是时间是多少？</a:t>
            </a: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609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85801" y="987405"/>
            <a:ext cx="8291513" cy="700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：飞天迷宫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mtClean="0"/>
              <a:t>样例：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5 5  3</a:t>
            </a:r>
            <a:r>
              <a:rPr lang="zh-CN" altLang="en-US" smtClean="0"/>
              <a:t>（体重</a:t>
            </a:r>
            <a:r>
              <a:rPr lang="en-US" altLang="zh-CN" smtClean="0"/>
              <a:t>M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 . . . . </a:t>
            </a:r>
          </a:p>
          <a:p>
            <a:pPr eaLnBrk="1" hangingPunct="1"/>
            <a:r>
              <a:rPr lang="en-US" altLang="zh-CN" smtClean="0"/>
              <a:t>. </a:t>
            </a:r>
            <a:r>
              <a:rPr lang="zh-CN" altLang="en-US" smtClean="0"/>
              <a:t>* </a:t>
            </a:r>
            <a:r>
              <a:rPr lang="en-US" altLang="zh-CN" smtClean="0"/>
              <a:t>. . .</a:t>
            </a:r>
          </a:p>
          <a:p>
            <a:pPr eaLnBrk="1" hangingPunct="1"/>
            <a:r>
              <a:rPr lang="en-US" altLang="zh-CN" smtClean="0"/>
              <a:t>. . S . .</a:t>
            </a:r>
          </a:p>
          <a:p>
            <a:pPr eaLnBrk="1" hangingPunct="1"/>
            <a:r>
              <a:rPr lang="en-US" altLang="zh-CN" smtClean="0"/>
              <a:t>. S </a:t>
            </a:r>
            <a:r>
              <a:rPr lang="zh-CN" altLang="en-US" smtClean="0"/>
              <a:t>* * *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mtClean="0"/>
              <a:t>. . . . O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输出 </a:t>
            </a:r>
            <a:r>
              <a:rPr lang="en-US" altLang="zh-CN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366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：飞天迷宫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mtClean="0"/>
              <a:t>思路：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状态是什么？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x,y,sum,last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xy</a:t>
            </a:r>
            <a:r>
              <a:rPr lang="zh-CN" altLang="en-US" smtClean="0"/>
              <a:t>是所在的坐标，</a:t>
            </a:r>
            <a:r>
              <a:rPr lang="en-US" altLang="zh-CN" smtClean="0"/>
              <a:t>sum</a:t>
            </a:r>
            <a:r>
              <a:rPr lang="zh-CN" altLang="en-US" smtClean="0"/>
              <a:t>是目前得到的气球的数量，</a:t>
            </a:r>
            <a:r>
              <a:rPr lang="en-US" altLang="zh-CN" smtClean="0"/>
              <a:t>last</a:t>
            </a:r>
            <a:r>
              <a:rPr lang="zh-CN" altLang="en-US" smtClean="0"/>
              <a:t>是最近的一个气球是从哪个店里拿来的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x,y,sum,last</a:t>
            </a:r>
            <a:r>
              <a:rPr lang="zh-CN" altLang="en-US" smtClean="0"/>
              <a:t>） </a:t>
            </a:r>
            <a:r>
              <a:rPr lang="en-US" altLang="zh-CN" smtClean="0"/>
              <a:t>——</a:t>
            </a:r>
            <a:r>
              <a:rPr lang="zh-CN" altLang="en-US" smtClean="0"/>
              <a:t>（</a:t>
            </a:r>
            <a:r>
              <a:rPr lang="en-US" altLang="zh-CN" smtClean="0"/>
              <a:t>x’,y’,sum’,last’</a:t>
            </a:r>
            <a:r>
              <a:rPr lang="zh-CN" altLang="en-US" smtClean="0"/>
              <a:t>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x’y’</a:t>
            </a:r>
            <a:r>
              <a:rPr lang="zh-CN" altLang="en-US" smtClean="0"/>
              <a:t>是一个气球店且不是上一个气球店那么 </a:t>
            </a:r>
            <a:r>
              <a:rPr lang="en-US" altLang="zh-CN" smtClean="0"/>
              <a:t>sum’=sum+1</a:t>
            </a:r>
            <a:r>
              <a:rPr lang="zh-CN" altLang="en-US" smtClean="0"/>
              <a:t>，</a:t>
            </a:r>
            <a:r>
              <a:rPr lang="en-US" altLang="zh-CN" smtClean="0"/>
              <a:t>last’</a:t>
            </a:r>
            <a:r>
              <a:rPr lang="zh-CN" altLang="en-US" smtClean="0"/>
              <a:t>应该为当前气球店编号 </a:t>
            </a:r>
            <a:r>
              <a:rPr lang="en-US" altLang="zh-CN" smtClean="0"/>
              <a:t> 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07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r>
              <a:rPr lang="zh-CN" altLang="en-US" dirty="0" smtClean="0"/>
              <a:t>：飞天迷宫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一个很有趣的新想法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可以认为地图是一个三维的，</a:t>
            </a:r>
            <a:r>
              <a:rPr lang="en-US" altLang="zh-CN" smtClean="0"/>
              <a:t>sum</a:t>
            </a:r>
            <a:r>
              <a:rPr lang="zh-CN" altLang="en-US" smtClean="0"/>
              <a:t>是</a:t>
            </a:r>
            <a:r>
              <a:rPr lang="en-US" altLang="zh-CN" smtClean="0"/>
              <a:t>y</a:t>
            </a:r>
            <a:r>
              <a:rPr lang="zh-CN" altLang="en-US" smtClean="0"/>
              <a:t>轴坐标</a:t>
            </a:r>
            <a:r>
              <a:rPr lang="en-US" altLang="zh-CN" smtClean="0"/>
              <a:t>……</a:t>
            </a:r>
            <a:r>
              <a:rPr lang="zh-CN" altLang="en-US" smtClean="0"/>
              <a:t>气球店认为是一个向上一层传送的传送门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780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Saving Tang Monk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给一个地图，孙悟空(K)救唐僧(T)，地图中'S'表示蛇，第一次到这要杀死蛇（蛇最多5条），多花费一分钟，'1'~'m'表示m个钥匙(m&lt;=9)，孙悟空要依次拿到这m个钥匙，然后才能去救唐僧，集齐m个钥匙之前可以经过唐僧，集齐x个钥匙以前可以经过x+1,x+2..个钥匙，问最少多少步救到唐僧。</a:t>
            </a:r>
          </a:p>
          <a:p>
            <a:pPr eaLnBrk="1" hangingPunct="1"/>
            <a:r>
              <a:rPr lang="zh-CN" altLang="en-US" b="1" smtClean="0"/>
              <a:t>(0 &lt; N &lt;= 100, 0&lt;=M&lt;=9）</a:t>
            </a:r>
          </a:p>
        </p:txBody>
      </p:sp>
    </p:spTree>
    <p:extLst>
      <p:ext uri="{BB962C8B-B14F-4D97-AF65-F5344CB8AC3E}">
        <p14:creationId xmlns:p14="http://schemas.microsoft.com/office/powerpoint/2010/main" val="3868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：Saving Tang Monk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搜索？？？？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想想之前我所说的： 搜索在解空间里寻找目标状态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换而言之，搜索的过程，实际上是从一个状态扩展到另外的状态，而最终达到目标状态，只要我们把状态设计好了，问题就能解决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那对于这个题来说状态是什么样的呢？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x,y ： 当前坐标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key ：已经集齐了key个钥匙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S ：   蛇的访问状态 (2^5的数表示，某位为1表示已经杀过了)</a:t>
            </a:r>
          </a:p>
          <a:p>
            <a:pPr eaLnBrk="1" hangingPunct="1"/>
            <a:r>
              <a:rPr lang="zh-CN" altLang="en-US" b="1" dirty="0" smtClean="0">
                <a:sym typeface="Arial" panose="020B0604020202020204" pitchFamily="34" charset="0"/>
              </a:rPr>
              <a:t>这四个量是不是已经足以决定结果了呢？</a:t>
            </a:r>
          </a:p>
          <a:p>
            <a:pPr eaLnBrk="1" hangingPunct="1"/>
            <a:endParaRPr lang="zh-CN" altLang="en-US" b="1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258" y="2180704"/>
            <a:ext cx="2972827" cy="364913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 smtClean="0"/>
              <a:t>3 </a:t>
            </a:r>
            <a:r>
              <a:rPr lang="zh-CN" altLang="en-US" b="1" dirty="0"/>
              <a:t>1</a:t>
            </a:r>
            <a:endParaRPr lang="zh-CN" altLang="en-US" b="1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/>
              <a:t>K.S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/>
              <a:t>##1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b="1" dirty="0"/>
              <a:t>1#T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906898" y="2336323"/>
            <a:ext cx="297282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r>
              <a:rPr lang="zh-CN" altLang="en-US" b="1" dirty="0" smtClean="0"/>
              <a:t>3 2</a:t>
            </a:r>
          </a:p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r>
              <a:rPr lang="zh-CN" altLang="en-US" b="1" dirty="0" smtClean="0"/>
              <a:t>K#T</a:t>
            </a:r>
          </a:p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r>
              <a:rPr lang="zh-CN" altLang="en-US" b="1" dirty="0" smtClean="0"/>
              <a:t>.S.</a:t>
            </a:r>
          </a:p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r>
              <a:rPr lang="zh-CN" altLang="en-US" b="1" dirty="0" smtClean="0"/>
              <a:t>21.</a:t>
            </a:r>
          </a:p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endParaRPr lang="zh-CN" altLang="en-US" b="1" dirty="0" smtClean="0"/>
          </a:p>
          <a:p>
            <a:pPr>
              <a:spcBef>
                <a:spcPct val="0"/>
              </a:spcBef>
              <a:buClrTx/>
              <a:buSzTx/>
              <a:buFont typeface="Arial"/>
              <a:buNone/>
            </a:pPr>
            <a:endParaRPr lang="zh-CN" altLang="en-US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21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Saving Tang Monk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如何从一个状态扩展到他后继的状态？？</a:t>
            </a:r>
          </a:p>
          <a:p>
            <a:pPr eaLnBrk="1" hangingPunct="1"/>
            <a:r>
              <a:rPr lang="zh-CN" altLang="en-US" smtClean="0"/>
              <a:t>(x,y,key,s) ——&gt;(x',y',key',s')</a:t>
            </a:r>
          </a:p>
          <a:p>
            <a:pPr eaLnBrk="1" hangingPunct="1"/>
            <a:r>
              <a:rPr lang="zh-CN" altLang="en-US" smtClean="0"/>
              <a:t>需要考虑x',y'点能不能走是不是蛇或者钥匙……</a:t>
            </a:r>
          </a:p>
        </p:txBody>
      </p:sp>
    </p:spTree>
    <p:extLst>
      <p:ext uri="{BB962C8B-B14F-4D97-AF65-F5344CB8AC3E}">
        <p14:creationId xmlns:p14="http://schemas.microsoft.com/office/powerpoint/2010/main" val="367429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2529"/>
          <p:cNvSpPr>
            <a:spLocks noGrp="1" noChangeArrowheads="1"/>
          </p:cNvSpPr>
          <p:nvPr>
            <p:ph type="title"/>
          </p:nvPr>
        </p:nvSpPr>
        <p:spPr>
          <a:xfrm>
            <a:off x="494732" y="122237"/>
            <a:ext cx="10131425" cy="1456267"/>
          </a:xfrm>
        </p:spPr>
        <p:txBody>
          <a:bodyPr/>
          <a:lstStyle/>
          <a:p>
            <a:r>
              <a:rPr lang="zh-CN" altLang="en-US" dirty="0" smtClean="0"/>
              <a:t>广度优先搜索（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fs）</a:t>
            </a:r>
          </a:p>
        </p:txBody>
      </p:sp>
      <p:sp>
        <p:nvSpPr>
          <p:cNvPr id="21506" name="文本占位符 22530"/>
          <p:cNvSpPr>
            <a:spLocks noGrp="1" noChangeArrowheads="1"/>
          </p:cNvSpPr>
          <p:nvPr>
            <p:ph type="body" idx="1"/>
          </p:nvPr>
        </p:nvSpPr>
        <p:spPr>
          <a:xfrm>
            <a:off x="617562" y="1214019"/>
            <a:ext cx="10131425" cy="3649133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/>
              <a:t>一层一层的走！</a:t>
            </a:r>
          </a:p>
          <a:p>
            <a:r>
              <a:rPr lang="zh-CN" altLang="en-US" b="1" dirty="0" smtClean="0"/>
              <a:t>广搜总是每次都把离上一状态最近的状态用一个队列记录下来；</a:t>
            </a:r>
            <a:endParaRPr lang="en-US" altLang="zh-CN" b="1" dirty="0" smtClean="0"/>
          </a:p>
          <a:p>
            <a:r>
              <a:rPr lang="zh-CN" altLang="en-US" b="1" dirty="0" smtClean="0"/>
              <a:t>记录之后，检查队列是否为空，如果不为空，就讲队首元素弹出，并且以这个状态为“根节点”进行广度优先搜索。</a:t>
            </a:r>
            <a:endParaRPr lang="en-US" altLang="zh-CN" b="1" dirty="0" smtClean="0"/>
          </a:p>
          <a:p>
            <a:r>
              <a:rPr lang="zh-CN" altLang="en-US" b="1" dirty="0" smtClean="0"/>
              <a:t>直到整个队列为空为止。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pic>
        <p:nvPicPr>
          <p:cNvPr id="21507" name="内容占位符 5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28" y="3914657"/>
            <a:ext cx="5583237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0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 smtClean="0"/>
              <a:t>我想大家应该注意到了一点：</a:t>
            </a:r>
          </a:p>
          <a:p>
            <a:pPr eaLnBrk="1" hangingPunct="1"/>
            <a:r>
              <a:rPr lang="zh-CN" altLang="en-US" dirty="0" smtClean="0"/>
              <a:t>如果是x', y'是没有打过的蛇，我从x,y走到x',y'是走了两步的</a:t>
            </a:r>
          </a:p>
          <a:p>
            <a:pPr eaLnBrk="1" hangingPunct="1"/>
            <a:r>
              <a:rPr lang="zh-CN" altLang="en-US" dirty="0" smtClean="0"/>
              <a:t>如果直接把其加入队列中，会导致后一层的点先扩展，最后求出的可能就不是最小值了</a:t>
            </a:r>
          </a:p>
          <a:p>
            <a:pPr eaLnBrk="1" hangingPunct="1"/>
            <a:r>
              <a:rPr lang="zh-CN" altLang="en-US" dirty="0" smtClean="0"/>
              <a:t>办法有三个</a:t>
            </a:r>
          </a:p>
          <a:p>
            <a:pPr eaLnBrk="1" hangingPunct="1"/>
            <a:r>
              <a:rPr lang="zh-CN" altLang="en-US" dirty="0" smtClean="0"/>
              <a:t>1.把打蛇和前进拆解成两步</a:t>
            </a:r>
          </a:p>
          <a:p>
            <a:pPr eaLnBrk="1" hangingPunct="1"/>
            <a:r>
              <a:rPr lang="zh-CN" altLang="en-US" dirty="0" smtClean="0"/>
              <a:t>2.bfs在第一次到达目标的时候不结束继续向下，直到找完所有方案……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把队列换成优先队列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 Saving Tang Monk</a:t>
            </a:r>
          </a:p>
        </p:txBody>
      </p:sp>
    </p:spTree>
    <p:extLst>
      <p:ext uri="{BB962C8B-B14F-4D97-AF65-F5344CB8AC3E}">
        <p14:creationId xmlns:p14="http://schemas.microsoft.com/office/powerpoint/2010/main" val="29747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85502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9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7439025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5373689"/>
            <a:ext cx="56769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5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2769"/>
          <p:cNvSpPr>
            <a:spLocks noGrp="1" noChangeArrowheads="1"/>
          </p:cNvSpPr>
          <p:nvPr>
            <p:ph type="title"/>
          </p:nvPr>
        </p:nvSpPr>
        <p:spPr>
          <a:xfrm>
            <a:off x="535676" y="30708"/>
            <a:ext cx="10131425" cy="14562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走迷宫（bfs）</a:t>
            </a:r>
          </a:p>
        </p:txBody>
      </p:sp>
      <p:sp>
        <p:nvSpPr>
          <p:cNvPr id="31746" name="文本占位符 32770"/>
          <p:cNvSpPr>
            <a:spLocks noGrp="1" noChangeArrowheads="1"/>
          </p:cNvSpPr>
          <p:nvPr>
            <p:ph type="body" idx="1"/>
          </p:nvPr>
        </p:nvSpPr>
        <p:spPr>
          <a:xfrm>
            <a:off x="535675" y="1119975"/>
            <a:ext cx="10131425" cy="364913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设有一个</a:t>
            </a:r>
            <a:r>
              <a:rPr lang="en-US" altLang="zh-CN" sz="2800" b="1" dirty="0"/>
              <a:t>n*m</a:t>
            </a:r>
            <a:r>
              <a:rPr lang="zh-CN" altLang="en-US" sz="2800" b="1" dirty="0"/>
              <a:t>方格的迷宫，即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行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列的迷宫。</a:t>
            </a:r>
            <a:endParaRPr lang="en-US" altLang="zh-CN" sz="2800" b="1" dirty="0"/>
          </a:p>
          <a:p>
            <a:r>
              <a:rPr lang="zh-CN" altLang="en-US" sz="2800" b="1" dirty="0"/>
              <a:t>迷宫格子中分别放有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表示可通，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表示不能</a:t>
            </a:r>
            <a:r>
              <a:rPr lang="zh-CN" altLang="en-US" sz="2800" b="1" dirty="0" smtClean="0"/>
              <a:t>，</a:t>
            </a:r>
            <a:endParaRPr lang="en-US" altLang="zh-CN" sz="2800" b="1" dirty="0"/>
          </a:p>
          <a:p>
            <a:r>
              <a:rPr lang="zh-CN" altLang="en-US" sz="2800" b="1" dirty="0"/>
              <a:t>即从某点开始，有四个方向可走，前进方格中数字为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时表示可通过，为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时表示不可通过，要另找路径。</a:t>
            </a:r>
            <a:endParaRPr lang="en-US" altLang="zh-CN" sz="2800" b="1" dirty="0"/>
          </a:p>
          <a:p>
            <a:r>
              <a:rPr lang="zh-CN" altLang="en-US" sz="2800" b="1" dirty="0"/>
              <a:t>起点是左上角的点，输入终点坐标，给出最短的</a:t>
            </a:r>
            <a:r>
              <a:rPr lang="zh-CN" altLang="en-US" sz="2800" b="1" dirty="0" smtClean="0"/>
              <a:t>路径</a:t>
            </a:r>
            <a:endParaRPr lang="en-US" altLang="zh-CN" sz="2800" b="1" dirty="0"/>
          </a:p>
        </p:txBody>
      </p:sp>
      <p:pic>
        <p:nvPicPr>
          <p:cNvPr id="31747" name="图片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4653887"/>
            <a:ext cx="1936239" cy="2193002"/>
          </a:xfrm>
        </p:spPr>
      </p:pic>
    </p:spTree>
    <p:extLst>
      <p:ext uri="{BB962C8B-B14F-4D97-AF65-F5344CB8AC3E}">
        <p14:creationId xmlns:p14="http://schemas.microsoft.com/office/powerpoint/2010/main" val="141870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3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比如这样一个迷宫：</a:t>
            </a:r>
          </a:p>
        </p:txBody>
      </p:sp>
      <p:sp>
        <p:nvSpPr>
          <p:cNvPr id="32770" name="文本占位符 3379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smtClean="0"/>
              <a:t>6 5</a:t>
            </a:r>
            <a:endParaRPr lang="zh-CN" altLang="en-US" b="1" smtClean="0"/>
          </a:p>
          <a:p>
            <a:r>
              <a:rPr lang="en-US" altLang="zh-CN" b="1" smtClean="0"/>
              <a:t>1 1 0 1 1</a:t>
            </a:r>
            <a:endParaRPr lang="zh-CN" altLang="en-US" b="1" smtClean="0"/>
          </a:p>
          <a:p>
            <a:r>
              <a:rPr lang="en-US" altLang="zh-CN" b="1" smtClean="0"/>
              <a:t>1 0 1 1 1</a:t>
            </a:r>
            <a:endParaRPr lang="zh-CN" altLang="en-US" b="1" smtClean="0"/>
          </a:p>
          <a:p>
            <a:r>
              <a:rPr lang="en-US" altLang="zh-CN" b="1" smtClean="0"/>
              <a:t>1 0 1 0 0</a:t>
            </a:r>
            <a:endParaRPr lang="zh-CN" altLang="en-US" b="1" smtClean="0"/>
          </a:p>
          <a:p>
            <a:r>
              <a:rPr lang="en-US" altLang="zh-CN" b="1" smtClean="0"/>
              <a:t>1 0 1 1 1</a:t>
            </a:r>
            <a:endParaRPr lang="zh-CN" altLang="en-US" b="1" smtClean="0"/>
          </a:p>
          <a:p>
            <a:r>
              <a:rPr lang="en-US" altLang="zh-CN" b="1" smtClean="0"/>
              <a:t>1 1 1 0 1</a:t>
            </a:r>
            <a:endParaRPr lang="zh-CN" altLang="en-US" b="1" smtClean="0"/>
          </a:p>
          <a:p>
            <a:r>
              <a:rPr lang="en-US" altLang="zh-CN" b="1" smtClean="0"/>
              <a:t>1 1 1 1 1</a:t>
            </a:r>
            <a:endParaRPr lang="zh-CN" altLang="en-US" b="1" smtClean="0"/>
          </a:p>
        </p:txBody>
      </p:sp>
      <p:pic>
        <p:nvPicPr>
          <p:cNvPr id="32771" name="内容占位符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6800" y="609600"/>
            <a:ext cx="3851275" cy="6119812"/>
          </a:xfrm>
        </p:spPr>
      </p:pic>
    </p:spTree>
    <p:extLst>
      <p:ext uri="{BB962C8B-B14F-4D97-AF65-F5344CB8AC3E}">
        <p14:creationId xmlns:p14="http://schemas.microsoft.com/office/powerpoint/2010/main" val="42071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48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手工算法</a:t>
            </a:r>
          </a:p>
        </p:txBody>
      </p:sp>
      <p:sp>
        <p:nvSpPr>
          <p:cNvPr id="33794" name="文本占位符 34818"/>
          <p:cNvSpPr>
            <a:spLocks noGrp="1" noChangeArrowheads="1"/>
          </p:cNvSpPr>
          <p:nvPr>
            <p:ph type="body" idx="1"/>
          </p:nvPr>
        </p:nvSpPr>
        <p:spPr>
          <a:xfrm>
            <a:off x="456621" y="1801504"/>
            <a:ext cx="8281844" cy="472894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从第一节点开始，逐步计算</a:t>
            </a:r>
            <a:endParaRPr lang="en-US" altLang="zh-CN" b="1" dirty="0" smtClean="0"/>
          </a:p>
          <a:p>
            <a:r>
              <a:rPr lang="zh-CN" altLang="en-US" b="1" dirty="0" smtClean="0"/>
              <a:t>怎么算？</a:t>
            </a:r>
            <a:endParaRPr lang="en-US" altLang="zh-CN" b="1" dirty="0" smtClean="0"/>
          </a:p>
          <a:p>
            <a:r>
              <a:rPr lang="zh-CN" altLang="en-US" b="1" dirty="0" smtClean="0"/>
              <a:t>建立一个等待处理的节点的队列。</a:t>
            </a:r>
            <a:endParaRPr lang="en-US" altLang="zh-CN" b="1" dirty="0" smtClean="0"/>
          </a:p>
          <a:p>
            <a:r>
              <a:rPr lang="zh-CN" altLang="en-US" b="1" dirty="0" smtClean="0"/>
              <a:t>先把一步以内能够走到的节点加进来。</a:t>
            </a:r>
            <a:endParaRPr lang="en-US" altLang="zh-CN" b="1" dirty="0" smtClean="0"/>
          </a:p>
          <a:p>
            <a:r>
              <a:rPr lang="zh-CN" altLang="en-US" b="1" dirty="0" smtClean="0"/>
              <a:t>然后对这个队列的元素进行处理：即从队列中删除这个节点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，然后再把这个节点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的能够一步走到的节点加入队列。</a:t>
            </a:r>
            <a:endParaRPr lang="en-US" altLang="zh-CN" b="1" dirty="0" smtClean="0"/>
          </a:p>
          <a:p>
            <a:r>
              <a:rPr lang="zh-CN" altLang="en-US" b="1" dirty="0" smtClean="0"/>
              <a:t>直到这个队列空为止。</a:t>
            </a:r>
          </a:p>
        </p:txBody>
      </p:sp>
      <p:pic>
        <p:nvPicPr>
          <p:cNvPr id="33795" name="内容占位符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1912" y="1383771"/>
            <a:ext cx="3240088" cy="5146675"/>
          </a:xfrm>
        </p:spPr>
      </p:pic>
    </p:spTree>
    <p:extLst>
      <p:ext uri="{BB962C8B-B14F-4D97-AF65-F5344CB8AC3E}">
        <p14:creationId xmlns:p14="http://schemas.microsoft.com/office/powerpoint/2010/main" val="9877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6866"/>
          <p:cNvSpPr>
            <a:spLocks noGrp="1" noChangeArrowheads="1"/>
          </p:cNvSpPr>
          <p:nvPr>
            <p:ph type="body" idx="1"/>
          </p:nvPr>
        </p:nvSpPr>
        <p:spPr>
          <a:xfrm>
            <a:off x="368491" y="892223"/>
            <a:ext cx="7042244" cy="5191125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对于坐标的处理方法</a:t>
            </a:r>
          </a:p>
          <a:p>
            <a:r>
              <a:rPr lang="zh-CN" altLang="en-US" b="1" dirty="0" smtClean="0"/>
              <a:t>本来是用两个数来表示的坐标</a:t>
            </a:r>
            <a:r>
              <a:rPr lang="en-US" altLang="zh-CN" b="1" dirty="0" smtClean="0"/>
              <a:t>(x, y)</a:t>
            </a:r>
            <a:r>
              <a:rPr lang="zh-CN" altLang="en-US" b="1" dirty="0" smtClean="0"/>
              <a:t>，可以用一个数来表示。</a:t>
            </a:r>
            <a:endParaRPr lang="en-US" altLang="zh-CN" b="1" dirty="0" smtClean="0"/>
          </a:p>
          <a:p>
            <a:r>
              <a:rPr lang="zh-CN" altLang="en-US" b="1" dirty="0" smtClean="0"/>
              <a:t>为什么要这样？简便呗！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行第</a:t>
            </a:r>
            <a:r>
              <a:rPr lang="en-US" altLang="zh-CN" b="1" dirty="0" smtClean="0"/>
              <a:t>j</a:t>
            </a:r>
            <a:r>
              <a:rPr lang="zh-CN" altLang="en-US" b="1" dirty="0" smtClean="0"/>
              <a:t>列的格子编号为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*</a:t>
            </a:r>
            <a:r>
              <a:rPr lang="en-US" altLang="zh-CN" b="1" dirty="0" err="1" smtClean="0"/>
              <a:t>m+j</a:t>
            </a:r>
            <a:endParaRPr lang="en-US" altLang="zh-CN" b="1" dirty="0" smtClean="0"/>
          </a:p>
          <a:p>
            <a:r>
              <a:rPr lang="zh-CN" altLang="en-US" b="1" dirty="0" smtClean="0"/>
              <a:t>（横纵坐标的起点都是0）</a:t>
            </a:r>
            <a:endParaRPr lang="en-US" altLang="zh-CN" b="1" dirty="0" smtClean="0"/>
          </a:p>
          <a:p>
            <a:r>
              <a:rPr lang="zh-CN" altLang="en-US" b="1" dirty="0" smtClean="0"/>
              <a:t>反之，编号为</a:t>
            </a:r>
            <a:r>
              <a:rPr lang="en-US" altLang="zh-CN" b="1" dirty="0" smtClean="0"/>
              <a:t>u</a:t>
            </a:r>
            <a:r>
              <a:rPr lang="zh-CN" altLang="en-US" b="1" dirty="0" smtClean="0"/>
              <a:t>的节点，其行号和列号分别为</a:t>
            </a:r>
            <a:r>
              <a:rPr lang="en-US" altLang="zh-CN" b="1" dirty="0" smtClean="0"/>
              <a:t>u / m; u % m</a:t>
            </a:r>
            <a:endParaRPr lang="zh-CN" altLang="en-US" b="1" dirty="0" smtClean="0"/>
          </a:p>
        </p:txBody>
      </p:sp>
      <p:pic>
        <p:nvPicPr>
          <p:cNvPr id="35843" name="内容占位符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9489" y="674569"/>
            <a:ext cx="3640138" cy="5822950"/>
          </a:xfrm>
        </p:spPr>
      </p:pic>
    </p:spTree>
    <p:extLst>
      <p:ext uri="{BB962C8B-B14F-4D97-AF65-F5344CB8AC3E}">
        <p14:creationId xmlns:p14="http://schemas.microsoft.com/office/powerpoint/2010/main" val="42861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048"/>
            <a:ext cx="8462886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：八数码问题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451" y="2294466"/>
            <a:ext cx="1413455" cy="3649133"/>
          </a:xfrm>
        </p:spPr>
        <p:txBody>
          <a:bodyPr/>
          <a:lstStyle/>
          <a:p>
            <a:r>
              <a:rPr lang="en-US" altLang="zh-CN" dirty="0" smtClean="0"/>
              <a:t>1 2 3</a:t>
            </a:r>
          </a:p>
          <a:p>
            <a:r>
              <a:rPr lang="en-US" altLang="zh-CN" dirty="0" smtClean="0"/>
              <a:t>4 5 6</a:t>
            </a:r>
          </a:p>
          <a:p>
            <a:r>
              <a:rPr lang="en-US" altLang="zh-CN" dirty="0" smtClean="0"/>
              <a:t>7 X 8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1" y="2294467"/>
            <a:ext cx="141345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1 2 3</a:t>
            </a:r>
          </a:p>
          <a:p>
            <a:r>
              <a:rPr lang="en-US" altLang="zh-CN" smtClean="0"/>
              <a:t>4 5 6</a:t>
            </a:r>
          </a:p>
          <a:p>
            <a:r>
              <a:rPr lang="en-US" altLang="zh-CN" smtClean="0"/>
              <a:t>7 8 X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753377" y="2294466"/>
            <a:ext cx="141345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1 2 3</a:t>
            </a:r>
          </a:p>
          <a:p>
            <a:r>
              <a:rPr lang="en-US" altLang="zh-CN" dirty="0" smtClean="0"/>
              <a:t>4 X 6</a:t>
            </a:r>
          </a:p>
          <a:p>
            <a:r>
              <a:rPr lang="en-US" altLang="zh-CN" dirty="0" smtClean="0"/>
              <a:t>7 5 8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51656" y="3966693"/>
            <a:ext cx="504423" cy="39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266663" y="3966692"/>
            <a:ext cx="504423" cy="39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9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康托展开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X=a[n]*(n-1)!+a[n-1]*(n-2)!+...+a[</a:t>
            </a:r>
            <a:r>
              <a:rPr lang="en-US" altLang="zh-CN" dirty="0" err="1"/>
              <a:t>i</a:t>
            </a:r>
            <a:r>
              <a:rPr lang="en-US" altLang="zh-CN" dirty="0"/>
              <a:t>]*(i-1)!+...+a[1]*0! 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为当前未出现的元素中是排在第几个（从</a:t>
            </a:r>
            <a:r>
              <a:rPr lang="en-US" altLang="zh-CN" dirty="0"/>
              <a:t>0</a:t>
            </a:r>
            <a:r>
              <a:rPr lang="zh-CN" altLang="en-US" dirty="0"/>
              <a:t>开始）。</a:t>
            </a:r>
          </a:p>
        </p:txBody>
      </p:sp>
    </p:spTree>
    <p:extLst>
      <p:ext uri="{BB962C8B-B14F-4D97-AF65-F5344CB8AC3E}">
        <p14:creationId xmlns:p14="http://schemas.microsoft.com/office/powerpoint/2010/main" val="343049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8122</TotalTime>
  <Words>1244</Words>
  <Application>Microsoft Office PowerPoint</Application>
  <PresentationFormat>宽屏</PresentationFormat>
  <Paragraphs>105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华文新魏</vt:lpstr>
      <vt:lpstr>隶书</vt:lpstr>
      <vt:lpstr>宋体</vt:lpstr>
      <vt:lpstr>Arial</vt:lpstr>
      <vt:lpstr>Calibri</vt:lpstr>
      <vt:lpstr>天体</vt:lpstr>
      <vt:lpstr>DAY6：广度优先搜索</vt:lpstr>
      <vt:lpstr>广度优先搜索（Bfs）</vt:lpstr>
      <vt:lpstr>例1：走迷宫（bfs）</vt:lpstr>
      <vt:lpstr>比如这样一个迷宫：</vt:lpstr>
      <vt:lpstr>手工算法</vt:lpstr>
      <vt:lpstr>PowerPoint 演示文稿</vt:lpstr>
      <vt:lpstr>PowerPoint 演示文稿</vt:lpstr>
      <vt:lpstr>例2：八数码问题</vt:lpstr>
      <vt:lpstr>康托展开</vt:lpstr>
      <vt:lpstr>PowerPoint 演示文稿</vt:lpstr>
      <vt:lpstr>PowerPoint 演示文稿</vt:lpstr>
      <vt:lpstr>例3：飞天迷宫</vt:lpstr>
      <vt:lpstr>例3：飞天迷宫</vt:lpstr>
      <vt:lpstr>例3：飞天迷宫</vt:lpstr>
      <vt:lpstr>例3：飞天迷宫</vt:lpstr>
      <vt:lpstr>例4： Saving Tang Monk</vt:lpstr>
      <vt:lpstr>例4：Saving Tang Monk</vt:lpstr>
      <vt:lpstr>PowerPoint 演示文稿</vt:lpstr>
      <vt:lpstr>例4： Saving Tang Monk</vt:lpstr>
      <vt:lpstr>例4： Saving Tang Monk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 Deng</dc:creator>
  <cp:lastModifiedBy>Siyu Deng</cp:lastModifiedBy>
  <cp:revision>112</cp:revision>
  <dcterms:created xsi:type="dcterms:W3CDTF">2017-06-30T02:02:02Z</dcterms:created>
  <dcterms:modified xsi:type="dcterms:W3CDTF">2017-07-15T07:55:53Z</dcterms:modified>
</cp:coreProperties>
</file>