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87" r:id="rId6"/>
    <p:sldId id="259" r:id="rId7"/>
    <p:sldId id="260" r:id="rId8"/>
    <p:sldId id="261" r:id="rId9"/>
    <p:sldId id="262" r:id="rId10"/>
    <p:sldId id="263" r:id="rId11"/>
    <p:sldId id="264" r:id="rId12"/>
    <p:sldId id="265" r:id="rId13"/>
    <p:sldId id="288" r:id="rId14"/>
    <p:sldId id="268" r:id="rId15"/>
    <p:sldId id="289" r:id="rId16"/>
    <p:sldId id="266" r:id="rId17"/>
    <p:sldId id="269" r:id="rId18"/>
    <p:sldId id="267" r:id="rId19"/>
    <p:sldId id="284" r:id="rId20"/>
    <p:sldId id="280" r:id="rId21"/>
    <p:sldId id="281" r:id="rId22"/>
    <p:sldId id="283" r:id="rId23"/>
    <p:sldId id="282" r:id="rId24"/>
    <p:sldId id="270" r:id="rId25"/>
    <p:sldId id="290" r:id="rId26"/>
    <p:sldId id="291" r:id="rId27"/>
    <p:sldId id="274" r:id="rId28"/>
    <p:sldId id="273" r:id="rId29"/>
    <p:sldId id="292" r:id="rId30"/>
    <p:sldId id="295" r:id="rId31"/>
    <p:sldId id="271" r:id="rId32"/>
    <p:sldId id="272" r:id="rId33"/>
    <p:sldId id="276" r:id="rId34"/>
    <p:sldId id="294" r:id="rId35"/>
    <p:sldId id="278" r:id="rId36"/>
    <p:sldId id="275" r:id="rId37"/>
    <p:sldId id="293" r:id="rId38"/>
    <p:sldId id="296" r:id="rId39"/>
    <p:sldId id="277"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bnuoj.com/v3/problem_show.php?pid=3498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线性代数</a:t>
            </a:r>
            <a:endParaRPr lang="zh-CN" altLang="en-US" dirty="0"/>
          </a:p>
        </p:txBody>
      </p:sp>
      <p:sp>
        <p:nvSpPr>
          <p:cNvPr id="3" name="副标题 2"/>
          <p:cNvSpPr>
            <a:spLocks noGrp="1"/>
          </p:cNvSpPr>
          <p:nvPr>
            <p:ph type="subTitle" idx="1"/>
          </p:nvPr>
        </p:nvSpPr>
        <p:spPr/>
        <p:txBody>
          <a:bodyPr/>
          <a:lstStyle/>
          <a:p>
            <a:r>
              <a:rPr lang="zh-CN" altLang="en-US" dirty="0" smtClean="0"/>
              <a:t>主讲人：数一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ChangeAspect="1"/>
          </p:cNvGraphicFramePr>
          <p:nvPr>
            <p:ph idx="1"/>
          </p:nvPr>
        </p:nvGraphicFramePr>
        <p:xfrm>
          <a:off x="539552" y="908720"/>
          <a:ext cx="7770745" cy="4896966"/>
        </p:xfrm>
        <a:graphic>
          <a:graphicData uri="http://schemas.openxmlformats.org/presentationml/2006/ole">
            <p:oleObj spid="_x0000_s3074" name="Unknown" r:id="rId3" imgW="3022560" imgH="1904760" progId="Equation.KSEE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en-US" altLang="zh-CN" dirty="0" smtClean="0"/>
              <a:t>HDU1005 Number Sequence </a:t>
            </a:r>
            <a:br>
              <a:rPr lang="en-US" altLang="zh-CN" dirty="0" smtClean="0"/>
            </a:br>
            <a:endParaRPr lang="en-US" altLang="zh-CN" dirty="0" smtClean="0"/>
          </a:p>
          <a:p>
            <a:endParaRPr lang="en-US" altLang="zh-CN" dirty="0" smtClean="0"/>
          </a:p>
        </p:txBody>
      </p:sp>
      <p:graphicFrame>
        <p:nvGraphicFramePr>
          <p:cNvPr id="4" name="对象 3"/>
          <p:cNvGraphicFramePr>
            <a:graphicFrameLocks noChangeAspect="1"/>
          </p:cNvGraphicFramePr>
          <p:nvPr/>
        </p:nvGraphicFramePr>
        <p:xfrm>
          <a:off x="755576" y="2276872"/>
          <a:ext cx="7246279" cy="1152128"/>
        </p:xfrm>
        <a:graphic>
          <a:graphicData uri="http://schemas.openxmlformats.org/presentationml/2006/ole">
            <p:oleObj spid="_x0000_s21505" name="Unknown" r:id="rId3" imgW="3035160" imgH="482400" progId="Equation.KSEE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有时候题目看上去不像递推数列</a:t>
            </a:r>
            <a:endParaRPr lang="zh-CN" altLang="en-US" dirty="0"/>
          </a:p>
        </p:txBody>
      </p:sp>
      <p:sp>
        <p:nvSpPr>
          <p:cNvPr id="3" name="内容占位符 2"/>
          <p:cNvSpPr>
            <a:spLocks noGrp="1"/>
          </p:cNvSpPr>
          <p:nvPr>
            <p:ph idx="1"/>
          </p:nvPr>
        </p:nvSpPr>
        <p:spPr/>
        <p:txBody>
          <a:bodyPr/>
          <a:lstStyle/>
          <a:p>
            <a:r>
              <a:rPr lang="en-US" altLang="zh-CN" dirty="0" smtClean="0"/>
              <a:t>LightOJ1070 Algebraic Problem </a:t>
            </a:r>
            <a:br>
              <a:rPr lang="en-US" altLang="zh-CN" dirty="0" smtClean="0"/>
            </a:br>
            <a:endParaRPr lang="en-US" altLang="zh-CN" dirty="0" smtClean="0"/>
          </a:p>
          <a:p>
            <a:pPr>
              <a:buNone/>
            </a:pPr>
            <a:endParaRPr lang="en-US" altLang="zh-CN" dirty="0" smtClean="0"/>
          </a:p>
          <a:p>
            <a:endParaRPr lang="en-US" altLang="zh-CN" dirty="0" smtClean="0"/>
          </a:p>
          <a:p>
            <a:pPr>
              <a:buNone/>
            </a:pPr>
            <a:r>
              <a:rPr lang="en-US" altLang="zh-CN" dirty="0" smtClean="0"/>
              <a:t/>
            </a:r>
            <a:br>
              <a:rPr lang="en-US" altLang="zh-CN" dirty="0" smtClean="0"/>
            </a:br>
            <a:r>
              <a:rPr lang="en-US" altLang="zh-CN" dirty="0" smtClean="0"/>
              <a:t/>
            </a:r>
            <a:br>
              <a:rPr lang="en-US" altLang="zh-CN" dirty="0" smtClean="0"/>
            </a:br>
            <a:endParaRPr lang="zh-CN" altLang="en-US" dirty="0"/>
          </a:p>
        </p:txBody>
      </p:sp>
      <p:graphicFrame>
        <p:nvGraphicFramePr>
          <p:cNvPr id="5" name="对象 4"/>
          <p:cNvGraphicFramePr>
            <a:graphicFrameLocks noChangeAspect="1"/>
          </p:cNvGraphicFramePr>
          <p:nvPr/>
        </p:nvGraphicFramePr>
        <p:xfrm>
          <a:off x="611559" y="2348880"/>
          <a:ext cx="8257775" cy="1368152"/>
        </p:xfrm>
        <a:graphic>
          <a:graphicData uri="http://schemas.openxmlformats.org/presentationml/2006/ole">
            <p:oleObj spid="_x0000_s5123" name="Unknown" r:id="rId3" imgW="2869920" imgH="482400" progId="Equation.KSEE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HDU4565 So Easy!  (2013</a:t>
            </a:r>
            <a:r>
              <a:rPr lang="zh-CN" altLang="en-US" dirty="0" smtClean="0"/>
              <a:t>长沙邀请赛</a:t>
            </a:r>
            <a:r>
              <a:rPr lang="en-US" altLang="zh-CN" dirty="0" smtClean="0"/>
              <a:t>)</a:t>
            </a:r>
            <a:endParaRPr lang="zh-CN" altLang="en-US" dirty="0"/>
          </a:p>
        </p:txBody>
      </p:sp>
      <p:graphicFrame>
        <p:nvGraphicFramePr>
          <p:cNvPr id="34818" name="Object 2"/>
          <p:cNvGraphicFramePr>
            <a:graphicFrameLocks noChangeAspect="1"/>
          </p:cNvGraphicFramePr>
          <p:nvPr/>
        </p:nvGraphicFramePr>
        <p:xfrm>
          <a:off x="323528" y="2276872"/>
          <a:ext cx="8488362" cy="936625"/>
        </p:xfrm>
        <a:graphic>
          <a:graphicData uri="http://schemas.openxmlformats.org/presentationml/2006/ole">
            <p:oleObj spid="_x0000_s34818" name="Unknown" r:id="rId3" imgW="3454200" imgH="380880" progId="Equation.KSEE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有一些时候矩阵需要自己构造</a:t>
            </a:r>
            <a:endParaRPr lang="zh-CN" altLang="en-US" dirty="0"/>
          </a:p>
        </p:txBody>
      </p:sp>
      <p:sp>
        <p:nvSpPr>
          <p:cNvPr id="3" name="内容占位符 2"/>
          <p:cNvSpPr>
            <a:spLocks noGrp="1"/>
          </p:cNvSpPr>
          <p:nvPr>
            <p:ph idx="1"/>
          </p:nvPr>
        </p:nvSpPr>
        <p:spPr/>
        <p:txBody>
          <a:bodyPr/>
          <a:lstStyle/>
          <a:p>
            <a:r>
              <a:rPr lang="en-US" altLang="zh-CN" dirty="0" smtClean="0"/>
              <a:t>LIGHTOJ1132</a:t>
            </a:r>
          </a:p>
          <a:p>
            <a:endParaRPr lang="en-US" altLang="zh-CN" dirty="0" smtClean="0"/>
          </a:p>
          <a:p>
            <a:pPr>
              <a:buNone/>
            </a:pPr>
            <a:r>
              <a:rPr lang="en-US" altLang="zh-CN" dirty="0" smtClean="0"/>
              <a:t/>
            </a:r>
            <a:br>
              <a:rPr lang="en-US" altLang="zh-CN" dirty="0" smtClean="0"/>
            </a:br>
            <a:endParaRPr lang="en-US" altLang="zh-CN" dirty="0" smtClean="0"/>
          </a:p>
        </p:txBody>
      </p:sp>
      <p:graphicFrame>
        <p:nvGraphicFramePr>
          <p:cNvPr id="4" name="对象 3"/>
          <p:cNvGraphicFramePr>
            <a:graphicFrameLocks noChangeAspect="1"/>
          </p:cNvGraphicFramePr>
          <p:nvPr/>
        </p:nvGraphicFramePr>
        <p:xfrm>
          <a:off x="755576" y="2276872"/>
          <a:ext cx="7704856" cy="1368152"/>
        </p:xfrm>
        <a:graphic>
          <a:graphicData uri="http://schemas.openxmlformats.org/presentationml/2006/ole">
            <p:oleObj spid="_x0000_s6146" name="Unknown" r:id="rId3" imgW="2717640" imgH="482400" progId="Equation.KSEE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POJ3233</a:t>
            </a:r>
            <a:endParaRPr lang="zh-CN" altLang="en-US" dirty="0"/>
          </a:p>
        </p:txBody>
      </p:sp>
      <p:graphicFrame>
        <p:nvGraphicFramePr>
          <p:cNvPr id="35842" name="Object 2"/>
          <p:cNvGraphicFramePr>
            <a:graphicFrameLocks noChangeAspect="1"/>
          </p:cNvGraphicFramePr>
          <p:nvPr/>
        </p:nvGraphicFramePr>
        <p:xfrm>
          <a:off x="683568" y="2132856"/>
          <a:ext cx="7485063" cy="1800225"/>
        </p:xfrm>
        <a:graphic>
          <a:graphicData uri="http://schemas.openxmlformats.org/presentationml/2006/ole">
            <p:oleObj spid="_x0000_s35842" name="Unknown" r:id="rId3" imgW="3009600" imgH="723600" progId="Equation.KSEE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dp</a:t>
            </a:r>
            <a:r>
              <a:rPr lang="zh-CN" altLang="en-US" dirty="0" smtClean="0"/>
              <a:t>优化加速</a:t>
            </a:r>
            <a:endParaRPr lang="zh-CN" altLang="en-US" dirty="0"/>
          </a:p>
        </p:txBody>
      </p:sp>
      <p:sp>
        <p:nvSpPr>
          <p:cNvPr id="3" name="内容占位符 2"/>
          <p:cNvSpPr>
            <a:spLocks noGrp="1"/>
          </p:cNvSpPr>
          <p:nvPr>
            <p:ph idx="1"/>
          </p:nvPr>
        </p:nvSpPr>
        <p:spPr/>
        <p:txBody>
          <a:bodyPr/>
          <a:lstStyle/>
          <a:p>
            <a:r>
              <a:rPr lang="zh-CN" altLang="en-US" dirty="0" smtClean="0"/>
              <a:t>有时候</a:t>
            </a:r>
            <a:r>
              <a:rPr lang="en-US" altLang="zh-CN" dirty="0" err="1" smtClean="0"/>
              <a:t>dp</a:t>
            </a:r>
            <a:r>
              <a:rPr lang="zh-CN" altLang="en-US" dirty="0" smtClean="0"/>
              <a:t>的递推式子也可以表示成常系数线性递推数列的形式，这时候就可以用矩阵快速幂进行优化了。</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先来一个简单的</a:t>
            </a:r>
            <a:endParaRPr lang="zh-CN" altLang="en-US" dirty="0"/>
          </a:p>
        </p:txBody>
      </p:sp>
      <p:sp>
        <p:nvSpPr>
          <p:cNvPr id="3" name="内容占位符 2"/>
          <p:cNvSpPr>
            <a:spLocks noGrp="1"/>
          </p:cNvSpPr>
          <p:nvPr>
            <p:ph idx="1"/>
          </p:nvPr>
        </p:nvSpPr>
        <p:spPr/>
        <p:txBody>
          <a:bodyPr/>
          <a:lstStyle/>
          <a:p>
            <a:r>
              <a:rPr lang="en-US" altLang="zh-CN" dirty="0" smtClean="0"/>
              <a:t>HDU2157 How many ways??</a:t>
            </a:r>
            <a:br>
              <a:rPr lang="en-US" altLang="zh-CN" dirty="0" smtClean="0"/>
            </a:br>
            <a:r>
              <a:rPr lang="zh-CN" altLang="en-US" dirty="0" smtClean="0"/>
              <a:t>有一个</a:t>
            </a:r>
            <a:r>
              <a:rPr lang="zh-CN" altLang="en-US" b="1" dirty="0" smtClean="0"/>
              <a:t>有向图</a:t>
            </a:r>
            <a:r>
              <a:rPr lang="zh-CN" altLang="en-US" dirty="0" smtClean="0"/>
              <a:t>，有</a:t>
            </a:r>
            <a:r>
              <a:rPr lang="en-US" altLang="zh-CN" dirty="0" smtClean="0"/>
              <a:t>N</a:t>
            </a:r>
            <a:r>
              <a:rPr lang="zh-CN" altLang="en-US" dirty="0" smtClean="0"/>
              <a:t>个点，</a:t>
            </a:r>
            <a:r>
              <a:rPr lang="en-US" altLang="zh-CN" dirty="0" smtClean="0"/>
              <a:t>M</a:t>
            </a:r>
            <a:r>
              <a:rPr lang="zh-CN" altLang="en-US" dirty="0" smtClean="0"/>
              <a:t>条边，点的编号从</a:t>
            </a:r>
            <a:r>
              <a:rPr lang="en-US" altLang="zh-CN" dirty="0" smtClean="0"/>
              <a:t>0~N-1</a:t>
            </a:r>
            <a:r>
              <a:rPr lang="zh-CN" altLang="en-US" dirty="0" smtClean="0"/>
              <a:t>，然后有</a:t>
            </a:r>
            <a:r>
              <a:rPr lang="en-US" altLang="zh-CN" dirty="0" smtClean="0"/>
              <a:t>T</a:t>
            </a:r>
            <a:r>
              <a:rPr lang="zh-CN" altLang="en-US" dirty="0" smtClean="0"/>
              <a:t>组询问，每组询问是</a:t>
            </a:r>
            <a:r>
              <a:rPr lang="en-US" altLang="zh-CN" dirty="0" smtClean="0"/>
              <a:t>(</a:t>
            </a:r>
            <a:r>
              <a:rPr lang="en-US" altLang="zh-CN" dirty="0" err="1" smtClean="0"/>
              <a:t>A,B,k</a:t>
            </a:r>
            <a:r>
              <a:rPr lang="en-US" altLang="zh-CN" dirty="0" smtClean="0"/>
              <a:t>)</a:t>
            </a:r>
            <a:r>
              <a:rPr lang="zh-CN" altLang="en-US" dirty="0" smtClean="0"/>
              <a:t>，问你从</a:t>
            </a:r>
            <a:r>
              <a:rPr lang="en-US" altLang="zh-CN" dirty="0" smtClean="0"/>
              <a:t>A</a:t>
            </a:r>
            <a:r>
              <a:rPr lang="zh-CN" altLang="en-US" dirty="0" smtClean="0"/>
              <a:t>点出发到</a:t>
            </a:r>
            <a:r>
              <a:rPr lang="en-US" altLang="zh-CN" dirty="0" smtClean="0"/>
              <a:t>B</a:t>
            </a:r>
            <a:r>
              <a:rPr lang="zh-CN" altLang="en-US" dirty="0" smtClean="0"/>
              <a:t>点恰好走</a:t>
            </a:r>
            <a:r>
              <a:rPr lang="en-US" altLang="zh-CN" dirty="0" smtClean="0"/>
              <a:t>k</a:t>
            </a:r>
            <a:r>
              <a:rPr lang="zh-CN" altLang="en-US" dirty="0" smtClean="0"/>
              <a:t>步的方案数。结果对</a:t>
            </a:r>
            <a:r>
              <a:rPr lang="en-US" altLang="zh-CN" dirty="0" smtClean="0"/>
              <a:t>1000</a:t>
            </a:r>
            <a:r>
              <a:rPr lang="zh-CN" altLang="en-US" dirty="0" smtClean="0"/>
              <a:t>取余。</a:t>
            </a:r>
            <a:r>
              <a:rPr lang="en-US" altLang="zh-CN" dirty="0" smtClean="0"/>
              <a:t/>
            </a:r>
            <a:br>
              <a:rPr lang="en-US" altLang="zh-CN" dirty="0" smtClean="0"/>
            </a:br>
            <a:r>
              <a:rPr lang="en-US" altLang="zh-CN" dirty="0" smtClean="0"/>
              <a:t>(N&lt;=20,M&lt;=100,A,B&lt;</a:t>
            </a:r>
            <a:r>
              <a:rPr lang="en-US" altLang="zh-CN" dirty="0" err="1" smtClean="0"/>
              <a:t>N,k</a:t>
            </a:r>
            <a:r>
              <a:rPr lang="en-US" altLang="zh-CN" dirty="0" smtClean="0"/>
              <a:t>&lt;20,T&lt;=100)</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t>CF 821E (Round#420(div2)F)</a:t>
            </a:r>
            <a:br>
              <a:rPr lang="en-US" altLang="zh-CN" dirty="0" smtClean="0"/>
            </a:br>
            <a:r>
              <a:rPr lang="zh-CN" altLang="en-US" dirty="0" smtClean="0"/>
              <a:t>在一个二维</a:t>
            </a:r>
            <a:r>
              <a:rPr lang="en-US" altLang="zh-CN" dirty="0" err="1" smtClean="0"/>
              <a:t>xoy</a:t>
            </a:r>
            <a:r>
              <a:rPr lang="zh-CN" altLang="en-US" dirty="0" smtClean="0"/>
              <a:t>第一象限平面上</a:t>
            </a:r>
            <a:r>
              <a:rPr lang="en-US" altLang="zh-CN" dirty="0" smtClean="0"/>
              <a:t>(</a:t>
            </a:r>
            <a:r>
              <a:rPr lang="zh-CN" altLang="en-US" dirty="0" smtClean="0"/>
              <a:t>即</a:t>
            </a:r>
            <a:r>
              <a:rPr lang="en-US" altLang="zh-CN" dirty="0" err="1" smtClean="0"/>
              <a:t>x,y</a:t>
            </a:r>
            <a:r>
              <a:rPr lang="zh-CN" altLang="en-US" dirty="0" smtClean="0"/>
              <a:t>必须保持非负</a:t>
            </a:r>
            <a:r>
              <a:rPr lang="en-US" altLang="zh-CN" dirty="0" smtClean="0"/>
              <a:t>)</a:t>
            </a:r>
            <a:r>
              <a:rPr lang="zh-CN" altLang="en-US" dirty="0" smtClean="0"/>
              <a:t>，你一开始在原点</a:t>
            </a:r>
            <a:r>
              <a:rPr lang="en-US" altLang="zh-CN" dirty="0" smtClean="0"/>
              <a:t>(0,0)</a:t>
            </a:r>
            <a:r>
              <a:rPr lang="zh-CN" altLang="en-US" dirty="0" smtClean="0"/>
              <a:t>，每一次可以从</a:t>
            </a:r>
            <a:r>
              <a:rPr lang="en-US" altLang="zh-CN" dirty="0" smtClean="0"/>
              <a:t>(</a:t>
            </a:r>
            <a:r>
              <a:rPr lang="en-US" altLang="zh-CN" dirty="0" err="1" smtClean="0"/>
              <a:t>x,y</a:t>
            </a:r>
            <a:r>
              <a:rPr lang="en-US" altLang="zh-CN" dirty="0" smtClean="0"/>
              <a:t>)</a:t>
            </a:r>
            <a:r>
              <a:rPr lang="zh-CN" altLang="en-US" dirty="0" smtClean="0"/>
              <a:t>往右跳到</a:t>
            </a:r>
            <a:r>
              <a:rPr lang="en-US" altLang="zh-CN" dirty="0" smtClean="0"/>
              <a:t>(x+1,y)</a:t>
            </a:r>
            <a:r>
              <a:rPr lang="zh-CN" altLang="en-US" dirty="0" smtClean="0"/>
              <a:t>，也可以向右上角跳到</a:t>
            </a:r>
            <a:r>
              <a:rPr lang="en-US" altLang="zh-CN" dirty="0" smtClean="0"/>
              <a:t>(x+1,y+1)</a:t>
            </a:r>
            <a:r>
              <a:rPr lang="zh-CN" altLang="en-US" dirty="0" smtClean="0"/>
              <a:t>，也可以向右下角跳到</a:t>
            </a:r>
            <a:r>
              <a:rPr lang="en-US" altLang="zh-CN" dirty="0" smtClean="0"/>
              <a:t>(x+1,y-1),</a:t>
            </a:r>
            <a:r>
              <a:rPr lang="zh-CN" altLang="en-US" dirty="0" smtClean="0"/>
              <a:t>然后还有</a:t>
            </a:r>
            <a:r>
              <a:rPr lang="en-US" altLang="zh-CN" dirty="0" smtClean="0"/>
              <a:t>n</a:t>
            </a:r>
            <a:r>
              <a:rPr lang="zh-CN" altLang="en-US" dirty="0" smtClean="0"/>
              <a:t>条平行于</a:t>
            </a:r>
            <a:r>
              <a:rPr lang="en-US" altLang="zh-CN" dirty="0" smtClean="0"/>
              <a:t>x</a:t>
            </a:r>
            <a:r>
              <a:rPr lang="zh-CN" altLang="en-US" dirty="0" smtClean="0"/>
              <a:t>轴的线段</a:t>
            </a:r>
            <a:r>
              <a:rPr lang="en-US" altLang="zh-CN" dirty="0" smtClean="0"/>
              <a:t>(</a:t>
            </a:r>
            <a:r>
              <a:rPr lang="en-US" altLang="zh-CN" dirty="0" err="1" smtClean="0"/>
              <a:t>a,b,c</a:t>
            </a:r>
            <a:r>
              <a:rPr lang="en-US" altLang="zh-CN" dirty="0" smtClean="0"/>
              <a:t>)</a:t>
            </a:r>
            <a:r>
              <a:rPr lang="zh-CN" altLang="en-US" dirty="0" smtClean="0"/>
              <a:t>，分别在</a:t>
            </a:r>
            <a:r>
              <a:rPr lang="en-US" altLang="zh-CN" dirty="0" smtClean="0"/>
              <a:t>(</a:t>
            </a:r>
            <a:r>
              <a:rPr lang="en-US" altLang="zh-CN" dirty="0" err="1" smtClean="0"/>
              <a:t>a,c</a:t>
            </a:r>
            <a:r>
              <a:rPr lang="en-US" altLang="zh-CN" dirty="0" smtClean="0"/>
              <a:t>)-(</a:t>
            </a:r>
            <a:r>
              <a:rPr lang="en-US" altLang="zh-CN" dirty="0" err="1" smtClean="0"/>
              <a:t>b,c</a:t>
            </a:r>
            <a:r>
              <a:rPr lang="en-US" altLang="zh-CN" dirty="0" smtClean="0"/>
              <a:t>)</a:t>
            </a:r>
            <a:r>
              <a:rPr lang="zh-CN" altLang="en-US" dirty="0" smtClean="0"/>
              <a:t>上，当你的横坐标在</a:t>
            </a:r>
            <a:r>
              <a:rPr lang="en-US" altLang="zh-CN" dirty="0" smtClean="0"/>
              <a:t>[</a:t>
            </a:r>
            <a:r>
              <a:rPr lang="en-US" altLang="zh-CN" dirty="0" err="1" smtClean="0"/>
              <a:t>a,b</a:t>
            </a:r>
            <a:r>
              <a:rPr lang="en-US" altLang="zh-CN" dirty="0" smtClean="0"/>
              <a:t>]</a:t>
            </a:r>
            <a:r>
              <a:rPr lang="zh-CN" altLang="en-US" dirty="0" smtClean="0"/>
              <a:t>区间时，</a:t>
            </a:r>
            <a:r>
              <a:rPr lang="en-US" altLang="zh-CN" dirty="0" smtClean="0"/>
              <a:t>y</a:t>
            </a:r>
            <a:r>
              <a:rPr lang="zh-CN" altLang="en-US" dirty="0" smtClean="0"/>
              <a:t>坐标不能超过</a:t>
            </a:r>
            <a:r>
              <a:rPr lang="en-US" altLang="zh-CN" dirty="0" smtClean="0"/>
              <a:t>c</a:t>
            </a:r>
            <a:r>
              <a:rPr lang="zh-CN" altLang="en-US" dirty="0" smtClean="0"/>
              <a:t>，问有多少种方案到达</a:t>
            </a:r>
            <a:r>
              <a:rPr lang="en-US" altLang="zh-CN" dirty="0" smtClean="0"/>
              <a:t>(k,0)</a:t>
            </a:r>
            <a:r>
              <a:rPr lang="zh-CN" altLang="en-US" dirty="0" smtClean="0"/>
              <a:t>。结果对</a:t>
            </a:r>
            <a:r>
              <a:rPr lang="en-US" altLang="zh-CN" dirty="0" smtClean="0"/>
              <a:t>10^9+7</a:t>
            </a:r>
            <a:r>
              <a:rPr lang="zh-CN" altLang="en-US" dirty="0" smtClean="0"/>
              <a:t>取余</a:t>
            </a:r>
            <a:endParaRPr lang="en-US" altLang="zh-CN" dirty="0" smtClean="0"/>
          </a:p>
          <a:p>
            <a:r>
              <a:rPr lang="en-US" altLang="zh-CN" dirty="0" smtClean="0"/>
              <a:t>(1&lt;=n&lt;=100,0&lt;=c&lt;=15,0&lt;=</a:t>
            </a:r>
            <a:r>
              <a:rPr lang="en-US" altLang="zh-CN" dirty="0" err="1" smtClean="0"/>
              <a:t>a,b,k</a:t>
            </a:r>
            <a:r>
              <a:rPr lang="en-US" altLang="zh-CN" dirty="0" smtClean="0"/>
              <a:t>&lt;=10^18,a[</a:t>
            </a:r>
            <a:r>
              <a:rPr lang="en-US" altLang="zh-CN" dirty="0" err="1" smtClean="0"/>
              <a:t>i</a:t>
            </a:r>
            <a:r>
              <a:rPr lang="en-US" altLang="zh-CN" dirty="0" smtClean="0"/>
              <a:t>]=b[i-1],a[0]=0)</a:t>
            </a:r>
            <a:endParaRPr lang="zh-CN" altLang="en-US" dirty="0"/>
          </a:p>
        </p:txBody>
      </p:sp>
      <p:sp>
        <p:nvSpPr>
          <p:cNvPr id="4" name="标题 3"/>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有时候第一眼看过去和矩阵不沾边</a:t>
            </a:r>
            <a:endParaRPr lang="zh-CN" altLang="en-US" dirty="0"/>
          </a:p>
        </p:txBody>
      </p:sp>
      <p:sp>
        <p:nvSpPr>
          <p:cNvPr id="3" name="内容占位符 2"/>
          <p:cNvSpPr>
            <a:spLocks noGrp="1"/>
          </p:cNvSpPr>
          <p:nvPr>
            <p:ph idx="1"/>
          </p:nvPr>
        </p:nvSpPr>
        <p:spPr/>
        <p:txBody>
          <a:bodyPr/>
          <a:lstStyle/>
          <a:p>
            <a:r>
              <a:rPr lang="en-US" altLang="zh-CN" dirty="0" smtClean="0"/>
              <a:t>2014</a:t>
            </a:r>
            <a:r>
              <a:rPr lang="zh-CN" altLang="en-US" dirty="0" smtClean="0"/>
              <a:t>年北京邀请赛</a:t>
            </a:r>
            <a:r>
              <a:rPr lang="en-US" altLang="zh-CN" dirty="0" smtClean="0"/>
              <a:t>E</a:t>
            </a:r>
            <a:br>
              <a:rPr lang="en-US" altLang="zh-CN" dirty="0" smtClean="0"/>
            </a:br>
            <a:r>
              <a:rPr lang="en-US" altLang="zh-CN" dirty="0" err="1" smtClean="0"/>
              <a:t>bnuoj</a:t>
            </a:r>
            <a:r>
              <a:rPr lang="en-US" altLang="zh-CN" dirty="0" smtClean="0"/>
              <a:t> 34985 Elegant String</a:t>
            </a:r>
            <a:br>
              <a:rPr lang="en-US" altLang="zh-CN" dirty="0" smtClean="0"/>
            </a:br>
            <a:r>
              <a:rPr lang="en-US" altLang="zh-CN" dirty="0" smtClean="0">
                <a:hlinkClick r:id="rId2"/>
              </a:rPr>
              <a:t>http://www.bnuoj.com/v3/problem_show.php?pid=34985</a:t>
            </a:r>
            <a:r>
              <a:rPr lang="en-US" altLang="zh-CN" dirty="0" smtClean="0"/>
              <a:t/>
            </a:r>
            <a:br>
              <a:rPr lang="en-US" altLang="zh-CN" dirty="0" smtClean="0"/>
            </a:br>
            <a:r>
              <a:rPr lang="zh-CN" altLang="en-US" dirty="0" smtClean="0"/>
              <a:t>定义了一个优雅的串：任意子串都不是</a:t>
            </a:r>
            <a:r>
              <a:rPr lang="en-US" altLang="zh-CN" dirty="0" smtClean="0"/>
              <a:t>0~k</a:t>
            </a:r>
            <a:r>
              <a:rPr lang="zh-CN" altLang="en-US" dirty="0" smtClean="0"/>
              <a:t>的一个组合，问长度为</a:t>
            </a:r>
            <a:r>
              <a:rPr lang="en-US" altLang="zh-CN" dirty="0" smtClean="0"/>
              <a:t>n</a:t>
            </a:r>
            <a:r>
              <a:rPr lang="zh-CN" altLang="en-US" dirty="0" smtClean="0"/>
              <a:t>的优雅串有多少个？结果对</a:t>
            </a:r>
            <a:r>
              <a:rPr lang="en-US" altLang="zh-CN" dirty="0" smtClean="0"/>
              <a:t>20140518</a:t>
            </a:r>
            <a:r>
              <a:rPr lang="zh-CN" altLang="en-US" dirty="0" smtClean="0"/>
              <a:t>取余</a:t>
            </a:r>
            <a:r>
              <a:rPr lang="en-US" altLang="zh-CN" dirty="0" smtClean="0"/>
              <a:t/>
            </a:r>
            <a:br>
              <a:rPr lang="en-US" altLang="zh-CN" dirty="0" smtClean="0"/>
            </a:br>
            <a:r>
              <a:rPr lang="en-US" altLang="zh-CN" dirty="0" smtClean="0"/>
              <a:t>T&lt;=400 1&lt;=n&lt;=1e18 1&lt;=k&lt;=9</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程序设计竞赛的线性代数，基本都围绕着矩阵</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插播一些</a:t>
            </a:r>
            <a:r>
              <a:rPr lang="en-US" altLang="zh-CN" dirty="0" smtClean="0"/>
              <a:t>FAQ</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听说有一个比</a:t>
            </a:r>
            <a:r>
              <a:rPr lang="en-US" altLang="zh-CN" dirty="0" smtClean="0"/>
              <a:t>O(n^3)</a:t>
            </a:r>
            <a:r>
              <a:rPr lang="zh-CN" altLang="en-US" dirty="0" smtClean="0"/>
              <a:t>更快的矩阵乘法叫做</a:t>
            </a:r>
            <a:r>
              <a:rPr lang="en-US" altLang="zh-CN" dirty="0" err="1" smtClean="0"/>
              <a:t>strassen</a:t>
            </a:r>
            <a:r>
              <a:rPr lang="zh-CN" altLang="en-US" dirty="0" smtClean="0"/>
              <a:t>算法只需要</a:t>
            </a:r>
            <a:r>
              <a:rPr lang="en-US" altLang="zh-CN" dirty="0" smtClean="0"/>
              <a:t>O(n^2.8)</a:t>
            </a:r>
            <a:r>
              <a:rPr lang="zh-CN" altLang="en-US" dirty="0" smtClean="0"/>
              <a:t>啊，是不是能够让我的程序跑得像香港记者一样快啊？那么</a:t>
            </a:r>
            <a:r>
              <a:rPr lang="en-US" altLang="zh-CN" dirty="0" smtClean="0"/>
              <a:t>Coppersmith–</a:t>
            </a:r>
            <a:r>
              <a:rPr lang="en-US" altLang="zh-CN" dirty="0" err="1" smtClean="0"/>
              <a:t>Winograd</a:t>
            </a:r>
            <a:r>
              <a:rPr lang="zh-CN" altLang="en-US" dirty="0" smtClean="0"/>
              <a:t>的</a:t>
            </a:r>
            <a:r>
              <a:rPr lang="en-US" altLang="zh-CN" dirty="0" smtClean="0"/>
              <a:t>O(n^2.373)</a:t>
            </a:r>
            <a:r>
              <a:rPr lang="zh-CN" altLang="en-US" dirty="0" smtClean="0"/>
              <a:t>算法呢？</a:t>
            </a:r>
            <a:endParaRPr lang="en-US" altLang="zh-CN" dirty="0" smtClean="0"/>
          </a:p>
          <a:p>
            <a:pPr marL="514350" indent="-514350">
              <a:buFont typeface="+mj-lt"/>
              <a:buAutoNum type="arabicPeriod"/>
            </a:pPr>
            <a:r>
              <a:rPr lang="zh-CN" altLang="en-US" dirty="0" smtClean="0"/>
              <a:t>我的矩阵乘法好慢慢慢慢啊</a:t>
            </a:r>
            <a:r>
              <a:rPr lang="en-US" altLang="zh-CN" dirty="0" smtClean="0"/>
              <a:t>…..</a:t>
            </a:r>
            <a:r>
              <a:rPr lang="zh-CN" altLang="en-US" dirty="0" smtClean="0"/>
              <a:t>有没有实用的优化方法啊？</a:t>
            </a:r>
            <a:endParaRPr lang="en-US" altLang="zh-CN" dirty="0" smtClean="0"/>
          </a:p>
          <a:p>
            <a:pPr marL="514350" indent="-514350">
              <a:buFont typeface="+mj-lt"/>
              <a:buAutoNum type="arabicPeriod"/>
            </a:pP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n;i</a:t>
            </a:r>
            <a:r>
              <a:rPr lang="en-US" altLang="zh-CN" dirty="0" smtClean="0"/>
              <a:t>++)</a:t>
            </a:r>
          </a:p>
          <a:p>
            <a:r>
              <a:rPr lang="en-US" altLang="zh-CN" dirty="0" smtClean="0"/>
              <a:t>for(</a:t>
            </a:r>
            <a:r>
              <a:rPr lang="en-US" altLang="zh-CN" dirty="0" err="1" smtClean="0"/>
              <a:t>int</a:t>
            </a:r>
            <a:r>
              <a:rPr lang="en-US" altLang="zh-CN" dirty="0" smtClean="0"/>
              <a:t> j=0;j&lt;</a:t>
            </a:r>
            <a:r>
              <a:rPr lang="en-US" altLang="zh-CN" dirty="0" err="1" smtClean="0"/>
              <a:t>n;j</a:t>
            </a:r>
            <a:r>
              <a:rPr lang="en-US" altLang="zh-CN" dirty="0" smtClean="0"/>
              <a:t>++)</a:t>
            </a:r>
          </a:p>
          <a:p>
            <a:r>
              <a:rPr lang="en-US" altLang="zh-CN" dirty="0" smtClean="0"/>
              <a:t>for(</a:t>
            </a:r>
            <a:r>
              <a:rPr lang="en-US" altLang="zh-CN" dirty="0" err="1" smtClean="0"/>
              <a:t>int</a:t>
            </a:r>
            <a:r>
              <a:rPr lang="en-US" altLang="zh-CN" dirty="0" smtClean="0"/>
              <a:t> k=0;k&lt;</a:t>
            </a:r>
            <a:r>
              <a:rPr lang="en-US" altLang="zh-CN" dirty="0" err="1" smtClean="0"/>
              <a:t>n;k</a:t>
            </a:r>
            <a:r>
              <a:rPr lang="en-US" altLang="zh-CN" dirty="0" smtClean="0"/>
              <a:t>++)</a:t>
            </a:r>
            <a:br>
              <a:rPr lang="en-US" altLang="zh-CN" dirty="0" smtClean="0"/>
            </a:br>
            <a:r>
              <a:rPr lang="en-US" altLang="zh-CN" dirty="0" err="1" smtClean="0"/>
              <a:t>ans</a:t>
            </a:r>
            <a:r>
              <a:rPr lang="en-US" altLang="zh-CN" dirty="0" smtClean="0"/>
              <a:t>[</a:t>
            </a:r>
            <a:r>
              <a:rPr lang="en-US" altLang="zh-CN" dirty="0" err="1" smtClean="0"/>
              <a:t>i</a:t>
            </a:r>
            <a:r>
              <a:rPr lang="en-US" altLang="zh-CN" dirty="0" smtClean="0"/>
              <a:t>][j]=(</a:t>
            </a:r>
            <a:r>
              <a:rPr lang="en-US" altLang="zh-CN" dirty="0" err="1" smtClean="0"/>
              <a:t>ans</a:t>
            </a:r>
            <a:r>
              <a:rPr lang="en-US" altLang="zh-CN" dirty="0" smtClean="0"/>
              <a:t>[</a:t>
            </a:r>
            <a:r>
              <a:rPr lang="en-US" altLang="zh-CN" dirty="0" err="1" smtClean="0"/>
              <a:t>i</a:t>
            </a:r>
            <a:r>
              <a:rPr lang="en-US" altLang="zh-CN" dirty="0" smtClean="0"/>
              <a:t>][j]+a[</a:t>
            </a:r>
            <a:r>
              <a:rPr lang="en-US" altLang="zh-CN" dirty="0" err="1" smtClean="0"/>
              <a:t>i</a:t>
            </a:r>
            <a:r>
              <a:rPr lang="en-US" altLang="zh-CN" dirty="0" smtClean="0"/>
              <a:t>][k]*b[k][j])%M;</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n;i</a:t>
            </a:r>
            <a:r>
              <a:rPr lang="en-US" altLang="zh-CN" dirty="0" smtClean="0"/>
              <a:t>++)</a:t>
            </a:r>
          </a:p>
          <a:p>
            <a:r>
              <a:rPr lang="en-US" altLang="zh-CN" dirty="0" smtClean="0"/>
              <a:t>for(</a:t>
            </a:r>
            <a:r>
              <a:rPr lang="en-US" altLang="zh-CN" dirty="0" err="1" smtClean="0"/>
              <a:t>int</a:t>
            </a:r>
            <a:r>
              <a:rPr lang="en-US" altLang="zh-CN" dirty="0" smtClean="0"/>
              <a:t> k=0;k&lt;</a:t>
            </a:r>
            <a:r>
              <a:rPr lang="en-US" altLang="zh-CN" dirty="0" err="1" smtClean="0"/>
              <a:t>n;k</a:t>
            </a:r>
            <a:r>
              <a:rPr lang="en-US" altLang="zh-CN" dirty="0" smtClean="0"/>
              <a:t>++)</a:t>
            </a:r>
          </a:p>
          <a:p>
            <a:r>
              <a:rPr lang="en-US" altLang="zh-CN" dirty="0" smtClean="0"/>
              <a:t>for(</a:t>
            </a:r>
            <a:r>
              <a:rPr lang="en-US" altLang="zh-CN" dirty="0" err="1" smtClean="0"/>
              <a:t>int</a:t>
            </a:r>
            <a:r>
              <a:rPr lang="en-US" altLang="zh-CN" dirty="0" smtClean="0"/>
              <a:t> j=0;j&lt;</a:t>
            </a:r>
            <a:r>
              <a:rPr lang="en-US" altLang="zh-CN" dirty="0" err="1" smtClean="0"/>
              <a:t>n;j</a:t>
            </a:r>
            <a:r>
              <a:rPr lang="en-US" altLang="zh-CN" dirty="0" smtClean="0"/>
              <a:t>++)</a:t>
            </a:r>
            <a:br>
              <a:rPr lang="en-US" altLang="zh-CN" dirty="0" smtClean="0"/>
            </a:br>
            <a:r>
              <a:rPr lang="en-US" altLang="zh-CN" dirty="0" err="1" smtClean="0"/>
              <a:t>ans</a:t>
            </a:r>
            <a:r>
              <a:rPr lang="en-US" altLang="zh-CN" dirty="0" smtClean="0"/>
              <a:t>[</a:t>
            </a:r>
            <a:r>
              <a:rPr lang="en-US" altLang="zh-CN" dirty="0" err="1" smtClean="0"/>
              <a:t>i</a:t>
            </a:r>
            <a:r>
              <a:rPr lang="en-US" altLang="zh-CN" dirty="0" smtClean="0"/>
              <a:t>][j]=(</a:t>
            </a:r>
            <a:r>
              <a:rPr lang="en-US" altLang="zh-CN" dirty="0" err="1" smtClean="0"/>
              <a:t>ans</a:t>
            </a:r>
            <a:r>
              <a:rPr lang="en-US" altLang="zh-CN" dirty="0" smtClean="0"/>
              <a:t>[</a:t>
            </a:r>
            <a:r>
              <a:rPr lang="en-US" altLang="zh-CN" dirty="0" err="1" smtClean="0"/>
              <a:t>i</a:t>
            </a:r>
            <a:r>
              <a:rPr lang="en-US" altLang="zh-CN" dirty="0" smtClean="0"/>
              <a:t>][j]+a[</a:t>
            </a:r>
            <a:r>
              <a:rPr lang="en-US" altLang="zh-CN" dirty="0" err="1" smtClean="0"/>
              <a:t>i</a:t>
            </a:r>
            <a:r>
              <a:rPr lang="en-US" altLang="zh-CN" dirty="0" smtClean="0"/>
              <a:t>][k]*b[k][j])%M;</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1115616" y="620688"/>
          <a:ext cx="6720749" cy="2225040"/>
        </p:xfrm>
        <a:graphic>
          <a:graphicData uri="http://schemas.openxmlformats.org/drawingml/2006/table">
            <a:tbl>
              <a:tblPr firstRow="1" bandRow="1">
                <a:tableStyleId>{5C22544A-7EE6-4342-B048-85BDC9FD1C3A}</a:tableStyleId>
              </a:tblPr>
              <a:tblGrid>
                <a:gridCol w="960107"/>
                <a:gridCol w="960107"/>
                <a:gridCol w="960107"/>
                <a:gridCol w="960107"/>
                <a:gridCol w="960107"/>
                <a:gridCol w="960107"/>
                <a:gridCol w="960107"/>
              </a:tblGrid>
              <a:tr h="370840">
                <a:tc>
                  <a:txBody>
                    <a:bodyPr/>
                    <a:lstStyle/>
                    <a:p>
                      <a:r>
                        <a:rPr lang="en-US" altLang="zh-CN" dirty="0" smtClean="0"/>
                        <a:t>test</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r h="370840">
                <a:tc>
                  <a:txBody>
                    <a:bodyPr/>
                    <a:lstStyle/>
                    <a:p>
                      <a:r>
                        <a:rPr lang="en-US" altLang="zh-CN" dirty="0" smtClean="0"/>
                        <a:t>N</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500</a:t>
                      </a:r>
                      <a:endParaRPr lang="zh-CN" altLang="en-US" dirty="0"/>
                    </a:p>
                  </a:txBody>
                  <a:tcPr/>
                </a:tc>
              </a:tr>
              <a:tr h="370840">
                <a:tc>
                  <a:txBody>
                    <a:bodyPr/>
                    <a:lstStyle/>
                    <a:p>
                      <a:r>
                        <a:rPr lang="en-US" altLang="zh-CN" dirty="0" smtClean="0"/>
                        <a:t>M</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500</a:t>
                      </a:r>
                      <a:endParaRPr lang="zh-CN" altLang="en-US" dirty="0"/>
                    </a:p>
                  </a:txBody>
                  <a:tcPr/>
                </a:tc>
              </a:tr>
              <a:tr h="370840">
                <a:tc>
                  <a:txBody>
                    <a:bodyPr/>
                    <a:lstStyle/>
                    <a:p>
                      <a:r>
                        <a:rPr lang="en-US" altLang="zh-CN" dirty="0" smtClean="0"/>
                        <a:t>P</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500</a:t>
                      </a:r>
                      <a:endParaRPr lang="zh-CN" altLang="en-US" dirty="0"/>
                    </a:p>
                  </a:txBody>
                  <a:tcPr/>
                </a:tc>
              </a:tr>
              <a:tr h="370840">
                <a:tc>
                  <a:txBody>
                    <a:bodyPr/>
                    <a:lstStyle/>
                    <a:p>
                      <a:r>
                        <a:rPr lang="en-US" altLang="zh-CN" dirty="0" smtClean="0"/>
                        <a:t>Cal1</a:t>
                      </a:r>
                      <a:endParaRPr lang="zh-CN" altLang="en-US" dirty="0"/>
                    </a:p>
                  </a:txBody>
                  <a:tcPr/>
                </a:tc>
                <a:tc>
                  <a:txBody>
                    <a:bodyPr/>
                    <a:lstStyle/>
                    <a:p>
                      <a:r>
                        <a:rPr lang="en-US" altLang="zh-CN" dirty="0" smtClean="0"/>
                        <a:t>0.007</a:t>
                      </a:r>
                      <a:endParaRPr lang="zh-CN" altLang="en-US" dirty="0"/>
                    </a:p>
                  </a:txBody>
                  <a:tcPr/>
                </a:tc>
                <a:tc>
                  <a:txBody>
                    <a:bodyPr/>
                    <a:lstStyle/>
                    <a:p>
                      <a:r>
                        <a:rPr lang="en-US" altLang="zh-CN" dirty="0" smtClean="0"/>
                        <a:t>0.062</a:t>
                      </a:r>
                      <a:endParaRPr lang="zh-CN" altLang="en-US" dirty="0"/>
                    </a:p>
                  </a:txBody>
                  <a:tcPr/>
                </a:tc>
                <a:tc>
                  <a:txBody>
                    <a:bodyPr/>
                    <a:lstStyle/>
                    <a:p>
                      <a:r>
                        <a:rPr lang="en-US" altLang="zh-CN" dirty="0" smtClean="0"/>
                        <a:t>0.186</a:t>
                      </a:r>
                      <a:endParaRPr lang="zh-CN" altLang="en-US" dirty="0"/>
                    </a:p>
                  </a:txBody>
                  <a:tcPr/>
                </a:tc>
                <a:tc>
                  <a:txBody>
                    <a:bodyPr/>
                    <a:lstStyle/>
                    <a:p>
                      <a:r>
                        <a:rPr lang="en-US" altLang="zh-CN" dirty="0" smtClean="0"/>
                        <a:t>0.206</a:t>
                      </a:r>
                      <a:endParaRPr lang="zh-CN" altLang="en-US" dirty="0"/>
                    </a:p>
                  </a:txBody>
                  <a:tcPr/>
                </a:tc>
                <a:tc>
                  <a:txBody>
                    <a:bodyPr/>
                    <a:lstStyle/>
                    <a:p>
                      <a:r>
                        <a:rPr lang="en-US" altLang="zh-CN" dirty="0" smtClean="0"/>
                        <a:t>0.215</a:t>
                      </a:r>
                      <a:endParaRPr lang="zh-CN" altLang="en-US" dirty="0"/>
                    </a:p>
                  </a:txBody>
                  <a:tcPr/>
                </a:tc>
                <a:tc>
                  <a:txBody>
                    <a:bodyPr/>
                    <a:lstStyle/>
                    <a:p>
                      <a:r>
                        <a:rPr lang="en-US" altLang="zh-CN" dirty="0" smtClean="0"/>
                        <a:t>1.754</a:t>
                      </a:r>
                      <a:endParaRPr lang="zh-CN" altLang="en-US" dirty="0"/>
                    </a:p>
                  </a:txBody>
                  <a:tcPr/>
                </a:tc>
              </a:tr>
              <a:tr h="370840">
                <a:tc>
                  <a:txBody>
                    <a:bodyPr/>
                    <a:lstStyle/>
                    <a:p>
                      <a:r>
                        <a:rPr lang="en-US" altLang="zh-CN" dirty="0" smtClean="0"/>
                        <a:t>Cal2</a:t>
                      </a:r>
                      <a:endParaRPr lang="zh-CN" altLang="en-US" dirty="0"/>
                    </a:p>
                  </a:txBody>
                  <a:tcPr/>
                </a:tc>
                <a:tc>
                  <a:txBody>
                    <a:bodyPr/>
                    <a:lstStyle/>
                    <a:p>
                      <a:r>
                        <a:rPr lang="en-US" altLang="zh-CN" dirty="0" smtClean="0"/>
                        <a:t>0.009</a:t>
                      </a:r>
                      <a:endParaRPr lang="zh-CN" altLang="en-US" dirty="0"/>
                    </a:p>
                  </a:txBody>
                  <a:tcPr/>
                </a:tc>
                <a:tc>
                  <a:txBody>
                    <a:bodyPr/>
                    <a:lstStyle/>
                    <a:p>
                      <a:r>
                        <a:rPr lang="en-US" altLang="zh-CN" dirty="0" smtClean="0"/>
                        <a:t>0.060</a:t>
                      </a:r>
                      <a:endParaRPr lang="zh-CN" altLang="en-US" dirty="0"/>
                    </a:p>
                  </a:txBody>
                  <a:tcPr/>
                </a:tc>
                <a:tc>
                  <a:txBody>
                    <a:bodyPr/>
                    <a:lstStyle/>
                    <a:p>
                      <a:r>
                        <a:rPr lang="en-US" altLang="zh-CN" dirty="0" smtClean="0"/>
                        <a:t>0.183</a:t>
                      </a:r>
                      <a:endParaRPr lang="zh-CN" altLang="en-US" dirty="0"/>
                    </a:p>
                  </a:txBody>
                  <a:tcPr/>
                </a:tc>
                <a:tc>
                  <a:txBody>
                    <a:bodyPr/>
                    <a:lstStyle/>
                    <a:p>
                      <a:r>
                        <a:rPr lang="en-US" altLang="zh-CN" dirty="0" smtClean="0"/>
                        <a:t>0.161</a:t>
                      </a:r>
                      <a:endParaRPr lang="zh-CN" altLang="en-US" dirty="0"/>
                    </a:p>
                  </a:txBody>
                  <a:tcPr/>
                </a:tc>
                <a:tc>
                  <a:txBody>
                    <a:bodyPr/>
                    <a:lstStyle/>
                    <a:p>
                      <a:r>
                        <a:rPr lang="en-US" altLang="zh-CN" dirty="0" smtClean="0"/>
                        <a:t>0.193</a:t>
                      </a:r>
                      <a:endParaRPr lang="zh-CN" altLang="en-US" dirty="0"/>
                    </a:p>
                  </a:txBody>
                  <a:tcPr/>
                </a:tc>
                <a:tc>
                  <a:txBody>
                    <a:bodyPr/>
                    <a:lstStyle/>
                    <a:p>
                      <a:r>
                        <a:rPr lang="en-US" altLang="zh-CN" dirty="0" smtClean="0"/>
                        <a:t>1.070</a:t>
                      </a:r>
                      <a:endParaRPr lang="zh-CN" altLang="en-US" dirty="0"/>
                    </a:p>
                  </a:txBody>
                  <a:tcPr/>
                </a:tc>
              </a:tr>
            </a:tbl>
          </a:graphicData>
        </a:graphic>
      </p:graphicFrame>
      <p:graphicFrame>
        <p:nvGraphicFramePr>
          <p:cNvPr id="5" name="表格 4"/>
          <p:cNvGraphicFramePr>
            <a:graphicFrameLocks noGrp="1"/>
          </p:cNvGraphicFramePr>
          <p:nvPr/>
        </p:nvGraphicFramePr>
        <p:xfrm>
          <a:off x="2051720" y="4005064"/>
          <a:ext cx="4800535" cy="2225040"/>
        </p:xfrm>
        <a:graphic>
          <a:graphicData uri="http://schemas.openxmlformats.org/drawingml/2006/table">
            <a:tbl>
              <a:tblPr firstRow="1" bandRow="1">
                <a:tableStyleId>{5C22544A-7EE6-4342-B048-85BDC9FD1C3A}</a:tableStyleId>
              </a:tblPr>
              <a:tblGrid>
                <a:gridCol w="960107"/>
                <a:gridCol w="960107"/>
                <a:gridCol w="960107"/>
                <a:gridCol w="960107"/>
                <a:gridCol w="960107"/>
              </a:tblGrid>
              <a:tr h="370840">
                <a:tc>
                  <a:txBody>
                    <a:bodyPr/>
                    <a:lstStyle/>
                    <a:p>
                      <a:r>
                        <a:rPr lang="en-US" altLang="zh-CN" dirty="0" smtClean="0"/>
                        <a:t>test</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altLang="zh-CN" dirty="0" smtClean="0"/>
                        <a:t>N</a:t>
                      </a:r>
                      <a:endParaRPr lang="zh-CN" altLang="en-US" dirty="0"/>
                    </a:p>
                  </a:txBody>
                  <a:tcPr/>
                </a:tc>
                <a:tc>
                  <a:txBody>
                    <a:bodyPr/>
                    <a:lstStyle/>
                    <a:p>
                      <a:r>
                        <a:rPr lang="en-US" altLang="zh-CN" dirty="0" smtClean="0"/>
                        <a:t>1000</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1000</a:t>
                      </a:r>
                      <a:endParaRPr lang="zh-CN" altLang="en-US" dirty="0"/>
                    </a:p>
                  </a:txBody>
                  <a:tcPr/>
                </a:tc>
              </a:tr>
              <a:tr h="370840">
                <a:tc>
                  <a:txBody>
                    <a:bodyPr/>
                    <a:lstStyle/>
                    <a:p>
                      <a:r>
                        <a:rPr lang="en-US" altLang="zh-CN" dirty="0" smtClean="0"/>
                        <a:t>M</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1000</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1000</a:t>
                      </a:r>
                      <a:endParaRPr lang="zh-CN" altLang="en-US" dirty="0"/>
                    </a:p>
                  </a:txBody>
                  <a:tcPr/>
                </a:tc>
              </a:tr>
              <a:tr h="370840">
                <a:tc>
                  <a:txBody>
                    <a:bodyPr/>
                    <a:lstStyle/>
                    <a:p>
                      <a:r>
                        <a:rPr lang="en-US" altLang="zh-CN" dirty="0" smtClean="0"/>
                        <a:t>P</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1000</a:t>
                      </a:r>
                      <a:endParaRPr lang="zh-CN" altLang="en-US" dirty="0"/>
                    </a:p>
                  </a:txBody>
                  <a:tcPr/>
                </a:tc>
                <a:tc>
                  <a:txBody>
                    <a:bodyPr/>
                    <a:lstStyle/>
                    <a:p>
                      <a:r>
                        <a:rPr lang="en-US" altLang="zh-CN" dirty="0" smtClean="0"/>
                        <a:t>1000</a:t>
                      </a:r>
                      <a:endParaRPr lang="zh-CN" altLang="en-US" dirty="0"/>
                    </a:p>
                  </a:txBody>
                  <a:tcPr/>
                </a:tc>
              </a:tr>
              <a:tr h="370840">
                <a:tc>
                  <a:txBody>
                    <a:bodyPr/>
                    <a:lstStyle/>
                    <a:p>
                      <a:r>
                        <a:rPr lang="en-US" altLang="zh-CN" dirty="0" smtClean="0"/>
                        <a:t>Cal1</a:t>
                      </a:r>
                      <a:endParaRPr lang="zh-CN" altLang="en-US" dirty="0"/>
                    </a:p>
                  </a:txBody>
                  <a:tcPr/>
                </a:tc>
                <a:tc>
                  <a:txBody>
                    <a:bodyPr/>
                    <a:lstStyle/>
                    <a:p>
                      <a:r>
                        <a:rPr lang="en-US" altLang="zh-CN" dirty="0" smtClean="0"/>
                        <a:t>4.033</a:t>
                      </a:r>
                      <a:endParaRPr lang="zh-CN" altLang="en-US" dirty="0"/>
                    </a:p>
                  </a:txBody>
                  <a:tcPr/>
                </a:tc>
                <a:tc>
                  <a:txBody>
                    <a:bodyPr/>
                    <a:lstStyle/>
                    <a:p>
                      <a:r>
                        <a:rPr lang="en-US" altLang="zh-CN" dirty="0" smtClean="0"/>
                        <a:t>4.170</a:t>
                      </a:r>
                      <a:endParaRPr lang="zh-CN" altLang="en-US" dirty="0"/>
                    </a:p>
                  </a:txBody>
                  <a:tcPr/>
                </a:tc>
                <a:tc>
                  <a:txBody>
                    <a:bodyPr/>
                    <a:lstStyle/>
                    <a:p>
                      <a:r>
                        <a:rPr lang="en-US" altLang="zh-CN" dirty="0" smtClean="0"/>
                        <a:t>7.702</a:t>
                      </a:r>
                      <a:endParaRPr lang="zh-CN" altLang="en-US" dirty="0"/>
                    </a:p>
                  </a:txBody>
                  <a:tcPr/>
                </a:tc>
                <a:tc>
                  <a:txBody>
                    <a:bodyPr/>
                    <a:lstStyle/>
                    <a:p>
                      <a:r>
                        <a:rPr lang="en-US" altLang="zh-CN" dirty="0" smtClean="0"/>
                        <a:t>27.432</a:t>
                      </a:r>
                      <a:endParaRPr lang="zh-CN" altLang="en-US" dirty="0"/>
                    </a:p>
                  </a:txBody>
                  <a:tcPr/>
                </a:tc>
              </a:tr>
              <a:tr h="370840">
                <a:tc>
                  <a:txBody>
                    <a:bodyPr/>
                    <a:lstStyle/>
                    <a:p>
                      <a:r>
                        <a:rPr lang="en-US" altLang="zh-CN" dirty="0" smtClean="0"/>
                        <a:t>C</a:t>
                      </a:r>
                      <a:r>
                        <a:rPr lang="en-US" altLang="zh-CN" smtClean="0"/>
                        <a:t>al2</a:t>
                      </a:r>
                      <a:endParaRPr lang="zh-CN" altLang="en-US" dirty="0"/>
                    </a:p>
                  </a:txBody>
                  <a:tcPr/>
                </a:tc>
                <a:tc>
                  <a:txBody>
                    <a:bodyPr/>
                    <a:lstStyle/>
                    <a:p>
                      <a:r>
                        <a:rPr lang="en-US" altLang="zh-CN" dirty="0" smtClean="0"/>
                        <a:t>2.378</a:t>
                      </a:r>
                      <a:endParaRPr lang="zh-CN" altLang="en-US" dirty="0"/>
                    </a:p>
                  </a:txBody>
                  <a:tcPr/>
                </a:tc>
                <a:tc>
                  <a:txBody>
                    <a:bodyPr/>
                    <a:lstStyle/>
                    <a:p>
                      <a:r>
                        <a:rPr lang="en-US" altLang="zh-CN" dirty="0" smtClean="0"/>
                        <a:t>2.45</a:t>
                      </a:r>
                      <a:endParaRPr lang="zh-CN" altLang="en-US" dirty="0"/>
                    </a:p>
                  </a:txBody>
                  <a:tcPr/>
                </a:tc>
                <a:tc>
                  <a:txBody>
                    <a:bodyPr/>
                    <a:lstStyle/>
                    <a:p>
                      <a:r>
                        <a:rPr lang="en-US" altLang="zh-CN" dirty="0" smtClean="0"/>
                        <a:t>2.913</a:t>
                      </a:r>
                      <a:endParaRPr lang="zh-CN" altLang="en-US" dirty="0"/>
                    </a:p>
                  </a:txBody>
                  <a:tcPr/>
                </a:tc>
                <a:tc>
                  <a:txBody>
                    <a:bodyPr/>
                    <a:lstStyle/>
                    <a:p>
                      <a:r>
                        <a:rPr lang="en-US" altLang="zh-CN" dirty="0" smtClean="0"/>
                        <a:t>10.849</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高斯消元</a:t>
            </a:r>
            <a:endParaRPr lang="zh-CN" altLang="en-US" dirty="0"/>
          </a:p>
        </p:txBody>
      </p:sp>
      <p:graphicFrame>
        <p:nvGraphicFramePr>
          <p:cNvPr id="4" name="对象 3"/>
          <p:cNvGraphicFramePr>
            <a:graphicFrameLocks noChangeAspect="1"/>
          </p:cNvGraphicFramePr>
          <p:nvPr/>
        </p:nvGraphicFramePr>
        <p:xfrm>
          <a:off x="243987" y="1614488"/>
          <a:ext cx="8648493" cy="3974752"/>
        </p:xfrm>
        <a:graphic>
          <a:graphicData uri="http://schemas.openxmlformats.org/presentationml/2006/ole">
            <p:oleObj spid="_x0000_s7170" name="Unknown" r:id="rId3" imgW="4584600" imgH="2108160" progId="Equation.KSEE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高斯消</a:t>
            </a:r>
            <a:r>
              <a:rPr lang="zh-CN" altLang="en-US" dirty="0" smtClean="0"/>
              <a:t>元的操作</a:t>
            </a:r>
            <a:endParaRPr lang="zh-CN" altLang="en-US" dirty="0"/>
          </a:p>
        </p:txBody>
      </p:sp>
      <p:sp>
        <p:nvSpPr>
          <p:cNvPr id="3" name="内容占位符 2"/>
          <p:cNvSpPr>
            <a:spLocks noGrp="1"/>
          </p:cNvSpPr>
          <p:nvPr>
            <p:ph idx="1"/>
          </p:nvPr>
        </p:nvSpPr>
        <p:spPr/>
        <p:txBody>
          <a:bodyPr/>
          <a:lstStyle/>
          <a:p>
            <a:pPr marL="514350" indent="-514350">
              <a:buNone/>
            </a:pPr>
            <a:endParaRPr lang="zh-CN" altLang="en-US" dirty="0"/>
          </a:p>
        </p:txBody>
      </p:sp>
      <p:graphicFrame>
        <p:nvGraphicFramePr>
          <p:cNvPr id="4" name="对象 3"/>
          <p:cNvGraphicFramePr>
            <a:graphicFrameLocks noChangeAspect="1"/>
          </p:cNvGraphicFramePr>
          <p:nvPr/>
        </p:nvGraphicFramePr>
        <p:xfrm>
          <a:off x="467544" y="1556792"/>
          <a:ext cx="7128792" cy="2722802"/>
        </p:xfrm>
        <a:graphic>
          <a:graphicData uri="http://schemas.openxmlformats.org/presentationml/2006/ole">
            <p:oleObj spid="_x0000_s36866" name="Unknown" r:id="rId3" imgW="1828800" imgH="698400" progId="Equation.KSEE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最终目的</a:t>
            </a:r>
            <a:endParaRPr lang="zh-CN" altLang="en-US" dirty="0"/>
          </a:p>
        </p:txBody>
      </p:sp>
      <p:graphicFrame>
        <p:nvGraphicFramePr>
          <p:cNvPr id="4" name="内容占位符 3"/>
          <p:cNvGraphicFramePr>
            <a:graphicFrameLocks noChangeAspect="1"/>
          </p:cNvGraphicFramePr>
          <p:nvPr>
            <p:ph idx="1"/>
          </p:nvPr>
        </p:nvGraphicFramePr>
        <p:xfrm>
          <a:off x="1043608" y="1268760"/>
          <a:ext cx="7056784" cy="5161694"/>
        </p:xfrm>
        <a:graphic>
          <a:graphicData uri="http://schemas.openxmlformats.org/presentationml/2006/ole">
            <p:oleObj spid="_x0000_s37890" name="Unknown" r:id="rId3" imgW="2552400" imgH="1866600" progId="Equation.KSEE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具体算法</a:t>
            </a:r>
            <a:endParaRPr lang="zh-CN" altLang="en-US" dirty="0"/>
          </a:p>
        </p:txBody>
      </p:sp>
      <p:sp>
        <p:nvSpPr>
          <p:cNvPr id="3" name="内容占位符 2"/>
          <p:cNvSpPr>
            <a:spLocks noGrp="1"/>
          </p:cNvSpPr>
          <p:nvPr>
            <p:ph idx="1"/>
          </p:nvPr>
        </p:nvSpPr>
        <p:spPr/>
        <p:txBody>
          <a:bodyPr/>
          <a:lstStyle/>
          <a:p>
            <a:r>
              <a:rPr lang="zh-CN" altLang="en-US" dirty="0" smtClean="0"/>
              <a:t>和线性代数课本说的一样，把系数矩阵化成上三角矩阵或者行阶梯形矩阵。</a:t>
            </a:r>
            <a:r>
              <a:rPr lang="en-US" altLang="zh-CN" dirty="0" smtClean="0"/>
              <a:t/>
            </a:r>
            <a:br>
              <a:rPr lang="en-US" altLang="zh-CN" dirty="0" smtClean="0"/>
            </a:br>
            <a:r>
              <a:rPr lang="en-US" altLang="zh-CN" dirty="0" smtClean="0"/>
              <a:t>1. </a:t>
            </a:r>
            <a:r>
              <a:rPr lang="zh-CN" altLang="en-US" dirty="0" smtClean="0"/>
              <a:t>逐</a:t>
            </a:r>
            <a:r>
              <a:rPr lang="zh-CN" altLang="en-US" dirty="0" smtClean="0"/>
              <a:t>行</a:t>
            </a:r>
            <a:r>
              <a:rPr lang="zh-CN" altLang="en-US" dirty="0" smtClean="0"/>
              <a:t>枚举，把第</a:t>
            </a:r>
            <a:r>
              <a:rPr lang="en-US" altLang="zh-CN" dirty="0" err="1" smtClean="0"/>
              <a:t>i</a:t>
            </a:r>
            <a:r>
              <a:rPr lang="zh-CN" altLang="en-US" dirty="0" smtClean="0"/>
              <a:t>个方程整体除以</a:t>
            </a:r>
            <a:r>
              <a:rPr lang="en-US" altLang="zh-CN" dirty="0" smtClean="0"/>
              <a:t>a[</a:t>
            </a:r>
            <a:r>
              <a:rPr lang="en-US" altLang="zh-CN" dirty="0" err="1" smtClean="0"/>
              <a:t>i</a:t>
            </a:r>
            <a:r>
              <a:rPr lang="en-US" altLang="zh-CN" dirty="0" smtClean="0"/>
              <a:t>][</a:t>
            </a:r>
            <a:r>
              <a:rPr lang="en-US" altLang="zh-CN" dirty="0" err="1" smtClean="0"/>
              <a:t>i</a:t>
            </a:r>
            <a:r>
              <a:rPr lang="en-US" altLang="zh-CN" dirty="0" smtClean="0"/>
              <a:t>]</a:t>
            </a:r>
            <a:r>
              <a:rPr lang="zh-CN" altLang="en-US" dirty="0" smtClean="0"/>
              <a:t>，</a:t>
            </a:r>
            <a:r>
              <a:rPr lang="en-US" altLang="zh-CN" dirty="0" smtClean="0"/>
              <a:t>x[</a:t>
            </a:r>
            <a:r>
              <a:rPr lang="en-US" altLang="zh-CN" dirty="0" err="1" smtClean="0"/>
              <a:t>i</a:t>
            </a:r>
            <a:r>
              <a:rPr lang="en-US" altLang="zh-CN" dirty="0" smtClean="0"/>
              <a:t>]</a:t>
            </a:r>
            <a:r>
              <a:rPr lang="zh-CN" altLang="en-US" dirty="0" smtClean="0"/>
              <a:t>的系数化成</a:t>
            </a:r>
            <a:r>
              <a:rPr lang="en-US" altLang="zh-CN" dirty="0" smtClean="0"/>
              <a:t>1</a:t>
            </a:r>
            <a:br>
              <a:rPr lang="en-US" altLang="zh-CN" dirty="0" smtClean="0"/>
            </a:br>
            <a:r>
              <a:rPr lang="en-US" altLang="zh-CN" dirty="0" smtClean="0"/>
              <a:t>2. </a:t>
            </a:r>
            <a:r>
              <a:rPr lang="zh-CN" altLang="en-US" dirty="0" smtClean="0"/>
              <a:t>把第</a:t>
            </a:r>
            <a:r>
              <a:rPr lang="en-US" altLang="zh-CN" dirty="0" smtClean="0"/>
              <a:t>j</a:t>
            </a:r>
            <a:r>
              <a:rPr lang="zh-CN" altLang="en-US" dirty="0" smtClean="0"/>
              <a:t>行</a:t>
            </a:r>
            <a:r>
              <a:rPr lang="en-US" altLang="zh-CN" dirty="0" smtClean="0"/>
              <a:t>(j&gt;</a:t>
            </a:r>
            <a:r>
              <a:rPr lang="en-US" altLang="zh-CN" dirty="0" err="1" smtClean="0"/>
              <a:t>i</a:t>
            </a:r>
            <a:r>
              <a:rPr lang="en-US" altLang="zh-CN" dirty="0" smtClean="0"/>
              <a:t>)</a:t>
            </a:r>
            <a:r>
              <a:rPr lang="zh-CN" altLang="en-US" dirty="0" smtClean="0"/>
              <a:t>的方程减去第</a:t>
            </a:r>
            <a:r>
              <a:rPr lang="en-US" altLang="zh-CN" dirty="0" err="1" smtClean="0"/>
              <a:t>i</a:t>
            </a:r>
            <a:r>
              <a:rPr lang="zh-CN" altLang="en-US" dirty="0" smtClean="0"/>
              <a:t>行的方程的</a:t>
            </a:r>
            <a:r>
              <a:rPr lang="en-US" altLang="zh-CN" dirty="0" smtClean="0"/>
              <a:t>a[j][</a:t>
            </a:r>
            <a:r>
              <a:rPr lang="en-US" altLang="zh-CN" dirty="0" err="1" smtClean="0"/>
              <a:t>i</a:t>
            </a:r>
            <a:r>
              <a:rPr lang="en-US" altLang="zh-CN" dirty="0" smtClean="0"/>
              <a:t>]</a:t>
            </a:r>
            <a:r>
              <a:rPr lang="zh-CN" altLang="en-US" dirty="0" smtClean="0"/>
              <a:t>倍，使第</a:t>
            </a:r>
            <a:r>
              <a:rPr lang="en-US" altLang="zh-CN" dirty="0" smtClean="0"/>
              <a:t>i</a:t>
            </a:r>
            <a:r>
              <a:rPr lang="zh-CN" altLang="en-US" dirty="0" smtClean="0"/>
              <a:t>列系数</a:t>
            </a:r>
            <a:r>
              <a:rPr lang="en-US" altLang="zh-CN" dirty="0" smtClean="0"/>
              <a:t>a[j][</a:t>
            </a:r>
            <a:r>
              <a:rPr lang="en-US" altLang="zh-CN" dirty="0" err="1" smtClean="0"/>
              <a:t>i</a:t>
            </a:r>
            <a:r>
              <a:rPr lang="en-US" altLang="zh-CN" dirty="0" smtClean="0"/>
              <a:t>]</a:t>
            </a:r>
            <a:r>
              <a:rPr lang="zh-CN" altLang="en-US" dirty="0" smtClean="0"/>
              <a:t>化为</a:t>
            </a:r>
            <a:r>
              <a:rPr lang="en-US" altLang="zh-CN" dirty="0" smtClean="0"/>
              <a:t>0</a:t>
            </a:r>
            <a:r>
              <a:rPr lang="zh-CN" altLang="en-US" dirty="0" smtClean="0"/>
              <a:t>。</a:t>
            </a:r>
            <a:r>
              <a:rPr lang="en-US" altLang="zh-CN" dirty="0" smtClean="0"/>
              <a:t/>
            </a:r>
            <a:br>
              <a:rPr lang="en-US" altLang="zh-CN" dirty="0" smtClean="0"/>
            </a:br>
            <a:r>
              <a:rPr lang="en-US" altLang="zh-CN" dirty="0" smtClean="0"/>
              <a:t>3. </a:t>
            </a:r>
            <a:r>
              <a:rPr lang="zh-CN" altLang="en-US" dirty="0" smtClean="0"/>
              <a:t>直到整个系数矩阵化成上三角矩阵或者行阶梯形矩阵。</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p:sp>
        <p:nvSpPr>
          <p:cNvPr id="3" name="内容占位符 2"/>
          <p:cNvSpPr>
            <a:spLocks noGrp="1"/>
          </p:cNvSpPr>
          <p:nvPr>
            <p:ph idx="1"/>
          </p:nvPr>
        </p:nvSpPr>
        <p:spPr/>
        <p:txBody>
          <a:bodyPr/>
          <a:lstStyle/>
          <a:p>
            <a:r>
              <a:rPr lang="zh-CN" altLang="en-US" dirty="0" smtClean="0"/>
              <a:t>对于一般情况下，复杂度为</a:t>
            </a:r>
            <a:r>
              <a:rPr lang="en-US" altLang="zh-CN" dirty="0" smtClean="0"/>
              <a:t>O(n^3)</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解的个数</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无</a:t>
            </a:r>
            <a:r>
              <a:rPr lang="zh-CN" altLang="en-US" dirty="0" smtClean="0"/>
              <a:t>解</a:t>
            </a:r>
            <a:endParaRPr lang="en-US" altLang="zh-CN" dirty="0" smtClean="0"/>
          </a:p>
          <a:p>
            <a:pPr marL="514350" indent="-514350">
              <a:buFont typeface="+mj-lt"/>
              <a:buAutoNum type="arabicPeriod"/>
            </a:pPr>
            <a:r>
              <a:rPr lang="zh-CN" altLang="en-US" dirty="0" smtClean="0"/>
              <a:t>唯一解</a:t>
            </a:r>
            <a:endParaRPr lang="en-US" altLang="zh-CN" dirty="0" smtClean="0"/>
          </a:p>
          <a:p>
            <a:pPr marL="514350" indent="-514350">
              <a:buFont typeface="+mj-lt"/>
              <a:buAutoNum type="arabicPeriod"/>
            </a:pPr>
            <a:r>
              <a:rPr lang="zh-CN" altLang="en-US" dirty="0" smtClean="0"/>
              <a:t>无限解</a:t>
            </a:r>
            <a:endParaRPr lang="zh-CN" altLang="en-US" dirty="0"/>
          </a:p>
        </p:txBody>
      </p:sp>
      <p:graphicFrame>
        <p:nvGraphicFramePr>
          <p:cNvPr id="4" name="对象 3"/>
          <p:cNvGraphicFramePr>
            <a:graphicFrameLocks noChangeAspect="1"/>
          </p:cNvGraphicFramePr>
          <p:nvPr/>
        </p:nvGraphicFramePr>
        <p:xfrm>
          <a:off x="4427984" y="1340768"/>
          <a:ext cx="2025391" cy="1435720"/>
        </p:xfrm>
        <a:graphic>
          <a:graphicData uri="http://schemas.openxmlformats.org/presentationml/2006/ole">
            <p:oleObj spid="_x0000_s38914" name="Unknown" r:id="rId3" imgW="1002960" imgH="711000" progId="Equation.KSEE3">
              <p:embed/>
            </p:oleObj>
          </a:graphicData>
        </a:graphic>
      </p:graphicFrame>
      <p:graphicFrame>
        <p:nvGraphicFramePr>
          <p:cNvPr id="5" name="对象 4"/>
          <p:cNvGraphicFramePr>
            <a:graphicFrameLocks noChangeAspect="1"/>
          </p:cNvGraphicFramePr>
          <p:nvPr/>
        </p:nvGraphicFramePr>
        <p:xfrm>
          <a:off x="4499992" y="2996952"/>
          <a:ext cx="2025391" cy="1435720"/>
        </p:xfrm>
        <a:graphic>
          <a:graphicData uri="http://schemas.openxmlformats.org/presentationml/2006/ole">
            <p:oleObj spid="_x0000_s38915" name="Unknown" r:id="rId4" imgW="1002960" imgH="711000" progId="Equation.KSEE3">
              <p:embed/>
            </p:oleObj>
          </a:graphicData>
        </a:graphic>
      </p:graphicFrame>
      <p:graphicFrame>
        <p:nvGraphicFramePr>
          <p:cNvPr id="6" name="对象 5"/>
          <p:cNvGraphicFramePr>
            <a:graphicFrameLocks noChangeAspect="1"/>
          </p:cNvGraphicFramePr>
          <p:nvPr/>
        </p:nvGraphicFramePr>
        <p:xfrm>
          <a:off x="4499992" y="4797152"/>
          <a:ext cx="2025391" cy="1435720"/>
        </p:xfrm>
        <a:graphic>
          <a:graphicData uri="http://schemas.openxmlformats.org/presentationml/2006/ole">
            <p:oleObj spid="_x0000_s38916" name="Unknown" r:id="rId5" imgW="1002960" imgH="711000" progId="Equation.KSEE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前置技能</a:t>
            </a:r>
            <a:endParaRPr lang="zh-CN" altLang="en-US" dirty="0"/>
          </a:p>
        </p:txBody>
      </p:sp>
      <p:sp>
        <p:nvSpPr>
          <p:cNvPr id="3" name="内容占位符 2"/>
          <p:cNvSpPr>
            <a:spLocks noGrp="1"/>
          </p:cNvSpPr>
          <p:nvPr>
            <p:ph idx="1"/>
          </p:nvPr>
        </p:nvSpPr>
        <p:spPr/>
        <p:txBody>
          <a:bodyPr>
            <a:normAutofit/>
          </a:bodyPr>
          <a:lstStyle/>
          <a:p>
            <a:r>
              <a:rPr lang="zh-CN" altLang="en-US" dirty="0" smtClean="0"/>
              <a:t>线性代数</a:t>
            </a:r>
            <a:r>
              <a:rPr lang="en-US" altLang="zh-CN" dirty="0" smtClean="0"/>
              <a:t/>
            </a:r>
            <a:br>
              <a:rPr lang="en-US" altLang="zh-CN" dirty="0" smtClean="0"/>
            </a:br>
            <a:r>
              <a:rPr lang="zh-CN" altLang="en-US" dirty="0" smtClean="0"/>
              <a:t>矩阵的存储</a:t>
            </a:r>
            <a:r>
              <a:rPr lang="en-US" altLang="zh-CN" dirty="0" smtClean="0"/>
              <a:t/>
            </a:r>
            <a:br>
              <a:rPr lang="en-US" altLang="zh-CN" dirty="0" smtClean="0"/>
            </a:br>
            <a:r>
              <a:rPr lang="zh-CN" altLang="en-US" dirty="0" smtClean="0"/>
              <a:t>矩阵的转置</a:t>
            </a:r>
            <a:r>
              <a:rPr lang="en-US" altLang="zh-CN" dirty="0" smtClean="0"/>
              <a:t/>
            </a:r>
            <a:br>
              <a:rPr lang="en-US" altLang="zh-CN" dirty="0" smtClean="0"/>
            </a:br>
            <a:r>
              <a:rPr lang="zh-CN" altLang="en-US" dirty="0" smtClean="0"/>
              <a:t>矩阵四则运算</a:t>
            </a:r>
            <a:r>
              <a:rPr lang="en-US" altLang="zh-CN" dirty="0" smtClean="0"/>
              <a:t/>
            </a:r>
            <a:br>
              <a:rPr lang="en-US" altLang="zh-CN" dirty="0" smtClean="0"/>
            </a:br>
            <a:r>
              <a:rPr lang="zh-CN" altLang="en-US" dirty="0" smtClean="0"/>
              <a:t>矩阵行列式计算</a:t>
            </a:r>
            <a:r>
              <a:rPr lang="en-US" altLang="zh-CN" dirty="0" smtClean="0"/>
              <a:t/>
            </a:r>
            <a:br>
              <a:rPr lang="en-US" altLang="zh-CN" dirty="0" smtClean="0"/>
            </a:br>
            <a:r>
              <a:rPr lang="en-US" altLang="zh-CN" dirty="0" smtClean="0"/>
              <a:t/>
            </a:r>
            <a:br>
              <a:rPr lang="en-US" altLang="zh-CN" dirty="0" smtClean="0"/>
            </a:b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自由元</a:t>
            </a:r>
            <a:endParaRPr lang="zh-CN" altLang="en-US" dirty="0"/>
          </a:p>
        </p:txBody>
      </p:sp>
      <p:sp>
        <p:nvSpPr>
          <p:cNvPr id="3" name="内容占位符 2"/>
          <p:cNvSpPr>
            <a:spLocks noGrp="1"/>
          </p:cNvSpPr>
          <p:nvPr>
            <p:ph idx="1"/>
          </p:nvPr>
        </p:nvSpPr>
        <p:spPr/>
        <p:txBody>
          <a:bodyPr/>
          <a:lstStyle/>
          <a:p>
            <a:r>
              <a:rPr lang="zh-CN" altLang="en-US" dirty="0" smtClean="0"/>
              <a:t>当高斯消元出现一行全是</a:t>
            </a:r>
            <a:r>
              <a:rPr lang="en-US" altLang="zh-CN" dirty="0" smtClean="0"/>
              <a:t>0</a:t>
            </a:r>
            <a:r>
              <a:rPr lang="zh-CN" altLang="en-US" dirty="0" smtClean="0"/>
              <a:t>的时候，自由元的个数就是全</a:t>
            </a:r>
            <a:r>
              <a:rPr lang="en-US" altLang="zh-CN" dirty="0" smtClean="0"/>
              <a:t>0</a:t>
            </a:r>
            <a:r>
              <a:rPr lang="zh-CN" altLang="en-US" dirty="0" smtClean="0"/>
              <a:t>行的个数。</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一般有两种题目</a:t>
            </a:r>
            <a:endParaRPr lang="zh-CN" altLang="en-US" dirty="0"/>
          </a:p>
        </p:txBody>
      </p:sp>
      <p:sp>
        <p:nvSpPr>
          <p:cNvPr id="3" name="内容占位符 2"/>
          <p:cNvSpPr>
            <a:spLocks noGrp="1"/>
          </p:cNvSpPr>
          <p:nvPr>
            <p:ph idx="1"/>
          </p:nvPr>
        </p:nvSpPr>
        <p:spPr/>
        <p:txBody>
          <a:bodyPr/>
          <a:lstStyle/>
          <a:p>
            <a:r>
              <a:rPr lang="zh-CN" altLang="en-US" dirty="0" smtClean="0"/>
              <a:t>普通高斯消</a:t>
            </a:r>
            <a:r>
              <a:rPr lang="zh-CN" altLang="en-US" dirty="0" smtClean="0"/>
              <a:t>元</a:t>
            </a:r>
            <a:r>
              <a:rPr lang="en-US" altLang="zh-CN" dirty="0" smtClean="0"/>
              <a:t>(</a:t>
            </a:r>
            <a:r>
              <a:rPr lang="zh-CN" altLang="en-US" dirty="0" smtClean="0"/>
              <a:t>实数</a:t>
            </a:r>
            <a:r>
              <a:rPr lang="en-US" altLang="zh-CN" dirty="0" smtClean="0"/>
              <a:t>)</a:t>
            </a:r>
            <a:endParaRPr lang="en-US" altLang="zh-CN" dirty="0" smtClean="0"/>
          </a:p>
          <a:p>
            <a:r>
              <a:rPr lang="zh-CN" altLang="en-US" dirty="0" smtClean="0"/>
              <a:t>二进制高斯消元</a:t>
            </a:r>
            <a:r>
              <a:rPr lang="en-US" altLang="zh-CN" dirty="0" smtClean="0"/>
              <a:t>(</a:t>
            </a:r>
            <a:r>
              <a:rPr lang="zh-CN" altLang="en-US" dirty="0" smtClean="0"/>
              <a:t>又称</a:t>
            </a:r>
            <a:r>
              <a:rPr lang="en-US" altLang="zh-CN" dirty="0" err="1" smtClean="0"/>
              <a:t>xor</a:t>
            </a:r>
            <a:r>
              <a:rPr lang="zh-CN" altLang="en-US" dirty="0" smtClean="0"/>
              <a:t>高斯消元，所有的系数和变量都是</a:t>
            </a:r>
            <a:r>
              <a:rPr lang="en-US" altLang="zh-CN" dirty="0" smtClean="0"/>
              <a:t>0</a:t>
            </a:r>
            <a:r>
              <a:rPr lang="zh-CN" altLang="en-US" dirty="0" smtClean="0"/>
              <a:t>或者</a:t>
            </a:r>
            <a:r>
              <a:rPr lang="en-US" altLang="zh-CN" dirty="0" smtClean="0"/>
              <a:t>1</a:t>
            </a:r>
            <a:r>
              <a:rPr lang="zh-CN" altLang="en-US" dirty="0" smtClean="0"/>
              <a:t>，四则运算为模</a:t>
            </a:r>
            <a:r>
              <a:rPr lang="en-US" altLang="zh-CN" dirty="0" smtClean="0"/>
              <a:t>2</a:t>
            </a:r>
            <a:r>
              <a:rPr lang="zh-CN" altLang="en-US" dirty="0" smtClean="0"/>
              <a:t>四则运算</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普通高斯消元例题</a:t>
            </a:r>
            <a:endParaRPr lang="zh-CN" altLang="en-US" dirty="0"/>
          </a:p>
        </p:txBody>
      </p:sp>
      <p:sp>
        <p:nvSpPr>
          <p:cNvPr id="3" name="内容占位符 2"/>
          <p:cNvSpPr>
            <a:spLocks noGrp="1"/>
          </p:cNvSpPr>
          <p:nvPr>
            <p:ph idx="1"/>
          </p:nvPr>
        </p:nvSpPr>
        <p:spPr/>
        <p:txBody>
          <a:bodyPr/>
          <a:lstStyle/>
          <a:p>
            <a:r>
              <a:rPr lang="en-US" altLang="zh-CN" dirty="0" smtClean="0"/>
              <a:t>HDU3359 Kind of a Blur</a:t>
            </a:r>
            <a:br>
              <a:rPr lang="en-US" altLang="zh-CN" dirty="0" smtClean="0"/>
            </a:br>
            <a:r>
              <a:rPr lang="zh-CN" altLang="en-US" dirty="0" smtClean="0"/>
              <a:t>有一张灰度图</a:t>
            </a:r>
            <a:r>
              <a:rPr lang="en-US" altLang="zh-CN" dirty="0" smtClean="0"/>
              <a:t>(</a:t>
            </a:r>
            <a:r>
              <a:rPr lang="zh-CN" altLang="en-US" dirty="0" smtClean="0"/>
              <a:t>宽和高不超过</a:t>
            </a:r>
            <a:r>
              <a:rPr lang="en-US" altLang="zh-CN" dirty="0" smtClean="0"/>
              <a:t>10)</a:t>
            </a:r>
            <a:r>
              <a:rPr lang="zh-CN" altLang="en-US" dirty="0" smtClean="0"/>
              <a:t>，每个像素都用一个不超过</a:t>
            </a:r>
            <a:r>
              <a:rPr lang="en-US" altLang="zh-CN" dirty="0" smtClean="0"/>
              <a:t>100</a:t>
            </a:r>
            <a:r>
              <a:rPr lang="zh-CN" altLang="en-US" dirty="0" smtClean="0"/>
              <a:t>的数表示，这张图经过了</a:t>
            </a:r>
            <a:r>
              <a:rPr lang="en-US" altLang="zh-CN" dirty="0" smtClean="0"/>
              <a:t>D</a:t>
            </a:r>
            <a:r>
              <a:rPr lang="zh-CN" altLang="en-US" dirty="0" smtClean="0"/>
              <a:t>级别的模糊处理，每个位置的像素都变成了与这个位置曼哈顿距离不超过</a:t>
            </a:r>
            <a:r>
              <a:rPr lang="en-US" altLang="zh-CN" dirty="0" smtClean="0"/>
              <a:t>D(D&lt;=min(W/2,H/2))</a:t>
            </a:r>
            <a:r>
              <a:rPr lang="zh-CN" altLang="en-US" dirty="0" smtClean="0"/>
              <a:t>的像素点的灰度的平均值。请你恢复这张图原来的样子。</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descr="https://odzkskevi.qnssl.com/3d6a8b43e2412925b70ee1c02335f406?v=1501155761"/>
          <p:cNvPicPr>
            <a:picLocks noGrp="1" noChangeAspect="1" noChangeArrowheads="1"/>
          </p:cNvPicPr>
          <p:nvPr>
            <p:ph idx="1"/>
          </p:nvPr>
        </p:nvPicPr>
        <p:blipFill>
          <a:blip r:embed="rId2" cstate="print"/>
          <a:srcRect/>
          <a:stretch>
            <a:fillRect/>
          </a:stretch>
        </p:blipFill>
        <p:spPr bwMode="auto">
          <a:xfrm>
            <a:off x="827584" y="548680"/>
            <a:ext cx="7128792" cy="577822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hdu3976 Electric </a:t>
            </a:r>
            <a:r>
              <a:rPr lang="en-US" altLang="zh-CN" dirty="0" smtClean="0"/>
              <a:t>resistance</a:t>
            </a:r>
            <a:br>
              <a:rPr lang="en-US" altLang="zh-CN" dirty="0" smtClean="0"/>
            </a:br>
            <a:r>
              <a:rPr lang="zh-CN" altLang="en-US" dirty="0" smtClean="0"/>
              <a:t>给你一个</a:t>
            </a:r>
            <a:r>
              <a:rPr lang="en-US" altLang="zh-CN" dirty="0" smtClean="0"/>
              <a:t>n</a:t>
            </a:r>
            <a:r>
              <a:rPr lang="zh-CN" altLang="en-US" dirty="0" smtClean="0"/>
              <a:t>个节点的电路图，然后有</a:t>
            </a:r>
            <a:r>
              <a:rPr lang="en-US" altLang="zh-CN" dirty="0" smtClean="0"/>
              <a:t>m</a:t>
            </a:r>
            <a:r>
              <a:rPr lang="zh-CN" altLang="en-US" dirty="0" smtClean="0"/>
              <a:t>个电阻分别告诉你节点</a:t>
            </a:r>
            <a:r>
              <a:rPr lang="en-US" altLang="zh-CN" dirty="0" err="1" smtClean="0"/>
              <a:t>a,b</a:t>
            </a:r>
            <a:r>
              <a:rPr lang="zh-CN" altLang="en-US" dirty="0" smtClean="0"/>
              <a:t>用电阻相连，且告诉你电阻阻值</a:t>
            </a:r>
            <a:r>
              <a:rPr lang="en-US" altLang="zh-CN" dirty="0" smtClean="0"/>
              <a:t>c</a:t>
            </a:r>
            <a:r>
              <a:rPr lang="zh-CN" altLang="en-US" dirty="0" smtClean="0"/>
              <a:t>，问节点</a:t>
            </a:r>
            <a:r>
              <a:rPr lang="en-US" altLang="zh-CN" dirty="0" smtClean="0"/>
              <a:t>1</a:t>
            </a:r>
            <a:r>
              <a:rPr lang="zh-CN" altLang="en-US" dirty="0" smtClean="0"/>
              <a:t>和节点</a:t>
            </a:r>
            <a:r>
              <a:rPr lang="en-US" altLang="zh-CN" dirty="0" smtClean="0"/>
              <a:t>n</a:t>
            </a:r>
            <a:r>
              <a:rPr lang="zh-CN" altLang="en-US" dirty="0" smtClean="0"/>
              <a:t>之间的等效电阻是多少。</a:t>
            </a:r>
            <a:endParaRPr lang="en-US" altLang="zh-CN" dirty="0" smtClean="0"/>
          </a:p>
          <a:p>
            <a:pPr>
              <a:buNone/>
            </a:pPr>
            <a:r>
              <a:rPr lang="en-US" altLang="zh-CN" dirty="0" smtClean="0"/>
              <a:t>	</a:t>
            </a:r>
            <a:r>
              <a:rPr lang="en-US" altLang="zh-CN" dirty="0" smtClean="0"/>
              <a:t>(1&lt;=n&lt;=50</a:t>
            </a:r>
            <a:br>
              <a:rPr lang="en-US" altLang="zh-CN" dirty="0" smtClean="0"/>
            </a:br>
            <a:r>
              <a:rPr lang="en-US" altLang="zh-CN" dirty="0" smtClean="0"/>
              <a:t>1&lt;=m&lt;=2000</a:t>
            </a:r>
            <a:br>
              <a:rPr lang="en-US" altLang="zh-CN" dirty="0" smtClean="0"/>
            </a:br>
            <a:r>
              <a:rPr lang="en-US" altLang="zh-CN" dirty="0" smtClean="0"/>
              <a:t>1&lt;=</a:t>
            </a:r>
            <a:r>
              <a:rPr lang="en-US" altLang="zh-CN" dirty="0" err="1" smtClean="0"/>
              <a:t>a,b</a:t>
            </a:r>
            <a:r>
              <a:rPr lang="en-US" altLang="zh-CN" dirty="0" smtClean="0"/>
              <a:t>&lt;=n,</a:t>
            </a:r>
            <a:br>
              <a:rPr lang="en-US" altLang="zh-CN" dirty="0" smtClean="0"/>
            </a:br>
            <a:r>
              <a:rPr lang="en-US" altLang="zh-CN" dirty="0" smtClean="0"/>
              <a:t>1&lt;=c&lt;=10000)</a:t>
            </a:r>
            <a:endParaRPr lang="zh-CN" altLang="en-US" dirty="0"/>
          </a:p>
        </p:txBody>
      </p:sp>
      <p:pic>
        <p:nvPicPr>
          <p:cNvPr id="40962" name="Picture 2" descr="http://acm.hdu.edu.cn/data/images/3976-1.jpg?_=3428573"/>
          <p:cNvPicPr>
            <a:picLocks noChangeAspect="1" noChangeArrowheads="1"/>
          </p:cNvPicPr>
          <p:nvPr/>
        </p:nvPicPr>
        <p:blipFill>
          <a:blip r:embed="rId2" cstate="print"/>
          <a:srcRect/>
          <a:stretch>
            <a:fillRect/>
          </a:stretch>
        </p:blipFill>
        <p:spPr bwMode="auto">
          <a:xfrm>
            <a:off x="4355976" y="3573016"/>
            <a:ext cx="3744416" cy="303379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普通高斯消元竞赛题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HDU4818 RP problem(2013</a:t>
            </a:r>
            <a:r>
              <a:rPr lang="zh-CN" altLang="en-US" dirty="0" smtClean="0"/>
              <a:t>长春现场赛</a:t>
            </a:r>
            <a:r>
              <a:rPr lang="en-US" altLang="zh-CN" dirty="0" smtClean="0"/>
              <a:t>F)</a:t>
            </a:r>
            <a:br>
              <a:rPr lang="en-US" altLang="zh-CN" dirty="0" smtClean="0"/>
            </a:br>
            <a:r>
              <a:rPr lang="zh-CN" altLang="en-US" dirty="0" smtClean="0"/>
              <a:t>有一个</a:t>
            </a:r>
            <a:r>
              <a:rPr lang="en-US" altLang="zh-CN" dirty="0" smtClean="0"/>
              <a:t>n</a:t>
            </a:r>
            <a:r>
              <a:rPr lang="zh-CN" altLang="en-US" dirty="0" smtClean="0"/>
              <a:t>个点的图，每个点表示一个人，如果两个人是好朋友，就连一条边，每个人都有一个</a:t>
            </a:r>
            <a:r>
              <a:rPr lang="en-US" altLang="zh-CN" dirty="0" smtClean="0"/>
              <a:t>RP</a:t>
            </a:r>
            <a:r>
              <a:rPr lang="zh-CN" altLang="en-US" dirty="0" smtClean="0"/>
              <a:t>值</a:t>
            </a:r>
            <a:r>
              <a:rPr lang="zh-CN" altLang="en-US" dirty="0" smtClean="0"/>
              <a:t>，一开始每个人都是</a:t>
            </a:r>
            <a:r>
              <a:rPr lang="en-US" altLang="zh-CN" dirty="0" smtClean="0"/>
              <a:t>1</a:t>
            </a:r>
            <a:r>
              <a:rPr lang="zh-CN" altLang="en-US" dirty="0" smtClean="0"/>
              <a:t>点，每</a:t>
            </a:r>
            <a:r>
              <a:rPr lang="zh-CN" altLang="en-US" dirty="0" smtClean="0"/>
              <a:t>一天每个人都会把自己的</a:t>
            </a:r>
            <a:r>
              <a:rPr lang="en-US" altLang="zh-CN" dirty="0" smtClean="0"/>
              <a:t>RP</a:t>
            </a:r>
            <a:r>
              <a:rPr lang="zh-CN" altLang="en-US" dirty="0" smtClean="0"/>
              <a:t>值平均分给他的好友，问当图的结构确定时</a:t>
            </a:r>
            <a:r>
              <a:rPr lang="zh-CN" altLang="en-US" dirty="0" smtClean="0"/>
              <a:t>，有多少种稳定分布，如</a:t>
            </a:r>
            <a:r>
              <a:rPr lang="zh-CN" altLang="en-US" dirty="0" smtClean="0"/>
              <a:t>果存在唯一稳定的分布，你在第</a:t>
            </a:r>
            <a:r>
              <a:rPr lang="en-US" altLang="zh-CN" dirty="0" smtClean="0"/>
              <a:t>n-1</a:t>
            </a:r>
            <a:r>
              <a:rPr lang="zh-CN" altLang="en-US" dirty="0" smtClean="0"/>
              <a:t>个人和任意一个没连接的人之间加一条边，使得第</a:t>
            </a:r>
            <a:r>
              <a:rPr lang="en-US" altLang="zh-CN" dirty="0" smtClean="0"/>
              <a:t>n-1</a:t>
            </a:r>
            <a:r>
              <a:rPr lang="zh-CN" altLang="en-US" dirty="0" smtClean="0"/>
              <a:t>个人稳定后的</a:t>
            </a:r>
            <a:r>
              <a:rPr lang="en-US" altLang="zh-CN" dirty="0" smtClean="0"/>
              <a:t>RP</a:t>
            </a:r>
            <a:r>
              <a:rPr lang="zh-CN" altLang="en-US" dirty="0" smtClean="0"/>
              <a:t>最大，如果有多个人满足，输出</a:t>
            </a:r>
            <a:r>
              <a:rPr lang="en-US" altLang="zh-CN" dirty="0" smtClean="0"/>
              <a:t>ID</a:t>
            </a:r>
            <a:r>
              <a:rPr lang="zh-CN" altLang="en-US" dirty="0" smtClean="0"/>
              <a:t>最小的那位</a:t>
            </a:r>
            <a:r>
              <a:rPr lang="en-US" altLang="zh-CN" dirty="0" smtClean="0"/>
              <a:t/>
            </a:r>
            <a:br>
              <a:rPr lang="en-US" altLang="zh-CN" dirty="0" smtClean="0"/>
            </a:br>
            <a:r>
              <a:rPr lang="en-US" altLang="zh-CN" dirty="0" smtClean="0"/>
              <a:t>n&lt;=100</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二进制高斯消元</a:t>
            </a:r>
            <a:endParaRPr lang="zh-CN" altLang="en-US" dirty="0"/>
          </a:p>
        </p:txBody>
      </p:sp>
      <p:sp>
        <p:nvSpPr>
          <p:cNvPr id="3" name="内容占位符 2"/>
          <p:cNvSpPr>
            <a:spLocks noGrp="1"/>
          </p:cNvSpPr>
          <p:nvPr>
            <p:ph idx="1"/>
          </p:nvPr>
        </p:nvSpPr>
        <p:spPr/>
        <p:txBody>
          <a:bodyPr/>
          <a:lstStyle/>
          <a:p>
            <a:r>
              <a:rPr lang="en-US" altLang="zh-CN" dirty="0" smtClean="0"/>
              <a:t>POJ1222 EXTENDED LIGHTS OUT</a:t>
            </a:r>
            <a:br>
              <a:rPr lang="en-US" altLang="zh-CN" dirty="0" smtClean="0"/>
            </a:br>
            <a:r>
              <a:rPr lang="zh-CN" altLang="en-US" dirty="0" smtClean="0"/>
              <a:t>有一个开关灯游戏，游戏界面是一个</a:t>
            </a:r>
            <a:r>
              <a:rPr lang="en-US" altLang="zh-CN" dirty="0" smtClean="0"/>
              <a:t>5</a:t>
            </a:r>
            <a:r>
              <a:rPr lang="zh-CN" altLang="en-US" dirty="0" smtClean="0"/>
              <a:t>行</a:t>
            </a:r>
            <a:r>
              <a:rPr lang="en-US" altLang="zh-CN" dirty="0" smtClean="0"/>
              <a:t>6</a:t>
            </a:r>
            <a:r>
              <a:rPr lang="zh-CN" altLang="en-US" dirty="0" smtClean="0"/>
              <a:t>列的灯阵，每个灯旁边有一个按钮，按下这个按钮会使得该位置的灯以及上下左右的灯改变状态</a:t>
            </a:r>
            <a:r>
              <a:rPr lang="en-US" altLang="zh-CN" dirty="0" smtClean="0"/>
              <a:t>(</a:t>
            </a:r>
            <a:r>
              <a:rPr lang="zh-CN" altLang="en-US" dirty="0" smtClean="0"/>
              <a:t>亮变成暗，暗变成亮</a:t>
            </a:r>
            <a:r>
              <a:rPr lang="en-US" altLang="zh-CN" dirty="0" smtClean="0"/>
              <a:t>)</a:t>
            </a:r>
            <a:r>
              <a:rPr lang="zh-CN" altLang="en-US" dirty="0" smtClean="0"/>
              <a:t>。</a:t>
            </a:r>
            <a:r>
              <a:rPr lang="en-US" altLang="zh-CN" dirty="0" smtClean="0"/>
              <a:t/>
            </a:r>
            <a:br>
              <a:rPr lang="en-US" altLang="zh-CN" dirty="0" smtClean="0"/>
            </a:br>
            <a:r>
              <a:rPr lang="zh-CN" altLang="en-US" dirty="0" smtClean="0"/>
              <a:t>让你输出一个方案，最终使得所有灯灭掉。</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二进制高斯消元</a:t>
            </a:r>
            <a:endParaRPr lang="zh-CN" altLang="en-US" dirty="0"/>
          </a:p>
        </p:txBody>
      </p:sp>
      <p:sp>
        <p:nvSpPr>
          <p:cNvPr id="3" name="内容占位符 2"/>
          <p:cNvSpPr>
            <a:spLocks noGrp="1"/>
          </p:cNvSpPr>
          <p:nvPr>
            <p:ph idx="1"/>
          </p:nvPr>
        </p:nvSpPr>
        <p:spPr/>
        <p:txBody>
          <a:bodyPr/>
          <a:lstStyle/>
          <a:p>
            <a:r>
              <a:rPr lang="en-US" altLang="zh-CN" dirty="0" smtClean="0"/>
              <a:t>sgu275 To </a:t>
            </a:r>
            <a:r>
              <a:rPr lang="en-US" altLang="zh-CN" dirty="0" err="1" smtClean="0"/>
              <a:t>xor</a:t>
            </a:r>
            <a:r>
              <a:rPr lang="en-US" altLang="zh-CN" dirty="0" smtClean="0"/>
              <a:t> or not to </a:t>
            </a:r>
            <a:r>
              <a:rPr lang="en-US" altLang="zh-CN" dirty="0" err="1" smtClean="0"/>
              <a:t>xor</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nvGraphicFramePr>
        <p:xfrm>
          <a:off x="611559" y="2348880"/>
          <a:ext cx="8057447" cy="1584176"/>
        </p:xfrm>
        <a:graphic>
          <a:graphicData uri="http://schemas.openxmlformats.org/presentationml/2006/ole">
            <p:oleObj spid="_x0000_s39938" name="Unknown" r:id="rId3" imgW="3746160" imgH="736560" progId="Equation.KSEE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smtClean="0"/>
              <a:t>hdu3915 Game</a:t>
            </a:r>
            <a:br>
              <a:rPr lang="en-US" altLang="zh-CN" dirty="0" smtClean="0"/>
            </a:br>
            <a:r>
              <a:rPr lang="zh-CN" altLang="en-US" dirty="0" smtClean="0"/>
              <a:t>有</a:t>
            </a:r>
            <a:r>
              <a:rPr lang="en-US" altLang="zh-CN" dirty="0" smtClean="0"/>
              <a:t>n</a:t>
            </a:r>
            <a:r>
              <a:rPr lang="zh-CN" altLang="en-US" dirty="0" smtClean="0"/>
              <a:t>堆石子，每堆石子数为</a:t>
            </a:r>
            <a:r>
              <a:rPr lang="en-US" altLang="zh-CN" dirty="0" smtClean="0"/>
              <a:t>a[</a:t>
            </a:r>
            <a:r>
              <a:rPr lang="en-US" altLang="zh-CN" dirty="0" err="1" smtClean="0"/>
              <a:t>i</a:t>
            </a:r>
            <a:r>
              <a:rPr lang="en-US" altLang="zh-CN" dirty="0" smtClean="0"/>
              <a:t>]</a:t>
            </a:r>
            <a:r>
              <a:rPr lang="zh-CN" altLang="en-US" dirty="0" smtClean="0"/>
              <a:t>，</a:t>
            </a:r>
            <a:r>
              <a:rPr lang="en-US" altLang="zh-CN" dirty="0" err="1" smtClean="0"/>
              <a:t>Mr.Frost</a:t>
            </a:r>
            <a:r>
              <a:rPr lang="zh-CN" altLang="en-US" dirty="0" smtClean="0"/>
              <a:t>和他的朋友轮流操作，每次可以选一堆石子，从中拿走至少</a:t>
            </a:r>
            <a:r>
              <a:rPr lang="en-US" altLang="zh-CN" dirty="0" smtClean="0"/>
              <a:t>1</a:t>
            </a:r>
            <a:r>
              <a:rPr lang="zh-CN" altLang="en-US" dirty="0" smtClean="0"/>
              <a:t>个石子，最多拿走全部。第一个不能操作的人输。后手的</a:t>
            </a:r>
            <a:r>
              <a:rPr lang="en-US" altLang="zh-CN" dirty="0" err="1" smtClean="0"/>
              <a:t>Mr.Frost</a:t>
            </a:r>
            <a:r>
              <a:rPr lang="zh-CN" altLang="en-US" dirty="0" smtClean="0"/>
              <a:t>发现他总是输掉，于是他打算作弊，提前移走若干堆石子。问有多少种作弊方法，使得后手的他有必胜策略。</a:t>
            </a:r>
            <a:r>
              <a:rPr lang="zh-CN" altLang="en-US" dirty="0" smtClean="0"/>
              <a:t>方案</a:t>
            </a:r>
            <a:r>
              <a:rPr lang="zh-CN" altLang="en-US" dirty="0" smtClean="0"/>
              <a:t>数对</a:t>
            </a:r>
            <a:r>
              <a:rPr lang="en-US" altLang="zh-CN" dirty="0" smtClean="0"/>
              <a:t>1000007</a:t>
            </a:r>
            <a:r>
              <a:rPr lang="zh-CN" altLang="en-US" dirty="0" smtClean="0"/>
              <a:t>取余。</a:t>
            </a:r>
            <a:endParaRPr lang="en-US" altLang="zh-CN" dirty="0" smtClean="0"/>
          </a:p>
          <a:p>
            <a:r>
              <a:rPr lang="en-US" altLang="zh-CN" dirty="0" smtClean="0"/>
              <a:t>1&lt;=n&lt;=20 a[</a:t>
            </a:r>
            <a:r>
              <a:rPr lang="en-US" altLang="zh-CN" dirty="0" err="1" smtClean="0"/>
              <a:t>i</a:t>
            </a:r>
            <a:r>
              <a:rPr lang="en-US" altLang="zh-CN" dirty="0" smtClean="0"/>
              <a:t>]&lt;2^31</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二进制高斯消元竞赛题</a:t>
            </a:r>
            <a:endParaRPr lang="zh-CN" altLang="en-US" dirty="0"/>
          </a:p>
        </p:txBody>
      </p:sp>
      <p:sp>
        <p:nvSpPr>
          <p:cNvPr id="3" name="内容占位符 2"/>
          <p:cNvSpPr>
            <a:spLocks noGrp="1"/>
          </p:cNvSpPr>
          <p:nvPr>
            <p:ph idx="1"/>
          </p:nvPr>
        </p:nvSpPr>
        <p:spPr/>
        <p:txBody>
          <a:bodyPr/>
          <a:lstStyle/>
          <a:p>
            <a:r>
              <a:rPr lang="en-US" altLang="zh-CN" dirty="0" smtClean="0"/>
              <a:t>HDU5833</a:t>
            </a:r>
            <a:r>
              <a:rPr lang="zh-CN" altLang="en-US" dirty="0" smtClean="0"/>
              <a:t> </a:t>
            </a:r>
            <a:r>
              <a:rPr lang="en-US" altLang="zh-CN" dirty="0" smtClean="0"/>
              <a:t>Zhu and 772002 (2016CCPC</a:t>
            </a:r>
            <a:r>
              <a:rPr lang="zh-CN" altLang="en-US" dirty="0" smtClean="0"/>
              <a:t>网络赛</a:t>
            </a:r>
            <a:r>
              <a:rPr lang="en-US" altLang="zh-CN" dirty="0" smtClean="0"/>
              <a:t>)</a:t>
            </a:r>
            <a:br>
              <a:rPr lang="en-US" altLang="zh-CN" dirty="0" smtClean="0"/>
            </a:br>
            <a:r>
              <a:rPr lang="zh-CN" altLang="en-US" dirty="0" smtClean="0"/>
              <a:t>有</a:t>
            </a:r>
            <a:r>
              <a:rPr lang="en-US" altLang="zh-CN" dirty="0" smtClean="0"/>
              <a:t>n</a:t>
            </a:r>
            <a:r>
              <a:rPr lang="zh-CN" altLang="en-US" dirty="0" smtClean="0"/>
              <a:t>个数，在里面挑选任意多个，每个数最多只能选</a:t>
            </a:r>
            <a:r>
              <a:rPr lang="en-US" altLang="zh-CN" dirty="0" smtClean="0"/>
              <a:t>1</a:t>
            </a:r>
            <a:r>
              <a:rPr lang="zh-CN" altLang="en-US" dirty="0" smtClean="0"/>
              <a:t>次，不可以都不取，使得乘积为完全平方数，问有多少种方案。对</a:t>
            </a:r>
            <a:r>
              <a:rPr lang="en-US" altLang="zh-CN" dirty="0" smtClean="0"/>
              <a:t>10^9+7</a:t>
            </a:r>
            <a:r>
              <a:rPr lang="zh-CN" altLang="en-US" dirty="0" smtClean="0"/>
              <a:t>取余。</a:t>
            </a:r>
            <a:r>
              <a:rPr lang="en-US" altLang="zh-CN" dirty="0" smtClean="0"/>
              <a:t>(n&lt;=300)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矩阵的存储</a:t>
            </a:r>
            <a:endParaRPr lang="zh-CN" altLang="en-US" dirty="0"/>
          </a:p>
        </p:txBody>
      </p:sp>
      <p:sp>
        <p:nvSpPr>
          <p:cNvPr id="3" name="内容占位符 2"/>
          <p:cNvSpPr>
            <a:spLocks noGrp="1"/>
          </p:cNvSpPr>
          <p:nvPr>
            <p:ph idx="1"/>
          </p:nvPr>
        </p:nvSpPr>
        <p:spPr/>
        <p:txBody>
          <a:bodyPr/>
          <a:lstStyle/>
          <a:p>
            <a:r>
              <a:rPr lang="zh-CN" altLang="en-US" dirty="0" smtClean="0"/>
              <a:t>一般用二维数组</a:t>
            </a:r>
            <a:endParaRPr lang="en-US" altLang="zh-CN" dirty="0" smtClean="0"/>
          </a:p>
          <a:p>
            <a:r>
              <a:rPr lang="zh-CN" altLang="en-US" dirty="0" smtClean="0"/>
              <a:t>稀</a:t>
            </a:r>
            <a:r>
              <a:rPr lang="zh-CN" altLang="en-US" dirty="0" smtClean="0"/>
              <a:t>疏矩阵可以用十字链表</a:t>
            </a:r>
            <a:r>
              <a:rPr lang="en-US" altLang="zh-CN" dirty="0" smtClean="0"/>
              <a:t>(</a:t>
            </a:r>
            <a:r>
              <a:rPr lang="zh-CN" altLang="en-US" dirty="0" smtClean="0"/>
              <a:t>不是今天的内容</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生成树计数</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邻接矩阵</a:t>
            </a:r>
            <a:endParaRPr lang="zh-CN" altLang="en-US" dirty="0"/>
          </a:p>
        </p:txBody>
      </p:sp>
      <p:graphicFrame>
        <p:nvGraphicFramePr>
          <p:cNvPr id="4" name="内容占位符 3"/>
          <p:cNvGraphicFramePr>
            <a:graphicFrameLocks noChangeAspect="1"/>
          </p:cNvGraphicFramePr>
          <p:nvPr>
            <p:ph idx="1"/>
          </p:nvPr>
        </p:nvGraphicFramePr>
        <p:xfrm>
          <a:off x="1403648" y="1772816"/>
          <a:ext cx="6096000" cy="603250"/>
        </p:xfrm>
        <a:graphic>
          <a:graphicData uri="http://schemas.openxmlformats.org/presentationml/2006/ole">
            <p:oleObj spid="_x0000_s52226" name="Unknown" r:id="rId3" imgW="2438280" imgH="241200" progId="Equation.KSEE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度数矩阵</a:t>
            </a:r>
            <a:endParaRPr lang="zh-CN" altLang="en-US" dirty="0"/>
          </a:p>
        </p:txBody>
      </p:sp>
      <p:graphicFrame>
        <p:nvGraphicFramePr>
          <p:cNvPr id="4" name="内容占位符 3"/>
          <p:cNvGraphicFramePr>
            <a:graphicFrameLocks noChangeAspect="1"/>
          </p:cNvGraphicFramePr>
          <p:nvPr>
            <p:ph idx="1"/>
          </p:nvPr>
        </p:nvGraphicFramePr>
        <p:xfrm>
          <a:off x="2123728" y="1700808"/>
          <a:ext cx="5327533" cy="1368152"/>
        </p:xfrm>
        <a:graphic>
          <a:graphicData uri="http://schemas.openxmlformats.org/presentationml/2006/ole">
            <p:oleObj spid="_x0000_s53250" name="Unknown" r:id="rId3" imgW="1879560" imgH="482400" progId="Equation.KSEE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基尔霍夫矩阵</a:t>
            </a:r>
            <a:endParaRPr lang="zh-CN" altLang="en-US" dirty="0"/>
          </a:p>
        </p:txBody>
      </p:sp>
      <p:sp>
        <p:nvSpPr>
          <p:cNvPr id="6" name="内容占位符 5"/>
          <p:cNvSpPr>
            <a:spLocks noGrp="1"/>
          </p:cNvSpPr>
          <p:nvPr>
            <p:ph idx="1"/>
          </p:nvPr>
        </p:nvSpPr>
        <p:spPr/>
        <p:txBody>
          <a:bodyPr/>
          <a:lstStyle/>
          <a:p>
            <a:r>
              <a:rPr lang="zh-CN" altLang="en-US" dirty="0" smtClean="0"/>
              <a:t>又叫拉普拉斯矩阵</a:t>
            </a:r>
            <a:endParaRPr lang="zh-CN" altLang="en-US" dirty="0"/>
          </a:p>
        </p:txBody>
      </p:sp>
      <p:graphicFrame>
        <p:nvGraphicFramePr>
          <p:cNvPr id="3075" name="内容占位符 3"/>
          <p:cNvGraphicFramePr>
            <a:graphicFrameLocks noChangeAspect="1"/>
          </p:cNvGraphicFramePr>
          <p:nvPr/>
        </p:nvGraphicFramePr>
        <p:xfrm>
          <a:off x="214313" y="2565400"/>
          <a:ext cx="8678862" cy="2087563"/>
        </p:xfrm>
        <a:graphic>
          <a:graphicData uri="http://schemas.openxmlformats.org/presentationml/2006/ole">
            <p:oleObj spid="_x0000_s54274" name="Unknown" r:id="rId3" imgW="3060360" imgH="736560" progId="Equation.KSEE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Matrix Tree</a:t>
            </a:r>
            <a:r>
              <a:rPr lang="zh-CN" altLang="en-US" dirty="0" smtClean="0"/>
              <a:t>定理</a:t>
            </a:r>
            <a:endParaRPr lang="zh-CN" altLang="en-US" dirty="0"/>
          </a:p>
        </p:txBody>
      </p:sp>
      <p:sp>
        <p:nvSpPr>
          <p:cNvPr id="3" name="内容占位符 2"/>
          <p:cNvSpPr>
            <a:spLocks noGrp="1"/>
          </p:cNvSpPr>
          <p:nvPr>
            <p:ph idx="1"/>
          </p:nvPr>
        </p:nvSpPr>
        <p:spPr/>
        <p:txBody>
          <a:bodyPr/>
          <a:lstStyle/>
          <a:p>
            <a:r>
              <a:rPr lang="zh-CN" altLang="en-US" dirty="0" smtClean="0"/>
              <a:t>又叫基尔霍夫定理</a:t>
            </a:r>
            <a:endParaRPr lang="en-US" altLang="zh-CN" dirty="0" smtClean="0"/>
          </a:p>
          <a:p>
            <a:pPr marL="971550" lvl="1" indent="-514350">
              <a:buFont typeface="+mj-lt"/>
              <a:buAutoNum type="arabicPeriod"/>
            </a:pPr>
            <a:r>
              <a:rPr lang="zh-CN" altLang="en-US" dirty="0" smtClean="0"/>
              <a:t>列出图的基尔霍夫矩阵</a:t>
            </a:r>
            <a:endParaRPr lang="en-US" altLang="zh-CN" dirty="0" smtClean="0"/>
          </a:p>
          <a:p>
            <a:pPr marL="971550" lvl="1" indent="-514350">
              <a:buFont typeface="+mj-lt"/>
              <a:buAutoNum type="arabicPeriod"/>
            </a:pPr>
            <a:r>
              <a:rPr lang="zh-CN" altLang="en-US" dirty="0"/>
              <a:t>随</a:t>
            </a:r>
            <a:r>
              <a:rPr lang="zh-CN" altLang="en-US" dirty="0" smtClean="0"/>
              <a:t>便去掉第</a:t>
            </a:r>
            <a:r>
              <a:rPr lang="en-US" altLang="zh-CN" dirty="0" smtClean="0"/>
              <a:t>r</a:t>
            </a:r>
            <a:r>
              <a:rPr lang="zh-CN" altLang="en-US" dirty="0" smtClean="0"/>
              <a:t>行第</a:t>
            </a:r>
            <a:r>
              <a:rPr lang="en-US" altLang="zh-CN" dirty="0" smtClean="0"/>
              <a:t>r</a:t>
            </a:r>
            <a:r>
              <a:rPr lang="zh-CN" altLang="en-US" dirty="0" smtClean="0"/>
              <a:t>列，得到一个</a:t>
            </a:r>
            <a:r>
              <a:rPr lang="en-US" altLang="zh-CN" dirty="0" smtClean="0"/>
              <a:t>(n-1)</a:t>
            </a:r>
            <a:r>
              <a:rPr lang="zh-CN" altLang="en-US" dirty="0" smtClean="0"/>
              <a:t>阶矩阵</a:t>
            </a:r>
            <a:endParaRPr lang="en-US" altLang="zh-CN" dirty="0" smtClean="0"/>
          </a:p>
          <a:p>
            <a:pPr marL="971550" lvl="1" indent="-514350">
              <a:buFont typeface="+mj-lt"/>
              <a:buAutoNum type="arabicPeriod"/>
            </a:pPr>
            <a:r>
              <a:rPr lang="zh-CN" altLang="en-US" dirty="0"/>
              <a:t>计</a:t>
            </a:r>
            <a:r>
              <a:rPr lang="zh-CN" altLang="en-US" dirty="0" smtClean="0"/>
              <a:t>算行列式</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如果有向图怎么办？</a:t>
            </a:r>
            <a:endParaRPr lang="zh-CN" altLang="en-US" dirty="0"/>
          </a:p>
        </p:txBody>
      </p:sp>
      <p:sp>
        <p:nvSpPr>
          <p:cNvPr id="3" name="内容占位符 2"/>
          <p:cNvSpPr>
            <a:spLocks noGrp="1"/>
          </p:cNvSpPr>
          <p:nvPr>
            <p:ph idx="1"/>
          </p:nvPr>
        </p:nvSpPr>
        <p:spPr/>
        <p:txBody>
          <a:bodyPr/>
          <a:lstStyle/>
          <a:p>
            <a:r>
              <a:rPr lang="en-US" altLang="zh-CN" dirty="0" smtClean="0"/>
              <a:t>D </a:t>
            </a:r>
            <a:r>
              <a:rPr lang="zh-CN" altLang="en-US" dirty="0" smtClean="0"/>
              <a:t>度数矩阵表示为每个点的出度</a:t>
            </a:r>
            <a:endParaRPr lang="en-US" altLang="zh-CN" dirty="0" smtClean="0"/>
          </a:p>
          <a:p>
            <a:r>
              <a:rPr lang="en-US" altLang="zh-CN" dirty="0" smtClean="0"/>
              <a:t>A </a:t>
            </a:r>
            <a:r>
              <a:rPr lang="zh-CN" altLang="en-US" dirty="0" smtClean="0"/>
              <a:t>邻接矩阵表示为每两个点连接的边数，允许平行边，包括自环</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如何计算行列式的值</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a:t>直</a:t>
            </a:r>
            <a:r>
              <a:rPr lang="zh-CN" altLang="en-US" dirty="0" smtClean="0"/>
              <a:t>接展开？</a:t>
            </a:r>
            <a:r>
              <a:rPr lang="en-US" altLang="zh-CN" dirty="0" smtClean="0"/>
              <a:t>(</a:t>
            </a:r>
            <a:r>
              <a:rPr lang="zh-CN" altLang="en-US" dirty="0" smtClean="0"/>
              <a:t>有</a:t>
            </a:r>
            <a:r>
              <a:rPr lang="en-US" altLang="zh-CN" dirty="0" smtClean="0"/>
              <a:t>n!</a:t>
            </a:r>
            <a:r>
              <a:rPr lang="zh-CN" altLang="en-US" dirty="0" smtClean="0"/>
              <a:t>项</a:t>
            </a:r>
            <a:r>
              <a:rPr lang="en-US" altLang="zh-CN" dirty="0" smtClean="0"/>
              <a:t>…)</a:t>
            </a:r>
          </a:p>
          <a:p>
            <a:pPr marL="514350" indent="-514350">
              <a:buFont typeface="+mj-lt"/>
              <a:buAutoNum type="arabicPeriod"/>
            </a:pPr>
            <a:r>
              <a:rPr lang="en-US" altLang="zh-CN" dirty="0" smtClean="0"/>
              <a:t>LU</a:t>
            </a:r>
            <a:r>
              <a:rPr lang="zh-CN" altLang="en-US" dirty="0" smtClean="0"/>
              <a:t>分解求值</a:t>
            </a:r>
            <a:r>
              <a:rPr lang="en-US" altLang="zh-CN" dirty="0" smtClean="0"/>
              <a:t>(n^3)</a:t>
            </a:r>
          </a:p>
          <a:p>
            <a:pPr marL="514350" indent="-514350">
              <a:buFont typeface="+mj-lt"/>
              <a:buAutoNum type="arabicPeriod"/>
            </a:pPr>
            <a:r>
              <a:rPr lang="en-US" altLang="zh-CN" dirty="0" smtClean="0"/>
              <a:t>QR</a:t>
            </a:r>
            <a:r>
              <a:rPr lang="zh-CN" altLang="en-US" dirty="0" smtClean="0"/>
              <a:t>分解求值</a:t>
            </a:r>
            <a:r>
              <a:rPr lang="en-US" altLang="zh-CN" dirty="0" smtClean="0"/>
              <a:t>(n^3)</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矩阵分解</a:t>
            </a:r>
            <a:endParaRPr lang="zh-CN" altLang="en-US" dirty="0"/>
          </a:p>
        </p:txBody>
      </p:sp>
      <p:sp>
        <p:nvSpPr>
          <p:cNvPr id="6" name="内容占位符 5"/>
          <p:cNvSpPr>
            <a:spLocks noGrp="1"/>
          </p:cNvSpPr>
          <p:nvPr>
            <p:ph idx="1"/>
          </p:nvPr>
        </p:nvSpPr>
        <p:spPr/>
        <p:txBody>
          <a:bodyPr/>
          <a:lstStyle/>
          <a:p>
            <a:endParaRPr lang="en-US" altLang="zh-CN" dirty="0" smtClean="0"/>
          </a:p>
          <a:p>
            <a:endParaRPr lang="en-US" altLang="zh-CN" dirty="0"/>
          </a:p>
          <a:p>
            <a:r>
              <a:rPr lang="zh-CN" altLang="en-US" dirty="0" smtClean="0"/>
              <a:t>我们需要把一个矩阵分解成两个比较好求的矩阵的乘积</a:t>
            </a:r>
            <a:r>
              <a:rPr lang="en-US" altLang="zh-CN" dirty="0" smtClean="0"/>
              <a:t>(</a:t>
            </a:r>
            <a:r>
              <a:rPr lang="zh-CN" altLang="en-US" dirty="0" smtClean="0"/>
              <a:t>三角矩阵</a:t>
            </a:r>
            <a:r>
              <a:rPr lang="en-US" altLang="zh-CN" dirty="0" smtClean="0"/>
              <a:t>/</a:t>
            </a:r>
            <a:r>
              <a:rPr lang="zh-CN" altLang="en-US" dirty="0" smtClean="0"/>
              <a:t>对角矩阵</a:t>
            </a:r>
            <a:r>
              <a:rPr lang="en-US" altLang="zh-CN" dirty="0" smtClean="0"/>
              <a:t>)</a:t>
            </a:r>
            <a:endParaRPr lang="zh-CN" altLang="en-US" dirty="0"/>
          </a:p>
        </p:txBody>
      </p:sp>
      <p:sp>
        <p:nvSpPr>
          <p:cNvPr id="4098" name="AutoShape 2" descr="{\displaystyle \det(AB)=\det(A)\det(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4100" name="内容占位符 4"/>
          <p:cNvGraphicFramePr>
            <a:graphicFrameLocks noChangeAspect="1"/>
          </p:cNvGraphicFramePr>
          <p:nvPr/>
        </p:nvGraphicFramePr>
        <p:xfrm>
          <a:off x="1476375" y="1700213"/>
          <a:ext cx="6096000" cy="893762"/>
        </p:xfrm>
        <a:graphic>
          <a:graphicData uri="http://schemas.openxmlformats.org/presentationml/2006/ole">
            <p:oleObj spid="_x0000_s55298" name="Unknown" r:id="rId3" imgW="1473120" imgH="215640" progId="Equation.KSEE3">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LU</a:t>
            </a:r>
            <a:r>
              <a:rPr lang="zh-CN" altLang="en-US" dirty="0" smtClean="0"/>
              <a:t>分解</a:t>
            </a:r>
            <a:endParaRPr lang="zh-CN" altLang="en-US" dirty="0"/>
          </a:p>
        </p:txBody>
      </p:sp>
      <p:sp>
        <p:nvSpPr>
          <p:cNvPr id="3" name="内容占位符 2"/>
          <p:cNvSpPr>
            <a:spLocks noGrp="1"/>
          </p:cNvSpPr>
          <p:nvPr>
            <p:ph idx="1"/>
          </p:nvPr>
        </p:nvSpPr>
        <p:spPr/>
        <p:txBody>
          <a:bodyPr/>
          <a:lstStyle/>
          <a:p>
            <a:r>
              <a:rPr lang="zh-CN" altLang="en-US" dirty="0" smtClean="0"/>
              <a:t>把一个矩阵分解成一个下三角矩阵</a:t>
            </a:r>
            <a:r>
              <a:rPr lang="en-US" altLang="zh-CN" dirty="0" smtClean="0"/>
              <a:t>(L)</a:t>
            </a:r>
            <a:r>
              <a:rPr lang="zh-CN" altLang="en-US" dirty="0" smtClean="0"/>
              <a:t>和一个上三角矩阵</a:t>
            </a:r>
            <a:r>
              <a:rPr lang="en-US" altLang="zh-CN" dirty="0" smtClean="0"/>
              <a:t>(U)</a:t>
            </a:r>
            <a:r>
              <a:rPr lang="zh-CN" altLang="en-US" dirty="0" smtClean="0"/>
              <a:t>的乘积</a:t>
            </a:r>
            <a:endParaRPr lang="en-US" altLang="zh-CN" dirty="0" smtClean="0"/>
          </a:p>
          <a:p>
            <a:r>
              <a:rPr lang="zh-CN" altLang="en-US" dirty="0" smtClean="0"/>
              <a:t>本质：</a:t>
            </a:r>
            <a:r>
              <a:rPr lang="en-US" altLang="zh-CN" dirty="0" smtClean="0"/>
              <a:t/>
            </a:r>
            <a:br>
              <a:rPr lang="en-US" altLang="zh-CN" dirty="0" smtClean="0"/>
            </a:br>
            <a:r>
              <a:rPr lang="zh-CN" altLang="en-US" dirty="0" smtClean="0"/>
              <a:t>在高斯消元的过程中，我们对矩阵进行初等行变换，最终把矩阵变成上三角矩阵，同时总的变换过程可以等价于一个下三角矩阵。</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高斯消元的操作</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交换矩阵的两行，行列式变号</a:t>
            </a:r>
            <a:endParaRPr lang="en-US" altLang="zh-CN" dirty="0" smtClean="0"/>
          </a:p>
          <a:p>
            <a:pPr marL="514350" indent="-514350">
              <a:buFont typeface="+mj-lt"/>
              <a:buAutoNum type="arabicPeriod"/>
            </a:pPr>
            <a:r>
              <a:rPr lang="zh-CN" altLang="en-US" dirty="0"/>
              <a:t>矩</a:t>
            </a:r>
            <a:r>
              <a:rPr lang="zh-CN" altLang="en-US" dirty="0" smtClean="0"/>
              <a:t>阵某行所有元素乘以</a:t>
            </a:r>
            <a:r>
              <a:rPr lang="en-US" altLang="zh-CN" dirty="0" smtClean="0"/>
              <a:t>k</a:t>
            </a:r>
            <a:r>
              <a:rPr lang="zh-CN" altLang="en-US" dirty="0" smtClean="0"/>
              <a:t>，行列式乘以</a:t>
            </a:r>
            <a:r>
              <a:rPr lang="en-US" altLang="zh-CN" dirty="0" smtClean="0"/>
              <a:t>k</a:t>
            </a:r>
          </a:p>
          <a:p>
            <a:pPr marL="514350" indent="-514350">
              <a:buFont typeface="+mj-lt"/>
              <a:buAutoNum type="arabicPeriod"/>
            </a:pPr>
            <a:r>
              <a:rPr lang="zh-CN" altLang="en-US" dirty="0" smtClean="0"/>
              <a:t>矩阵某行所有元素乘以</a:t>
            </a:r>
            <a:r>
              <a:rPr lang="en-US" altLang="zh-CN" dirty="0" smtClean="0"/>
              <a:t>k</a:t>
            </a:r>
            <a:r>
              <a:rPr lang="zh-CN" altLang="en-US" dirty="0" smtClean="0"/>
              <a:t>加到另外一行中，行列式不变</a:t>
            </a:r>
            <a:endParaRPr lang="en-US" altLang="zh-CN" dirty="0"/>
          </a:p>
          <a:p>
            <a:pPr marL="514350" indent="-514350">
              <a:buNone/>
            </a:pPr>
            <a:r>
              <a:rPr lang="en-US" altLang="zh-CN" dirty="0" smtClean="0"/>
              <a:t>P.S. </a:t>
            </a:r>
            <a:r>
              <a:rPr lang="zh-CN" altLang="en-US" dirty="0" smtClean="0"/>
              <a:t>如果有取余操作，就可以用逆元来处理，如果没有取余，为了避免浮点数误差，一般利用辗转相除法来把最左的系数化为</a:t>
            </a:r>
            <a:r>
              <a:rPr lang="en-US" altLang="zh-CN" dirty="0" smtClean="0"/>
              <a:t>1</a:t>
            </a:r>
            <a:r>
              <a:rPr lang="zh-CN" altLang="en-US" dirty="0" smtClean="0"/>
              <a:t>和</a:t>
            </a:r>
            <a:r>
              <a:rPr lang="en-US" altLang="zh-CN" dirty="0" smtClean="0"/>
              <a:t>0</a:t>
            </a:r>
          </a:p>
          <a:p>
            <a:pPr marL="514350" indent="-514350">
              <a:buFont typeface="+mj-lt"/>
              <a:buAutoNum type="arabicPeriod"/>
            </a:pPr>
            <a:endParaRPr lang="en-US" altLang="zh-CN" dirty="0" smtClean="0"/>
          </a:p>
          <a:p>
            <a:pPr marL="514350" indent="-514350">
              <a:buFont typeface="+mj-lt"/>
              <a:buAutoNum type="arabicPeriod"/>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矩阵的四则运算</a:t>
            </a:r>
            <a:endParaRPr lang="zh-CN" altLang="en-US" dirty="0"/>
          </a:p>
        </p:txBody>
      </p:sp>
      <p:sp>
        <p:nvSpPr>
          <p:cNvPr id="3" name="内容占位符 2"/>
          <p:cNvSpPr>
            <a:spLocks noGrp="1"/>
          </p:cNvSpPr>
          <p:nvPr>
            <p:ph idx="1"/>
          </p:nvPr>
        </p:nvSpPr>
        <p:spPr/>
        <p:txBody>
          <a:bodyPr/>
          <a:lstStyle/>
          <a:p>
            <a:r>
              <a:rPr lang="zh-CN" altLang="en-US" dirty="0" smtClean="0"/>
              <a:t>矩</a:t>
            </a:r>
            <a:r>
              <a:rPr lang="zh-CN" altLang="en-US" dirty="0" smtClean="0"/>
              <a:t>阵的加减</a:t>
            </a:r>
            <a:r>
              <a:rPr lang="en-US" altLang="zh-CN" dirty="0" smtClean="0"/>
              <a:t>O(n^2)</a:t>
            </a:r>
          </a:p>
          <a:p>
            <a:r>
              <a:rPr lang="zh-CN" altLang="en-US" dirty="0" smtClean="0"/>
              <a:t>矩</a:t>
            </a:r>
            <a:r>
              <a:rPr lang="zh-CN" altLang="en-US" dirty="0" smtClean="0"/>
              <a:t>阵的乘法</a:t>
            </a:r>
            <a:r>
              <a:rPr lang="en-US" altLang="zh-CN" dirty="0" smtClean="0"/>
              <a:t>O(n^3)</a:t>
            </a:r>
          </a:p>
          <a:p>
            <a:r>
              <a:rPr lang="zh-CN" altLang="en-US" dirty="0" smtClean="0"/>
              <a:t>矩</a:t>
            </a:r>
            <a:r>
              <a:rPr lang="zh-CN" altLang="en-US" dirty="0" smtClean="0"/>
              <a:t>阵求行列式</a:t>
            </a:r>
            <a:r>
              <a:rPr lang="en-US" altLang="zh-CN" dirty="0" smtClean="0"/>
              <a:t>O(n^3)</a:t>
            </a:r>
            <a:endParaRPr lang="en-US" altLang="zh-CN" dirty="0" smtClean="0"/>
          </a:p>
          <a:p>
            <a:r>
              <a:rPr lang="zh-CN" altLang="en-US" dirty="0" smtClean="0"/>
              <a:t>矩阵求逆</a:t>
            </a:r>
            <a:r>
              <a:rPr lang="en-US" altLang="zh-CN" dirty="0" smtClean="0"/>
              <a:t>O(n^3)</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ChangeAspect="1"/>
          </p:cNvGraphicFramePr>
          <p:nvPr>
            <p:ph idx="1"/>
          </p:nvPr>
        </p:nvGraphicFramePr>
        <p:xfrm>
          <a:off x="792088" y="-1"/>
          <a:ext cx="7596336" cy="6748165"/>
        </p:xfrm>
        <a:graphic>
          <a:graphicData uri="http://schemas.openxmlformats.org/presentationml/2006/ole">
            <p:oleObj spid="_x0000_s56322" name="Unknown" r:id="rId3" imgW="4203360" imgH="3733560" progId="Equation.KSEE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sp>
        <p:nvSpPr>
          <p:cNvPr id="3" name="内容占位符 2"/>
          <p:cNvSpPr>
            <a:spLocks noGrp="1"/>
          </p:cNvSpPr>
          <p:nvPr>
            <p:ph idx="1"/>
          </p:nvPr>
        </p:nvSpPr>
        <p:spPr/>
        <p:txBody>
          <a:bodyPr/>
          <a:lstStyle/>
          <a:p>
            <a:r>
              <a:rPr lang="zh-CN" altLang="en-US" dirty="0" smtClean="0"/>
              <a:t>和高斯消元复杂度一样，</a:t>
            </a:r>
            <a:r>
              <a:rPr lang="en-US" altLang="zh-CN" dirty="0" smtClean="0"/>
              <a:t>O(n^3)</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lstStyle/>
          <a:p>
            <a:r>
              <a:rPr lang="en-US" altLang="zh-CN" dirty="0" smtClean="0"/>
              <a:t>HDU4305 Lightning</a:t>
            </a:r>
            <a:br>
              <a:rPr lang="en-US" altLang="zh-CN" dirty="0" smtClean="0"/>
            </a:br>
            <a:r>
              <a:rPr lang="zh-CN" altLang="en-US" dirty="0" smtClean="0"/>
              <a:t>二维坐标平面上有</a:t>
            </a:r>
            <a:r>
              <a:rPr lang="en-US" altLang="zh-CN" dirty="0" smtClean="0"/>
              <a:t>N</a:t>
            </a:r>
            <a:r>
              <a:rPr lang="zh-CN" altLang="en-US" dirty="0" smtClean="0"/>
              <a:t>个机器人</a:t>
            </a:r>
            <a:r>
              <a:rPr lang="en-US" altLang="zh-CN" dirty="0" smtClean="0"/>
              <a:t>(N&lt;=300)</a:t>
            </a:r>
            <a:r>
              <a:rPr lang="zh-CN" altLang="en-US" dirty="0" smtClean="0"/>
              <a:t>，告诉你它们的坐标，然后有一个机器人被雷劈中了，一个机器人会把雷传到另一个机器人当且仅当另一个机器人还没有被劈中，以及两个机器人距离不超过</a:t>
            </a:r>
            <a:r>
              <a:rPr lang="en-US" altLang="zh-CN" dirty="0" smtClean="0"/>
              <a:t>R</a:t>
            </a:r>
            <a:r>
              <a:rPr lang="zh-CN" altLang="en-US" dirty="0" smtClean="0"/>
              <a:t>。问你有多少种方案？对</a:t>
            </a:r>
            <a:r>
              <a:rPr lang="en-US" altLang="zh-CN" dirty="0" smtClean="0"/>
              <a:t>10007</a:t>
            </a:r>
            <a:r>
              <a:rPr lang="zh-CN" altLang="en-US" dirty="0" smtClean="0"/>
              <a:t>取余。</a:t>
            </a:r>
            <a:endParaRPr lang="en-US" altLang="zh-CN"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SPOJ104 Highways</a:t>
            </a:r>
            <a:br>
              <a:rPr lang="en-US" altLang="zh-CN" dirty="0" smtClean="0"/>
            </a:br>
            <a:r>
              <a:rPr lang="zh-CN" altLang="en-US" dirty="0" smtClean="0"/>
              <a:t>有</a:t>
            </a:r>
            <a:r>
              <a:rPr lang="en-US" altLang="zh-CN" dirty="0" smtClean="0"/>
              <a:t>n</a:t>
            </a:r>
            <a:r>
              <a:rPr lang="zh-CN" altLang="en-US" dirty="0" smtClean="0"/>
              <a:t>座城市</a:t>
            </a:r>
            <a:r>
              <a:rPr lang="en-US" altLang="zh-CN" dirty="0" smtClean="0"/>
              <a:t>(n&lt;=12)</a:t>
            </a:r>
            <a:r>
              <a:rPr lang="zh-CN" altLang="en-US" dirty="0" smtClean="0"/>
              <a:t>，需要在城市之间修建高速公路，有</a:t>
            </a:r>
            <a:r>
              <a:rPr lang="en-US" altLang="zh-CN" dirty="0" smtClean="0"/>
              <a:t>m</a:t>
            </a:r>
            <a:r>
              <a:rPr lang="zh-CN" altLang="en-US" dirty="0" smtClean="0"/>
              <a:t>对城市可以修高速公路，问你有多少种方案，使得任意两个城市恰有一条路。</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今天的目标</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dirty="0" smtClean="0"/>
              <a:t>线性代数</a:t>
            </a:r>
            <a:r>
              <a:rPr lang="en-US" altLang="zh-CN" dirty="0" smtClean="0"/>
              <a:t/>
            </a:r>
            <a:br>
              <a:rPr lang="en-US" altLang="zh-CN" dirty="0" smtClean="0"/>
            </a:br>
            <a:r>
              <a:rPr lang="zh-CN" altLang="en-US" dirty="0" smtClean="0"/>
              <a:t>矩阵快速幂</a:t>
            </a:r>
            <a:r>
              <a:rPr lang="en-US" altLang="zh-CN" dirty="0" smtClean="0"/>
              <a:t/>
            </a:r>
            <a:br>
              <a:rPr lang="en-US" altLang="zh-CN" dirty="0" smtClean="0"/>
            </a:br>
            <a:r>
              <a:rPr lang="zh-CN" altLang="en-US" dirty="0" smtClean="0"/>
              <a:t>高斯消</a:t>
            </a:r>
            <a:r>
              <a:rPr lang="zh-CN" altLang="en-US" dirty="0" smtClean="0"/>
              <a:t>元</a:t>
            </a:r>
            <a:r>
              <a:rPr lang="en-US" altLang="zh-CN" dirty="0" smtClean="0"/>
              <a:t/>
            </a:r>
            <a:br>
              <a:rPr lang="en-US" altLang="zh-CN" dirty="0" smtClean="0"/>
            </a:br>
            <a:r>
              <a:rPr lang="zh-CN" altLang="en-US" dirty="0" smtClean="0"/>
              <a:t>*生成树计数</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矩阵快速幂</a:t>
            </a:r>
            <a:endParaRPr lang="zh-CN" altLang="en-US" dirty="0"/>
          </a:p>
        </p:txBody>
      </p:sp>
      <p:sp>
        <p:nvSpPr>
          <p:cNvPr id="3" name="内容占位符 2"/>
          <p:cNvSpPr>
            <a:spLocks noGrp="1"/>
          </p:cNvSpPr>
          <p:nvPr>
            <p:ph idx="1"/>
          </p:nvPr>
        </p:nvSpPr>
        <p:spPr/>
        <p:txBody>
          <a:bodyPr/>
          <a:lstStyle/>
          <a:p>
            <a:r>
              <a:rPr lang="zh-CN" altLang="en-US" dirty="0" smtClean="0"/>
              <a:t>和普通快速幂一样，只不过操作对象换成了矩阵，乘法为矩阵乘法。矩阵取余为对矩阵每一个元素取余。</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4" name="对象 3"/>
          <p:cNvGraphicFramePr>
            <a:graphicFrameLocks noChangeAspect="1"/>
          </p:cNvGraphicFramePr>
          <p:nvPr/>
        </p:nvGraphicFramePr>
        <p:xfrm>
          <a:off x="2616200" y="3332163"/>
          <a:ext cx="3697288" cy="1233487"/>
        </p:xfrm>
        <a:graphic>
          <a:graphicData uri="http://schemas.openxmlformats.org/presentationml/2006/ole">
            <p:oleObj spid="_x0000_s1026" name="Unknown" r:id="rId3" imgW="723600" imgH="241200" progId="Equation.KSEE3">
              <p:embed/>
            </p:oleObj>
          </a:graphicData>
        </a:graphic>
      </p:graphicFrame>
      <p:graphicFrame>
        <p:nvGraphicFramePr>
          <p:cNvPr id="5" name="对象 4"/>
          <p:cNvGraphicFramePr>
            <a:graphicFrameLocks noChangeAspect="1"/>
          </p:cNvGraphicFramePr>
          <p:nvPr/>
        </p:nvGraphicFramePr>
        <p:xfrm>
          <a:off x="1619672" y="5085184"/>
          <a:ext cx="5336604" cy="762372"/>
        </p:xfrm>
        <a:graphic>
          <a:graphicData uri="http://schemas.openxmlformats.org/presentationml/2006/ole">
            <p:oleObj spid="_x0000_s1027" name="Unknown" r:id="rId4" imgW="1600200" imgH="228600" progId="Equation.KSEE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smtClean="0"/>
              <a:t>常系数线性递推数列</a:t>
            </a:r>
            <a:endParaRPr lang="en-US" altLang="zh-CN" dirty="0" smtClean="0"/>
          </a:p>
          <a:p>
            <a:r>
              <a:rPr lang="en-US" altLang="zh-CN" dirty="0" err="1" smtClean="0"/>
              <a:t>dp</a:t>
            </a:r>
            <a:r>
              <a:rPr lang="zh-CN" altLang="en-US" dirty="0" smtClean="0"/>
              <a:t>优化加速</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常系数线性递推数列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最常见的是二阶常系数线性递推数列：</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例如大名鼎鼎的斐波那契数列就是</a:t>
            </a:r>
            <a:r>
              <a:rPr lang="en-US" altLang="zh-CN" dirty="0" smtClean="0"/>
              <a:t>p=q=1</a:t>
            </a:r>
            <a:r>
              <a:rPr lang="zh-CN" altLang="en-US" dirty="0" smtClean="0"/>
              <a:t>，</a:t>
            </a:r>
            <a:r>
              <a:rPr lang="en-US" altLang="zh-CN" dirty="0" smtClean="0"/>
              <a:t>x[0]=0</a:t>
            </a:r>
            <a:r>
              <a:rPr lang="zh-CN" altLang="en-US" dirty="0" smtClean="0"/>
              <a:t>，</a:t>
            </a:r>
            <a:r>
              <a:rPr lang="en-US" altLang="zh-CN" dirty="0" smtClean="0"/>
              <a:t>x[1]=1</a:t>
            </a:r>
            <a:r>
              <a:rPr lang="zh-CN" altLang="en-US" dirty="0" smtClean="0"/>
              <a:t>的情况。</a:t>
            </a:r>
            <a:endParaRPr lang="zh-CN" altLang="en-US" dirty="0"/>
          </a:p>
        </p:txBody>
      </p:sp>
      <p:graphicFrame>
        <p:nvGraphicFramePr>
          <p:cNvPr id="4" name="对象 3"/>
          <p:cNvGraphicFramePr>
            <a:graphicFrameLocks noChangeAspect="1"/>
          </p:cNvGraphicFramePr>
          <p:nvPr/>
        </p:nvGraphicFramePr>
        <p:xfrm>
          <a:off x="1115616" y="2492895"/>
          <a:ext cx="4896544" cy="2125631"/>
        </p:xfrm>
        <a:graphic>
          <a:graphicData uri="http://schemas.openxmlformats.org/presentationml/2006/ole">
            <p:oleObj spid="_x0000_s2050" name="Unknown" r:id="rId3" imgW="1638000" imgH="711000" progId="Equation.KSEE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2217</TotalTime>
  <Words>1194</Words>
  <Application>Microsoft Office PowerPoint</Application>
  <PresentationFormat>全屏显示(4:3)</PresentationFormat>
  <Paragraphs>196</Paragraphs>
  <Slides>53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Office 主题</vt:lpstr>
      <vt:lpstr>Unknown</vt:lpstr>
      <vt:lpstr>线性代数</vt:lpstr>
      <vt:lpstr>幻灯片 2</vt:lpstr>
      <vt:lpstr>前置技能</vt:lpstr>
      <vt:lpstr>矩阵的存储</vt:lpstr>
      <vt:lpstr>矩阵的四则运算</vt:lpstr>
      <vt:lpstr>今天的目标</vt:lpstr>
      <vt:lpstr>矩阵快速幂</vt:lpstr>
      <vt:lpstr>应用</vt:lpstr>
      <vt:lpstr>常系数线性递推数列</vt:lpstr>
      <vt:lpstr>幻灯片 10</vt:lpstr>
      <vt:lpstr>例题</vt:lpstr>
      <vt:lpstr>有时候题目看上去不像递推数列</vt:lpstr>
      <vt:lpstr>幻灯片 13</vt:lpstr>
      <vt:lpstr>有一些时候矩阵需要自己构造</vt:lpstr>
      <vt:lpstr>幻灯片 15</vt:lpstr>
      <vt:lpstr>dp优化加速</vt:lpstr>
      <vt:lpstr>先来一个简单的</vt:lpstr>
      <vt:lpstr>幻灯片 18</vt:lpstr>
      <vt:lpstr>有时候第一眼看过去和矩阵不沾边</vt:lpstr>
      <vt:lpstr>插播一些FAQ</vt:lpstr>
      <vt:lpstr>幻灯片 21</vt:lpstr>
      <vt:lpstr>幻灯片 22</vt:lpstr>
      <vt:lpstr>幻灯片 23</vt:lpstr>
      <vt:lpstr>高斯消元</vt:lpstr>
      <vt:lpstr>高斯消元的操作</vt:lpstr>
      <vt:lpstr>最终目的</vt:lpstr>
      <vt:lpstr>具体算法</vt:lpstr>
      <vt:lpstr>时间复杂度</vt:lpstr>
      <vt:lpstr>解的个数</vt:lpstr>
      <vt:lpstr>自由元</vt:lpstr>
      <vt:lpstr>一般有两种题目</vt:lpstr>
      <vt:lpstr>普通高斯消元例题</vt:lpstr>
      <vt:lpstr>幻灯片 33</vt:lpstr>
      <vt:lpstr>幻灯片 34</vt:lpstr>
      <vt:lpstr>普通高斯消元竞赛题</vt:lpstr>
      <vt:lpstr>二进制高斯消元</vt:lpstr>
      <vt:lpstr>二进制高斯消元</vt:lpstr>
      <vt:lpstr>幻灯片 38</vt:lpstr>
      <vt:lpstr>二进制高斯消元竞赛题</vt:lpstr>
      <vt:lpstr>生成树计数</vt:lpstr>
      <vt:lpstr>邻接矩阵</vt:lpstr>
      <vt:lpstr>度数矩阵</vt:lpstr>
      <vt:lpstr>基尔霍夫矩阵</vt:lpstr>
      <vt:lpstr>Matrix Tree定理</vt:lpstr>
      <vt:lpstr>如果有向图怎么办？</vt:lpstr>
      <vt:lpstr>如何计算行列式的值</vt:lpstr>
      <vt:lpstr>矩阵分解</vt:lpstr>
      <vt:lpstr>LU分解</vt:lpstr>
      <vt:lpstr>高斯消元的操作</vt:lpstr>
      <vt:lpstr>幻灯片 50</vt:lpstr>
      <vt:lpstr>复杂度</vt:lpstr>
      <vt:lpstr>例题</vt:lpstr>
      <vt:lpstr>幻灯片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线性代数</dc:title>
  <cp:lastModifiedBy>Administrator</cp:lastModifiedBy>
  <cp:revision>199</cp:revision>
  <dcterms:modified xsi:type="dcterms:W3CDTF">2017-08-09T01:33:31Z</dcterms:modified>
</cp:coreProperties>
</file>