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9" r:id="rId14"/>
    <p:sldId id="267" r:id="rId15"/>
    <p:sldId id="26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2017SummerTraining</a:t>
            </a:r>
            <a:r>
              <a:rPr lang="zh-CN" altLang="en-US">
                <a:solidFill>
                  <a:schemeClr val="bg1"/>
                </a:solidFill>
              </a:rPr>
              <a:t>提高班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DAY11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状态压缩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——aqx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>
            <a:normAutofit lnSpcReduction="20000"/>
          </a:bodyPr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一个外卖员，目前在节点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，要去</a:t>
            </a:r>
            <a:r>
              <a:rPr lang="en-US" altLang="zh-CN">
                <a:solidFill>
                  <a:schemeClr val="bg1"/>
                </a:solidFill>
              </a:rPr>
              <a:t>2-N</a:t>
            </a:r>
            <a:r>
              <a:rPr lang="zh-CN" altLang="en-US">
                <a:solidFill>
                  <a:schemeClr val="bg1"/>
                </a:solidFill>
              </a:rPr>
              <a:t>这</a:t>
            </a:r>
            <a:r>
              <a:rPr lang="en-US" altLang="zh-CN">
                <a:solidFill>
                  <a:schemeClr val="bg1"/>
                </a:solidFill>
              </a:rPr>
              <a:t>N-1</a:t>
            </a:r>
            <a:r>
              <a:rPr lang="zh-CN" altLang="en-US">
                <a:solidFill>
                  <a:schemeClr val="bg1"/>
                </a:solidFill>
              </a:rPr>
              <a:t>个地方送餐（</a:t>
            </a:r>
            <a:r>
              <a:rPr lang="en-US" altLang="zh-CN">
                <a:solidFill>
                  <a:schemeClr val="bg1"/>
                </a:solidFill>
              </a:rPr>
              <a:t>N&lt;=18)</a:t>
            </a:r>
            <a:r>
              <a:rPr lang="zh-CN" altLang="en-US">
                <a:solidFill>
                  <a:schemeClr val="bg1"/>
                </a:solidFill>
              </a:rPr>
              <a:t>，然后下班去玩耍（要求每个地方只能去一次）。已知任何两个点之间的骑车时间，问：外卖员最早什么时候能下班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：最终还要回到节点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送还包裹，问何时能下班？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：每个地方想去几次去几次。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：钥匙开门。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：构造最小</a:t>
            </a:r>
            <a:r>
              <a:rPr lang="en-US" altLang="zh-CN">
                <a:solidFill>
                  <a:schemeClr val="bg1"/>
                </a:solidFill>
              </a:rPr>
              <a:t>DNA</a:t>
            </a:r>
            <a:r>
              <a:rPr lang="zh-CN" altLang="en-US">
                <a:solidFill>
                  <a:schemeClr val="bg1"/>
                </a:solidFill>
              </a:rPr>
              <a:t>序列。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Tips</a:t>
            </a:r>
            <a:r>
              <a:rPr lang="zh-CN" altLang="en-US">
                <a:solidFill>
                  <a:schemeClr val="bg1"/>
                </a:solidFill>
              </a:rPr>
              <a:t>：我会讲的很详细很详细，需要课后复习的同学一定做笔记，否则课后会哭哦。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en-US" altLang="zh-CN" sz="3200">
                <a:solidFill>
                  <a:schemeClr val="bg1"/>
                </a:solidFill>
              </a:rPr>
              <a:t>TSP</a:t>
            </a:r>
            <a:r>
              <a:rPr lang="zh-CN" altLang="en-US" sz="3200">
                <a:solidFill>
                  <a:schemeClr val="bg1"/>
                </a:solidFill>
              </a:rPr>
              <a:t>问题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>
            <a:normAutofit lnSpcReduction="20000"/>
          </a:bodyPr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一个</a:t>
            </a:r>
            <a:r>
              <a:rPr lang="en-US" altLang="zh-CN">
                <a:solidFill>
                  <a:schemeClr val="bg1"/>
                </a:solidFill>
              </a:rPr>
              <a:t>N*M</a:t>
            </a:r>
            <a:r>
              <a:rPr lang="zh-CN" altLang="en-US">
                <a:solidFill>
                  <a:schemeClr val="bg1"/>
                </a:solidFill>
              </a:rPr>
              <a:t>的矩阵（</a:t>
            </a:r>
            <a:r>
              <a:rPr lang="en-US" altLang="zh-CN">
                <a:solidFill>
                  <a:schemeClr val="bg1"/>
                </a:solidFill>
              </a:rPr>
              <a:t>N,M&lt;=15)</a:t>
            </a:r>
            <a:r>
              <a:rPr lang="zh-CN" altLang="en-US">
                <a:solidFill>
                  <a:schemeClr val="bg1"/>
                </a:solidFill>
              </a:rPr>
              <a:t>，用</a:t>
            </a:r>
            <a:r>
              <a:rPr lang="en-US" altLang="zh-CN">
                <a:solidFill>
                  <a:schemeClr val="bg1"/>
                </a:solidFill>
              </a:rPr>
              <a:t>1*2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2*1</a:t>
            </a:r>
            <a:r>
              <a:rPr lang="zh-CN" altLang="en-US">
                <a:solidFill>
                  <a:schemeClr val="bg1"/>
                </a:solidFill>
              </a:rPr>
              <a:t>的砖块密铺，问：有多少种方法？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提问：有没有更优秀的做法？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：有些地方有障碍物，不能填。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N&lt;=6,M&lt;=1000000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N&lt;=6,M&lt;=1000000</a:t>
            </a:r>
            <a:r>
              <a:rPr lang="zh-CN" altLang="en-US">
                <a:solidFill>
                  <a:schemeClr val="bg1"/>
                </a:solidFill>
              </a:rPr>
              <a:t>，并且，有不超过</a:t>
            </a:r>
            <a:r>
              <a:rPr lang="en-US" altLang="zh-CN">
                <a:solidFill>
                  <a:schemeClr val="bg1"/>
                </a:solidFill>
              </a:rPr>
              <a:t>20</a:t>
            </a:r>
            <a:r>
              <a:rPr lang="zh-CN" altLang="en-US">
                <a:solidFill>
                  <a:schemeClr val="bg1"/>
                </a:solidFill>
              </a:rPr>
              <a:t>个障碍物。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N,M&lt;=15</a:t>
            </a:r>
            <a:r>
              <a:rPr lang="zh-CN" altLang="en-US">
                <a:solidFill>
                  <a:schemeClr val="bg1"/>
                </a:solidFill>
              </a:rPr>
              <a:t>，不能有贯穿线（一条直线直接穿过缝隙）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变种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：砖块换</a:t>
            </a:r>
            <a:r>
              <a:rPr lang="en-US" altLang="zh-CN">
                <a:solidFill>
                  <a:schemeClr val="bg1"/>
                </a:solidFill>
              </a:rPr>
              <a:t>L</a:t>
            </a:r>
            <a:r>
              <a:rPr lang="zh-CN" altLang="en-US">
                <a:solidFill>
                  <a:schemeClr val="bg1"/>
                </a:solidFill>
              </a:rPr>
              <a:t>型，换成炮，换成车，换成</a:t>
            </a:r>
            <a:r>
              <a:rPr lang="en-US" altLang="zh-CN">
                <a:solidFill>
                  <a:schemeClr val="bg1"/>
                </a:solidFill>
              </a:rPr>
              <a:t>...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网格密铺类</a:t>
            </a:r>
            <a:r>
              <a:rPr lang="en-US" altLang="zh-CN" sz="3200">
                <a:solidFill>
                  <a:schemeClr val="bg1"/>
                </a:solidFill>
              </a:rPr>
              <a:t>dp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>
            <a:normAutofit/>
          </a:bodyPr>
          <a:p>
            <a:pPr algn="l">
              <a:lnSpc>
                <a:spcPct val="110000"/>
              </a:lnSpc>
            </a:pPr>
            <a:r>
              <a:rPr sz="3200">
                <a:solidFill>
                  <a:schemeClr val="bg1"/>
                </a:solidFill>
              </a:rPr>
              <a:t>N*M的矩阵，每个位置可以填1-k中的颜色之一，任意行或列上连续3个不能一样，问：有多少种方案？</a:t>
            </a:r>
            <a:endParaRPr sz="32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sz="3200">
                <a:solidFill>
                  <a:schemeClr val="bg1"/>
                </a:solidFill>
              </a:rPr>
              <a:t>N*M&lt;=40，k&lt;=4。</a:t>
            </a:r>
            <a:endParaRPr sz="32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sz="3200">
                <a:solidFill>
                  <a:schemeClr val="bg1"/>
                </a:solidFill>
              </a:rPr>
              <a:t>来源（2017XDU校赛）</a:t>
            </a:r>
            <a:endParaRPr sz="3200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智商题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>
            <a:normAutofit/>
          </a:bodyPr>
          <a:p>
            <a:pPr algn="l">
              <a:lnSpc>
                <a:spcPct val="110000"/>
              </a:lnSpc>
            </a:pPr>
            <a:r>
              <a:rPr sz="3200">
                <a:solidFill>
                  <a:schemeClr val="bg1"/>
                </a:solidFill>
              </a:rPr>
              <a:t>2-n中间的所有数字，挑一些给A，挑一些给B，有多少种方案，使得A中任何一个数字和B中任何一个数字的GCD都等于1？</a:t>
            </a:r>
            <a:endParaRPr sz="32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sz="3200">
                <a:solidFill>
                  <a:schemeClr val="bg1"/>
                </a:solidFill>
              </a:rPr>
              <a:t>n&lt;=500</a:t>
            </a:r>
            <a:endParaRPr sz="32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sz="3200">
                <a:solidFill>
                  <a:schemeClr val="bg1"/>
                </a:solidFill>
              </a:rPr>
              <a:t>（来源：NOI2015 day1T3）</a:t>
            </a:r>
            <a:endParaRPr sz="3200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智商题</a:t>
            </a:r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>
            <a:normAutofit/>
          </a:bodyPr>
          <a:p>
            <a:pPr algn="l">
              <a:lnSpc>
                <a:spcPct val="110000"/>
              </a:lnSpc>
            </a:pPr>
            <a:r>
              <a:rPr sz="3200">
                <a:solidFill>
                  <a:schemeClr val="bg1"/>
                </a:solidFill>
              </a:rPr>
              <a:t>有N个灯和M个开关，每个开关控制着一些灯，如果按下某个开关，就会让对应的灯切换状态；问在每个开关按下与否的一共2^m情况下，每种状态下亮灯的个数的立方的和。</a:t>
            </a:r>
            <a:endParaRPr sz="32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sz="3200">
                <a:solidFill>
                  <a:schemeClr val="bg1"/>
                </a:solidFill>
              </a:rPr>
              <a:t>（2014区域赛北京站）</a:t>
            </a:r>
            <a:endParaRPr sz="3200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智商题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/>
          <a:p>
            <a:pPr algn="l"/>
            <a:r>
              <a:rPr lang="zh-CN" altLang="en-US" dirty="0">
                <a:sym typeface="+mn-ea"/>
              </a:rPr>
              <a:t>左移 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在很多语言里左移的符号位&lt;&lt;,有些语言和伪代码常用shl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假设有个变量x=1；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那么x=x&lt;&lt;1表示的意思如下：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x:       0000000000000001（二进制表示）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x&lt;&lt;1:0000000000000010 (也就是把x的每一位向左移动1位的结果，右边不够的用0添上)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此时x=x&lt;&lt;1 ==2，其实可以看做乘2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x&lt;&lt;i 表示的就是左移i位,可以看做乘 i 次2</a:t>
            </a:r>
            <a:endParaRPr lang="zh-CN" altLang="en-US" dirty="0"/>
          </a:p>
          <a:p>
            <a:pPr algn="l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不得不说在前面的位运算</a:t>
            </a:r>
            <a:endParaRPr 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/>
          <a:p>
            <a:pPr algn="l">
              <a:buNone/>
            </a:pPr>
            <a:r>
              <a:rPr lang="zh-CN" altLang="en-US" dirty="0">
                <a:sym typeface="+mn-ea"/>
              </a:rPr>
              <a:t>右移 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在很多语言里右移的符号位&gt;&gt;,有些语言和伪代码常用shr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假设有个变量x=2；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那么x=x&gt;&gt;1表示的意思如下：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x:       0000000000000010（二进制表示）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x&gt;&gt;1:0000000000000001 (也就是把x的每一位向右移动1位的结果，左边不够的用0添上)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此时x=x&gt;&gt;1 ==1，其实可以看做除2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x&gt;&gt;i 表示的就是右移i位,可以看做除 i 次2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不得不说在前面的位运算</a:t>
            </a:r>
            <a:endParaRPr 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/>
          <a:p>
            <a:pPr algn="l">
              <a:buNone/>
            </a:pPr>
            <a:r>
              <a:rPr lang="zh-CN" altLang="en-US" dirty="0">
                <a:sym typeface="+mn-ea"/>
              </a:rPr>
              <a:t>或运算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在很多语言里或运算的符号位 |，这个与逻辑运算符 || 是有区别的，而一些语言和伪代码也用 or 表示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加上x=101 y=010(都是二进制表示)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那么x|y表示如下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x:      101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y:      010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x|y:   111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其实也就是将x和y表示成二进制，然后按位做或运算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此时x|y==7(10进制表示)</a:t>
            </a:r>
            <a:endParaRPr lang="zh-CN" altLang="en-US" dirty="0"/>
          </a:p>
          <a:p>
            <a:pPr algn="l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不得不说在前面的位运算</a:t>
            </a:r>
            <a:endParaRPr 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/>
          <a:p>
            <a:pPr algn="l">
              <a:buNone/>
            </a:pPr>
            <a:r>
              <a:rPr lang="zh-CN" altLang="en-US" dirty="0">
                <a:sym typeface="+mn-ea"/>
              </a:rPr>
              <a:t>与运算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在很多语言里或运算的符号位 &amp;，这个与逻辑运算符 &amp;&amp; 是有区别的，而一些语言和伪代码也用 and 表示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加上x=101 y=010(都是二进制表示)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那么x&amp;y表示如下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x:      101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y:      010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x&amp;y:  000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其实也就是将x和y表示成二进制，然后按位做与运算</a:t>
            </a:r>
            <a:endParaRPr lang="zh-CN" altLang="en-US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    此时x&amp;y==0(10进制表示)</a:t>
            </a:r>
            <a:endParaRPr lang="zh-CN" altLang="en-US" dirty="0"/>
          </a:p>
          <a:p>
            <a:pPr algn="l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不得不说在前面的位运算</a:t>
            </a:r>
            <a:endParaRPr 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>
            <a:normAutofit fontScale="90000" lnSpcReduction="10000"/>
          </a:bodyPr>
          <a:p>
            <a:pPr algn="l">
              <a:lnSpc>
                <a:spcPct val="110000"/>
              </a:lnSpc>
            </a:pPr>
            <a:r>
              <a:rPr lang="zh-CN" altLang="en-US" dirty="0">
                <a:sym typeface="+mn-ea"/>
              </a:rPr>
              <a:t>异或运算</a:t>
            </a:r>
            <a:endParaRPr lang="zh-CN" altLang="en-US" dirty="0"/>
          </a:p>
          <a:p>
            <a:pPr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   在很多语言里或运算的符号位 ^，而一些语言和伪代码也用 xor 表示</a:t>
            </a:r>
            <a:endParaRPr lang="zh-CN" altLang="en-US" dirty="0"/>
          </a:p>
          <a:p>
            <a:pPr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   加上x=1010 y=1100 (都是二进制表示)</a:t>
            </a:r>
            <a:endParaRPr lang="zh-CN" altLang="en-US" dirty="0"/>
          </a:p>
          <a:p>
            <a:pPr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   那么x^y表示如下</a:t>
            </a:r>
            <a:endParaRPr lang="zh-CN" altLang="en-US" dirty="0"/>
          </a:p>
          <a:p>
            <a:pPr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   x:      1010</a:t>
            </a:r>
            <a:endParaRPr lang="zh-CN" altLang="en-US" dirty="0"/>
          </a:p>
          <a:p>
            <a:pPr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   y:      1100</a:t>
            </a:r>
            <a:endParaRPr lang="zh-CN" altLang="en-US" dirty="0"/>
          </a:p>
          <a:p>
            <a:pPr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   x^y:   0110</a:t>
            </a:r>
            <a:endParaRPr lang="zh-CN" altLang="en-US" dirty="0"/>
          </a:p>
          <a:p>
            <a:pPr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   其实也就是将x和y表示成二进制，然后按位做异或运算，也就是相同为0，不同为1</a:t>
            </a:r>
            <a:endParaRPr lang="zh-CN" altLang="en-US" dirty="0"/>
          </a:p>
          <a:p>
            <a:pPr algn="l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   此时x^y==6(10进制表示)</a:t>
            </a:r>
            <a:endParaRPr lang="zh-CN" altLang="en-US" dirty="0"/>
          </a:p>
          <a:p>
            <a:pPr algn="l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不得不说在前面的位运算</a:t>
            </a:r>
            <a:endParaRPr 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81430"/>
            <a:ext cx="9144000" cy="4469765"/>
          </a:xfrm>
        </p:spPr>
        <p:txBody>
          <a:bodyPr>
            <a:normAutofit/>
          </a:bodyPr>
          <a:p>
            <a:pPr marL="278765" lvl="0" indent="-278765" algn="l" defTabSz="356235">
              <a:spcBef>
                <a:spcPts val="24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  <a:sym typeface="+mn-ea"/>
              </a:rPr>
              <a:t>1.判断一个数字x二进制下第i位是不是等于1。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lvl="0" algn="l" defTabSz="356235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  <a:sym typeface="+mn-ea"/>
              </a:rPr>
              <a:t>方法：if ( ( ( 1 &lt;&lt; ( i  ) ) &amp; x ) &gt; 0)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lvl="0" algn="l" defTabSz="356235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  <a:sym typeface="+mn-ea"/>
              </a:rPr>
              <a:t>将1左移i位，相当于制造了一个只有第i位上是1，其他位上都是0的二进制数。然后与x做与运算，如果结果&gt;0，说明x第i位上是1，反之则是0。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marL="278765" lvl="0" indent="-278765" algn="l" defTabSz="356235">
              <a:spcBef>
                <a:spcPts val="2400"/>
              </a:spcBef>
              <a:buBlip>
                <a:blip r:embed="rId1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  <a:sym typeface="+mn-ea"/>
              </a:rPr>
              <a:t>2.将一个数字x二进制下第i位更改成1。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lvl="0" algn="l" defTabSz="356235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  <a:sym typeface="+mn-ea"/>
              </a:rPr>
              <a:t>方法：x = x | ( 1&lt;&lt;(i) )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lvl="0" algn="l" defTabSz="356235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  <a:sym typeface="+mn-ea"/>
              </a:rPr>
              <a:t>证明方法与1类似，此处不再重复证明。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52514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不得不说在前面的位运算</a:t>
            </a:r>
            <a:endParaRPr 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3109595"/>
            <a:ext cx="9144000" cy="638810"/>
          </a:xfrm>
        </p:spPr>
        <p:txBody>
          <a:bodyPr>
            <a:noAutofit/>
          </a:bodyPr>
          <a:p>
            <a:r>
              <a:rPr lang="zh-CN" sz="3200">
                <a:solidFill>
                  <a:schemeClr val="bg1"/>
                </a:solidFill>
              </a:rPr>
              <a:t>常见的几类状态压缩</a:t>
            </a:r>
            <a:r>
              <a:rPr lang="en-US" altLang="zh-CN" sz="3200">
                <a:solidFill>
                  <a:schemeClr val="bg1"/>
                </a:solidFill>
              </a:rPr>
              <a:t>dp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252220"/>
            <a:ext cx="9144000" cy="4352925"/>
          </a:xfrm>
        </p:spPr>
        <p:txBody>
          <a:bodyPr>
            <a:no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、</a:t>
            </a:r>
            <a:r>
              <a:rPr lang="en-US" altLang="zh-CN" sz="3200">
                <a:solidFill>
                  <a:schemeClr val="bg1"/>
                </a:solidFill>
              </a:rPr>
              <a:t>TSP</a:t>
            </a:r>
            <a:r>
              <a:rPr lang="zh-CN" altLang="en-US" sz="3200">
                <a:solidFill>
                  <a:schemeClr val="bg1"/>
                </a:solidFill>
              </a:rPr>
              <a:t>（旅行商问题）</a:t>
            </a:r>
            <a:br>
              <a:rPr lang="zh-CN" altLang="en-US" sz="3200">
                <a:solidFill>
                  <a:schemeClr val="bg1"/>
                </a:solidFill>
              </a:rPr>
            </a:br>
            <a:br>
              <a:rPr lang="zh-CN" altLang="en-US" sz="3200">
                <a:solidFill>
                  <a:schemeClr val="bg1"/>
                </a:solidFill>
              </a:rPr>
            </a:br>
            <a:r>
              <a:rPr lang="en-US" altLang="zh-CN" sz="32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、网格密铺类问题</a:t>
            </a:r>
            <a:br>
              <a:rPr lang="zh-CN" altLang="en-US" sz="3200">
                <a:solidFill>
                  <a:schemeClr val="bg1"/>
                </a:solidFill>
              </a:rPr>
            </a:br>
            <a:br>
              <a:rPr lang="zh-CN" altLang="en-US" sz="3200">
                <a:solidFill>
                  <a:schemeClr val="bg1"/>
                </a:solidFill>
              </a:rPr>
            </a:b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、插头</a:t>
            </a:r>
            <a:r>
              <a:rPr lang="en-US" altLang="zh-CN" sz="3200">
                <a:solidFill>
                  <a:schemeClr val="bg1"/>
                </a:solidFill>
              </a:rPr>
              <a:t>dp</a:t>
            </a:r>
            <a:r>
              <a:rPr lang="zh-CN" altLang="en-US" sz="3200">
                <a:solidFill>
                  <a:schemeClr val="bg1"/>
                </a:solidFill>
              </a:rPr>
              <a:t>（珍爱生命，远离插头）</a:t>
            </a:r>
            <a:br>
              <a:rPr lang="en-US" altLang="zh-CN" sz="3200">
                <a:solidFill>
                  <a:schemeClr val="bg1"/>
                </a:solidFill>
              </a:rPr>
            </a:br>
            <a:br>
              <a:rPr lang="en-US" altLang="zh-CN" sz="3200">
                <a:solidFill>
                  <a:schemeClr val="bg1"/>
                </a:solidFill>
              </a:rPr>
            </a:br>
            <a:r>
              <a:rPr lang="en-US" altLang="zh-CN" sz="3200">
                <a:solidFill>
                  <a:schemeClr val="bg1"/>
                </a:solidFill>
              </a:rPr>
              <a:t>4</a:t>
            </a:r>
            <a:r>
              <a:rPr lang="zh-CN" altLang="en-US" sz="3200">
                <a:solidFill>
                  <a:schemeClr val="bg1"/>
                </a:solidFill>
              </a:rPr>
              <a:t>、传统状压</a:t>
            </a:r>
            <a:r>
              <a:rPr lang="en-US" altLang="zh-CN" sz="3200">
                <a:solidFill>
                  <a:schemeClr val="bg1"/>
                </a:solidFill>
              </a:rPr>
              <a:t>dp</a:t>
            </a:r>
            <a:r>
              <a:rPr lang="zh-CN" altLang="en-US" sz="3200">
                <a:solidFill>
                  <a:schemeClr val="bg1"/>
                </a:solidFill>
              </a:rPr>
              <a:t>（珍爱生命，远离智商题）</a:t>
            </a:r>
            <a:br>
              <a:rPr lang="zh-CN" altLang="en-US" sz="3200">
                <a:solidFill>
                  <a:schemeClr val="bg1"/>
                </a:solidFill>
              </a:rPr>
            </a:b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WPS 演示</Application>
  <PresentationFormat>宽屏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2017SummerTraining提高班</vt:lpstr>
      <vt:lpstr>不得不说在前面的位运算</vt:lpstr>
      <vt:lpstr>不得不说在前面的位运算</vt:lpstr>
      <vt:lpstr>不得不说在前面的位运算</vt:lpstr>
      <vt:lpstr>不得不说在前面的位运算</vt:lpstr>
      <vt:lpstr>不得不说在前面的位运算</vt:lpstr>
      <vt:lpstr>不得不说在前面的位运算</vt:lpstr>
      <vt:lpstr>常见的几类状态压缩dp</vt:lpstr>
      <vt:lpstr>不得不说在前面的位运算</vt:lpstr>
      <vt:lpstr>TSP问题</vt:lpstr>
      <vt:lpstr>智商题2</vt:lpstr>
      <vt:lpstr>网格密铺类dp</vt:lpstr>
      <vt:lpstr>智商题1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hasee</cp:lastModifiedBy>
  <cp:revision>1</cp:revision>
  <dcterms:created xsi:type="dcterms:W3CDTF">2017-08-10T12:56:32Z</dcterms:created>
  <dcterms:modified xsi:type="dcterms:W3CDTF">2017-08-10T13:38:36Z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