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9" r:id="rId4"/>
    <p:sldId id="349" r:id="rId5"/>
    <p:sldId id="344" r:id="rId6"/>
    <p:sldId id="345" r:id="rId7"/>
    <p:sldId id="348" r:id="rId8"/>
    <p:sldId id="346" r:id="rId9"/>
    <p:sldId id="347" r:id="rId10"/>
    <p:sldId id="350" r:id="rId11"/>
    <p:sldId id="353" r:id="rId12"/>
    <p:sldId id="351" r:id="rId13"/>
    <p:sldId id="352" r:id="rId14"/>
    <p:sldId id="354" r:id="rId15"/>
    <p:sldId id="355" r:id="rId16"/>
    <p:sldId id="356" r:id="rId17"/>
    <p:sldId id="260" r:id="rId18"/>
    <p:sldId id="261" r:id="rId19"/>
    <p:sldId id="340" r:id="rId20"/>
    <p:sldId id="341" r:id="rId21"/>
    <p:sldId id="342" r:id="rId22"/>
    <p:sldId id="343" r:id="rId23"/>
    <p:sldId id="357" r:id="rId24"/>
    <p:sldId id="360" r:id="rId25"/>
    <p:sldId id="363" r:id="rId26"/>
    <p:sldId id="361" r:id="rId27"/>
    <p:sldId id="362" r:id="rId28"/>
    <p:sldId id="364" r:id="rId29"/>
    <p:sldId id="366" r:id="rId30"/>
    <p:sldId id="365" r:id="rId31"/>
    <p:sldId id="367" r:id="rId32"/>
    <p:sldId id="358" r:id="rId33"/>
    <p:sldId id="263" r:id="rId34"/>
    <p:sldId id="264" r:id="rId35"/>
    <p:sldId id="322" r:id="rId36"/>
    <p:sldId id="266" r:id="rId37"/>
    <p:sldId id="267" r:id="rId38"/>
    <p:sldId id="268" r:id="rId39"/>
    <p:sldId id="269" r:id="rId40"/>
    <p:sldId id="270" r:id="rId41"/>
    <p:sldId id="271" r:id="rId42"/>
    <p:sldId id="272" r:id="rId43"/>
    <p:sldId id="273" r:id="rId44"/>
    <p:sldId id="274" r:id="rId45"/>
    <p:sldId id="275" r:id="rId46"/>
    <p:sldId id="317" r:id="rId47"/>
    <p:sldId id="276" r:id="rId48"/>
    <p:sldId id="277" r:id="rId49"/>
    <p:sldId id="318" r:id="rId50"/>
    <p:sldId id="319" r:id="rId51"/>
    <p:sldId id="320" r:id="rId52"/>
    <p:sldId id="321" r:id="rId53"/>
    <p:sldId id="323" r:id="rId54"/>
    <p:sldId id="324" r:id="rId55"/>
    <p:sldId id="325" r:id="rId56"/>
    <p:sldId id="326" r:id="rId57"/>
    <p:sldId id="327" r:id="rId58"/>
    <p:sldId id="368" r:id="rId59"/>
    <p:sldId id="328" r:id="rId60"/>
    <p:sldId id="330" r:id="rId61"/>
    <p:sldId id="331" r:id="rId62"/>
    <p:sldId id="332" r:id="rId63"/>
    <p:sldId id="336" r:id="rId64"/>
    <p:sldId id="334" r:id="rId65"/>
    <p:sldId id="335" r:id="rId66"/>
    <p:sldId id="337" r:id="rId67"/>
    <p:sldId id="359" r:id="rId68"/>
    <p:sldId id="369" r:id="rId69"/>
    <p:sldId id="370" r:id="rId70"/>
    <p:sldId id="379" r:id="rId71"/>
    <p:sldId id="371" r:id="rId72"/>
    <p:sldId id="372" r:id="rId73"/>
    <p:sldId id="373" r:id="rId74"/>
    <p:sldId id="374" r:id="rId75"/>
    <p:sldId id="375" r:id="rId76"/>
    <p:sldId id="376" r:id="rId77"/>
    <p:sldId id="378" r:id="rId78"/>
    <p:sldId id="377"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5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E8DBC-9903-4677-8170-D4CB1FAD8D94}" type="datetimeFigureOut">
              <a:rPr lang="zh-CN" altLang="en-US" smtClean="0"/>
              <a:pPr/>
              <a:t>2017/8/4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3B1104-D1C0-4EC9-9194-0DAF01F40A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n|x^2-1 =&gt;</a:t>
            </a:r>
            <a:r>
              <a:rPr lang="en-US" altLang="zh-CN" baseline="0" dirty="0" smtClean="0"/>
              <a:t> n|(x+1)(x-1) =&gt;n|x+1 </a:t>
            </a:r>
            <a:r>
              <a:rPr lang="zh-CN" altLang="en-US" baseline="0" dirty="0" smtClean="0"/>
              <a:t>或</a:t>
            </a:r>
            <a:r>
              <a:rPr lang="en-US" altLang="zh-CN" baseline="0" dirty="0" smtClean="0"/>
              <a:t> n|x-1 =&gt; x=1</a:t>
            </a:r>
            <a:r>
              <a:rPr lang="zh-CN" altLang="en-US" baseline="0" dirty="0" smtClean="0"/>
              <a:t>或</a:t>
            </a:r>
            <a:r>
              <a:rPr lang="en-US" altLang="zh-CN" baseline="0" dirty="0" smtClean="0"/>
              <a:t>x=n-1</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a:t>
            </a:r>
            <a:r>
              <a:rPr lang="en-US" altLang="zh-CN" dirty="0" smtClean="0"/>
              <a:t>(</a:t>
            </a:r>
            <a:r>
              <a:rPr lang="en-US" altLang="zh-CN" dirty="0" err="1" smtClean="0"/>
              <a:t>a,n</a:t>
            </a:r>
            <a:r>
              <a:rPr lang="en-US" altLang="zh-CN" dirty="0" smtClean="0"/>
              <a:t>)</a:t>
            </a:r>
            <a:r>
              <a:rPr lang="zh-CN" altLang="en-US" dirty="0" smtClean="0"/>
              <a:t>不互质时，</a:t>
            </a:r>
            <a:r>
              <a:rPr lang="en-US" altLang="zh-CN" dirty="0" smtClean="0"/>
              <a:t>a^-m</a:t>
            </a:r>
            <a:r>
              <a:rPr lang="zh-CN" altLang="en-US" dirty="0" smtClean="0"/>
              <a:t>不存在，即</a:t>
            </a:r>
            <a:r>
              <a:rPr lang="en-US" altLang="zh-CN" dirty="0" err="1" smtClean="0"/>
              <a:t>a^m</a:t>
            </a:r>
            <a:r>
              <a:rPr lang="zh-CN" altLang="en-US" dirty="0" smtClean="0"/>
              <a:t>在模</a:t>
            </a:r>
            <a:r>
              <a:rPr lang="en-US" altLang="zh-CN" dirty="0" smtClean="0"/>
              <a:t>n</a:t>
            </a:r>
            <a:r>
              <a:rPr lang="zh-CN" altLang="en-US" dirty="0" smtClean="0"/>
              <a:t>下的逆元，例如</a:t>
            </a:r>
            <a:r>
              <a:rPr lang="en-US" altLang="zh-CN" dirty="0" smtClean="0"/>
              <a:t>n=4</a:t>
            </a:r>
            <a:r>
              <a:rPr lang="zh-CN" altLang="en-US" dirty="0" smtClean="0"/>
              <a:t>，</a:t>
            </a:r>
            <a:r>
              <a:rPr lang="en-US" altLang="zh-CN" dirty="0" smtClean="0"/>
              <a:t>a=2</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54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72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8.xml.rels><?xml version="1.0" encoding="UTF-8" standalone="yes"?>
<Relationships xmlns="http://schemas.openxmlformats.org/package/2006/relationships"><Relationship Id="rId2" Type="http://schemas.openxmlformats.org/officeDocument/2006/relationships/hyperlink" Target="http://acm.timus.ru/problem.aspx?space=1&amp;num=1132"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4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68.xml.rels><?xml version="1.0" encoding="UTF-8" standalone="yes"?>
<Relationships xmlns="http://schemas.openxmlformats.org/package/2006/relationships"><Relationship Id="rId3" Type="http://schemas.openxmlformats.org/officeDocument/2006/relationships/hyperlink" Target="https://vjudge.net/problem/37193/origin" TargetMode="External"/><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48.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52.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4.vml"/></Relationships>
</file>

<file path=ppt/slides/_rels/slide77.xml.rels><?xml version="1.0" encoding="UTF-8" standalone="yes"?>
<Relationships xmlns="http://schemas.openxmlformats.org/package/2006/relationships"><Relationship Id="rId2" Type="http://schemas.openxmlformats.org/officeDocument/2006/relationships/hyperlink" Target="https://vjudge.net/contest/176263"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数论</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乘法逆元</a:t>
            </a:r>
            <a:endParaRPr lang="zh-CN" altLang="en-US" dirty="0"/>
          </a:p>
        </p:txBody>
      </p:sp>
      <p:graphicFrame>
        <p:nvGraphicFramePr>
          <p:cNvPr id="4" name="内容占位符 3"/>
          <p:cNvGraphicFramePr>
            <a:graphicFrameLocks noChangeAspect="1"/>
          </p:cNvGraphicFramePr>
          <p:nvPr>
            <p:ph idx="1"/>
          </p:nvPr>
        </p:nvGraphicFramePr>
        <p:xfrm>
          <a:off x="684213" y="1597025"/>
          <a:ext cx="6096000" cy="2179638"/>
        </p:xfrm>
        <a:graphic>
          <a:graphicData uri="http://schemas.openxmlformats.org/presentationml/2006/ole">
            <p:oleObj spid="_x0000_s110594" name="Unknown" r:id="rId3" imgW="1917360" imgH="685800" progId="Equation.KSEE3">
              <p:embed/>
            </p:oleObj>
          </a:graphicData>
        </a:graphic>
      </p:graphicFrame>
      <p:graphicFrame>
        <p:nvGraphicFramePr>
          <p:cNvPr id="5" name="对象 4"/>
          <p:cNvGraphicFramePr>
            <a:graphicFrameLocks noChangeAspect="1"/>
          </p:cNvGraphicFramePr>
          <p:nvPr/>
        </p:nvGraphicFramePr>
        <p:xfrm>
          <a:off x="683568" y="4005064"/>
          <a:ext cx="4422138" cy="648072"/>
        </p:xfrm>
        <a:graphic>
          <a:graphicData uri="http://schemas.openxmlformats.org/presentationml/2006/ole">
            <p:oleObj spid="_x0000_s110595" name="Unknown" r:id="rId4" imgW="1473120" imgH="215640" progId="Equation.KSEE3">
              <p:embed/>
            </p:oleObj>
          </a:graphicData>
        </a:graphic>
      </p:graphicFrame>
      <p:graphicFrame>
        <p:nvGraphicFramePr>
          <p:cNvPr id="6" name="对象 5"/>
          <p:cNvGraphicFramePr>
            <a:graphicFrameLocks noChangeAspect="1"/>
          </p:cNvGraphicFramePr>
          <p:nvPr/>
        </p:nvGraphicFramePr>
        <p:xfrm>
          <a:off x="1187624" y="5013176"/>
          <a:ext cx="4833938" cy="1066800"/>
        </p:xfrm>
        <a:graphic>
          <a:graphicData uri="http://schemas.openxmlformats.org/presentationml/2006/ole">
            <p:oleObj spid="_x0000_s110596" name="Unknown" r:id="rId5" imgW="2070000" imgH="457200" progId="Equation.KSEE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a:t>
            </a:r>
            <a:endParaRPr lang="zh-CN" altLang="en-US" dirty="0"/>
          </a:p>
        </p:txBody>
      </p:sp>
      <p:graphicFrame>
        <p:nvGraphicFramePr>
          <p:cNvPr id="4" name="内容占位符 3"/>
          <p:cNvGraphicFramePr>
            <a:graphicFrameLocks noChangeAspect="1"/>
          </p:cNvGraphicFramePr>
          <p:nvPr>
            <p:ph idx="1"/>
          </p:nvPr>
        </p:nvGraphicFramePr>
        <p:xfrm>
          <a:off x="1259632" y="1628800"/>
          <a:ext cx="6096000" cy="503238"/>
        </p:xfrm>
        <a:graphic>
          <a:graphicData uri="http://schemas.openxmlformats.org/presentationml/2006/ole">
            <p:oleObj spid="_x0000_s111618" name="Unknown" r:id="rId3" imgW="2616120" imgH="215640" progId="Equation.KSEE3">
              <p:embed/>
            </p:oleObj>
          </a:graphicData>
        </a:graphic>
      </p:graphicFrame>
      <p:graphicFrame>
        <p:nvGraphicFramePr>
          <p:cNvPr id="5" name="对象 4"/>
          <p:cNvGraphicFramePr>
            <a:graphicFrameLocks noChangeAspect="1"/>
          </p:cNvGraphicFramePr>
          <p:nvPr/>
        </p:nvGraphicFramePr>
        <p:xfrm>
          <a:off x="2051720" y="2780928"/>
          <a:ext cx="4425973" cy="684014"/>
        </p:xfrm>
        <a:graphic>
          <a:graphicData uri="http://schemas.openxmlformats.org/presentationml/2006/ole">
            <p:oleObj spid="_x0000_s111619" name="Unknown" r:id="rId4" imgW="1396800" imgH="215640" progId="Equation.KSEE3">
              <p:embed/>
            </p:oleObj>
          </a:graphicData>
        </a:graphic>
      </p:graphicFrame>
      <p:graphicFrame>
        <p:nvGraphicFramePr>
          <p:cNvPr id="6" name="对象 5"/>
          <p:cNvGraphicFramePr>
            <a:graphicFrameLocks/>
          </p:cNvGraphicFramePr>
          <p:nvPr/>
        </p:nvGraphicFramePr>
        <p:xfrm>
          <a:off x="1524000" y="1397000"/>
          <a:ext cx="6096000" cy="4064000"/>
        </p:xfrm>
        <a:graphic>
          <a:graphicData uri="http://schemas.openxmlformats.org/presentationml/2006/ole">
            <p:oleObj spid="_x0000_s111620" name="Unknown" r:id="rId5" imgW="0" imgH="0" progId="Equation.KSEE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539552" y="620688"/>
          <a:ext cx="5904656" cy="5561805"/>
        </p:xfrm>
        <a:graphic>
          <a:graphicData uri="http://schemas.openxmlformats.org/presentationml/2006/ole">
            <p:oleObj spid="_x0000_s139266" name="Unknown" r:id="rId3" imgW="1968480" imgH="1854000" progId="Equation.KSEE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内容占位符 3"/>
          <p:cNvGraphicFramePr>
            <a:graphicFrameLocks noChangeAspect="1"/>
          </p:cNvGraphicFramePr>
          <p:nvPr>
            <p:ph idx="1"/>
          </p:nvPr>
        </p:nvGraphicFramePr>
        <p:xfrm>
          <a:off x="1908175" y="1422400"/>
          <a:ext cx="4537075" cy="2708275"/>
        </p:xfrm>
        <a:graphic>
          <a:graphicData uri="http://schemas.openxmlformats.org/presentationml/2006/ole">
            <p:oleObj spid="_x0000_s138241" name="Unknown" r:id="rId3" imgW="1574640" imgH="939600" progId="Equation.KSEE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对象 3"/>
          <p:cNvGraphicFramePr>
            <a:graphicFrameLocks noChangeAspect="1"/>
          </p:cNvGraphicFramePr>
          <p:nvPr/>
        </p:nvGraphicFramePr>
        <p:xfrm>
          <a:off x="1403350" y="1666875"/>
          <a:ext cx="5524500" cy="3705225"/>
        </p:xfrm>
        <a:graphic>
          <a:graphicData uri="http://schemas.openxmlformats.org/presentationml/2006/ole">
            <p:oleObj spid="_x0000_s157698" name="Unknown" r:id="rId3" imgW="2082600" imgH="1396800" progId="Equation.KSEE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graphicFrame>
        <p:nvGraphicFramePr>
          <p:cNvPr id="4" name="内容占位符 3"/>
          <p:cNvGraphicFramePr>
            <a:graphicFrameLocks noChangeAspect="1"/>
          </p:cNvGraphicFramePr>
          <p:nvPr>
            <p:ph idx="1"/>
          </p:nvPr>
        </p:nvGraphicFramePr>
        <p:xfrm>
          <a:off x="899592" y="1556792"/>
          <a:ext cx="7316261" cy="1745233"/>
        </p:xfrm>
        <a:graphic>
          <a:graphicData uri="http://schemas.openxmlformats.org/presentationml/2006/ole">
            <p:oleObj spid="_x0000_s158722" name="Unknown" r:id="rId3" imgW="3035160" imgH="723600" progId="Equation.KSEE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好了，开始上课</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a:t>
            </a:r>
            <a:endParaRPr lang="zh-CN" altLang="en-US" dirty="0"/>
          </a:p>
        </p:txBody>
      </p:sp>
      <p:sp>
        <p:nvSpPr>
          <p:cNvPr id="3" name="内容占位符 2"/>
          <p:cNvSpPr>
            <a:spLocks noGrp="1"/>
          </p:cNvSpPr>
          <p:nvPr>
            <p:ph idx="1"/>
          </p:nvPr>
        </p:nvSpPr>
        <p:spPr/>
        <p:txBody>
          <a:bodyPr/>
          <a:lstStyle/>
          <a:p>
            <a:r>
              <a:rPr lang="en-US" altLang="zh-CN" dirty="0" smtClean="0"/>
              <a:t>1640</a:t>
            </a:r>
            <a:r>
              <a:rPr lang="zh-CN" altLang="en-US" dirty="0" smtClean="0"/>
              <a:t>年费马提出的一个定理：</a:t>
            </a:r>
            <a:r>
              <a:rPr lang="en-US" altLang="zh-CN" dirty="0" smtClean="0"/>
              <a:t/>
            </a:r>
            <a:br>
              <a:rPr lang="en-US" altLang="zh-CN" dirty="0" smtClean="0"/>
            </a:br>
            <a:r>
              <a:rPr lang="zh-CN" altLang="en-US" dirty="0" smtClean="0"/>
              <a:t>若</a:t>
            </a:r>
            <a:r>
              <a:rPr lang="en-US" altLang="zh-CN" dirty="0" smtClean="0"/>
              <a:t>p</a:t>
            </a:r>
            <a:r>
              <a:rPr lang="zh-CN" altLang="en-US" dirty="0" smtClean="0"/>
              <a:t>是一个素数，那么对于</a:t>
            </a:r>
            <a:r>
              <a:rPr lang="zh-CN" altLang="en-US" b="1" dirty="0" smtClean="0"/>
              <a:t>任意</a:t>
            </a:r>
            <a:r>
              <a:rPr lang="zh-CN" altLang="en-US" dirty="0" smtClean="0"/>
              <a:t>一个整数</a:t>
            </a:r>
            <a:r>
              <a:rPr lang="en-US" altLang="zh-CN" dirty="0" smtClean="0"/>
              <a:t>a</a:t>
            </a:r>
            <a:r>
              <a:rPr lang="zh-CN" altLang="en-US" dirty="0" smtClean="0"/>
              <a:t>，</a:t>
            </a:r>
            <a:r>
              <a:rPr lang="en-US" altLang="zh-CN" dirty="0" err="1" smtClean="0"/>
              <a:t>a^p</a:t>
            </a:r>
            <a:r>
              <a:rPr lang="en-US" altLang="zh-CN" dirty="0" smtClean="0"/>
              <a:t>-a</a:t>
            </a:r>
            <a:r>
              <a:rPr lang="zh-CN" altLang="en-US" dirty="0" smtClean="0"/>
              <a:t>都是</a:t>
            </a:r>
            <a:r>
              <a:rPr lang="en-US" altLang="zh-CN" dirty="0" smtClean="0"/>
              <a:t>p</a:t>
            </a:r>
            <a:r>
              <a:rPr lang="zh-CN" altLang="en-US" dirty="0" smtClean="0"/>
              <a:t>的倍数，</a:t>
            </a:r>
            <a:r>
              <a:rPr lang="en-US" altLang="zh-CN" dirty="0" err="1" smtClean="0"/>
              <a:t>a^p</a:t>
            </a:r>
            <a:r>
              <a:rPr lang="zh-CN" altLang="en-US" dirty="0" smtClean="0"/>
              <a:t>≡</a:t>
            </a:r>
            <a:r>
              <a:rPr lang="en-US" altLang="zh-CN" dirty="0" smtClean="0"/>
              <a:t>a(mod p)</a:t>
            </a:r>
          </a:p>
          <a:p>
            <a:r>
              <a:rPr lang="zh-CN" altLang="en-US" dirty="0" smtClean="0"/>
              <a:t>若</a:t>
            </a:r>
            <a:r>
              <a:rPr lang="en-US" altLang="zh-CN" dirty="0" smtClean="0"/>
              <a:t>(</a:t>
            </a:r>
            <a:r>
              <a:rPr lang="en-US" altLang="zh-CN" dirty="0" err="1" smtClean="0"/>
              <a:t>a,p</a:t>
            </a:r>
            <a:r>
              <a:rPr lang="en-US" altLang="zh-CN" dirty="0" smtClean="0"/>
              <a:t>)=1</a:t>
            </a:r>
            <a:r>
              <a:rPr lang="zh-CN" altLang="en-US" dirty="0" smtClean="0"/>
              <a:t>，则</a:t>
            </a:r>
            <a:r>
              <a:rPr lang="en-US" altLang="zh-CN" dirty="0" smtClean="0"/>
              <a:t>a^(p-1)</a:t>
            </a:r>
            <a:r>
              <a:rPr lang="zh-CN" altLang="en-US" dirty="0" smtClean="0"/>
              <a:t> ≡</a:t>
            </a:r>
            <a:r>
              <a:rPr lang="en-US" altLang="zh-CN" dirty="0" smtClean="0"/>
              <a:t>1(mod p)</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一个优雅的证明</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考虑二项式系数</a:t>
            </a:r>
            <a:r>
              <a:rPr lang="en-US" altLang="zh-CN" dirty="0" smtClean="0"/>
              <a:t>C(</a:t>
            </a:r>
            <a:r>
              <a:rPr lang="en-US" altLang="zh-CN" dirty="0" err="1" smtClean="0"/>
              <a:t>p,n</a:t>
            </a:r>
            <a:r>
              <a:rPr lang="en-US" altLang="zh-CN" dirty="0" smtClean="0"/>
              <a:t>)</a:t>
            </a:r>
            <a:r>
              <a:rPr lang="zh-CN" altLang="en-US" dirty="0" smtClean="0"/>
              <a:t>，当</a:t>
            </a:r>
            <a:r>
              <a:rPr lang="en-US" altLang="zh-CN" dirty="0" smtClean="0"/>
              <a:t>n=0</a:t>
            </a:r>
            <a:r>
              <a:rPr lang="zh-CN" altLang="en-US" dirty="0" smtClean="0"/>
              <a:t>或</a:t>
            </a:r>
            <a:r>
              <a:rPr lang="en-US" altLang="zh-CN" dirty="0" smtClean="0"/>
              <a:t>n=p</a:t>
            </a:r>
            <a:r>
              <a:rPr lang="zh-CN" altLang="en-US" dirty="0" smtClean="0"/>
              <a:t>时，都是</a:t>
            </a:r>
            <a:r>
              <a:rPr lang="en-US" altLang="zh-CN" dirty="0" smtClean="0"/>
              <a:t>1</a:t>
            </a:r>
          </a:p>
          <a:p>
            <a:r>
              <a:rPr lang="zh-CN" altLang="en-US" dirty="0" smtClean="0"/>
              <a:t>而当</a:t>
            </a:r>
            <a:r>
              <a:rPr lang="en-US" altLang="zh-CN" dirty="0" smtClean="0"/>
              <a:t>0&lt;n&lt;p</a:t>
            </a:r>
            <a:r>
              <a:rPr lang="zh-CN" altLang="en-US" dirty="0" smtClean="0"/>
              <a:t>时，</a:t>
            </a:r>
            <a:r>
              <a:rPr lang="en-US" altLang="zh-CN" dirty="0" smtClean="0"/>
              <a:t>C(</a:t>
            </a:r>
            <a:r>
              <a:rPr lang="en-US" altLang="zh-CN" dirty="0" err="1" smtClean="0"/>
              <a:t>p,n</a:t>
            </a:r>
            <a:r>
              <a:rPr lang="en-US" altLang="zh-CN" dirty="0" smtClean="0"/>
              <a:t>)=p!/(n!(p-n)!)</a:t>
            </a:r>
            <a:r>
              <a:rPr lang="zh-CN" altLang="en-US" dirty="0" smtClean="0"/>
              <a:t>，分子含有</a:t>
            </a:r>
            <a:r>
              <a:rPr lang="en-US" altLang="zh-CN" dirty="0" smtClean="0"/>
              <a:t>p</a:t>
            </a:r>
            <a:r>
              <a:rPr lang="zh-CN" altLang="en-US" dirty="0" smtClean="0"/>
              <a:t>，分母不含有</a:t>
            </a:r>
            <a:r>
              <a:rPr lang="en-US" altLang="zh-CN" dirty="0" smtClean="0"/>
              <a:t>p</a:t>
            </a:r>
            <a:r>
              <a:rPr lang="zh-CN" altLang="en-US" dirty="0" smtClean="0"/>
              <a:t>，因此</a:t>
            </a:r>
            <a:r>
              <a:rPr lang="en-US" altLang="zh-CN" dirty="0" smtClean="0"/>
              <a:t>C(</a:t>
            </a:r>
            <a:r>
              <a:rPr lang="en-US" altLang="zh-CN" dirty="0" err="1" smtClean="0"/>
              <a:t>p,n</a:t>
            </a:r>
            <a:r>
              <a:rPr lang="en-US" altLang="zh-CN" dirty="0" smtClean="0"/>
              <a:t>)%p=0</a:t>
            </a:r>
          </a:p>
          <a:p>
            <a:r>
              <a:rPr lang="zh-CN" altLang="en-US" dirty="0" smtClean="0"/>
              <a:t>因此</a:t>
            </a:r>
            <a:r>
              <a:rPr lang="en-US" altLang="zh-CN" dirty="0" err="1" smtClean="0"/>
              <a:t>a^p</a:t>
            </a:r>
            <a:r>
              <a:rPr lang="en-US" altLang="zh-CN" dirty="0" smtClean="0"/>
              <a:t>=((a-1)+1)^p=sigma(</a:t>
            </a:r>
            <a:r>
              <a:rPr lang="en-US" altLang="zh-CN" dirty="0" err="1" smtClean="0"/>
              <a:t>i</a:t>
            </a:r>
            <a:r>
              <a:rPr lang="en-US" altLang="zh-CN" dirty="0" smtClean="0"/>
              <a:t>=0,p)C(</a:t>
            </a:r>
            <a:r>
              <a:rPr lang="en-US" altLang="zh-CN" dirty="0" err="1" smtClean="0"/>
              <a:t>p,i</a:t>
            </a:r>
            <a:r>
              <a:rPr lang="en-US" altLang="zh-CN" dirty="0" smtClean="0"/>
              <a:t>)(a-1)^(p-</a:t>
            </a:r>
            <a:r>
              <a:rPr lang="en-US" altLang="zh-CN" dirty="0" err="1" smtClean="0"/>
              <a:t>i</a:t>
            </a:r>
            <a:r>
              <a:rPr lang="en-US" altLang="zh-CN" dirty="0" smtClean="0"/>
              <a:t>)</a:t>
            </a:r>
            <a:br>
              <a:rPr lang="en-US" altLang="zh-CN" dirty="0" smtClean="0"/>
            </a:br>
            <a:r>
              <a:rPr lang="zh-CN" altLang="en-US" dirty="0" smtClean="0"/>
              <a:t>≡</a:t>
            </a:r>
            <a:r>
              <a:rPr lang="en-US" altLang="zh-CN" dirty="0" smtClean="0"/>
              <a:t>(a-1)^p+1(mod p)</a:t>
            </a:r>
            <a:br>
              <a:rPr lang="en-US" altLang="zh-CN" dirty="0" smtClean="0"/>
            </a:br>
            <a:r>
              <a:rPr lang="zh-CN" altLang="en-US" dirty="0" smtClean="0"/>
              <a:t> ≡</a:t>
            </a:r>
            <a:r>
              <a:rPr lang="en-US" altLang="zh-CN" dirty="0" smtClean="0"/>
              <a:t>(a-2)^p+1+1(mod p)</a:t>
            </a:r>
            <a:br>
              <a:rPr lang="en-US" altLang="zh-CN" dirty="0" smtClean="0"/>
            </a:br>
            <a:r>
              <a:rPr lang="zh-CN" altLang="en-US" dirty="0" smtClean="0"/>
              <a:t> ≡</a:t>
            </a:r>
            <a:r>
              <a:rPr lang="en-US" altLang="zh-CN" dirty="0" smtClean="0"/>
              <a:t>(a-3)^p+1+1+1(mod p)</a:t>
            </a:r>
            <a:br>
              <a:rPr lang="en-US" altLang="zh-CN" dirty="0" smtClean="0"/>
            </a:br>
            <a:r>
              <a:rPr lang="en-US" altLang="zh-CN" dirty="0" smtClean="0"/>
              <a:t>……</a:t>
            </a:r>
            <a:br>
              <a:rPr lang="en-US" altLang="zh-CN" dirty="0" smtClean="0"/>
            </a:br>
            <a:r>
              <a:rPr lang="zh-CN" altLang="en-US" dirty="0" smtClean="0"/>
              <a:t> ≡</a:t>
            </a:r>
            <a:r>
              <a:rPr lang="en-US" altLang="zh-CN" dirty="0" smtClean="0"/>
              <a:t>1+…+1+1(mod p)=a</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费马小定理的推广</a:t>
            </a:r>
            <a:r>
              <a:rPr lang="en-US" altLang="zh-CN" dirty="0" smtClean="0"/>
              <a:t>——</a:t>
            </a:r>
            <a:r>
              <a:rPr lang="zh-CN" altLang="en-US" dirty="0" smtClean="0"/>
              <a:t>欧拉定理</a:t>
            </a:r>
            <a:endParaRPr lang="zh-CN" altLang="en-US" dirty="0"/>
          </a:p>
        </p:txBody>
      </p:sp>
      <p:sp>
        <p:nvSpPr>
          <p:cNvPr id="3" name="内容占位符 2"/>
          <p:cNvSpPr>
            <a:spLocks noGrp="1"/>
          </p:cNvSpPr>
          <p:nvPr>
            <p:ph idx="1"/>
          </p:nvPr>
        </p:nvSpPr>
        <p:spPr/>
        <p:txBody>
          <a:bodyPr/>
          <a:lstStyle/>
          <a:p>
            <a:r>
              <a:rPr lang="zh-CN" altLang="en-US" dirty="0" smtClean="0"/>
              <a:t>模数</a:t>
            </a:r>
            <a:r>
              <a:rPr lang="en-US" altLang="zh-CN" dirty="0" smtClean="0"/>
              <a:t>p</a:t>
            </a:r>
            <a:r>
              <a:rPr lang="zh-CN" altLang="en-US" dirty="0" smtClean="0"/>
              <a:t>从素数推广到一般整数</a:t>
            </a:r>
            <a:r>
              <a:rPr lang="en-US" altLang="zh-CN" dirty="0" smtClean="0"/>
              <a:t>n</a:t>
            </a:r>
            <a:endParaRPr lang="zh-CN" altLang="en-US" dirty="0"/>
          </a:p>
        </p:txBody>
      </p:sp>
      <p:graphicFrame>
        <p:nvGraphicFramePr>
          <p:cNvPr id="4" name="对象 3"/>
          <p:cNvGraphicFramePr>
            <a:graphicFrameLocks noChangeAspect="1"/>
          </p:cNvGraphicFramePr>
          <p:nvPr/>
        </p:nvGraphicFramePr>
        <p:xfrm>
          <a:off x="827584" y="2492896"/>
          <a:ext cx="3261258" cy="762372"/>
        </p:xfrm>
        <a:graphic>
          <a:graphicData uri="http://schemas.openxmlformats.org/presentationml/2006/ole">
            <p:oleObj spid="_x0000_s105474" name="Unknown" r:id="rId3" imgW="977760" imgH="228600" progId="Equation.KSEE3">
              <p:embed/>
            </p:oleObj>
          </a:graphicData>
        </a:graphic>
      </p:graphicFrame>
      <p:graphicFrame>
        <p:nvGraphicFramePr>
          <p:cNvPr id="5" name="对象 4"/>
          <p:cNvGraphicFramePr>
            <a:graphicFrameLocks noChangeAspect="1"/>
          </p:cNvGraphicFramePr>
          <p:nvPr/>
        </p:nvGraphicFramePr>
        <p:xfrm>
          <a:off x="827584" y="3501008"/>
          <a:ext cx="7452828" cy="1944216"/>
        </p:xfrm>
        <a:graphic>
          <a:graphicData uri="http://schemas.openxmlformats.org/presentationml/2006/ole">
            <p:oleObj spid="_x0000_s105475" name="Unknown" r:id="rId4" imgW="2628720" imgH="685800" progId="Equation.KSEE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r>
              <a:rPr lang="en-US" altLang="zh-CN" dirty="0" smtClean="0"/>
              <a:t>(</a:t>
            </a:r>
            <a:r>
              <a:rPr lang="zh-CN" altLang="en-US" dirty="0" smtClean="0"/>
              <a:t>假设你们已经掌握</a:t>
            </a:r>
            <a:r>
              <a:rPr lang="en-US" altLang="zh-CN"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素数的判定</a:t>
            </a:r>
            <a:r>
              <a:rPr lang="en-US" altLang="zh-CN" dirty="0" smtClean="0"/>
              <a:t>(O(</a:t>
            </a:r>
            <a:r>
              <a:rPr lang="en-US" altLang="zh-CN" dirty="0" err="1" smtClean="0"/>
              <a:t>sqrt</a:t>
            </a:r>
            <a:r>
              <a:rPr lang="en-US" altLang="zh-CN" dirty="0" smtClean="0"/>
              <a:t>(n)))</a:t>
            </a:r>
            <a:br>
              <a:rPr lang="en-US" altLang="zh-CN" dirty="0" smtClean="0"/>
            </a:br>
            <a:r>
              <a:rPr lang="zh-CN" altLang="en-US" dirty="0" smtClean="0"/>
              <a:t>素数筛</a:t>
            </a:r>
            <a:r>
              <a:rPr lang="en-US" altLang="zh-CN" dirty="0" smtClean="0"/>
              <a:t/>
            </a:r>
            <a:br>
              <a:rPr lang="en-US" altLang="zh-CN" dirty="0" smtClean="0"/>
            </a:br>
            <a:r>
              <a:rPr lang="zh-CN" altLang="en-US" dirty="0" smtClean="0"/>
              <a:t>最大公约数</a:t>
            </a:r>
            <a:r>
              <a:rPr lang="en-US" altLang="zh-CN" dirty="0" smtClean="0"/>
              <a:t>(</a:t>
            </a:r>
            <a:r>
              <a:rPr lang="zh-CN" altLang="en-US" dirty="0" smtClean="0"/>
              <a:t>欧几里得算法</a:t>
            </a:r>
            <a:r>
              <a:rPr lang="en-US" altLang="zh-CN" dirty="0" smtClean="0"/>
              <a:t>)</a:t>
            </a:r>
            <a:br>
              <a:rPr lang="en-US" altLang="zh-CN" dirty="0" smtClean="0"/>
            </a:br>
            <a:r>
              <a:rPr lang="zh-CN" altLang="en-US" dirty="0" smtClean="0"/>
              <a:t>分解质因数</a:t>
            </a:r>
            <a:r>
              <a:rPr lang="en-US" altLang="zh-CN" dirty="0" smtClean="0"/>
              <a:t/>
            </a:r>
            <a:br>
              <a:rPr lang="en-US" altLang="zh-CN" dirty="0" smtClean="0"/>
            </a:br>
            <a:r>
              <a:rPr lang="zh-CN" altLang="en-US" dirty="0" smtClean="0"/>
              <a:t>同余运算</a:t>
            </a:r>
            <a:r>
              <a:rPr lang="en-US" altLang="zh-CN" dirty="0" smtClean="0"/>
              <a:t/>
            </a:r>
            <a:br>
              <a:rPr lang="en-US" altLang="zh-CN" dirty="0" smtClean="0"/>
            </a:br>
            <a:r>
              <a:rPr lang="zh-CN" altLang="en-US" dirty="0" smtClean="0"/>
              <a:t>乘法逆元</a:t>
            </a:r>
            <a:r>
              <a:rPr lang="en-US" altLang="zh-CN" dirty="0" smtClean="0"/>
              <a:t>(</a:t>
            </a:r>
            <a:r>
              <a:rPr lang="zh-CN" altLang="en-US" dirty="0" smtClean="0"/>
              <a:t>扩展欧几里得算法</a:t>
            </a:r>
            <a:r>
              <a:rPr lang="en-US" altLang="zh-CN" dirty="0" smtClean="0"/>
              <a:t>)</a:t>
            </a:r>
            <a:br>
              <a:rPr lang="en-US" altLang="zh-CN" dirty="0" smtClean="0"/>
            </a:br>
            <a:r>
              <a:rPr lang="zh-CN" altLang="en-US" dirty="0" smtClean="0"/>
              <a:t>中国剩余定理</a:t>
            </a:r>
            <a:r>
              <a:rPr lang="en-US" altLang="zh-CN" dirty="0" smtClean="0"/>
              <a:t/>
            </a:r>
            <a:br>
              <a:rPr lang="en-US" altLang="zh-CN" dirty="0" smtClean="0"/>
            </a:br>
            <a:r>
              <a:rPr lang="zh-CN" altLang="en-US" dirty="0" smtClean="0"/>
              <a:t>快速幂</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求逆元</a:t>
            </a:r>
            <a:r>
              <a:rPr lang="en-US" altLang="zh-CN" dirty="0" smtClean="0"/>
              <a:t/>
            </a:r>
            <a:br>
              <a:rPr lang="en-US" altLang="zh-CN" dirty="0" smtClean="0"/>
            </a:br>
            <a:endParaRPr lang="zh-CN" altLang="en-US" dirty="0"/>
          </a:p>
        </p:txBody>
      </p:sp>
      <p:graphicFrame>
        <p:nvGraphicFramePr>
          <p:cNvPr id="106498" name="Object 2"/>
          <p:cNvGraphicFramePr>
            <a:graphicFrameLocks noChangeAspect="1"/>
          </p:cNvGraphicFramePr>
          <p:nvPr/>
        </p:nvGraphicFramePr>
        <p:xfrm>
          <a:off x="467544" y="2276872"/>
          <a:ext cx="7344318" cy="2232248"/>
        </p:xfrm>
        <a:graphic>
          <a:graphicData uri="http://schemas.openxmlformats.org/presentationml/2006/ole">
            <p:oleObj spid="_x0000_s106498" name="Unknown" r:id="rId3" imgW="2387520" imgH="723600" progId="Equation.KSEE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欧拉降幂公式</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755576" y="2348880"/>
          <a:ext cx="7745761" cy="2088232"/>
        </p:xfrm>
        <a:graphic>
          <a:graphicData uri="http://schemas.openxmlformats.org/presentationml/2006/ole">
            <p:oleObj spid="_x0000_s107522" name="Unknown" r:id="rId3" imgW="2590560" imgH="698400" progId="Equation.KSEE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zh-CN" altLang="en-US" dirty="0" smtClean="0"/>
              <a:t>降幂，化简运算</a:t>
            </a:r>
            <a:r>
              <a:rPr lang="en-US" altLang="zh-CN" dirty="0" smtClean="0"/>
              <a:t/>
            </a:r>
            <a:br>
              <a:rPr lang="en-US" altLang="zh-CN" dirty="0" smtClean="0"/>
            </a:br>
            <a:r>
              <a:rPr lang="zh-CN" altLang="en-US" dirty="0" smtClean="0"/>
              <a:t>例题：</a:t>
            </a:r>
            <a:r>
              <a:rPr lang="en-US" altLang="zh-CN" dirty="0" smtClean="0"/>
              <a:t>HDU4704 (2013 </a:t>
            </a:r>
            <a:r>
              <a:rPr lang="zh-CN" altLang="en-US" dirty="0" smtClean="0"/>
              <a:t>多校</a:t>
            </a:r>
            <a:r>
              <a:rPr lang="en-US" altLang="zh-CN" dirty="0" smtClean="0"/>
              <a:t>10)</a:t>
            </a:r>
            <a:br>
              <a:rPr lang="en-US" altLang="zh-CN" dirty="0" smtClean="0"/>
            </a:br>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graphicFrame>
        <p:nvGraphicFramePr>
          <p:cNvPr id="4" name="对象 3"/>
          <p:cNvGraphicFramePr>
            <a:graphicFrameLocks noChangeAspect="1"/>
          </p:cNvGraphicFramePr>
          <p:nvPr/>
        </p:nvGraphicFramePr>
        <p:xfrm>
          <a:off x="827584" y="1772816"/>
          <a:ext cx="7763492" cy="2808312"/>
        </p:xfrm>
        <a:graphic>
          <a:graphicData uri="http://schemas.openxmlformats.org/presentationml/2006/ole">
            <p:oleObj spid="_x0000_s108546" name="Unknown" r:id="rId3" imgW="2527200" imgH="914400" progId="Equation.KSEE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a:t>
            </a:r>
            <a:endParaRPr lang="zh-CN" altLang="en-US" dirty="0"/>
          </a:p>
        </p:txBody>
      </p:sp>
      <p:sp>
        <p:nvSpPr>
          <p:cNvPr id="3" name="内容占位符 2"/>
          <p:cNvSpPr>
            <a:spLocks noGrp="1"/>
          </p:cNvSpPr>
          <p:nvPr>
            <p:ph idx="1"/>
          </p:nvPr>
        </p:nvSpPr>
        <p:spPr/>
        <p:txBody>
          <a:bodyPr/>
          <a:lstStyle/>
          <a:p>
            <a:r>
              <a:rPr lang="en-US" altLang="zh-CN" dirty="0" smtClean="0"/>
              <a:t>FZU1759 Super A^B mod C</a:t>
            </a:r>
            <a:br>
              <a:rPr lang="en-US" altLang="zh-CN" dirty="0" smtClean="0"/>
            </a:br>
            <a:r>
              <a:rPr lang="zh-CN" altLang="en-US" dirty="0" smtClean="0"/>
              <a:t>计算</a:t>
            </a:r>
            <a:r>
              <a:rPr lang="en-US" altLang="zh-CN" dirty="0" smtClean="0"/>
              <a:t> A^B mod C. (1&lt;=A,C&lt;=1e9,1&lt;=B&lt;=1e1000000).</a:t>
            </a:r>
          </a:p>
          <a:p>
            <a:r>
              <a:rPr lang="en-US" altLang="zh-CN" dirty="0" smtClean="0"/>
              <a:t>BZOJ 3884</a:t>
            </a:r>
            <a:r>
              <a:rPr lang="zh-CN" altLang="en-US" dirty="0" smtClean="0"/>
              <a:t>上帝与集合的正确用法</a:t>
            </a:r>
            <a:r>
              <a:rPr lang="en-US" altLang="zh-CN" dirty="0" smtClean="0"/>
              <a:t/>
            </a:r>
            <a:br>
              <a:rPr lang="en-US" altLang="zh-CN" dirty="0" smtClean="0"/>
            </a:br>
            <a:endParaRPr lang="zh-CN" altLang="en-US" dirty="0"/>
          </a:p>
        </p:txBody>
      </p:sp>
      <p:graphicFrame>
        <p:nvGraphicFramePr>
          <p:cNvPr id="5" name="对象 4"/>
          <p:cNvGraphicFramePr>
            <a:graphicFrameLocks noChangeAspect="1"/>
          </p:cNvGraphicFramePr>
          <p:nvPr/>
        </p:nvGraphicFramePr>
        <p:xfrm>
          <a:off x="467544" y="4077072"/>
          <a:ext cx="8121806" cy="1944216"/>
        </p:xfrm>
        <a:graphic>
          <a:graphicData uri="http://schemas.openxmlformats.org/presentationml/2006/ole">
            <p:oleObj spid="_x0000_s159747" name="Unknown" r:id="rId3" imgW="3288960" imgH="787320" progId="Equation.KSEE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a:t>
            </a:r>
            <a:endParaRPr lang="zh-CN" altLang="en-US" dirty="0"/>
          </a:p>
        </p:txBody>
      </p:sp>
      <p:graphicFrame>
        <p:nvGraphicFramePr>
          <p:cNvPr id="4" name="内容占位符 3"/>
          <p:cNvGraphicFramePr>
            <a:graphicFrameLocks noChangeAspect="1"/>
          </p:cNvGraphicFramePr>
          <p:nvPr>
            <p:ph idx="1"/>
          </p:nvPr>
        </p:nvGraphicFramePr>
        <p:xfrm>
          <a:off x="251520" y="1484784"/>
          <a:ext cx="8694708" cy="1296144"/>
        </p:xfrm>
        <a:graphic>
          <a:graphicData uri="http://schemas.openxmlformats.org/presentationml/2006/ole">
            <p:oleObj spid="_x0000_s161794" name="Unknown" r:id="rId3" imgW="4686120" imgH="698400" progId="Equation.KSEE3">
              <p:embed/>
            </p:oleObj>
          </a:graphicData>
        </a:graphic>
      </p:graphicFrame>
      <p:graphicFrame>
        <p:nvGraphicFramePr>
          <p:cNvPr id="5" name="对象 4"/>
          <p:cNvGraphicFramePr>
            <a:graphicFrameLocks noChangeAspect="1"/>
          </p:cNvGraphicFramePr>
          <p:nvPr/>
        </p:nvGraphicFramePr>
        <p:xfrm>
          <a:off x="249238" y="2857500"/>
          <a:ext cx="4827587" cy="4048125"/>
        </p:xfrm>
        <a:graphic>
          <a:graphicData uri="http://schemas.openxmlformats.org/presentationml/2006/ole">
            <p:oleObj spid="_x0000_s161795" name="Unknown" r:id="rId4" imgW="2450880" imgH="2057400" progId="Equation.KSEE3">
              <p:embed/>
            </p:oleObj>
          </a:graphicData>
        </a:graphic>
      </p:graphicFrame>
      <p:graphicFrame>
        <p:nvGraphicFramePr>
          <p:cNvPr id="6" name="对象 5"/>
          <p:cNvGraphicFramePr>
            <a:graphicFrameLocks noChangeAspect="1"/>
          </p:cNvGraphicFramePr>
          <p:nvPr/>
        </p:nvGraphicFramePr>
        <p:xfrm>
          <a:off x="3303427" y="3073400"/>
          <a:ext cx="5589053" cy="1435720"/>
        </p:xfrm>
        <a:graphic>
          <a:graphicData uri="http://schemas.openxmlformats.org/presentationml/2006/ole">
            <p:oleObj spid="_x0000_s161796" name="Unknown" r:id="rId5" imgW="2768400" imgH="711000" progId="Equation.KSEE3">
              <p:embed/>
            </p:oleObj>
          </a:graphicData>
        </a:graphic>
      </p:graphicFrame>
      <p:sp>
        <p:nvSpPr>
          <p:cNvPr id="7" name="椭圆形标注 6"/>
          <p:cNvSpPr/>
          <p:nvPr/>
        </p:nvSpPr>
        <p:spPr>
          <a:xfrm>
            <a:off x="5580112" y="4869160"/>
            <a:ext cx="3096344" cy="1512168"/>
          </a:xfrm>
          <a:prstGeom prst="wedgeEllipseCallout">
            <a:avLst>
              <a:gd name="adj1" fmla="val -14954"/>
              <a:gd name="adj2" fmla="val -675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重点</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积性函数性质</a:t>
            </a:r>
            <a:endParaRPr lang="zh-CN" altLang="en-US" dirty="0"/>
          </a:p>
        </p:txBody>
      </p:sp>
      <p:graphicFrame>
        <p:nvGraphicFramePr>
          <p:cNvPr id="4" name="内容占位符 3"/>
          <p:cNvGraphicFramePr>
            <a:graphicFrameLocks noChangeAspect="1"/>
          </p:cNvGraphicFramePr>
          <p:nvPr>
            <p:ph idx="1"/>
          </p:nvPr>
        </p:nvGraphicFramePr>
        <p:xfrm>
          <a:off x="1331640" y="1556792"/>
          <a:ext cx="6096000" cy="1631950"/>
        </p:xfrm>
        <a:graphic>
          <a:graphicData uri="http://schemas.openxmlformats.org/presentationml/2006/ole">
            <p:oleObj spid="_x0000_s163842" name="Unknown" r:id="rId3" imgW="1803240" imgH="482400" progId="Equation.KSEE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如何求积性函数？</a:t>
            </a:r>
            <a:endParaRPr lang="zh-CN" altLang="en-US" dirty="0"/>
          </a:p>
        </p:txBody>
      </p:sp>
      <p:sp>
        <p:nvSpPr>
          <p:cNvPr id="3" name="内容占位符 2"/>
          <p:cNvSpPr>
            <a:spLocks noGrp="1"/>
          </p:cNvSpPr>
          <p:nvPr>
            <p:ph idx="1"/>
          </p:nvPr>
        </p:nvSpPr>
        <p:spPr/>
        <p:txBody>
          <a:bodyPr/>
          <a:lstStyle/>
          <a:p>
            <a:r>
              <a:rPr lang="zh-CN" altLang="en-US" dirty="0" smtClean="0"/>
              <a:t>单次求积性函数</a:t>
            </a:r>
            <a:endParaRPr lang="en-US" altLang="zh-CN" dirty="0" smtClean="0"/>
          </a:p>
          <a:p>
            <a:r>
              <a:rPr lang="zh-CN" altLang="en-US" dirty="0" smtClean="0"/>
              <a:t>积性函数筛</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熟悉的复杂度</a:t>
            </a:r>
            <a:r>
              <a:rPr lang="en-US" altLang="zh-CN" dirty="0" smtClean="0"/>
              <a:t>…</a:t>
            </a:r>
            <a:r>
              <a:rPr lang="zh-CN" altLang="en-US" dirty="0" smtClean="0"/>
              <a:t>当然是熟悉的做法</a:t>
            </a:r>
            <a:endParaRPr lang="en-US" altLang="zh-CN" dirty="0" smtClean="0"/>
          </a:p>
        </p:txBody>
      </p:sp>
      <p:graphicFrame>
        <p:nvGraphicFramePr>
          <p:cNvPr id="4" name="对象 3"/>
          <p:cNvGraphicFramePr>
            <a:graphicFrameLocks noChangeAspect="1"/>
          </p:cNvGraphicFramePr>
          <p:nvPr/>
        </p:nvGraphicFramePr>
        <p:xfrm>
          <a:off x="3779912" y="1556792"/>
          <a:ext cx="1210082" cy="696714"/>
        </p:xfrm>
        <a:graphic>
          <a:graphicData uri="http://schemas.openxmlformats.org/presentationml/2006/ole">
            <p:oleObj spid="_x0000_s162818" name="Unknown" r:id="rId3" imgW="419040" imgH="241200" progId="Equation.KSEE3">
              <p:embed/>
            </p:oleObj>
          </a:graphicData>
        </a:graphic>
      </p:graphicFrame>
      <p:graphicFrame>
        <p:nvGraphicFramePr>
          <p:cNvPr id="5" name="对象 4"/>
          <p:cNvGraphicFramePr>
            <a:graphicFrameLocks noChangeAspect="1"/>
          </p:cNvGraphicFramePr>
          <p:nvPr/>
        </p:nvGraphicFramePr>
        <p:xfrm>
          <a:off x="3043238" y="2241550"/>
          <a:ext cx="954087" cy="623888"/>
        </p:xfrm>
        <a:graphic>
          <a:graphicData uri="http://schemas.openxmlformats.org/presentationml/2006/ole">
            <p:oleObj spid="_x0000_s162819" name="Unknown" r:id="rId4" imgW="330120" imgH="215640" progId="Equation.KSEE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单次求积性函数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int</a:t>
            </a:r>
            <a:r>
              <a:rPr lang="en-US" altLang="zh-CN" dirty="0" smtClean="0"/>
              <a:t> </a:t>
            </a:r>
            <a:r>
              <a:rPr lang="en-US" altLang="zh-CN" dirty="0" err="1" smtClean="0"/>
              <a:t>ans</a:t>
            </a:r>
            <a:r>
              <a:rPr lang="en-US" altLang="zh-CN" dirty="0" smtClean="0"/>
              <a:t>=1;</a:t>
            </a:r>
            <a:br>
              <a:rPr lang="en-US" altLang="zh-CN" dirty="0" smtClean="0"/>
            </a:br>
            <a:r>
              <a:rPr lang="en-US" altLang="zh-CN" dirty="0" smtClean="0"/>
              <a:t>for(</a:t>
            </a:r>
            <a:r>
              <a:rPr lang="en-US" altLang="zh-CN" dirty="0" err="1" smtClean="0"/>
              <a:t>int</a:t>
            </a:r>
            <a:r>
              <a:rPr lang="en-US" altLang="zh-CN" dirty="0" smtClean="0"/>
              <a:t> p=2;p*p&lt;=</a:t>
            </a:r>
            <a:r>
              <a:rPr lang="en-US" altLang="zh-CN" dirty="0" err="1" smtClean="0"/>
              <a:t>n;p</a:t>
            </a:r>
            <a:r>
              <a:rPr lang="en-US" altLang="zh-CN" dirty="0" smtClean="0"/>
              <a:t>++){</a:t>
            </a:r>
            <a:br>
              <a:rPr lang="en-US" altLang="zh-CN" dirty="0" smtClean="0"/>
            </a:br>
            <a:r>
              <a:rPr lang="en-US" altLang="zh-CN" dirty="0" smtClean="0"/>
              <a:t>	if(</a:t>
            </a:r>
            <a:r>
              <a:rPr lang="en-US" altLang="zh-CN" dirty="0" err="1" smtClean="0"/>
              <a:t>n%p</a:t>
            </a:r>
            <a:r>
              <a:rPr lang="en-US" altLang="zh-CN" dirty="0" smtClean="0"/>
              <a:t>==0){</a:t>
            </a:r>
            <a:br>
              <a:rPr lang="en-US" altLang="zh-CN" dirty="0" smtClean="0"/>
            </a:br>
            <a:r>
              <a:rPr lang="en-US" altLang="zh-CN" dirty="0" smtClean="0"/>
              <a:t>		//</a:t>
            </a:r>
            <a:r>
              <a:rPr lang="zh-CN" altLang="en-US" dirty="0" smtClean="0"/>
              <a:t>找到</a:t>
            </a:r>
            <a:r>
              <a:rPr lang="en-US" altLang="zh-CN" dirty="0" smtClean="0"/>
              <a:t>n</a:t>
            </a:r>
            <a:r>
              <a:rPr lang="zh-CN" altLang="en-US" dirty="0" smtClean="0"/>
              <a:t>的一个素因子</a:t>
            </a:r>
            <a:r>
              <a:rPr lang="en-US" altLang="zh-CN" dirty="0" err="1" smtClean="0"/>
              <a:t>p_i</a:t>
            </a:r>
            <a:r>
              <a:rPr lang="en-US" altLang="zh-CN" dirty="0" smtClean="0"/>
              <a:t/>
            </a:r>
            <a:br>
              <a:rPr lang="en-US" altLang="zh-CN" dirty="0" smtClean="0"/>
            </a:br>
            <a:r>
              <a:rPr lang="en-US" altLang="zh-CN" dirty="0" smtClean="0"/>
              <a:t>		</a:t>
            </a:r>
            <a:r>
              <a:rPr lang="en-US" altLang="zh-CN" dirty="0" err="1" smtClean="0"/>
              <a:t>int</a:t>
            </a:r>
            <a:r>
              <a:rPr lang="en-US" altLang="zh-CN" dirty="0" smtClean="0"/>
              <a:t> e=1;</a:t>
            </a:r>
            <a:br>
              <a:rPr lang="en-US" altLang="zh-CN" dirty="0" smtClean="0"/>
            </a:br>
            <a:r>
              <a:rPr lang="en-US" altLang="zh-CN" dirty="0" smtClean="0"/>
              <a:t>		while(</a:t>
            </a:r>
            <a:r>
              <a:rPr lang="en-US" altLang="zh-CN" dirty="0" err="1" smtClean="0"/>
              <a:t>n%p</a:t>
            </a:r>
            <a:r>
              <a:rPr lang="en-US" altLang="zh-CN" dirty="0" smtClean="0"/>
              <a:t>==0){</a:t>
            </a:r>
            <a:br>
              <a:rPr lang="en-US" altLang="zh-CN" dirty="0" smtClean="0"/>
            </a:br>
            <a:r>
              <a:rPr lang="en-US" altLang="zh-CN" dirty="0" smtClean="0"/>
              <a:t>			n/=</a:t>
            </a:r>
            <a:r>
              <a:rPr lang="en-US" altLang="zh-CN" dirty="0" err="1" smtClean="0"/>
              <a:t>i</a:t>
            </a:r>
            <a:r>
              <a:rPr lang="en-US" altLang="zh-CN" dirty="0" smtClean="0"/>
              <a:t>;</a:t>
            </a:r>
            <a:br>
              <a:rPr lang="en-US" altLang="zh-CN" dirty="0" smtClean="0"/>
            </a:br>
            <a:r>
              <a:rPr lang="en-US" altLang="zh-CN" dirty="0" smtClean="0"/>
              <a:t>			e++;</a:t>
            </a:r>
            <a:br>
              <a:rPr lang="en-US" altLang="zh-CN" dirty="0" smtClean="0"/>
            </a:br>
            <a:r>
              <a:rPr lang="en-US" altLang="zh-CN" dirty="0" smtClean="0"/>
              <a:t>		}</a:t>
            </a:r>
            <a:br>
              <a:rPr lang="en-US" altLang="zh-CN" dirty="0" smtClean="0"/>
            </a:br>
            <a:r>
              <a:rPr lang="en-US" altLang="zh-CN" dirty="0" smtClean="0"/>
              <a:t>		</a:t>
            </a:r>
            <a:r>
              <a:rPr lang="en-US" altLang="zh-CN" dirty="0" err="1" smtClean="0"/>
              <a:t>ans</a:t>
            </a:r>
            <a:r>
              <a:rPr lang="en-US" altLang="zh-CN" dirty="0" smtClean="0"/>
              <a:t>*=f(</a:t>
            </a:r>
            <a:r>
              <a:rPr lang="en-US" altLang="zh-CN" dirty="0" err="1" smtClean="0"/>
              <a:t>p,e</a:t>
            </a:r>
            <a:r>
              <a:rPr lang="en-US" altLang="zh-CN" dirty="0" smtClean="0"/>
              <a:t>);//</a:t>
            </a:r>
            <a:r>
              <a:rPr lang="zh-CN" altLang="en-US" dirty="0" smtClean="0"/>
              <a:t>计算</a:t>
            </a:r>
            <a:r>
              <a:rPr lang="en-US" altLang="zh-CN" dirty="0" smtClean="0"/>
              <a:t>f(</a:t>
            </a:r>
            <a:r>
              <a:rPr lang="en-US" altLang="zh-CN" dirty="0" err="1" smtClean="0"/>
              <a:t>p^e</a:t>
            </a:r>
            <a:r>
              <a:rPr lang="en-US" altLang="zh-CN" dirty="0" smtClean="0"/>
              <a:t>)</a:t>
            </a:r>
            <a:br>
              <a:rPr lang="en-US" altLang="zh-CN" dirty="0" smtClean="0"/>
            </a:br>
            <a:r>
              <a:rPr lang="en-US" altLang="zh-CN" dirty="0" smtClean="0"/>
              <a:t>	}</a:t>
            </a:r>
            <a:br>
              <a:rPr lang="en-US" altLang="zh-CN" dirty="0" smtClean="0"/>
            </a:br>
            <a:r>
              <a:rPr lang="en-US" altLang="zh-CN" dirty="0" smtClean="0"/>
              <a:t>}</a:t>
            </a:r>
            <a:br>
              <a:rPr lang="en-US" altLang="zh-CN" dirty="0" smtClean="0"/>
            </a:br>
            <a:r>
              <a:rPr lang="en-US" altLang="zh-CN" dirty="0" smtClean="0"/>
              <a:t>if(n&gt;1) </a:t>
            </a:r>
            <a:r>
              <a:rPr lang="en-US" altLang="zh-CN" dirty="0" err="1" smtClean="0"/>
              <a:t>ans</a:t>
            </a:r>
            <a:r>
              <a:rPr lang="en-US" altLang="zh-CN" dirty="0" smtClean="0"/>
              <a:t>*=f(n,1);//</a:t>
            </a:r>
            <a:r>
              <a:rPr lang="zh-CN" altLang="en-US" dirty="0" smtClean="0"/>
              <a:t>如果有一个大于</a:t>
            </a:r>
            <a:r>
              <a:rPr lang="en-US" altLang="zh-CN" dirty="0" err="1" smtClean="0"/>
              <a:t>sqrt</a:t>
            </a:r>
            <a:r>
              <a:rPr lang="en-US" altLang="zh-CN" dirty="0" smtClean="0"/>
              <a:t>(n)</a:t>
            </a:r>
            <a:r>
              <a:rPr lang="zh-CN" altLang="en-US" dirty="0" smtClean="0"/>
              <a:t>的素因子</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例如欧拉函数</a:t>
            </a:r>
            <a:endParaRPr lang="zh-CN" altLang="en-US" dirty="0"/>
          </a:p>
        </p:txBody>
      </p:sp>
      <p:graphicFrame>
        <p:nvGraphicFramePr>
          <p:cNvPr id="164868" name="内容占位符 3"/>
          <p:cNvGraphicFramePr>
            <a:graphicFrameLocks noChangeAspect="1"/>
          </p:cNvGraphicFramePr>
          <p:nvPr>
            <p:ph idx="1"/>
          </p:nvPr>
        </p:nvGraphicFramePr>
        <p:xfrm>
          <a:off x="323528" y="1628800"/>
          <a:ext cx="7272808" cy="4893852"/>
        </p:xfrm>
        <a:graphic>
          <a:graphicData uri="http://schemas.openxmlformats.org/presentationml/2006/ole">
            <p:oleObj spid="_x0000_s164868" name="Unknown" r:id="rId3" imgW="2717640" imgH="1828800" progId="Equation.KSEE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积性函数筛</a:t>
            </a:r>
            <a:endParaRPr lang="zh-CN" altLang="en-US" dirty="0"/>
          </a:p>
        </p:txBody>
      </p:sp>
      <p:sp>
        <p:nvSpPr>
          <p:cNvPr id="3" name="内容占位符 2"/>
          <p:cNvSpPr>
            <a:spLocks noGrp="1"/>
          </p:cNvSpPr>
          <p:nvPr>
            <p:ph idx="1"/>
          </p:nvPr>
        </p:nvSpPr>
        <p:spPr/>
        <p:txBody>
          <a:bodyPr/>
          <a:lstStyle/>
          <a:p>
            <a:pPr marL="514350" indent="-514350">
              <a:buNone/>
            </a:pPr>
            <a:r>
              <a:rPr lang="zh-CN" altLang="en-US" dirty="0" smtClean="0"/>
              <a:t>需要处理三种情况</a:t>
            </a:r>
            <a:r>
              <a:rPr lang="en-US" altLang="zh-CN" dirty="0" smtClean="0"/>
              <a:t/>
            </a:r>
            <a:br>
              <a:rPr lang="en-US" altLang="zh-CN" dirty="0" smtClean="0"/>
            </a:br>
            <a:r>
              <a:rPr lang="en-US" altLang="zh-CN" dirty="0" smtClean="0"/>
              <a:t>1. f(p)</a:t>
            </a:r>
            <a:r>
              <a:rPr lang="zh-CN" altLang="en-US" dirty="0" smtClean="0"/>
              <a:t>，</a:t>
            </a:r>
            <a:r>
              <a:rPr lang="en-US" altLang="zh-CN" dirty="0" smtClean="0"/>
              <a:t>p</a:t>
            </a:r>
            <a:r>
              <a:rPr lang="zh-CN" altLang="en-US" dirty="0" smtClean="0"/>
              <a:t>是素数</a:t>
            </a:r>
            <a:r>
              <a:rPr lang="en-US" altLang="zh-CN" dirty="0" smtClean="0"/>
              <a:t/>
            </a:r>
            <a:br>
              <a:rPr lang="en-US" altLang="zh-CN" dirty="0" smtClean="0"/>
            </a:br>
            <a:r>
              <a:rPr lang="en-US" altLang="zh-CN" dirty="0" smtClean="0"/>
              <a:t>2. f(p*</a:t>
            </a:r>
            <a:r>
              <a:rPr lang="en-US" altLang="zh-CN" dirty="0" err="1" smtClean="0"/>
              <a:t>i</a:t>
            </a:r>
            <a:r>
              <a:rPr lang="en-US" altLang="zh-CN" dirty="0" smtClean="0"/>
              <a:t>), </a:t>
            </a:r>
            <a:r>
              <a:rPr lang="zh-CN" altLang="en-US" dirty="0" smtClean="0"/>
              <a:t>其中</a:t>
            </a:r>
            <a:r>
              <a:rPr lang="en-US" altLang="zh-CN" dirty="0" smtClean="0"/>
              <a:t>p</a:t>
            </a:r>
            <a:r>
              <a:rPr lang="zh-CN" altLang="en-US" dirty="0" smtClean="0"/>
              <a:t>不是</a:t>
            </a:r>
            <a:r>
              <a:rPr lang="en-US" altLang="zh-CN" dirty="0" err="1" smtClean="0"/>
              <a:t>i</a:t>
            </a:r>
            <a:r>
              <a:rPr lang="zh-CN" altLang="en-US" dirty="0" smtClean="0"/>
              <a:t>的约数，根据积性函数性质直接等于</a:t>
            </a:r>
            <a:r>
              <a:rPr lang="en-US" altLang="zh-CN" dirty="0" smtClean="0"/>
              <a:t>f(p)f(</a:t>
            </a:r>
            <a:r>
              <a:rPr lang="en-US" altLang="zh-CN" dirty="0" err="1" smtClean="0"/>
              <a:t>i</a:t>
            </a:r>
            <a:r>
              <a:rPr lang="en-US" altLang="zh-CN" dirty="0" smtClean="0"/>
              <a:t>)</a:t>
            </a:r>
            <a:br>
              <a:rPr lang="en-US" altLang="zh-CN" dirty="0" smtClean="0"/>
            </a:br>
            <a:r>
              <a:rPr lang="en-US" altLang="zh-CN" dirty="0" smtClean="0"/>
              <a:t>3. f(p*</a:t>
            </a:r>
            <a:r>
              <a:rPr lang="en-US" altLang="zh-CN" dirty="0" err="1" smtClean="0"/>
              <a:t>i</a:t>
            </a:r>
            <a:r>
              <a:rPr lang="en-US" altLang="zh-CN" dirty="0" smtClean="0"/>
              <a:t>), </a:t>
            </a:r>
            <a:r>
              <a:rPr lang="zh-CN" altLang="en-US" dirty="0" smtClean="0"/>
              <a:t>其中</a:t>
            </a:r>
            <a:r>
              <a:rPr lang="en-US" altLang="zh-CN" dirty="0" smtClean="0"/>
              <a:t>p</a:t>
            </a:r>
            <a:r>
              <a:rPr lang="zh-CN" altLang="en-US" dirty="0" smtClean="0"/>
              <a:t>是</a:t>
            </a:r>
            <a:r>
              <a:rPr lang="en-US" altLang="zh-CN" dirty="0" err="1" smtClean="0"/>
              <a:t>i</a:t>
            </a:r>
            <a:r>
              <a:rPr lang="zh-CN" altLang="en-US" dirty="0" smtClean="0"/>
              <a:t>的约数，需要利用函数各自的性质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重点知识</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费马小定理</a:t>
            </a:r>
            <a:r>
              <a:rPr lang="en-US" altLang="zh-CN" dirty="0" smtClean="0"/>
              <a:t/>
            </a:r>
            <a:br>
              <a:rPr lang="en-US" altLang="zh-CN" dirty="0" smtClean="0"/>
            </a:br>
            <a:r>
              <a:rPr lang="zh-CN" altLang="en-US" dirty="0" smtClean="0"/>
              <a:t>积性函数</a:t>
            </a:r>
            <a:r>
              <a:rPr lang="en-US" altLang="zh-CN" dirty="0" smtClean="0"/>
              <a:t/>
            </a:r>
            <a:br>
              <a:rPr lang="en-US" altLang="zh-CN" dirty="0" smtClean="0"/>
            </a:br>
            <a:r>
              <a:rPr lang="en-US" altLang="zh-CN" dirty="0" smtClean="0"/>
              <a:t>miller-</a:t>
            </a:r>
            <a:r>
              <a:rPr lang="en-US" altLang="zh-CN" dirty="0" err="1" smtClean="0"/>
              <a:t>rabin</a:t>
            </a:r>
            <a:r>
              <a:rPr lang="zh-CN" altLang="en-US" dirty="0" smtClean="0"/>
              <a:t>素性判断</a:t>
            </a:r>
            <a:r>
              <a:rPr lang="en-US" altLang="zh-CN" dirty="0" smtClean="0"/>
              <a:t/>
            </a:r>
            <a:br>
              <a:rPr lang="en-US" altLang="zh-CN" dirty="0" smtClean="0"/>
            </a:br>
            <a:r>
              <a:rPr lang="en-US" altLang="zh-CN" dirty="0" smtClean="0"/>
              <a:t>pollard-rho</a:t>
            </a:r>
            <a:r>
              <a:rPr lang="zh-CN" altLang="en-US" dirty="0" smtClean="0"/>
              <a:t>分解质因数</a:t>
            </a:r>
            <a:r>
              <a:rPr lang="en-US" altLang="zh-CN" dirty="0" smtClean="0"/>
              <a:t/>
            </a:r>
            <a:br>
              <a:rPr lang="en-US" altLang="zh-CN" dirty="0" smtClean="0"/>
            </a:br>
            <a:r>
              <a:rPr lang="zh-CN" altLang="en-US" dirty="0" smtClean="0"/>
              <a:t>二次剩余</a:t>
            </a:r>
            <a:r>
              <a:rPr lang="en-US" altLang="zh-CN" dirty="0" smtClean="0"/>
              <a:t/>
            </a:r>
            <a:br>
              <a:rPr lang="en-US" altLang="zh-CN" dirty="0" smtClean="0"/>
            </a:br>
            <a:r>
              <a:rPr lang="zh-CN" altLang="en-US" dirty="0" smtClean="0"/>
              <a:t>原根</a:t>
            </a:r>
            <a:r>
              <a:rPr lang="en-US" altLang="zh-CN" dirty="0" smtClean="0"/>
              <a:t/>
            </a:r>
            <a:br>
              <a:rPr lang="en-US" altLang="zh-CN" dirty="0" smtClean="0"/>
            </a:br>
            <a:r>
              <a:rPr lang="en-US" altLang="zh-CN" dirty="0" smtClean="0"/>
              <a:t>(</a:t>
            </a:r>
            <a:r>
              <a:rPr lang="zh-CN" altLang="en-US" dirty="0" smtClean="0"/>
              <a:t>扩展</a:t>
            </a:r>
            <a:r>
              <a:rPr lang="en-US" altLang="zh-CN" dirty="0" smtClean="0"/>
              <a:t>)</a:t>
            </a:r>
            <a:r>
              <a:rPr lang="zh-CN" altLang="en-US" dirty="0" smtClean="0"/>
              <a:t>离散对数</a:t>
            </a:r>
            <a:r>
              <a:rPr lang="en-US" altLang="zh-CN" dirty="0" smtClean="0"/>
              <a:t/>
            </a:r>
            <a:br>
              <a:rPr lang="en-US" altLang="zh-CN" dirty="0" smtClean="0"/>
            </a:br>
            <a:r>
              <a:rPr lang="zh-CN" altLang="en-US" dirty="0" smtClean="0"/>
              <a:t>莫比乌斯反演</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积性函数筛</a:t>
            </a:r>
            <a:endParaRPr lang="zh-CN" altLang="en-US" dirty="0"/>
          </a:p>
        </p:txBody>
      </p:sp>
      <p:sp>
        <p:nvSpPr>
          <p:cNvPr id="3" name="内容占位符 2"/>
          <p:cNvSpPr>
            <a:spLocks noGrp="1"/>
          </p:cNvSpPr>
          <p:nvPr>
            <p:ph idx="1"/>
          </p:nvPr>
        </p:nvSpPr>
        <p:spPr>
          <a:xfrm>
            <a:off x="457200" y="1600200"/>
            <a:ext cx="8229600" cy="4925144"/>
          </a:xfrm>
        </p:spPr>
        <p:txBody>
          <a:bodyPr>
            <a:normAutofit fontScale="70000" lnSpcReduction="20000"/>
          </a:bodyPr>
          <a:lstStyle/>
          <a:p>
            <a:pPr fontAlgn="base">
              <a:buNone/>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=2;i&lt;=</a:t>
            </a:r>
            <a:r>
              <a:rPr lang="en-US" altLang="zh-CN" dirty="0" err="1" smtClean="0"/>
              <a:t>n;i</a:t>
            </a:r>
            <a:r>
              <a:rPr lang="en-US" altLang="zh-CN" dirty="0" smtClean="0"/>
              <a:t>++){</a:t>
            </a:r>
          </a:p>
          <a:p>
            <a:pPr fontAlgn="base">
              <a:buNone/>
            </a:pPr>
            <a:r>
              <a:rPr lang="en-US" altLang="zh-CN" dirty="0" smtClean="0"/>
              <a:t>		if(!</a:t>
            </a:r>
            <a:r>
              <a:rPr lang="en-US" altLang="zh-CN" dirty="0" err="1" smtClean="0"/>
              <a:t>notprime</a:t>
            </a:r>
            <a:r>
              <a:rPr lang="en-US" altLang="zh-CN" dirty="0" smtClean="0"/>
              <a:t>[</a:t>
            </a:r>
            <a:r>
              <a:rPr lang="en-US" altLang="zh-CN" dirty="0" err="1" smtClean="0"/>
              <a:t>i</a:t>
            </a:r>
            <a:r>
              <a:rPr lang="en-US" altLang="zh-CN" dirty="0" smtClean="0"/>
              <a:t>]){</a:t>
            </a:r>
            <a:br>
              <a:rPr lang="en-US" altLang="zh-CN" dirty="0" smtClean="0"/>
            </a:br>
            <a:r>
              <a:rPr lang="en-US" altLang="zh-CN" dirty="0" smtClean="0"/>
              <a:t>		prime[++tot]=</a:t>
            </a:r>
            <a:r>
              <a:rPr lang="en-US" altLang="zh-CN" dirty="0" err="1" smtClean="0"/>
              <a:t>i</a:t>
            </a:r>
            <a:r>
              <a:rPr lang="en-US" altLang="zh-CN" dirty="0" smtClean="0"/>
              <a:t>;</a:t>
            </a:r>
            <a:br>
              <a:rPr lang="en-US" altLang="zh-CN" dirty="0" smtClean="0"/>
            </a:br>
            <a:r>
              <a:rPr lang="en-US" altLang="zh-CN" dirty="0" smtClean="0"/>
              <a:t>		//</a:t>
            </a:r>
            <a:r>
              <a:rPr lang="zh-CN" altLang="en-US" dirty="0" smtClean="0"/>
              <a:t>此处处理</a:t>
            </a:r>
            <a:r>
              <a:rPr lang="en-US" altLang="zh-CN" dirty="0" smtClean="0"/>
              <a:t>f(p)</a:t>
            </a:r>
            <a:br>
              <a:rPr lang="en-US" altLang="zh-CN" dirty="0" smtClean="0"/>
            </a:br>
            <a:r>
              <a:rPr lang="en-US" altLang="zh-CN" dirty="0" smtClean="0"/>
              <a:t>	}</a:t>
            </a:r>
            <a:br>
              <a:rPr lang="en-US" altLang="zh-CN" dirty="0" smtClean="0"/>
            </a:br>
            <a:r>
              <a:rPr lang="en-US" altLang="zh-CN" dirty="0" smtClean="0"/>
              <a:t>	for (</a:t>
            </a:r>
            <a:r>
              <a:rPr lang="en-US" altLang="zh-CN" dirty="0" err="1" smtClean="0"/>
              <a:t>int</a:t>
            </a:r>
            <a:r>
              <a:rPr lang="en-US" altLang="zh-CN" dirty="0" smtClean="0"/>
              <a:t> j=1;j&lt;=tot &amp;&amp; prime[j]*</a:t>
            </a:r>
            <a:r>
              <a:rPr lang="en-US" altLang="zh-CN" dirty="0" err="1" smtClean="0"/>
              <a:t>i</a:t>
            </a:r>
            <a:r>
              <a:rPr lang="en-US" altLang="zh-CN" dirty="0" smtClean="0"/>
              <a:t>&lt;=</a:t>
            </a:r>
            <a:r>
              <a:rPr lang="en-US" altLang="zh-CN" dirty="0" err="1" smtClean="0"/>
              <a:t>n;j</a:t>
            </a:r>
            <a:r>
              <a:rPr lang="en-US" altLang="zh-CN" dirty="0" smtClean="0"/>
              <a:t>++){</a:t>
            </a:r>
            <a:br>
              <a:rPr lang="en-US" altLang="zh-CN" dirty="0" smtClean="0"/>
            </a:br>
            <a:r>
              <a:rPr lang="en-US" altLang="zh-CN" dirty="0" smtClean="0"/>
              <a:t>		</a:t>
            </a:r>
            <a:r>
              <a:rPr lang="en-US" altLang="zh-CN" dirty="0" err="1" smtClean="0"/>
              <a:t>notprime</a:t>
            </a:r>
            <a:r>
              <a:rPr lang="en-US" altLang="zh-CN" dirty="0" smtClean="0"/>
              <a:t>[</a:t>
            </a:r>
            <a:r>
              <a:rPr lang="en-US" altLang="zh-CN" dirty="0" err="1" smtClean="0"/>
              <a:t>i</a:t>
            </a:r>
            <a:r>
              <a:rPr lang="en-US" altLang="zh-CN" dirty="0" smtClean="0"/>
              <a:t>*prime[j]]=1;</a:t>
            </a:r>
            <a:br>
              <a:rPr lang="en-US" altLang="zh-CN" dirty="0" smtClean="0"/>
            </a:br>
            <a:r>
              <a:rPr lang="en-US" altLang="zh-CN" dirty="0" smtClean="0"/>
              <a:t>		if(</a:t>
            </a:r>
            <a:r>
              <a:rPr lang="en-US" altLang="zh-CN" dirty="0" err="1" smtClean="0"/>
              <a:t>i%prime</a:t>
            </a:r>
            <a:r>
              <a:rPr lang="en-US" altLang="zh-CN" dirty="0" smtClean="0"/>
              <a:t>[j]==0){</a:t>
            </a:r>
            <a:br>
              <a:rPr lang="en-US" altLang="zh-CN" dirty="0" smtClean="0"/>
            </a:br>
            <a:r>
              <a:rPr lang="en-US" altLang="zh-CN" dirty="0" smtClean="0"/>
              <a:t>			 //</a:t>
            </a:r>
            <a:r>
              <a:rPr lang="zh-CN" altLang="en-US" dirty="0" smtClean="0"/>
              <a:t>此处处理</a:t>
            </a:r>
            <a:r>
              <a:rPr lang="en-US" altLang="zh-CN" dirty="0" smtClean="0"/>
              <a:t>f(</a:t>
            </a:r>
            <a:r>
              <a:rPr lang="en-US" altLang="zh-CN" dirty="0" err="1" smtClean="0"/>
              <a:t>i</a:t>
            </a:r>
            <a:r>
              <a:rPr lang="en-US" altLang="zh-CN" dirty="0" smtClean="0"/>
              <a:t>*p),p</a:t>
            </a:r>
            <a:r>
              <a:rPr lang="zh-CN" altLang="en-US" dirty="0" smtClean="0"/>
              <a:t>是</a:t>
            </a:r>
            <a:r>
              <a:rPr lang="en-US" altLang="zh-CN" dirty="0" err="1" smtClean="0"/>
              <a:t>i</a:t>
            </a:r>
            <a:r>
              <a:rPr lang="zh-CN" altLang="en-US" dirty="0" smtClean="0"/>
              <a:t>的约数</a:t>
            </a:r>
            <a:r>
              <a:rPr lang="en-US" altLang="zh-CN" dirty="0" smtClean="0"/>
              <a:t/>
            </a:r>
            <a:br>
              <a:rPr lang="en-US" altLang="zh-CN" dirty="0" smtClean="0"/>
            </a:br>
            <a:r>
              <a:rPr lang="en-US" altLang="zh-CN" dirty="0" smtClean="0"/>
              <a:t>			break;</a:t>
            </a:r>
            <a:br>
              <a:rPr lang="en-US" altLang="zh-CN" dirty="0" smtClean="0"/>
            </a:br>
            <a:r>
              <a:rPr lang="en-US" altLang="zh-CN" dirty="0" smtClean="0"/>
              <a:t>		}</a:t>
            </a:r>
            <a:br>
              <a:rPr lang="en-US" altLang="zh-CN" dirty="0" smtClean="0"/>
            </a:br>
            <a:r>
              <a:rPr lang="en-US" altLang="zh-CN" dirty="0" smtClean="0"/>
              <a:t>		else{</a:t>
            </a:r>
            <a:br>
              <a:rPr lang="en-US" altLang="zh-CN" dirty="0" smtClean="0"/>
            </a:br>
            <a:r>
              <a:rPr lang="en-US" altLang="zh-CN" dirty="0" smtClean="0"/>
              <a:t>			//</a:t>
            </a:r>
            <a:r>
              <a:rPr lang="zh-CN" altLang="en-US" dirty="0" smtClean="0"/>
              <a:t>此处处理</a:t>
            </a:r>
            <a:r>
              <a:rPr lang="en-US" altLang="zh-CN" dirty="0" smtClean="0"/>
              <a:t>f(</a:t>
            </a:r>
            <a:r>
              <a:rPr lang="en-US" altLang="zh-CN" dirty="0" err="1" smtClean="0"/>
              <a:t>i</a:t>
            </a:r>
            <a:r>
              <a:rPr lang="en-US" altLang="zh-CN" dirty="0" smtClean="0"/>
              <a:t>*p)=f(</a:t>
            </a:r>
            <a:r>
              <a:rPr lang="en-US" altLang="zh-CN" dirty="0" err="1" smtClean="0"/>
              <a:t>i</a:t>
            </a:r>
            <a:r>
              <a:rPr lang="en-US" altLang="zh-CN" dirty="0" smtClean="0"/>
              <a:t>)*f(p) ,p</a:t>
            </a:r>
            <a:r>
              <a:rPr lang="zh-CN" altLang="en-US" dirty="0" smtClean="0"/>
              <a:t>不是</a:t>
            </a:r>
            <a:r>
              <a:rPr lang="en-US" altLang="zh-CN" dirty="0" err="1" smtClean="0"/>
              <a:t>i</a:t>
            </a:r>
            <a:r>
              <a:rPr lang="zh-CN" altLang="en-US" dirty="0" smtClean="0"/>
              <a:t>的约数</a:t>
            </a:r>
            <a:r>
              <a:rPr lang="en-US" altLang="zh-CN" dirty="0" smtClean="0"/>
              <a:t/>
            </a:r>
            <a:br>
              <a:rPr lang="en-US" altLang="zh-CN" dirty="0" smtClean="0"/>
            </a:br>
            <a:r>
              <a:rPr lang="en-US" altLang="zh-CN" dirty="0" smtClean="0"/>
              <a:t>		}</a:t>
            </a:r>
            <a:br>
              <a:rPr lang="en-US" altLang="zh-CN" dirty="0" smtClean="0"/>
            </a:br>
            <a:r>
              <a:rPr lang="en-US" altLang="zh-CN" dirty="0" smtClean="0"/>
              <a:t>	}</a:t>
            </a:r>
          </a:p>
          <a:p>
            <a:pPr fontAlgn="base">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POJ2407 </a:t>
            </a:r>
            <a:br>
              <a:rPr lang="en-US" altLang="zh-CN" dirty="0" smtClean="0"/>
            </a:br>
            <a:r>
              <a:rPr lang="zh-CN" altLang="en-US" dirty="0" smtClean="0"/>
              <a:t>求</a:t>
            </a:r>
            <a:r>
              <a:rPr lang="en-US" altLang="zh-CN" dirty="0" smtClean="0"/>
              <a:t>n</a:t>
            </a:r>
            <a:r>
              <a:rPr lang="zh-CN" altLang="en-US" dirty="0" smtClean="0"/>
              <a:t>的欧拉函数</a:t>
            </a:r>
            <a:r>
              <a:rPr lang="en-US" altLang="zh-CN" dirty="0" smtClean="0"/>
              <a:t>(n&lt;=1e9)</a:t>
            </a:r>
            <a:br>
              <a:rPr lang="en-US" altLang="zh-CN" dirty="0" smtClean="0"/>
            </a:br>
            <a:r>
              <a:rPr lang="en-US" altLang="zh-CN" dirty="0" smtClean="0"/>
              <a:t>POJ2478</a:t>
            </a:r>
            <a:br>
              <a:rPr lang="en-US" altLang="zh-CN" dirty="0" smtClean="0"/>
            </a:br>
            <a:r>
              <a:rPr lang="zh-CN" altLang="en-US" dirty="0" smtClean="0"/>
              <a:t>求</a:t>
            </a:r>
            <a:r>
              <a:rPr lang="en-US" altLang="zh-CN" dirty="0" smtClean="0"/>
              <a:t>n</a:t>
            </a:r>
            <a:r>
              <a:rPr lang="zh-CN" altLang="en-US" dirty="0" smtClean="0"/>
              <a:t>的欧拉函数前缀和</a:t>
            </a:r>
            <a:r>
              <a:rPr lang="en-US" altLang="zh-CN" dirty="0" smtClean="0"/>
              <a:t>(2&lt;=n&lt;=1e6)</a:t>
            </a:r>
            <a:br>
              <a:rPr lang="en-US" altLang="zh-CN" dirty="0" smtClean="0"/>
            </a:br>
            <a:r>
              <a:rPr lang="en-US" altLang="zh-CN" dirty="0" smtClean="0"/>
              <a:t>POJ1845</a:t>
            </a:r>
            <a:br>
              <a:rPr lang="en-US" altLang="zh-CN" dirty="0" smtClean="0"/>
            </a:br>
            <a:r>
              <a:rPr lang="zh-CN" altLang="en-US" dirty="0" smtClean="0"/>
              <a:t>求</a:t>
            </a:r>
            <a:r>
              <a:rPr lang="en-US" altLang="zh-CN" dirty="0" err="1" smtClean="0"/>
              <a:t>a^b</a:t>
            </a:r>
            <a:r>
              <a:rPr lang="zh-CN" altLang="en-US" dirty="0" smtClean="0"/>
              <a:t>的约数和，对</a:t>
            </a:r>
            <a:r>
              <a:rPr lang="en-US" altLang="zh-CN" dirty="0" smtClean="0"/>
              <a:t>9901</a:t>
            </a:r>
            <a:r>
              <a:rPr lang="zh-CN" altLang="en-US" dirty="0" smtClean="0"/>
              <a:t>取余</a:t>
            </a:r>
            <a:r>
              <a:rPr lang="en-US" altLang="zh-CN" dirty="0" smtClean="0"/>
              <a:t>(0&lt;=</a:t>
            </a:r>
            <a:r>
              <a:rPr lang="en-US" altLang="zh-CN" dirty="0" err="1" smtClean="0"/>
              <a:t>a,b</a:t>
            </a:r>
            <a:r>
              <a:rPr lang="en-US" altLang="zh-CN" dirty="0" smtClean="0"/>
              <a:t>&lt;=50000000)</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费马小定理逆命题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若</a:t>
            </a:r>
            <a:r>
              <a:rPr lang="en-US" altLang="zh-CN" dirty="0" smtClean="0"/>
              <a:t>p</a:t>
            </a:r>
            <a:r>
              <a:rPr lang="zh-CN" altLang="en-US" dirty="0" smtClean="0"/>
              <a:t>是一个整数，如果对于</a:t>
            </a:r>
            <a:r>
              <a:rPr lang="zh-CN" altLang="en-US" b="1" dirty="0" smtClean="0"/>
              <a:t>任意</a:t>
            </a:r>
            <a:r>
              <a:rPr lang="zh-CN" altLang="en-US" dirty="0" smtClean="0"/>
              <a:t>一个与</a:t>
            </a:r>
            <a:r>
              <a:rPr lang="en-US" altLang="zh-CN" dirty="0" smtClean="0"/>
              <a:t>p</a:t>
            </a:r>
            <a:r>
              <a:rPr lang="zh-CN" altLang="en-US" dirty="0" smtClean="0"/>
              <a:t>互质的整数</a:t>
            </a:r>
            <a:r>
              <a:rPr lang="en-US" altLang="zh-CN" dirty="0" smtClean="0"/>
              <a:t>a</a:t>
            </a:r>
            <a:r>
              <a:rPr lang="zh-CN" altLang="en-US" dirty="0" smtClean="0"/>
              <a:t>，</a:t>
            </a:r>
            <a:r>
              <a:rPr lang="en-US" altLang="zh-CN" dirty="0" smtClean="0"/>
              <a:t>a^(p-1)%p=1</a:t>
            </a:r>
            <a:r>
              <a:rPr lang="zh-CN" altLang="en-US" dirty="0" smtClean="0"/>
              <a:t>，那么</a:t>
            </a:r>
            <a:r>
              <a:rPr lang="en-US" altLang="zh-CN" dirty="0" smtClean="0"/>
              <a:t>p</a:t>
            </a:r>
            <a:r>
              <a:rPr lang="zh-CN" altLang="en-US" dirty="0" smtClean="0"/>
              <a:t>是素数。</a:t>
            </a:r>
            <a:endParaRPr lang="en-US" altLang="zh-CN" dirty="0" smtClean="0"/>
          </a:p>
          <a:p>
            <a:r>
              <a:rPr lang="zh-CN" altLang="en-US" dirty="0" smtClean="0"/>
              <a:t>然而存在虽然很稀疏但是有无数个的反例</a:t>
            </a:r>
            <a:r>
              <a:rPr lang="en-US" altLang="zh-CN" dirty="0" smtClean="0"/>
              <a:t>(</a:t>
            </a:r>
            <a:r>
              <a:rPr lang="zh-CN" altLang="en-US" dirty="0" smtClean="0"/>
              <a:t>卡迈尔数</a:t>
            </a:r>
            <a:r>
              <a:rPr lang="en-US" altLang="zh-CN" dirty="0" smtClean="0"/>
              <a:t>)</a:t>
            </a:r>
            <a:r>
              <a:rPr lang="zh-CN" altLang="en-US" dirty="0" smtClean="0"/>
              <a:t>，</a:t>
            </a:r>
            <a:r>
              <a:rPr lang="en-US" altLang="zh-CN" dirty="0" smtClean="0"/>
              <a:t/>
            </a:r>
            <a:br>
              <a:rPr lang="en-US" altLang="zh-CN" dirty="0" smtClean="0"/>
            </a:br>
            <a:r>
              <a:rPr lang="zh-CN" altLang="en-US" dirty="0" smtClean="0"/>
              <a:t>最小的卡迈尔数：</a:t>
            </a:r>
            <a:r>
              <a:rPr lang="en-US" altLang="zh-CN" dirty="0" smtClean="0"/>
              <a:t/>
            </a:r>
            <a:br>
              <a:rPr lang="en-US" altLang="zh-CN" dirty="0" smtClean="0"/>
            </a:br>
            <a:r>
              <a:rPr lang="en-US" altLang="zh-CN" dirty="0" smtClean="0"/>
              <a:t>561=3</a:t>
            </a:r>
            <a:r>
              <a:rPr lang="zh-CN" altLang="en-US" dirty="0" smtClean="0"/>
              <a:t>*</a:t>
            </a:r>
            <a:r>
              <a:rPr lang="en-US" altLang="zh-CN" dirty="0" smtClean="0"/>
              <a:t>11</a:t>
            </a:r>
            <a:r>
              <a:rPr lang="zh-CN" altLang="en-US" dirty="0" smtClean="0"/>
              <a:t>*</a:t>
            </a:r>
            <a:r>
              <a:rPr lang="en-US" altLang="zh-CN" dirty="0" smtClean="0"/>
              <a:t>17</a:t>
            </a:r>
            <a:br>
              <a:rPr lang="en-US" altLang="zh-CN" dirty="0" smtClean="0"/>
            </a:br>
            <a:r>
              <a:rPr lang="en-US" altLang="zh-CN" dirty="0" smtClean="0"/>
              <a:t>2^560%561=1</a:t>
            </a:r>
            <a:br>
              <a:rPr lang="en-US" altLang="zh-CN" dirty="0" smtClean="0"/>
            </a:br>
            <a:r>
              <a:rPr lang="en-US" altLang="zh-CN" dirty="0" smtClean="0"/>
              <a:t>5^560%561=1</a:t>
            </a:r>
            <a:br>
              <a:rPr lang="en-US" altLang="zh-CN" dirty="0" smtClean="0"/>
            </a:br>
            <a:r>
              <a:rPr lang="en-US" altLang="zh-CN" dirty="0" smtClean="0"/>
              <a:t>7^560%561=1</a:t>
            </a:r>
            <a:br>
              <a:rPr lang="en-US" altLang="zh-CN" dirty="0" smtClean="0"/>
            </a:b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1976</a:t>
            </a:r>
            <a:r>
              <a:rPr lang="zh-CN" altLang="en-US" dirty="0" smtClean="0"/>
              <a:t>年，</a:t>
            </a:r>
            <a:r>
              <a:rPr lang="en-US" altLang="zh-CN" dirty="0" smtClean="0"/>
              <a:t>Miller</a:t>
            </a:r>
            <a:r>
              <a:rPr lang="zh-CN" altLang="en-US" dirty="0" smtClean="0"/>
              <a:t>提出了一个基于</a:t>
            </a:r>
            <a:r>
              <a:rPr lang="zh-CN" altLang="en-US" b="1" dirty="0" smtClean="0"/>
              <a:t>广义黎曼猜想</a:t>
            </a:r>
            <a:r>
              <a:rPr lang="zh-CN" altLang="en-US" dirty="0" smtClean="0"/>
              <a:t>的判断一个数是素数的确定性算法</a:t>
            </a:r>
            <a:endParaRPr lang="en-US" altLang="zh-CN" dirty="0" smtClean="0"/>
          </a:p>
          <a:p>
            <a:r>
              <a:rPr lang="en-US" altLang="zh-CN" dirty="0" smtClean="0"/>
              <a:t>1980</a:t>
            </a:r>
            <a:r>
              <a:rPr lang="zh-CN" altLang="en-US" dirty="0" smtClean="0"/>
              <a:t>年，</a:t>
            </a:r>
            <a:r>
              <a:rPr lang="en-US" altLang="zh-CN" dirty="0" smtClean="0"/>
              <a:t>Rabin</a:t>
            </a:r>
            <a:r>
              <a:rPr lang="zh-CN" altLang="en-US" dirty="0" smtClean="0"/>
              <a:t>把上述算法改成不需要基于任何猜想的概率算法</a:t>
            </a:r>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a:t>
            </a:r>
            <a:r>
              <a:rPr lang="en-US" altLang="zh-CN" dirty="0" smtClean="0"/>
              <a:t>P.S. 2002</a:t>
            </a:r>
            <a:r>
              <a:rPr lang="zh-CN" altLang="en-US" dirty="0" smtClean="0"/>
              <a:t>年三位印度科学家提出了第一个确定性不基于任何猜想的通用素数判定算法</a:t>
            </a:r>
            <a:r>
              <a:rPr lang="en-US" altLang="zh-CN" dirty="0" smtClean="0"/>
              <a:t>AKS</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graphicFrame>
        <p:nvGraphicFramePr>
          <p:cNvPr id="4" name="对象 3"/>
          <p:cNvGraphicFramePr>
            <a:graphicFrameLocks noChangeAspect="1"/>
          </p:cNvGraphicFramePr>
          <p:nvPr/>
        </p:nvGraphicFramePr>
        <p:xfrm>
          <a:off x="323528" y="1556792"/>
          <a:ext cx="8608309" cy="1800200"/>
        </p:xfrm>
        <a:graphic>
          <a:graphicData uri="http://schemas.openxmlformats.org/presentationml/2006/ole">
            <p:oleObj spid="_x0000_s1026" name="Unknown" r:id="rId4" imgW="3276360" imgH="685800" progId="Equation.KSEE3">
              <p:embed/>
            </p:oleObj>
          </a:graphicData>
        </a:graphic>
      </p:graphicFrame>
      <p:graphicFrame>
        <p:nvGraphicFramePr>
          <p:cNvPr id="5" name="Object 3"/>
          <p:cNvGraphicFramePr>
            <a:graphicFrameLocks noChangeAspect="1"/>
          </p:cNvGraphicFramePr>
          <p:nvPr/>
        </p:nvGraphicFramePr>
        <p:xfrm>
          <a:off x="395536" y="3717032"/>
          <a:ext cx="8023225" cy="2484437"/>
        </p:xfrm>
        <a:graphic>
          <a:graphicData uri="http://schemas.openxmlformats.org/presentationml/2006/ole">
            <p:oleObj spid="_x0000_s1028" name="Unknown" r:id="rId5" imgW="3200400" imgH="990360" progId="Equation.KSEE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9874" name="Object 2"/>
          <p:cNvGraphicFramePr>
            <a:graphicFrameLocks noChangeAspect="1"/>
          </p:cNvGraphicFramePr>
          <p:nvPr>
            <p:ph idx="1"/>
          </p:nvPr>
        </p:nvGraphicFramePr>
        <p:xfrm>
          <a:off x="467544" y="1916832"/>
          <a:ext cx="8245296" cy="3024336"/>
        </p:xfrm>
        <a:graphic>
          <a:graphicData uri="http://schemas.openxmlformats.org/presentationml/2006/ole">
            <p:oleObj spid="_x0000_s79874" name="Unknown" r:id="rId3" imgW="3288960" imgH="1206360" progId="Equation.KSEE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lstStyle/>
          <a:p>
            <a:r>
              <a:rPr lang="zh-CN" altLang="en-US" dirty="0" smtClean="0"/>
              <a:t>随机？</a:t>
            </a:r>
            <a:r>
              <a:rPr lang="en-US" altLang="zh-CN" dirty="0" smtClean="0"/>
              <a:t/>
            </a:r>
            <a:br>
              <a:rPr lang="en-US" altLang="zh-CN" dirty="0" smtClean="0"/>
            </a:br>
            <a:r>
              <a:rPr lang="zh-CN" altLang="en-US" dirty="0" smtClean="0"/>
              <a:t>概率论分析可以得到每次随机检测的错误率为</a:t>
            </a:r>
            <a:r>
              <a:rPr lang="en-US" altLang="zh-CN" dirty="0" smtClean="0"/>
              <a:t>25%</a:t>
            </a:r>
          </a:p>
          <a:p>
            <a:r>
              <a:rPr lang="zh-CN" altLang="en-US" dirty="0" smtClean="0"/>
              <a:t>执行</a:t>
            </a:r>
            <a:r>
              <a:rPr lang="en-US" altLang="zh-CN" dirty="0" smtClean="0"/>
              <a:t>k</a:t>
            </a:r>
            <a:r>
              <a:rPr lang="zh-CN" altLang="en-US" dirty="0" smtClean="0"/>
              <a:t>次测试后，检测错误的概率为</a:t>
            </a:r>
            <a:endParaRPr lang="en-US" altLang="zh-CN" dirty="0" smtClean="0"/>
          </a:p>
          <a:p>
            <a:endParaRPr lang="en-US" altLang="zh-CN" dirty="0" smtClean="0"/>
          </a:p>
        </p:txBody>
      </p:sp>
      <p:graphicFrame>
        <p:nvGraphicFramePr>
          <p:cNvPr id="4" name="对象 3"/>
          <p:cNvGraphicFramePr>
            <a:graphicFrameLocks noChangeAspect="1"/>
          </p:cNvGraphicFramePr>
          <p:nvPr/>
        </p:nvGraphicFramePr>
        <p:xfrm>
          <a:off x="4067944" y="4437112"/>
          <a:ext cx="648072" cy="1181778"/>
        </p:xfrm>
        <a:graphic>
          <a:graphicData uri="http://schemas.openxmlformats.org/presentationml/2006/ole">
            <p:oleObj spid="_x0000_s82945" name="Unknown" r:id="rId3" imgW="215640" imgH="393480" progId="Equation.KSEE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smtClean="0"/>
              <a:t>64</a:t>
            </a:r>
            <a:r>
              <a:rPr lang="zh-CN" altLang="en-US" dirty="0" smtClean="0"/>
              <a:t>位以内的奇数</a:t>
            </a:r>
            <a:r>
              <a:rPr lang="en-US" altLang="zh-CN" dirty="0" smtClean="0"/>
              <a:t/>
            </a:r>
            <a:br>
              <a:rPr lang="en-US" altLang="zh-CN" dirty="0" smtClean="0"/>
            </a:br>
            <a:r>
              <a:rPr lang="en-US" altLang="zh-CN" i="1" dirty="0" smtClean="0"/>
              <a:t>n</a:t>
            </a:r>
            <a:r>
              <a:rPr lang="en-US" altLang="zh-CN" dirty="0" smtClean="0"/>
              <a:t> &lt; 18,446,744,073,709,551,616 = 2</a:t>
            </a:r>
            <a:r>
              <a:rPr lang="en-US" altLang="zh-CN" baseline="30000" dirty="0" smtClean="0"/>
              <a:t>64</a:t>
            </a:r>
            <a:r>
              <a:rPr lang="en-US" altLang="zh-CN" dirty="0" smtClean="0"/>
              <a:t>,</a:t>
            </a:r>
            <a:r>
              <a:rPr lang="zh-CN" altLang="en-US" dirty="0" smtClean="0"/>
              <a:t>只需要选取</a:t>
            </a:r>
            <a:r>
              <a:rPr lang="en-US" altLang="zh-CN" dirty="0" smtClean="0"/>
              <a:t> </a:t>
            </a:r>
            <a:r>
              <a:rPr lang="en-US" altLang="zh-CN" i="1" dirty="0" smtClean="0"/>
              <a:t>a</a:t>
            </a:r>
            <a:r>
              <a:rPr lang="en-US" altLang="zh-CN" dirty="0" smtClean="0"/>
              <a:t> = 2, 3, 5, 7, 11, 13, 17, 19, 23, 29, 31, </a:t>
            </a:r>
            <a:r>
              <a:rPr lang="zh-CN" altLang="en-US" dirty="0" smtClean="0"/>
              <a:t>以及</a:t>
            </a:r>
            <a:r>
              <a:rPr lang="en-US" altLang="zh-CN" dirty="0" smtClean="0"/>
              <a:t>37(40</a:t>
            </a:r>
            <a:r>
              <a:rPr lang="zh-CN" altLang="en-US" dirty="0" smtClean="0"/>
              <a:t>以内的素数</a:t>
            </a:r>
            <a:r>
              <a:rPr lang="en-US" altLang="zh-CN" dirty="0" smtClean="0"/>
              <a:t>)</a:t>
            </a:r>
            <a:r>
              <a:rPr lang="zh-CN" altLang="en-US" dirty="0" smtClean="0"/>
              <a:t>即可</a:t>
            </a:r>
            <a:r>
              <a:rPr lang="en-US" altLang="zh-CN" dirty="0" smtClean="0"/>
              <a:t>100%</a:t>
            </a:r>
            <a:r>
              <a:rPr lang="zh-CN" altLang="en-US" dirty="0" smtClean="0"/>
              <a:t>确定素数。</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graphicFrame>
        <p:nvGraphicFramePr>
          <p:cNvPr id="4" name="内容占位符 3"/>
          <p:cNvGraphicFramePr>
            <a:graphicFrameLocks noChangeAspect="1"/>
          </p:cNvGraphicFramePr>
          <p:nvPr>
            <p:ph idx="1"/>
          </p:nvPr>
        </p:nvGraphicFramePr>
        <p:xfrm>
          <a:off x="323527" y="1484784"/>
          <a:ext cx="8125711" cy="1728192"/>
        </p:xfrm>
        <a:graphic>
          <a:graphicData uri="http://schemas.openxmlformats.org/presentationml/2006/ole">
            <p:oleObj spid="_x0000_s2050" name="Unknown" r:id="rId3" imgW="3403440" imgH="723600" progId="Equation.KSEE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1975</a:t>
            </a:r>
            <a:r>
              <a:rPr lang="zh-CN" altLang="en-US" dirty="0" smtClean="0"/>
              <a:t>年由</a:t>
            </a:r>
            <a:r>
              <a:rPr lang="en-US" altLang="zh-CN" dirty="0" smtClean="0"/>
              <a:t>John Pollard</a:t>
            </a:r>
            <a:r>
              <a:rPr lang="zh-CN" altLang="en-US" dirty="0" smtClean="0"/>
              <a:t>提出的一个用于求给定合数的最小质因子的算法。</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不准备讲但是比赛中会出现的内容</a:t>
            </a:r>
            <a:endParaRPr lang="zh-CN" altLang="en-US" dirty="0"/>
          </a:p>
        </p:txBody>
      </p:sp>
      <p:sp>
        <p:nvSpPr>
          <p:cNvPr id="3" name="内容占位符 2"/>
          <p:cNvSpPr>
            <a:spLocks noGrp="1"/>
          </p:cNvSpPr>
          <p:nvPr>
            <p:ph idx="1"/>
          </p:nvPr>
        </p:nvSpPr>
        <p:spPr/>
        <p:txBody>
          <a:bodyPr/>
          <a:lstStyle/>
          <a:p>
            <a:r>
              <a:rPr lang="zh-CN" altLang="en-US" dirty="0" smtClean="0"/>
              <a:t>狄利克雷卷积</a:t>
            </a:r>
            <a:endParaRPr lang="en-US" altLang="zh-CN" dirty="0" smtClean="0"/>
          </a:p>
          <a:p>
            <a:r>
              <a:rPr lang="zh-CN" altLang="en-US" dirty="0" smtClean="0"/>
              <a:t>杜教筛</a:t>
            </a:r>
            <a:endParaRPr lang="en-US" altLang="zh-CN" dirty="0" smtClean="0"/>
          </a:p>
          <a:p>
            <a:r>
              <a:rPr lang="zh-CN" altLang="en-US" dirty="0" smtClean="0"/>
              <a:t>快速数论变换</a:t>
            </a:r>
            <a:r>
              <a:rPr lang="en-US" altLang="zh-CN" dirty="0" smtClean="0"/>
              <a:t>(NTT)</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 </a:t>
            </a:r>
            <a:r>
              <a:rPr lang="zh-CN" altLang="en-US" dirty="0" smtClean="0"/>
              <a:t>算法思路</a:t>
            </a:r>
            <a:endParaRPr lang="zh-CN" altLang="en-US" dirty="0"/>
          </a:p>
        </p:txBody>
      </p:sp>
      <p:graphicFrame>
        <p:nvGraphicFramePr>
          <p:cNvPr id="4" name="内容占位符 3"/>
          <p:cNvGraphicFramePr>
            <a:graphicFrameLocks noChangeAspect="1"/>
          </p:cNvGraphicFramePr>
          <p:nvPr>
            <p:ph idx="1"/>
          </p:nvPr>
        </p:nvGraphicFramePr>
        <p:xfrm>
          <a:off x="611560" y="1484784"/>
          <a:ext cx="7811630" cy="1800200"/>
        </p:xfrm>
        <a:graphic>
          <a:graphicData uri="http://schemas.openxmlformats.org/presentationml/2006/ole">
            <p:oleObj spid="_x0000_s3074" name="Unknown" r:id="rId3" imgW="2920680" imgH="672840" progId="Equation.KSEE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怎么找到这样的</a:t>
            </a:r>
            <a:r>
              <a:rPr lang="en-US" altLang="zh-CN" dirty="0" smtClean="0"/>
              <a:t>x1,x2?</a:t>
            </a:r>
            <a:endParaRPr lang="zh-CN" altLang="en-US" dirty="0"/>
          </a:p>
        </p:txBody>
      </p:sp>
      <p:graphicFrame>
        <p:nvGraphicFramePr>
          <p:cNvPr id="5" name="内容占位符 4"/>
          <p:cNvGraphicFramePr>
            <a:graphicFrameLocks noChangeAspect="1"/>
          </p:cNvGraphicFramePr>
          <p:nvPr>
            <p:ph idx="1"/>
          </p:nvPr>
        </p:nvGraphicFramePr>
        <p:xfrm>
          <a:off x="467544" y="1628800"/>
          <a:ext cx="7990498" cy="3960440"/>
        </p:xfrm>
        <a:graphic>
          <a:graphicData uri="http://schemas.openxmlformats.org/presentationml/2006/ole">
            <p:oleObj spid="_x0000_s4098" name="Unknown" r:id="rId3" imgW="2869920" imgH="1422360" progId="Equation.KSEE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为啥是</a:t>
            </a:r>
            <a:r>
              <a:rPr lang="en-US" altLang="zh-CN" dirty="0" smtClean="0"/>
              <a:t>rho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我们输出每次迭代的</a:t>
            </a:r>
            <a:r>
              <a:rPr lang="en-US" altLang="zh-CN" dirty="0" smtClean="0"/>
              <a:t>x[</a:t>
            </a:r>
            <a:r>
              <a:rPr lang="en-US" altLang="zh-CN" dirty="0" err="1" smtClean="0"/>
              <a:t>i</a:t>
            </a:r>
            <a:r>
              <a:rPr lang="en-US" altLang="zh-CN" dirty="0" smtClean="0"/>
              <a:t>]</a:t>
            </a:r>
            <a:r>
              <a:rPr lang="zh-CN" altLang="en-US" dirty="0" smtClean="0"/>
              <a:t>，可以发现从某一个</a:t>
            </a:r>
            <a:r>
              <a:rPr lang="en-US" altLang="zh-CN" dirty="0" err="1" smtClean="0"/>
              <a:t>i</a:t>
            </a:r>
            <a:r>
              <a:rPr lang="zh-CN" altLang="en-US" dirty="0" smtClean="0"/>
              <a:t>开始，会陷入一个循环</a:t>
            </a:r>
            <a:endParaRPr lang="zh-CN" altLang="en-US" dirty="0"/>
          </a:p>
        </p:txBody>
      </p:sp>
      <p:pic>
        <p:nvPicPr>
          <p:cNvPr id="50178" name="Picture 2" descr="http://img.blog.csdn.net/20150503163841553"/>
          <p:cNvPicPr>
            <a:picLocks noChangeAspect="1" noChangeArrowheads="1"/>
          </p:cNvPicPr>
          <p:nvPr/>
        </p:nvPicPr>
        <p:blipFill>
          <a:blip r:embed="rId2" cstate="print"/>
          <a:srcRect/>
          <a:stretch>
            <a:fillRect/>
          </a:stretch>
        </p:blipFill>
        <p:spPr bwMode="auto">
          <a:xfrm>
            <a:off x="755576" y="2996952"/>
            <a:ext cx="3600399" cy="3600400"/>
          </a:xfrm>
          <a:prstGeom prst="rect">
            <a:avLst/>
          </a:prstGeom>
          <a:noFill/>
        </p:spPr>
      </p:pic>
      <p:sp>
        <p:nvSpPr>
          <p:cNvPr id="5" name="TextBox 4"/>
          <p:cNvSpPr txBox="1"/>
          <p:nvPr/>
        </p:nvSpPr>
        <p:spPr>
          <a:xfrm>
            <a:off x="5292080" y="3645024"/>
            <a:ext cx="1253869" cy="1631216"/>
          </a:xfrm>
          <a:prstGeom prst="rect">
            <a:avLst/>
          </a:prstGeom>
          <a:noFill/>
        </p:spPr>
        <p:txBody>
          <a:bodyPr wrap="none" rtlCol="0">
            <a:spAutoFit/>
          </a:bodyPr>
          <a:lstStyle/>
          <a:p>
            <a:r>
              <a:rPr lang="en-US" altLang="zh-CN" sz="5000" dirty="0" smtClean="0"/>
              <a:t>rho:</a:t>
            </a:r>
          </a:p>
          <a:p>
            <a:r>
              <a:rPr lang="en-US" altLang="zh-CN" sz="5000" dirty="0" smtClean="0"/>
              <a:t>ρ</a:t>
            </a:r>
            <a:endParaRPr lang="zh-CN" altLang="en-US" sz="5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找到一个因子</a:t>
            </a:r>
            <a:r>
              <a:rPr lang="en-US" altLang="zh-CN" dirty="0" smtClean="0"/>
              <a:t>p</a:t>
            </a:r>
            <a:r>
              <a:rPr lang="zh-CN" altLang="en-US" dirty="0" smtClean="0"/>
              <a:t>后</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和</a:t>
            </a:r>
            <a:r>
              <a:rPr lang="en-US" altLang="zh-CN" dirty="0" smtClean="0"/>
              <a:t>n/p</a:t>
            </a:r>
            <a:r>
              <a:rPr lang="zh-CN" altLang="en-US" dirty="0" smtClean="0"/>
              <a:t>递归使用</a:t>
            </a:r>
            <a:r>
              <a:rPr lang="en-US" altLang="zh-CN" dirty="0" smtClean="0"/>
              <a:t>Pollard-rho</a:t>
            </a:r>
            <a:r>
              <a:rPr lang="zh-CN" altLang="en-US" dirty="0" smtClean="0"/>
              <a:t>算法，直到都是素数。</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POJ1811</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N(2&lt;=N&lt;2^54) </a:t>
            </a:r>
            <a:r>
              <a:rPr lang="zh-CN" altLang="en-US" dirty="0" smtClean="0"/>
              <a:t>如果是素数，输出</a:t>
            </a:r>
            <a:r>
              <a:rPr lang="en-US" altLang="zh-CN" dirty="0" smtClean="0"/>
              <a:t>Prime</a:t>
            </a:r>
            <a:r>
              <a:rPr lang="zh-CN" altLang="en-US" dirty="0" smtClean="0"/>
              <a:t>，否则输出</a:t>
            </a:r>
            <a:r>
              <a:rPr lang="en-US" altLang="zh-CN" dirty="0" smtClean="0"/>
              <a:t>N</a:t>
            </a:r>
            <a:r>
              <a:rPr lang="zh-CN" altLang="en-US" dirty="0" smtClean="0"/>
              <a:t>的最小素因子。</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a:t>
            </a:r>
            <a:endParaRPr lang="zh-CN" altLang="en-US" dirty="0"/>
          </a:p>
        </p:txBody>
      </p:sp>
      <p:sp>
        <p:nvSpPr>
          <p:cNvPr id="3" name="内容占位符 2"/>
          <p:cNvSpPr>
            <a:spLocks noGrp="1"/>
          </p:cNvSpPr>
          <p:nvPr>
            <p:ph idx="1"/>
          </p:nvPr>
        </p:nvSpPr>
        <p:spPr/>
        <p:txBody>
          <a:bodyPr/>
          <a:lstStyle/>
          <a:p>
            <a:r>
              <a:rPr lang="zh-CN" altLang="en-US" dirty="0" smtClean="0"/>
              <a:t>什么是二次剩余？</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467543" y="2564904"/>
          <a:ext cx="8303267" cy="2736304"/>
        </p:xfrm>
        <a:graphic>
          <a:graphicData uri="http://schemas.openxmlformats.org/presentationml/2006/ole">
            <p:oleObj spid="_x0000_s47105" name="Unknown" r:id="rId3" imgW="2234880" imgH="736560" progId="Equation.KSEE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二次剩余存在的条件</a:t>
            </a:r>
            <a:endParaRPr lang="zh-CN" altLang="en-US" dirty="0"/>
          </a:p>
        </p:txBody>
      </p:sp>
      <p:sp>
        <p:nvSpPr>
          <p:cNvPr id="3" name="内容占位符 2"/>
          <p:cNvSpPr>
            <a:spLocks noGrp="1"/>
          </p:cNvSpPr>
          <p:nvPr>
            <p:ph idx="1"/>
          </p:nvPr>
        </p:nvSpPr>
        <p:spPr/>
        <p:txBody>
          <a:bodyPr/>
          <a:lstStyle/>
          <a:p>
            <a:r>
              <a:rPr lang="zh-CN" altLang="en-US" dirty="0" smtClean="0"/>
              <a:t>欧拉判定准则</a:t>
            </a:r>
            <a:r>
              <a:rPr lang="en-US" altLang="zh-CN" dirty="0" smtClean="0"/>
              <a:t>(1748</a:t>
            </a:r>
            <a:r>
              <a:rPr lang="zh-CN" altLang="en-US" dirty="0" smtClean="0"/>
              <a:t>年</a:t>
            </a:r>
            <a:r>
              <a:rPr lang="en-US" altLang="zh-CN" dirty="0" smtClean="0"/>
              <a:t>)</a:t>
            </a:r>
            <a:endParaRPr lang="zh-CN" altLang="en-US" dirty="0"/>
          </a:p>
        </p:txBody>
      </p:sp>
      <p:graphicFrame>
        <p:nvGraphicFramePr>
          <p:cNvPr id="4" name="对象 3"/>
          <p:cNvGraphicFramePr>
            <a:graphicFrameLocks noChangeAspect="1"/>
          </p:cNvGraphicFramePr>
          <p:nvPr/>
        </p:nvGraphicFramePr>
        <p:xfrm>
          <a:off x="539552" y="2492896"/>
          <a:ext cx="8196263" cy="2205037"/>
        </p:xfrm>
        <a:graphic>
          <a:graphicData uri="http://schemas.openxmlformats.org/presentationml/2006/ole">
            <p:oleObj spid="_x0000_s73730" name="Unknown" r:id="rId3" imgW="3022560" imgH="812520" progId="Equation.KSEE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如何求二次剩余</a:t>
            </a:r>
            <a:endParaRPr lang="zh-CN" altLang="en-US" dirty="0"/>
          </a:p>
        </p:txBody>
      </p:sp>
      <p:sp>
        <p:nvSpPr>
          <p:cNvPr id="3" name="内容占位符 2"/>
          <p:cNvSpPr>
            <a:spLocks noGrp="1"/>
          </p:cNvSpPr>
          <p:nvPr>
            <p:ph idx="1"/>
          </p:nvPr>
        </p:nvSpPr>
        <p:spPr/>
        <p:txBody>
          <a:bodyPr/>
          <a:lstStyle/>
          <a:p>
            <a:r>
              <a:rPr lang="en-US" altLang="zh-CN" dirty="0" err="1" smtClean="0"/>
              <a:t>Cipolla</a:t>
            </a:r>
            <a:r>
              <a:rPr lang="zh-CN" altLang="en-US" dirty="0" smtClean="0"/>
              <a:t>算法</a:t>
            </a:r>
            <a:endParaRPr lang="en-US" altLang="zh-CN" dirty="0" smtClean="0"/>
          </a:p>
        </p:txBody>
      </p:sp>
      <p:graphicFrame>
        <p:nvGraphicFramePr>
          <p:cNvPr id="4" name="对象 3"/>
          <p:cNvGraphicFramePr>
            <a:graphicFrameLocks noChangeAspect="1"/>
          </p:cNvGraphicFramePr>
          <p:nvPr/>
        </p:nvGraphicFramePr>
        <p:xfrm>
          <a:off x="251520" y="2420888"/>
          <a:ext cx="8357122" cy="2472184"/>
        </p:xfrm>
        <a:graphic>
          <a:graphicData uri="http://schemas.openxmlformats.org/presentationml/2006/ole">
            <p:oleObj spid="_x0000_s46081" name="Unknown" r:id="rId3" imgW="2831760" imgH="838080" progId="Equation.KSEE3">
              <p:embed/>
            </p:oleObj>
          </a:graphicData>
        </a:graphic>
      </p:graphicFrame>
      <p:sp>
        <p:nvSpPr>
          <p:cNvPr id="5" name="椭圆形标注 4"/>
          <p:cNvSpPr/>
          <p:nvPr/>
        </p:nvSpPr>
        <p:spPr>
          <a:xfrm>
            <a:off x="82758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怎么计算这个？</a:t>
            </a:r>
            <a:endParaRPr lang="zh-CN" altLang="en-US" dirty="0">
              <a:solidFill>
                <a:schemeClr val="tx1">
                  <a:lumMod val="95000"/>
                  <a:lumOff val="5000"/>
                </a:schemeClr>
              </a:solidFill>
            </a:endParaRPr>
          </a:p>
        </p:txBody>
      </p:sp>
      <p:sp>
        <p:nvSpPr>
          <p:cNvPr id="6" name="椭圆形标注 5"/>
          <p:cNvSpPr/>
          <p:nvPr/>
        </p:nvSpPr>
        <p:spPr>
          <a:xfrm>
            <a:off x="406794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另一个？</a:t>
            </a:r>
            <a:endParaRPr lang="zh-CN" alt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小试牛刀</a:t>
            </a:r>
            <a:endParaRPr lang="zh-CN" altLang="en-US" dirty="0"/>
          </a:p>
        </p:txBody>
      </p:sp>
      <p:sp>
        <p:nvSpPr>
          <p:cNvPr id="3" name="内容占位符 2"/>
          <p:cNvSpPr>
            <a:spLocks noGrp="1"/>
          </p:cNvSpPr>
          <p:nvPr>
            <p:ph idx="1"/>
          </p:nvPr>
        </p:nvSpPr>
        <p:spPr/>
        <p:txBody>
          <a:bodyPr/>
          <a:lstStyle/>
          <a:p>
            <a:r>
              <a:rPr lang="en-US" altLang="zh-CN" dirty="0" smtClean="0">
                <a:hlinkClick r:id="rId2"/>
              </a:rPr>
              <a:t>URAL1132</a:t>
            </a:r>
            <a:endParaRPr lang="en-US" altLang="zh-CN" dirty="0" smtClean="0"/>
          </a:p>
          <a:p>
            <a:r>
              <a:rPr lang="zh-CN" altLang="en-US" dirty="0" smtClean="0"/>
              <a:t>给定</a:t>
            </a:r>
            <a:r>
              <a:rPr lang="en-US" altLang="zh-CN" dirty="0" err="1" smtClean="0"/>
              <a:t>a,n</a:t>
            </a:r>
            <a:r>
              <a:rPr lang="zh-CN" altLang="en-US" dirty="0" smtClean="0"/>
              <a:t>，求</a:t>
            </a:r>
            <a:r>
              <a:rPr lang="en-US" altLang="zh-CN" dirty="0" smtClean="0"/>
              <a:t>x*</a:t>
            </a:r>
            <a:r>
              <a:rPr lang="en-US" altLang="zh-CN" dirty="0" err="1" smtClean="0"/>
              <a:t>x%n</a:t>
            </a:r>
            <a:r>
              <a:rPr lang="en-US" altLang="zh-CN" dirty="0" smtClean="0"/>
              <a:t>=a</a:t>
            </a:r>
            <a:r>
              <a:rPr lang="zh-CN" altLang="en-US" dirty="0" smtClean="0"/>
              <a:t>的解，若无解，输出“</a:t>
            </a:r>
            <a:r>
              <a:rPr lang="en-US" altLang="zh-CN" dirty="0" smtClean="0"/>
              <a:t>No root</a:t>
            </a:r>
            <a:r>
              <a:rPr lang="zh-CN" altLang="en-US" dirty="0" smtClean="0"/>
              <a:t>”</a:t>
            </a:r>
            <a:r>
              <a:rPr lang="en-US" altLang="zh-CN" dirty="0" smtClean="0"/>
              <a:t>,</a:t>
            </a:r>
            <a:r>
              <a:rPr lang="zh-CN" altLang="en-US" dirty="0" smtClean="0"/>
              <a:t>否则把根从小到大输出。</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离散对数</a:t>
            </a:r>
            <a:endParaRPr lang="zh-CN" altLang="en-US" dirty="0"/>
          </a:p>
        </p:txBody>
      </p:sp>
      <p:sp>
        <p:nvSpPr>
          <p:cNvPr id="3" name="内容占位符 2"/>
          <p:cNvSpPr>
            <a:spLocks noGrp="1"/>
          </p:cNvSpPr>
          <p:nvPr>
            <p:ph idx="1"/>
          </p:nvPr>
        </p:nvSpPr>
        <p:spPr/>
        <p:txBody>
          <a:bodyPr/>
          <a:lstStyle/>
          <a:p>
            <a:r>
              <a:rPr lang="zh-CN" altLang="en-US" dirty="0" smtClean="0"/>
              <a:t>什么是对数？</a:t>
            </a:r>
            <a:endParaRPr lang="en-US" altLang="zh-CN" dirty="0" smtClean="0"/>
          </a:p>
          <a:p>
            <a:endParaRPr lang="en-US" altLang="zh-CN" dirty="0" smtClean="0"/>
          </a:p>
          <a:p>
            <a:endParaRPr lang="en-US" altLang="zh-CN" dirty="0" smtClean="0"/>
          </a:p>
          <a:p>
            <a:r>
              <a:rPr lang="zh-CN" altLang="en-US" dirty="0" smtClean="0"/>
              <a:t>什么是离散对数？</a:t>
            </a:r>
            <a:r>
              <a:rPr lang="en-US" altLang="zh-CN" dirty="0" smtClean="0"/>
              <a:t/>
            </a:r>
            <a:br>
              <a:rPr lang="en-US" altLang="zh-CN" dirty="0" smtClean="0"/>
            </a:br>
            <a:r>
              <a:rPr lang="zh-CN" altLang="en-US" dirty="0" smtClean="0"/>
              <a:t>在模</a:t>
            </a:r>
            <a:r>
              <a:rPr lang="en-US" altLang="zh-CN" dirty="0" smtClean="0"/>
              <a:t>n</a:t>
            </a:r>
            <a:r>
              <a:rPr lang="zh-CN" altLang="en-US" dirty="0" smtClean="0"/>
              <a:t>下的对数运算</a:t>
            </a:r>
            <a:endParaRPr lang="en-US" altLang="zh-CN" dirty="0" smtClean="0"/>
          </a:p>
        </p:txBody>
      </p:sp>
      <p:graphicFrame>
        <p:nvGraphicFramePr>
          <p:cNvPr id="4" name="对象 3"/>
          <p:cNvGraphicFramePr>
            <a:graphicFrameLocks noChangeAspect="1"/>
          </p:cNvGraphicFramePr>
          <p:nvPr/>
        </p:nvGraphicFramePr>
        <p:xfrm>
          <a:off x="395537" y="2420889"/>
          <a:ext cx="8136904" cy="493400"/>
        </p:xfrm>
        <a:graphic>
          <a:graphicData uri="http://schemas.openxmlformats.org/presentationml/2006/ole">
            <p:oleObj spid="_x0000_s74754" name="Unknown" r:id="rId3" imgW="3619440" imgH="241200" progId="Equation.KSEE3">
              <p:embed/>
            </p:oleObj>
          </a:graphicData>
        </a:graphic>
      </p:graphicFrame>
      <p:graphicFrame>
        <p:nvGraphicFramePr>
          <p:cNvPr id="74755" name="Object 3"/>
          <p:cNvGraphicFramePr>
            <a:graphicFrameLocks noChangeAspect="1"/>
          </p:cNvGraphicFramePr>
          <p:nvPr/>
        </p:nvGraphicFramePr>
        <p:xfrm>
          <a:off x="467544" y="4725144"/>
          <a:ext cx="6880225" cy="935037"/>
        </p:xfrm>
        <a:graphic>
          <a:graphicData uri="http://schemas.openxmlformats.org/presentationml/2006/ole">
            <p:oleObj spid="_x0000_s74755" name="Unknown" r:id="rId4" imgW="3060360" imgH="457200" progId="Equation.KSEE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素数判定</a:t>
            </a:r>
            <a:endParaRPr lang="zh-CN" altLang="en-US" dirty="0"/>
          </a:p>
        </p:txBody>
      </p:sp>
      <p:sp>
        <p:nvSpPr>
          <p:cNvPr id="3" name="内容占位符 2"/>
          <p:cNvSpPr>
            <a:spLocks noGrp="1"/>
          </p:cNvSpPr>
          <p:nvPr>
            <p:ph idx="1"/>
          </p:nvPr>
        </p:nvSpPr>
        <p:spPr/>
        <p:txBody>
          <a:bodyPr/>
          <a:lstStyle/>
          <a:p>
            <a:r>
              <a:rPr lang="zh-CN" altLang="en-US" dirty="0" smtClean="0"/>
              <a:t>试除法：枚举</a:t>
            </a:r>
            <a:r>
              <a:rPr lang="en-US" altLang="zh-CN" dirty="0" smtClean="0"/>
              <a:t>2~sqrt(n)  O(</a:t>
            </a:r>
            <a:r>
              <a:rPr lang="en-US" altLang="zh-CN" dirty="0" err="1" smtClean="0"/>
              <a:t>sqrt</a:t>
            </a:r>
            <a:r>
              <a:rPr lang="en-US" altLang="zh-CN" dirty="0" smtClean="0"/>
              <a:t>(n))</a:t>
            </a:r>
          </a:p>
          <a:p>
            <a:r>
              <a:rPr lang="zh-CN" altLang="en-US" dirty="0" smtClean="0"/>
              <a:t>素数筛   </a:t>
            </a:r>
            <a:r>
              <a:rPr lang="en-US" altLang="zh-CN" dirty="0" smtClean="0"/>
              <a:t>O(n)+O(1)</a:t>
            </a:r>
          </a:p>
          <a:p>
            <a:r>
              <a:rPr lang="en-US" altLang="zh-CN" dirty="0" smtClean="0"/>
              <a:t>miller-</a:t>
            </a:r>
            <a:r>
              <a:rPr lang="en-US" altLang="zh-CN" dirty="0" err="1" smtClean="0"/>
              <a:t>rabin</a:t>
            </a:r>
            <a:r>
              <a:rPr lang="zh-CN" altLang="en-US" dirty="0" smtClean="0"/>
              <a:t>算法</a:t>
            </a:r>
            <a:r>
              <a:rPr lang="en-US" altLang="zh-CN" dirty="0" smtClean="0"/>
              <a:t>(</a:t>
            </a:r>
            <a:r>
              <a:rPr lang="zh-CN" altLang="en-US" dirty="0" smtClean="0"/>
              <a:t>今天会讲</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怎么求离散对数？</a:t>
            </a:r>
            <a:endParaRPr lang="zh-CN" altLang="en-US" dirty="0"/>
          </a:p>
        </p:txBody>
      </p:sp>
      <p:sp>
        <p:nvSpPr>
          <p:cNvPr id="3" name="内容占位符 2"/>
          <p:cNvSpPr>
            <a:spLocks noGrp="1"/>
          </p:cNvSpPr>
          <p:nvPr>
            <p:ph idx="1"/>
          </p:nvPr>
        </p:nvSpPr>
        <p:spPr/>
        <p:txBody>
          <a:bodyPr/>
          <a:lstStyle/>
          <a:p>
            <a:r>
              <a:rPr lang="zh-CN" altLang="en-US" dirty="0" smtClean="0"/>
              <a:t>这是一个很经典的工业问题，因为没有</a:t>
            </a:r>
            <a:r>
              <a:rPr lang="en-US" altLang="zh-CN" dirty="0" smtClean="0"/>
              <a:t>O(log c)</a:t>
            </a:r>
            <a:r>
              <a:rPr lang="zh-CN" altLang="en-US" dirty="0" smtClean="0"/>
              <a:t>复杂度的解法，所以可以作为公钥加密算法</a:t>
            </a:r>
            <a:r>
              <a:rPr lang="en-US" altLang="zh-CN" dirty="0" smtClean="0"/>
              <a:t>——DH</a:t>
            </a:r>
            <a:r>
              <a:rPr lang="zh-CN" altLang="en-US" dirty="0" smtClean="0"/>
              <a:t>密钥交换算法</a:t>
            </a:r>
            <a:endParaRPr lang="en-US" altLang="zh-CN" dirty="0" smtClean="0"/>
          </a:p>
          <a:p>
            <a:r>
              <a:rPr lang="zh-CN" altLang="en-US" dirty="0" smtClean="0"/>
              <a:t>竞赛中只需要掌握</a:t>
            </a:r>
            <a:r>
              <a:rPr lang="en-US" altLang="zh-CN" dirty="0" smtClean="0"/>
              <a:t>O(</a:t>
            </a:r>
            <a:r>
              <a:rPr lang="en-US" altLang="zh-CN" dirty="0" err="1" smtClean="0"/>
              <a:t>sqrt</a:t>
            </a:r>
            <a:r>
              <a:rPr lang="en-US" altLang="zh-CN" dirty="0" smtClean="0"/>
              <a:t>(c))</a:t>
            </a:r>
            <a:r>
              <a:rPr lang="zh-CN" altLang="en-US" dirty="0" smtClean="0"/>
              <a:t>的算法即可</a:t>
            </a:r>
            <a:endParaRPr lang="en-US" altLang="zh-CN" dirty="0" smtClean="0"/>
          </a:p>
          <a:p>
            <a:r>
              <a:rPr lang="zh-CN" altLang="en-US" dirty="0" smtClean="0"/>
              <a:t>求解算法</a:t>
            </a:r>
            <a:endParaRPr lang="en-US" altLang="zh-CN" dirty="0" smtClean="0"/>
          </a:p>
          <a:p>
            <a:r>
              <a:rPr lang="en-US" altLang="zh-CN" dirty="0" smtClean="0"/>
              <a:t>Baby Step Giant Step(</a:t>
            </a:r>
            <a:r>
              <a:rPr lang="zh-CN" altLang="en-US" dirty="0" smtClean="0"/>
              <a:t>竞赛中常用</a:t>
            </a:r>
            <a:r>
              <a:rPr lang="en-US" altLang="zh-CN" dirty="0" smtClean="0"/>
              <a:t>)</a:t>
            </a:r>
          </a:p>
          <a:p>
            <a:r>
              <a:rPr lang="en-US" altLang="zh-CN" dirty="0" smtClean="0"/>
              <a:t>Pollard-rho (</a:t>
            </a:r>
            <a:r>
              <a:rPr lang="zh-CN" altLang="en-US" dirty="0" smtClean="0"/>
              <a:t>对，又是这个人</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Baby Step Giant Step</a:t>
            </a:r>
            <a:endParaRPr lang="zh-CN" altLang="en-US" dirty="0"/>
          </a:p>
        </p:txBody>
      </p:sp>
      <p:sp>
        <p:nvSpPr>
          <p:cNvPr id="3" name="内容占位符 2"/>
          <p:cNvSpPr>
            <a:spLocks noGrp="1"/>
          </p:cNvSpPr>
          <p:nvPr>
            <p:ph idx="1"/>
          </p:nvPr>
        </p:nvSpPr>
        <p:spPr/>
        <p:txBody>
          <a:bodyPr/>
          <a:lstStyle/>
          <a:p>
            <a:r>
              <a:rPr lang="zh-CN" altLang="en-US" dirty="0" smtClean="0"/>
              <a:t>一个用空间换时间的算法</a:t>
            </a:r>
            <a:r>
              <a:rPr lang="en-US" altLang="zh-CN" dirty="0" smtClean="0"/>
              <a:t>(hash</a:t>
            </a:r>
            <a:r>
              <a:rPr lang="zh-CN" altLang="en-US" dirty="0" smtClean="0"/>
              <a:t>表判重</a:t>
            </a:r>
            <a:r>
              <a:rPr lang="en-US" altLang="zh-CN" dirty="0" smtClean="0"/>
              <a:t>)</a:t>
            </a:r>
          </a:p>
          <a:p>
            <a:r>
              <a:rPr lang="zh-CN" altLang="en-US" dirty="0" smtClean="0"/>
              <a:t>一个中间相遇法的算法</a:t>
            </a:r>
            <a:r>
              <a:rPr lang="en-US" altLang="zh-CN" dirty="0" smtClean="0"/>
              <a:t>(</a:t>
            </a:r>
            <a:r>
              <a:rPr lang="zh-CN" altLang="en-US" dirty="0" smtClean="0"/>
              <a:t>节省一半搜索状态</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算法思想</a:t>
            </a:r>
            <a:endParaRPr lang="zh-CN" altLang="en-US" dirty="0"/>
          </a:p>
        </p:txBody>
      </p:sp>
      <p:graphicFrame>
        <p:nvGraphicFramePr>
          <p:cNvPr id="4" name="对象 3"/>
          <p:cNvGraphicFramePr>
            <a:graphicFrameLocks noChangeAspect="1"/>
          </p:cNvGraphicFramePr>
          <p:nvPr/>
        </p:nvGraphicFramePr>
        <p:xfrm>
          <a:off x="467544" y="1484784"/>
          <a:ext cx="8251409" cy="2160240"/>
        </p:xfrm>
        <a:graphic>
          <a:graphicData uri="http://schemas.openxmlformats.org/presentationml/2006/ole">
            <p:oleObj spid="_x0000_s92161" name="Unknown" r:id="rId3" imgW="2958840" imgH="774360" progId="Equation.KSEE3">
              <p:embed/>
            </p:oleObj>
          </a:graphicData>
        </a:graphic>
      </p:graphicFrame>
      <p:sp>
        <p:nvSpPr>
          <p:cNvPr id="5" name="椭圆形标注 4"/>
          <p:cNvSpPr/>
          <p:nvPr/>
        </p:nvSpPr>
        <p:spPr>
          <a:xfrm>
            <a:off x="755576" y="4149080"/>
            <a:ext cx="2520280" cy="1008112"/>
          </a:xfrm>
          <a:prstGeom prst="wedgeEllipseCallout">
            <a:avLst>
              <a:gd name="adj1" fmla="val 92971"/>
              <a:gd name="adj2" fmla="val -1068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baby step</a:t>
            </a:r>
            <a:endParaRPr lang="zh-CN" altLang="en-US" sz="3000" dirty="0">
              <a:solidFill>
                <a:schemeClr val="tx1"/>
              </a:solidFill>
            </a:endParaRPr>
          </a:p>
        </p:txBody>
      </p:sp>
      <p:sp>
        <p:nvSpPr>
          <p:cNvPr id="6" name="椭圆形标注 5"/>
          <p:cNvSpPr/>
          <p:nvPr/>
        </p:nvSpPr>
        <p:spPr>
          <a:xfrm>
            <a:off x="6444208" y="4149080"/>
            <a:ext cx="2520280" cy="1008112"/>
          </a:xfrm>
          <a:prstGeom prst="wedgeEllipseCallout">
            <a:avLst>
              <a:gd name="adj1" fmla="val -60017"/>
              <a:gd name="adj2" fmla="val -916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giant step</a:t>
            </a:r>
            <a:endParaRPr lang="zh-CN" altLang="en-US" sz="3000" dirty="0">
              <a:solidFill>
                <a:schemeClr val="tx1"/>
              </a:solidFill>
            </a:endParaRPr>
          </a:p>
        </p:txBody>
      </p:sp>
      <p:sp>
        <p:nvSpPr>
          <p:cNvPr id="7" name="椭圆形标注 6"/>
          <p:cNvSpPr/>
          <p:nvPr/>
        </p:nvSpPr>
        <p:spPr>
          <a:xfrm>
            <a:off x="3851920" y="4941168"/>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hash</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因为</a:t>
            </a:r>
            <a:r>
              <a:rPr lang="en-US" altLang="zh-CN" dirty="0" err="1" smtClean="0"/>
              <a:t>i,j</a:t>
            </a:r>
            <a:r>
              <a:rPr lang="zh-CN" altLang="en-US" dirty="0" smtClean="0"/>
              <a:t>都是不超过</a:t>
            </a:r>
            <a:r>
              <a:rPr lang="en-US" altLang="zh-CN" dirty="0" smtClean="0"/>
              <a:t>m=</a:t>
            </a:r>
            <a:r>
              <a:rPr lang="en-US" altLang="zh-CN" dirty="0" err="1" smtClean="0"/>
              <a:t>sqrt</a:t>
            </a:r>
            <a:r>
              <a:rPr lang="en-US" altLang="zh-CN" dirty="0" smtClean="0"/>
              <a:t>(n)</a:t>
            </a:r>
            <a:r>
              <a:rPr lang="zh-CN" altLang="en-US" dirty="0" smtClean="0"/>
              <a:t>的数，因此整体复杂度是</a:t>
            </a:r>
            <a:r>
              <a:rPr lang="en-US" altLang="zh-CN" dirty="0" smtClean="0"/>
              <a:t>O(</a:t>
            </a:r>
            <a:r>
              <a:rPr lang="en-US" altLang="zh-CN" dirty="0" err="1" smtClean="0"/>
              <a:t>sqrt</a:t>
            </a:r>
            <a:r>
              <a:rPr lang="en-US" altLang="zh-CN" dirty="0" smtClean="0"/>
              <a:t>(n))</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应用条件？</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必须是素数。</a:t>
            </a:r>
            <a:endParaRPr lang="en-US" altLang="zh-CN" dirty="0" smtClean="0"/>
          </a:p>
          <a:p>
            <a:r>
              <a:rPr lang="zh-CN" altLang="en-US" dirty="0" smtClean="0"/>
              <a:t>如果</a:t>
            </a:r>
            <a:r>
              <a:rPr lang="en-US" altLang="zh-CN" dirty="0" smtClean="0"/>
              <a:t>n</a:t>
            </a:r>
            <a:r>
              <a:rPr lang="zh-CN" altLang="en-US" dirty="0" smtClean="0"/>
              <a:t>不是素数会出现什么问题？</a:t>
            </a:r>
            <a:endParaRPr lang="en-US" altLang="zh-CN" dirty="0" smtClean="0"/>
          </a:p>
          <a:p>
            <a:pPr>
              <a:buNone/>
            </a:pP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ex-baby step giant step</a:t>
            </a:r>
            <a:endParaRPr lang="zh-CN" altLang="en-US" dirty="0"/>
          </a:p>
        </p:txBody>
      </p:sp>
      <p:sp>
        <p:nvSpPr>
          <p:cNvPr id="3" name="内容占位符 2"/>
          <p:cNvSpPr>
            <a:spLocks noGrp="1"/>
          </p:cNvSpPr>
          <p:nvPr>
            <p:ph idx="1"/>
          </p:nvPr>
        </p:nvSpPr>
        <p:spPr/>
        <p:txBody>
          <a:bodyPr/>
          <a:lstStyle/>
          <a:p>
            <a:r>
              <a:rPr lang="zh-CN" altLang="en-US" dirty="0" smtClean="0"/>
              <a:t>分析</a:t>
            </a:r>
            <a:endParaRPr lang="en-US" altLang="zh-CN" dirty="0" smtClean="0"/>
          </a:p>
          <a:p>
            <a:r>
              <a:rPr lang="en-US" altLang="zh-CN" dirty="0" smtClean="0"/>
              <a:t>n</a:t>
            </a:r>
            <a:r>
              <a:rPr lang="zh-CN" altLang="en-US" dirty="0" smtClean="0"/>
              <a:t>不是素数之所以不成立是因为</a:t>
            </a:r>
            <a:r>
              <a:rPr lang="en-US" altLang="zh-CN" dirty="0" smtClean="0"/>
              <a:t>(</a:t>
            </a:r>
            <a:r>
              <a:rPr lang="en-US" altLang="zh-CN" dirty="0" err="1" smtClean="0"/>
              <a:t>a,n</a:t>
            </a:r>
            <a:r>
              <a:rPr lang="en-US" altLang="zh-CN" dirty="0" smtClean="0"/>
              <a:t>)!=1</a:t>
            </a:r>
            <a:r>
              <a:rPr lang="zh-CN" altLang="en-US" dirty="0" smtClean="0"/>
              <a:t>导致逆元不存在。</a:t>
            </a:r>
            <a:endParaRPr lang="en-US" altLang="zh-CN" dirty="0" smtClean="0"/>
          </a:p>
        </p:txBody>
      </p:sp>
      <p:graphicFrame>
        <p:nvGraphicFramePr>
          <p:cNvPr id="5" name="对象 4"/>
          <p:cNvGraphicFramePr>
            <a:graphicFrameLocks noChangeAspect="1"/>
          </p:cNvGraphicFramePr>
          <p:nvPr/>
        </p:nvGraphicFramePr>
        <p:xfrm>
          <a:off x="467544" y="3284984"/>
          <a:ext cx="8356718" cy="3024336"/>
        </p:xfrm>
        <a:graphic>
          <a:graphicData uri="http://schemas.openxmlformats.org/presentationml/2006/ole">
            <p:oleObj spid="_x0000_s96259" name="Unknown" r:id="rId3" imgW="4000320" imgH="1447560" progId="Equation.KSEE3">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手算一下？</a:t>
            </a:r>
            <a:endParaRPr lang="zh-CN" altLang="en-US" dirty="0"/>
          </a:p>
        </p:txBody>
      </p:sp>
      <p:graphicFrame>
        <p:nvGraphicFramePr>
          <p:cNvPr id="4" name="对象 3"/>
          <p:cNvGraphicFramePr>
            <a:graphicFrameLocks noChangeAspect="1"/>
          </p:cNvGraphicFramePr>
          <p:nvPr/>
        </p:nvGraphicFramePr>
        <p:xfrm>
          <a:off x="1835696" y="1484784"/>
          <a:ext cx="4964552" cy="1224136"/>
        </p:xfrm>
        <a:graphic>
          <a:graphicData uri="http://schemas.openxmlformats.org/presentationml/2006/ole">
            <p:oleObj spid="_x0000_s97282" name="Unknown" r:id="rId3" imgW="927000" imgH="228600" progId="Equation.KSEE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ph idx="1"/>
          </p:nvPr>
        </p:nvGraphicFramePr>
        <p:xfrm>
          <a:off x="611560" y="188640"/>
          <a:ext cx="4409926" cy="6295932"/>
        </p:xfrm>
        <a:graphic>
          <a:graphicData uri="http://schemas.openxmlformats.org/presentationml/2006/ole">
            <p:oleObj spid="_x0000_s98306" name="Unknown" r:id="rId3" imgW="1460160" imgH="2082600" progId="Equation.KSEE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a:t>
            </a:r>
            <a:endParaRPr lang="zh-CN" altLang="en-US" dirty="0"/>
          </a:p>
        </p:txBody>
      </p:sp>
      <p:sp>
        <p:nvSpPr>
          <p:cNvPr id="3" name="内容占位符 2"/>
          <p:cNvSpPr>
            <a:spLocks noGrp="1"/>
          </p:cNvSpPr>
          <p:nvPr>
            <p:ph idx="1"/>
          </p:nvPr>
        </p:nvSpPr>
        <p:spPr/>
        <p:txBody>
          <a:bodyPr/>
          <a:lstStyle/>
          <a:p>
            <a:r>
              <a:rPr lang="en-US" altLang="zh-CN" dirty="0" smtClean="0"/>
              <a:t>POJ2417</a:t>
            </a:r>
            <a:br>
              <a:rPr lang="en-US" altLang="zh-CN" dirty="0" smtClean="0"/>
            </a:br>
            <a:r>
              <a:rPr lang="zh-CN" altLang="en-US" dirty="0" smtClean="0"/>
              <a:t>找到最小的</a:t>
            </a:r>
            <a:r>
              <a:rPr lang="en-US" altLang="zh-CN" dirty="0" smtClean="0"/>
              <a:t>L</a:t>
            </a:r>
            <a:r>
              <a:rPr lang="zh-CN" altLang="en-US" dirty="0" smtClean="0"/>
              <a:t>，满足</a:t>
            </a:r>
            <a:r>
              <a:rPr lang="en-US" altLang="zh-CN" dirty="0" smtClean="0"/>
              <a:t>B</a:t>
            </a:r>
            <a:r>
              <a:rPr lang="en-US" altLang="zh-CN" baseline="30000" dirty="0" smtClean="0"/>
              <a:t>L</a:t>
            </a:r>
            <a:r>
              <a:rPr lang="en-US" altLang="zh-CN" dirty="0" smtClean="0"/>
              <a:t> == N (mod P)</a:t>
            </a:r>
            <a:r>
              <a:rPr lang="zh-CN" altLang="en-US" dirty="0" smtClean="0"/>
              <a:t>，其中</a:t>
            </a:r>
            <a:r>
              <a:rPr lang="en-US" altLang="zh-CN" dirty="0" smtClean="0"/>
              <a:t>P</a:t>
            </a:r>
            <a:r>
              <a:rPr lang="zh-CN" altLang="en-US" dirty="0" smtClean="0"/>
              <a:t>是素数。</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a:t>
            </a:r>
            <a:endParaRPr lang="zh-CN" altLang="en-US" dirty="0"/>
          </a:p>
        </p:txBody>
      </p:sp>
      <p:sp>
        <p:nvSpPr>
          <p:cNvPr id="3" name="内容占位符 2"/>
          <p:cNvSpPr>
            <a:spLocks noGrp="1"/>
          </p:cNvSpPr>
          <p:nvPr>
            <p:ph idx="1"/>
          </p:nvPr>
        </p:nvSpPr>
        <p:spPr/>
        <p:txBody>
          <a:bodyPr/>
          <a:lstStyle/>
          <a:p>
            <a:r>
              <a:rPr lang="en-US" altLang="zh-CN" dirty="0" smtClean="0"/>
              <a:t>HDU2815 MOD Tree</a:t>
            </a:r>
            <a:br>
              <a:rPr lang="en-US" altLang="zh-CN" dirty="0" smtClean="0"/>
            </a:br>
            <a:r>
              <a:rPr lang="zh-CN" altLang="en-US" dirty="0" smtClean="0"/>
              <a:t>求最小的</a:t>
            </a:r>
            <a:r>
              <a:rPr lang="en-US" altLang="zh-CN" dirty="0" smtClean="0"/>
              <a:t>D</a:t>
            </a:r>
            <a:r>
              <a:rPr lang="zh-CN" altLang="en-US" dirty="0" smtClean="0"/>
              <a:t>，满足</a:t>
            </a:r>
            <a:r>
              <a:rPr lang="en-US" altLang="zh-CN" dirty="0" smtClean="0"/>
              <a:t>K^D=N(mod P)</a:t>
            </a:r>
            <a:r>
              <a:rPr lang="zh-CN" altLang="en-US" dirty="0" smtClean="0"/>
              <a:t>，不存在输出</a:t>
            </a:r>
            <a:r>
              <a:rPr lang="en-US" altLang="zh-CN" dirty="0" smtClean="0"/>
              <a:t>” </a:t>
            </a:r>
            <a:r>
              <a:rPr lang="en-US" altLang="zh-CN" dirty="0" err="1" smtClean="0"/>
              <a:t>Orz,I</a:t>
            </a:r>
            <a:r>
              <a:rPr lang="en-US" altLang="zh-CN" dirty="0" smtClean="0"/>
              <a:t> can</a:t>
            </a:r>
            <a:r>
              <a:rPr lang="zh-CN" altLang="en-US" dirty="0" smtClean="0"/>
              <a:t>’</a:t>
            </a:r>
            <a:r>
              <a:rPr lang="en-US" altLang="zh-CN" dirty="0" smtClean="0"/>
              <a:t>t find D!”</a:t>
            </a:r>
            <a:br>
              <a:rPr lang="en-US" altLang="zh-CN" dirty="0" smtClean="0"/>
            </a:br>
            <a:r>
              <a:rPr lang="en-US" altLang="zh-CN" dirty="0" smtClean="0"/>
              <a:t>P.S. </a:t>
            </a:r>
            <a:r>
              <a:rPr lang="zh-CN" altLang="en-US" dirty="0" smtClean="0"/>
              <a:t>注意这里的</a:t>
            </a:r>
            <a:r>
              <a:rPr lang="en-US" altLang="zh-CN" dirty="0" smtClean="0"/>
              <a:t>can</a:t>
            </a:r>
            <a:r>
              <a:rPr lang="zh-CN" altLang="en-US" dirty="0" smtClean="0"/>
              <a:t>右上角的那一撇是全角的引号</a:t>
            </a:r>
            <a:r>
              <a:rPr lang="en-US" altLang="zh-CN" dirty="0" smtClean="0"/>
              <a:t>……</a:t>
            </a:r>
            <a:r>
              <a:rPr lang="zh-CN" altLang="en-US" dirty="0" smtClean="0"/>
              <a:t>为了减少不必要的</a:t>
            </a:r>
            <a:r>
              <a:rPr lang="en-US" altLang="zh-CN" dirty="0" smtClean="0"/>
              <a:t>WA</a:t>
            </a:r>
            <a:r>
              <a:rPr lang="zh-CN" altLang="en-US" dirty="0" smtClean="0"/>
              <a:t>，请直接复制题面</a:t>
            </a:r>
            <a:r>
              <a:rPr lang="en-US" altLang="zh-CN" dirty="0" smtClean="0"/>
              <a:t>…</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素数筛</a:t>
            </a:r>
            <a:endParaRPr lang="zh-CN" altLang="en-US" dirty="0"/>
          </a:p>
        </p:txBody>
      </p:sp>
      <p:sp>
        <p:nvSpPr>
          <p:cNvPr id="3" name="内容占位符 2"/>
          <p:cNvSpPr>
            <a:spLocks noGrp="1"/>
          </p:cNvSpPr>
          <p:nvPr>
            <p:ph idx="1"/>
          </p:nvPr>
        </p:nvSpPr>
        <p:spPr/>
        <p:txBody>
          <a:bodyPr/>
          <a:lstStyle/>
          <a:p>
            <a:r>
              <a:rPr lang="zh-CN" altLang="en-US" dirty="0" smtClean="0"/>
              <a:t>埃拉托斯特尼筛</a:t>
            </a:r>
            <a:r>
              <a:rPr lang="en-US" altLang="zh-CN" dirty="0" smtClean="0"/>
              <a:t/>
            </a:r>
            <a:br>
              <a:rPr lang="en-US" altLang="zh-CN" dirty="0" smtClean="0"/>
            </a:br>
            <a:r>
              <a:rPr lang="zh-CN" altLang="en-US" dirty="0" smtClean="0"/>
              <a:t>可以在</a:t>
            </a:r>
            <a:r>
              <a:rPr lang="en-US" altLang="zh-CN" dirty="0" smtClean="0"/>
              <a:t>O(</a:t>
            </a:r>
            <a:r>
              <a:rPr lang="en-US" altLang="zh-CN" dirty="0" err="1" smtClean="0"/>
              <a:t>nlogn</a:t>
            </a:r>
            <a:r>
              <a:rPr lang="en-US" altLang="zh-CN" dirty="0" smtClean="0"/>
              <a:t>)</a:t>
            </a:r>
            <a:r>
              <a:rPr lang="zh-CN" altLang="en-US" dirty="0" smtClean="0"/>
              <a:t>的时间复杂度和</a:t>
            </a:r>
            <a:r>
              <a:rPr lang="en-US" altLang="zh-CN" dirty="0" smtClean="0"/>
              <a:t>O(n)</a:t>
            </a:r>
            <a:r>
              <a:rPr lang="zh-CN" altLang="en-US" dirty="0" smtClean="0"/>
              <a:t>的空间复杂度下预处理不超过</a:t>
            </a:r>
            <a:r>
              <a:rPr lang="en-US" altLang="zh-CN" dirty="0" smtClean="0"/>
              <a:t>n</a:t>
            </a:r>
            <a:r>
              <a:rPr lang="zh-CN" altLang="en-US" dirty="0" smtClean="0"/>
              <a:t>的所有素数，并且之后可以</a:t>
            </a:r>
            <a:r>
              <a:rPr lang="en-US" altLang="zh-CN" dirty="0" smtClean="0"/>
              <a:t>O(1)</a:t>
            </a:r>
            <a:r>
              <a:rPr lang="zh-CN" altLang="en-US" dirty="0" smtClean="0"/>
              <a:t>判断一个数是不是素数。</a:t>
            </a:r>
            <a:endParaRPr lang="en-US" altLang="zh-CN" dirty="0" smtClean="0"/>
          </a:p>
          <a:p>
            <a:endParaRPr lang="en-US" altLang="zh-CN" dirty="0" smtClean="0"/>
          </a:p>
          <a:p>
            <a:r>
              <a:rPr lang="zh-CN" altLang="en-US" dirty="0" smtClean="0"/>
              <a:t>欧拉把上面的筛优化到了</a:t>
            </a:r>
            <a:r>
              <a:rPr lang="en-US" altLang="zh-CN" dirty="0" smtClean="0"/>
              <a:t>O(n)</a:t>
            </a:r>
            <a:r>
              <a:rPr lang="zh-CN" altLang="en-US" dirty="0" smtClean="0"/>
              <a:t>的时间复杂度，保证每一个数只被筛</a:t>
            </a:r>
            <a:r>
              <a:rPr lang="en-US" altLang="zh-CN" dirty="0" smtClean="0"/>
              <a:t>1</a:t>
            </a:r>
            <a:r>
              <a:rPr lang="zh-CN" altLang="en-US" dirty="0" smtClean="0"/>
              <a:t>次。</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a:t>
            </a:r>
            <a:r>
              <a:rPr lang="en-US" altLang="zh-CN" dirty="0" smtClean="0"/>
              <a:t>(Primitive Root)</a:t>
            </a:r>
            <a:endParaRPr lang="zh-CN" altLang="en-US" dirty="0"/>
          </a:p>
        </p:txBody>
      </p:sp>
      <p:graphicFrame>
        <p:nvGraphicFramePr>
          <p:cNvPr id="4" name="对象 3"/>
          <p:cNvGraphicFramePr>
            <a:graphicFrameLocks noChangeAspect="1"/>
          </p:cNvGraphicFramePr>
          <p:nvPr/>
        </p:nvGraphicFramePr>
        <p:xfrm>
          <a:off x="212601" y="1700808"/>
          <a:ext cx="8751887" cy="2303462"/>
        </p:xfrm>
        <a:graphic>
          <a:graphicData uri="http://schemas.openxmlformats.org/presentationml/2006/ole">
            <p:oleObj spid="_x0000_s100354" name="Unknown" r:id="rId3" imgW="2603160" imgH="685800" progId="Equation.KSEE3">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p:txBody>
          <a:bodyPr/>
          <a:lstStyle/>
          <a:p>
            <a:r>
              <a:rPr lang="zh-CN" altLang="en-US" dirty="0" smtClean="0"/>
              <a:t>在模</a:t>
            </a:r>
            <a:r>
              <a:rPr lang="en-US" altLang="zh-CN" dirty="0" smtClean="0"/>
              <a:t>7</a:t>
            </a:r>
            <a:r>
              <a:rPr lang="zh-CN" altLang="en-US" dirty="0" smtClean="0"/>
              <a:t>的情况下，</a:t>
            </a:r>
            <a:r>
              <a:rPr lang="en-US" altLang="zh-CN" dirty="0" smtClean="0"/>
              <a:t>3</a:t>
            </a:r>
            <a:r>
              <a:rPr lang="zh-CN" altLang="en-US" dirty="0" smtClean="0"/>
              <a:t>是一个原根，因为</a:t>
            </a:r>
            <a:endParaRPr lang="zh-CN" altLang="en-US" dirty="0"/>
          </a:p>
        </p:txBody>
      </p:sp>
      <p:graphicFrame>
        <p:nvGraphicFramePr>
          <p:cNvPr id="4" name="对象 3"/>
          <p:cNvGraphicFramePr>
            <a:graphicFrameLocks noChangeAspect="1"/>
          </p:cNvGraphicFramePr>
          <p:nvPr/>
        </p:nvGraphicFramePr>
        <p:xfrm>
          <a:off x="899592" y="2348880"/>
          <a:ext cx="995288" cy="4136666"/>
        </p:xfrm>
        <a:graphic>
          <a:graphicData uri="http://schemas.openxmlformats.org/presentationml/2006/ole">
            <p:oleObj spid="_x0000_s101378" name="Unknown" r:id="rId3" imgW="406080" imgH="1688760" progId="Equation.KSEE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合数也有原根</a:t>
            </a:r>
            <a:endParaRPr lang="zh-CN" altLang="en-US" dirty="0"/>
          </a:p>
        </p:txBody>
      </p:sp>
      <p:graphicFrame>
        <p:nvGraphicFramePr>
          <p:cNvPr id="4" name="内容占位符 3"/>
          <p:cNvGraphicFramePr>
            <a:graphicFrameLocks noChangeAspect="1"/>
          </p:cNvGraphicFramePr>
          <p:nvPr>
            <p:ph idx="1"/>
          </p:nvPr>
        </p:nvGraphicFramePr>
        <p:xfrm>
          <a:off x="611560" y="1556792"/>
          <a:ext cx="4536504" cy="4536504"/>
        </p:xfrm>
        <a:graphic>
          <a:graphicData uri="http://schemas.openxmlformats.org/presentationml/2006/ole">
            <p:oleObj spid="_x0000_s102402" name="Unknown" r:id="rId3" imgW="1828800" imgH="1828800" progId="Equation.KSEE3">
              <p:embed/>
            </p:oleObj>
          </a:graphicData>
        </a:graphic>
      </p:graphicFrame>
      <p:sp>
        <p:nvSpPr>
          <p:cNvPr id="5" name="TextBox 4"/>
          <p:cNvSpPr txBox="1"/>
          <p:nvPr/>
        </p:nvSpPr>
        <p:spPr>
          <a:xfrm>
            <a:off x="5436096" y="4077072"/>
            <a:ext cx="2890535" cy="553998"/>
          </a:xfrm>
          <a:prstGeom prst="rect">
            <a:avLst/>
          </a:prstGeom>
          <a:noFill/>
        </p:spPr>
        <p:txBody>
          <a:bodyPr wrap="none" rtlCol="0">
            <a:spAutoFit/>
          </a:bodyPr>
          <a:lstStyle/>
          <a:p>
            <a:r>
              <a:rPr lang="en-US" altLang="zh-CN" sz="3000" dirty="0" smtClean="0"/>
              <a:t>3</a:t>
            </a:r>
            <a:r>
              <a:rPr lang="zh-CN" altLang="en-US" sz="3000" dirty="0" smtClean="0"/>
              <a:t>和</a:t>
            </a:r>
            <a:r>
              <a:rPr lang="en-US" altLang="zh-CN" sz="3000" dirty="0" smtClean="0"/>
              <a:t>5</a:t>
            </a:r>
            <a:r>
              <a:rPr lang="zh-CN" altLang="en-US" sz="3000" dirty="0" smtClean="0"/>
              <a:t>是</a:t>
            </a:r>
            <a:r>
              <a:rPr lang="en-US" altLang="zh-CN" sz="3000" dirty="0" smtClean="0"/>
              <a:t>14</a:t>
            </a:r>
            <a:r>
              <a:rPr lang="zh-CN" altLang="en-US" sz="3000" dirty="0" smtClean="0"/>
              <a:t>的原根</a:t>
            </a:r>
            <a:endParaRPr lang="zh-CN" altLang="en-US" sz="3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哪些模数有原根？</a:t>
            </a:r>
            <a:endParaRPr lang="zh-CN" altLang="en-US" dirty="0"/>
          </a:p>
        </p:txBody>
      </p:sp>
      <p:sp>
        <p:nvSpPr>
          <p:cNvPr id="3" name="内容占位符 2"/>
          <p:cNvSpPr>
            <a:spLocks noGrp="1"/>
          </p:cNvSpPr>
          <p:nvPr>
            <p:ph idx="1"/>
          </p:nvPr>
        </p:nvSpPr>
        <p:spPr/>
        <p:txBody>
          <a:bodyPr/>
          <a:lstStyle/>
          <a:p>
            <a:r>
              <a:rPr lang="en-US" altLang="zh-CN" dirty="0" smtClean="0"/>
              <a:t>n=1,2,4,p^r,2p^r</a:t>
            </a:r>
            <a:r>
              <a:rPr lang="en-US" altLang="zh-CN" dirty="0" smtClean="0"/>
              <a:t/>
            </a:r>
            <a:br>
              <a:rPr lang="en-US" altLang="zh-CN" dirty="0" smtClean="0"/>
            </a:br>
            <a:r>
              <a:rPr lang="zh-CN" altLang="en-US" dirty="0" smtClean="0"/>
              <a:t>其中</a:t>
            </a:r>
            <a:r>
              <a:rPr lang="en-US" altLang="zh-CN" dirty="0" smtClean="0"/>
              <a:t>p</a:t>
            </a:r>
            <a:r>
              <a:rPr lang="zh-CN" altLang="en-US" dirty="0" smtClean="0"/>
              <a:t>是奇素</a:t>
            </a:r>
            <a:r>
              <a:rPr lang="zh-CN" altLang="en-US" dirty="0" smtClean="0"/>
              <a:t>数</a:t>
            </a:r>
            <a:r>
              <a:rPr lang="en-US" altLang="zh-CN" dirty="0" smtClean="0"/>
              <a:t>,r</a:t>
            </a:r>
            <a:r>
              <a:rPr lang="zh-CN" altLang="en-US" dirty="0" smtClean="0"/>
              <a:t>是任意正整数</a:t>
            </a:r>
            <a:endParaRPr lang="zh-CN" altLang="en-US" dirty="0"/>
          </a:p>
        </p:txBody>
      </p:sp>
      <p:sp>
        <p:nvSpPr>
          <p:cNvPr id="4" name="标题 1"/>
          <p:cNvSpPr txBox="1">
            <a:spLocks/>
          </p:cNvSpPr>
          <p:nvPr/>
        </p:nvSpPr>
        <p:spPr>
          <a:xfrm>
            <a:off x="539552" y="328498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如何求原根？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a:spLocks/>
          </p:cNvSpPr>
          <p:nvPr/>
        </p:nvSpPr>
        <p:spPr>
          <a:xfrm>
            <a:off x="609600" y="4437112"/>
            <a:ext cx="8229600" cy="1841451"/>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枚举</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至少是</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利用原根的性质</a:t>
            </a:r>
            <a:endParaRPr kumimoji="0" lang="en-US" altLang="zh-CN"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ChangeAspect="1"/>
          </p:cNvGraphicFramePr>
          <p:nvPr>
            <p:ph idx="1"/>
          </p:nvPr>
        </p:nvGraphicFramePr>
        <p:xfrm>
          <a:off x="323528" y="836712"/>
          <a:ext cx="7992888" cy="4080338"/>
        </p:xfrm>
        <a:graphic>
          <a:graphicData uri="http://schemas.openxmlformats.org/presentationml/2006/ole">
            <p:oleObj spid="_x0000_s103426" name="Unknown" r:id="rId3" imgW="3035160" imgH="1549080" progId="Equation.KSEE3">
              <p:embed/>
            </p:oleObj>
          </a:graphicData>
        </a:graphic>
      </p:graphicFrame>
      <p:graphicFrame>
        <p:nvGraphicFramePr>
          <p:cNvPr id="5" name="对象 4"/>
          <p:cNvGraphicFramePr>
            <a:graphicFrameLocks noChangeAspect="1"/>
          </p:cNvGraphicFramePr>
          <p:nvPr/>
        </p:nvGraphicFramePr>
        <p:xfrm>
          <a:off x="827584" y="5085183"/>
          <a:ext cx="4032448" cy="1492529"/>
        </p:xfrm>
        <a:graphic>
          <a:graphicData uri="http://schemas.openxmlformats.org/presentationml/2006/ole">
            <p:oleObj spid="_x0000_s103427" name="Unknown" r:id="rId4" imgW="1955520" imgH="723600" progId="Equation.KSEE3">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原根的一些性质</a:t>
            </a:r>
            <a:endParaRPr lang="zh-CN" altLang="en-US" dirty="0"/>
          </a:p>
        </p:txBody>
      </p:sp>
      <p:sp>
        <p:nvSpPr>
          <p:cNvPr id="3" name="内容占位符 2"/>
          <p:cNvSpPr>
            <a:spLocks noGrp="1"/>
          </p:cNvSpPr>
          <p:nvPr>
            <p:ph idx="1"/>
          </p:nvPr>
        </p:nvSpPr>
        <p:spPr/>
        <p:txBody>
          <a:bodyPr/>
          <a:lstStyle/>
          <a:p>
            <a:r>
              <a:rPr lang="zh-CN" altLang="en-US" dirty="0" smtClean="0"/>
              <a:t>一个数</a:t>
            </a:r>
            <a:r>
              <a:rPr lang="en-US" altLang="zh-CN" dirty="0" smtClean="0"/>
              <a:t>n</a:t>
            </a:r>
            <a:r>
              <a:rPr lang="zh-CN" altLang="en-US" dirty="0" smtClean="0"/>
              <a:t>如果有原根，那么有</a:t>
            </a:r>
            <a:r>
              <a:rPr lang="en-US" altLang="zh-CN" dirty="0" smtClean="0"/>
              <a:t>phi(phi(n))</a:t>
            </a:r>
            <a:r>
              <a:rPr lang="zh-CN" altLang="en-US" dirty="0" smtClean="0"/>
              <a:t>个</a:t>
            </a:r>
            <a:endParaRPr lang="en-US" altLang="zh-CN" dirty="0" smtClean="0"/>
          </a:p>
          <a:p>
            <a:r>
              <a:rPr lang="zh-CN" altLang="en-US" dirty="0" smtClean="0"/>
              <a:t>高斯证明了：</a:t>
            </a:r>
            <a:endParaRPr lang="en-US" altLang="zh-CN" dirty="0" smtClean="0"/>
          </a:p>
          <a:p>
            <a:r>
              <a:rPr lang="zh-CN" altLang="en-US" dirty="0" smtClean="0"/>
              <a:t>一个数</a:t>
            </a:r>
            <a:r>
              <a:rPr lang="en-US" altLang="zh-CN" dirty="0" smtClean="0"/>
              <a:t>n</a:t>
            </a:r>
            <a:r>
              <a:rPr lang="zh-CN" altLang="en-US" dirty="0" smtClean="0"/>
              <a:t>的全体原根乘积模</a:t>
            </a:r>
            <a:r>
              <a:rPr lang="en-US" altLang="zh-CN" dirty="0" smtClean="0"/>
              <a:t>n</a:t>
            </a:r>
            <a:r>
              <a:rPr lang="zh-CN" altLang="en-US" dirty="0" smtClean="0"/>
              <a:t>余</a:t>
            </a:r>
            <a:r>
              <a:rPr lang="en-US" altLang="zh-CN" dirty="0" smtClean="0"/>
              <a:t>1</a:t>
            </a:r>
          </a:p>
          <a:p>
            <a:r>
              <a:rPr lang="zh-CN" altLang="en-US" dirty="0" smtClean="0"/>
              <a:t>一个数</a:t>
            </a:r>
            <a:r>
              <a:rPr lang="en-US" altLang="zh-CN" dirty="0" smtClean="0"/>
              <a:t>n</a:t>
            </a:r>
            <a:r>
              <a:rPr lang="zh-CN" altLang="en-US" dirty="0" smtClean="0"/>
              <a:t>的全体原根总和模</a:t>
            </a:r>
            <a:r>
              <a:rPr lang="en-US" altLang="zh-CN" dirty="0" smtClean="0"/>
              <a:t>n</a:t>
            </a:r>
            <a:r>
              <a:rPr lang="zh-CN" altLang="en-US" dirty="0" smtClean="0"/>
              <a:t>余</a:t>
            </a:r>
            <a:r>
              <a:rPr lang="en-US" altLang="zh-CN" dirty="0" smtClean="0"/>
              <a:t>μ(n-1)(</a:t>
            </a:r>
            <a:r>
              <a:rPr lang="zh-CN" altLang="en-US" dirty="0" smtClean="0"/>
              <a:t>莫比乌斯函数</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POJ1284</a:t>
            </a:r>
          </a:p>
          <a:p>
            <a:r>
              <a:rPr lang="zh-CN" altLang="en-US" dirty="0" smtClean="0"/>
              <a:t>给出一个</a:t>
            </a:r>
            <a:r>
              <a:rPr lang="en-US" altLang="zh-CN" dirty="0" smtClean="0"/>
              <a:t>p(3&lt;=p&lt;65536)</a:t>
            </a:r>
            <a:r>
              <a:rPr lang="zh-CN" altLang="en-US" dirty="0" smtClean="0"/>
              <a:t>，求这个数有多少个原根</a:t>
            </a:r>
            <a:endParaRPr lang="en-US" altLang="zh-CN" dirty="0" smtClean="0"/>
          </a:p>
          <a:p>
            <a:r>
              <a:rPr lang="en-US" altLang="zh-CN" dirty="0" smtClean="0"/>
              <a:t>HDU4992</a:t>
            </a:r>
          </a:p>
          <a:p>
            <a:r>
              <a:rPr lang="zh-CN" altLang="en-US" dirty="0" smtClean="0"/>
              <a:t>给出一个</a:t>
            </a:r>
            <a:r>
              <a:rPr lang="en-US" altLang="zh-CN" dirty="0" smtClean="0"/>
              <a:t>n(2&lt;=n&lt;1000000)</a:t>
            </a:r>
            <a:r>
              <a:rPr lang="zh-CN" altLang="en-US" smtClean="0"/>
              <a:t>，求所有原根。</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莫比乌斯反演</a:t>
            </a:r>
            <a:endParaRPr lang="zh-CN" altLang="en-US" dirty="0"/>
          </a:p>
        </p:txBody>
      </p:sp>
      <p:sp>
        <p:nvSpPr>
          <p:cNvPr id="3" name="内容占位符 2"/>
          <p:cNvSpPr>
            <a:spLocks noGrp="1"/>
          </p:cNvSpPr>
          <p:nvPr>
            <p:ph idx="1"/>
          </p:nvPr>
        </p:nvSpPr>
        <p:spPr/>
        <p:txBody>
          <a:bodyPr/>
          <a:lstStyle/>
          <a:p>
            <a:r>
              <a:rPr lang="zh-CN" altLang="en-US" dirty="0" smtClean="0"/>
              <a:t>先看这道题：</a:t>
            </a:r>
            <a:r>
              <a:rPr lang="en-US" altLang="zh-CN" dirty="0" smtClean="0"/>
              <a:t/>
            </a:r>
            <a:br>
              <a:rPr lang="en-US" altLang="zh-CN" dirty="0" smtClean="0"/>
            </a:br>
            <a:r>
              <a:rPr lang="en-US" altLang="zh-CN" dirty="0" smtClean="0"/>
              <a:t>POJ3090</a:t>
            </a:r>
            <a:br>
              <a:rPr lang="en-US" altLang="zh-CN" dirty="0" smtClean="0"/>
            </a:br>
            <a:r>
              <a:rPr lang="zh-CN" altLang="en-US" dirty="0" smtClean="0"/>
              <a:t>有一个</a:t>
            </a:r>
            <a:r>
              <a:rPr lang="en-US" altLang="zh-CN" dirty="0" smtClean="0"/>
              <a:t>n*</a:t>
            </a:r>
            <a:r>
              <a:rPr lang="en-US" altLang="zh-CN" dirty="0" err="1" smtClean="0"/>
              <a:t>n</a:t>
            </a:r>
            <a:r>
              <a:rPr lang="zh-CN" altLang="en-US" dirty="0" smtClean="0"/>
              <a:t>的二维格点，问在原点</a:t>
            </a:r>
            <a:r>
              <a:rPr lang="en-US" altLang="zh-CN" dirty="0" smtClean="0"/>
              <a:t>(0,0)</a:t>
            </a:r>
            <a:r>
              <a:rPr lang="zh-CN" altLang="en-US" dirty="0" smtClean="0"/>
              <a:t>处能看到多少个格点？</a:t>
            </a:r>
            <a:r>
              <a:rPr lang="en-US" altLang="zh-CN" dirty="0" smtClean="0"/>
              <a:t>(n&lt;=1000,1000</a:t>
            </a:r>
            <a:r>
              <a:rPr lang="zh-CN" altLang="en-US" dirty="0" smtClean="0"/>
              <a:t>组数据</a:t>
            </a:r>
            <a:r>
              <a:rPr lang="en-US" altLang="zh-CN" dirty="0" smtClean="0"/>
              <a:t>)</a:t>
            </a:r>
            <a:endParaRPr lang="zh-CN" altLang="en-US" dirty="0"/>
          </a:p>
        </p:txBody>
      </p:sp>
      <p:pic>
        <p:nvPicPr>
          <p:cNvPr id="171010" name="Picture 2" descr="http://poj.org/images/3090_1.png"/>
          <p:cNvPicPr>
            <a:picLocks noChangeAspect="1" noChangeArrowheads="1"/>
          </p:cNvPicPr>
          <p:nvPr/>
        </p:nvPicPr>
        <p:blipFill>
          <a:blip r:embed="rId3" cstate="print"/>
          <a:srcRect/>
          <a:stretch>
            <a:fillRect/>
          </a:stretch>
        </p:blipFill>
        <p:spPr bwMode="auto">
          <a:xfrm>
            <a:off x="971600" y="3861048"/>
            <a:ext cx="2736304" cy="2736304"/>
          </a:xfrm>
          <a:prstGeom prst="rect">
            <a:avLst/>
          </a:prstGeom>
          <a:noFill/>
        </p:spPr>
      </p:pic>
      <p:sp>
        <p:nvSpPr>
          <p:cNvPr id="5" name="TextBox 4"/>
          <p:cNvSpPr txBox="1"/>
          <p:nvPr/>
        </p:nvSpPr>
        <p:spPr>
          <a:xfrm>
            <a:off x="4499992" y="3789040"/>
            <a:ext cx="4243469" cy="1015663"/>
          </a:xfrm>
          <a:prstGeom prst="rect">
            <a:avLst/>
          </a:prstGeom>
          <a:noFill/>
        </p:spPr>
        <p:txBody>
          <a:bodyPr wrap="none" rtlCol="0">
            <a:spAutoFit/>
          </a:bodyPr>
          <a:lstStyle/>
          <a:p>
            <a:r>
              <a:rPr lang="en-US" altLang="zh-CN" sz="3000" dirty="0" smtClean="0"/>
              <a:t>n=5</a:t>
            </a:r>
            <a:r>
              <a:rPr lang="zh-CN" altLang="en-US" sz="3000" dirty="0" smtClean="0"/>
              <a:t>的情况，答案是</a:t>
            </a:r>
            <a:r>
              <a:rPr lang="en-US" altLang="zh-CN" sz="3000" dirty="0" smtClean="0"/>
              <a:t>21</a:t>
            </a:r>
            <a:r>
              <a:rPr lang="zh-CN" altLang="en-US" sz="3000" dirty="0" smtClean="0"/>
              <a:t>，</a:t>
            </a:r>
            <a:endParaRPr lang="en-US" altLang="zh-CN" sz="3000" dirty="0" smtClean="0"/>
          </a:p>
          <a:p>
            <a:r>
              <a:rPr lang="zh-CN" altLang="en-US" sz="3000" dirty="0" smtClean="0"/>
              <a:t>如左图的</a:t>
            </a:r>
            <a:r>
              <a:rPr lang="en-US" altLang="zh-CN" sz="3000" dirty="0" smtClean="0"/>
              <a:t>21</a:t>
            </a:r>
            <a:r>
              <a:rPr lang="zh-CN" altLang="en-US" sz="3000" dirty="0" smtClean="0"/>
              <a:t>根线</a:t>
            </a:r>
            <a:endParaRPr lang="zh-CN" altLang="en-US" sz="3000" dirty="0"/>
          </a:p>
        </p:txBody>
      </p:sp>
      <p:graphicFrame>
        <p:nvGraphicFramePr>
          <p:cNvPr id="6" name="对象 5"/>
          <p:cNvGraphicFramePr>
            <a:graphicFrameLocks noChangeAspect="1"/>
          </p:cNvGraphicFramePr>
          <p:nvPr/>
        </p:nvGraphicFramePr>
        <p:xfrm>
          <a:off x="4386263" y="5013325"/>
          <a:ext cx="4578350" cy="576263"/>
        </p:xfrm>
        <a:graphic>
          <a:graphicData uri="http://schemas.openxmlformats.org/presentationml/2006/ole">
            <p:oleObj spid="_x0000_s171011" name="Unknown" r:id="rId4" imgW="2019240" imgH="253800" progId="Equation.KSEE3">
              <p:embed/>
            </p:oleObj>
          </a:graphicData>
        </a:graphic>
      </p:graphicFrame>
      <p:graphicFrame>
        <p:nvGraphicFramePr>
          <p:cNvPr id="7" name="对象 6"/>
          <p:cNvGraphicFramePr>
            <a:graphicFrameLocks noChangeAspect="1"/>
          </p:cNvGraphicFramePr>
          <p:nvPr/>
        </p:nvGraphicFramePr>
        <p:xfrm>
          <a:off x="5724128" y="5589240"/>
          <a:ext cx="1719509" cy="1007988"/>
        </p:xfrm>
        <a:graphic>
          <a:graphicData uri="http://schemas.openxmlformats.org/presentationml/2006/ole">
            <p:oleObj spid="_x0000_s171012" name="Unknown" r:id="rId5" imgW="736560" imgH="431640" progId="Equation.KSEE3">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三维怎么办？</a:t>
            </a:r>
            <a:endParaRPr lang="zh-CN" altLang="en-US" dirty="0"/>
          </a:p>
        </p:txBody>
      </p:sp>
      <p:sp>
        <p:nvSpPr>
          <p:cNvPr id="3" name="内容占位符 2"/>
          <p:cNvSpPr>
            <a:spLocks noGrp="1"/>
          </p:cNvSpPr>
          <p:nvPr>
            <p:ph idx="1"/>
          </p:nvPr>
        </p:nvSpPr>
        <p:spPr/>
        <p:txBody>
          <a:bodyPr/>
          <a:lstStyle/>
          <a:p>
            <a:r>
              <a:rPr lang="en-US" altLang="zh-CN" dirty="0" smtClean="0">
                <a:hlinkClick r:id="rId3"/>
              </a:rPr>
              <a:t>SPOJ – VLATTICE</a:t>
            </a:r>
            <a:r>
              <a:rPr lang="en-US" altLang="zh-CN" dirty="0" smtClean="0"/>
              <a:t/>
            </a:r>
            <a:br>
              <a:rPr lang="en-US" altLang="zh-CN" dirty="0" smtClean="0"/>
            </a:br>
            <a:r>
              <a:rPr lang="zh-CN" altLang="en-US" dirty="0" smtClean="0"/>
              <a:t>有一个</a:t>
            </a:r>
            <a:r>
              <a:rPr lang="en-US" altLang="zh-CN" dirty="0" smtClean="0"/>
              <a:t>n*</a:t>
            </a:r>
            <a:r>
              <a:rPr lang="en-US" altLang="zh-CN" dirty="0" err="1" smtClean="0"/>
              <a:t>n</a:t>
            </a:r>
            <a:r>
              <a:rPr lang="en-US" altLang="zh-CN" dirty="0" smtClean="0"/>
              <a:t>*</a:t>
            </a:r>
            <a:r>
              <a:rPr lang="en-US" altLang="zh-CN" dirty="0" err="1" smtClean="0"/>
              <a:t>n</a:t>
            </a:r>
            <a:r>
              <a:rPr lang="zh-CN" altLang="en-US" dirty="0" smtClean="0"/>
              <a:t>的三维格点，问在原点</a:t>
            </a:r>
            <a:r>
              <a:rPr lang="en-US" altLang="zh-CN" dirty="0" smtClean="0"/>
              <a:t>(0,0,0)</a:t>
            </a:r>
            <a:r>
              <a:rPr lang="zh-CN" altLang="en-US" dirty="0" smtClean="0"/>
              <a:t>处能看到多少个格点？</a:t>
            </a:r>
            <a:r>
              <a:rPr lang="en-US" altLang="zh-CN" dirty="0" smtClean="0"/>
              <a:t>(n&lt;=1000000,50</a:t>
            </a:r>
            <a:r>
              <a:rPr lang="zh-CN" altLang="en-US" dirty="0" smtClean="0"/>
              <a:t>组数据</a:t>
            </a:r>
            <a:r>
              <a:rPr lang="en-US" altLang="zh-CN" dirty="0" smtClean="0"/>
              <a:t>)</a:t>
            </a:r>
            <a:endParaRPr lang="zh-CN" altLang="en-US" dirty="0"/>
          </a:p>
        </p:txBody>
      </p:sp>
      <p:graphicFrame>
        <p:nvGraphicFramePr>
          <p:cNvPr id="173058" name="Object 2"/>
          <p:cNvGraphicFramePr>
            <a:graphicFrameLocks noChangeAspect="1"/>
          </p:cNvGraphicFramePr>
          <p:nvPr/>
        </p:nvGraphicFramePr>
        <p:xfrm>
          <a:off x="1433513" y="3789363"/>
          <a:ext cx="5441950" cy="576262"/>
        </p:xfrm>
        <a:graphic>
          <a:graphicData uri="http://schemas.openxmlformats.org/presentationml/2006/ole">
            <p:oleObj spid="_x0000_s173058" name="Unknown" r:id="rId4" imgW="2400120" imgH="253800" progId="Equation.KSEE3">
              <p:embed/>
            </p:oleObj>
          </a:graphicData>
        </a:graphic>
      </p:graphicFrame>
      <p:sp>
        <p:nvSpPr>
          <p:cNvPr id="5" name="TextBox 4"/>
          <p:cNvSpPr txBox="1"/>
          <p:nvPr/>
        </p:nvSpPr>
        <p:spPr>
          <a:xfrm>
            <a:off x="2627784" y="5229200"/>
            <a:ext cx="2877711" cy="553998"/>
          </a:xfrm>
          <a:prstGeom prst="rect">
            <a:avLst/>
          </a:prstGeom>
          <a:noFill/>
        </p:spPr>
        <p:txBody>
          <a:bodyPr wrap="none" rtlCol="0">
            <a:spAutoFit/>
          </a:bodyPr>
          <a:lstStyle/>
          <a:p>
            <a:r>
              <a:rPr lang="zh-CN" altLang="en-US" sz="3000" dirty="0" smtClean="0"/>
              <a:t>莫比乌斯反演！</a:t>
            </a:r>
            <a:endParaRPr lang="zh-CN" altLang="en-US" sz="3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什么是莫比乌斯反演？</a:t>
            </a:r>
            <a:endParaRPr lang="zh-CN" altLang="en-US" dirty="0"/>
          </a:p>
        </p:txBody>
      </p:sp>
      <p:graphicFrame>
        <p:nvGraphicFramePr>
          <p:cNvPr id="4" name="对象 3"/>
          <p:cNvGraphicFramePr>
            <a:graphicFrameLocks noChangeAspect="1"/>
          </p:cNvGraphicFramePr>
          <p:nvPr/>
        </p:nvGraphicFramePr>
        <p:xfrm>
          <a:off x="566738" y="1412875"/>
          <a:ext cx="8310562" cy="2303463"/>
        </p:xfrm>
        <a:graphic>
          <a:graphicData uri="http://schemas.openxmlformats.org/presentationml/2006/ole">
            <p:oleObj spid="_x0000_s174082" name="Unknown" r:id="rId3" imgW="3848040" imgH="1066680" progId="Equation.KSEE3">
              <p:embed/>
            </p:oleObj>
          </a:graphicData>
        </a:graphic>
      </p:graphicFrame>
      <p:graphicFrame>
        <p:nvGraphicFramePr>
          <p:cNvPr id="174084" name="Object 4"/>
          <p:cNvGraphicFramePr>
            <a:graphicFrameLocks noChangeAspect="1"/>
          </p:cNvGraphicFramePr>
          <p:nvPr/>
        </p:nvGraphicFramePr>
        <p:xfrm>
          <a:off x="2267744" y="4365104"/>
          <a:ext cx="5589587" cy="1435100"/>
        </p:xfrm>
        <a:graphic>
          <a:graphicData uri="http://schemas.openxmlformats.org/presentationml/2006/ole">
            <p:oleObj spid="_x0000_s174084" name="Unknown" r:id="rId4" imgW="2768400" imgH="711000" progId="Equation.KSEE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a:t>
            </a:r>
            <a:endParaRPr lang="zh-CN" altLang="en-US" dirty="0"/>
          </a:p>
        </p:txBody>
      </p:sp>
      <p:sp>
        <p:nvSpPr>
          <p:cNvPr id="3" name="内容占位符 2"/>
          <p:cNvSpPr>
            <a:spLocks noGrp="1"/>
          </p:cNvSpPr>
          <p:nvPr>
            <p:ph idx="1"/>
          </p:nvPr>
        </p:nvSpPr>
        <p:spPr/>
        <p:txBody>
          <a:bodyPr/>
          <a:lstStyle/>
          <a:p>
            <a:r>
              <a:rPr lang="zh-CN" altLang="en-US" dirty="0" smtClean="0"/>
              <a:t>欧几里得算法</a:t>
            </a:r>
            <a:r>
              <a:rPr lang="en-US" altLang="zh-CN" dirty="0" smtClean="0"/>
              <a:t>(</a:t>
            </a:r>
            <a:r>
              <a:rPr lang="zh-CN" altLang="en-US" dirty="0" smtClean="0"/>
              <a:t>辗转相除法</a:t>
            </a:r>
            <a:r>
              <a:rPr lang="en-US" altLang="zh-CN" dirty="0" smtClean="0"/>
              <a:t>)</a:t>
            </a:r>
            <a:br>
              <a:rPr lang="en-US" altLang="zh-CN" dirty="0" smtClean="0"/>
            </a:br>
            <a:r>
              <a:rPr lang="en-US" altLang="zh-CN" dirty="0" smtClean="0"/>
              <a:t>algorithm</a:t>
            </a:r>
            <a:r>
              <a:rPr lang="zh-CN" altLang="en-US" dirty="0" smtClean="0"/>
              <a:t>库里面有</a:t>
            </a:r>
            <a:r>
              <a:rPr lang="en-US" altLang="zh-CN" dirty="0" smtClean="0"/>
              <a:t>__</a:t>
            </a:r>
            <a:r>
              <a:rPr lang="en-US" altLang="zh-CN" dirty="0" err="1" smtClean="0"/>
              <a:t>gcd</a:t>
            </a:r>
            <a:r>
              <a:rPr lang="zh-CN" altLang="en-US" dirty="0" smtClean="0"/>
              <a:t>函数，可以不用自己手写</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一些有趣的性质</a:t>
            </a:r>
            <a:endParaRPr lang="zh-CN" altLang="en-US" dirty="0"/>
          </a:p>
        </p:txBody>
      </p:sp>
      <p:graphicFrame>
        <p:nvGraphicFramePr>
          <p:cNvPr id="4" name="内容占位符 3"/>
          <p:cNvGraphicFramePr>
            <a:graphicFrameLocks noChangeAspect="1"/>
          </p:cNvGraphicFramePr>
          <p:nvPr>
            <p:ph idx="1"/>
          </p:nvPr>
        </p:nvGraphicFramePr>
        <p:xfrm>
          <a:off x="3059832" y="1700808"/>
          <a:ext cx="3048000" cy="1206500"/>
        </p:xfrm>
        <a:graphic>
          <a:graphicData uri="http://schemas.openxmlformats.org/presentationml/2006/ole">
            <p:oleObj spid="_x0000_s201730" name="Unknown" r:id="rId3" imgW="1155600" imgH="457200" progId="Equation.KSEE3">
              <p:embed/>
            </p:oleObj>
          </a:graphicData>
        </a:graphic>
      </p:graphicFrame>
      <p:graphicFrame>
        <p:nvGraphicFramePr>
          <p:cNvPr id="5" name="内容占位符 3"/>
          <p:cNvGraphicFramePr>
            <a:graphicFrameLocks noChangeAspect="1"/>
          </p:cNvGraphicFramePr>
          <p:nvPr/>
        </p:nvGraphicFramePr>
        <p:xfrm>
          <a:off x="3221038" y="3390900"/>
          <a:ext cx="2579687" cy="1138238"/>
        </p:xfrm>
        <a:graphic>
          <a:graphicData uri="http://schemas.openxmlformats.org/presentationml/2006/ole">
            <p:oleObj spid="_x0000_s201731" name="Unknown" r:id="rId4" imgW="977760" imgH="431640" progId="Equation.KSEE3">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两种形式</a:t>
            </a:r>
            <a:endParaRPr lang="zh-CN" altLang="en-US" dirty="0"/>
          </a:p>
        </p:txBody>
      </p:sp>
      <p:sp>
        <p:nvSpPr>
          <p:cNvPr id="4" name="内容占位符 2"/>
          <p:cNvSpPr>
            <a:spLocks noGrp="1"/>
          </p:cNvSpPr>
          <p:nvPr>
            <p:ph idx="1"/>
          </p:nvPr>
        </p:nvSpPr>
        <p:spPr>
          <a:xfrm>
            <a:off x="457200" y="1600200"/>
            <a:ext cx="8229600" cy="4525963"/>
          </a:xfrm>
        </p:spPr>
        <p:txBody>
          <a:bodyPr/>
          <a:lstStyle/>
          <a:p>
            <a:r>
              <a:rPr lang="zh-CN" altLang="en-US" dirty="0" smtClean="0"/>
              <a:t>本质：在自然数中的容斥</a:t>
            </a:r>
            <a:endParaRPr lang="zh-CN" altLang="en-US" dirty="0"/>
          </a:p>
        </p:txBody>
      </p:sp>
      <p:graphicFrame>
        <p:nvGraphicFramePr>
          <p:cNvPr id="5" name="对象 4"/>
          <p:cNvGraphicFramePr>
            <a:graphicFrameLocks noChangeAspect="1"/>
          </p:cNvGraphicFramePr>
          <p:nvPr/>
        </p:nvGraphicFramePr>
        <p:xfrm>
          <a:off x="1043608" y="2924944"/>
          <a:ext cx="2563275" cy="969888"/>
        </p:xfrm>
        <a:graphic>
          <a:graphicData uri="http://schemas.openxmlformats.org/presentationml/2006/ole">
            <p:oleObj spid="_x0000_s175106" name="Unknown" r:id="rId3" imgW="939600" imgH="355320" progId="Equation.KSEE3">
              <p:embed/>
            </p:oleObj>
          </a:graphicData>
        </a:graphic>
      </p:graphicFrame>
      <p:graphicFrame>
        <p:nvGraphicFramePr>
          <p:cNvPr id="6" name="对象 5"/>
          <p:cNvGraphicFramePr>
            <a:graphicFrameLocks noChangeAspect="1"/>
          </p:cNvGraphicFramePr>
          <p:nvPr/>
        </p:nvGraphicFramePr>
        <p:xfrm>
          <a:off x="611560" y="4797152"/>
          <a:ext cx="3568700" cy="1212850"/>
        </p:xfrm>
        <a:graphic>
          <a:graphicData uri="http://schemas.openxmlformats.org/presentationml/2006/ole">
            <p:oleObj spid="_x0000_s175107" name="Unknown" r:id="rId4" imgW="1307880" imgH="444240" progId="Equation.KSEE3">
              <p:embed/>
            </p:oleObj>
          </a:graphicData>
        </a:graphic>
      </p:graphicFrame>
      <p:sp>
        <p:nvSpPr>
          <p:cNvPr id="7" name="下箭头 6"/>
          <p:cNvSpPr/>
          <p:nvPr/>
        </p:nvSpPr>
        <p:spPr>
          <a:xfrm>
            <a:off x="2051720" y="4005064"/>
            <a:ext cx="50405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nvGraphicFramePr>
        <p:xfrm>
          <a:off x="5364088" y="2780928"/>
          <a:ext cx="2563275" cy="969888"/>
        </p:xfrm>
        <a:graphic>
          <a:graphicData uri="http://schemas.openxmlformats.org/presentationml/2006/ole">
            <p:oleObj spid="_x0000_s175108" name="Unknown" r:id="rId5" imgW="939600" imgH="355320" progId="Equation.KSEE3">
              <p:embed/>
            </p:oleObj>
          </a:graphicData>
        </a:graphic>
      </p:graphicFrame>
      <p:graphicFrame>
        <p:nvGraphicFramePr>
          <p:cNvPr id="9" name="对象 8"/>
          <p:cNvGraphicFramePr>
            <a:graphicFrameLocks noChangeAspect="1"/>
          </p:cNvGraphicFramePr>
          <p:nvPr/>
        </p:nvGraphicFramePr>
        <p:xfrm>
          <a:off x="5076056" y="4653136"/>
          <a:ext cx="3568700" cy="1212850"/>
        </p:xfrm>
        <a:graphic>
          <a:graphicData uri="http://schemas.openxmlformats.org/presentationml/2006/ole">
            <p:oleObj spid="_x0000_s175109" name="Unknown" r:id="rId6" imgW="1307880" imgH="444240" progId="Equation.KSEE3">
              <p:embed/>
            </p:oleObj>
          </a:graphicData>
        </a:graphic>
      </p:graphicFrame>
      <p:sp>
        <p:nvSpPr>
          <p:cNvPr id="10" name="下箭头 9"/>
          <p:cNvSpPr/>
          <p:nvPr/>
        </p:nvSpPr>
        <p:spPr>
          <a:xfrm>
            <a:off x="6372200" y="3861048"/>
            <a:ext cx="50405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证明就一行</a:t>
            </a:r>
            <a:endParaRPr lang="zh-CN" altLang="en-US" dirty="0"/>
          </a:p>
        </p:txBody>
      </p:sp>
      <p:graphicFrame>
        <p:nvGraphicFramePr>
          <p:cNvPr id="176130" name="Object 2"/>
          <p:cNvGraphicFramePr>
            <a:graphicFrameLocks noChangeAspect="1"/>
          </p:cNvGraphicFramePr>
          <p:nvPr/>
        </p:nvGraphicFramePr>
        <p:xfrm>
          <a:off x="338138" y="2349500"/>
          <a:ext cx="8547100" cy="2489200"/>
        </p:xfrm>
        <a:graphic>
          <a:graphicData uri="http://schemas.openxmlformats.org/presentationml/2006/ole">
            <p:oleObj spid="_x0000_s176130" name="Unknown" r:id="rId4" imgW="3746160" imgH="1091880" progId="Equation.KSEE3">
              <p:embed/>
            </p:oleObj>
          </a:graphicData>
        </a:graphic>
      </p:graphicFrame>
      <p:graphicFrame>
        <p:nvGraphicFramePr>
          <p:cNvPr id="176131" name="Object 3"/>
          <p:cNvGraphicFramePr>
            <a:graphicFrameLocks noChangeAspect="1"/>
          </p:cNvGraphicFramePr>
          <p:nvPr/>
        </p:nvGraphicFramePr>
        <p:xfrm>
          <a:off x="323528" y="1268760"/>
          <a:ext cx="2282825" cy="863600"/>
        </p:xfrm>
        <a:graphic>
          <a:graphicData uri="http://schemas.openxmlformats.org/presentationml/2006/ole">
            <p:oleObj spid="_x0000_s176131" name="Unknown" r:id="rId5" imgW="939600" imgH="355320" progId="Equation.KSEE3">
              <p:embed/>
            </p:oleObj>
          </a:graphicData>
        </a:graphic>
      </p:graphicFrame>
      <p:graphicFrame>
        <p:nvGraphicFramePr>
          <p:cNvPr id="176132" name="Object 2"/>
          <p:cNvGraphicFramePr>
            <a:graphicFrameLocks noChangeAspect="1"/>
          </p:cNvGraphicFramePr>
          <p:nvPr/>
        </p:nvGraphicFramePr>
        <p:xfrm>
          <a:off x="4932040" y="1124744"/>
          <a:ext cx="3568700" cy="1212850"/>
        </p:xfrm>
        <a:graphic>
          <a:graphicData uri="http://schemas.openxmlformats.org/presentationml/2006/ole">
            <p:oleObj spid="_x0000_s176132" name="Unknown" r:id="rId6" imgW="1307880" imgH="444240" progId="Equation.KSEE3">
              <p:embed/>
            </p:oleObj>
          </a:graphicData>
        </a:graphic>
      </p:graphicFrame>
      <p:sp>
        <p:nvSpPr>
          <p:cNvPr id="7" name="椭圆形标注 6"/>
          <p:cNvSpPr/>
          <p:nvPr/>
        </p:nvSpPr>
        <p:spPr>
          <a:xfrm>
            <a:off x="4139952" y="5661248"/>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交换求和顺序</a:t>
            </a:r>
            <a:endParaRPr lang="zh-CN" altLang="en-US" sz="3000" dirty="0">
              <a:solidFill>
                <a:schemeClr val="tx1"/>
              </a:solidFill>
            </a:endParaRPr>
          </a:p>
        </p:txBody>
      </p:sp>
      <p:sp>
        <p:nvSpPr>
          <p:cNvPr id="8" name="椭圆形标注 7"/>
          <p:cNvSpPr/>
          <p:nvPr/>
        </p:nvSpPr>
        <p:spPr>
          <a:xfrm>
            <a:off x="6623720" y="5661248"/>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莫比乌斯性质</a:t>
            </a:r>
            <a:endParaRPr lang="zh-CN" altLang="en-US" sz="3000" dirty="0">
              <a:solidFill>
                <a:schemeClr val="tx1"/>
              </a:solidFill>
            </a:endParaRPr>
          </a:p>
        </p:txBody>
      </p:sp>
      <p:sp>
        <p:nvSpPr>
          <p:cNvPr id="9" name="椭圆形标注 8"/>
          <p:cNvSpPr/>
          <p:nvPr/>
        </p:nvSpPr>
        <p:spPr>
          <a:xfrm>
            <a:off x="1043608" y="5589240"/>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函数定义</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另一种形式</a:t>
            </a:r>
            <a:r>
              <a:rPr lang="en-US" altLang="zh-CN" dirty="0" smtClean="0"/>
              <a:t>(</a:t>
            </a:r>
            <a:r>
              <a:rPr lang="zh-CN" altLang="en-US" dirty="0" smtClean="0"/>
              <a:t>这种用得比较多</a:t>
            </a:r>
            <a:r>
              <a:rPr lang="en-US" altLang="zh-CN" dirty="0" smtClean="0"/>
              <a:t>)</a:t>
            </a:r>
            <a:endParaRPr lang="zh-CN" altLang="en-US" dirty="0"/>
          </a:p>
        </p:txBody>
      </p:sp>
      <p:graphicFrame>
        <p:nvGraphicFramePr>
          <p:cNvPr id="177154" name="Object 2"/>
          <p:cNvGraphicFramePr>
            <a:graphicFrameLocks noChangeAspect="1"/>
          </p:cNvGraphicFramePr>
          <p:nvPr/>
        </p:nvGraphicFramePr>
        <p:xfrm>
          <a:off x="468313" y="1341438"/>
          <a:ext cx="2282825" cy="863600"/>
        </p:xfrm>
        <a:graphic>
          <a:graphicData uri="http://schemas.openxmlformats.org/presentationml/2006/ole">
            <p:oleObj spid="_x0000_s177154" name="Unknown" r:id="rId3" imgW="939600" imgH="355320" progId="Equation.KSEE3">
              <p:embed/>
            </p:oleObj>
          </a:graphicData>
        </a:graphic>
      </p:graphicFrame>
      <p:graphicFrame>
        <p:nvGraphicFramePr>
          <p:cNvPr id="177155" name="Object 2"/>
          <p:cNvGraphicFramePr>
            <a:graphicFrameLocks noChangeAspect="1"/>
          </p:cNvGraphicFramePr>
          <p:nvPr/>
        </p:nvGraphicFramePr>
        <p:xfrm>
          <a:off x="338138" y="2420938"/>
          <a:ext cx="8256587" cy="2606675"/>
        </p:xfrm>
        <a:graphic>
          <a:graphicData uri="http://schemas.openxmlformats.org/presentationml/2006/ole">
            <p:oleObj spid="_x0000_s177155" name="Unknown" r:id="rId4" imgW="3619440" imgH="1143000" progId="Equation.KSEE3">
              <p:embed/>
            </p:oleObj>
          </a:graphicData>
        </a:graphic>
      </p:graphicFrame>
      <p:graphicFrame>
        <p:nvGraphicFramePr>
          <p:cNvPr id="177156" name="Object 4"/>
          <p:cNvGraphicFramePr>
            <a:graphicFrameLocks noChangeAspect="1"/>
          </p:cNvGraphicFramePr>
          <p:nvPr/>
        </p:nvGraphicFramePr>
        <p:xfrm>
          <a:off x="4932040" y="1124744"/>
          <a:ext cx="3568700" cy="1212850"/>
        </p:xfrm>
        <a:graphic>
          <a:graphicData uri="http://schemas.openxmlformats.org/presentationml/2006/ole">
            <p:oleObj spid="_x0000_s177156" name="Unknown" r:id="rId5" imgW="1307880" imgH="444240" progId="Equation.KSEE3">
              <p:embed/>
            </p:oleObj>
          </a:graphicData>
        </a:graphic>
      </p:graphicFrame>
      <p:sp>
        <p:nvSpPr>
          <p:cNvPr id="6" name="椭圆形标注 5"/>
          <p:cNvSpPr/>
          <p:nvPr/>
        </p:nvSpPr>
        <p:spPr>
          <a:xfrm>
            <a:off x="3995936" y="5733256"/>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交换求和顺序</a:t>
            </a:r>
            <a:endParaRPr lang="zh-CN" altLang="en-US" sz="3000" dirty="0">
              <a:solidFill>
                <a:schemeClr val="tx1"/>
              </a:solidFill>
            </a:endParaRPr>
          </a:p>
        </p:txBody>
      </p:sp>
      <p:sp>
        <p:nvSpPr>
          <p:cNvPr id="7" name="椭圆形标注 6"/>
          <p:cNvSpPr/>
          <p:nvPr/>
        </p:nvSpPr>
        <p:spPr>
          <a:xfrm>
            <a:off x="6372200" y="5805264"/>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莫比乌斯性质</a:t>
            </a:r>
            <a:endParaRPr lang="zh-CN" altLang="en-US" sz="3000" dirty="0">
              <a:solidFill>
                <a:schemeClr val="tx1"/>
              </a:solidFill>
            </a:endParaRPr>
          </a:p>
        </p:txBody>
      </p:sp>
      <p:sp>
        <p:nvSpPr>
          <p:cNvPr id="8" name="椭圆形标注 7"/>
          <p:cNvSpPr/>
          <p:nvPr/>
        </p:nvSpPr>
        <p:spPr>
          <a:xfrm>
            <a:off x="1043608" y="5589240"/>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函数定义</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78" name="Object 2"/>
          <p:cNvGraphicFramePr>
            <a:graphicFrameLocks noChangeAspect="1"/>
          </p:cNvGraphicFramePr>
          <p:nvPr/>
        </p:nvGraphicFramePr>
        <p:xfrm>
          <a:off x="250825" y="177800"/>
          <a:ext cx="8618538" cy="6680200"/>
        </p:xfrm>
        <a:graphic>
          <a:graphicData uri="http://schemas.openxmlformats.org/presentationml/2006/ole">
            <p:oleObj spid="_x0000_s178178" name="Unknown" r:id="rId3" imgW="3530520" imgH="2730240" progId="Equation.KSEE3">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于是可以解决大量</a:t>
            </a:r>
            <a:r>
              <a:rPr lang="en-US" altLang="zh-CN" dirty="0" smtClean="0"/>
              <a:t>”</a:t>
            </a:r>
            <a:r>
              <a:rPr lang="zh-CN" altLang="en-US" dirty="0" smtClean="0"/>
              <a:t>有多少组</a:t>
            </a:r>
            <a:r>
              <a:rPr lang="en-US" altLang="zh-CN" dirty="0" smtClean="0"/>
              <a:t>(</a:t>
            </a:r>
            <a:r>
              <a:rPr lang="en-US" altLang="zh-CN" dirty="0" err="1" smtClean="0"/>
              <a:t>x,y</a:t>
            </a:r>
            <a:r>
              <a:rPr lang="en-US" altLang="zh-CN" dirty="0" smtClean="0"/>
              <a:t>),</a:t>
            </a:r>
            <a:r>
              <a:rPr lang="en-US" altLang="zh-CN" dirty="0" err="1" smtClean="0"/>
              <a:t>gcd</a:t>
            </a:r>
            <a:r>
              <a:rPr lang="en-US" altLang="zh-CN" dirty="0" smtClean="0"/>
              <a:t>=k”</a:t>
            </a:r>
            <a:r>
              <a:rPr lang="zh-CN" altLang="en-US" dirty="0" smtClean="0"/>
              <a:t>的统计问题</a:t>
            </a:r>
            <a:r>
              <a:rPr lang="en-US" altLang="zh-CN" dirty="0" smtClean="0"/>
              <a:t/>
            </a:r>
            <a:br>
              <a:rPr lang="en-US" altLang="zh-CN" dirty="0" smtClean="0"/>
            </a:br>
            <a:r>
              <a:rPr lang="en-US" altLang="zh-CN" dirty="0" smtClean="0"/>
              <a:t>HDU1695</a:t>
            </a:r>
            <a:br>
              <a:rPr lang="en-US" altLang="zh-CN" dirty="0" smtClean="0"/>
            </a:br>
            <a:r>
              <a:rPr lang="zh-CN" altLang="en-US" dirty="0" smtClean="0"/>
              <a:t>给定</a:t>
            </a:r>
            <a:r>
              <a:rPr lang="en-US" altLang="zh-CN" dirty="0" err="1" smtClean="0"/>
              <a:t>a,b,c,d,k</a:t>
            </a:r>
            <a:r>
              <a:rPr lang="en-US" altLang="zh-CN" dirty="0" smtClean="0"/>
              <a:t>,</a:t>
            </a:r>
            <a:r>
              <a:rPr lang="zh-CN" altLang="en-US" dirty="0" smtClean="0"/>
              <a:t>求有多少组无序整数对</a:t>
            </a:r>
            <a:r>
              <a:rPr lang="en-US" altLang="zh-CN" dirty="0" smtClean="0"/>
              <a:t>(</a:t>
            </a:r>
            <a:r>
              <a:rPr lang="en-US" altLang="zh-CN" dirty="0" err="1" smtClean="0"/>
              <a:t>x,y</a:t>
            </a:r>
            <a:r>
              <a:rPr lang="en-US" altLang="zh-CN" dirty="0" smtClean="0"/>
              <a:t>)</a:t>
            </a:r>
            <a:r>
              <a:rPr lang="zh-CN" altLang="en-US" dirty="0" smtClean="0"/>
              <a:t>，满足</a:t>
            </a:r>
            <a:r>
              <a:rPr lang="en-US" altLang="zh-CN" dirty="0" smtClean="0"/>
              <a:t>a&lt;=x&lt;=</a:t>
            </a:r>
            <a:r>
              <a:rPr lang="en-US" altLang="zh-CN" dirty="0" err="1" smtClean="0"/>
              <a:t>b,c</a:t>
            </a:r>
            <a:r>
              <a:rPr lang="en-US" altLang="zh-CN" dirty="0" smtClean="0"/>
              <a:t>&lt;=y&lt;=</a:t>
            </a:r>
            <a:r>
              <a:rPr lang="en-US" altLang="zh-CN" dirty="0" err="1" smtClean="0"/>
              <a:t>d,gcd</a:t>
            </a:r>
            <a:r>
              <a:rPr lang="en-US" altLang="zh-CN" dirty="0" smtClean="0"/>
              <a:t>(</a:t>
            </a:r>
            <a:r>
              <a:rPr lang="en-US" altLang="zh-CN" dirty="0" err="1" smtClean="0"/>
              <a:t>x,y</a:t>
            </a:r>
            <a:r>
              <a:rPr lang="en-US" altLang="zh-CN" dirty="0" smtClean="0"/>
              <a:t>)=k</a:t>
            </a:r>
            <a:br>
              <a:rPr lang="en-US" altLang="zh-CN" dirty="0" smtClean="0"/>
            </a:br>
            <a:r>
              <a:rPr lang="en-US" altLang="zh-CN" dirty="0" smtClean="0"/>
              <a:t>a=1,c=1</a:t>
            </a:r>
            <a:br>
              <a:rPr lang="en-US" altLang="zh-CN" dirty="0" smtClean="0"/>
            </a:br>
            <a:r>
              <a:rPr lang="en-US" altLang="zh-CN" dirty="0" err="1" smtClean="0"/>
              <a:t>1</a:t>
            </a:r>
            <a:r>
              <a:rPr lang="en-US" altLang="zh-CN" dirty="0" smtClean="0"/>
              <a:t>&lt;=</a:t>
            </a:r>
            <a:r>
              <a:rPr lang="en-US" altLang="zh-CN" dirty="0" err="1" smtClean="0"/>
              <a:t>b,d</a:t>
            </a:r>
            <a:r>
              <a:rPr lang="en-US" altLang="zh-CN" dirty="0" smtClean="0"/>
              <a:t>&lt;=100000</a:t>
            </a:r>
            <a:br>
              <a:rPr lang="en-US" altLang="zh-CN" dirty="0" smtClean="0"/>
            </a:br>
            <a:r>
              <a:rPr lang="en-US" altLang="zh-CN" dirty="0" smtClean="0"/>
              <a:t>0&lt;=k&lt;=100000</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HDU5212</a:t>
            </a:r>
            <a:br>
              <a:rPr lang="en-US" altLang="zh-CN" dirty="0" smtClean="0"/>
            </a:br>
            <a:endParaRPr lang="zh-CN" altLang="en-US" dirty="0"/>
          </a:p>
        </p:txBody>
      </p:sp>
      <p:graphicFrame>
        <p:nvGraphicFramePr>
          <p:cNvPr id="4" name="对象 3"/>
          <p:cNvGraphicFramePr>
            <a:graphicFrameLocks noChangeAspect="1"/>
          </p:cNvGraphicFramePr>
          <p:nvPr/>
        </p:nvGraphicFramePr>
        <p:xfrm>
          <a:off x="611559" y="2348880"/>
          <a:ext cx="6844761" cy="2088232"/>
        </p:xfrm>
        <a:graphic>
          <a:graphicData uri="http://schemas.openxmlformats.org/presentationml/2006/ole">
            <p:oleObj spid="_x0000_s179202" name="Unknown" r:id="rId3" imgW="2247840" imgH="685800" progId="Equation.KSEE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hlinkClick r:id="rId2"/>
              </a:rPr>
              <a:t>https://vjudge.net/contest/176263</a:t>
            </a:r>
            <a:endParaRPr lang="en-US" altLang="zh-CN" dirty="0" smtClean="0"/>
          </a:p>
          <a:p>
            <a:r>
              <a:rPr lang="zh-CN" altLang="en-US" dirty="0" smtClean="0"/>
              <a:t>或者搜索</a:t>
            </a:r>
            <a:r>
              <a:rPr lang="en-US" altLang="zh-CN" dirty="0" smtClean="0"/>
              <a:t/>
            </a:r>
            <a:br>
              <a:rPr lang="en-US" altLang="zh-CN" dirty="0" smtClean="0"/>
            </a:br>
            <a:r>
              <a:rPr lang="zh-CN" altLang="en-US" dirty="0" smtClean="0"/>
              <a:t> “</a:t>
            </a:r>
            <a:r>
              <a:rPr lang="en-US" altLang="zh-CN" dirty="0" smtClean="0"/>
              <a:t>2017 Summer Training</a:t>
            </a:r>
            <a:r>
              <a:rPr lang="zh-CN" altLang="en-US" dirty="0" smtClean="0"/>
              <a:t>（精英班） </a:t>
            </a:r>
            <a:r>
              <a:rPr lang="en-US" altLang="zh-CN" dirty="0" smtClean="0"/>
              <a:t>Day4</a:t>
            </a:r>
            <a:r>
              <a:rPr lang="zh-CN" altLang="en-US" dirty="0" smtClean="0"/>
              <a:t>”</a:t>
            </a:r>
            <a:endParaRPr lang="en-US" altLang="zh-CN" dirty="0" smtClean="0"/>
          </a:p>
          <a:p>
            <a:r>
              <a:rPr lang="zh-CN" altLang="en-US" dirty="0" smtClean="0"/>
              <a:t>请各位同学用手机或者电脑先进去</a:t>
            </a:r>
            <a:r>
              <a:rPr lang="en-US" altLang="zh-CN" dirty="0" smtClean="0"/>
              <a:t>contest</a:t>
            </a:r>
            <a:r>
              <a:rPr lang="zh-CN" altLang="en-US" dirty="0" smtClean="0"/>
              <a:t>，登录好自己的账号，然后停留在输入密码页面。</a:t>
            </a:r>
            <a:endParaRPr lang="en-US" altLang="zh-CN" dirty="0" smtClean="0"/>
          </a:p>
          <a:p>
            <a:r>
              <a:rPr lang="zh-CN" altLang="en-US" dirty="0" smtClean="0"/>
              <a:t>前三个找到密码并且进去提交代码的</a:t>
            </a:r>
            <a:r>
              <a:rPr lang="en-US" altLang="zh-CN" dirty="0" smtClean="0"/>
              <a:t>(</a:t>
            </a:r>
            <a:r>
              <a:rPr lang="zh-CN" altLang="en-US" dirty="0" smtClean="0"/>
              <a:t>以</a:t>
            </a:r>
            <a:r>
              <a:rPr lang="en-US" altLang="zh-CN" dirty="0" smtClean="0"/>
              <a:t>status</a:t>
            </a:r>
            <a:r>
              <a:rPr lang="zh-CN" altLang="en-US" dirty="0" smtClean="0"/>
              <a:t>的</a:t>
            </a:r>
            <a:r>
              <a:rPr lang="en-US" altLang="zh-CN" dirty="0" err="1" smtClean="0"/>
              <a:t>runid</a:t>
            </a:r>
            <a:r>
              <a:rPr lang="zh-CN" altLang="en-US" dirty="0" smtClean="0"/>
              <a:t>为准</a:t>
            </a:r>
            <a:r>
              <a:rPr lang="en-US" altLang="zh-CN" dirty="0" smtClean="0"/>
              <a:t>)</a:t>
            </a:r>
            <a:r>
              <a:rPr lang="zh-CN" altLang="en-US" dirty="0" smtClean="0"/>
              <a:t>可获得公仔一个，不需要</a:t>
            </a:r>
            <a:r>
              <a:rPr lang="en-US" altLang="zh-CN" dirty="0" smtClean="0"/>
              <a:t>AC</a:t>
            </a:r>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放松一下</a:t>
            </a:r>
            <a:endParaRPr lang="zh-CN" altLang="en-US" dirty="0"/>
          </a:p>
        </p:txBody>
      </p:sp>
      <p:graphicFrame>
        <p:nvGraphicFramePr>
          <p:cNvPr id="4" name="对象 3"/>
          <p:cNvGraphicFramePr>
            <a:graphicFrameLocks noChangeAspect="1"/>
          </p:cNvGraphicFramePr>
          <p:nvPr/>
        </p:nvGraphicFramePr>
        <p:xfrm>
          <a:off x="395536" y="1679823"/>
          <a:ext cx="8489569" cy="3549377"/>
        </p:xfrm>
        <a:graphic>
          <a:graphicData uri="http://schemas.openxmlformats.org/presentationml/2006/ole">
            <p:oleObj spid="_x0000_s180226" name="Unknown" r:id="rId3" imgW="3949560" imgH="1650960" progId="Equation.KSEE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分解质因数</a:t>
            </a:r>
            <a:endParaRPr lang="zh-CN" altLang="en-US" dirty="0"/>
          </a:p>
        </p:txBody>
      </p:sp>
      <p:sp>
        <p:nvSpPr>
          <p:cNvPr id="3" name="内容占位符 2"/>
          <p:cNvSpPr>
            <a:spLocks noGrp="1"/>
          </p:cNvSpPr>
          <p:nvPr>
            <p:ph idx="1"/>
          </p:nvPr>
        </p:nvSpPr>
        <p:spPr/>
        <p:txBody>
          <a:bodyPr/>
          <a:lstStyle/>
          <a:p>
            <a:r>
              <a:rPr lang="zh-CN" altLang="en-US" dirty="0" smtClean="0"/>
              <a:t>在处理模数为</a:t>
            </a:r>
            <a:r>
              <a:rPr lang="zh-CN" altLang="en-US" b="1" dirty="0" smtClean="0"/>
              <a:t>合数</a:t>
            </a:r>
            <a:r>
              <a:rPr lang="zh-CN" altLang="en-US" dirty="0" smtClean="0"/>
              <a:t>时经常用的方法</a:t>
            </a:r>
            <a:r>
              <a:rPr lang="en-US" altLang="zh-CN" dirty="0" smtClean="0"/>
              <a:t/>
            </a:r>
            <a:br>
              <a:rPr lang="en-US" altLang="zh-CN" dirty="0" smtClean="0"/>
            </a:br>
            <a:r>
              <a:rPr lang="en-US" altLang="zh-CN" dirty="0" smtClean="0"/>
              <a:t>(</a:t>
            </a:r>
            <a:r>
              <a:rPr lang="zh-CN" altLang="en-US" dirty="0" smtClean="0"/>
              <a:t>先</a:t>
            </a:r>
            <a:r>
              <a:rPr lang="zh-CN" altLang="en-US" b="1" dirty="0" smtClean="0"/>
              <a:t>分解质因数</a:t>
            </a:r>
            <a:r>
              <a:rPr lang="en-US" altLang="zh-CN" dirty="0" smtClean="0"/>
              <a:t>-&gt;</a:t>
            </a:r>
            <a:r>
              <a:rPr lang="zh-CN" altLang="en-US" dirty="0" smtClean="0"/>
              <a:t>处理每一个质因子</a:t>
            </a:r>
            <a:r>
              <a:rPr lang="en-US" altLang="zh-CN" dirty="0" smtClean="0"/>
              <a:t>-&gt;</a:t>
            </a:r>
            <a:r>
              <a:rPr lang="zh-CN" altLang="en-US" b="1" dirty="0" smtClean="0"/>
              <a:t>中国剩余定理</a:t>
            </a:r>
            <a:r>
              <a:rPr lang="zh-CN" altLang="en-US" dirty="0" smtClean="0"/>
              <a:t>求解同余方程组</a:t>
            </a:r>
            <a:r>
              <a:rPr lang="en-US" altLang="zh-CN" dirty="0" smtClean="0"/>
              <a:t>)</a:t>
            </a:r>
            <a:br>
              <a:rPr lang="en-US" altLang="zh-CN" dirty="0" smtClean="0"/>
            </a:br>
            <a:r>
              <a:rPr lang="zh-CN" altLang="en-US" dirty="0" smtClean="0"/>
              <a:t>在</a:t>
            </a:r>
            <a:r>
              <a:rPr lang="zh-CN" altLang="en-US" b="1" dirty="0" smtClean="0"/>
              <a:t>素数筛</a:t>
            </a:r>
            <a:r>
              <a:rPr lang="zh-CN" altLang="en-US" dirty="0" smtClean="0"/>
              <a:t>时记录每一个合数第一次被筛掉时用到的素数</a:t>
            </a:r>
            <a:r>
              <a:rPr lang="en-US" altLang="zh-CN" dirty="0" smtClean="0"/>
              <a:t>(</a:t>
            </a:r>
            <a:r>
              <a:rPr lang="zh-CN" altLang="en-US" dirty="0" smtClean="0"/>
              <a:t>即</a:t>
            </a:r>
            <a:r>
              <a:rPr lang="zh-CN" altLang="en-US" b="1" dirty="0" smtClean="0"/>
              <a:t>最小素因子</a:t>
            </a:r>
            <a:r>
              <a:rPr lang="en-US" altLang="zh-CN" dirty="0" smtClean="0"/>
              <a:t>)</a:t>
            </a:r>
          </a:p>
          <a:p>
            <a:r>
              <a:rPr lang="en-US" altLang="zh-CN" dirty="0" smtClean="0"/>
              <a:t>pollard-rho</a:t>
            </a:r>
            <a:r>
              <a:rPr lang="zh-CN" altLang="en-US" dirty="0" smtClean="0"/>
              <a:t>算法</a:t>
            </a:r>
            <a:r>
              <a:rPr lang="en-US" altLang="zh-CN" dirty="0" smtClean="0"/>
              <a:t>(</a:t>
            </a:r>
            <a:r>
              <a:rPr lang="zh-CN" altLang="en-US" dirty="0" smtClean="0"/>
              <a:t>今天会讲</a:t>
            </a:r>
            <a:r>
              <a:rPr lang="en-US" altLang="zh-CN" dirty="0" smtClean="0"/>
              <a:t>)</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同余运算</a:t>
            </a:r>
            <a:endParaRPr lang="zh-CN" altLang="en-US" dirty="0"/>
          </a:p>
        </p:txBody>
      </p:sp>
      <p:sp>
        <p:nvSpPr>
          <p:cNvPr id="3" name="内容占位符 2"/>
          <p:cNvSpPr>
            <a:spLocks noGrp="1"/>
          </p:cNvSpPr>
          <p:nvPr>
            <p:ph idx="1"/>
          </p:nvPr>
        </p:nvSpPr>
        <p:spPr/>
        <p:txBody>
          <a:bodyPr/>
          <a:lstStyle/>
          <a:p>
            <a:r>
              <a:rPr lang="zh-CN" altLang="en-US" dirty="0" smtClean="0"/>
              <a:t>数论的基础</a:t>
            </a:r>
            <a:endParaRPr lang="en-US" altLang="zh-CN" dirty="0" smtClean="0"/>
          </a:p>
          <a:p>
            <a:endParaRPr lang="en-US" altLang="zh-CN" dirty="0" smtClean="0"/>
          </a:p>
          <a:p>
            <a:endParaRPr lang="en-US" altLang="zh-CN" dirty="0" smtClean="0"/>
          </a:p>
          <a:p>
            <a:r>
              <a:rPr lang="zh-CN" altLang="en-US" dirty="0" smtClean="0"/>
              <a:t>今天一切的基础</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467544" y="2420888"/>
          <a:ext cx="8288640" cy="684014"/>
        </p:xfrm>
        <a:graphic>
          <a:graphicData uri="http://schemas.openxmlformats.org/presentationml/2006/ole">
            <p:oleObj spid="_x0000_s109570" name="Unknown" r:id="rId3" imgW="2616120" imgH="215640" progId="Equation.KSEE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5576</TotalTime>
  <Words>1498</Words>
  <Application>Microsoft Office PowerPoint</Application>
  <PresentationFormat>全屏显示(4:3)</PresentationFormat>
  <Paragraphs>197</Paragraphs>
  <Slides>78</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80" baseType="lpstr">
      <vt:lpstr>Office 主题</vt:lpstr>
      <vt:lpstr>Unknown</vt:lpstr>
      <vt:lpstr>数论</vt:lpstr>
      <vt:lpstr>预备知识(假设你们已经掌握)</vt:lpstr>
      <vt:lpstr>重点知识</vt:lpstr>
      <vt:lpstr>不准备讲但是比赛中会出现的内容</vt:lpstr>
      <vt:lpstr>素数判定</vt:lpstr>
      <vt:lpstr>素数筛</vt:lpstr>
      <vt:lpstr>最大公约数</vt:lpstr>
      <vt:lpstr>分解质因数</vt:lpstr>
      <vt:lpstr>同余运算</vt:lpstr>
      <vt:lpstr>乘法逆元</vt:lpstr>
      <vt:lpstr>扩展欧几里得算法</vt:lpstr>
      <vt:lpstr>幻灯片 12</vt:lpstr>
      <vt:lpstr>中国剩余定理</vt:lpstr>
      <vt:lpstr>中国剩余定理</vt:lpstr>
      <vt:lpstr>快速幂</vt:lpstr>
      <vt:lpstr>幻灯片 16</vt:lpstr>
      <vt:lpstr>费马小定理</vt:lpstr>
      <vt:lpstr>一个优雅的证明</vt:lpstr>
      <vt:lpstr>费马小定理的推广——欧拉定理</vt:lpstr>
      <vt:lpstr>欧拉定理的应用</vt:lpstr>
      <vt:lpstr>欧拉定理的应用</vt:lpstr>
      <vt:lpstr>幻灯片 22</vt:lpstr>
      <vt:lpstr>类似的题</vt:lpstr>
      <vt:lpstr>积性函数</vt:lpstr>
      <vt:lpstr>积性函数性质</vt:lpstr>
      <vt:lpstr>如何求积性函数？</vt:lpstr>
      <vt:lpstr>单次求积性函数</vt:lpstr>
      <vt:lpstr>例如欧拉函数</vt:lpstr>
      <vt:lpstr>积性函数筛</vt:lpstr>
      <vt:lpstr>积性函数筛</vt:lpstr>
      <vt:lpstr>例题</vt:lpstr>
      <vt:lpstr>费马小定理逆命题</vt:lpstr>
      <vt:lpstr>miller-rabin素性判断</vt:lpstr>
      <vt:lpstr>miller-rabin素性判断</vt:lpstr>
      <vt:lpstr>幻灯片 35</vt:lpstr>
      <vt:lpstr>如何选择底数？</vt:lpstr>
      <vt:lpstr>如何选择底数？</vt:lpstr>
      <vt:lpstr>复杂度？</vt:lpstr>
      <vt:lpstr>Pollard-rho算法</vt:lpstr>
      <vt:lpstr>Pollard-rho 算法思路</vt:lpstr>
      <vt:lpstr>怎么找到这样的x1,x2?</vt:lpstr>
      <vt:lpstr>为啥是rho？</vt:lpstr>
      <vt:lpstr>找到一个因子p后</vt:lpstr>
      <vt:lpstr>POJ1811</vt:lpstr>
      <vt:lpstr>二次剩余</vt:lpstr>
      <vt:lpstr>二次剩余存在的条件</vt:lpstr>
      <vt:lpstr>如何求二次剩余</vt:lpstr>
      <vt:lpstr>小试牛刀</vt:lpstr>
      <vt:lpstr>离散对数</vt:lpstr>
      <vt:lpstr>怎么求离散对数？</vt:lpstr>
      <vt:lpstr>Baby Step Giant Step</vt:lpstr>
      <vt:lpstr>算法思想</vt:lpstr>
      <vt:lpstr>复杂度</vt:lpstr>
      <vt:lpstr>应用条件？</vt:lpstr>
      <vt:lpstr>ex-baby step giant step</vt:lpstr>
      <vt:lpstr>手算一下？</vt:lpstr>
      <vt:lpstr>幻灯片 57</vt:lpstr>
      <vt:lpstr>题目</vt:lpstr>
      <vt:lpstr>题目</vt:lpstr>
      <vt:lpstr>原根(Primitive Root)</vt:lpstr>
      <vt:lpstr>举个栗子</vt:lpstr>
      <vt:lpstr>合数也有原根</vt:lpstr>
      <vt:lpstr>哪些模数有原根？</vt:lpstr>
      <vt:lpstr>幻灯片 64</vt:lpstr>
      <vt:lpstr>原根的一些性质</vt:lpstr>
      <vt:lpstr>幻灯片 66</vt:lpstr>
      <vt:lpstr>莫比乌斯反演</vt:lpstr>
      <vt:lpstr>三维怎么办？</vt:lpstr>
      <vt:lpstr>什么是莫比乌斯反演？</vt:lpstr>
      <vt:lpstr>一些有趣的性质</vt:lpstr>
      <vt:lpstr>两种形式</vt:lpstr>
      <vt:lpstr>证明就一行</vt:lpstr>
      <vt:lpstr>另一种形式(这种用得比较多)</vt:lpstr>
      <vt:lpstr>幻灯片 74</vt:lpstr>
      <vt:lpstr>应用</vt:lpstr>
      <vt:lpstr>幻灯片 76</vt:lpstr>
      <vt:lpstr>幻灯片 77</vt:lpstr>
      <vt:lpstr>放松一下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472</cp:revision>
  <dcterms:modified xsi:type="dcterms:W3CDTF">2017-08-04T14:04:37Z</dcterms:modified>
</cp:coreProperties>
</file>